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5357" y="1180069"/>
            <a:ext cx="10197972" cy="2872947"/>
          </a:xfrm>
        </p:spPr>
        <p:txBody>
          <a:bodyPr>
            <a:normAutofit/>
          </a:bodyPr>
          <a:lstStyle/>
          <a:p>
            <a:r>
              <a:rPr lang="uk-UA" sz="3600" b="1" dirty="0">
                <a:solidFill>
                  <a:srgbClr val="FF0000"/>
                </a:solidFill>
              </a:rPr>
              <a:t>Соціальний кооператив як вид соціальної відповідальності в Україні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91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6590" y="685800"/>
            <a:ext cx="8534400" cy="1507067"/>
          </a:xfrm>
        </p:spPr>
        <p:txBody>
          <a:bodyPr/>
          <a:lstStyle/>
          <a:p>
            <a:r>
              <a:rPr lang="uk-UA" dirty="0" smtClean="0"/>
              <a:t>Що може Україна: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6589" y="2192867"/>
            <a:ext cx="10379205" cy="3615267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uk-UA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Кооперативи </a:t>
            </a:r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соціальної інтеграції</a:t>
            </a:r>
            <a:r>
              <a:rPr lang="uk-UA" dirty="0"/>
              <a:t>, де працюють особи з числа вразливих верст населення, що сприяє реадаптації та презентації їх цінності у суспільстві</a:t>
            </a:r>
            <a:r>
              <a:rPr lang="uk-UA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Кооперативи </a:t>
            </a:r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соціальної підтримки</a:t>
            </a:r>
            <a:r>
              <a:rPr lang="uk-UA" dirty="0"/>
              <a:t>, що виробляють товари та послуги для осіб, які відносяться до вразливих категорій населення. </a:t>
            </a:r>
            <a:endParaRPr lang="uk-UA" dirty="0"/>
          </a:p>
          <a:p>
            <a:pPr marL="457200" indent="-457200" algn="just">
              <a:buFont typeface="+mj-lt"/>
              <a:buAutoNum type="arabicPeriod"/>
            </a:pPr>
            <a:r>
              <a:rPr lang="uk-UA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Кооперативи </a:t>
            </a:r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суб’єктів господарювання </a:t>
            </a:r>
            <a:r>
              <a:rPr lang="uk-UA" dirty="0"/>
              <a:t>у соціальній сфері, які підтримують культуру, екологію та житлово-комунальні послуги. </a:t>
            </a:r>
            <a:endParaRPr lang="uk-UA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uk-UA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Гібридні </a:t>
            </a:r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соціальні кооперативи</a:t>
            </a:r>
            <a:r>
              <a:rPr lang="uk-UA" dirty="0"/>
              <a:t>, які дають змогу комерційним суб’єктам господарювання приносити соціальну користь і сприяти реадаптації людей зі складними життєвими обставинами на засадах гідності та справедливості.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32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0158" y="837970"/>
            <a:ext cx="8534400" cy="1507067"/>
          </a:xfrm>
        </p:spPr>
        <p:txBody>
          <a:bodyPr/>
          <a:lstStyle/>
          <a:p>
            <a:r>
              <a:rPr lang="uk-UA" dirty="0" smtClean="0"/>
              <a:t>Висновки: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1877" y="2003854"/>
            <a:ext cx="8534400" cy="361526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uk-UA" dirty="0"/>
              <a:t>В Україні є схожі недержавні некомерційні організації, але їм не вистачає європейської свободи та порядку, які б сприяли запровадженню підприємницького духу у соціальній сфері. Для того, щоб наша країна успішно прийняла європейський досвід соціального підприємництва вказаним організаціям та їх засновникам необхідно виходити з інтересів людини, а також просувати максимально ефективні шляхи їх реалізації на практиці.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644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2580" y="360175"/>
            <a:ext cx="8534400" cy="1507067"/>
          </a:xfrm>
        </p:spPr>
        <p:txBody>
          <a:bodyPr/>
          <a:lstStyle/>
          <a:p>
            <a:r>
              <a:rPr lang="uk-UA" dirty="0" smtClean="0"/>
              <a:t>Список Літератури: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4254" y="2003854"/>
            <a:ext cx="10346253" cy="3615267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uk-UA" dirty="0" smtClean="0"/>
              <a:t>Голубка </a:t>
            </a:r>
            <a:r>
              <a:rPr lang="uk-UA" dirty="0"/>
              <a:t>О.Я., </a:t>
            </a:r>
            <a:r>
              <a:rPr lang="uk-UA" dirty="0" err="1"/>
              <a:t>Біланич</a:t>
            </a:r>
            <a:r>
              <a:rPr lang="uk-UA" dirty="0"/>
              <a:t> Л.В. Аналіз правової бази розвитку соціального підприємництва в Україні і Євросоюзі та її порівняння. </a:t>
            </a:r>
            <a:r>
              <a:rPr lang="uk-UA" i="1" dirty="0"/>
              <a:t>Науковий вісник Ужгородського університету:</a:t>
            </a:r>
            <a:r>
              <a:rPr lang="uk-UA" dirty="0"/>
              <a:t> </a:t>
            </a:r>
            <a:r>
              <a:rPr lang="uk-UA" i="1" dirty="0"/>
              <a:t>Серія Економіка.</a:t>
            </a:r>
            <a:r>
              <a:rPr lang="uk-UA" dirty="0"/>
              <a:t> 2016. Випуск 2 (48). С. </a:t>
            </a:r>
            <a:r>
              <a:rPr lang="uk-UA" dirty="0" smtClean="0"/>
              <a:t>66-73.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uk-UA" dirty="0" err="1" smtClean="0"/>
              <a:t>Grabowska</a:t>
            </a:r>
            <a:r>
              <a:rPr lang="uk-UA" dirty="0" smtClean="0"/>
              <a:t> </a:t>
            </a:r>
            <a:r>
              <a:rPr lang="uk-UA" dirty="0"/>
              <a:t>I., </a:t>
            </a:r>
            <a:r>
              <a:rPr lang="uk-UA" dirty="0" err="1"/>
              <a:t>Wójcik</a:t>
            </a:r>
            <a:r>
              <a:rPr lang="uk-UA" dirty="0"/>
              <a:t> </a:t>
            </a:r>
            <a:r>
              <a:rPr lang="uk-UA" dirty="0" err="1"/>
              <a:t>Sz</a:t>
            </a:r>
            <a:r>
              <a:rPr lang="uk-UA" dirty="0"/>
              <a:t>. </a:t>
            </a:r>
            <a:r>
              <a:rPr lang="uk-UA" dirty="0" err="1"/>
              <a:t>Oddziaływanie</a:t>
            </a:r>
            <a:r>
              <a:rPr lang="uk-UA" dirty="0"/>
              <a:t> </a:t>
            </a:r>
            <a:r>
              <a:rPr lang="uk-UA" dirty="0" err="1"/>
              <a:t>społeczne</a:t>
            </a:r>
            <a:r>
              <a:rPr lang="uk-UA" dirty="0"/>
              <a:t> </a:t>
            </a:r>
            <a:r>
              <a:rPr lang="uk-UA" dirty="0" err="1"/>
              <a:t>przedsiebiorstw</a:t>
            </a:r>
            <a:r>
              <a:rPr lang="uk-UA" dirty="0"/>
              <a:t> </a:t>
            </a:r>
            <a:r>
              <a:rPr lang="uk-UA" dirty="0" err="1"/>
              <a:t>społecznych</a:t>
            </a:r>
            <a:r>
              <a:rPr lang="uk-UA" dirty="0"/>
              <a:t> w </a:t>
            </a:r>
            <a:r>
              <a:rPr lang="uk-UA" dirty="0" err="1"/>
              <a:t>teorii</a:t>
            </a:r>
            <a:r>
              <a:rPr lang="uk-UA" dirty="0"/>
              <a:t> i </a:t>
            </a:r>
            <a:r>
              <a:rPr lang="uk-UA" dirty="0" err="1"/>
              <a:t>praktyce</a:t>
            </a:r>
            <a:r>
              <a:rPr lang="uk-UA" dirty="0"/>
              <a:t>. </a:t>
            </a:r>
            <a:r>
              <a:rPr lang="uk-UA" dirty="0" err="1"/>
              <a:t>Warszawa</a:t>
            </a:r>
            <a:r>
              <a:rPr lang="uk-UA" dirty="0"/>
              <a:t> : </a:t>
            </a:r>
            <a:r>
              <a:rPr lang="uk-UA" dirty="0" err="1"/>
              <a:t>Wydawnictwo</a:t>
            </a:r>
            <a:r>
              <a:rPr lang="uk-UA" dirty="0"/>
              <a:t> </a:t>
            </a:r>
            <a:r>
              <a:rPr lang="uk-UA" dirty="0" err="1"/>
              <a:t>Uniwersytetu</a:t>
            </a:r>
            <a:r>
              <a:rPr lang="uk-UA" dirty="0"/>
              <a:t> </a:t>
            </a:r>
            <a:r>
              <a:rPr lang="uk-UA" dirty="0" err="1"/>
              <a:t>Warszawskiego</a:t>
            </a:r>
            <a:r>
              <a:rPr lang="uk-UA" dirty="0"/>
              <a:t>, 2021. 195 </a:t>
            </a:r>
            <a:r>
              <a:rPr lang="uk-UA" dirty="0" smtClean="0"/>
              <a:t>s.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/>
              <a:t>Ігнатович </a:t>
            </a:r>
            <a:r>
              <a:rPr lang="uk-UA" dirty="0"/>
              <a:t>Н., </a:t>
            </a:r>
            <a:r>
              <a:rPr lang="uk-UA" dirty="0" err="1"/>
              <a:t>Гура</a:t>
            </a:r>
            <a:r>
              <a:rPr lang="uk-UA" dirty="0"/>
              <a:t> В. Зарубіжний досвід розвитку соціального підприємництва. </a:t>
            </a:r>
            <a:r>
              <a:rPr lang="uk-UA" i="1" dirty="0"/>
              <a:t>Вісник Київського національного університету імені Тараса Шевченка: ЕКОНОМІКА</a:t>
            </a:r>
            <a:r>
              <a:rPr lang="uk-UA" dirty="0"/>
              <a:t>. 2014. 12 (165). С. </a:t>
            </a:r>
            <a:r>
              <a:rPr lang="uk-UA" dirty="0" smtClean="0"/>
              <a:t>22-25.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uk-UA" dirty="0" err="1" smtClean="0"/>
              <a:t>Podrażka</a:t>
            </a:r>
            <a:r>
              <a:rPr lang="uk-UA" dirty="0" smtClean="0"/>
              <a:t> </a:t>
            </a:r>
            <a:r>
              <a:rPr lang="uk-UA" dirty="0"/>
              <a:t>М. </a:t>
            </a:r>
            <a:r>
              <a:rPr lang="uk-UA" dirty="0" err="1"/>
              <a:t>Spółdzielnie</a:t>
            </a:r>
            <a:r>
              <a:rPr lang="uk-UA" dirty="0"/>
              <a:t> </a:t>
            </a:r>
            <a:r>
              <a:rPr lang="uk-UA" dirty="0" err="1"/>
              <a:t>socjalne</a:t>
            </a:r>
            <a:r>
              <a:rPr lang="uk-UA" dirty="0"/>
              <a:t>. https://www.gov.pl/web/rodzina/spoldzielnie-socjalne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36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6147" y="928587"/>
            <a:ext cx="8534400" cy="1507067"/>
          </a:xfrm>
        </p:spPr>
        <p:txBody>
          <a:bodyPr/>
          <a:lstStyle/>
          <a:p>
            <a:r>
              <a:rPr lang="uk-UA" dirty="0" smtClean="0"/>
              <a:t>Глобалізація як можливість для соціальної сфери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6547" y="2860589"/>
            <a:ext cx="8534400" cy="3615267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bg1"/>
                </a:solidFill>
              </a:rPr>
              <a:t>Варто зауважити і про актуальність сумісних соціальних підприємств для економіки, що особливо було помітно за часів глобалізації. </a:t>
            </a:r>
            <a:endParaRPr lang="uk-UA" dirty="0" smtClean="0">
              <a:solidFill>
                <a:schemeClr val="bg1"/>
              </a:solidFill>
            </a:endParaRPr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Як </a:t>
            </a:r>
            <a:r>
              <a:rPr lang="uk-UA" dirty="0">
                <a:solidFill>
                  <a:schemeClr val="bg1"/>
                </a:solidFill>
              </a:rPr>
              <a:t>приклад, </a:t>
            </a:r>
            <a:r>
              <a:rPr lang="uk-UA" dirty="0" err="1">
                <a:solidFill>
                  <a:schemeClr val="bg1"/>
                </a:solidFill>
              </a:rPr>
              <a:t>шерінгова</a:t>
            </a:r>
            <a:r>
              <a:rPr lang="uk-UA" dirty="0">
                <a:solidFill>
                  <a:schemeClr val="bg1"/>
                </a:solidFill>
              </a:rPr>
              <a:t> економіка, яка дозволяє зменшити витрати на споживання ресурсів для громадян і організацій і у соціальній сфері. </a:t>
            </a:r>
            <a:endParaRPr lang="uk-UA" dirty="0" smtClean="0">
              <a:solidFill>
                <a:schemeClr val="bg1"/>
              </a:solidFill>
            </a:endParaRPr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Така </a:t>
            </a:r>
            <a:r>
              <a:rPr lang="uk-UA" dirty="0">
                <a:solidFill>
                  <a:schemeClr val="bg1"/>
                </a:solidFill>
              </a:rPr>
              <a:t>економіка сама по собі має соціальний характер, а якщо вона посилює розвиток соціальної сфери, то має подвійний позитивний ефект.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25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1963" y="56612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Приклади бізнес-моделей на засадах </a:t>
            </a:r>
            <a:r>
              <a:rPr lang="uk-UA" dirty="0" err="1" smtClean="0"/>
              <a:t>шерингової</a:t>
            </a:r>
            <a:r>
              <a:rPr lang="uk-UA" dirty="0" smtClean="0"/>
              <a:t> економіки: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7692" y="2242751"/>
            <a:ext cx="6191160" cy="3615267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P2P кредитування;</a:t>
            </a:r>
          </a:p>
          <a:p>
            <a:r>
              <a:rPr lang="uk-UA" b="1" dirty="0" err="1" smtClean="0">
                <a:solidFill>
                  <a:srgbClr val="FFFF00"/>
                </a:solidFill>
              </a:rPr>
              <a:t>Краудфандинг</a:t>
            </a:r>
            <a:r>
              <a:rPr lang="uk-UA" b="1" dirty="0" smtClean="0">
                <a:solidFill>
                  <a:srgbClr val="FFFF00"/>
                </a:solidFill>
              </a:rPr>
              <a:t>/</a:t>
            </a:r>
            <a:r>
              <a:rPr lang="uk-UA" b="1" dirty="0" err="1" smtClean="0">
                <a:solidFill>
                  <a:srgbClr val="FFFF00"/>
                </a:solidFill>
              </a:rPr>
              <a:t>краудсорсинг</a:t>
            </a:r>
            <a:r>
              <a:rPr lang="uk-UA" b="1" dirty="0" smtClean="0">
                <a:solidFill>
                  <a:srgbClr val="FFFF00"/>
                </a:solidFill>
              </a:rPr>
              <a:t>;</a:t>
            </a:r>
          </a:p>
          <a:p>
            <a:r>
              <a:rPr lang="uk-UA" b="1" dirty="0" smtClean="0">
                <a:solidFill>
                  <a:srgbClr val="FFFF00"/>
                </a:solidFill>
              </a:rPr>
              <a:t>Оренда квартири/будинку (</a:t>
            </a:r>
            <a:r>
              <a:rPr lang="uk-UA" b="1" dirty="0" err="1" smtClean="0">
                <a:solidFill>
                  <a:srgbClr val="FFFF00"/>
                </a:solidFill>
              </a:rPr>
              <a:t>Airb&amp;b</a:t>
            </a:r>
            <a:r>
              <a:rPr lang="uk-UA" b="1" dirty="0" smtClean="0">
                <a:solidFill>
                  <a:srgbClr val="FFFF00"/>
                </a:solidFill>
              </a:rPr>
              <a:t>);</a:t>
            </a:r>
          </a:p>
          <a:p>
            <a:r>
              <a:rPr lang="uk-UA" b="1" dirty="0" err="1" smtClean="0">
                <a:solidFill>
                  <a:srgbClr val="FFFF00"/>
                </a:solidFill>
              </a:rPr>
              <a:t>Райдшерінг</a:t>
            </a:r>
            <a:r>
              <a:rPr lang="uk-UA" b="1" dirty="0" smtClean="0">
                <a:solidFill>
                  <a:srgbClr val="FFFF00"/>
                </a:solidFill>
              </a:rPr>
              <a:t> (</a:t>
            </a:r>
            <a:r>
              <a:rPr lang="uk-UA" b="1" dirty="0" err="1" smtClean="0">
                <a:solidFill>
                  <a:srgbClr val="FFFF00"/>
                </a:solidFill>
              </a:rPr>
              <a:t>BlaBlaCar</a:t>
            </a:r>
            <a:r>
              <a:rPr lang="uk-UA" b="1" dirty="0" smtClean="0">
                <a:solidFill>
                  <a:srgbClr val="FFFF00"/>
                </a:solidFill>
              </a:rPr>
              <a:t>);</a:t>
            </a:r>
          </a:p>
          <a:p>
            <a:r>
              <a:rPr lang="uk-UA" b="1" dirty="0" err="1" smtClean="0">
                <a:solidFill>
                  <a:srgbClr val="FFFF00"/>
                </a:solidFill>
              </a:rPr>
              <a:t>Коворкінг</a:t>
            </a:r>
            <a:r>
              <a:rPr lang="uk-UA" b="1" dirty="0" smtClean="0">
                <a:solidFill>
                  <a:srgbClr val="FFFF00"/>
                </a:solidFill>
              </a:rPr>
              <a:t>, </a:t>
            </a:r>
            <a:r>
              <a:rPr lang="uk-UA" b="1" dirty="0" err="1" smtClean="0">
                <a:solidFill>
                  <a:srgbClr val="FFFF00"/>
                </a:solidFill>
              </a:rPr>
              <a:t>Вікдриті</a:t>
            </a:r>
            <a:r>
              <a:rPr lang="uk-UA" b="1" dirty="0" smtClean="0">
                <a:solidFill>
                  <a:srgbClr val="FFFF00"/>
                </a:solidFill>
              </a:rPr>
              <a:t> майстерні;</a:t>
            </a:r>
          </a:p>
          <a:p>
            <a:r>
              <a:rPr lang="uk-UA" b="1" dirty="0" smtClean="0">
                <a:solidFill>
                  <a:srgbClr val="FFFF00"/>
                </a:solidFill>
              </a:rPr>
              <a:t>Перепродаж і торгівля (</a:t>
            </a:r>
            <a:r>
              <a:rPr lang="uk-UA" b="1" dirty="0" err="1" smtClean="0">
                <a:solidFill>
                  <a:srgbClr val="FFFF00"/>
                </a:solidFill>
              </a:rPr>
              <a:t>Amazon</a:t>
            </a:r>
            <a:r>
              <a:rPr lang="uk-UA" b="1" dirty="0" smtClean="0">
                <a:solidFill>
                  <a:srgbClr val="FFFF00"/>
                </a:solidFill>
              </a:rPr>
              <a:t>);</a:t>
            </a:r>
          </a:p>
          <a:p>
            <a:r>
              <a:rPr lang="uk-UA" b="1" dirty="0" smtClean="0">
                <a:solidFill>
                  <a:srgbClr val="FFFF00"/>
                </a:solidFill>
              </a:rPr>
              <a:t>Обмін знанням та талантами (</a:t>
            </a:r>
            <a:r>
              <a:rPr lang="uk-UA" b="1" dirty="0" err="1" smtClean="0">
                <a:solidFill>
                  <a:srgbClr val="FFFF00"/>
                </a:solidFill>
              </a:rPr>
              <a:t>UpWork</a:t>
            </a:r>
            <a:r>
              <a:rPr lang="uk-UA" b="1" dirty="0" smtClean="0">
                <a:solidFill>
                  <a:srgbClr val="FFFF00"/>
                </a:solidFill>
              </a:rPr>
              <a:t>).</a:t>
            </a:r>
            <a:endParaRPr lang="uk-UA" b="1" dirty="0">
              <a:solidFill>
                <a:srgbClr val="FFFF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490" y="2073188"/>
            <a:ext cx="4933950" cy="2798895"/>
          </a:xfrm>
        </p:spPr>
      </p:pic>
    </p:spTree>
    <p:extLst>
      <p:ext uri="{BB962C8B-B14F-4D97-AF65-F5344CB8AC3E}">
        <p14:creationId xmlns:p14="http://schemas.microsoft.com/office/powerpoint/2010/main" val="400706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542" y="720402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solidFill>
                  <a:srgbClr val="FFFF00"/>
                </a:solidFill>
              </a:rPr>
              <a:t>EMES </a:t>
            </a:r>
            <a:r>
              <a:rPr lang="uk-UA" sz="2700" b="1" i="1" dirty="0">
                <a:solidFill>
                  <a:srgbClr val="FFFF00"/>
                </a:solidFill>
              </a:rPr>
              <a:t>(</a:t>
            </a:r>
            <a:r>
              <a:rPr lang="uk-UA" sz="2700" b="1" i="1" dirty="0" err="1">
                <a:solidFill>
                  <a:srgbClr val="FFFF00"/>
                </a:solidFill>
              </a:rPr>
              <a:t>European</a:t>
            </a:r>
            <a:r>
              <a:rPr lang="uk-UA" sz="2700" b="1" i="1" dirty="0">
                <a:solidFill>
                  <a:srgbClr val="FFFF00"/>
                </a:solidFill>
              </a:rPr>
              <a:t> </a:t>
            </a:r>
            <a:r>
              <a:rPr lang="uk-UA" sz="2700" b="1" i="1" dirty="0" err="1">
                <a:solidFill>
                  <a:srgbClr val="FFFF00"/>
                </a:solidFill>
              </a:rPr>
              <a:t>Research</a:t>
            </a:r>
            <a:r>
              <a:rPr lang="uk-UA" sz="2700" b="1" i="1" dirty="0">
                <a:solidFill>
                  <a:srgbClr val="FFFF00"/>
                </a:solidFill>
              </a:rPr>
              <a:t> </a:t>
            </a:r>
            <a:r>
              <a:rPr lang="uk-UA" sz="2700" b="1" i="1" dirty="0" err="1">
                <a:solidFill>
                  <a:srgbClr val="FFFF00"/>
                </a:solidFill>
              </a:rPr>
              <a:t>Network</a:t>
            </a:r>
            <a:r>
              <a:rPr lang="uk-UA" sz="2700" b="1" i="1" dirty="0" smtClean="0">
                <a:solidFill>
                  <a:srgbClr val="FFFF00"/>
                </a:solidFill>
              </a:rPr>
              <a:t>)</a:t>
            </a:r>
            <a:r>
              <a:rPr lang="ru-RU" sz="2700" b="1" dirty="0">
                <a:solidFill>
                  <a:srgbClr val="FFFF00"/>
                </a:solidFill>
              </a:rPr>
              <a:t> МЕРЕЖА ДОСЛІДЖЕНЬ ДЛЯ СОЦІАЛЬНОГО ПІДПРИЄМСТВА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0717" y="1772478"/>
            <a:ext cx="5994883" cy="361526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b="1" dirty="0" smtClean="0">
                <a:solidFill>
                  <a:srgbClr val="FFFF00"/>
                </a:solidFill>
              </a:rPr>
              <a:t>Відмінною рисою EMES </a:t>
            </a:r>
            <a:r>
              <a:rPr lang="uk-UA" b="1" i="1" dirty="0" smtClean="0">
                <a:solidFill>
                  <a:srgbClr val="FFFF00"/>
                </a:solidFill>
              </a:rPr>
              <a:t>(</a:t>
            </a:r>
            <a:r>
              <a:rPr lang="uk-UA" b="1" i="1" dirty="0" err="1" smtClean="0">
                <a:solidFill>
                  <a:srgbClr val="FFFF00"/>
                </a:solidFill>
              </a:rPr>
              <a:t>European</a:t>
            </a:r>
            <a:r>
              <a:rPr lang="uk-UA" b="1" i="1" dirty="0" smtClean="0">
                <a:solidFill>
                  <a:srgbClr val="FFFF00"/>
                </a:solidFill>
              </a:rPr>
              <a:t> </a:t>
            </a:r>
            <a:r>
              <a:rPr lang="uk-UA" b="1" i="1" dirty="0" err="1" smtClean="0">
                <a:solidFill>
                  <a:srgbClr val="FFFF00"/>
                </a:solidFill>
              </a:rPr>
              <a:t>Research</a:t>
            </a:r>
            <a:r>
              <a:rPr lang="uk-UA" b="1" i="1" dirty="0" smtClean="0">
                <a:solidFill>
                  <a:srgbClr val="FFFF00"/>
                </a:solidFill>
              </a:rPr>
              <a:t> </a:t>
            </a:r>
            <a:r>
              <a:rPr lang="uk-UA" b="1" i="1" dirty="0" err="1" smtClean="0">
                <a:solidFill>
                  <a:srgbClr val="FFFF00"/>
                </a:solidFill>
              </a:rPr>
              <a:t>Network</a:t>
            </a:r>
            <a:r>
              <a:rPr lang="uk-UA" b="1" i="1" dirty="0" smtClean="0">
                <a:solidFill>
                  <a:srgbClr val="FFFF00"/>
                </a:solidFill>
              </a:rPr>
              <a:t>)</a:t>
            </a:r>
            <a:r>
              <a:rPr lang="uk-UA" b="1" dirty="0" smtClean="0">
                <a:solidFill>
                  <a:srgbClr val="FFFF00"/>
                </a:solidFill>
              </a:rPr>
              <a:t>-концепції соціального підприємства є його колективний характер. Бути соціальним підприємством це не тільки про соціальну місію, також необхідна ініціатива, власність та управління, які мають бути колективним.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425" y="2105438"/>
            <a:ext cx="4826842" cy="294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5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995" y="379158"/>
            <a:ext cx="8534400" cy="1507067"/>
          </a:xfrm>
        </p:spPr>
        <p:txBody>
          <a:bodyPr/>
          <a:lstStyle/>
          <a:p>
            <a:r>
              <a:rPr lang="uk-UA" dirty="0" smtClean="0"/>
              <a:t>Сутність соціального кооперативу: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82995" y="2077279"/>
            <a:ext cx="4937655" cy="3615267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Соціальний кооператив — законодавчо визначений у деяких країнах різновид кооперативів та/або офіційний статус організацій, діяльність яких спрямована на вирішення соціальних проблем. </a:t>
            </a:r>
            <a:endParaRPr lang="ru-RU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503" y="1679713"/>
            <a:ext cx="4822060" cy="3614738"/>
          </a:xfrm>
        </p:spPr>
      </p:pic>
    </p:spTree>
    <p:extLst>
      <p:ext uri="{BB962C8B-B14F-4D97-AF65-F5344CB8AC3E}">
        <p14:creationId xmlns:p14="http://schemas.microsoft.com/office/powerpoint/2010/main" val="1390088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742" y="232832"/>
            <a:ext cx="8534400" cy="1507067"/>
          </a:xfrm>
        </p:spPr>
        <p:txBody>
          <a:bodyPr/>
          <a:lstStyle/>
          <a:p>
            <a:r>
              <a:rPr lang="uk-UA" dirty="0" smtClean="0"/>
              <a:t>Український приклад соціального кооперативу: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203" y="1739899"/>
            <a:ext cx="6445458" cy="361526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Українське товариство сліпих (УТОС) – це всеукраїнська добровільна громадська організація інвалідів по зору, яка діє на території України відповідно до Конституції України, чинного законодавства і свого статуту.</a:t>
            </a:r>
            <a:endParaRPr lang="uk-UA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191" y="1541116"/>
            <a:ext cx="4557159" cy="361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5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995" y="1136070"/>
            <a:ext cx="8534400" cy="1507067"/>
          </a:xfrm>
        </p:spPr>
        <p:txBody>
          <a:bodyPr/>
          <a:lstStyle/>
          <a:p>
            <a:r>
              <a:rPr lang="uk-UA" dirty="0" smtClean="0"/>
              <a:t>Європейська парадигма соціального кооперативу: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328" y="1753535"/>
            <a:ext cx="8534400" cy="3615267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b="1" dirty="0"/>
              <a:t>Соціальні кооперативи, одночасно здійснюють економічну діяльність, а також соціальну та професійну реінтеграцію. Вони є одним із ключових суб’єктів соціальної економіки та важливим інструментом соціальної політики у сфері активної інтеграції та підвищення соціальної </a:t>
            </a:r>
            <a:r>
              <a:rPr lang="uk-UA" b="1" dirty="0" smtClean="0"/>
              <a:t>єдності.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959" y="4479199"/>
            <a:ext cx="4175340" cy="137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087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734" y="710464"/>
            <a:ext cx="8534400" cy="1389638"/>
          </a:xfrm>
        </p:spPr>
        <p:txBody>
          <a:bodyPr/>
          <a:lstStyle/>
          <a:p>
            <a:r>
              <a:rPr lang="uk-UA" dirty="0" smtClean="0"/>
              <a:t>Італійський досвід. Два типи соціальних кооперативів: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1446" y="2100101"/>
            <a:ext cx="10805423" cy="178278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/>
              <a:t>тих, що надають соціальні, освітні та медичні послуги населенню (група «А</a:t>
            </a:r>
            <a:r>
              <a:rPr lang="uk-UA" b="1" dirty="0" smtClean="0"/>
              <a:t>»);</a:t>
            </a:r>
          </a:p>
          <a:p>
            <a:pPr algn="just">
              <a:lnSpc>
                <a:spcPct val="150000"/>
              </a:lnSpc>
            </a:pPr>
            <a:r>
              <a:rPr lang="uk-UA" b="1" dirty="0" smtClean="0"/>
              <a:t> </a:t>
            </a:r>
            <a:r>
              <a:rPr lang="uk-UA" b="1" dirty="0"/>
              <a:t>та тих, які створюють можливості для працевлаштування та соціальної інтеграції вразливих верств населення (група «Б</a:t>
            </a:r>
            <a:r>
              <a:rPr lang="uk-UA" b="1" dirty="0" smtClean="0"/>
              <a:t>»).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768" y="3882887"/>
            <a:ext cx="6112793" cy="265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72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230" y="723715"/>
            <a:ext cx="8534400" cy="1507067"/>
          </a:xfrm>
        </p:spPr>
        <p:txBody>
          <a:bodyPr/>
          <a:lstStyle/>
          <a:p>
            <a:r>
              <a:rPr lang="uk-UA" dirty="0" smtClean="0"/>
              <a:t>Грецький досвід: три типи соціальних кооперативів: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0231" y="2408582"/>
            <a:ext cx="6912148" cy="3615267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інтеграційні соціальні кооперативи </a:t>
            </a:r>
            <a:r>
              <a:rPr lang="uk-UA" dirty="0"/>
              <a:t>(основа діяльності – соціальна і трудова інтеграція осіб, які опинилися у важкій життєвій ситуації); </a:t>
            </a:r>
            <a:endParaRPr lang="uk-UA" dirty="0" smtClean="0"/>
          </a:p>
          <a:p>
            <a:pPr algn="just"/>
            <a:r>
              <a:rPr lang="uk-UA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кооперативи </a:t>
            </a:r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соціальної опіки </a:t>
            </a:r>
            <a:r>
              <a:rPr lang="uk-UA" dirty="0"/>
              <a:t>(виробляють товари й послуги для інвалідів, літніх осіб, осіб із хронічними захворюваннями й т. п</a:t>
            </a:r>
            <a:r>
              <a:rPr lang="uk-UA" dirty="0" smtClean="0"/>
              <a:t>.);</a:t>
            </a:r>
          </a:p>
          <a:p>
            <a:pPr algn="just"/>
            <a:r>
              <a:rPr lang="uk-UA" dirty="0" smtClean="0"/>
              <a:t> </a:t>
            </a:r>
            <a:r>
              <a:rPr lang="uk-UA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кооперативні підприємства суспільного виробництва </a:t>
            </a:r>
            <a:r>
              <a:rPr lang="uk-UA" dirty="0"/>
              <a:t>(працюють на свій регіон у сферах культури, екології, житлово-комунального господарства, підтримання місцевих традицій тощо</a:t>
            </a:r>
            <a:r>
              <a:rPr lang="uk-UA" dirty="0" smtClean="0"/>
              <a:t>).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276" y="2408582"/>
            <a:ext cx="3866120" cy="282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11645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</TotalTime>
  <Words>577</Words>
  <Application>Microsoft Office PowerPoint</Application>
  <PresentationFormat>Широкоэкранный</PresentationFormat>
  <Paragraphs>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Сектор</vt:lpstr>
      <vt:lpstr>Соціальний кооператив як вид соціальної відповідальності в Україні </vt:lpstr>
      <vt:lpstr>Глобалізація як можливість для соціальної сфери</vt:lpstr>
      <vt:lpstr>Приклади бізнес-моделей на засадах шерингової економіки:</vt:lpstr>
      <vt:lpstr>EMES (European Research Network) МЕРЕЖА ДОСЛІДЖЕНЬ ДЛЯ СОЦІАЛЬНОГО ПІДПРИЄМСТВА </vt:lpstr>
      <vt:lpstr>Сутність соціального кооперативу:</vt:lpstr>
      <vt:lpstr>Український приклад соціального кооперативу:</vt:lpstr>
      <vt:lpstr>Європейська парадигма соціального кооперативу:</vt:lpstr>
      <vt:lpstr>Італійський досвід. Два типи соціальних кооперативів:</vt:lpstr>
      <vt:lpstr>Грецький досвід: три типи соціальних кооперативів:</vt:lpstr>
      <vt:lpstr>Що може Україна:</vt:lpstr>
      <vt:lpstr>Висновки:</vt:lpstr>
      <vt:lpstr>Список Літератури: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Соціальний кооператив як вид соціальної відповідальності в Україні</dc:title>
  <dc:creator>Учетная запись Майкрософт</dc:creator>
  <cp:lastModifiedBy>Учетная запись Майкрософт</cp:lastModifiedBy>
  <cp:revision>5</cp:revision>
  <dcterms:created xsi:type="dcterms:W3CDTF">2023-09-16T07:33:50Z</dcterms:created>
  <dcterms:modified xsi:type="dcterms:W3CDTF">2023-09-16T08:23:28Z</dcterms:modified>
</cp:coreProperties>
</file>