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58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4" r:id="rId17"/>
    <p:sldId id="273" r:id="rId18"/>
    <p:sldId id="275" r:id="rId19"/>
    <p:sldId id="276" r:id="rId20"/>
    <p:sldId id="277" r:id="rId21"/>
    <p:sldId id="278" r:id="rId22"/>
    <p:sldId id="280" r:id="rId23"/>
    <p:sldId id="279" r:id="rId24"/>
    <p:sldId id="281" r:id="rId25"/>
    <p:sldId id="282" r:id="rId26"/>
    <p:sldId id="283" r:id="rId27"/>
    <p:sldId id="284" r:id="rId28"/>
    <p:sldId id="285" r:id="rId29"/>
  </p:sldIdLst>
  <p:sldSz cx="9144000" cy="6858000" type="screen4x3"/>
  <p:notesSz cx="6858000" cy="9144000"/>
  <p:custDataLst>
    <p:tags r:id="rId3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277ED3-C543-4F83-A5CE-1386B61DB694}" type="doc">
      <dgm:prSet loTypeId="urn:microsoft.com/office/officeart/2005/8/layout/radial5" loCatId="cycle" qsTypeId="urn:microsoft.com/office/officeart/2005/8/quickstyle/simple5" qsCatId="simple" csTypeId="urn:microsoft.com/office/officeart/2005/8/colors/accent2_4" csCatId="accent2" phldr="1"/>
      <dgm:spPr/>
      <dgm:t>
        <a:bodyPr/>
        <a:lstStyle/>
        <a:p>
          <a:endParaRPr lang="uk-UA"/>
        </a:p>
      </dgm:t>
    </dgm:pt>
    <dgm:pt modelId="{D31D9064-36B7-4F44-BA79-53DE9B6223F8}">
      <dgm:prSet phldrT="[Текст]"/>
      <dgm:spPr/>
      <dgm:t>
        <a:bodyPr/>
        <a:lstStyle/>
        <a:p>
          <a:r>
            <a:rPr lang="uk-UA" dirty="0" smtClean="0"/>
            <a:t>Розділи, які вивчаються в курсі</a:t>
          </a:r>
          <a:endParaRPr lang="uk-UA" dirty="0"/>
        </a:p>
      </dgm:t>
    </dgm:pt>
    <dgm:pt modelId="{59BE7182-5676-4AE2-86CF-EFFBAF048B12}" type="parTrans" cxnId="{4A931918-2E7A-4DE1-BF12-3B21D3BEA46E}">
      <dgm:prSet/>
      <dgm:spPr/>
      <dgm:t>
        <a:bodyPr/>
        <a:lstStyle/>
        <a:p>
          <a:endParaRPr lang="uk-UA"/>
        </a:p>
      </dgm:t>
    </dgm:pt>
    <dgm:pt modelId="{EB59FD9A-A14D-409F-92DC-A3615179BF29}" type="sibTrans" cxnId="{4A931918-2E7A-4DE1-BF12-3B21D3BEA46E}">
      <dgm:prSet/>
      <dgm:spPr/>
      <dgm:t>
        <a:bodyPr/>
        <a:lstStyle/>
        <a:p>
          <a:endParaRPr lang="uk-UA"/>
        </a:p>
      </dgm:t>
    </dgm:pt>
    <dgm:pt modelId="{128401DE-3474-447F-AF0F-3301CF87A6B8}">
      <dgm:prSet phldrT="[Текст]"/>
      <dgm:spPr/>
      <dgm:t>
        <a:bodyPr/>
        <a:lstStyle/>
        <a:p>
          <a:r>
            <a:rPr lang="uk-UA" dirty="0" smtClean="0"/>
            <a:t>Фонетика</a:t>
          </a:r>
          <a:endParaRPr lang="uk-UA" dirty="0"/>
        </a:p>
      </dgm:t>
    </dgm:pt>
    <dgm:pt modelId="{533F39E8-187D-49BE-A306-E5353B42EBEF}" type="parTrans" cxnId="{B99111DB-3E22-4A62-8B15-80169D6E00D8}">
      <dgm:prSet/>
      <dgm:spPr/>
      <dgm:t>
        <a:bodyPr/>
        <a:lstStyle/>
        <a:p>
          <a:endParaRPr lang="uk-UA"/>
        </a:p>
      </dgm:t>
    </dgm:pt>
    <dgm:pt modelId="{A0DA2BA7-EE01-46F6-AE50-88690F7BF51B}" type="sibTrans" cxnId="{B99111DB-3E22-4A62-8B15-80169D6E00D8}">
      <dgm:prSet/>
      <dgm:spPr/>
      <dgm:t>
        <a:bodyPr/>
        <a:lstStyle/>
        <a:p>
          <a:endParaRPr lang="uk-UA"/>
        </a:p>
      </dgm:t>
    </dgm:pt>
    <dgm:pt modelId="{0C0B0C67-576D-41D6-9E49-61529BF17EB0}">
      <dgm:prSet phldrT="[Текст]"/>
      <dgm:spPr/>
      <dgm:t>
        <a:bodyPr/>
        <a:lstStyle/>
        <a:p>
          <a:r>
            <a:rPr lang="uk-UA" dirty="0" smtClean="0"/>
            <a:t>Орфографія</a:t>
          </a:r>
          <a:endParaRPr lang="uk-UA" dirty="0"/>
        </a:p>
      </dgm:t>
    </dgm:pt>
    <dgm:pt modelId="{EE4928F0-40C9-43D5-B72D-13D1E3096A5A}" type="parTrans" cxnId="{07092041-A1D0-4986-8658-AE1D566767BA}">
      <dgm:prSet/>
      <dgm:spPr/>
      <dgm:t>
        <a:bodyPr/>
        <a:lstStyle/>
        <a:p>
          <a:endParaRPr lang="uk-UA"/>
        </a:p>
      </dgm:t>
    </dgm:pt>
    <dgm:pt modelId="{A94BAFD7-6E8C-4CDC-8242-0FB9CAF1C0C2}" type="sibTrans" cxnId="{07092041-A1D0-4986-8658-AE1D566767BA}">
      <dgm:prSet/>
      <dgm:spPr/>
      <dgm:t>
        <a:bodyPr/>
        <a:lstStyle/>
        <a:p>
          <a:endParaRPr lang="uk-UA"/>
        </a:p>
      </dgm:t>
    </dgm:pt>
    <dgm:pt modelId="{B7C15C87-60DD-40B3-BA71-F7239B01368B}">
      <dgm:prSet phldrT="[Текст]"/>
      <dgm:spPr/>
      <dgm:t>
        <a:bodyPr/>
        <a:lstStyle/>
        <a:p>
          <a:r>
            <a:rPr lang="uk-UA" dirty="0" smtClean="0"/>
            <a:t>Лексикологія. Лексикографія</a:t>
          </a:r>
          <a:endParaRPr lang="uk-UA" dirty="0"/>
        </a:p>
      </dgm:t>
    </dgm:pt>
    <dgm:pt modelId="{B4F7C70B-85B4-4C42-A304-CB0C40BD8A45}" type="parTrans" cxnId="{B18BF435-5B4E-46A5-A2A0-988A2715D388}">
      <dgm:prSet/>
      <dgm:spPr/>
      <dgm:t>
        <a:bodyPr/>
        <a:lstStyle/>
        <a:p>
          <a:endParaRPr lang="uk-UA"/>
        </a:p>
      </dgm:t>
    </dgm:pt>
    <dgm:pt modelId="{8635AD8B-4CFC-4B41-89F6-72C5C6B44848}" type="sibTrans" cxnId="{B18BF435-5B4E-46A5-A2A0-988A2715D388}">
      <dgm:prSet/>
      <dgm:spPr/>
      <dgm:t>
        <a:bodyPr/>
        <a:lstStyle/>
        <a:p>
          <a:endParaRPr lang="uk-UA"/>
        </a:p>
      </dgm:t>
    </dgm:pt>
    <dgm:pt modelId="{722F653F-9C12-4E52-A54D-C540B16064DE}">
      <dgm:prSet phldrT="[Текст]"/>
      <dgm:spPr/>
      <dgm:t>
        <a:bodyPr/>
        <a:lstStyle/>
        <a:p>
          <a:r>
            <a:rPr lang="uk-UA" dirty="0" smtClean="0"/>
            <a:t>Фразеологія</a:t>
          </a:r>
          <a:endParaRPr lang="uk-UA" dirty="0"/>
        </a:p>
      </dgm:t>
    </dgm:pt>
    <dgm:pt modelId="{6FEA47C1-216E-4FE8-8242-B51A84C5F45F}" type="parTrans" cxnId="{23D5C31C-F893-4763-A0CD-011C948058C1}">
      <dgm:prSet/>
      <dgm:spPr/>
      <dgm:t>
        <a:bodyPr/>
        <a:lstStyle/>
        <a:p>
          <a:endParaRPr lang="uk-UA"/>
        </a:p>
      </dgm:t>
    </dgm:pt>
    <dgm:pt modelId="{3D1E93C8-7BD9-45BD-8F02-D809C1450FEF}" type="sibTrans" cxnId="{23D5C31C-F893-4763-A0CD-011C948058C1}">
      <dgm:prSet/>
      <dgm:spPr/>
      <dgm:t>
        <a:bodyPr/>
        <a:lstStyle/>
        <a:p>
          <a:endParaRPr lang="uk-UA"/>
        </a:p>
      </dgm:t>
    </dgm:pt>
    <dgm:pt modelId="{0D48DC1F-90C4-4B09-89A0-5942CD00896F}">
      <dgm:prSet/>
      <dgm:spPr/>
      <dgm:t>
        <a:bodyPr/>
        <a:lstStyle/>
        <a:p>
          <a:r>
            <a:rPr lang="uk-UA" dirty="0" smtClean="0"/>
            <a:t>Морфеміка. Словотвір</a:t>
          </a:r>
          <a:endParaRPr lang="uk-UA" dirty="0"/>
        </a:p>
      </dgm:t>
    </dgm:pt>
    <dgm:pt modelId="{0BD8C5C8-8CAB-4859-8C4B-789AC66A4FB2}" type="parTrans" cxnId="{A5672C6B-1DD2-4B87-BB01-1A63BFD9B050}">
      <dgm:prSet/>
      <dgm:spPr/>
      <dgm:t>
        <a:bodyPr/>
        <a:lstStyle/>
        <a:p>
          <a:endParaRPr lang="uk-UA"/>
        </a:p>
      </dgm:t>
    </dgm:pt>
    <dgm:pt modelId="{7263B3A3-5E35-40AF-BF90-3EDA2783EC83}" type="sibTrans" cxnId="{A5672C6B-1DD2-4B87-BB01-1A63BFD9B050}">
      <dgm:prSet/>
      <dgm:spPr/>
      <dgm:t>
        <a:bodyPr/>
        <a:lstStyle/>
        <a:p>
          <a:endParaRPr lang="uk-UA"/>
        </a:p>
      </dgm:t>
    </dgm:pt>
    <dgm:pt modelId="{3340636A-CCA0-4400-AFB3-6FBA260EC9E8}">
      <dgm:prSet/>
      <dgm:spPr/>
      <dgm:t>
        <a:bodyPr/>
        <a:lstStyle/>
        <a:p>
          <a:r>
            <a:rPr lang="uk-UA" dirty="0" smtClean="0"/>
            <a:t>Морфологія</a:t>
          </a:r>
          <a:endParaRPr lang="uk-UA" dirty="0"/>
        </a:p>
      </dgm:t>
    </dgm:pt>
    <dgm:pt modelId="{7F63BE5C-FDBD-41B9-88EB-C1D06CFDABAB}" type="parTrans" cxnId="{A19D7D59-4DF8-431D-8EA3-19C8B992EA61}">
      <dgm:prSet/>
      <dgm:spPr/>
      <dgm:t>
        <a:bodyPr/>
        <a:lstStyle/>
        <a:p>
          <a:endParaRPr lang="uk-UA"/>
        </a:p>
      </dgm:t>
    </dgm:pt>
    <dgm:pt modelId="{1F29DE52-3C5E-4D83-BDC8-1A3EE825DEEB}" type="sibTrans" cxnId="{A19D7D59-4DF8-431D-8EA3-19C8B992EA61}">
      <dgm:prSet/>
      <dgm:spPr/>
      <dgm:t>
        <a:bodyPr/>
        <a:lstStyle/>
        <a:p>
          <a:endParaRPr lang="uk-UA"/>
        </a:p>
      </dgm:t>
    </dgm:pt>
    <dgm:pt modelId="{E0CB7637-E4E7-4A64-A2E1-20E4AC49D846}">
      <dgm:prSet/>
      <dgm:spPr/>
      <dgm:t>
        <a:bodyPr/>
        <a:lstStyle/>
        <a:p>
          <a:r>
            <a:rPr lang="uk-UA" dirty="0" smtClean="0"/>
            <a:t>Синтаксис</a:t>
          </a:r>
          <a:endParaRPr lang="uk-UA" dirty="0"/>
        </a:p>
      </dgm:t>
    </dgm:pt>
    <dgm:pt modelId="{8D45B572-78B9-47E4-96D3-D7EA630BE91A}" type="parTrans" cxnId="{9D857DD1-0B9A-4556-8A11-298EACBA40E7}">
      <dgm:prSet/>
      <dgm:spPr/>
      <dgm:t>
        <a:bodyPr/>
        <a:lstStyle/>
        <a:p>
          <a:endParaRPr lang="uk-UA"/>
        </a:p>
      </dgm:t>
    </dgm:pt>
    <dgm:pt modelId="{948A6466-609A-43CA-8AB9-BB2986734A15}" type="sibTrans" cxnId="{9D857DD1-0B9A-4556-8A11-298EACBA40E7}">
      <dgm:prSet/>
      <dgm:spPr/>
      <dgm:t>
        <a:bodyPr/>
        <a:lstStyle/>
        <a:p>
          <a:endParaRPr lang="uk-UA"/>
        </a:p>
      </dgm:t>
    </dgm:pt>
    <dgm:pt modelId="{872EB93C-DE8E-4D04-981F-A9C05B16109E}">
      <dgm:prSet/>
      <dgm:spPr/>
      <dgm:t>
        <a:bodyPr/>
        <a:lstStyle/>
        <a:p>
          <a:r>
            <a:rPr lang="uk-UA" dirty="0" smtClean="0"/>
            <a:t>Пунктуація</a:t>
          </a:r>
          <a:endParaRPr lang="uk-UA" dirty="0"/>
        </a:p>
      </dgm:t>
    </dgm:pt>
    <dgm:pt modelId="{A3212D42-07D5-4409-9422-0A721299219C}" type="parTrans" cxnId="{A1F2EED7-F611-44ED-9C0A-E137807168D1}">
      <dgm:prSet/>
      <dgm:spPr/>
      <dgm:t>
        <a:bodyPr/>
        <a:lstStyle/>
        <a:p>
          <a:endParaRPr lang="uk-UA"/>
        </a:p>
      </dgm:t>
    </dgm:pt>
    <dgm:pt modelId="{43855D59-B471-498A-B6B6-A85808D8C604}" type="sibTrans" cxnId="{A1F2EED7-F611-44ED-9C0A-E137807168D1}">
      <dgm:prSet/>
      <dgm:spPr/>
      <dgm:t>
        <a:bodyPr/>
        <a:lstStyle/>
        <a:p>
          <a:endParaRPr lang="uk-UA"/>
        </a:p>
      </dgm:t>
    </dgm:pt>
    <dgm:pt modelId="{0DC09A33-049D-49C3-B179-35CE600A4B6A}">
      <dgm:prSet/>
      <dgm:spPr/>
      <dgm:t>
        <a:bodyPr/>
        <a:lstStyle/>
        <a:p>
          <a:r>
            <a:rPr lang="uk-UA" dirty="0" smtClean="0"/>
            <a:t>Стилістика</a:t>
          </a:r>
          <a:endParaRPr lang="uk-UA" dirty="0"/>
        </a:p>
      </dgm:t>
    </dgm:pt>
    <dgm:pt modelId="{05CAE47E-8C4C-4BC6-95AB-183B5AE857E7}" type="parTrans" cxnId="{DB330814-5FB8-431B-B519-96AE82A05A8B}">
      <dgm:prSet/>
      <dgm:spPr/>
      <dgm:t>
        <a:bodyPr/>
        <a:lstStyle/>
        <a:p>
          <a:endParaRPr lang="uk-UA"/>
        </a:p>
      </dgm:t>
    </dgm:pt>
    <dgm:pt modelId="{E95DAF04-CEE8-45B2-B277-A5D6F43E3EC7}" type="sibTrans" cxnId="{DB330814-5FB8-431B-B519-96AE82A05A8B}">
      <dgm:prSet/>
      <dgm:spPr/>
      <dgm:t>
        <a:bodyPr/>
        <a:lstStyle/>
        <a:p>
          <a:endParaRPr lang="uk-UA"/>
        </a:p>
      </dgm:t>
    </dgm:pt>
    <dgm:pt modelId="{F5731550-9886-4261-B485-9FB6E723B2CC}" type="pres">
      <dgm:prSet presAssocID="{35277ED3-C543-4F83-A5CE-1386B61DB69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B234A97-3D29-4B99-A344-2041421F35CC}" type="pres">
      <dgm:prSet presAssocID="{D31D9064-36B7-4F44-BA79-53DE9B6223F8}" presName="centerShape" presStyleLbl="node0" presStyleIdx="0" presStyleCnt="1"/>
      <dgm:spPr/>
      <dgm:t>
        <a:bodyPr/>
        <a:lstStyle/>
        <a:p>
          <a:endParaRPr lang="uk-UA"/>
        </a:p>
      </dgm:t>
    </dgm:pt>
    <dgm:pt modelId="{CA53A52C-E97C-4CAF-8AB9-F4217687246A}" type="pres">
      <dgm:prSet presAssocID="{533F39E8-187D-49BE-A306-E5353B42EBEF}" presName="parTrans" presStyleLbl="sibTrans2D1" presStyleIdx="0" presStyleCnt="9"/>
      <dgm:spPr/>
      <dgm:t>
        <a:bodyPr/>
        <a:lstStyle/>
        <a:p>
          <a:endParaRPr lang="uk-UA"/>
        </a:p>
      </dgm:t>
    </dgm:pt>
    <dgm:pt modelId="{53C10591-334A-4AE2-82F6-2BAD0E3BC97F}" type="pres">
      <dgm:prSet presAssocID="{533F39E8-187D-49BE-A306-E5353B42EBEF}" presName="connectorText" presStyleLbl="sibTrans2D1" presStyleIdx="0" presStyleCnt="9"/>
      <dgm:spPr/>
      <dgm:t>
        <a:bodyPr/>
        <a:lstStyle/>
        <a:p>
          <a:endParaRPr lang="uk-UA"/>
        </a:p>
      </dgm:t>
    </dgm:pt>
    <dgm:pt modelId="{496A9B82-8BAF-42ED-9EDA-9A9D0B458984}" type="pres">
      <dgm:prSet presAssocID="{128401DE-3474-447F-AF0F-3301CF87A6B8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173FB5C-E4C3-490D-89D9-289E6BE71B0F}" type="pres">
      <dgm:prSet presAssocID="{EE4928F0-40C9-43D5-B72D-13D1E3096A5A}" presName="parTrans" presStyleLbl="sibTrans2D1" presStyleIdx="1" presStyleCnt="9"/>
      <dgm:spPr/>
      <dgm:t>
        <a:bodyPr/>
        <a:lstStyle/>
        <a:p>
          <a:endParaRPr lang="uk-UA"/>
        </a:p>
      </dgm:t>
    </dgm:pt>
    <dgm:pt modelId="{0717AE0E-A449-41C6-A3CF-02FBCC57D25C}" type="pres">
      <dgm:prSet presAssocID="{EE4928F0-40C9-43D5-B72D-13D1E3096A5A}" presName="connectorText" presStyleLbl="sibTrans2D1" presStyleIdx="1" presStyleCnt="9"/>
      <dgm:spPr/>
      <dgm:t>
        <a:bodyPr/>
        <a:lstStyle/>
        <a:p>
          <a:endParaRPr lang="uk-UA"/>
        </a:p>
      </dgm:t>
    </dgm:pt>
    <dgm:pt modelId="{41650A86-1920-40CE-B261-6391A8B5EBA9}" type="pres">
      <dgm:prSet presAssocID="{0C0B0C67-576D-41D6-9E49-61529BF17EB0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975BB87-FEEA-42C5-961B-B078537A8B0F}" type="pres">
      <dgm:prSet presAssocID="{B4F7C70B-85B4-4C42-A304-CB0C40BD8A45}" presName="parTrans" presStyleLbl="sibTrans2D1" presStyleIdx="2" presStyleCnt="9"/>
      <dgm:spPr/>
      <dgm:t>
        <a:bodyPr/>
        <a:lstStyle/>
        <a:p>
          <a:endParaRPr lang="uk-UA"/>
        </a:p>
      </dgm:t>
    </dgm:pt>
    <dgm:pt modelId="{DE198DAC-515F-40E2-BA24-D224A968DB1D}" type="pres">
      <dgm:prSet presAssocID="{B4F7C70B-85B4-4C42-A304-CB0C40BD8A45}" presName="connectorText" presStyleLbl="sibTrans2D1" presStyleIdx="2" presStyleCnt="9"/>
      <dgm:spPr/>
      <dgm:t>
        <a:bodyPr/>
        <a:lstStyle/>
        <a:p>
          <a:endParaRPr lang="uk-UA"/>
        </a:p>
      </dgm:t>
    </dgm:pt>
    <dgm:pt modelId="{61B7F618-DDF2-459A-A4D1-9CC44E5FA2DB}" type="pres">
      <dgm:prSet presAssocID="{B7C15C87-60DD-40B3-BA71-F7239B01368B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78CA3D1-DA3B-454C-BEA3-C8F25261DC80}" type="pres">
      <dgm:prSet presAssocID="{6FEA47C1-216E-4FE8-8242-B51A84C5F45F}" presName="parTrans" presStyleLbl="sibTrans2D1" presStyleIdx="3" presStyleCnt="9"/>
      <dgm:spPr/>
      <dgm:t>
        <a:bodyPr/>
        <a:lstStyle/>
        <a:p>
          <a:endParaRPr lang="uk-UA"/>
        </a:p>
      </dgm:t>
    </dgm:pt>
    <dgm:pt modelId="{EBBF0472-E164-4B73-AE54-8C7643292EEB}" type="pres">
      <dgm:prSet presAssocID="{6FEA47C1-216E-4FE8-8242-B51A84C5F45F}" presName="connectorText" presStyleLbl="sibTrans2D1" presStyleIdx="3" presStyleCnt="9"/>
      <dgm:spPr/>
      <dgm:t>
        <a:bodyPr/>
        <a:lstStyle/>
        <a:p>
          <a:endParaRPr lang="uk-UA"/>
        </a:p>
      </dgm:t>
    </dgm:pt>
    <dgm:pt modelId="{ACC10EBA-C762-4ABE-A595-34CBA7B62693}" type="pres">
      <dgm:prSet presAssocID="{722F653F-9C12-4E52-A54D-C540B16064DE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E40B4D9-44F5-4E75-A467-F792E16F211F}" type="pres">
      <dgm:prSet presAssocID="{0BD8C5C8-8CAB-4859-8C4B-789AC66A4FB2}" presName="parTrans" presStyleLbl="sibTrans2D1" presStyleIdx="4" presStyleCnt="9"/>
      <dgm:spPr/>
      <dgm:t>
        <a:bodyPr/>
        <a:lstStyle/>
        <a:p>
          <a:endParaRPr lang="uk-UA"/>
        </a:p>
      </dgm:t>
    </dgm:pt>
    <dgm:pt modelId="{94B57144-F4EC-471F-A571-82D851303828}" type="pres">
      <dgm:prSet presAssocID="{0BD8C5C8-8CAB-4859-8C4B-789AC66A4FB2}" presName="connectorText" presStyleLbl="sibTrans2D1" presStyleIdx="4" presStyleCnt="9"/>
      <dgm:spPr/>
      <dgm:t>
        <a:bodyPr/>
        <a:lstStyle/>
        <a:p>
          <a:endParaRPr lang="uk-UA"/>
        </a:p>
      </dgm:t>
    </dgm:pt>
    <dgm:pt modelId="{230ECEA3-48CB-474F-AF66-52275BBB3BD1}" type="pres">
      <dgm:prSet presAssocID="{0D48DC1F-90C4-4B09-89A0-5942CD00896F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A0E6E58-C0F2-4804-9E4B-1BBC6A3C679B}" type="pres">
      <dgm:prSet presAssocID="{7F63BE5C-FDBD-41B9-88EB-C1D06CFDABAB}" presName="parTrans" presStyleLbl="sibTrans2D1" presStyleIdx="5" presStyleCnt="9"/>
      <dgm:spPr/>
      <dgm:t>
        <a:bodyPr/>
        <a:lstStyle/>
        <a:p>
          <a:endParaRPr lang="uk-UA"/>
        </a:p>
      </dgm:t>
    </dgm:pt>
    <dgm:pt modelId="{DB2204D8-E2B7-495A-BFB9-278FC79FD0D8}" type="pres">
      <dgm:prSet presAssocID="{7F63BE5C-FDBD-41B9-88EB-C1D06CFDABAB}" presName="connectorText" presStyleLbl="sibTrans2D1" presStyleIdx="5" presStyleCnt="9"/>
      <dgm:spPr/>
      <dgm:t>
        <a:bodyPr/>
        <a:lstStyle/>
        <a:p>
          <a:endParaRPr lang="uk-UA"/>
        </a:p>
      </dgm:t>
    </dgm:pt>
    <dgm:pt modelId="{E7C5C452-3C27-4A3D-BD9B-37635B66C8DD}" type="pres">
      <dgm:prSet presAssocID="{3340636A-CCA0-4400-AFB3-6FBA260EC9E8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BEF4019-BD38-407D-BBCA-0088DBE41BCC}" type="pres">
      <dgm:prSet presAssocID="{8D45B572-78B9-47E4-96D3-D7EA630BE91A}" presName="parTrans" presStyleLbl="sibTrans2D1" presStyleIdx="6" presStyleCnt="9"/>
      <dgm:spPr/>
      <dgm:t>
        <a:bodyPr/>
        <a:lstStyle/>
        <a:p>
          <a:endParaRPr lang="uk-UA"/>
        </a:p>
      </dgm:t>
    </dgm:pt>
    <dgm:pt modelId="{2DD8666D-50CC-4065-A313-68F477797F6D}" type="pres">
      <dgm:prSet presAssocID="{8D45B572-78B9-47E4-96D3-D7EA630BE91A}" presName="connectorText" presStyleLbl="sibTrans2D1" presStyleIdx="6" presStyleCnt="9"/>
      <dgm:spPr/>
      <dgm:t>
        <a:bodyPr/>
        <a:lstStyle/>
        <a:p>
          <a:endParaRPr lang="uk-UA"/>
        </a:p>
      </dgm:t>
    </dgm:pt>
    <dgm:pt modelId="{FB10AFDE-553F-4E01-9FB3-2E56B7884367}" type="pres">
      <dgm:prSet presAssocID="{E0CB7637-E4E7-4A64-A2E1-20E4AC49D846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F4B2503-41F5-4B36-B537-147B2CD465F7}" type="pres">
      <dgm:prSet presAssocID="{A3212D42-07D5-4409-9422-0A721299219C}" presName="parTrans" presStyleLbl="sibTrans2D1" presStyleIdx="7" presStyleCnt="9"/>
      <dgm:spPr/>
      <dgm:t>
        <a:bodyPr/>
        <a:lstStyle/>
        <a:p>
          <a:endParaRPr lang="uk-UA"/>
        </a:p>
      </dgm:t>
    </dgm:pt>
    <dgm:pt modelId="{72993BCD-B638-442B-9A93-BFEB1D0D7F88}" type="pres">
      <dgm:prSet presAssocID="{A3212D42-07D5-4409-9422-0A721299219C}" presName="connectorText" presStyleLbl="sibTrans2D1" presStyleIdx="7" presStyleCnt="9"/>
      <dgm:spPr/>
      <dgm:t>
        <a:bodyPr/>
        <a:lstStyle/>
        <a:p>
          <a:endParaRPr lang="uk-UA"/>
        </a:p>
      </dgm:t>
    </dgm:pt>
    <dgm:pt modelId="{E293638A-D790-4718-90DE-EB0C3EA70DA6}" type="pres">
      <dgm:prSet presAssocID="{872EB93C-DE8E-4D04-981F-A9C05B16109E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7C67425-2123-4CE2-ACC5-2E718D71543D}" type="pres">
      <dgm:prSet presAssocID="{05CAE47E-8C4C-4BC6-95AB-183B5AE857E7}" presName="parTrans" presStyleLbl="sibTrans2D1" presStyleIdx="8" presStyleCnt="9"/>
      <dgm:spPr/>
      <dgm:t>
        <a:bodyPr/>
        <a:lstStyle/>
        <a:p>
          <a:endParaRPr lang="uk-UA"/>
        </a:p>
      </dgm:t>
    </dgm:pt>
    <dgm:pt modelId="{95A15838-810A-4E60-9F74-FE02888A7A00}" type="pres">
      <dgm:prSet presAssocID="{05CAE47E-8C4C-4BC6-95AB-183B5AE857E7}" presName="connectorText" presStyleLbl="sibTrans2D1" presStyleIdx="8" presStyleCnt="9"/>
      <dgm:spPr/>
      <dgm:t>
        <a:bodyPr/>
        <a:lstStyle/>
        <a:p>
          <a:endParaRPr lang="uk-UA"/>
        </a:p>
      </dgm:t>
    </dgm:pt>
    <dgm:pt modelId="{B31E5601-4CF5-4166-A9A5-BA1755A11B81}" type="pres">
      <dgm:prSet presAssocID="{0DC09A33-049D-49C3-B179-35CE600A4B6A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5BD9799-F985-408F-8941-5727AFC5CD50}" type="presOf" srcId="{533F39E8-187D-49BE-A306-E5353B42EBEF}" destId="{CA53A52C-E97C-4CAF-8AB9-F4217687246A}" srcOrd="0" destOrd="0" presId="urn:microsoft.com/office/officeart/2005/8/layout/radial5"/>
    <dgm:cxn modelId="{B53FAFF9-03F6-4C39-A6EB-9B5211110A26}" type="presOf" srcId="{3340636A-CCA0-4400-AFB3-6FBA260EC9E8}" destId="{E7C5C452-3C27-4A3D-BD9B-37635B66C8DD}" srcOrd="0" destOrd="0" presId="urn:microsoft.com/office/officeart/2005/8/layout/radial5"/>
    <dgm:cxn modelId="{F5C91D01-F92A-4421-A33D-CD3BBB8EE296}" type="presOf" srcId="{0D48DC1F-90C4-4B09-89A0-5942CD00896F}" destId="{230ECEA3-48CB-474F-AF66-52275BBB3BD1}" srcOrd="0" destOrd="0" presId="urn:microsoft.com/office/officeart/2005/8/layout/radial5"/>
    <dgm:cxn modelId="{BEB8AEA5-CDAE-4504-8B28-995443FFFEB1}" type="presOf" srcId="{A3212D42-07D5-4409-9422-0A721299219C}" destId="{72993BCD-B638-442B-9A93-BFEB1D0D7F88}" srcOrd="1" destOrd="0" presId="urn:microsoft.com/office/officeart/2005/8/layout/radial5"/>
    <dgm:cxn modelId="{A59C3223-1628-47CC-B33A-01D2C94D6EF3}" type="presOf" srcId="{7F63BE5C-FDBD-41B9-88EB-C1D06CFDABAB}" destId="{DB2204D8-E2B7-495A-BFB9-278FC79FD0D8}" srcOrd="1" destOrd="0" presId="urn:microsoft.com/office/officeart/2005/8/layout/radial5"/>
    <dgm:cxn modelId="{A19D7D59-4DF8-431D-8EA3-19C8B992EA61}" srcId="{D31D9064-36B7-4F44-BA79-53DE9B6223F8}" destId="{3340636A-CCA0-4400-AFB3-6FBA260EC9E8}" srcOrd="5" destOrd="0" parTransId="{7F63BE5C-FDBD-41B9-88EB-C1D06CFDABAB}" sibTransId="{1F29DE52-3C5E-4D83-BDC8-1A3EE825DEEB}"/>
    <dgm:cxn modelId="{4A5F2424-A9FE-4D1D-9F0E-58263546CA39}" type="presOf" srcId="{6FEA47C1-216E-4FE8-8242-B51A84C5F45F}" destId="{EBBF0472-E164-4B73-AE54-8C7643292EEB}" srcOrd="1" destOrd="0" presId="urn:microsoft.com/office/officeart/2005/8/layout/radial5"/>
    <dgm:cxn modelId="{BAF42388-66A7-4CBE-BC58-D40BC615A8F7}" type="presOf" srcId="{128401DE-3474-447F-AF0F-3301CF87A6B8}" destId="{496A9B82-8BAF-42ED-9EDA-9A9D0B458984}" srcOrd="0" destOrd="0" presId="urn:microsoft.com/office/officeart/2005/8/layout/radial5"/>
    <dgm:cxn modelId="{B18BF435-5B4E-46A5-A2A0-988A2715D388}" srcId="{D31D9064-36B7-4F44-BA79-53DE9B6223F8}" destId="{B7C15C87-60DD-40B3-BA71-F7239B01368B}" srcOrd="2" destOrd="0" parTransId="{B4F7C70B-85B4-4C42-A304-CB0C40BD8A45}" sibTransId="{8635AD8B-4CFC-4B41-89F6-72C5C6B44848}"/>
    <dgm:cxn modelId="{326DF37C-8DE6-47D9-9D3F-D6ED07D0A97B}" type="presOf" srcId="{B7C15C87-60DD-40B3-BA71-F7239B01368B}" destId="{61B7F618-DDF2-459A-A4D1-9CC44E5FA2DB}" srcOrd="0" destOrd="0" presId="urn:microsoft.com/office/officeart/2005/8/layout/radial5"/>
    <dgm:cxn modelId="{A1F2EED7-F611-44ED-9C0A-E137807168D1}" srcId="{D31D9064-36B7-4F44-BA79-53DE9B6223F8}" destId="{872EB93C-DE8E-4D04-981F-A9C05B16109E}" srcOrd="7" destOrd="0" parTransId="{A3212D42-07D5-4409-9422-0A721299219C}" sibTransId="{43855D59-B471-498A-B6B6-A85808D8C604}"/>
    <dgm:cxn modelId="{17DCCA25-F307-4982-ACCB-B200E852A87A}" type="presOf" srcId="{B4F7C70B-85B4-4C42-A304-CB0C40BD8A45}" destId="{C975BB87-FEEA-42C5-961B-B078537A8B0F}" srcOrd="0" destOrd="0" presId="urn:microsoft.com/office/officeart/2005/8/layout/radial5"/>
    <dgm:cxn modelId="{16AD0528-DEE2-4ADB-9F18-FC789E40DEC4}" type="presOf" srcId="{B4F7C70B-85B4-4C42-A304-CB0C40BD8A45}" destId="{DE198DAC-515F-40E2-BA24-D224A968DB1D}" srcOrd="1" destOrd="0" presId="urn:microsoft.com/office/officeart/2005/8/layout/radial5"/>
    <dgm:cxn modelId="{A5672C6B-1DD2-4B87-BB01-1A63BFD9B050}" srcId="{D31D9064-36B7-4F44-BA79-53DE9B6223F8}" destId="{0D48DC1F-90C4-4B09-89A0-5942CD00896F}" srcOrd="4" destOrd="0" parTransId="{0BD8C5C8-8CAB-4859-8C4B-789AC66A4FB2}" sibTransId="{7263B3A3-5E35-40AF-BF90-3EDA2783EC83}"/>
    <dgm:cxn modelId="{23D5C31C-F893-4763-A0CD-011C948058C1}" srcId="{D31D9064-36B7-4F44-BA79-53DE9B6223F8}" destId="{722F653F-9C12-4E52-A54D-C540B16064DE}" srcOrd="3" destOrd="0" parTransId="{6FEA47C1-216E-4FE8-8242-B51A84C5F45F}" sibTransId="{3D1E93C8-7BD9-45BD-8F02-D809C1450FEF}"/>
    <dgm:cxn modelId="{07092041-A1D0-4986-8658-AE1D566767BA}" srcId="{D31D9064-36B7-4F44-BA79-53DE9B6223F8}" destId="{0C0B0C67-576D-41D6-9E49-61529BF17EB0}" srcOrd="1" destOrd="0" parTransId="{EE4928F0-40C9-43D5-B72D-13D1E3096A5A}" sibTransId="{A94BAFD7-6E8C-4CDC-8242-0FB9CAF1C0C2}"/>
    <dgm:cxn modelId="{DB330814-5FB8-431B-B519-96AE82A05A8B}" srcId="{D31D9064-36B7-4F44-BA79-53DE9B6223F8}" destId="{0DC09A33-049D-49C3-B179-35CE600A4B6A}" srcOrd="8" destOrd="0" parTransId="{05CAE47E-8C4C-4BC6-95AB-183B5AE857E7}" sibTransId="{E95DAF04-CEE8-45B2-B277-A5D6F43E3EC7}"/>
    <dgm:cxn modelId="{7DB8C25B-E25F-43DC-AAA2-425BDBD2DF19}" type="presOf" srcId="{A3212D42-07D5-4409-9422-0A721299219C}" destId="{8F4B2503-41F5-4B36-B537-147B2CD465F7}" srcOrd="0" destOrd="0" presId="urn:microsoft.com/office/officeart/2005/8/layout/radial5"/>
    <dgm:cxn modelId="{30573672-FC36-470B-9FCC-CBBDBD46D6D2}" type="presOf" srcId="{8D45B572-78B9-47E4-96D3-D7EA630BE91A}" destId="{2DD8666D-50CC-4065-A313-68F477797F6D}" srcOrd="1" destOrd="0" presId="urn:microsoft.com/office/officeart/2005/8/layout/radial5"/>
    <dgm:cxn modelId="{66DB84A5-3E4C-433B-A360-C5115548F60D}" type="presOf" srcId="{E0CB7637-E4E7-4A64-A2E1-20E4AC49D846}" destId="{FB10AFDE-553F-4E01-9FB3-2E56B7884367}" srcOrd="0" destOrd="0" presId="urn:microsoft.com/office/officeart/2005/8/layout/radial5"/>
    <dgm:cxn modelId="{C3A2CD75-B4CE-48C3-BDCA-DDA2F7C5D414}" type="presOf" srcId="{722F653F-9C12-4E52-A54D-C540B16064DE}" destId="{ACC10EBA-C762-4ABE-A595-34CBA7B62693}" srcOrd="0" destOrd="0" presId="urn:microsoft.com/office/officeart/2005/8/layout/radial5"/>
    <dgm:cxn modelId="{E7E8D0B6-5422-4A38-A3DE-7CEEF46B25F3}" type="presOf" srcId="{05CAE47E-8C4C-4BC6-95AB-183B5AE857E7}" destId="{27C67425-2123-4CE2-ACC5-2E718D71543D}" srcOrd="0" destOrd="0" presId="urn:microsoft.com/office/officeart/2005/8/layout/radial5"/>
    <dgm:cxn modelId="{9CFE8B57-7709-43EE-90A6-94ABF33D2F57}" type="presOf" srcId="{6FEA47C1-216E-4FE8-8242-B51A84C5F45F}" destId="{178CA3D1-DA3B-454C-BEA3-C8F25261DC80}" srcOrd="0" destOrd="0" presId="urn:microsoft.com/office/officeart/2005/8/layout/radial5"/>
    <dgm:cxn modelId="{9D857DD1-0B9A-4556-8A11-298EACBA40E7}" srcId="{D31D9064-36B7-4F44-BA79-53DE9B6223F8}" destId="{E0CB7637-E4E7-4A64-A2E1-20E4AC49D846}" srcOrd="6" destOrd="0" parTransId="{8D45B572-78B9-47E4-96D3-D7EA630BE91A}" sibTransId="{948A6466-609A-43CA-8AB9-BB2986734A15}"/>
    <dgm:cxn modelId="{4A3DDB6B-EBC5-464C-A5DC-94CEFE757C50}" type="presOf" srcId="{0C0B0C67-576D-41D6-9E49-61529BF17EB0}" destId="{41650A86-1920-40CE-B261-6391A8B5EBA9}" srcOrd="0" destOrd="0" presId="urn:microsoft.com/office/officeart/2005/8/layout/radial5"/>
    <dgm:cxn modelId="{B99111DB-3E22-4A62-8B15-80169D6E00D8}" srcId="{D31D9064-36B7-4F44-BA79-53DE9B6223F8}" destId="{128401DE-3474-447F-AF0F-3301CF87A6B8}" srcOrd="0" destOrd="0" parTransId="{533F39E8-187D-49BE-A306-E5353B42EBEF}" sibTransId="{A0DA2BA7-EE01-46F6-AE50-88690F7BF51B}"/>
    <dgm:cxn modelId="{B4BE3041-D387-48E4-8EE1-65C5E3B48CFF}" type="presOf" srcId="{D31D9064-36B7-4F44-BA79-53DE9B6223F8}" destId="{2B234A97-3D29-4B99-A344-2041421F35CC}" srcOrd="0" destOrd="0" presId="urn:microsoft.com/office/officeart/2005/8/layout/radial5"/>
    <dgm:cxn modelId="{A39373AE-7BEF-4D24-B19D-12CEAD795D1B}" type="presOf" srcId="{7F63BE5C-FDBD-41B9-88EB-C1D06CFDABAB}" destId="{9A0E6E58-C0F2-4804-9E4B-1BBC6A3C679B}" srcOrd="0" destOrd="0" presId="urn:microsoft.com/office/officeart/2005/8/layout/radial5"/>
    <dgm:cxn modelId="{9A8275DF-8E1C-4AC5-9901-8DEA468EB74E}" type="presOf" srcId="{0BD8C5C8-8CAB-4859-8C4B-789AC66A4FB2}" destId="{94B57144-F4EC-471F-A571-82D851303828}" srcOrd="1" destOrd="0" presId="urn:microsoft.com/office/officeart/2005/8/layout/radial5"/>
    <dgm:cxn modelId="{35127ECB-ED5C-4D9F-89A9-3E3F474E3B76}" type="presOf" srcId="{EE4928F0-40C9-43D5-B72D-13D1E3096A5A}" destId="{0717AE0E-A449-41C6-A3CF-02FBCC57D25C}" srcOrd="1" destOrd="0" presId="urn:microsoft.com/office/officeart/2005/8/layout/radial5"/>
    <dgm:cxn modelId="{4D3AB5DE-5ED1-4B41-9CC3-880739C26A02}" type="presOf" srcId="{872EB93C-DE8E-4D04-981F-A9C05B16109E}" destId="{E293638A-D790-4718-90DE-EB0C3EA70DA6}" srcOrd="0" destOrd="0" presId="urn:microsoft.com/office/officeart/2005/8/layout/radial5"/>
    <dgm:cxn modelId="{A28479FD-4E01-44B6-8343-DD955B974DE2}" type="presOf" srcId="{EE4928F0-40C9-43D5-B72D-13D1E3096A5A}" destId="{A173FB5C-E4C3-490D-89D9-289E6BE71B0F}" srcOrd="0" destOrd="0" presId="urn:microsoft.com/office/officeart/2005/8/layout/radial5"/>
    <dgm:cxn modelId="{CD857429-691A-43E3-8CD8-242A5E1A58AD}" type="presOf" srcId="{533F39E8-187D-49BE-A306-E5353B42EBEF}" destId="{53C10591-334A-4AE2-82F6-2BAD0E3BC97F}" srcOrd="1" destOrd="0" presId="urn:microsoft.com/office/officeart/2005/8/layout/radial5"/>
    <dgm:cxn modelId="{070521B7-31B0-4D11-AAA0-AF0198A5500A}" type="presOf" srcId="{0BD8C5C8-8CAB-4859-8C4B-789AC66A4FB2}" destId="{1E40B4D9-44F5-4E75-A467-F792E16F211F}" srcOrd="0" destOrd="0" presId="urn:microsoft.com/office/officeart/2005/8/layout/radial5"/>
    <dgm:cxn modelId="{15960F7A-502B-444A-902B-463828002EA3}" type="presOf" srcId="{8D45B572-78B9-47E4-96D3-D7EA630BE91A}" destId="{9BEF4019-BD38-407D-BBCA-0088DBE41BCC}" srcOrd="0" destOrd="0" presId="urn:microsoft.com/office/officeart/2005/8/layout/radial5"/>
    <dgm:cxn modelId="{2B5B2CF4-9467-4E9F-AB38-EA416F6D42F7}" type="presOf" srcId="{05CAE47E-8C4C-4BC6-95AB-183B5AE857E7}" destId="{95A15838-810A-4E60-9F74-FE02888A7A00}" srcOrd="1" destOrd="0" presId="urn:microsoft.com/office/officeart/2005/8/layout/radial5"/>
    <dgm:cxn modelId="{4A931918-2E7A-4DE1-BF12-3B21D3BEA46E}" srcId="{35277ED3-C543-4F83-A5CE-1386B61DB694}" destId="{D31D9064-36B7-4F44-BA79-53DE9B6223F8}" srcOrd="0" destOrd="0" parTransId="{59BE7182-5676-4AE2-86CF-EFFBAF048B12}" sibTransId="{EB59FD9A-A14D-409F-92DC-A3615179BF29}"/>
    <dgm:cxn modelId="{9B55AAF5-EE2E-4EEA-B25A-EB470F275E05}" type="presOf" srcId="{0DC09A33-049D-49C3-B179-35CE600A4B6A}" destId="{B31E5601-4CF5-4166-A9A5-BA1755A11B81}" srcOrd="0" destOrd="0" presId="urn:microsoft.com/office/officeart/2005/8/layout/radial5"/>
    <dgm:cxn modelId="{BC35517F-B1FD-4C0F-BFBC-B7160BB8F1B0}" type="presOf" srcId="{35277ED3-C543-4F83-A5CE-1386B61DB694}" destId="{F5731550-9886-4261-B485-9FB6E723B2CC}" srcOrd="0" destOrd="0" presId="urn:microsoft.com/office/officeart/2005/8/layout/radial5"/>
    <dgm:cxn modelId="{E4B131ED-4FCF-4894-8E08-696CA18CCE92}" type="presParOf" srcId="{F5731550-9886-4261-B485-9FB6E723B2CC}" destId="{2B234A97-3D29-4B99-A344-2041421F35CC}" srcOrd="0" destOrd="0" presId="urn:microsoft.com/office/officeart/2005/8/layout/radial5"/>
    <dgm:cxn modelId="{BB203DF3-CBF7-4785-8B67-8630CB392035}" type="presParOf" srcId="{F5731550-9886-4261-B485-9FB6E723B2CC}" destId="{CA53A52C-E97C-4CAF-8AB9-F4217687246A}" srcOrd="1" destOrd="0" presId="urn:microsoft.com/office/officeart/2005/8/layout/radial5"/>
    <dgm:cxn modelId="{9C783B3D-452A-49DC-A09C-F9287B5AB92C}" type="presParOf" srcId="{CA53A52C-E97C-4CAF-8AB9-F4217687246A}" destId="{53C10591-334A-4AE2-82F6-2BAD0E3BC97F}" srcOrd="0" destOrd="0" presId="urn:microsoft.com/office/officeart/2005/8/layout/radial5"/>
    <dgm:cxn modelId="{34BAAF71-0405-49CB-B652-DF49147ACF34}" type="presParOf" srcId="{F5731550-9886-4261-B485-9FB6E723B2CC}" destId="{496A9B82-8BAF-42ED-9EDA-9A9D0B458984}" srcOrd="2" destOrd="0" presId="urn:microsoft.com/office/officeart/2005/8/layout/radial5"/>
    <dgm:cxn modelId="{54CB2FCB-89D3-4016-BD50-CD99A7C2CB50}" type="presParOf" srcId="{F5731550-9886-4261-B485-9FB6E723B2CC}" destId="{A173FB5C-E4C3-490D-89D9-289E6BE71B0F}" srcOrd="3" destOrd="0" presId="urn:microsoft.com/office/officeart/2005/8/layout/radial5"/>
    <dgm:cxn modelId="{4E3A7027-3979-44FF-8F96-E8F56A443A05}" type="presParOf" srcId="{A173FB5C-E4C3-490D-89D9-289E6BE71B0F}" destId="{0717AE0E-A449-41C6-A3CF-02FBCC57D25C}" srcOrd="0" destOrd="0" presId="urn:microsoft.com/office/officeart/2005/8/layout/radial5"/>
    <dgm:cxn modelId="{2A205D16-6249-4C71-82BF-590ED4D117C9}" type="presParOf" srcId="{F5731550-9886-4261-B485-9FB6E723B2CC}" destId="{41650A86-1920-40CE-B261-6391A8B5EBA9}" srcOrd="4" destOrd="0" presId="urn:microsoft.com/office/officeart/2005/8/layout/radial5"/>
    <dgm:cxn modelId="{4A2250A7-0195-4F4D-B12E-0CFA0B586894}" type="presParOf" srcId="{F5731550-9886-4261-B485-9FB6E723B2CC}" destId="{C975BB87-FEEA-42C5-961B-B078537A8B0F}" srcOrd="5" destOrd="0" presId="urn:microsoft.com/office/officeart/2005/8/layout/radial5"/>
    <dgm:cxn modelId="{1A0D6FE2-1BF1-446B-B688-98EF5334ACC0}" type="presParOf" srcId="{C975BB87-FEEA-42C5-961B-B078537A8B0F}" destId="{DE198DAC-515F-40E2-BA24-D224A968DB1D}" srcOrd="0" destOrd="0" presId="urn:microsoft.com/office/officeart/2005/8/layout/radial5"/>
    <dgm:cxn modelId="{CAEE4BA8-ACC7-49C1-9033-1354B4AC063F}" type="presParOf" srcId="{F5731550-9886-4261-B485-9FB6E723B2CC}" destId="{61B7F618-DDF2-459A-A4D1-9CC44E5FA2DB}" srcOrd="6" destOrd="0" presId="urn:microsoft.com/office/officeart/2005/8/layout/radial5"/>
    <dgm:cxn modelId="{2E9F2431-48DC-43F9-AF1D-D2DD1B4A3641}" type="presParOf" srcId="{F5731550-9886-4261-B485-9FB6E723B2CC}" destId="{178CA3D1-DA3B-454C-BEA3-C8F25261DC80}" srcOrd="7" destOrd="0" presId="urn:microsoft.com/office/officeart/2005/8/layout/radial5"/>
    <dgm:cxn modelId="{8CCD526D-4CA4-4A9E-96D5-8582004AB636}" type="presParOf" srcId="{178CA3D1-DA3B-454C-BEA3-C8F25261DC80}" destId="{EBBF0472-E164-4B73-AE54-8C7643292EEB}" srcOrd="0" destOrd="0" presId="urn:microsoft.com/office/officeart/2005/8/layout/radial5"/>
    <dgm:cxn modelId="{31440615-82CC-4995-A76A-605A0BB0097C}" type="presParOf" srcId="{F5731550-9886-4261-B485-9FB6E723B2CC}" destId="{ACC10EBA-C762-4ABE-A595-34CBA7B62693}" srcOrd="8" destOrd="0" presId="urn:microsoft.com/office/officeart/2005/8/layout/radial5"/>
    <dgm:cxn modelId="{2D174E75-BD6B-43CD-A45B-DEFB1A4637E8}" type="presParOf" srcId="{F5731550-9886-4261-B485-9FB6E723B2CC}" destId="{1E40B4D9-44F5-4E75-A467-F792E16F211F}" srcOrd="9" destOrd="0" presId="urn:microsoft.com/office/officeart/2005/8/layout/radial5"/>
    <dgm:cxn modelId="{CDBC5352-A2AC-47C2-9CD0-32C7149DC83F}" type="presParOf" srcId="{1E40B4D9-44F5-4E75-A467-F792E16F211F}" destId="{94B57144-F4EC-471F-A571-82D851303828}" srcOrd="0" destOrd="0" presId="urn:microsoft.com/office/officeart/2005/8/layout/radial5"/>
    <dgm:cxn modelId="{DB42F11D-3CEE-4BFB-92BD-2E9F5C9A201A}" type="presParOf" srcId="{F5731550-9886-4261-B485-9FB6E723B2CC}" destId="{230ECEA3-48CB-474F-AF66-52275BBB3BD1}" srcOrd="10" destOrd="0" presId="urn:microsoft.com/office/officeart/2005/8/layout/radial5"/>
    <dgm:cxn modelId="{35E78915-16EE-461C-9624-CFB71216D6A5}" type="presParOf" srcId="{F5731550-9886-4261-B485-9FB6E723B2CC}" destId="{9A0E6E58-C0F2-4804-9E4B-1BBC6A3C679B}" srcOrd="11" destOrd="0" presId="urn:microsoft.com/office/officeart/2005/8/layout/radial5"/>
    <dgm:cxn modelId="{39BCBDA6-FAC3-42C2-89DB-0F6397443A15}" type="presParOf" srcId="{9A0E6E58-C0F2-4804-9E4B-1BBC6A3C679B}" destId="{DB2204D8-E2B7-495A-BFB9-278FC79FD0D8}" srcOrd="0" destOrd="0" presId="urn:microsoft.com/office/officeart/2005/8/layout/radial5"/>
    <dgm:cxn modelId="{865DEF4C-5B62-4A9A-AE11-A4C2ADF2F13C}" type="presParOf" srcId="{F5731550-9886-4261-B485-9FB6E723B2CC}" destId="{E7C5C452-3C27-4A3D-BD9B-37635B66C8DD}" srcOrd="12" destOrd="0" presId="urn:microsoft.com/office/officeart/2005/8/layout/radial5"/>
    <dgm:cxn modelId="{33A14685-9114-4F92-AAC3-6DA012C06846}" type="presParOf" srcId="{F5731550-9886-4261-B485-9FB6E723B2CC}" destId="{9BEF4019-BD38-407D-BBCA-0088DBE41BCC}" srcOrd="13" destOrd="0" presId="urn:microsoft.com/office/officeart/2005/8/layout/radial5"/>
    <dgm:cxn modelId="{6F7CE95A-3CD2-4E67-A807-985162550738}" type="presParOf" srcId="{9BEF4019-BD38-407D-BBCA-0088DBE41BCC}" destId="{2DD8666D-50CC-4065-A313-68F477797F6D}" srcOrd="0" destOrd="0" presId="urn:microsoft.com/office/officeart/2005/8/layout/radial5"/>
    <dgm:cxn modelId="{F1F97997-6861-43A5-AE8D-CE05B0B9CEDE}" type="presParOf" srcId="{F5731550-9886-4261-B485-9FB6E723B2CC}" destId="{FB10AFDE-553F-4E01-9FB3-2E56B7884367}" srcOrd="14" destOrd="0" presId="urn:microsoft.com/office/officeart/2005/8/layout/radial5"/>
    <dgm:cxn modelId="{B7B6CC82-BE06-4CA6-B5CF-4A856E6E6596}" type="presParOf" srcId="{F5731550-9886-4261-B485-9FB6E723B2CC}" destId="{8F4B2503-41F5-4B36-B537-147B2CD465F7}" srcOrd="15" destOrd="0" presId="urn:microsoft.com/office/officeart/2005/8/layout/radial5"/>
    <dgm:cxn modelId="{6AFB8703-3CD9-444A-A9EB-1CB04C352FE4}" type="presParOf" srcId="{8F4B2503-41F5-4B36-B537-147B2CD465F7}" destId="{72993BCD-B638-442B-9A93-BFEB1D0D7F88}" srcOrd="0" destOrd="0" presId="urn:microsoft.com/office/officeart/2005/8/layout/radial5"/>
    <dgm:cxn modelId="{71C12646-D6C8-4496-9FBD-BA06A71A3665}" type="presParOf" srcId="{F5731550-9886-4261-B485-9FB6E723B2CC}" destId="{E293638A-D790-4718-90DE-EB0C3EA70DA6}" srcOrd="16" destOrd="0" presId="urn:microsoft.com/office/officeart/2005/8/layout/radial5"/>
    <dgm:cxn modelId="{4BDA5B01-3476-46CA-B35C-0839CA696995}" type="presParOf" srcId="{F5731550-9886-4261-B485-9FB6E723B2CC}" destId="{27C67425-2123-4CE2-ACC5-2E718D71543D}" srcOrd="17" destOrd="0" presId="urn:microsoft.com/office/officeart/2005/8/layout/radial5"/>
    <dgm:cxn modelId="{61693F37-A28D-4A26-A5F1-158A86A5D15B}" type="presParOf" srcId="{27C67425-2123-4CE2-ACC5-2E718D71543D}" destId="{95A15838-810A-4E60-9F74-FE02888A7A00}" srcOrd="0" destOrd="0" presId="urn:microsoft.com/office/officeart/2005/8/layout/radial5"/>
    <dgm:cxn modelId="{087D5C7F-763D-4B28-ADEE-AEB317F22FE9}" type="presParOf" srcId="{F5731550-9886-4261-B485-9FB6E723B2CC}" destId="{B31E5601-4CF5-4166-A9A5-BA1755A11B81}" srcOrd="1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234A97-3D29-4B99-A344-2041421F35CC}">
      <dsp:nvSpPr>
        <dsp:cNvPr id="0" name=""/>
        <dsp:cNvSpPr/>
      </dsp:nvSpPr>
      <dsp:spPr>
        <a:xfrm>
          <a:off x="3870216" y="2686737"/>
          <a:ext cx="1116550" cy="1116550"/>
        </a:xfrm>
        <a:prstGeom prst="ellipse">
          <a:avLst/>
        </a:prstGeom>
        <a:gradFill rotWithShape="0">
          <a:gsLst>
            <a:gs pos="0">
              <a:schemeClr val="accent2">
                <a:shade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 dirty="0" smtClean="0"/>
            <a:t>Розділи, які вивчаються в курсі</a:t>
          </a:r>
          <a:endParaRPr lang="uk-UA" sz="1000" kern="1200" dirty="0"/>
        </a:p>
      </dsp:txBody>
      <dsp:txXfrm>
        <a:off x="4033731" y="2850252"/>
        <a:ext cx="789520" cy="789520"/>
      </dsp:txXfrm>
    </dsp:sp>
    <dsp:sp modelId="{CA53A52C-E97C-4CAF-8AB9-F4217687246A}">
      <dsp:nvSpPr>
        <dsp:cNvPr id="0" name=""/>
        <dsp:cNvSpPr/>
      </dsp:nvSpPr>
      <dsp:spPr>
        <a:xfrm rot="16200000">
          <a:off x="4085567" y="1869306"/>
          <a:ext cx="685849" cy="37962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800" kern="1200"/>
        </a:p>
      </dsp:txBody>
      <dsp:txXfrm>
        <a:off x="4142511" y="2002175"/>
        <a:ext cx="571961" cy="227777"/>
      </dsp:txXfrm>
    </dsp:sp>
    <dsp:sp modelId="{496A9B82-8BAF-42ED-9EDA-9A9D0B458984}">
      <dsp:nvSpPr>
        <dsp:cNvPr id="0" name=""/>
        <dsp:cNvSpPr/>
      </dsp:nvSpPr>
      <dsp:spPr>
        <a:xfrm>
          <a:off x="3738498" y="12693"/>
          <a:ext cx="1379987" cy="1379987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 dirty="0" smtClean="0"/>
            <a:t>Фонетика</a:t>
          </a:r>
          <a:endParaRPr lang="uk-UA" sz="1000" kern="1200" dirty="0"/>
        </a:p>
      </dsp:txBody>
      <dsp:txXfrm>
        <a:off x="3940592" y="214787"/>
        <a:ext cx="975799" cy="975799"/>
      </dsp:txXfrm>
    </dsp:sp>
    <dsp:sp modelId="{A173FB5C-E4C3-490D-89D9-289E6BE71B0F}">
      <dsp:nvSpPr>
        <dsp:cNvPr id="0" name=""/>
        <dsp:cNvSpPr/>
      </dsp:nvSpPr>
      <dsp:spPr>
        <a:xfrm rot="18600000">
          <a:off x="4847844" y="2146752"/>
          <a:ext cx="685849" cy="37962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-9111"/>
                <a:satOff val="-1543"/>
                <a:lumOff val="7136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-9111"/>
                <a:satOff val="-1543"/>
                <a:lumOff val="7136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-9111"/>
                <a:satOff val="-1543"/>
                <a:lumOff val="713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800" kern="1200"/>
        </a:p>
      </dsp:txBody>
      <dsp:txXfrm>
        <a:off x="4868185" y="2266299"/>
        <a:ext cx="571961" cy="227777"/>
      </dsp:txXfrm>
    </dsp:sp>
    <dsp:sp modelId="{41650A86-1920-40CE-B261-6391A8B5EBA9}">
      <dsp:nvSpPr>
        <dsp:cNvPr id="0" name=""/>
        <dsp:cNvSpPr/>
      </dsp:nvSpPr>
      <dsp:spPr>
        <a:xfrm>
          <a:off x="5372673" y="607484"/>
          <a:ext cx="1379987" cy="1379987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-9219"/>
                <a:satOff val="-1869"/>
                <a:lumOff val="10278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-9219"/>
                <a:satOff val="-1869"/>
                <a:lumOff val="10278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-9219"/>
                <a:satOff val="-1869"/>
                <a:lumOff val="102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 dirty="0" smtClean="0"/>
            <a:t>Орфографія</a:t>
          </a:r>
          <a:endParaRPr lang="uk-UA" sz="1000" kern="1200" dirty="0"/>
        </a:p>
      </dsp:txBody>
      <dsp:txXfrm>
        <a:off x="5574767" y="809578"/>
        <a:ext cx="975799" cy="975799"/>
      </dsp:txXfrm>
    </dsp:sp>
    <dsp:sp modelId="{C975BB87-FEEA-42C5-961B-B078537A8B0F}">
      <dsp:nvSpPr>
        <dsp:cNvPr id="0" name=""/>
        <dsp:cNvSpPr/>
      </dsp:nvSpPr>
      <dsp:spPr>
        <a:xfrm rot="21000000">
          <a:off x="5253443" y="2849270"/>
          <a:ext cx="685849" cy="37962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-18223"/>
                <a:satOff val="-3086"/>
                <a:lumOff val="14272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-18223"/>
                <a:satOff val="-3086"/>
                <a:lumOff val="14272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-18223"/>
                <a:satOff val="-3086"/>
                <a:lumOff val="1427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800" kern="1200"/>
        </a:p>
      </dsp:txBody>
      <dsp:txXfrm>
        <a:off x="5254308" y="2935083"/>
        <a:ext cx="571961" cy="227777"/>
      </dsp:txXfrm>
    </dsp:sp>
    <dsp:sp modelId="{61B7F618-DDF2-459A-A4D1-9CC44E5FA2DB}">
      <dsp:nvSpPr>
        <dsp:cNvPr id="0" name=""/>
        <dsp:cNvSpPr/>
      </dsp:nvSpPr>
      <dsp:spPr>
        <a:xfrm>
          <a:off x="6242200" y="2113548"/>
          <a:ext cx="1379987" cy="1379987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-18437"/>
                <a:satOff val="-3737"/>
                <a:lumOff val="20556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-18437"/>
                <a:satOff val="-3737"/>
                <a:lumOff val="20556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-18437"/>
                <a:satOff val="-3737"/>
                <a:lumOff val="205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 dirty="0" smtClean="0"/>
            <a:t>Лексикологія. Лексикографія</a:t>
          </a:r>
          <a:endParaRPr lang="uk-UA" sz="1000" kern="1200" dirty="0"/>
        </a:p>
      </dsp:txBody>
      <dsp:txXfrm>
        <a:off x="6444294" y="2315642"/>
        <a:ext cx="975799" cy="975799"/>
      </dsp:txXfrm>
    </dsp:sp>
    <dsp:sp modelId="{178CA3D1-DA3B-454C-BEA3-C8F25261DC80}">
      <dsp:nvSpPr>
        <dsp:cNvPr id="0" name=""/>
        <dsp:cNvSpPr/>
      </dsp:nvSpPr>
      <dsp:spPr>
        <a:xfrm rot="1800000">
          <a:off x="5112580" y="3648145"/>
          <a:ext cx="685849" cy="37962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-27334"/>
                <a:satOff val="-4629"/>
                <a:lumOff val="21409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-27334"/>
                <a:satOff val="-4629"/>
                <a:lumOff val="21409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-27334"/>
                <a:satOff val="-4629"/>
                <a:lumOff val="2140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800" kern="1200"/>
        </a:p>
      </dsp:txBody>
      <dsp:txXfrm>
        <a:off x="5120209" y="3695598"/>
        <a:ext cx="571961" cy="227777"/>
      </dsp:txXfrm>
    </dsp:sp>
    <dsp:sp modelId="{ACC10EBA-C762-4ABE-A595-34CBA7B62693}">
      <dsp:nvSpPr>
        <dsp:cNvPr id="0" name=""/>
        <dsp:cNvSpPr/>
      </dsp:nvSpPr>
      <dsp:spPr>
        <a:xfrm>
          <a:off x="5940216" y="3826181"/>
          <a:ext cx="1379987" cy="1379987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-27656"/>
                <a:satOff val="-5606"/>
                <a:lumOff val="30834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-27656"/>
                <a:satOff val="-5606"/>
                <a:lumOff val="30834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-27656"/>
                <a:satOff val="-5606"/>
                <a:lumOff val="3083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 dirty="0" smtClean="0"/>
            <a:t>Фразеологія</a:t>
          </a:r>
          <a:endParaRPr lang="uk-UA" sz="1000" kern="1200" dirty="0"/>
        </a:p>
      </dsp:txBody>
      <dsp:txXfrm>
        <a:off x="6142310" y="4028275"/>
        <a:ext cx="975799" cy="975799"/>
      </dsp:txXfrm>
    </dsp:sp>
    <dsp:sp modelId="{1E40B4D9-44F5-4E75-A467-F792E16F211F}">
      <dsp:nvSpPr>
        <dsp:cNvPr id="0" name=""/>
        <dsp:cNvSpPr/>
      </dsp:nvSpPr>
      <dsp:spPr>
        <a:xfrm rot="4200000">
          <a:off x="4491166" y="4169573"/>
          <a:ext cx="685849" cy="37962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-36445"/>
                <a:satOff val="-6172"/>
                <a:lumOff val="28545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-36445"/>
                <a:satOff val="-6172"/>
                <a:lumOff val="28545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-36445"/>
                <a:satOff val="-6172"/>
                <a:lumOff val="285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800" kern="1200"/>
        </a:p>
      </dsp:txBody>
      <dsp:txXfrm>
        <a:off x="4528634" y="4191988"/>
        <a:ext cx="571961" cy="227777"/>
      </dsp:txXfrm>
    </dsp:sp>
    <dsp:sp modelId="{230ECEA3-48CB-474F-AF66-52275BBB3BD1}">
      <dsp:nvSpPr>
        <dsp:cNvPr id="0" name=""/>
        <dsp:cNvSpPr/>
      </dsp:nvSpPr>
      <dsp:spPr>
        <a:xfrm>
          <a:off x="4608024" y="4944023"/>
          <a:ext cx="1379987" cy="1379987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-36875"/>
                <a:satOff val="-7475"/>
                <a:lumOff val="41112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-36875"/>
                <a:satOff val="-7475"/>
                <a:lumOff val="41112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-36875"/>
                <a:satOff val="-7475"/>
                <a:lumOff val="4111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 dirty="0" smtClean="0"/>
            <a:t>Морфеміка. Словотвір</a:t>
          </a:r>
          <a:endParaRPr lang="uk-UA" sz="1000" kern="1200" dirty="0"/>
        </a:p>
      </dsp:txBody>
      <dsp:txXfrm>
        <a:off x="4810118" y="5146117"/>
        <a:ext cx="975799" cy="975799"/>
      </dsp:txXfrm>
    </dsp:sp>
    <dsp:sp modelId="{9A0E6E58-C0F2-4804-9E4B-1BBC6A3C679B}">
      <dsp:nvSpPr>
        <dsp:cNvPr id="0" name=""/>
        <dsp:cNvSpPr/>
      </dsp:nvSpPr>
      <dsp:spPr>
        <a:xfrm rot="6600000">
          <a:off x="3679967" y="4169573"/>
          <a:ext cx="685849" cy="37962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-36445"/>
                <a:satOff val="-6172"/>
                <a:lumOff val="28545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-36445"/>
                <a:satOff val="-6172"/>
                <a:lumOff val="28545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-36445"/>
                <a:satOff val="-6172"/>
                <a:lumOff val="285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800" kern="1200"/>
        </a:p>
      </dsp:txBody>
      <dsp:txXfrm rot="10800000">
        <a:off x="3756387" y="4191988"/>
        <a:ext cx="571961" cy="227777"/>
      </dsp:txXfrm>
    </dsp:sp>
    <dsp:sp modelId="{E7C5C452-3C27-4A3D-BD9B-37635B66C8DD}">
      <dsp:nvSpPr>
        <dsp:cNvPr id="0" name=""/>
        <dsp:cNvSpPr/>
      </dsp:nvSpPr>
      <dsp:spPr>
        <a:xfrm>
          <a:off x="2868972" y="4944023"/>
          <a:ext cx="1379987" cy="1379987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-36875"/>
                <a:satOff val="-7475"/>
                <a:lumOff val="41112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-36875"/>
                <a:satOff val="-7475"/>
                <a:lumOff val="41112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-36875"/>
                <a:satOff val="-7475"/>
                <a:lumOff val="4111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 dirty="0" smtClean="0"/>
            <a:t>Морфологія</a:t>
          </a:r>
          <a:endParaRPr lang="uk-UA" sz="1000" kern="1200" dirty="0"/>
        </a:p>
      </dsp:txBody>
      <dsp:txXfrm>
        <a:off x="3071066" y="5146117"/>
        <a:ext cx="975799" cy="975799"/>
      </dsp:txXfrm>
    </dsp:sp>
    <dsp:sp modelId="{9BEF4019-BD38-407D-BBCA-0088DBE41BCC}">
      <dsp:nvSpPr>
        <dsp:cNvPr id="0" name=""/>
        <dsp:cNvSpPr/>
      </dsp:nvSpPr>
      <dsp:spPr>
        <a:xfrm rot="9000000">
          <a:off x="3058553" y="3648145"/>
          <a:ext cx="685849" cy="37962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-27334"/>
                <a:satOff val="-4629"/>
                <a:lumOff val="21409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-27334"/>
                <a:satOff val="-4629"/>
                <a:lumOff val="21409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-27334"/>
                <a:satOff val="-4629"/>
                <a:lumOff val="2140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800" kern="1200"/>
        </a:p>
      </dsp:txBody>
      <dsp:txXfrm rot="10800000">
        <a:off x="3164812" y="3695598"/>
        <a:ext cx="571961" cy="227777"/>
      </dsp:txXfrm>
    </dsp:sp>
    <dsp:sp modelId="{FB10AFDE-553F-4E01-9FB3-2E56B7884367}">
      <dsp:nvSpPr>
        <dsp:cNvPr id="0" name=""/>
        <dsp:cNvSpPr/>
      </dsp:nvSpPr>
      <dsp:spPr>
        <a:xfrm>
          <a:off x="1536780" y="3826181"/>
          <a:ext cx="1379987" cy="1379987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-27656"/>
                <a:satOff val="-5606"/>
                <a:lumOff val="30834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-27656"/>
                <a:satOff val="-5606"/>
                <a:lumOff val="30834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-27656"/>
                <a:satOff val="-5606"/>
                <a:lumOff val="3083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 dirty="0" smtClean="0"/>
            <a:t>Синтаксис</a:t>
          </a:r>
          <a:endParaRPr lang="uk-UA" sz="1000" kern="1200" dirty="0"/>
        </a:p>
      </dsp:txBody>
      <dsp:txXfrm>
        <a:off x="1738874" y="4028275"/>
        <a:ext cx="975799" cy="975799"/>
      </dsp:txXfrm>
    </dsp:sp>
    <dsp:sp modelId="{8F4B2503-41F5-4B36-B537-147B2CD465F7}">
      <dsp:nvSpPr>
        <dsp:cNvPr id="0" name=""/>
        <dsp:cNvSpPr/>
      </dsp:nvSpPr>
      <dsp:spPr>
        <a:xfrm rot="11400000">
          <a:off x="2917690" y="2849270"/>
          <a:ext cx="685849" cy="37962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-18223"/>
                <a:satOff val="-3086"/>
                <a:lumOff val="14272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-18223"/>
                <a:satOff val="-3086"/>
                <a:lumOff val="14272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-18223"/>
                <a:satOff val="-3086"/>
                <a:lumOff val="1427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800" kern="1200"/>
        </a:p>
      </dsp:txBody>
      <dsp:txXfrm rot="10800000">
        <a:off x="3030713" y="2935083"/>
        <a:ext cx="571961" cy="227777"/>
      </dsp:txXfrm>
    </dsp:sp>
    <dsp:sp modelId="{E293638A-D790-4718-90DE-EB0C3EA70DA6}">
      <dsp:nvSpPr>
        <dsp:cNvPr id="0" name=""/>
        <dsp:cNvSpPr/>
      </dsp:nvSpPr>
      <dsp:spPr>
        <a:xfrm>
          <a:off x="1234796" y="2113548"/>
          <a:ext cx="1379987" cy="1379987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-18437"/>
                <a:satOff val="-3737"/>
                <a:lumOff val="20556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-18437"/>
                <a:satOff val="-3737"/>
                <a:lumOff val="20556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-18437"/>
                <a:satOff val="-3737"/>
                <a:lumOff val="205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 dirty="0" smtClean="0"/>
            <a:t>Пунктуація</a:t>
          </a:r>
          <a:endParaRPr lang="uk-UA" sz="1000" kern="1200" dirty="0"/>
        </a:p>
      </dsp:txBody>
      <dsp:txXfrm>
        <a:off x="1436890" y="2315642"/>
        <a:ext cx="975799" cy="975799"/>
      </dsp:txXfrm>
    </dsp:sp>
    <dsp:sp modelId="{27C67425-2123-4CE2-ACC5-2E718D71543D}">
      <dsp:nvSpPr>
        <dsp:cNvPr id="0" name=""/>
        <dsp:cNvSpPr/>
      </dsp:nvSpPr>
      <dsp:spPr>
        <a:xfrm rot="13800000">
          <a:off x="3323289" y="2146752"/>
          <a:ext cx="685849" cy="37962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-9111"/>
                <a:satOff val="-1543"/>
                <a:lumOff val="7136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-9111"/>
                <a:satOff val="-1543"/>
                <a:lumOff val="7136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-9111"/>
                <a:satOff val="-1543"/>
                <a:lumOff val="713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800" kern="1200"/>
        </a:p>
      </dsp:txBody>
      <dsp:txXfrm rot="10800000">
        <a:off x="3416836" y="2266299"/>
        <a:ext cx="571961" cy="227777"/>
      </dsp:txXfrm>
    </dsp:sp>
    <dsp:sp modelId="{B31E5601-4CF5-4166-A9A5-BA1755A11B81}">
      <dsp:nvSpPr>
        <dsp:cNvPr id="0" name=""/>
        <dsp:cNvSpPr/>
      </dsp:nvSpPr>
      <dsp:spPr>
        <a:xfrm>
          <a:off x="2104323" y="607484"/>
          <a:ext cx="1379987" cy="1379987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-9219"/>
                <a:satOff val="-1869"/>
                <a:lumOff val="10278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-9219"/>
                <a:satOff val="-1869"/>
                <a:lumOff val="10278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-9219"/>
                <a:satOff val="-1869"/>
                <a:lumOff val="102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 dirty="0" smtClean="0"/>
            <a:t>Стилістика</a:t>
          </a:r>
          <a:endParaRPr lang="uk-UA" sz="1000" kern="1200" dirty="0"/>
        </a:p>
      </dsp:txBody>
      <dsp:txXfrm>
        <a:off x="2306417" y="809578"/>
        <a:ext cx="975799" cy="9757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.znu.edu.ua/course/view.php?id=8034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library.znu.edu.ua/newbook/index.php?action=url/view&amp;url_id=63890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chtyvo.org.ua/authors/Leonova_Mariia/Suchasna_ukrainska_literaturna_mova_Morfolohiia/" TargetMode="External"/><Relationship Id="rId2" Type="http://schemas.openxmlformats.org/officeDocument/2006/relationships/hyperlink" Target="https://www.pulsary.com.ua/shop/index.php?id_product=88&amp;controller=product&amp;id_lang=3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ua.kharkov.ua/images/stories/Kafedri/Kaf_Ukrainovedenya/metod_obespechenie/kuprikova_konspekt_lektciy%20um_rp_1.pdf" TargetMode="External"/><Relationship Id="rId2" Type="http://schemas.openxmlformats.org/officeDocument/2006/relationships/hyperlink" Target="https://www.pulsary.com.ua/shop/index.php?id_product=88&amp;controller=product&amp;id_lang=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htyvo.org.ua/authors/Leonova_Mariia/Suchasna_ukrainska_literaturna_mova_Morfolohiia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403648" y="1052736"/>
            <a:ext cx="6408712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Шкільний</a:t>
            </a:r>
            <a:r>
              <a:rPr kumimoji="0" lang="ru-RU" sz="6000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курс української мови</a:t>
            </a:r>
            <a:endParaRPr kumimoji="0" lang="ru-RU" sz="60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3779912" y="3717032"/>
            <a:ext cx="5040560" cy="1728787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400" b="1" dirty="0"/>
              <a:t>MOODLE</a:t>
            </a:r>
            <a:r>
              <a:rPr lang="en-US" sz="2400" dirty="0"/>
              <a:t> </a:t>
            </a:r>
            <a:endParaRPr lang="uk-UA" sz="2400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 smtClean="0">
                <a:hlinkClick r:id="rId2"/>
              </a:rPr>
              <a:t>https</a:t>
            </a:r>
            <a:r>
              <a:rPr lang="en-US" sz="2400" dirty="0">
                <a:hlinkClick r:id="rId2"/>
              </a:rPr>
              <a:t>://moodle.znu.edu.ua/course/view.php?id=8034</a:t>
            </a: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71242" y="1124744"/>
            <a:ext cx="784887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  6</a:t>
            </a:r>
            <a:r>
              <a:rPr lang="ru-RU" dirty="0"/>
              <a:t>. </a:t>
            </a:r>
            <a:r>
              <a:rPr lang="ru-RU" dirty="0" err="1"/>
              <a:t>Горпинич</a:t>
            </a:r>
            <a:r>
              <a:rPr lang="ru-RU" dirty="0"/>
              <a:t> В. О. </a:t>
            </a:r>
            <a:r>
              <a:rPr lang="ru-RU" dirty="0" err="1"/>
              <a:t>Морфологія</a:t>
            </a:r>
            <a:r>
              <a:rPr lang="ru-RU" dirty="0"/>
              <a:t> української мови: </a:t>
            </a:r>
            <a:r>
              <a:rPr lang="ru-RU" dirty="0" err="1"/>
              <a:t>Підручник</a:t>
            </a:r>
            <a:r>
              <a:rPr lang="ru-RU" dirty="0"/>
              <a:t>.  К. : ВЦ «</a:t>
            </a:r>
            <a:r>
              <a:rPr lang="ru-RU" dirty="0" err="1"/>
              <a:t>Академія</a:t>
            </a:r>
            <a:r>
              <a:rPr lang="ru-RU" dirty="0"/>
              <a:t>», 2004.  336 с.</a:t>
            </a:r>
            <a:endParaRPr lang="uk-UA" dirty="0"/>
          </a:p>
          <a:p>
            <a:pPr algn="just"/>
            <a:r>
              <a:rPr lang="ru-RU" dirty="0" smtClean="0"/>
              <a:t>   7</a:t>
            </a:r>
            <a:r>
              <a:rPr lang="ru-RU" dirty="0"/>
              <a:t>. </a:t>
            </a:r>
            <a:r>
              <a:rPr lang="ru-RU" dirty="0" err="1"/>
              <a:t>Дудик</a:t>
            </a:r>
            <a:r>
              <a:rPr lang="ru-RU" dirty="0"/>
              <a:t> П. С. </a:t>
            </a:r>
            <a:r>
              <a:rPr lang="ru-RU" dirty="0" err="1"/>
              <a:t>Стилістика</a:t>
            </a:r>
            <a:r>
              <a:rPr lang="ru-RU" dirty="0"/>
              <a:t> української мови: </a:t>
            </a:r>
            <a:r>
              <a:rPr lang="ru-RU" dirty="0" err="1"/>
              <a:t>Підручник</a:t>
            </a:r>
            <a:r>
              <a:rPr lang="ru-RU" dirty="0"/>
              <a:t>.  К. : ВЦ «</a:t>
            </a:r>
            <a:r>
              <a:rPr lang="ru-RU" dirty="0" err="1"/>
              <a:t>Академія</a:t>
            </a:r>
            <a:r>
              <a:rPr lang="ru-RU" dirty="0"/>
              <a:t>», 2005.  368 </a:t>
            </a:r>
            <a:r>
              <a:rPr lang="ru-RU" dirty="0" smtClean="0"/>
              <a:t>с.</a:t>
            </a:r>
            <a:endParaRPr lang="uk-UA" dirty="0"/>
          </a:p>
          <a:p>
            <a:pPr algn="just"/>
            <a:r>
              <a:rPr lang="uk-UA" dirty="0"/>
              <a:t> </a:t>
            </a:r>
            <a:r>
              <a:rPr lang="uk-UA" dirty="0" smtClean="0"/>
              <a:t>  </a:t>
            </a:r>
            <a:r>
              <a:rPr lang="ru-RU" dirty="0" smtClean="0"/>
              <a:t>8</a:t>
            </a:r>
            <a:r>
              <a:rPr lang="ru-RU" dirty="0"/>
              <a:t>. Жовтобрюх М. А., Кулик Б. М. Курс </a:t>
            </a:r>
            <a:r>
              <a:rPr lang="ru-RU" dirty="0" err="1"/>
              <a:t>сучасної</a:t>
            </a:r>
            <a:r>
              <a:rPr lang="ru-RU" dirty="0"/>
              <a:t> української </a:t>
            </a:r>
            <a:r>
              <a:rPr lang="ru-RU" dirty="0" err="1"/>
              <a:t>літературної</a:t>
            </a:r>
            <a:r>
              <a:rPr lang="ru-RU" dirty="0"/>
              <a:t> мови. Ч. 1.  К. : </a:t>
            </a:r>
            <a:r>
              <a:rPr lang="ru-RU" dirty="0" err="1"/>
              <a:t>Вища</a:t>
            </a:r>
            <a:r>
              <a:rPr lang="ru-RU" dirty="0"/>
              <a:t> школа, 1972.   402 с.</a:t>
            </a:r>
            <a:endParaRPr lang="uk-UA" dirty="0"/>
          </a:p>
          <a:p>
            <a:pPr algn="just"/>
            <a:r>
              <a:rPr lang="ru-RU" dirty="0" smtClean="0"/>
              <a:t>   9</a:t>
            </a:r>
            <a:r>
              <a:rPr lang="ru-RU" dirty="0"/>
              <a:t>. </a:t>
            </a:r>
            <a:r>
              <a:rPr lang="ru-RU" dirty="0" err="1"/>
              <a:t>Мацько</a:t>
            </a:r>
            <a:r>
              <a:rPr lang="ru-RU" dirty="0"/>
              <a:t> Л. І., Сидоренко О. М., </a:t>
            </a:r>
            <a:r>
              <a:rPr lang="ru-RU" dirty="0" err="1"/>
              <a:t>Мацько</a:t>
            </a:r>
            <a:r>
              <a:rPr lang="ru-RU" dirty="0"/>
              <a:t> О. М. </a:t>
            </a:r>
            <a:r>
              <a:rPr lang="ru-RU" dirty="0" err="1"/>
              <a:t>Стилістика</a:t>
            </a:r>
            <a:r>
              <a:rPr lang="ru-RU" dirty="0"/>
              <a:t> української мови: </a:t>
            </a:r>
            <a:r>
              <a:rPr lang="ru-RU" dirty="0" err="1"/>
              <a:t>Підручник</a:t>
            </a:r>
            <a:r>
              <a:rPr lang="ru-RU" dirty="0"/>
              <a:t>.  К. : </a:t>
            </a:r>
            <a:r>
              <a:rPr lang="ru-RU" dirty="0" err="1"/>
              <a:t>Вища</a:t>
            </a:r>
            <a:r>
              <a:rPr lang="ru-RU" dirty="0"/>
              <a:t> школа, 2003.  462 с.</a:t>
            </a:r>
            <a:endParaRPr lang="uk-UA" dirty="0"/>
          </a:p>
          <a:p>
            <a:pPr algn="just"/>
            <a:r>
              <a:rPr lang="ru-RU" dirty="0" smtClean="0"/>
              <a:t>   10</a:t>
            </a:r>
            <a:r>
              <a:rPr lang="ru-RU" dirty="0"/>
              <a:t>. </a:t>
            </a:r>
            <a:r>
              <a:rPr lang="ru-RU" dirty="0" err="1"/>
              <a:t>Мацько</a:t>
            </a:r>
            <a:r>
              <a:rPr lang="ru-RU" dirty="0"/>
              <a:t> Л. І., </a:t>
            </a:r>
            <a:r>
              <a:rPr lang="ru-RU" dirty="0" err="1"/>
              <a:t>Кравець</a:t>
            </a:r>
            <a:r>
              <a:rPr lang="ru-RU" dirty="0"/>
              <a:t> Л. В. Культура української </a:t>
            </a:r>
            <a:r>
              <a:rPr lang="ru-RU" dirty="0" err="1"/>
              <a:t>фахової</a:t>
            </a:r>
            <a:r>
              <a:rPr lang="ru-RU" dirty="0"/>
              <a:t> мови. </a:t>
            </a:r>
            <a:r>
              <a:rPr lang="ru-RU" dirty="0" smtClean="0"/>
              <a:t>    К</a:t>
            </a:r>
            <a:r>
              <a:rPr lang="ru-RU" dirty="0"/>
              <a:t>. : ВЦ «</a:t>
            </a:r>
            <a:r>
              <a:rPr lang="ru-RU" dirty="0" err="1"/>
              <a:t>Академія</a:t>
            </a:r>
            <a:r>
              <a:rPr lang="ru-RU" dirty="0"/>
              <a:t>», 2007.  360 с.</a:t>
            </a:r>
            <a:endParaRPr lang="uk-UA" dirty="0"/>
          </a:p>
          <a:p>
            <a:pPr algn="just"/>
            <a:r>
              <a:rPr lang="ru-RU" dirty="0" smtClean="0"/>
              <a:t>   11</a:t>
            </a:r>
            <a:r>
              <a:rPr lang="ru-RU" dirty="0"/>
              <a:t>. </a:t>
            </a:r>
            <a:r>
              <a:rPr lang="ru-RU" dirty="0" err="1"/>
              <a:t>Тєлєжкіна</a:t>
            </a:r>
            <a:r>
              <a:rPr lang="ru-RU" dirty="0"/>
              <a:t> О. О. </a:t>
            </a:r>
            <a:r>
              <a:rPr lang="ru-RU" dirty="0" err="1"/>
              <a:t>Українська</a:t>
            </a:r>
            <a:r>
              <a:rPr lang="ru-RU" dirty="0"/>
              <a:t> </a:t>
            </a:r>
            <a:r>
              <a:rPr lang="ru-RU" dirty="0" err="1"/>
              <a:t>мова</a:t>
            </a:r>
            <a:r>
              <a:rPr lang="ru-RU" dirty="0"/>
              <a:t>: </a:t>
            </a:r>
            <a:r>
              <a:rPr lang="ru-RU" dirty="0" err="1"/>
              <a:t>Навчально-практичний</a:t>
            </a:r>
            <a:r>
              <a:rPr lang="ru-RU" dirty="0"/>
              <a:t> </a:t>
            </a:r>
            <a:r>
              <a:rPr lang="ru-RU" dirty="0" err="1"/>
              <a:t>довідник</a:t>
            </a:r>
            <a:r>
              <a:rPr lang="ru-RU" dirty="0"/>
              <a:t>.  Х. : Ранок, 2010.  400 с.</a:t>
            </a:r>
            <a:endParaRPr lang="uk-UA" dirty="0"/>
          </a:p>
          <a:p>
            <a:pPr algn="just"/>
            <a:r>
              <a:rPr lang="ru-RU" dirty="0" smtClean="0"/>
              <a:t>   12</a:t>
            </a:r>
            <a:r>
              <a:rPr lang="ru-RU" dirty="0"/>
              <a:t>. Шевченко Л. Ю., </a:t>
            </a:r>
            <a:r>
              <a:rPr lang="ru-RU" dirty="0" err="1"/>
              <a:t>Різун</a:t>
            </a:r>
            <a:r>
              <a:rPr lang="ru-RU" dirty="0"/>
              <a:t> В. В., Лисенко Ю. В. </a:t>
            </a:r>
            <a:r>
              <a:rPr lang="ru-RU" dirty="0" err="1"/>
              <a:t>Сучасна</a:t>
            </a:r>
            <a:r>
              <a:rPr lang="ru-RU" dirty="0"/>
              <a:t> </a:t>
            </a:r>
            <a:r>
              <a:rPr lang="ru-RU" dirty="0" err="1"/>
              <a:t>українська</a:t>
            </a:r>
            <a:r>
              <a:rPr lang="ru-RU" dirty="0"/>
              <a:t> </a:t>
            </a:r>
            <a:r>
              <a:rPr lang="ru-RU" dirty="0" err="1"/>
              <a:t>мова</a:t>
            </a:r>
            <a:r>
              <a:rPr lang="ru-RU" dirty="0"/>
              <a:t>: </a:t>
            </a:r>
            <a:r>
              <a:rPr lang="ru-RU" dirty="0" err="1"/>
              <a:t>Довідник</a:t>
            </a:r>
            <a:r>
              <a:rPr lang="ru-RU" dirty="0"/>
              <a:t>.  К., 1993.  336 с.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1146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2835" y="1124744"/>
            <a:ext cx="777686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 smtClean="0"/>
              <a:t>   Додаткова</a:t>
            </a:r>
            <a:r>
              <a:rPr lang="uk-UA" dirty="0"/>
              <a:t>:</a:t>
            </a:r>
          </a:p>
          <a:p>
            <a:pPr algn="just"/>
            <a:r>
              <a:rPr lang="ru-RU" dirty="0" smtClean="0"/>
              <a:t>   1. </a:t>
            </a:r>
            <a:r>
              <a:rPr lang="ru-RU" dirty="0" err="1" smtClean="0"/>
              <a:t>Бацевич</a:t>
            </a:r>
            <a:r>
              <a:rPr lang="ru-RU" dirty="0" smtClean="0"/>
              <a:t> </a:t>
            </a:r>
            <a:r>
              <a:rPr lang="ru-RU" dirty="0"/>
              <a:t>Ф. С. </a:t>
            </a:r>
            <a:r>
              <a:rPr lang="ru-RU" dirty="0" err="1"/>
              <a:t>Основи</a:t>
            </a:r>
            <a:r>
              <a:rPr lang="ru-RU" dirty="0"/>
              <a:t> </a:t>
            </a:r>
            <a:r>
              <a:rPr lang="ru-RU" dirty="0" err="1"/>
              <a:t>комунікативної</a:t>
            </a:r>
            <a:r>
              <a:rPr lang="ru-RU" dirty="0"/>
              <a:t> </a:t>
            </a:r>
            <a:r>
              <a:rPr lang="ru-RU" dirty="0" err="1"/>
              <a:t>лінгвістики</a:t>
            </a:r>
            <a:r>
              <a:rPr lang="ru-RU" dirty="0"/>
              <a:t>: </a:t>
            </a:r>
            <a:r>
              <a:rPr lang="ru-RU" dirty="0" err="1"/>
              <a:t>Підручник</a:t>
            </a:r>
            <a:r>
              <a:rPr lang="ru-RU" dirty="0"/>
              <a:t>.  К. : ВЦ «</a:t>
            </a:r>
            <a:r>
              <a:rPr lang="ru-RU" dirty="0" err="1"/>
              <a:t>Академія</a:t>
            </a:r>
            <a:r>
              <a:rPr lang="ru-RU" dirty="0"/>
              <a:t>», 2004. 344 с.</a:t>
            </a:r>
            <a:endParaRPr lang="uk-UA" dirty="0"/>
          </a:p>
          <a:p>
            <a:pPr algn="just"/>
            <a:r>
              <a:rPr lang="ru-RU" dirty="0" smtClean="0"/>
              <a:t>   2</a:t>
            </a:r>
            <a:r>
              <a:rPr lang="ru-RU" dirty="0"/>
              <a:t>. </a:t>
            </a:r>
            <a:r>
              <a:rPr lang="ru-RU" dirty="0" err="1"/>
              <a:t>Горпинич</a:t>
            </a:r>
            <a:r>
              <a:rPr lang="ru-RU" dirty="0"/>
              <a:t> В. О. Словник </a:t>
            </a:r>
            <a:r>
              <a:rPr lang="ru-RU" dirty="0" err="1"/>
              <a:t>географічних</a:t>
            </a:r>
            <a:r>
              <a:rPr lang="ru-RU" dirty="0"/>
              <a:t> </a:t>
            </a:r>
            <a:r>
              <a:rPr lang="ru-RU" dirty="0" err="1"/>
              <a:t>назв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   К.: </a:t>
            </a:r>
            <a:r>
              <a:rPr lang="ru-RU" dirty="0" err="1"/>
              <a:t>Довіра</a:t>
            </a:r>
            <a:r>
              <a:rPr lang="ru-RU" dirty="0"/>
              <a:t>, 2001.  528 с.</a:t>
            </a:r>
            <a:endParaRPr lang="uk-UA" dirty="0"/>
          </a:p>
          <a:p>
            <a:pPr algn="just"/>
            <a:r>
              <a:rPr lang="ru-RU" dirty="0" smtClean="0"/>
              <a:t>   3</a:t>
            </a:r>
            <a:r>
              <a:rPr lang="ru-RU" dirty="0"/>
              <a:t>. Дорошенко С. І. </a:t>
            </a:r>
            <a:r>
              <a:rPr lang="ru-RU" dirty="0" err="1"/>
              <a:t>Загальне</a:t>
            </a:r>
            <a:r>
              <a:rPr lang="ru-RU" dirty="0"/>
              <a:t> </a:t>
            </a:r>
            <a:r>
              <a:rPr lang="ru-RU" dirty="0" err="1"/>
              <a:t>мовознавство</a:t>
            </a:r>
            <a:r>
              <a:rPr lang="ru-RU" dirty="0"/>
              <a:t>.  К. : Центр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літератури</a:t>
            </a:r>
            <a:r>
              <a:rPr lang="ru-RU" dirty="0"/>
              <a:t>, 2006.  290 с.</a:t>
            </a:r>
            <a:endParaRPr lang="uk-UA" dirty="0"/>
          </a:p>
          <a:p>
            <a:pPr algn="just"/>
            <a:r>
              <a:rPr lang="ru-RU" dirty="0" smtClean="0"/>
              <a:t>   4</a:t>
            </a:r>
            <a:r>
              <a:rPr lang="ru-RU" dirty="0"/>
              <a:t>. </a:t>
            </a:r>
            <a:r>
              <a:rPr lang="ru-RU" dirty="0" err="1"/>
              <a:t>Дудик</a:t>
            </a:r>
            <a:r>
              <a:rPr lang="ru-RU" dirty="0"/>
              <a:t> П. С. </a:t>
            </a:r>
            <a:r>
              <a:rPr lang="ru-RU" dirty="0" err="1"/>
              <a:t>Стилістика</a:t>
            </a:r>
            <a:r>
              <a:rPr lang="ru-RU" dirty="0"/>
              <a:t> української мови: </a:t>
            </a:r>
            <a:r>
              <a:rPr lang="ru-RU" dirty="0" err="1"/>
              <a:t>Підручник</a:t>
            </a:r>
            <a:r>
              <a:rPr lang="ru-RU" dirty="0"/>
              <a:t>.  К. : ВЦ «</a:t>
            </a:r>
            <a:r>
              <a:rPr lang="ru-RU" dirty="0" err="1"/>
              <a:t>Академія</a:t>
            </a:r>
            <a:r>
              <a:rPr lang="ru-RU" dirty="0"/>
              <a:t>», 2005.  368 с.</a:t>
            </a:r>
            <a:endParaRPr lang="uk-UA" dirty="0"/>
          </a:p>
          <a:p>
            <a:pPr algn="just"/>
            <a:r>
              <a:rPr lang="ru-RU" dirty="0" smtClean="0"/>
              <a:t>   5. Словник </a:t>
            </a:r>
            <a:r>
              <a:rPr lang="ru-RU" dirty="0" err="1"/>
              <a:t>труднощів</a:t>
            </a:r>
            <a:r>
              <a:rPr lang="ru-RU" dirty="0"/>
              <a:t> української мови / за ред. С. Я. </a:t>
            </a:r>
            <a:r>
              <a:rPr lang="ru-RU" dirty="0" err="1"/>
              <a:t>Єрмоленко</a:t>
            </a:r>
            <a:r>
              <a:rPr lang="ru-RU" dirty="0"/>
              <a:t>. К. : </a:t>
            </a:r>
            <a:r>
              <a:rPr lang="ru-RU" dirty="0" err="1"/>
              <a:t>Радянська</a:t>
            </a:r>
            <a:r>
              <a:rPr lang="ru-RU" dirty="0"/>
              <a:t> школа, 1989.  336.</a:t>
            </a:r>
            <a:endParaRPr lang="uk-UA" dirty="0"/>
          </a:p>
          <a:p>
            <a:pPr algn="just"/>
            <a:r>
              <a:rPr lang="ru-RU" dirty="0" smtClean="0"/>
              <a:t>   6</a:t>
            </a:r>
            <a:r>
              <a:rPr lang="ru-RU" dirty="0"/>
              <a:t>. </a:t>
            </a:r>
            <a:r>
              <a:rPr lang="ru-RU" dirty="0" err="1"/>
              <a:t>Сучасна</a:t>
            </a:r>
            <a:r>
              <a:rPr lang="ru-RU" dirty="0"/>
              <a:t> </a:t>
            </a:r>
            <a:r>
              <a:rPr lang="ru-RU" dirty="0" err="1"/>
              <a:t>українська</a:t>
            </a:r>
            <a:r>
              <a:rPr lang="ru-RU" dirty="0"/>
              <a:t> </a:t>
            </a:r>
            <a:r>
              <a:rPr lang="ru-RU" dirty="0" err="1"/>
              <a:t>мова</a:t>
            </a:r>
            <a:r>
              <a:rPr lang="ru-RU" dirty="0"/>
              <a:t> / за </a:t>
            </a:r>
            <a:r>
              <a:rPr lang="ru-RU" i="1" dirty="0"/>
              <a:t> </a:t>
            </a:r>
            <a:r>
              <a:rPr lang="ru-RU" dirty="0"/>
              <a:t>ред. О. Д. </a:t>
            </a:r>
            <a:r>
              <a:rPr lang="ru-RU" dirty="0" err="1"/>
              <a:t>Пономаріва</a:t>
            </a:r>
            <a:r>
              <a:rPr lang="ru-RU" dirty="0"/>
              <a:t>.  К</a:t>
            </a:r>
            <a:r>
              <a:rPr lang="ru-RU" dirty="0" smtClean="0"/>
              <a:t>. : </a:t>
            </a:r>
            <a:r>
              <a:rPr lang="ru-RU" dirty="0" err="1"/>
              <a:t>Либідь</a:t>
            </a:r>
            <a:r>
              <a:rPr lang="ru-RU" dirty="0"/>
              <a:t>, 2008.  455с.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57004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6864" y="764704"/>
            <a:ext cx="79208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 smtClean="0"/>
              <a:t>   Тема</a:t>
            </a:r>
            <a:r>
              <a:rPr lang="uk-UA" dirty="0"/>
              <a:t>: </a:t>
            </a:r>
            <a:r>
              <a:rPr lang="uk-UA" b="1" dirty="0"/>
              <a:t>Ономастика</a:t>
            </a:r>
            <a:endParaRPr lang="uk-UA" dirty="0"/>
          </a:p>
          <a:p>
            <a:pPr lvl="0" algn="just"/>
            <a:r>
              <a:rPr lang="uk-UA" dirty="0" smtClean="0"/>
              <a:t>   1. Історія </a:t>
            </a:r>
            <a:r>
              <a:rPr lang="uk-UA" dirty="0"/>
              <a:t>становлення науки ономастики.</a:t>
            </a:r>
          </a:p>
          <a:p>
            <a:pPr lvl="0" algn="just"/>
            <a:r>
              <a:rPr lang="uk-UA" dirty="0" smtClean="0"/>
              <a:t>   2. Ономастичні </a:t>
            </a:r>
            <a:r>
              <a:rPr lang="uk-UA" dirty="0"/>
              <a:t>школи.</a:t>
            </a:r>
          </a:p>
          <a:p>
            <a:pPr lvl="0" algn="just"/>
            <a:r>
              <a:rPr lang="uk-UA" dirty="0" smtClean="0"/>
              <a:t>   3. Ономастична </a:t>
            </a:r>
            <a:r>
              <a:rPr lang="uk-UA" dirty="0"/>
              <a:t>термінологія.</a:t>
            </a:r>
          </a:p>
          <a:p>
            <a:pPr lvl="0" algn="just"/>
            <a:r>
              <a:rPr lang="uk-UA" dirty="0" smtClean="0"/>
              <a:t>   4. Регіональна </a:t>
            </a:r>
            <a:r>
              <a:rPr lang="uk-UA" dirty="0"/>
              <a:t>ономастика.</a:t>
            </a:r>
          </a:p>
          <a:p>
            <a:pPr lvl="0" algn="just"/>
            <a:r>
              <a:rPr lang="uk-UA" dirty="0" smtClean="0"/>
              <a:t>   5. Літературно-художня </a:t>
            </a:r>
            <a:r>
              <a:rPr lang="uk-UA" dirty="0"/>
              <a:t>ономастика.</a:t>
            </a:r>
          </a:p>
          <a:p>
            <a:pPr algn="just"/>
            <a:r>
              <a:rPr lang="uk-UA" dirty="0"/>
              <a:t> </a:t>
            </a:r>
          </a:p>
          <a:p>
            <a:pPr algn="just"/>
            <a:r>
              <a:rPr lang="ru-RU" b="1" dirty="0" smtClean="0"/>
              <a:t>   Рекомендована  </a:t>
            </a:r>
            <a:r>
              <a:rPr lang="ru-RU" b="1" dirty="0" err="1"/>
              <a:t>література</a:t>
            </a:r>
            <a:endParaRPr lang="uk-UA" b="1" dirty="0"/>
          </a:p>
          <a:p>
            <a:pPr algn="just"/>
            <a:r>
              <a:rPr lang="ru-RU" b="1" dirty="0" smtClean="0"/>
              <a:t>   </a:t>
            </a:r>
            <a:r>
              <a:rPr lang="ru-RU" b="1" dirty="0" err="1" smtClean="0"/>
              <a:t>Основна</a:t>
            </a:r>
            <a:endParaRPr lang="uk-UA" dirty="0"/>
          </a:p>
          <a:p>
            <a:pPr algn="just"/>
            <a:r>
              <a:rPr lang="ru-RU" dirty="0" smtClean="0"/>
              <a:t>   1</a:t>
            </a:r>
            <a:r>
              <a:rPr lang="ru-RU" dirty="0"/>
              <a:t>. </a:t>
            </a:r>
            <a:r>
              <a:rPr lang="ru-RU" dirty="0" err="1"/>
              <a:t>Іваницька</a:t>
            </a:r>
            <a:r>
              <a:rPr lang="ru-RU" dirty="0"/>
              <a:t> Н. </a:t>
            </a:r>
            <a:r>
              <a:rPr lang="ru-RU" dirty="0" err="1"/>
              <a:t>Експресія</a:t>
            </a:r>
            <a:r>
              <a:rPr lang="ru-RU" dirty="0"/>
              <a:t> </a:t>
            </a:r>
            <a:r>
              <a:rPr lang="ru-RU" dirty="0" err="1"/>
              <a:t>поетичного</a:t>
            </a:r>
            <a:r>
              <a:rPr lang="ru-RU" dirty="0"/>
              <a:t> слова.  К. : </a:t>
            </a:r>
            <a:r>
              <a:rPr lang="ru-RU" dirty="0" err="1"/>
              <a:t>Рідне</a:t>
            </a:r>
            <a:r>
              <a:rPr lang="ru-RU" dirty="0"/>
              <a:t> слово, 1972.  </a:t>
            </a:r>
            <a:r>
              <a:rPr lang="ru-RU" dirty="0" smtClean="0"/>
              <a:t>               С</a:t>
            </a:r>
            <a:r>
              <a:rPr lang="ru-RU" dirty="0"/>
              <a:t>. 40-51.</a:t>
            </a:r>
            <a:endParaRPr lang="uk-UA" dirty="0"/>
          </a:p>
          <a:p>
            <a:pPr algn="just"/>
            <a:r>
              <a:rPr lang="ru-RU" dirty="0" smtClean="0"/>
              <a:t>   2</a:t>
            </a:r>
            <a:r>
              <a:rPr lang="ru-RU" dirty="0"/>
              <a:t>. </a:t>
            </a:r>
            <a:r>
              <a:rPr lang="ru-RU" dirty="0" err="1"/>
              <a:t>Калашник</a:t>
            </a:r>
            <a:r>
              <a:rPr lang="ru-RU" dirty="0"/>
              <a:t> З.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слововживання</a:t>
            </a:r>
            <a:r>
              <a:rPr lang="ru-RU" dirty="0"/>
              <a:t> у </a:t>
            </a:r>
            <a:r>
              <a:rPr lang="ru-RU" dirty="0" err="1"/>
              <a:t>поетичній</a:t>
            </a:r>
            <a:r>
              <a:rPr lang="ru-RU" dirty="0"/>
              <a:t> </a:t>
            </a:r>
            <a:r>
              <a:rPr lang="ru-RU" dirty="0" err="1"/>
              <a:t>мові</a:t>
            </a:r>
            <a:r>
              <a:rPr lang="ru-RU" dirty="0"/>
              <a:t>. </a:t>
            </a:r>
            <a:r>
              <a:rPr lang="ru-RU" dirty="0" err="1"/>
              <a:t>Харків</a:t>
            </a:r>
            <a:r>
              <a:rPr lang="ru-RU" dirty="0"/>
              <a:t>: ХДУ, 1985. 221 с.</a:t>
            </a:r>
            <a:endParaRPr lang="uk-UA" dirty="0"/>
          </a:p>
          <a:p>
            <a:pPr algn="just"/>
            <a:r>
              <a:rPr lang="ru-RU" dirty="0" smtClean="0"/>
              <a:t>   3</a:t>
            </a:r>
            <a:r>
              <a:rPr lang="ru-RU" dirty="0"/>
              <a:t>. </a:t>
            </a:r>
            <a:r>
              <a:rPr lang="ru-RU" dirty="0" err="1" smtClean="0"/>
              <a:t>Масенко</a:t>
            </a:r>
            <a:r>
              <a:rPr lang="ru-RU" dirty="0" smtClean="0"/>
              <a:t> </a:t>
            </a:r>
            <a:r>
              <a:rPr lang="ru-RU" dirty="0"/>
              <a:t>Л. </a:t>
            </a:r>
            <a:r>
              <a:rPr lang="ru-RU" dirty="0" err="1"/>
              <a:t>Українські</a:t>
            </a:r>
            <a:r>
              <a:rPr lang="ru-RU" dirty="0"/>
              <a:t> </a:t>
            </a:r>
            <a:r>
              <a:rPr lang="ru-RU" dirty="0" err="1"/>
              <a:t>імена</a:t>
            </a:r>
            <a:r>
              <a:rPr lang="ru-RU" dirty="0"/>
              <a:t> і прізвища.  К. : </a:t>
            </a:r>
            <a:r>
              <a:rPr lang="ru-RU" dirty="0" err="1"/>
              <a:t>Знання</a:t>
            </a:r>
            <a:r>
              <a:rPr lang="ru-RU" dirty="0"/>
              <a:t>, 1990.  48 с.</a:t>
            </a:r>
            <a:endParaRPr lang="uk-UA" dirty="0"/>
          </a:p>
          <a:p>
            <a:pPr algn="just"/>
            <a:r>
              <a:rPr lang="ru-RU" dirty="0" smtClean="0"/>
              <a:t>   4. Редько </a:t>
            </a:r>
            <a:r>
              <a:rPr lang="ru-RU" dirty="0"/>
              <a:t>Ю. </a:t>
            </a:r>
            <a:r>
              <a:rPr lang="ru-RU" dirty="0" err="1"/>
              <a:t>Сучасні</a:t>
            </a:r>
            <a:r>
              <a:rPr lang="ru-RU" dirty="0"/>
              <a:t> </a:t>
            </a:r>
            <a:r>
              <a:rPr lang="ru-RU" dirty="0" err="1"/>
              <a:t>українські</a:t>
            </a:r>
            <a:r>
              <a:rPr lang="ru-RU" dirty="0"/>
              <a:t> прізвища.  К. : </a:t>
            </a:r>
            <a:r>
              <a:rPr lang="ru-RU" dirty="0" err="1"/>
              <a:t>Наукова</a:t>
            </a:r>
            <a:r>
              <a:rPr lang="ru-RU" dirty="0"/>
              <a:t> думка, 1966.  166с.</a:t>
            </a:r>
            <a:endParaRPr lang="uk-UA" dirty="0"/>
          </a:p>
          <a:p>
            <a:pPr algn="just"/>
            <a:r>
              <a:rPr lang="ru-RU" dirty="0" smtClean="0"/>
              <a:t>   5. </a:t>
            </a:r>
            <a:r>
              <a:rPr lang="ru-RU" dirty="0" err="1" smtClean="0"/>
              <a:t>Худаш</a:t>
            </a:r>
            <a:r>
              <a:rPr lang="ru-RU" dirty="0" smtClean="0"/>
              <a:t> </a:t>
            </a:r>
            <a:r>
              <a:rPr lang="ru-RU" dirty="0"/>
              <a:t>М. З </a:t>
            </a:r>
            <a:r>
              <a:rPr lang="ru-RU" dirty="0" err="1"/>
              <a:t>історії</a:t>
            </a:r>
            <a:r>
              <a:rPr lang="ru-RU" dirty="0"/>
              <a:t> української </a:t>
            </a:r>
            <a:r>
              <a:rPr lang="ru-RU" dirty="0" err="1"/>
              <a:t>антропонімії</a:t>
            </a:r>
            <a:r>
              <a:rPr lang="ru-RU" dirty="0"/>
              <a:t>  К. : </a:t>
            </a:r>
            <a:r>
              <a:rPr lang="ru-RU" dirty="0" err="1"/>
              <a:t>Наукова</a:t>
            </a:r>
            <a:r>
              <a:rPr lang="ru-RU" dirty="0"/>
              <a:t> думка, 1988.  236 с.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60419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980728"/>
            <a:ext cx="79928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   </a:t>
            </a:r>
            <a:r>
              <a:rPr lang="ru-RU" b="1" dirty="0" err="1" smtClean="0"/>
              <a:t>Додаткова</a:t>
            </a:r>
            <a:endParaRPr lang="uk-UA" dirty="0"/>
          </a:p>
          <a:p>
            <a:pPr algn="just"/>
            <a:r>
              <a:rPr lang="ru-RU" dirty="0" smtClean="0"/>
              <a:t>   1. Белей </a:t>
            </a:r>
            <a:r>
              <a:rPr lang="ru-RU" dirty="0"/>
              <a:t>Л.О. </a:t>
            </a:r>
            <a:r>
              <a:rPr lang="ru-RU" dirty="0" err="1"/>
              <a:t>Літературно-художня</a:t>
            </a:r>
            <a:r>
              <a:rPr lang="ru-RU" dirty="0"/>
              <a:t> </a:t>
            </a:r>
            <a:r>
              <a:rPr lang="ru-RU" dirty="0" err="1"/>
              <a:t>антропонімія</a:t>
            </a:r>
            <a:r>
              <a:rPr lang="ru-RU" dirty="0"/>
              <a:t> як </a:t>
            </a:r>
            <a:r>
              <a:rPr lang="ru-RU" dirty="0" err="1"/>
              <a:t>джерело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</a:t>
            </a:r>
            <a:r>
              <a:rPr lang="ru-RU" dirty="0" err="1"/>
              <a:t>іменника</a:t>
            </a:r>
            <a:r>
              <a:rPr lang="ru-RU" dirty="0"/>
              <a:t> </a:t>
            </a:r>
            <a:r>
              <a:rPr lang="ru-RU" dirty="0" err="1"/>
              <a:t>українців</a:t>
            </a:r>
            <a:r>
              <a:rPr lang="ru-RU" dirty="0"/>
              <a:t> // </a:t>
            </a:r>
            <a:r>
              <a:rPr lang="ru-RU" i="1" dirty="0" err="1"/>
              <a:t>Мовознавство</a:t>
            </a:r>
            <a:r>
              <a:rPr lang="ru-RU" i="1" dirty="0"/>
              <a:t>.</a:t>
            </a:r>
            <a:r>
              <a:rPr lang="ru-RU" dirty="0"/>
              <a:t>  1993.   № 3.  С. 35- 49.</a:t>
            </a:r>
            <a:endParaRPr lang="uk-UA" dirty="0"/>
          </a:p>
          <a:p>
            <a:pPr algn="just"/>
            <a:r>
              <a:rPr lang="ru-RU" dirty="0" smtClean="0"/>
              <a:t>   2. Белей </a:t>
            </a:r>
            <a:r>
              <a:rPr lang="ru-RU" dirty="0"/>
              <a:t>Л.О. </a:t>
            </a:r>
            <a:r>
              <a:rPr lang="ru-RU" dirty="0" err="1"/>
              <a:t>Літературно-художня</a:t>
            </a:r>
            <a:r>
              <a:rPr lang="ru-RU" dirty="0"/>
              <a:t> </a:t>
            </a:r>
            <a:r>
              <a:rPr lang="ru-RU" dirty="0" err="1"/>
              <a:t>антропонімія</a:t>
            </a:r>
            <a:r>
              <a:rPr lang="ru-RU" dirty="0"/>
              <a:t> як </a:t>
            </a:r>
            <a:r>
              <a:rPr lang="ru-RU" dirty="0" err="1"/>
              <a:t>мовно-стилістичний</a:t>
            </a:r>
            <a:r>
              <a:rPr lang="ru-RU" dirty="0"/>
              <a:t> </a:t>
            </a:r>
            <a:r>
              <a:rPr lang="ru-RU" dirty="0" err="1"/>
              <a:t>засіб</a:t>
            </a:r>
            <a:r>
              <a:rPr lang="ru-RU" dirty="0"/>
              <a:t> </a:t>
            </a:r>
            <a:r>
              <a:rPr lang="ru-RU" dirty="0" err="1"/>
              <a:t>розкриття</a:t>
            </a:r>
            <a:r>
              <a:rPr lang="ru-RU" dirty="0"/>
              <a:t> характеру </a:t>
            </a:r>
            <a:r>
              <a:rPr lang="ru-RU" dirty="0" err="1"/>
              <a:t>персонажів</a:t>
            </a:r>
            <a:r>
              <a:rPr lang="ru-RU" dirty="0"/>
              <a:t> // </a:t>
            </a:r>
            <a:r>
              <a:rPr lang="ru-RU" i="1" dirty="0" err="1"/>
              <a:t>Українська</a:t>
            </a:r>
            <a:r>
              <a:rPr lang="ru-RU" i="1" dirty="0"/>
              <a:t> </a:t>
            </a:r>
            <a:r>
              <a:rPr lang="ru-RU" i="1" dirty="0" err="1"/>
              <a:t>мова</a:t>
            </a:r>
            <a:r>
              <a:rPr lang="ru-RU" i="1" dirty="0"/>
              <a:t> і </a:t>
            </a:r>
            <a:r>
              <a:rPr lang="ru-RU" i="1" dirty="0" err="1"/>
              <a:t>література</a:t>
            </a:r>
            <a:r>
              <a:rPr lang="ru-RU" i="1" dirty="0"/>
              <a:t> в </a:t>
            </a:r>
            <a:r>
              <a:rPr lang="ru-RU" i="1" dirty="0" err="1"/>
              <a:t>школі</a:t>
            </a:r>
            <a:r>
              <a:rPr lang="ru-RU" dirty="0"/>
              <a:t>.  1993.  № 7.  С. 36 - 39. </a:t>
            </a:r>
            <a:endParaRPr lang="uk-UA" dirty="0"/>
          </a:p>
          <a:p>
            <a:pPr algn="just"/>
            <a:r>
              <a:rPr lang="uk-UA" dirty="0" smtClean="0"/>
              <a:t>   3</a:t>
            </a:r>
            <a:r>
              <a:rPr lang="ru-RU" dirty="0"/>
              <a:t>. Белей Л.О. Про </a:t>
            </a:r>
            <a:r>
              <a:rPr lang="ru-RU" dirty="0" err="1"/>
              <a:t>християнські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імен</a:t>
            </a:r>
            <a:r>
              <a:rPr lang="ru-RU" dirty="0"/>
              <a:t> </a:t>
            </a:r>
            <a:r>
              <a:rPr lang="ru-RU" dirty="0" err="1"/>
              <a:t>персонажів</a:t>
            </a:r>
            <a:r>
              <a:rPr lang="ru-RU" dirty="0"/>
              <a:t> // </a:t>
            </a:r>
            <a:r>
              <a:rPr lang="ru-RU" i="1" dirty="0"/>
              <a:t>Урок української</a:t>
            </a:r>
            <a:r>
              <a:rPr lang="ru-RU" dirty="0"/>
              <a:t>.   2001.   № 6.  С. 31 - 32.</a:t>
            </a:r>
            <a:endParaRPr lang="uk-UA" dirty="0"/>
          </a:p>
          <a:p>
            <a:pPr algn="just"/>
            <a:r>
              <a:rPr lang="uk-UA" dirty="0" smtClean="0"/>
              <a:t>   4</a:t>
            </a:r>
            <a:r>
              <a:rPr lang="ru-RU" dirty="0"/>
              <a:t>. Белей Л.О. Як “</a:t>
            </a:r>
            <a:r>
              <a:rPr lang="ru-RU" dirty="0" err="1"/>
              <a:t>промовляють</a:t>
            </a:r>
            <a:r>
              <a:rPr lang="ru-RU" dirty="0"/>
              <a:t>” </a:t>
            </a:r>
            <a:r>
              <a:rPr lang="ru-RU" dirty="0" err="1"/>
              <a:t>імена</a:t>
            </a:r>
            <a:r>
              <a:rPr lang="ru-RU" dirty="0"/>
              <a:t> </a:t>
            </a:r>
            <a:r>
              <a:rPr lang="ru-RU" dirty="0" err="1"/>
              <a:t>літературних</a:t>
            </a:r>
            <a:r>
              <a:rPr lang="ru-RU" dirty="0"/>
              <a:t> </a:t>
            </a:r>
            <a:r>
              <a:rPr lang="ru-RU" dirty="0" err="1"/>
              <a:t>персонажів</a:t>
            </a:r>
            <a:r>
              <a:rPr lang="ru-RU" dirty="0"/>
              <a:t>: про мовні </a:t>
            </a:r>
            <a:r>
              <a:rPr lang="ru-RU" dirty="0" err="1"/>
              <a:t>засоби</a:t>
            </a:r>
            <a:r>
              <a:rPr lang="ru-RU" dirty="0"/>
              <a:t> української </a:t>
            </a:r>
            <a:r>
              <a:rPr lang="ru-RU" dirty="0" err="1"/>
              <a:t>літературно-художньої</a:t>
            </a:r>
            <a:r>
              <a:rPr lang="ru-RU" dirty="0"/>
              <a:t> </a:t>
            </a:r>
            <a:r>
              <a:rPr lang="ru-RU" dirty="0" err="1"/>
              <a:t>антропонімії</a:t>
            </a:r>
            <a:r>
              <a:rPr lang="ru-RU" dirty="0"/>
              <a:t> // </a:t>
            </a:r>
            <a:r>
              <a:rPr lang="ru-RU" i="1" dirty="0" err="1"/>
              <a:t>Мовознавство</a:t>
            </a:r>
            <a:r>
              <a:rPr lang="ru-RU" i="1" dirty="0"/>
              <a:t>.</a:t>
            </a:r>
            <a:r>
              <a:rPr lang="ru-RU" dirty="0"/>
              <a:t>  2002.  № 1.  С. 23 - 31.</a:t>
            </a:r>
            <a:endParaRPr lang="uk-UA" dirty="0"/>
          </a:p>
          <a:p>
            <a:pPr algn="just"/>
            <a:r>
              <a:rPr lang="uk-UA" dirty="0" smtClean="0"/>
              <a:t>   5</a:t>
            </a:r>
            <a:r>
              <a:rPr lang="ru-RU" dirty="0"/>
              <a:t>. Герасимчук В. </a:t>
            </a:r>
            <a:r>
              <a:rPr lang="ru-RU" dirty="0" err="1"/>
              <a:t>Поетоніми</a:t>
            </a:r>
            <a:r>
              <a:rPr lang="ru-RU" dirty="0"/>
              <a:t> як </a:t>
            </a:r>
            <a:r>
              <a:rPr lang="ru-RU" dirty="0" err="1"/>
              <a:t>засіб</a:t>
            </a:r>
            <a:r>
              <a:rPr lang="ru-RU" dirty="0"/>
              <a:t> </a:t>
            </a:r>
            <a:r>
              <a:rPr lang="ru-RU" dirty="0" err="1"/>
              <a:t>художньої</a:t>
            </a:r>
            <a:r>
              <a:rPr lang="ru-RU" dirty="0"/>
              <a:t> характеристики // </a:t>
            </a:r>
            <a:r>
              <a:rPr lang="ru-RU" i="1" dirty="0" err="1"/>
              <a:t>Дивослово</a:t>
            </a:r>
            <a:r>
              <a:rPr lang="ru-RU" dirty="0"/>
              <a:t>. 1999.  № 11.   С. 14-19.</a:t>
            </a:r>
            <a:endParaRPr lang="uk-UA" dirty="0"/>
          </a:p>
          <a:p>
            <a:pPr algn="just"/>
            <a:r>
              <a:rPr lang="uk-UA" dirty="0" smtClean="0"/>
              <a:t>   6</a:t>
            </a:r>
            <a:r>
              <a:rPr lang="ru-RU" dirty="0"/>
              <a:t>. </a:t>
            </a:r>
            <a:r>
              <a:rPr lang="ru-RU" dirty="0" err="1"/>
              <a:t>Пономарів</a:t>
            </a:r>
            <a:r>
              <a:rPr lang="ru-RU" dirty="0"/>
              <a:t> О. </a:t>
            </a:r>
            <a:r>
              <a:rPr lang="ru-RU" dirty="0" err="1"/>
              <a:t>Особові</a:t>
            </a:r>
            <a:r>
              <a:rPr lang="ru-RU" dirty="0"/>
              <a:t> </a:t>
            </a:r>
            <a:r>
              <a:rPr lang="ru-RU" dirty="0" err="1"/>
              <a:t>власні</a:t>
            </a:r>
            <a:r>
              <a:rPr lang="ru-RU" dirty="0"/>
              <a:t> </a:t>
            </a:r>
            <a:r>
              <a:rPr lang="ru-RU" dirty="0" err="1"/>
              <a:t>імена</a:t>
            </a:r>
            <a:r>
              <a:rPr lang="ru-RU" dirty="0"/>
              <a:t> та прізвища: </a:t>
            </a:r>
            <a:r>
              <a:rPr lang="ru-RU" dirty="0" err="1"/>
              <a:t>Мовностилістичні</a:t>
            </a:r>
            <a:r>
              <a:rPr lang="ru-RU" dirty="0"/>
              <a:t> </a:t>
            </a:r>
            <a:r>
              <a:rPr lang="ru-RU" dirty="0" err="1"/>
              <a:t>поради</a:t>
            </a:r>
            <a:r>
              <a:rPr lang="ru-RU" dirty="0"/>
              <a:t> // </a:t>
            </a:r>
            <a:r>
              <a:rPr lang="ru-RU" i="1" dirty="0"/>
              <a:t>Урок української</a:t>
            </a:r>
            <a:r>
              <a:rPr lang="ru-RU" dirty="0"/>
              <a:t>.   2001.   № 9.  С. 29 - 31</a:t>
            </a:r>
            <a:r>
              <a:rPr lang="ru-RU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91436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980728"/>
            <a:ext cx="80648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 smtClean="0"/>
              <a:t>   7</a:t>
            </a:r>
            <a:r>
              <a:rPr lang="ru-RU" dirty="0"/>
              <a:t>. </a:t>
            </a:r>
            <a:r>
              <a:rPr lang="ru-RU" dirty="0" err="1"/>
              <a:t>Скрипник</a:t>
            </a:r>
            <a:r>
              <a:rPr lang="ru-RU" dirty="0"/>
              <a:t> Л.Г. Власні </a:t>
            </a:r>
            <a:r>
              <a:rPr lang="ru-RU" dirty="0" err="1"/>
              <a:t>імена</a:t>
            </a:r>
            <a:r>
              <a:rPr lang="ru-RU" dirty="0"/>
              <a:t> людей.   К. : </a:t>
            </a:r>
            <a:r>
              <a:rPr lang="ru-RU" dirty="0" err="1"/>
              <a:t>Наукова</a:t>
            </a:r>
            <a:r>
              <a:rPr lang="ru-RU" dirty="0"/>
              <a:t> думка, 1986.  308 </a:t>
            </a:r>
            <a:r>
              <a:rPr lang="ru-RU" dirty="0" smtClean="0"/>
              <a:t>с.</a:t>
            </a:r>
            <a:endParaRPr lang="uk-UA" dirty="0" smtClean="0"/>
          </a:p>
          <a:p>
            <a:pPr algn="just"/>
            <a:r>
              <a:rPr lang="uk-UA" dirty="0" smtClean="0"/>
              <a:t>   8</a:t>
            </a:r>
            <a:r>
              <a:rPr lang="ru-RU" dirty="0"/>
              <a:t>. Суперанская А. Что такое топонимика?  М. : Наука, 1985. 177 с.</a:t>
            </a:r>
            <a:endParaRPr lang="uk-UA" dirty="0" smtClean="0"/>
          </a:p>
          <a:p>
            <a:pPr algn="just"/>
            <a:r>
              <a:rPr lang="uk-UA" dirty="0" smtClean="0"/>
              <a:t>   9</a:t>
            </a:r>
            <a:r>
              <a:rPr lang="ru-RU" dirty="0" smtClean="0"/>
              <a:t>. </a:t>
            </a:r>
            <a:r>
              <a:rPr lang="ru-RU" dirty="0" err="1"/>
              <a:t>Фонякова</a:t>
            </a:r>
            <a:r>
              <a:rPr lang="ru-RU" dirty="0"/>
              <a:t> О.И. Имя собственное в художественном тексте: Учебное пособие. – Л. : ЛГУ, 1990.   104 с.</a:t>
            </a:r>
            <a:endParaRPr lang="uk-UA" dirty="0"/>
          </a:p>
          <a:p>
            <a:pPr algn="just"/>
            <a:r>
              <a:rPr lang="ru-RU" dirty="0" smtClean="0"/>
              <a:t>   1</a:t>
            </a:r>
            <a:r>
              <a:rPr lang="uk-UA" dirty="0"/>
              <a:t>0</a:t>
            </a:r>
            <a:r>
              <a:rPr lang="ru-RU" dirty="0"/>
              <a:t>. </a:t>
            </a:r>
            <a:r>
              <a:rPr lang="ru-RU" dirty="0" err="1"/>
              <a:t>Чучка</a:t>
            </a:r>
            <a:r>
              <a:rPr lang="ru-RU" dirty="0"/>
              <a:t> П. </a:t>
            </a:r>
            <a:r>
              <a:rPr lang="ru-RU" dirty="0" err="1"/>
              <a:t>Власне</a:t>
            </a:r>
            <a:r>
              <a:rPr lang="ru-RU" dirty="0"/>
              <a:t> </a:t>
            </a:r>
            <a:r>
              <a:rPr lang="ru-RU" dirty="0" err="1"/>
              <a:t>українські</a:t>
            </a:r>
            <a:r>
              <a:rPr lang="ru-RU" dirty="0"/>
              <a:t> </a:t>
            </a:r>
            <a:r>
              <a:rPr lang="ru-RU" dirty="0" err="1"/>
              <a:t>особові</a:t>
            </a:r>
            <a:r>
              <a:rPr lang="ru-RU" dirty="0"/>
              <a:t> </a:t>
            </a:r>
            <a:r>
              <a:rPr lang="ru-RU" dirty="0" err="1"/>
              <a:t>імена</a:t>
            </a:r>
            <a:r>
              <a:rPr lang="ru-RU" dirty="0"/>
              <a:t> // </a:t>
            </a:r>
            <a:r>
              <a:rPr lang="ru-RU" i="1" dirty="0" err="1"/>
              <a:t>Дивослово</a:t>
            </a:r>
            <a:r>
              <a:rPr lang="ru-RU" dirty="0"/>
              <a:t>.  2004.   № 4.  С. 19 - 22.</a:t>
            </a:r>
            <a:endParaRPr lang="uk-UA" dirty="0"/>
          </a:p>
          <a:p>
            <a:pPr algn="just"/>
            <a:r>
              <a:rPr lang="ru-RU" dirty="0" smtClean="0"/>
              <a:t>   1</a:t>
            </a:r>
            <a:r>
              <a:rPr lang="uk-UA" dirty="0"/>
              <a:t>1</a:t>
            </a:r>
            <a:r>
              <a:rPr lang="ru-RU" dirty="0"/>
              <a:t>. </a:t>
            </a:r>
            <a:r>
              <a:rPr lang="ru-RU" dirty="0" err="1"/>
              <a:t>Чучка</a:t>
            </a:r>
            <a:r>
              <a:rPr lang="ru-RU" dirty="0"/>
              <a:t> П. </a:t>
            </a:r>
            <a:r>
              <a:rPr lang="ru-RU" dirty="0" err="1"/>
              <a:t>Глобальні</a:t>
            </a:r>
            <a:r>
              <a:rPr lang="ru-RU" dirty="0"/>
              <a:t>, </a:t>
            </a:r>
            <a:r>
              <a:rPr lang="ru-RU" dirty="0" err="1"/>
              <a:t>національні</a:t>
            </a:r>
            <a:r>
              <a:rPr lang="ru-RU" dirty="0"/>
              <a:t> та </a:t>
            </a:r>
            <a:r>
              <a:rPr lang="ru-RU" dirty="0" err="1"/>
              <a:t>регіональні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прізвищ</a:t>
            </a:r>
            <a:r>
              <a:rPr lang="ru-RU" dirty="0"/>
              <a:t> </a:t>
            </a:r>
            <a:r>
              <a:rPr lang="ru-RU" dirty="0" err="1"/>
              <a:t>українців</a:t>
            </a:r>
            <a:r>
              <a:rPr lang="ru-RU" dirty="0"/>
              <a:t> // </a:t>
            </a:r>
            <a:r>
              <a:rPr lang="ru-RU" dirty="0" err="1"/>
              <a:t>Дивослово</a:t>
            </a:r>
            <a:r>
              <a:rPr lang="ru-RU" dirty="0"/>
              <a:t>.   2003.   № 10.   С.23 - 25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b="1" dirty="0" smtClean="0"/>
              <a:t>   </a:t>
            </a:r>
            <a:r>
              <a:rPr lang="ru-RU" b="1" dirty="0" err="1" smtClean="0"/>
              <a:t>Інформаційні</a:t>
            </a:r>
            <a:r>
              <a:rPr lang="ru-RU" b="1" dirty="0" smtClean="0"/>
              <a:t> </a:t>
            </a:r>
            <a:r>
              <a:rPr lang="ru-RU" b="1" dirty="0" err="1"/>
              <a:t>ресурси</a:t>
            </a:r>
            <a:r>
              <a:rPr lang="ru-RU" b="1" dirty="0"/>
              <a:t>:</a:t>
            </a:r>
            <a:endParaRPr lang="uk-UA" dirty="0"/>
          </a:p>
          <a:p>
            <a:pPr algn="just"/>
            <a:r>
              <a:rPr lang="ru-RU" dirty="0" smtClean="0"/>
              <a:t>   1. </a:t>
            </a:r>
            <a:r>
              <a:rPr lang="ru-RU" dirty="0" err="1" smtClean="0"/>
              <a:t>Ільченко</a:t>
            </a:r>
            <a:r>
              <a:rPr lang="ru-RU" dirty="0" smtClean="0"/>
              <a:t> </a:t>
            </a:r>
            <a:r>
              <a:rPr lang="ru-RU" dirty="0"/>
              <a:t>І.І. </a:t>
            </a:r>
            <a:r>
              <a:rPr lang="ru-RU" dirty="0" err="1"/>
              <a:t>Антропонімія</a:t>
            </a:r>
            <a:r>
              <a:rPr lang="ru-RU" dirty="0"/>
              <a:t> </a:t>
            </a:r>
            <a:r>
              <a:rPr lang="ru-RU" dirty="0" err="1"/>
              <a:t>Нижньої</a:t>
            </a:r>
            <a:r>
              <a:rPr lang="ru-RU" dirty="0"/>
              <a:t> </a:t>
            </a:r>
            <a:r>
              <a:rPr lang="ru-RU" dirty="0" err="1"/>
              <a:t>Наддніпрянщини</a:t>
            </a:r>
            <a:r>
              <a:rPr lang="ru-RU" dirty="0"/>
              <a:t>. </a:t>
            </a:r>
            <a:r>
              <a:rPr lang="ru-RU" dirty="0" err="1"/>
              <a:t>Навчально-методичний</a:t>
            </a:r>
            <a:r>
              <a:rPr lang="ru-RU" dirty="0"/>
              <a:t> </a:t>
            </a:r>
            <a:r>
              <a:rPr lang="ru-RU" dirty="0" err="1"/>
              <a:t>посібник</a:t>
            </a:r>
            <a:r>
              <a:rPr lang="ru-RU" dirty="0"/>
              <a:t> – </a:t>
            </a:r>
            <a:r>
              <a:rPr lang="en-US" dirty="0"/>
              <a:t>URL </a:t>
            </a:r>
            <a:r>
              <a:rPr lang="ru-RU" u="sng" dirty="0" smtClean="0">
                <a:hlinkClick r:id="rId2"/>
              </a:rPr>
              <a:t>library.znu.edu.ua/</a:t>
            </a:r>
            <a:r>
              <a:rPr lang="ru-RU" u="sng" dirty="0" err="1" smtClean="0">
                <a:hlinkClick r:id="rId2"/>
              </a:rPr>
              <a:t>newbook</a:t>
            </a:r>
            <a:r>
              <a:rPr lang="ru-RU" u="sng" dirty="0" smtClean="0">
                <a:hlinkClick r:id="rId2"/>
              </a:rPr>
              <a:t>/</a:t>
            </a:r>
            <a:r>
              <a:rPr lang="ru-RU" u="sng" dirty="0" err="1" smtClean="0">
                <a:hlinkClick r:id="rId2"/>
              </a:rPr>
              <a:t>index.php?action</a:t>
            </a:r>
            <a:r>
              <a:rPr lang="ru-RU" u="sng" dirty="0" smtClean="0">
                <a:hlinkClick r:id="rId2"/>
              </a:rPr>
              <a:t> =</a:t>
            </a:r>
            <a:r>
              <a:rPr lang="ru-RU" u="sng" dirty="0" err="1" smtClean="0">
                <a:hlinkClick r:id="rId2"/>
              </a:rPr>
              <a:t>url</a:t>
            </a:r>
            <a:r>
              <a:rPr lang="ru-RU" u="sng" dirty="0" smtClean="0">
                <a:hlinkClick r:id="rId2"/>
              </a:rPr>
              <a:t>/</a:t>
            </a:r>
            <a:r>
              <a:rPr lang="ru-RU" u="sng" dirty="0" err="1" smtClean="0">
                <a:hlinkClick r:id="rId2"/>
              </a:rPr>
              <a:t>view&amp;url_id</a:t>
            </a:r>
            <a:r>
              <a:rPr lang="ru-RU" u="sng" dirty="0" smtClean="0">
                <a:hlinkClick r:id="rId2"/>
              </a:rPr>
              <a:t>=63890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64382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836712"/>
            <a:ext cx="820891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 smtClean="0"/>
              <a:t>   </a:t>
            </a:r>
            <a:r>
              <a:rPr lang="en-US" b="1" dirty="0" smtClean="0"/>
              <a:t>СЛОВНИКИ</a:t>
            </a:r>
            <a:endParaRPr lang="uk-UA" dirty="0"/>
          </a:p>
          <a:p>
            <a:pPr lvl="0" algn="just"/>
            <a:r>
              <a:rPr lang="uk-UA" dirty="0" smtClean="0"/>
              <a:t>   1. </a:t>
            </a:r>
            <a:r>
              <a:rPr lang="uk-UA" dirty="0" err="1" smtClean="0"/>
              <a:t>Бучко</a:t>
            </a:r>
            <a:r>
              <a:rPr lang="uk-UA" dirty="0" smtClean="0"/>
              <a:t> </a:t>
            </a:r>
            <a:r>
              <a:rPr lang="uk-UA" dirty="0"/>
              <a:t>Д., Ткаченко Н. Словник української ономастичної термінології.  Харків, 2012.</a:t>
            </a:r>
          </a:p>
          <a:p>
            <a:pPr lvl="0" algn="just"/>
            <a:r>
              <a:rPr lang="uk-UA" dirty="0" smtClean="0"/>
              <a:t>   2. </a:t>
            </a:r>
            <a:r>
              <a:rPr lang="uk-UA" dirty="0" err="1" smtClean="0"/>
              <a:t>Горпинич</a:t>
            </a:r>
            <a:r>
              <a:rPr lang="uk-UA" dirty="0" smtClean="0"/>
              <a:t> В.О. Прізвища  </a:t>
            </a:r>
            <a:r>
              <a:rPr lang="uk-UA" dirty="0"/>
              <a:t>степової  України.  Дніпропетровськ,  ДДУ, 2000.</a:t>
            </a:r>
          </a:p>
          <a:p>
            <a:pPr lvl="0" algn="just"/>
            <a:r>
              <a:rPr lang="uk-UA" dirty="0" smtClean="0"/>
              <a:t>   3. </a:t>
            </a:r>
            <a:r>
              <a:rPr lang="uk-UA" dirty="0" err="1" smtClean="0"/>
              <a:t>Горпинич</a:t>
            </a:r>
            <a:r>
              <a:rPr lang="uk-UA" dirty="0" smtClean="0"/>
              <a:t> </a:t>
            </a:r>
            <a:r>
              <a:rPr lang="uk-UA" dirty="0"/>
              <a:t>В.О., Корнієнко І.А. Прізвища Дніпровського </a:t>
            </a:r>
            <a:r>
              <a:rPr lang="uk-UA" dirty="0" err="1"/>
              <a:t>Припоріжжя</a:t>
            </a:r>
            <a:r>
              <a:rPr lang="uk-UA" dirty="0"/>
              <a:t>.  Дніпропетровськ, 2003.</a:t>
            </a:r>
          </a:p>
          <a:p>
            <a:pPr lvl="0" algn="just"/>
            <a:r>
              <a:rPr lang="uk-UA" dirty="0" smtClean="0"/>
              <a:t>   4. </a:t>
            </a:r>
            <a:r>
              <a:rPr lang="uk-UA" dirty="0" err="1" smtClean="0"/>
              <a:t>Горпинич</a:t>
            </a:r>
            <a:r>
              <a:rPr lang="uk-UA" dirty="0" smtClean="0"/>
              <a:t> </a:t>
            </a:r>
            <a:r>
              <a:rPr lang="uk-UA" dirty="0"/>
              <a:t>В.О., Бабій Ю.Б. Прізвища Середньої Наддніпрянщини.  Дніпропетровськ, 2004.</a:t>
            </a:r>
          </a:p>
          <a:p>
            <a:pPr lvl="0" algn="just"/>
            <a:r>
              <a:rPr lang="uk-UA" dirty="0" smtClean="0"/>
              <a:t>   5. </a:t>
            </a:r>
            <a:r>
              <a:rPr lang="uk-UA" dirty="0" err="1" smtClean="0"/>
              <a:t>Горпинич</a:t>
            </a:r>
            <a:r>
              <a:rPr lang="uk-UA" dirty="0" smtClean="0"/>
              <a:t> В.О., Тимченко Т.В. Прізвища правобережного степу.  Дніпропетровськ, 2005.</a:t>
            </a:r>
          </a:p>
          <a:p>
            <a:pPr lvl="0" algn="just"/>
            <a:r>
              <a:rPr lang="uk-UA" dirty="0"/>
              <a:t> </a:t>
            </a:r>
            <a:r>
              <a:rPr lang="uk-UA" dirty="0" smtClean="0"/>
              <a:t>  6. Редько </a:t>
            </a:r>
            <a:r>
              <a:rPr lang="uk-UA" dirty="0"/>
              <a:t>Ю. Словник українських сучасних </a:t>
            </a:r>
            <a:r>
              <a:rPr lang="uk-UA" dirty="0" smtClean="0"/>
              <a:t>прізвищ. Л</a:t>
            </a:r>
            <a:r>
              <a:rPr lang="uk-UA" dirty="0"/>
              <a:t>, 2007.</a:t>
            </a:r>
          </a:p>
          <a:p>
            <a:pPr lvl="0" algn="just"/>
            <a:r>
              <a:rPr lang="uk-UA" dirty="0" smtClean="0"/>
              <a:t>   7. Скрипник </a:t>
            </a:r>
            <a:r>
              <a:rPr lang="uk-UA" dirty="0"/>
              <a:t>Л.Г., </a:t>
            </a:r>
            <a:r>
              <a:rPr lang="uk-UA" dirty="0" err="1"/>
              <a:t>Дзятківська</a:t>
            </a:r>
            <a:r>
              <a:rPr lang="uk-UA" dirty="0"/>
              <a:t> Н.П. Власні імена </a:t>
            </a:r>
            <a:r>
              <a:rPr lang="uk-UA" dirty="0" smtClean="0"/>
              <a:t>людей. К</a:t>
            </a:r>
            <a:r>
              <a:rPr lang="uk-UA" dirty="0"/>
              <a:t>.,</a:t>
            </a:r>
            <a:r>
              <a:rPr lang="uk-UA" dirty="0" smtClean="0"/>
              <a:t>1996.</a:t>
            </a:r>
          </a:p>
          <a:p>
            <a:pPr lvl="0" algn="just"/>
            <a:r>
              <a:rPr lang="uk-UA" dirty="0"/>
              <a:t> </a:t>
            </a:r>
            <a:r>
              <a:rPr lang="uk-UA" dirty="0" smtClean="0"/>
              <a:t>  8. </a:t>
            </a:r>
            <a:r>
              <a:rPr lang="uk-UA" dirty="0" err="1" smtClean="0"/>
              <a:t>Фаріон</a:t>
            </a:r>
            <a:r>
              <a:rPr lang="uk-UA" dirty="0" smtClean="0"/>
              <a:t> </a:t>
            </a:r>
            <a:r>
              <a:rPr lang="uk-UA" dirty="0"/>
              <a:t>І.Д. Українські </a:t>
            </a:r>
            <a:r>
              <a:rPr lang="uk-UA" dirty="0" err="1"/>
              <a:t>прізвищеві</a:t>
            </a:r>
            <a:r>
              <a:rPr lang="uk-UA" dirty="0"/>
              <a:t> назви Прикарпатської Львівщини наприкінці XVIII — початку XIX </a:t>
            </a:r>
            <a:r>
              <a:rPr lang="uk-UA" dirty="0" smtClean="0"/>
              <a:t>століття. Л</a:t>
            </a:r>
            <a:r>
              <a:rPr lang="uk-UA" dirty="0"/>
              <a:t>., </a:t>
            </a:r>
            <a:r>
              <a:rPr lang="uk-UA" dirty="0" smtClean="0"/>
              <a:t>2001.</a:t>
            </a:r>
            <a:endParaRPr lang="uk-UA" dirty="0"/>
          </a:p>
          <a:p>
            <a:pPr lvl="0" algn="just"/>
            <a:r>
              <a:rPr lang="uk-UA" dirty="0" smtClean="0"/>
              <a:t>   9. Чабаненко В.А. Прізвиська </a:t>
            </a:r>
            <a:r>
              <a:rPr lang="uk-UA" dirty="0"/>
              <a:t>Нижньої </a:t>
            </a:r>
            <a:r>
              <a:rPr lang="uk-UA" dirty="0" smtClean="0"/>
              <a:t>Наддніпрянщини. Запоріжжя</a:t>
            </a:r>
            <a:r>
              <a:rPr lang="uk-UA" dirty="0"/>
              <a:t>, </a:t>
            </a:r>
            <a:r>
              <a:rPr lang="uk-UA" dirty="0" smtClean="0"/>
              <a:t>2005.</a:t>
            </a:r>
          </a:p>
          <a:p>
            <a:pPr lvl="0" algn="just"/>
            <a:r>
              <a:rPr lang="uk-UA" dirty="0"/>
              <a:t> </a:t>
            </a:r>
            <a:r>
              <a:rPr lang="uk-UA" dirty="0" smtClean="0"/>
              <a:t>  10. </a:t>
            </a:r>
            <a:r>
              <a:rPr lang="uk-UA" dirty="0" err="1" smtClean="0"/>
              <a:t>Чучка</a:t>
            </a:r>
            <a:r>
              <a:rPr lang="uk-UA" dirty="0" smtClean="0"/>
              <a:t> </a:t>
            </a:r>
            <a:r>
              <a:rPr lang="uk-UA" dirty="0"/>
              <a:t>П.П. Слов’янські особові імена </a:t>
            </a:r>
            <a:r>
              <a:rPr lang="uk-UA" dirty="0" smtClean="0"/>
              <a:t>українців. Ужгород</a:t>
            </a:r>
            <a:r>
              <a:rPr lang="uk-UA" dirty="0"/>
              <a:t>, 2011.</a:t>
            </a:r>
          </a:p>
          <a:p>
            <a:pPr lvl="0" algn="just"/>
            <a:r>
              <a:rPr lang="uk-UA" dirty="0" smtClean="0"/>
              <a:t>   11. </a:t>
            </a:r>
            <a:r>
              <a:rPr lang="uk-UA" dirty="0" err="1" smtClean="0"/>
              <a:t>Чучка</a:t>
            </a:r>
            <a:r>
              <a:rPr lang="uk-UA" dirty="0" smtClean="0"/>
              <a:t> </a:t>
            </a:r>
            <a:r>
              <a:rPr lang="uk-UA" dirty="0"/>
              <a:t>П.П. Прізвища закарпатських </a:t>
            </a:r>
            <a:r>
              <a:rPr lang="uk-UA" dirty="0" smtClean="0"/>
              <a:t>українців. Л</a:t>
            </a:r>
            <a:r>
              <a:rPr lang="uk-UA" dirty="0"/>
              <a:t>., 2005.</a:t>
            </a:r>
          </a:p>
        </p:txBody>
      </p:sp>
    </p:spTree>
    <p:extLst>
      <p:ext uri="{BB962C8B-B14F-4D97-AF65-F5344CB8AC3E}">
        <p14:creationId xmlns:p14="http://schemas.microsoft.com/office/powerpoint/2010/main" val="1783452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err="1">
                <a:latin typeface="Monotype Corsiva" panose="03010101010201010101" pitchFamily="66" charset="0"/>
              </a:rPr>
              <a:t>Самостійна</a:t>
            </a:r>
            <a:r>
              <a:rPr lang="ru-RU" sz="3200" b="1" dirty="0">
                <a:latin typeface="Monotype Corsiva" panose="03010101010201010101" pitchFamily="66" charset="0"/>
              </a:rPr>
              <a:t> робота до </a:t>
            </a:r>
            <a:r>
              <a:rPr lang="ru-RU" sz="3200" b="1" dirty="0" err="1">
                <a:latin typeface="Monotype Corsiva" panose="03010101010201010101" pitchFamily="66" charset="0"/>
              </a:rPr>
              <a:t>розділу</a:t>
            </a:r>
            <a:r>
              <a:rPr lang="ru-RU" sz="3200" b="1" dirty="0">
                <a:latin typeface="Monotype Corsiva" panose="03010101010201010101" pitchFamily="66" charset="0"/>
              </a:rPr>
              <a:t> </a:t>
            </a:r>
            <a:r>
              <a:rPr lang="ru-RU" sz="3200" b="1" dirty="0" smtClean="0">
                <a:latin typeface="Monotype Corsiva" panose="03010101010201010101" pitchFamily="66" charset="0"/>
              </a:rPr>
              <a:t>2.</a:t>
            </a:r>
            <a:r>
              <a:rPr lang="ru-RU" sz="3200" b="1" dirty="0">
                <a:latin typeface="Monotype Corsiva" panose="03010101010201010101" pitchFamily="66" charset="0"/>
              </a:rPr>
              <a:t/>
            </a:r>
            <a:br>
              <a:rPr lang="ru-RU" sz="3200" b="1" dirty="0">
                <a:latin typeface="Monotype Corsiva" panose="03010101010201010101" pitchFamily="66" charset="0"/>
              </a:rPr>
            </a:br>
            <a:r>
              <a:rPr lang="ru-RU" sz="3200" b="1" dirty="0">
                <a:latin typeface="Monotype Corsiva" panose="03010101010201010101" pitchFamily="66" charset="0"/>
              </a:rPr>
              <a:t> </a:t>
            </a:r>
            <a:r>
              <a:rPr lang="ru-RU" sz="3200" b="1" dirty="0" err="1">
                <a:latin typeface="Monotype Corsiva" panose="03010101010201010101" pitchFamily="66" charset="0"/>
              </a:rPr>
              <a:t>Морфологія</a:t>
            </a:r>
            <a:r>
              <a:rPr lang="ru-RU" sz="3200" b="1" dirty="0">
                <a:latin typeface="Monotype Corsiva" panose="03010101010201010101" pitchFamily="66" charset="0"/>
              </a:rPr>
              <a:t>. Синтаксис. </a:t>
            </a:r>
            <a:r>
              <a:rPr lang="ru-RU" sz="3200" b="1" dirty="0" err="1">
                <a:latin typeface="Monotype Corsiva" panose="03010101010201010101" pitchFamily="66" charset="0"/>
              </a:rPr>
              <a:t>Пунктуація</a:t>
            </a:r>
            <a:r>
              <a:rPr lang="ru-RU" sz="3200" b="1" dirty="0">
                <a:latin typeface="Monotype Corsiva" panose="03010101010201010101" pitchFamily="66" charset="0"/>
              </a:rPr>
              <a:t>. </a:t>
            </a:r>
            <a:r>
              <a:rPr lang="ru-RU" sz="3200" b="1" dirty="0" err="1">
                <a:latin typeface="Monotype Corsiva" panose="03010101010201010101" pitchFamily="66" charset="0"/>
              </a:rPr>
              <a:t>Стилістика</a:t>
            </a:r>
            <a:endParaRPr lang="ru-RU" sz="3200" b="1" dirty="0">
              <a:latin typeface="Monotype Corsiva" panose="03010101010201010101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700808"/>
            <a:ext cx="799288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 smtClean="0"/>
              <a:t>   Тема: </a:t>
            </a:r>
            <a:r>
              <a:rPr lang="uk-UA" b="1" dirty="0" smtClean="0"/>
              <a:t>Морфологія</a:t>
            </a:r>
            <a:endParaRPr lang="uk-UA" dirty="0"/>
          </a:p>
          <a:p>
            <a:pPr algn="just"/>
            <a:r>
              <a:rPr lang="uk-UA" dirty="0" smtClean="0"/>
              <a:t>   1. </a:t>
            </a:r>
            <a:r>
              <a:rPr lang="ru-RU" dirty="0" err="1" smtClean="0"/>
              <a:t>Дієслово</a:t>
            </a:r>
            <a:r>
              <a:rPr lang="ru-RU" dirty="0"/>
              <a:t>. </a:t>
            </a:r>
            <a:r>
              <a:rPr lang="ru-RU" dirty="0" err="1"/>
              <a:t>Морфологічні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дієслова</a:t>
            </a:r>
            <a:r>
              <a:rPr lang="ru-RU" dirty="0"/>
              <a:t> в </a:t>
            </a:r>
            <a:r>
              <a:rPr lang="ru-RU" dirty="0" err="1"/>
              <a:t>особовій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. </a:t>
            </a:r>
            <a:endParaRPr lang="uk-UA" dirty="0"/>
          </a:p>
          <a:p>
            <a:pPr algn="just"/>
            <a:r>
              <a:rPr lang="uk-UA" dirty="0" smtClean="0"/>
              <a:t>   2. </a:t>
            </a:r>
            <a:r>
              <a:rPr lang="ru-RU" dirty="0" err="1" smtClean="0"/>
              <a:t>Дієприкметник</a:t>
            </a:r>
            <a:r>
              <a:rPr lang="ru-RU" dirty="0"/>
              <a:t>. </a:t>
            </a:r>
            <a:endParaRPr lang="uk-UA" dirty="0"/>
          </a:p>
          <a:p>
            <a:pPr algn="just"/>
            <a:r>
              <a:rPr lang="uk-UA" dirty="0" smtClean="0"/>
              <a:t>   3. </a:t>
            </a:r>
            <a:r>
              <a:rPr lang="ru-RU" dirty="0" err="1" smtClean="0"/>
              <a:t>Дієприслівник</a:t>
            </a:r>
            <a:r>
              <a:rPr lang="ru-RU" dirty="0"/>
              <a:t>. </a:t>
            </a:r>
            <a:endParaRPr lang="uk-UA" dirty="0"/>
          </a:p>
          <a:p>
            <a:pPr algn="just"/>
            <a:r>
              <a:rPr lang="uk-UA" dirty="0" smtClean="0"/>
              <a:t>   4. </a:t>
            </a:r>
            <a:r>
              <a:rPr lang="ru-RU" dirty="0" err="1" smtClean="0"/>
              <a:t>Прислівник</a:t>
            </a:r>
            <a:r>
              <a:rPr lang="ru-RU" dirty="0"/>
              <a:t>. </a:t>
            </a:r>
            <a:endParaRPr lang="uk-UA" dirty="0"/>
          </a:p>
          <a:p>
            <a:pPr algn="just"/>
            <a:r>
              <a:rPr lang="uk-UA" dirty="0"/>
              <a:t> </a:t>
            </a:r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   Тема</a:t>
            </a:r>
            <a:r>
              <a:rPr lang="uk-UA" b="1" dirty="0"/>
              <a:t>: Службові слова</a:t>
            </a:r>
            <a:endParaRPr lang="uk-UA" dirty="0"/>
          </a:p>
          <a:p>
            <a:pPr algn="just"/>
            <a:r>
              <a:rPr lang="uk-UA" dirty="0" smtClean="0"/>
              <a:t>   1. </a:t>
            </a:r>
            <a:r>
              <a:rPr lang="ru-RU" dirty="0" err="1" smtClean="0"/>
              <a:t>Прийменник</a:t>
            </a:r>
            <a:r>
              <a:rPr lang="ru-RU" dirty="0"/>
              <a:t>. </a:t>
            </a:r>
            <a:endParaRPr lang="uk-UA" dirty="0"/>
          </a:p>
          <a:p>
            <a:pPr algn="just"/>
            <a:r>
              <a:rPr lang="uk-UA" dirty="0" smtClean="0"/>
              <a:t>   2. </a:t>
            </a:r>
            <a:r>
              <a:rPr lang="ru-RU" dirty="0" err="1" smtClean="0"/>
              <a:t>Сполучник</a:t>
            </a:r>
            <a:r>
              <a:rPr lang="ru-RU" dirty="0"/>
              <a:t>. </a:t>
            </a:r>
            <a:endParaRPr lang="uk-UA" dirty="0"/>
          </a:p>
          <a:p>
            <a:pPr algn="just"/>
            <a:r>
              <a:rPr lang="uk-UA" dirty="0" smtClean="0"/>
              <a:t>   3. </a:t>
            </a:r>
            <a:r>
              <a:rPr lang="ru-RU" dirty="0" err="1" smtClean="0"/>
              <a:t>Частка</a:t>
            </a:r>
            <a:r>
              <a:rPr lang="ru-RU" dirty="0"/>
              <a:t>. </a:t>
            </a:r>
            <a:r>
              <a:rPr lang="ru-RU" dirty="0" err="1"/>
              <a:t>Словотворчі</a:t>
            </a:r>
            <a:r>
              <a:rPr lang="ru-RU" dirty="0"/>
              <a:t> </a:t>
            </a:r>
            <a:r>
              <a:rPr lang="ru-RU" dirty="0" err="1"/>
              <a:t>частки</a:t>
            </a:r>
            <a:r>
              <a:rPr lang="ru-RU" dirty="0"/>
              <a:t>. </a:t>
            </a:r>
            <a:r>
              <a:rPr lang="ru-RU" dirty="0" err="1"/>
              <a:t>Формотворчі</a:t>
            </a:r>
            <a:r>
              <a:rPr lang="ru-RU" dirty="0"/>
              <a:t> </a:t>
            </a:r>
            <a:r>
              <a:rPr lang="ru-RU" dirty="0" err="1"/>
              <a:t>частки</a:t>
            </a:r>
            <a:r>
              <a:rPr lang="ru-RU" dirty="0"/>
              <a:t>. </a:t>
            </a:r>
            <a:r>
              <a:rPr lang="ru-RU" dirty="0" err="1"/>
              <a:t>Фразові</a:t>
            </a:r>
            <a:r>
              <a:rPr lang="ru-RU" dirty="0"/>
              <a:t> </a:t>
            </a:r>
            <a:r>
              <a:rPr lang="ru-RU" dirty="0" err="1" smtClean="0"/>
              <a:t>частки</a:t>
            </a:r>
            <a:r>
              <a:rPr lang="ru-RU" dirty="0" smtClean="0"/>
              <a:t>.</a:t>
            </a:r>
            <a:endParaRPr lang="uk-UA" dirty="0"/>
          </a:p>
          <a:p>
            <a:pPr algn="just"/>
            <a:r>
              <a:rPr lang="uk-UA" dirty="0" smtClean="0"/>
              <a:t>   4. </a:t>
            </a:r>
            <a:r>
              <a:rPr lang="ru-RU" dirty="0" err="1" smtClean="0"/>
              <a:t>Вигук</a:t>
            </a:r>
            <a:r>
              <a:rPr lang="ru-RU" dirty="0"/>
              <a:t>.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10607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836712"/>
            <a:ext cx="79208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   Рекомендована </a:t>
            </a:r>
            <a:r>
              <a:rPr lang="ru-RU" b="1" dirty="0" err="1"/>
              <a:t>література</a:t>
            </a:r>
            <a:endParaRPr lang="uk-UA" dirty="0"/>
          </a:p>
          <a:p>
            <a:pPr algn="just"/>
            <a:r>
              <a:rPr lang="uk-UA" b="1" dirty="0" smtClean="0"/>
              <a:t>   Основна</a:t>
            </a:r>
            <a:r>
              <a:rPr lang="uk-UA" dirty="0"/>
              <a:t>:</a:t>
            </a:r>
          </a:p>
          <a:p>
            <a:pPr algn="just"/>
            <a:r>
              <a:rPr lang="ru-RU" dirty="0" smtClean="0"/>
              <a:t>   1</a:t>
            </a:r>
            <a:r>
              <a:rPr lang="ru-RU" dirty="0"/>
              <a:t>.  </a:t>
            </a:r>
            <a:r>
              <a:rPr lang="ru-RU" dirty="0" err="1"/>
              <a:t>Білецький</a:t>
            </a:r>
            <a:r>
              <a:rPr lang="ru-RU" dirty="0"/>
              <a:t> А. О. Про </a:t>
            </a:r>
            <a:r>
              <a:rPr lang="ru-RU" dirty="0" err="1"/>
              <a:t>мову</a:t>
            </a:r>
            <a:r>
              <a:rPr lang="ru-RU" dirty="0"/>
              <a:t> і </a:t>
            </a:r>
            <a:r>
              <a:rPr lang="ru-RU" dirty="0" err="1"/>
              <a:t>мовознавство</a:t>
            </a:r>
            <a:r>
              <a:rPr lang="ru-RU" dirty="0"/>
              <a:t>.   К. : </a:t>
            </a:r>
            <a:r>
              <a:rPr lang="ru-RU" dirty="0" err="1"/>
              <a:t>АртЕк</a:t>
            </a:r>
            <a:r>
              <a:rPr lang="ru-RU" dirty="0"/>
              <a:t>, 1996. 224 с.</a:t>
            </a:r>
            <a:endParaRPr lang="uk-UA" dirty="0"/>
          </a:p>
          <a:p>
            <a:pPr algn="just"/>
            <a:r>
              <a:rPr lang="ru-RU" dirty="0" smtClean="0"/>
              <a:t>   2</a:t>
            </a:r>
            <a:r>
              <a:rPr lang="ru-RU" dirty="0"/>
              <a:t>. Блик О. П. Фонетика. </a:t>
            </a:r>
            <a:r>
              <a:rPr lang="ru-RU" dirty="0" err="1"/>
              <a:t>Орфоепія</a:t>
            </a:r>
            <a:r>
              <a:rPr lang="ru-RU" dirty="0"/>
              <a:t>. </a:t>
            </a:r>
            <a:r>
              <a:rPr lang="ru-RU" dirty="0" err="1"/>
              <a:t>Графіка</a:t>
            </a:r>
            <a:r>
              <a:rPr lang="ru-RU" dirty="0"/>
              <a:t>. </a:t>
            </a:r>
            <a:r>
              <a:rPr lang="ru-RU" dirty="0" err="1"/>
              <a:t>Орфографія</a:t>
            </a:r>
            <a:r>
              <a:rPr lang="ru-RU" dirty="0"/>
              <a:t>: </a:t>
            </a:r>
            <a:r>
              <a:rPr lang="ru-RU" dirty="0" err="1"/>
              <a:t>Посібник</a:t>
            </a:r>
            <a:r>
              <a:rPr lang="ru-RU" dirty="0"/>
              <a:t> для </a:t>
            </a:r>
            <a:r>
              <a:rPr lang="ru-RU" dirty="0" err="1"/>
              <a:t>вчителів</a:t>
            </a:r>
            <a:r>
              <a:rPr lang="ru-RU" dirty="0"/>
              <a:t>.  К .:   </a:t>
            </a:r>
            <a:r>
              <a:rPr lang="ru-RU" dirty="0" err="1"/>
              <a:t>Радянська</a:t>
            </a:r>
            <a:r>
              <a:rPr lang="ru-RU" dirty="0"/>
              <a:t> школа, 1998.  128 </a:t>
            </a:r>
            <a:r>
              <a:rPr lang="ru-RU" dirty="0" smtClean="0"/>
              <a:t>с.</a:t>
            </a:r>
            <a:endParaRPr lang="uk-UA" dirty="0"/>
          </a:p>
          <a:p>
            <a:pPr algn="just"/>
            <a:r>
              <a:rPr lang="uk-UA" dirty="0"/>
              <a:t> </a:t>
            </a:r>
            <a:r>
              <a:rPr lang="uk-UA" dirty="0" smtClean="0"/>
              <a:t>  </a:t>
            </a:r>
            <a:r>
              <a:rPr lang="ru-RU" dirty="0" smtClean="0"/>
              <a:t>3</a:t>
            </a:r>
            <a:r>
              <a:rPr lang="ru-RU" dirty="0"/>
              <a:t>. Богдан М. М., Власенко В. В., </a:t>
            </a:r>
            <a:r>
              <a:rPr lang="ru-RU" dirty="0" err="1"/>
              <a:t>Конторчук</a:t>
            </a:r>
            <a:r>
              <a:rPr lang="ru-RU" dirty="0"/>
              <a:t> Г. К. </a:t>
            </a:r>
            <a:r>
              <a:rPr lang="ru-RU" dirty="0" err="1"/>
              <a:t>Сучасна</a:t>
            </a:r>
            <a:r>
              <a:rPr lang="ru-RU" dirty="0"/>
              <a:t> </a:t>
            </a:r>
            <a:r>
              <a:rPr lang="ru-RU" dirty="0" err="1"/>
              <a:t>українська</a:t>
            </a:r>
            <a:r>
              <a:rPr lang="ru-RU" dirty="0"/>
              <a:t> </a:t>
            </a:r>
            <a:r>
              <a:rPr lang="ru-RU" dirty="0" err="1"/>
              <a:t>літературна</a:t>
            </a:r>
            <a:r>
              <a:rPr lang="ru-RU" dirty="0"/>
              <a:t> </a:t>
            </a:r>
            <a:r>
              <a:rPr lang="ru-RU" dirty="0" err="1"/>
              <a:t>мова</a:t>
            </a:r>
            <a:r>
              <a:rPr lang="ru-RU" dirty="0"/>
              <a:t>: </a:t>
            </a:r>
            <a:r>
              <a:rPr lang="ru-RU" dirty="0" err="1"/>
              <a:t>лексичний</a:t>
            </a:r>
            <a:r>
              <a:rPr lang="ru-RU" dirty="0"/>
              <a:t>, </a:t>
            </a:r>
            <a:r>
              <a:rPr lang="ru-RU" dirty="0" err="1"/>
              <a:t>фонетичний</a:t>
            </a:r>
            <a:r>
              <a:rPr lang="ru-RU" dirty="0"/>
              <a:t> і </a:t>
            </a:r>
            <a:r>
              <a:rPr lang="ru-RU" dirty="0" err="1"/>
              <a:t>граматичний</a:t>
            </a:r>
            <a:r>
              <a:rPr lang="ru-RU" dirty="0"/>
              <a:t> </a:t>
            </a:r>
            <a:r>
              <a:rPr lang="ru-RU" dirty="0" err="1"/>
              <a:t>аналізи</a:t>
            </a:r>
            <a:r>
              <a:rPr lang="ru-RU" dirty="0"/>
              <a:t>. Житомир : </a:t>
            </a:r>
            <a:r>
              <a:rPr lang="ru-RU" dirty="0" err="1"/>
              <a:t>Поліграфічний</a:t>
            </a:r>
            <a:r>
              <a:rPr lang="ru-RU" dirty="0"/>
              <a:t> центр ЖДПУ, 2001.  134 с.</a:t>
            </a:r>
            <a:endParaRPr lang="uk-UA" dirty="0"/>
          </a:p>
          <a:p>
            <a:pPr algn="just"/>
            <a:r>
              <a:rPr lang="ru-RU" dirty="0" smtClean="0"/>
              <a:t>   4. </a:t>
            </a:r>
            <a:r>
              <a:rPr lang="ru-RU" dirty="0" err="1" smtClean="0"/>
              <a:t>Вихованець</a:t>
            </a:r>
            <a:r>
              <a:rPr lang="ru-RU" dirty="0" smtClean="0"/>
              <a:t> </a:t>
            </a:r>
            <a:r>
              <a:rPr lang="ru-RU" dirty="0"/>
              <a:t>І. Р., </a:t>
            </a:r>
            <a:r>
              <a:rPr lang="ru-RU" dirty="0" err="1"/>
              <a:t>Городенська</a:t>
            </a:r>
            <a:r>
              <a:rPr lang="ru-RU" dirty="0"/>
              <a:t> К. Г., Грищенко А. П. </a:t>
            </a:r>
            <a:r>
              <a:rPr lang="ru-RU" dirty="0" err="1"/>
              <a:t>Граматика</a:t>
            </a:r>
            <a:r>
              <a:rPr lang="ru-RU" dirty="0"/>
              <a:t> української мови.  К., 1982. 175 с.</a:t>
            </a:r>
            <a:endParaRPr lang="uk-UA" dirty="0"/>
          </a:p>
          <a:p>
            <a:pPr algn="just"/>
            <a:r>
              <a:rPr lang="ru-RU" dirty="0" smtClean="0"/>
              <a:t>   5</a:t>
            </a:r>
            <a:r>
              <a:rPr lang="ru-RU" dirty="0"/>
              <a:t>. Волкова Н. П. </a:t>
            </a:r>
            <a:r>
              <a:rPr lang="ru-RU" dirty="0" err="1"/>
              <a:t>Професійно-педагогічна</a:t>
            </a:r>
            <a:r>
              <a:rPr lang="ru-RU" dirty="0"/>
              <a:t> </a:t>
            </a:r>
            <a:r>
              <a:rPr lang="ru-RU" dirty="0" err="1" smtClean="0"/>
              <a:t>комунікація</a:t>
            </a:r>
            <a:r>
              <a:rPr lang="ru-RU" dirty="0" smtClean="0"/>
              <a:t>. К</a:t>
            </a:r>
            <a:r>
              <a:rPr lang="ru-RU" dirty="0"/>
              <a:t>. : ВЦ «</a:t>
            </a:r>
            <a:r>
              <a:rPr lang="ru-RU" dirty="0" err="1"/>
              <a:t>Академія</a:t>
            </a:r>
            <a:r>
              <a:rPr lang="ru-RU" dirty="0"/>
              <a:t>», 2006.  256 с.</a:t>
            </a:r>
            <a:endParaRPr lang="uk-UA" dirty="0"/>
          </a:p>
          <a:p>
            <a:pPr algn="just"/>
            <a:r>
              <a:rPr lang="ru-RU" dirty="0" smtClean="0"/>
              <a:t>   6</a:t>
            </a:r>
            <a:r>
              <a:rPr lang="ru-RU" dirty="0"/>
              <a:t>. </a:t>
            </a:r>
            <a:r>
              <a:rPr lang="ru-RU" dirty="0" err="1"/>
              <a:t>Горпинич</a:t>
            </a:r>
            <a:r>
              <a:rPr lang="ru-RU" dirty="0"/>
              <a:t> В. О. </a:t>
            </a:r>
            <a:r>
              <a:rPr lang="ru-RU" dirty="0" err="1"/>
              <a:t>Морфологія</a:t>
            </a:r>
            <a:r>
              <a:rPr lang="ru-RU" dirty="0"/>
              <a:t> української мови: </a:t>
            </a:r>
            <a:r>
              <a:rPr lang="ru-RU" dirty="0" err="1" smtClean="0"/>
              <a:t>Підручник</a:t>
            </a:r>
            <a:r>
              <a:rPr lang="ru-RU" dirty="0" smtClean="0"/>
              <a:t>. К</a:t>
            </a:r>
            <a:r>
              <a:rPr lang="ru-RU" dirty="0"/>
              <a:t>. : ВЦ «</a:t>
            </a:r>
            <a:r>
              <a:rPr lang="ru-RU" dirty="0" err="1"/>
              <a:t>Академія</a:t>
            </a:r>
            <a:r>
              <a:rPr lang="ru-RU" dirty="0"/>
              <a:t>», 2004.  336 с.</a:t>
            </a:r>
            <a:endParaRPr lang="uk-UA" dirty="0"/>
          </a:p>
          <a:p>
            <a:pPr algn="just"/>
            <a:r>
              <a:rPr lang="ru-RU" dirty="0" smtClean="0"/>
              <a:t>   7</a:t>
            </a:r>
            <a:r>
              <a:rPr lang="ru-RU" dirty="0"/>
              <a:t>. </a:t>
            </a:r>
            <a:r>
              <a:rPr lang="ru-RU" dirty="0" err="1"/>
              <a:t>Дудик</a:t>
            </a:r>
            <a:r>
              <a:rPr lang="ru-RU" dirty="0"/>
              <a:t> П. С. </a:t>
            </a:r>
            <a:r>
              <a:rPr lang="ru-RU" dirty="0" err="1"/>
              <a:t>Стилістика</a:t>
            </a:r>
            <a:r>
              <a:rPr lang="ru-RU" dirty="0"/>
              <a:t> української мови: </a:t>
            </a:r>
            <a:r>
              <a:rPr lang="ru-RU" dirty="0" err="1" smtClean="0"/>
              <a:t>Підручник</a:t>
            </a:r>
            <a:r>
              <a:rPr lang="ru-RU" dirty="0" smtClean="0"/>
              <a:t>. К. : </a:t>
            </a:r>
            <a:r>
              <a:rPr lang="ru-RU" dirty="0"/>
              <a:t>ВЦ «</a:t>
            </a:r>
            <a:r>
              <a:rPr lang="ru-RU" dirty="0" err="1"/>
              <a:t>Академія</a:t>
            </a:r>
            <a:r>
              <a:rPr lang="ru-RU" dirty="0"/>
              <a:t>», 2005.  368 </a:t>
            </a:r>
            <a:r>
              <a:rPr lang="ru-RU" dirty="0" smtClean="0"/>
              <a:t>с.</a:t>
            </a:r>
            <a:endParaRPr lang="uk-UA" dirty="0"/>
          </a:p>
          <a:p>
            <a:pPr algn="just"/>
            <a:r>
              <a:rPr lang="uk-UA" dirty="0"/>
              <a:t> </a:t>
            </a:r>
            <a:r>
              <a:rPr lang="uk-UA" dirty="0" smtClean="0"/>
              <a:t>  </a:t>
            </a:r>
            <a:r>
              <a:rPr lang="ru-RU" dirty="0" smtClean="0"/>
              <a:t>8</a:t>
            </a:r>
            <a:r>
              <a:rPr lang="ru-RU" dirty="0"/>
              <a:t>. Жовтобрюх М. А., Кулик Б. М. Курс </a:t>
            </a:r>
            <a:r>
              <a:rPr lang="ru-RU" dirty="0" err="1"/>
              <a:t>сучасної</a:t>
            </a:r>
            <a:r>
              <a:rPr lang="ru-RU" dirty="0"/>
              <a:t> української </a:t>
            </a:r>
            <a:r>
              <a:rPr lang="ru-RU" dirty="0" err="1"/>
              <a:t>літературної</a:t>
            </a:r>
            <a:r>
              <a:rPr lang="ru-RU" dirty="0"/>
              <a:t> мови. Ч. 1.  К. : </a:t>
            </a:r>
            <a:r>
              <a:rPr lang="ru-RU" dirty="0" err="1"/>
              <a:t>Вища</a:t>
            </a:r>
            <a:r>
              <a:rPr lang="ru-RU" dirty="0"/>
              <a:t> школа, 1972.   402 с.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2636168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980728"/>
            <a:ext cx="80648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  9</a:t>
            </a:r>
            <a:r>
              <a:rPr lang="ru-RU" dirty="0"/>
              <a:t>. </a:t>
            </a:r>
            <a:r>
              <a:rPr lang="ru-RU" dirty="0" err="1"/>
              <a:t>Мацько</a:t>
            </a:r>
            <a:r>
              <a:rPr lang="ru-RU" dirty="0"/>
              <a:t> Л. І., Сидоренко О. М., </a:t>
            </a:r>
            <a:r>
              <a:rPr lang="ru-RU" dirty="0" err="1"/>
              <a:t>Мацько</a:t>
            </a:r>
            <a:r>
              <a:rPr lang="ru-RU" dirty="0"/>
              <a:t> О. М. </a:t>
            </a:r>
            <a:r>
              <a:rPr lang="ru-RU" dirty="0" err="1"/>
              <a:t>Стилістика</a:t>
            </a:r>
            <a:r>
              <a:rPr lang="ru-RU" dirty="0"/>
              <a:t> української мови: </a:t>
            </a:r>
            <a:r>
              <a:rPr lang="ru-RU" dirty="0" err="1"/>
              <a:t>Підручник</a:t>
            </a:r>
            <a:r>
              <a:rPr lang="ru-RU" dirty="0"/>
              <a:t>.  К. : </a:t>
            </a:r>
            <a:r>
              <a:rPr lang="ru-RU" dirty="0" err="1"/>
              <a:t>Вища</a:t>
            </a:r>
            <a:r>
              <a:rPr lang="ru-RU" dirty="0"/>
              <a:t> школа, 2003.  462 с.</a:t>
            </a:r>
            <a:endParaRPr lang="uk-UA" dirty="0"/>
          </a:p>
          <a:p>
            <a:pPr algn="just"/>
            <a:r>
              <a:rPr lang="ru-RU" dirty="0" smtClean="0"/>
              <a:t>   10</a:t>
            </a:r>
            <a:r>
              <a:rPr lang="ru-RU" dirty="0"/>
              <a:t>. </a:t>
            </a:r>
            <a:r>
              <a:rPr lang="ru-RU" dirty="0" err="1"/>
              <a:t>Мацько</a:t>
            </a:r>
            <a:r>
              <a:rPr lang="ru-RU" dirty="0"/>
              <a:t> Л. І., </a:t>
            </a:r>
            <a:r>
              <a:rPr lang="ru-RU" dirty="0" err="1"/>
              <a:t>Кравець</a:t>
            </a:r>
            <a:r>
              <a:rPr lang="ru-RU" dirty="0"/>
              <a:t> Л. В. Культура української </a:t>
            </a:r>
            <a:r>
              <a:rPr lang="ru-RU" dirty="0" err="1"/>
              <a:t>фахової</a:t>
            </a:r>
            <a:r>
              <a:rPr lang="ru-RU" dirty="0"/>
              <a:t> мови. К. : ВЦ «</a:t>
            </a:r>
            <a:r>
              <a:rPr lang="ru-RU" dirty="0" err="1"/>
              <a:t>Академія</a:t>
            </a:r>
            <a:r>
              <a:rPr lang="ru-RU" dirty="0"/>
              <a:t>», 2007.  360 с.</a:t>
            </a:r>
            <a:endParaRPr lang="uk-UA" dirty="0"/>
          </a:p>
          <a:p>
            <a:pPr algn="just"/>
            <a:r>
              <a:rPr lang="ru-RU" dirty="0" smtClean="0"/>
              <a:t>   11</a:t>
            </a:r>
            <a:r>
              <a:rPr lang="ru-RU" dirty="0"/>
              <a:t>. </a:t>
            </a:r>
            <a:r>
              <a:rPr lang="ru-RU" dirty="0" err="1"/>
              <a:t>Тєлєжкіна</a:t>
            </a:r>
            <a:r>
              <a:rPr lang="ru-RU" dirty="0"/>
              <a:t> О. О. </a:t>
            </a:r>
            <a:r>
              <a:rPr lang="ru-RU" dirty="0" err="1"/>
              <a:t>Українська</a:t>
            </a:r>
            <a:r>
              <a:rPr lang="ru-RU" dirty="0"/>
              <a:t> </a:t>
            </a:r>
            <a:r>
              <a:rPr lang="ru-RU" dirty="0" err="1"/>
              <a:t>мова</a:t>
            </a:r>
            <a:r>
              <a:rPr lang="ru-RU" dirty="0"/>
              <a:t>: </a:t>
            </a:r>
            <a:r>
              <a:rPr lang="ru-RU" dirty="0" err="1"/>
              <a:t>Навчально-практичний</a:t>
            </a:r>
            <a:r>
              <a:rPr lang="ru-RU" dirty="0"/>
              <a:t> </a:t>
            </a:r>
            <a:r>
              <a:rPr lang="ru-RU" dirty="0" err="1"/>
              <a:t>довідник</a:t>
            </a:r>
            <a:r>
              <a:rPr lang="ru-RU" dirty="0"/>
              <a:t>.  Х. : Ранок, 2010.  400 с.</a:t>
            </a:r>
            <a:endParaRPr lang="uk-UA" dirty="0"/>
          </a:p>
          <a:p>
            <a:pPr algn="just"/>
            <a:r>
              <a:rPr lang="ru-RU" dirty="0" smtClean="0"/>
              <a:t>   12</a:t>
            </a:r>
            <a:r>
              <a:rPr lang="ru-RU" dirty="0"/>
              <a:t>. Шевченко Л. Ю., </a:t>
            </a:r>
            <a:r>
              <a:rPr lang="ru-RU" dirty="0" err="1"/>
              <a:t>Різун</a:t>
            </a:r>
            <a:r>
              <a:rPr lang="ru-RU" dirty="0"/>
              <a:t> В. В., Лисенко Ю. В. </a:t>
            </a:r>
            <a:r>
              <a:rPr lang="ru-RU" dirty="0" err="1"/>
              <a:t>Сучасна</a:t>
            </a:r>
            <a:r>
              <a:rPr lang="ru-RU" dirty="0"/>
              <a:t> </a:t>
            </a:r>
            <a:r>
              <a:rPr lang="ru-RU" dirty="0" err="1"/>
              <a:t>українська</a:t>
            </a:r>
            <a:r>
              <a:rPr lang="ru-RU" dirty="0"/>
              <a:t> </a:t>
            </a:r>
            <a:r>
              <a:rPr lang="ru-RU" dirty="0" err="1"/>
              <a:t>мова</a:t>
            </a:r>
            <a:r>
              <a:rPr lang="ru-RU" dirty="0"/>
              <a:t>: </a:t>
            </a:r>
            <a:r>
              <a:rPr lang="ru-RU" dirty="0" err="1"/>
              <a:t>Довідник</a:t>
            </a:r>
            <a:r>
              <a:rPr lang="ru-RU" dirty="0"/>
              <a:t>.  К., 1993.  336 с.</a:t>
            </a:r>
            <a:endParaRPr lang="uk-UA" dirty="0"/>
          </a:p>
          <a:p>
            <a:pPr algn="just"/>
            <a:r>
              <a:rPr lang="uk-UA" b="1" dirty="0"/>
              <a:t> </a:t>
            </a:r>
            <a:endParaRPr lang="uk-UA" dirty="0"/>
          </a:p>
          <a:p>
            <a:pPr algn="just"/>
            <a:r>
              <a:rPr lang="uk-UA" b="1" dirty="0"/>
              <a:t> </a:t>
            </a:r>
            <a:r>
              <a:rPr lang="uk-UA" b="1" dirty="0" smtClean="0"/>
              <a:t>  Додаткова</a:t>
            </a:r>
            <a:r>
              <a:rPr lang="uk-UA" dirty="0"/>
              <a:t>:</a:t>
            </a:r>
          </a:p>
          <a:p>
            <a:pPr algn="just"/>
            <a:r>
              <a:rPr lang="ru-RU" dirty="0" smtClean="0"/>
              <a:t>   1. </a:t>
            </a:r>
            <a:r>
              <a:rPr lang="ru-RU" dirty="0" err="1" smtClean="0"/>
              <a:t>Бацевич</a:t>
            </a:r>
            <a:r>
              <a:rPr lang="ru-RU" dirty="0" smtClean="0"/>
              <a:t> </a:t>
            </a:r>
            <a:r>
              <a:rPr lang="ru-RU" dirty="0"/>
              <a:t>Ф. С. </a:t>
            </a:r>
            <a:r>
              <a:rPr lang="ru-RU" dirty="0" err="1"/>
              <a:t>Основи</a:t>
            </a:r>
            <a:r>
              <a:rPr lang="ru-RU" dirty="0"/>
              <a:t> </a:t>
            </a:r>
            <a:r>
              <a:rPr lang="ru-RU" dirty="0" err="1"/>
              <a:t>комунікативної</a:t>
            </a:r>
            <a:r>
              <a:rPr lang="ru-RU" dirty="0"/>
              <a:t> </a:t>
            </a:r>
            <a:r>
              <a:rPr lang="ru-RU" dirty="0" err="1"/>
              <a:t>лінгвістики</a:t>
            </a:r>
            <a:r>
              <a:rPr lang="ru-RU" dirty="0"/>
              <a:t>: </a:t>
            </a:r>
            <a:r>
              <a:rPr lang="ru-RU" dirty="0" err="1"/>
              <a:t>Підручник</a:t>
            </a:r>
            <a:r>
              <a:rPr lang="ru-RU" dirty="0"/>
              <a:t>.  К. : ВЦ «</a:t>
            </a:r>
            <a:r>
              <a:rPr lang="ru-RU" dirty="0" err="1"/>
              <a:t>Академія</a:t>
            </a:r>
            <a:r>
              <a:rPr lang="ru-RU" dirty="0"/>
              <a:t>», 2004. 344 с.</a:t>
            </a:r>
            <a:endParaRPr lang="uk-UA" dirty="0"/>
          </a:p>
          <a:p>
            <a:pPr algn="just"/>
            <a:r>
              <a:rPr lang="ru-RU" dirty="0" smtClean="0"/>
              <a:t>   2. </a:t>
            </a:r>
            <a:r>
              <a:rPr lang="ru-RU" dirty="0" err="1" smtClean="0"/>
              <a:t>Горпинич</a:t>
            </a:r>
            <a:r>
              <a:rPr lang="ru-RU" dirty="0" smtClean="0"/>
              <a:t> </a:t>
            </a:r>
            <a:r>
              <a:rPr lang="ru-RU" dirty="0"/>
              <a:t>В. О. Словник </a:t>
            </a:r>
            <a:r>
              <a:rPr lang="ru-RU" dirty="0" err="1"/>
              <a:t>географічних</a:t>
            </a:r>
            <a:r>
              <a:rPr lang="ru-RU" dirty="0"/>
              <a:t> </a:t>
            </a:r>
            <a:r>
              <a:rPr lang="ru-RU" dirty="0" err="1"/>
              <a:t>назв</a:t>
            </a:r>
            <a:r>
              <a:rPr lang="ru-RU" dirty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 К. : </a:t>
            </a:r>
            <a:r>
              <a:rPr lang="ru-RU" dirty="0" err="1"/>
              <a:t>Довіра</a:t>
            </a:r>
            <a:r>
              <a:rPr lang="ru-RU" dirty="0"/>
              <a:t>, 2001.  528 с.</a:t>
            </a:r>
            <a:endParaRPr lang="uk-UA" dirty="0"/>
          </a:p>
          <a:p>
            <a:pPr algn="just"/>
            <a:r>
              <a:rPr lang="ru-RU" dirty="0" smtClean="0"/>
              <a:t>   3. Дорошенко </a:t>
            </a:r>
            <a:r>
              <a:rPr lang="ru-RU" dirty="0"/>
              <a:t>С. І. </a:t>
            </a:r>
            <a:r>
              <a:rPr lang="ru-RU" dirty="0" err="1"/>
              <a:t>Загальне</a:t>
            </a:r>
            <a:r>
              <a:rPr lang="ru-RU" dirty="0"/>
              <a:t> </a:t>
            </a:r>
            <a:r>
              <a:rPr lang="ru-RU" dirty="0" err="1" smtClean="0"/>
              <a:t>мовознавство</a:t>
            </a:r>
            <a:r>
              <a:rPr lang="ru-RU" dirty="0" smtClean="0"/>
              <a:t>. К. : </a:t>
            </a:r>
            <a:r>
              <a:rPr lang="ru-RU" dirty="0"/>
              <a:t>Центр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літератури</a:t>
            </a:r>
            <a:r>
              <a:rPr lang="ru-RU" dirty="0"/>
              <a:t>, 2006.  290 с.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5012648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908720"/>
            <a:ext cx="813690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  5. Словник </a:t>
            </a:r>
            <a:r>
              <a:rPr lang="ru-RU" dirty="0" err="1"/>
              <a:t>труднощів</a:t>
            </a:r>
            <a:r>
              <a:rPr lang="ru-RU" dirty="0"/>
              <a:t> української мови / за ред. С. Я. </a:t>
            </a:r>
            <a:r>
              <a:rPr lang="ru-RU" dirty="0" err="1"/>
              <a:t>Єрмоленко</a:t>
            </a:r>
            <a:r>
              <a:rPr lang="ru-RU" dirty="0"/>
              <a:t>. К. : </a:t>
            </a:r>
            <a:r>
              <a:rPr lang="ru-RU" dirty="0" err="1"/>
              <a:t>Радянська</a:t>
            </a:r>
            <a:r>
              <a:rPr lang="ru-RU" dirty="0"/>
              <a:t> школа, 1989.  336.</a:t>
            </a:r>
            <a:endParaRPr lang="uk-UA" dirty="0"/>
          </a:p>
          <a:p>
            <a:pPr algn="just"/>
            <a:r>
              <a:rPr lang="ru-RU" dirty="0" smtClean="0"/>
              <a:t>   6</a:t>
            </a:r>
            <a:r>
              <a:rPr lang="ru-RU" dirty="0"/>
              <a:t>. </a:t>
            </a:r>
            <a:r>
              <a:rPr lang="ru-RU" dirty="0" err="1"/>
              <a:t>Сучасна</a:t>
            </a:r>
            <a:r>
              <a:rPr lang="ru-RU" dirty="0"/>
              <a:t> </a:t>
            </a:r>
            <a:r>
              <a:rPr lang="ru-RU" dirty="0" err="1"/>
              <a:t>українська</a:t>
            </a:r>
            <a:r>
              <a:rPr lang="ru-RU" dirty="0"/>
              <a:t> </a:t>
            </a:r>
            <a:r>
              <a:rPr lang="ru-RU" dirty="0" err="1"/>
              <a:t>мова</a:t>
            </a:r>
            <a:r>
              <a:rPr lang="ru-RU" dirty="0"/>
              <a:t> / за </a:t>
            </a:r>
            <a:r>
              <a:rPr lang="ru-RU" i="1" dirty="0"/>
              <a:t> </a:t>
            </a:r>
            <a:r>
              <a:rPr lang="ru-RU" dirty="0"/>
              <a:t>ред. О. Д. </a:t>
            </a:r>
            <a:r>
              <a:rPr lang="ru-RU" dirty="0" err="1"/>
              <a:t>Пономаріва</a:t>
            </a:r>
            <a:r>
              <a:rPr lang="ru-RU" dirty="0"/>
              <a:t>.  К</a:t>
            </a:r>
            <a:r>
              <a:rPr lang="ru-RU" dirty="0" smtClean="0"/>
              <a:t>. : </a:t>
            </a:r>
            <a:r>
              <a:rPr lang="ru-RU" dirty="0" err="1"/>
              <a:t>Либідь</a:t>
            </a:r>
            <a:r>
              <a:rPr lang="ru-RU" dirty="0"/>
              <a:t>, 2008.  455с. </a:t>
            </a:r>
            <a:endParaRPr lang="uk-UA" dirty="0"/>
          </a:p>
          <a:p>
            <a:pPr algn="just"/>
            <a:r>
              <a:rPr lang="ru-RU" dirty="0" smtClean="0"/>
              <a:t>   7</a:t>
            </a:r>
            <a:r>
              <a:rPr lang="ru-RU" dirty="0"/>
              <a:t>. </a:t>
            </a:r>
            <a:r>
              <a:rPr lang="ru-RU" i="1" dirty="0" err="1"/>
              <a:t>Український</a:t>
            </a:r>
            <a:r>
              <a:rPr lang="ru-RU" i="1" dirty="0"/>
              <a:t> </a:t>
            </a:r>
            <a:r>
              <a:rPr lang="ru-RU" dirty="0" err="1"/>
              <a:t>правопис</a:t>
            </a:r>
            <a:r>
              <a:rPr lang="ru-RU" dirty="0"/>
              <a:t>.  </a:t>
            </a:r>
            <a:r>
              <a:rPr lang="ru-RU" dirty="0" err="1"/>
              <a:t>Стереотипне</a:t>
            </a:r>
            <a:r>
              <a:rPr lang="ru-RU" dirty="0"/>
              <a:t> </a:t>
            </a:r>
            <a:r>
              <a:rPr lang="ru-RU" dirty="0" err="1"/>
              <a:t>видання</a:t>
            </a:r>
            <a:r>
              <a:rPr lang="ru-RU" dirty="0"/>
              <a:t>.  К. : </a:t>
            </a:r>
            <a:r>
              <a:rPr lang="ru-RU" dirty="0" err="1"/>
              <a:t>Наукова</a:t>
            </a:r>
            <a:r>
              <a:rPr lang="ru-RU" dirty="0"/>
              <a:t> думка, 2008.  288 с.</a:t>
            </a:r>
            <a:endParaRPr lang="uk-UA" dirty="0"/>
          </a:p>
          <a:p>
            <a:pPr algn="just"/>
            <a:r>
              <a:rPr lang="ru-RU" b="1" dirty="0"/>
              <a:t> </a:t>
            </a:r>
            <a:endParaRPr lang="uk-UA" dirty="0"/>
          </a:p>
          <a:p>
            <a:pPr algn="just"/>
            <a:r>
              <a:rPr lang="ru-RU" b="1" dirty="0" smtClean="0"/>
              <a:t>   </a:t>
            </a:r>
            <a:r>
              <a:rPr lang="ru-RU" b="1" dirty="0" err="1" smtClean="0"/>
              <a:t>Інформаційні</a:t>
            </a:r>
            <a:r>
              <a:rPr lang="ru-RU" b="1" dirty="0" smtClean="0"/>
              <a:t> </a:t>
            </a:r>
            <a:r>
              <a:rPr lang="ru-RU" b="1" dirty="0" err="1"/>
              <a:t>ресурси</a:t>
            </a:r>
            <a:r>
              <a:rPr lang="ru-RU" dirty="0" smtClean="0"/>
              <a:t>:</a:t>
            </a:r>
            <a:endParaRPr lang="uk-UA" dirty="0"/>
          </a:p>
          <a:p>
            <a:pPr algn="just"/>
            <a:r>
              <a:rPr lang="ru-RU" dirty="0" smtClean="0"/>
              <a:t>   1</a:t>
            </a:r>
            <a:r>
              <a:rPr lang="ru-RU" dirty="0"/>
              <a:t>. </a:t>
            </a:r>
            <a:r>
              <a:rPr lang="ru-RU" dirty="0" err="1"/>
              <a:t>Вихованець</a:t>
            </a:r>
            <a:r>
              <a:rPr lang="ru-RU" dirty="0"/>
              <a:t> І., </a:t>
            </a:r>
            <a:r>
              <a:rPr lang="ru-RU" dirty="0" err="1"/>
              <a:t>Городенська</a:t>
            </a:r>
            <a:r>
              <a:rPr lang="ru-RU" dirty="0"/>
              <a:t> К. Теоретична </a:t>
            </a:r>
            <a:r>
              <a:rPr lang="ru-RU" dirty="0" err="1"/>
              <a:t>морфологія</a:t>
            </a:r>
            <a:r>
              <a:rPr lang="ru-RU" dirty="0"/>
              <a:t> української мови : </a:t>
            </a:r>
            <a:r>
              <a:rPr lang="ru-RU" dirty="0" err="1"/>
              <a:t>академ</a:t>
            </a:r>
            <a:r>
              <a:rPr lang="ru-RU" dirty="0"/>
              <a:t>. </a:t>
            </a:r>
            <a:r>
              <a:rPr lang="ru-RU" dirty="0" err="1"/>
              <a:t>граматика</a:t>
            </a:r>
            <a:r>
              <a:rPr lang="ru-RU" dirty="0"/>
              <a:t> </a:t>
            </a:r>
            <a:r>
              <a:rPr lang="ru-RU" dirty="0" err="1"/>
              <a:t>укр</a:t>
            </a:r>
            <a:r>
              <a:rPr lang="ru-RU" dirty="0"/>
              <a:t>. мови / за ред. І. </a:t>
            </a:r>
            <a:r>
              <a:rPr lang="ru-RU" dirty="0" err="1"/>
              <a:t>Вихованця</a:t>
            </a:r>
            <a:r>
              <a:rPr lang="ru-RU" dirty="0"/>
              <a:t>.  Київ : </a:t>
            </a:r>
            <a:r>
              <a:rPr lang="ru-RU" dirty="0" err="1"/>
              <a:t>Унів</a:t>
            </a:r>
            <a:r>
              <a:rPr lang="ru-RU" dirty="0"/>
              <a:t>. вид-во „</a:t>
            </a:r>
            <a:r>
              <a:rPr lang="ru-RU" dirty="0" err="1"/>
              <a:t>Пульсари</a:t>
            </a:r>
            <a:r>
              <a:rPr lang="ru-RU" dirty="0"/>
              <a:t>”, 2004.  400</a:t>
            </a:r>
            <a:r>
              <a:rPr lang="uk-UA" dirty="0"/>
              <a:t> с</a:t>
            </a:r>
            <a:r>
              <a:rPr lang="ru-RU" dirty="0"/>
              <a:t>. </a:t>
            </a:r>
            <a:r>
              <a:rPr lang="en-US" dirty="0"/>
              <a:t>URL</a:t>
            </a:r>
            <a:r>
              <a:rPr lang="uk-UA" dirty="0"/>
              <a:t>: </a:t>
            </a:r>
            <a:r>
              <a:rPr lang="en-US" u="sng" dirty="0">
                <a:hlinkClick r:id="rId2"/>
              </a:rPr>
              <a:t>https</a:t>
            </a:r>
            <a:r>
              <a:rPr lang="uk-UA" u="sng" dirty="0">
                <a:hlinkClick r:id="rId2"/>
              </a:rPr>
              <a:t>://</a:t>
            </a:r>
            <a:r>
              <a:rPr lang="en-US" u="sng" dirty="0">
                <a:hlinkClick r:id="rId2"/>
              </a:rPr>
              <a:t>www</a:t>
            </a:r>
            <a:r>
              <a:rPr lang="uk-UA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pulsary</a:t>
            </a:r>
            <a:r>
              <a:rPr lang="uk-UA" u="sng" dirty="0" smtClean="0">
                <a:hlinkClick r:id="rId2"/>
              </a:rPr>
              <a:t>.</a:t>
            </a:r>
            <a:r>
              <a:rPr lang="en-US" u="sng" dirty="0" smtClean="0">
                <a:hlinkClick r:id="rId2"/>
              </a:rPr>
              <a:t>com</a:t>
            </a:r>
            <a:r>
              <a:rPr lang="uk-UA" u="sng" dirty="0" smtClean="0">
                <a:hlinkClick r:id="rId2"/>
              </a:rPr>
              <a:t>. </a:t>
            </a:r>
            <a:r>
              <a:rPr lang="en-US" u="sng" dirty="0" err="1" smtClean="0">
                <a:hlinkClick r:id="rId2"/>
              </a:rPr>
              <a:t>ua</a:t>
            </a:r>
            <a:r>
              <a:rPr lang="uk-UA" u="sng" dirty="0">
                <a:hlinkClick r:id="rId2"/>
              </a:rPr>
              <a:t>/</a:t>
            </a:r>
            <a:r>
              <a:rPr lang="en-US" u="sng" dirty="0">
                <a:hlinkClick r:id="rId2"/>
              </a:rPr>
              <a:t>shop</a:t>
            </a:r>
            <a:r>
              <a:rPr lang="uk-UA" u="sng" dirty="0">
                <a:hlinkClick r:id="rId2"/>
              </a:rPr>
              <a:t>/</a:t>
            </a:r>
            <a:r>
              <a:rPr lang="en-US" u="sng" dirty="0">
                <a:hlinkClick r:id="rId2"/>
              </a:rPr>
              <a:t>index</a:t>
            </a:r>
            <a:r>
              <a:rPr lang="uk-UA" u="sng" dirty="0" smtClean="0">
                <a:hlinkClick r:id="rId2"/>
              </a:rPr>
              <a:t>.</a:t>
            </a:r>
            <a:r>
              <a:rPr lang="en-US" u="sng" dirty="0" err="1" smtClean="0">
                <a:hlinkClick r:id="rId2"/>
              </a:rPr>
              <a:t>php</a:t>
            </a:r>
            <a:r>
              <a:rPr lang="uk-UA" u="sng" dirty="0" smtClean="0">
                <a:hlinkClick r:id="rId2"/>
              </a:rPr>
              <a:t>?</a:t>
            </a:r>
            <a:r>
              <a:rPr lang="en-US" u="sng" dirty="0" smtClean="0">
                <a:hlinkClick r:id="rId2"/>
              </a:rPr>
              <a:t>id</a:t>
            </a:r>
            <a:r>
              <a:rPr lang="uk-UA" u="sng" dirty="0" smtClean="0">
                <a:hlinkClick r:id="rId2"/>
              </a:rPr>
              <a:t>_</a:t>
            </a:r>
            <a:r>
              <a:rPr lang="en-US" u="sng" dirty="0" smtClean="0">
                <a:hlinkClick r:id="rId2"/>
              </a:rPr>
              <a:t>product</a:t>
            </a:r>
            <a:r>
              <a:rPr lang="uk-UA" u="sng" dirty="0">
                <a:hlinkClick r:id="rId2"/>
              </a:rPr>
              <a:t>=88&amp;</a:t>
            </a:r>
            <a:r>
              <a:rPr lang="en-US" u="sng" dirty="0">
                <a:hlinkClick r:id="rId2"/>
              </a:rPr>
              <a:t>controller</a:t>
            </a:r>
            <a:r>
              <a:rPr lang="uk-UA" u="sng" dirty="0">
                <a:hlinkClick r:id="rId2"/>
              </a:rPr>
              <a:t>=</a:t>
            </a:r>
            <a:r>
              <a:rPr lang="en-US" u="sng" dirty="0">
                <a:hlinkClick r:id="rId2"/>
              </a:rPr>
              <a:t>product</a:t>
            </a:r>
            <a:r>
              <a:rPr lang="uk-UA" u="sng" dirty="0">
                <a:hlinkClick r:id="rId2"/>
              </a:rPr>
              <a:t>&amp;</a:t>
            </a:r>
            <a:r>
              <a:rPr lang="en-US" u="sng" dirty="0">
                <a:hlinkClick r:id="rId2"/>
              </a:rPr>
              <a:t>id</a:t>
            </a:r>
            <a:r>
              <a:rPr lang="uk-UA" u="sng" dirty="0">
                <a:hlinkClick r:id="rId2"/>
              </a:rPr>
              <a:t>_</a:t>
            </a:r>
            <a:r>
              <a:rPr lang="en-US" u="sng" dirty="0" err="1">
                <a:hlinkClick r:id="rId2"/>
              </a:rPr>
              <a:t>lang</a:t>
            </a:r>
            <a:r>
              <a:rPr lang="uk-UA" u="sng" dirty="0">
                <a:hlinkClick r:id="rId2"/>
              </a:rPr>
              <a:t>=3</a:t>
            </a:r>
            <a:endParaRPr lang="uk-UA" dirty="0"/>
          </a:p>
          <a:p>
            <a:pPr algn="just"/>
            <a:r>
              <a:rPr lang="uk-UA" dirty="0" smtClean="0"/>
              <a:t>   2</a:t>
            </a:r>
            <a:r>
              <a:rPr lang="ru-RU" dirty="0" smtClean="0"/>
              <a:t>. Леонова </a:t>
            </a:r>
            <a:r>
              <a:rPr lang="ru-RU" dirty="0"/>
              <a:t>М. В. </a:t>
            </a:r>
            <a:r>
              <a:rPr lang="ru-RU" dirty="0" err="1"/>
              <a:t>Сучасна</a:t>
            </a:r>
            <a:r>
              <a:rPr lang="ru-RU" dirty="0"/>
              <a:t> </a:t>
            </a:r>
            <a:r>
              <a:rPr lang="ru-RU" dirty="0" err="1"/>
              <a:t>українська</a:t>
            </a:r>
            <a:r>
              <a:rPr lang="ru-RU" dirty="0"/>
              <a:t> </a:t>
            </a:r>
            <a:r>
              <a:rPr lang="ru-RU" dirty="0" err="1"/>
              <a:t>літературна</a:t>
            </a:r>
            <a:r>
              <a:rPr lang="ru-RU" dirty="0"/>
              <a:t> </a:t>
            </a:r>
            <a:r>
              <a:rPr lang="ru-RU" dirty="0" err="1"/>
              <a:t>мова</a:t>
            </a:r>
            <a:r>
              <a:rPr lang="ru-RU" dirty="0"/>
              <a:t>.   Київ : </a:t>
            </a:r>
            <a:r>
              <a:rPr lang="ru-RU" dirty="0" err="1"/>
              <a:t>Вища</a:t>
            </a:r>
            <a:r>
              <a:rPr lang="ru-RU" dirty="0"/>
              <a:t> школа, 1983. 264</a:t>
            </a:r>
            <a:r>
              <a:rPr lang="uk-UA" dirty="0"/>
              <a:t> </a:t>
            </a:r>
            <a:r>
              <a:rPr lang="ru-RU" dirty="0"/>
              <a:t>с. </a:t>
            </a:r>
            <a:r>
              <a:rPr lang="en-US" dirty="0"/>
              <a:t>URL</a:t>
            </a:r>
            <a:r>
              <a:rPr lang="ru-RU" dirty="0" smtClean="0"/>
              <a:t>: </a:t>
            </a:r>
            <a:r>
              <a:rPr lang="en-US" u="sng" dirty="0" smtClean="0">
                <a:hlinkClick r:id="rId3"/>
              </a:rPr>
              <a:t>http</a:t>
            </a:r>
            <a:r>
              <a:rPr lang="uk-UA" u="sng" dirty="0">
                <a:hlinkClick r:id="rId3"/>
              </a:rPr>
              <a:t>://</a:t>
            </a:r>
            <a:r>
              <a:rPr lang="en-US" u="sng" dirty="0" err="1">
                <a:hlinkClick r:id="rId3"/>
              </a:rPr>
              <a:t>chtyvo</a:t>
            </a:r>
            <a:r>
              <a:rPr lang="uk-UA" u="sng" dirty="0">
                <a:hlinkClick r:id="rId3"/>
              </a:rPr>
              <a:t>.</a:t>
            </a:r>
            <a:r>
              <a:rPr lang="en-US" u="sng" dirty="0">
                <a:hlinkClick r:id="rId3"/>
              </a:rPr>
              <a:t>org</a:t>
            </a:r>
            <a:r>
              <a:rPr lang="uk-UA" u="sng" dirty="0">
                <a:hlinkClick r:id="rId3"/>
              </a:rPr>
              <a:t>.</a:t>
            </a:r>
            <a:r>
              <a:rPr lang="en-US" u="sng" dirty="0" err="1">
                <a:hlinkClick r:id="rId3"/>
              </a:rPr>
              <a:t>ua</a:t>
            </a:r>
            <a:r>
              <a:rPr lang="uk-UA" u="sng" dirty="0">
                <a:hlinkClick r:id="rId3"/>
              </a:rPr>
              <a:t>/</a:t>
            </a:r>
            <a:r>
              <a:rPr lang="en-US" u="sng" dirty="0">
                <a:hlinkClick r:id="rId3"/>
              </a:rPr>
              <a:t>authors</a:t>
            </a:r>
            <a:r>
              <a:rPr lang="uk-UA" u="sng" dirty="0" smtClean="0">
                <a:hlinkClick r:id="rId3"/>
              </a:rPr>
              <a:t>/</a:t>
            </a:r>
            <a:r>
              <a:rPr lang="en-US" u="sng" dirty="0" err="1" smtClean="0">
                <a:hlinkClick r:id="rId3"/>
              </a:rPr>
              <a:t>Leonova</a:t>
            </a:r>
            <a:r>
              <a:rPr lang="uk-UA" u="sng" dirty="0">
                <a:hlinkClick r:id="rId3"/>
              </a:rPr>
              <a:t>_</a:t>
            </a:r>
            <a:r>
              <a:rPr lang="en-US" u="sng" dirty="0" err="1">
                <a:hlinkClick r:id="rId3"/>
              </a:rPr>
              <a:t>Mariia</a:t>
            </a:r>
            <a:r>
              <a:rPr lang="uk-UA" u="sng" dirty="0" smtClean="0">
                <a:hlinkClick r:id="rId3"/>
              </a:rPr>
              <a:t>/ </a:t>
            </a:r>
            <a:r>
              <a:rPr lang="en-US" u="sng" dirty="0" err="1" smtClean="0">
                <a:hlinkClick r:id="rId3"/>
              </a:rPr>
              <a:t>Suchasna</a:t>
            </a:r>
            <a:r>
              <a:rPr lang="uk-UA" u="sng" dirty="0">
                <a:hlinkClick r:id="rId3"/>
              </a:rPr>
              <a:t>_</a:t>
            </a:r>
            <a:r>
              <a:rPr lang="en-US" u="sng" dirty="0" err="1">
                <a:hlinkClick r:id="rId3"/>
              </a:rPr>
              <a:t>ukrainska</a:t>
            </a:r>
            <a:r>
              <a:rPr lang="uk-UA" u="sng" dirty="0">
                <a:hlinkClick r:id="rId3"/>
              </a:rPr>
              <a:t>_</a:t>
            </a:r>
            <a:r>
              <a:rPr lang="en-US" u="sng" dirty="0" err="1">
                <a:hlinkClick r:id="rId3"/>
              </a:rPr>
              <a:t>literaturna</a:t>
            </a:r>
            <a:r>
              <a:rPr lang="uk-UA" u="sng" dirty="0">
                <a:hlinkClick r:id="rId3"/>
              </a:rPr>
              <a:t>_</a:t>
            </a:r>
            <a:r>
              <a:rPr lang="en-US" u="sng" dirty="0" err="1">
                <a:hlinkClick r:id="rId3"/>
              </a:rPr>
              <a:t>mova</a:t>
            </a:r>
            <a:r>
              <a:rPr lang="uk-UA" u="sng" dirty="0">
                <a:hlinkClick r:id="rId3"/>
              </a:rPr>
              <a:t>_</a:t>
            </a:r>
            <a:r>
              <a:rPr lang="en-US" u="sng" dirty="0" err="1">
                <a:hlinkClick r:id="rId3"/>
              </a:rPr>
              <a:t>Morfolohiia</a:t>
            </a:r>
            <a:r>
              <a:rPr lang="uk-UA" u="sng" dirty="0">
                <a:hlinkClick r:id="rId3"/>
              </a:rPr>
              <a:t>/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89463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lang="uk-UA" b="1" dirty="0" smtClean="0">
                <a:latin typeface="Monotype Corsiva" panose="03010101010201010101" pitchFamily="66" charset="0"/>
              </a:rPr>
              <a:t>Опис навчальної дисципліни</a:t>
            </a:r>
            <a:endParaRPr lang="uk-UA" b="1" dirty="0">
              <a:latin typeface="Monotype Corsiva" panose="03010101010201010101" pitchFamily="66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276075"/>
              </p:ext>
            </p:extLst>
          </p:nvPr>
        </p:nvGraphicFramePr>
        <p:xfrm>
          <a:off x="755576" y="1052736"/>
          <a:ext cx="7776864" cy="5371574"/>
        </p:xfrm>
        <a:graphic>
          <a:graphicData uri="http://schemas.openxmlformats.org/drawingml/2006/table">
            <a:tbl>
              <a:tblPr/>
              <a:tblGrid>
                <a:gridCol w="2522206"/>
                <a:gridCol w="2522206"/>
                <a:gridCol w="1366226"/>
                <a:gridCol w="1366226"/>
              </a:tblGrid>
              <a:tr h="47180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/>
                          <a:ea typeface="Times New Roman"/>
                        </a:rPr>
                        <a:t>Найменування показників </a:t>
                      </a:r>
                      <a:endParaRPr lang="uk-U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/>
                          <a:ea typeface="Times New Roman"/>
                        </a:rPr>
                        <a:t>Галузь знань, </a:t>
                      </a:r>
                      <a:endParaRPr lang="uk-UA" sz="1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/>
                          <a:ea typeface="Times New Roman"/>
                        </a:rPr>
                        <a:t>напрям підготовки,</a:t>
                      </a:r>
                      <a:endParaRPr lang="uk-UA" sz="1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/>
                          <a:ea typeface="Times New Roman"/>
                        </a:rPr>
                        <a:t> рівень вищої освіти </a:t>
                      </a:r>
                      <a:endParaRPr lang="uk-U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/>
                          <a:ea typeface="Times New Roman"/>
                        </a:rPr>
                        <a:t>Характеристика навчальної дисципліни</a:t>
                      </a:r>
                      <a:endParaRPr lang="uk-U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46657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Times New Roman"/>
                        </a:rPr>
                        <a:t>денна форма навчання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Times New Roman"/>
                        </a:rPr>
                        <a:t>заочна форма навчання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427">
                <a:tc rowSpan="2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Кількість кредитів – 4</a:t>
                      </a:r>
                      <a:endParaRPr lang="uk-U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i="1">
                          <a:effectLst/>
                          <a:latin typeface="Times New Roman"/>
                          <a:ea typeface="Times New Roman"/>
                        </a:rPr>
                        <a:t>Галузь знань</a:t>
                      </a:r>
                      <a:endParaRPr lang="uk-UA" sz="1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Times New Roman"/>
                        </a:rPr>
                        <a:t>01</a:t>
                      </a:r>
                      <a:r>
                        <a:rPr lang="uk-UA" sz="1600" b="1">
                          <a:effectLst/>
                          <a:latin typeface="Times New Roman"/>
                          <a:ea typeface="Times New Roman"/>
                        </a:rPr>
                        <a:t> – </a:t>
                      </a:r>
                      <a:r>
                        <a:rPr lang="uk-UA" sz="1600">
                          <a:effectLst/>
                          <a:latin typeface="Times New Roman"/>
                          <a:ea typeface="Times New Roman"/>
                        </a:rPr>
                        <a:t>Освіта/Педагогіка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Times New Roman"/>
                        </a:rPr>
                        <a:t>Спеціальність 014 Середня освіта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Times New Roman"/>
                        </a:rPr>
                        <a:t>нормативна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46657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Times New Roman"/>
                        </a:rPr>
                        <a:t>Дисципліни професійної та практичної підготовки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63203">
                <a:tc rowSpan="2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Загальна </a:t>
                      </a:r>
                      <a:r>
                        <a:rPr lang="uk-UA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кількість</a:t>
                      </a:r>
                      <a:r>
                        <a:rPr lang="uk-UA" sz="16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годин </a:t>
                      </a:r>
                      <a:r>
                        <a:rPr lang="uk-UA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– 120</a:t>
                      </a:r>
                      <a:endParaRPr lang="uk-U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Times New Roman"/>
                        </a:rPr>
                        <a:t>1-й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Times New Roman"/>
                        </a:rPr>
                        <a:t>1-й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38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/>
                          <a:ea typeface="Times New Roman"/>
                        </a:rPr>
                        <a:t>Лекції</a:t>
                      </a:r>
                      <a:endParaRPr lang="uk-U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60757">
                <a:tc row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Тижневих годин для денної форми навчання:</a:t>
                      </a:r>
                      <a:endParaRPr lang="uk-UA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аудиторних –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uk-UA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самостійної роботи студента –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uk-U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i="1">
                          <a:effectLst/>
                          <a:latin typeface="Times New Roman"/>
                          <a:ea typeface="Times New Roman"/>
                        </a:rPr>
                        <a:t>Предметна спеціальність</a:t>
                      </a:r>
                      <a:endParaRPr lang="uk-UA" sz="1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indent="-17145"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Times New Roman"/>
                        </a:rPr>
                        <a:t>014.01 Середня освіта  (Українська мова і література)</a:t>
                      </a:r>
                    </a:p>
                    <a:p>
                      <a:pPr indent="-17145" algn="ctr">
                        <a:spcAft>
                          <a:spcPts val="0"/>
                        </a:spcAft>
                      </a:pPr>
                      <a:r>
                        <a:rPr lang="uk-UA" sz="1600" i="1">
                          <a:effectLst/>
                          <a:latin typeface="Times New Roman"/>
                          <a:ea typeface="Times New Roman"/>
                        </a:rPr>
                        <a:t>Освітня програма</a:t>
                      </a:r>
                      <a:endParaRPr lang="uk-UA" sz="1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Times New Roman"/>
                        </a:rPr>
                        <a:t>Середня освіта (українська мова і література</a:t>
                      </a:r>
                      <a:r>
                        <a:rPr lang="uk-UA" sz="1600" i="1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  <a:endParaRPr lang="uk-U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Times New Roman"/>
                        </a:rPr>
                        <a:t>16 год.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Times New Roman"/>
                        </a:rPr>
                        <a:t>4 год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75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/>
                          <a:ea typeface="Times New Roman"/>
                        </a:rPr>
                        <a:t>Практичні</a:t>
                      </a:r>
                      <a:endParaRPr lang="uk-U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34480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16  </a:t>
                      </a:r>
                      <a:r>
                        <a:rPr lang="uk-UA" sz="1600">
                          <a:effectLst/>
                          <a:latin typeface="Times New Roman"/>
                          <a:ea typeface="Times New Roman"/>
                        </a:rPr>
                        <a:t>год.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68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Times New Roman"/>
                        </a:rPr>
                        <a:t>Рівень вищої освіти:</a:t>
                      </a:r>
                      <a:r>
                        <a:rPr lang="uk-UA" sz="1600" b="1">
                          <a:effectLst/>
                          <a:latin typeface="Times New Roman"/>
                          <a:ea typeface="Times New Roman"/>
                        </a:rPr>
                        <a:t> бакалаврський</a:t>
                      </a:r>
                      <a:endParaRPr lang="uk-U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/>
                          <a:ea typeface="Times New Roman"/>
                        </a:rPr>
                        <a:t>Самостійна робота</a:t>
                      </a:r>
                      <a:endParaRPr lang="uk-U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3468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88 год.</a:t>
                      </a:r>
                      <a:endParaRPr lang="uk-U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108 год.</a:t>
                      </a:r>
                      <a:endParaRPr lang="uk-U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986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/>
                          <a:ea typeface="Times New Roman"/>
                        </a:rPr>
                        <a:t>Вид підсумкового контролю</a:t>
                      </a:r>
                      <a:r>
                        <a:rPr lang="uk-UA" sz="1600" dirty="0">
                          <a:effectLst/>
                          <a:latin typeface="Times New Roman"/>
                          <a:ea typeface="Times New Roman"/>
                        </a:rPr>
                        <a:t>: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i="1" dirty="0">
                          <a:effectLst/>
                          <a:latin typeface="Times New Roman"/>
                          <a:ea typeface="Times New Roman"/>
                        </a:rPr>
                        <a:t>залік</a:t>
                      </a:r>
                      <a:endParaRPr lang="uk-U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9641" y="980728"/>
            <a:ext cx="806489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 smtClean="0"/>
              <a:t>   Тема</a:t>
            </a:r>
            <a:r>
              <a:rPr lang="uk-UA" dirty="0"/>
              <a:t>: </a:t>
            </a:r>
            <a:r>
              <a:rPr lang="uk-UA" b="1" dirty="0"/>
              <a:t>Пряма та непряма мова</a:t>
            </a:r>
            <a:endParaRPr lang="uk-UA" dirty="0"/>
          </a:p>
          <a:p>
            <a:pPr lvl="0" algn="just"/>
            <a:r>
              <a:rPr lang="ru-RU" dirty="0" smtClean="0"/>
              <a:t>   1. </a:t>
            </a:r>
            <a:r>
              <a:rPr lang="ru-RU" dirty="0" err="1" smtClean="0"/>
              <a:t>Способи</a:t>
            </a:r>
            <a:r>
              <a:rPr lang="ru-RU" dirty="0" smtClean="0"/>
              <a:t> </a:t>
            </a:r>
            <a:r>
              <a:rPr lang="ru-RU" dirty="0" err="1"/>
              <a:t>запису</a:t>
            </a:r>
            <a:r>
              <a:rPr lang="ru-RU" dirty="0"/>
              <a:t> </a:t>
            </a:r>
            <a:r>
              <a:rPr lang="ru-RU" dirty="0" err="1"/>
              <a:t>власне</a:t>
            </a:r>
            <a:r>
              <a:rPr lang="ru-RU" dirty="0"/>
              <a:t> </a:t>
            </a:r>
            <a:r>
              <a:rPr lang="ru-RU" dirty="0" err="1"/>
              <a:t>прямої</a:t>
            </a:r>
            <a:r>
              <a:rPr lang="ru-RU" dirty="0"/>
              <a:t> мови. </a:t>
            </a:r>
            <a:endParaRPr lang="uk-UA" dirty="0"/>
          </a:p>
          <a:p>
            <a:pPr lvl="0" algn="just"/>
            <a:r>
              <a:rPr lang="ru-RU" dirty="0" smtClean="0"/>
              <a:t>   2. </a:t>
            </a:r>
            <a:r>
              <a:rPr lang="ru-RU" dirty="0" err="1" smtClean="0"/>
              <a:t>Способи</a:t>
            </a:r>
            <a:r>
              <a:rPr lang="ru-RU" dirty="0" smtClean="0"/>
              <a:t> </a:t>
            </a:r>
            <a:r>
              <a:rPr lang="ru-RU" dirty="0" err="1"/>
              <a:t>оформлення</a:t>
            </a:r>
            <a:r>
              <a:rPr lang="ru-RU" dirty="0"/>
              <a:t> цитат. </a:t>
            </a:r>
            <a:endParaRPr lang="uk-UA" dirty="0"/>
          </a:p>
          <a:p>
            <a:pPr lvl="0" algn="just"/>
            <a:r>
              <a:rPr lang="ru-RU" dirty="0" smtClean="0"/>
              <a:t>   3. </a:t>
            </a:r>
            <a:r>
              <a:rPr lang="ru-RU" dirty="0" err="1" smtClean="0"/>
              <a:t>Способи</a:t>
            </a:r>
            <a:r>
              <a:rPr lang="ru-RU" dirty="0" smtClean="0"/>
              <a:t> </a:t>
            </a:r>
            <a:r>
              <a:rPr lang="ru-RU" dirty="0" err="1"/>
              <a:t>оформлення</a:t>
            </a:r>
            <a:r>
              <a:rPr lang="ru-RU" dirty="0"/>
              <a:t> </a:t>
            </a:r>
            <a:r>
              <a:rPr lang="ru-RU" dirty="0" err="1"/>
              <a:t>діалогу</a:t>
            </a:r>
            <a:r>
              <a:rPr lang="ru-RU" dirty="0"/>
              <a:t>.</a:t>
            </a:r>
            <a:endParaRPr lang="uk-UA" dirty="0"/>
          </a:p>
          <a:p>
            <a:pPr algn="just"/>
            <a:r>
              <a:rPr lang="uk-UA" b="1" dirty="0"/>
              <a:t> </a:t>
            </a:r>
            <a:endParaRPr lang="uk-UA" dirty="0"/>
          </a:p>
          <a:p>
            <a:pPr algn="just"/>
            <a:r>
              <a:rPr lang="ru-RU" b="1" dirty="0" smtClean="0"/>
              <a:t>   Рекомендована </a:t>
            </a:r>
            <a:r>
              <a:rPr lang="ru-RU" b="1" dirty="0" err="1"/>
              <a:t>література</a:t>
            </a:r>
            <a:endParaRPr lang="uk-UA" dirty="0"/>
          </a:p>
          <a:p>
            <a:pPr algn="just"/>
            <a:r>
              <a:rPr lang="uk-UA" b="1" dirty="0" smtClean="0"/>
              <a:t>   Основна</a:t>
            </a:r>
            <a:r>
              <a:rPr lang="uk-UA" dirty="0"/>
              <a:t>:</a:t>
            </a:r>
          </a:p>
          <a:p>
            <a:pPr algn="just"/>
            <a:r>
              <a:rPr lang="ru-RU" dirty="0" smtClean="0"/>
              <a:t>   1</a:t>
            </a:r>
            <a:r>
              <a:rPr lang="ru-RU" dirty="0"/>
              <a:t>. </a:t>
            </a:r>
            <a:r>
              <a:rPr lang="ru-RU" dirty="0" err="1" smtClean="0"/>
              <a:t>Білецький</a:t>
            </a:r>
            <a:r>
              <a:rPr lang="ru-RU" dirty="0" smtClean="0"/>
              <a:t> </a:t>
            </a:r>
            <a:r>
              <a:rPr lang="ru-RU" dirty="0"/>
              <a:t>А. О. Про </a:t>
            </a:r>
            <a:r>
              <a:rPr lang="ru-RU" dirty="0" err="1"/>
              <a:t>мову</a:t>
            </a:r>
            <a:r>
              <a:rPr lang="ru-RU" dirty="0"/>
              <a:t> і </a:t>
            </a:r>
            <a:r>
              <a:rPr lang="ru-RU" dirty="0" err="1"/>
              <a:t>мовознавство</a:t>
            </a:r>
            <a:r>
              <a:rPr lang="ru-RU" dirty="0" smtClean="0"/>
              <a:t>. К. </a:t>
            </a:r>
            <a:r>
              <a:rPr lang="ru-RU" dirty="0"/>
              <a:t>: </a:t>
            </a:r>
            <a:r>
              <a:rPr lang="ru-RU" dirty="0" err="1"/>
              <a:t>АртЕк</a:t>
            </a:r>
            <a:r>
              <a:rPr lang="ru-RU" dirty="0"/>
              <a:t>, 1996. 224 с.</a:t>
            </a:r>
            <a:endParaRPr lang="uk-UA" dirty="0"/>
          </a:p>
          <a:p>
            <a:pPr algn="just"/>
            <a:r>
              <a:rPr lang="ru-RU" dirty="0" smtClean="0"/>
              <a:t>   2. Блик </a:t>
            </a:r>
            <a:r>
              <a:rPr lang="ru-RU" dirty="0"/>
              <a:t>О. П. Фонетика. </a:t>
            </a:r>
            <a:r>
              <a:rPr lang="ru-RU" dirty="0" err="1"/>
              <a:t>Орфоепія</a:t>
            </a:r>
            <a:r>
              <a:rPr lang="ru-RU" dirty="0"/>
              <a:t>. </a:t>
            </a:r>
            <a:r>
              <a:rPr lang="ru-RU" dirty="0" err="1"/>
              <a:t>Графіка</a:t>
            </a:r>
            <a:r>
              <a:rPr lang="ru-RU" dirty="0"/>
              <a:t>. </a:t>
            </a:r>
            <a:r>
              <a:rPr lang="ru-RU" dirty="0" err="1"/>
              <a:t>Орфографія</a:t>
            </a:r>
            <a:r>
              <a:rPr lang="ru-RU" dirty="0"/>
              <a:t>: </a:t>
            </a:r>
            <a:r>
              <a:rPr lang="ru-RU" dirty="0" err="1"/>
              <a:t>Посібник</a:t>
            </a:r>
            <a:r>
              <a:rPr lang="ru-RU" dirty="0"/>
              <a:t> для </a:t>
            </a:r>
            <a:r>
              <a:rPr lang="ru-RU" dirty="0" err="1"/>
              <a:t>вчителів</a:t>
            </a:r>
            <a:r>
              <a:rPr lang="ru-RU" dirty="0"/>
              <a:t>.  </a:t>
            </a:r>
            <a:r>
              <a:rPr lang="ru-RU" dirty="0" smtClean="0"/>
              <a:t>К. :   </a:t>
            </a:r>
            <a:r>
              <a:rPr lang="ru-RU" dirty="0" err="1"/>
              <a:t>Радянська</a:t>
            </a:r>
            <a:r>
              <a:rPr lang="ru-RU" dirty="0"/>
              <a:t> школа, 1998.  128 с.</a:t>
            </a:r>
            <a:endParaRPr lang="uk-UA" dirty="0"/>
          </a:p>
          <a:p>
            <a:pPr algn="just"/>
            <a:r>
              <a:rPr lang="ru-RU" dirty="0" smtClean="0"/>
              <a:t>   3. Богдан </a:t>
            </a:r>
            <a:r>
              <a:rPr lang="ru-RU" dirty="0"/>
              <a:t>М. М., Власенко В. В., </a:t>
            </a:r>
            <a:r>
              <a:rPr lang="ru-RU" dirty="0" err="1"/>
              <a:t>Конторчук</a:t>
            </a:r>
            <a:r>
              <a:rPr lang="ru-RU" dirty="0"/>
              <a:t> Г. К. </a:t>
            </a:r>
            <a:r>
              <a:rPr lang="ru-RU" dirty="0" err="1"/>
              <a:t>Сучасна</a:t>
            </a:r>
            <a:r>
              <a:rPr lang="ru-RU" dirty="0"/>
              <a:t> </a:t>
            </a:r>
            <a:r>
              <a:rPr lang="ru-RU" dirty="0" err="1"/>
              <a:t>українська</a:t>
            </a:r>
            <a:r>
              <a:rPr lang="ru-RU" dirty="0"/>
              <a:t> </a:t>
            </a:r>
            <a:r>
              <a:rPr lang="ru-RU" dirty="0" err="1"/>
              <a:t>літературна</a:t>
            </a:r>
            <a:r>
              <a:rPr lang="ru-RU" dirty="0"/>
              <a:t> </a:t>
            </a:r>
            <a:r>
              <a:rPr lang="ru-RU" dirty="0" err="1"/>
              <a:t>мова</a:t>
            </a:r>
            <a:r>
              <a:rPr lang="ru-RU" dirty="0"/>
              <a:t>: </a:t>
            </a:r>
            <a:r>
              <a:rPr lang="ru-RU" dirty="0" err="1"/>
              <a:t>лексичний</a:t>
            </a:r>
            <a:r>
              <a:rPr lang="ru-RU" dirty="0"/>
              <a:t>, </a:t>
            </a:r>
            <a:r>
              <a:rPr lang="ru-RU" dirty="0" err="1"/>
              <a:t>фонетичний</a:t>
            </a:r>
            <a:r>
              <a:rPr lang="ru-RU" dirty="0"/>
              <a:t> і </a:t>
            </a:r>
            <a:r>
              <a:rPr lang="ru-RU" dirty="0" err="1"/>
              <a:t>граматичний</a:t>
            </a:r>
            <a:r>
              <a:rPr lang="ru-RU" dirty="0"/>
              <a:t> </a:t>
            </a:r>
            <a:r>
              <a:rPr lang="ru-RU" dirty="0" err="1"/>
              <a:t>аналізи</a:t>
            </a:r>
            <a:r>
              <a:rPr lang="ru-RU" dirty="0"/>
              <a:t>. Житомир : </a:t>
            </a:r>
            <a:r>
              <a:rPr lang="ru-RU" dirty="0" err="1"/>
              <a:t>Поліграфічний</a:t>
            </a:r>
            <a:r>
              <a:rPr lang="ru-RU" dirty="0"/>
              <a:t> центр ЖДПУ, 2001.  134 с.</a:t>
            </a:r>
            <a:endParaRPr lang="uk-UA" dirty="0"/>
          </a:p>
          <a:p>
            <a:pPr algn="just"/>
            <a:r>
              <a:rPr lang="ru-RU" dirty="0" smtClean="0"/>
              <a:t>   4. </a:t>
            </a:r>
            <a:r>
              <a:rPr lang="ru-RU" dirty="0" err="1" smtClean="0"/>
              <a:t>Вихованець</a:t>
            </a:r>
            <a:r>
              <a:rPr lang="ru-RU" dirty="0" smtClean="0"/>
              <a:t> </a:t>
            </a:r>
            <a:r>
              <a:rPr lang="ru-RU" dirty="0"/>
              <a:t>І. Р., </a:t>
            </a:r>
            <a:r>
              <a:rPr lang="ru-RU" dirty="0" err="1"/>
              <a:t>Городенська</a:t>
            </a:r>
            <a:r>
              <a:rPr lang="ru-RU" dirty="0"/>
              <a:t> К. Г., Грищенко А. П. </a:t>
            </a:r>
            <a:r>
              <a:rPr lang="ru-RU" dirty="0" err="1"/>
              <a:t>Граматика</a:t>
            </a:r>
            <a:r>
              <a:rPr lang="ru-RU" dirty="0"/>
              <a:t> української </a:t>
            </a:r>
            <a:r>
              <a:rPr lang="ru-RU" dirty="0" smtClean="0"/>
              <a:t>мови. К</a:t>
            </a:r>
            <a:r>
              <a:rPr lang="ru-RU" dirty="0"/>
              <a:t>., 1982. 175 с</a:t>
            </a:r>
            <a:r>
              <a:rPr lang="ru-RU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21214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980728"/>
            <a:ext cx="79928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  5. Волкова </a:t>
            </a:r>
            <a:r>
              <a:rPr lang="ru-RU" dirty="0"/>
              <a:t>Н. П. </a:t>
            </a:r>
            <a:r>
              <a:rPr lang="ru-RU" dirty="0" err="1"/>
              <a:t>Професійно-педагогічна</a:t>
            </a:r>
            <a:r>
              <a:rPr lang="ru-RU" dirty="0"/>
              <a:t> </a:t>
            </a:r>
            <a:r>
              <a:rPr lang="ru-RU" dirty="0" err="1" smtClean="0"/>
              <a:t>комунікація</a:t>
            </a:r>
            <a:r>
              <a:rPr lang="ru-RU" dirty="0" smtClean="0"/>
              <a:t>. К</a:t>
            </a:r>
            <a:r>
              <a:rPr lang="ru-RU" dirty="0"/>
              <a:t>. : ВЦ «</a:t>
            </a:r>
            <a:r>
              <a:rPr lang="ru-RU" dirty="0" err="1"/>
              <a:t>Академія</a:t>
            </a:r>
            <a:r>
              <a:rPr lang="ru-RU" dirty="0"/>
              <a:t>», 2006.  256 с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   6</a:t>
            </a:r>
            <a:r>
              <a:rPr lang="ru-RU" dirty="0"/>
              <a:t>. </a:t>
            </a:r>
            <a:r>
              <a:rPr lang="ru-RU" dirty="0" err="1"/>
              <a:t>Горпинич</a:t>
            </a:r>
            <a:r>
              <a:rPr lang="ru-RU" dirty="0"/>
              <a:t> В. О. </a:t>
            </a:r>
            <a:r>
              <a:rPr lang="ru-RU" dirty="0" err="1"/>
              <a:t>Морфологія</a:t>
            </a:r>
            <a:r>
              <a:rPr lang="ru-RU" dirty="0"/>
              <a:t> української мови: </a:t>
            </a:r>
            <a:r>
              <a:rPr lang="ru-RU" dirty="0" err="1" smtClean="0"/>
              <a:t>Підручник</a:t>
            </a:r>
            <a:r>
              <a:rPr lang="ru-RU" dirty="0" smtClean="0"/>
              <a:t>. К</a:t>
            </a:r>
            <a:r>
              <a:rPr lang="ru-RU" dirty="0"/>
              <a:t>. : ВЦ «</a:t>
            </a:r>
            <a:r>
              <a:rPr lang="ru-RU" dirty="0" err="1"/>
              <a:t>Академія</a:t>
            </a:r>
            <a:r>
              <a:rPr lang="ru-RU" dirty="0"/>
              <a:t>», 2004.  336 с.</a:t>
            </a:r>
            <a:endParaRPr lang="uk-UA" dirty="0"/>
          </a:p>
          <a:p>
            <a:pPr algn="just"/>
            <a:r>
              <a:rPr lang="ru-RU" dirty="0" smtClean="0"/>
              <a:t>   7</a:t>
            </a:r>
            <a:r>
              <a:rPr lang="ru-RU" dirty="0"/>
              <a:t>. </a:t>
            </a:r>
            <a:r>
              <a:rPr lang="ru-RU" dirty="0" err="1"/>
              <a:t>Дудик</a:t>
            </a:r>
            <a:r>
              <a:rPr lang="ru-RU" dirty="0"/>
              <a:t> П. С. </a:t>
            </a:r>
            <a:r>
              <a:rPr lang="ru-RU" dirty="0" err="1"/>
              <a:t>Стилістика</a:t>
            </a:r>
            <a:r>
              <a:rPr lang="ru-RU" dirty="0"/>
              <a:t> української мови: </a:t>
            </a:r>
            <a:r>
              <a:rPr lang="ru-RU" dirty="0" err="1" smtClean="0"/>
              <a:t>Підручник</a:t>
            </a:r>
            <a:r>
              <a:rPr lang="ru-RU" dirty="0" smtClean="0"/>
              <a:t>. К</a:t>
            </a:r>
            <a:r>
              <a:rPr lang="ru-RU" dirty="0"/>
              <a:t>. : ВЦ «</a:t>
            </a:r>
            <a:r>
              <a:rPr lang="ru-RU" dirty="0" err="1"/>
              <a:t>Академія</a:t>
            </a:r>
            <a:r>
              <a:rPr lang="ru-RU" dirty="0"/>
              <a:t>», 2005.  368 с.</a:t>
            </a:r>
            <a:endParaRPr lang="uk-UA" dirty="0"/>
          </a:p>
          <a:p>
            <a:pPr algn="just"/>
            <a:r>
              <a:rPr lang="ru-RU" dirty="0" smtClean="0"/>
              <a:t>   8</a:t>
            </a:r>
            <a:r>
              <a:rPr lang="ru-RU" dirty="0"/>
              <a:t>. Жовтобрюх М. А., Кулик Б. М. Курс </a:t>
            </a:r>
            <a:r>
              <a:rPr lang="ru-RU" dirty="0" err="1"/>
              <a:t>сучасної</a:t>
            </a:r>
            <a:r>
              <a:rPr lang="ru-RU" dirty="0"/>
              <a:t> української </a:t>
            </a:r>
            <a:r>
              <a:rPr lang="ru-RU" dirty="0" err="1"/>
              <a:t>літературної</a:t>
            </a:r>
            <a:r>
              <a:rPr lang="ru-RU" dirty="0"/>
              <a:t> мови. Ч. 1.  К. : </a:t>
            </a:r>
            <a:r>
              <a:rPr lang="ru-RU" dirty="0" err="1"/>
              <a:t>Вища</a:t>
            </a:r>
            <a:r>
              <a:rPr lang="ru-RU" dirty="0"/>
              <a:t> школа, 1972.   402 с.</a:t>
            </a:r>
            <a:endParaRPr lang="uk-UA" dirty="0"/>
          </a:p>
          <a:p>
            <a:pPr algn="just"/>
            <a:r>
              <a:rPr lang="ru-RU" dirty="0" smtClean="0"/>
              <a:t>   9</a:t>
            </a:r>
            <a:r>
              <a:rPr lang="ru-RU" dirty="0"/>
              <a:t>. </a:t>
            </a:r>
            <a:r>
              <a:rPr lang="ru-RU" dirty="0" err="1"/>
              <a:t>Мацько</a:t>
            </a:r>
            <a:r>
              <a:rPr lang="ru-RU" dirty="0"/>
              <a:t> Л. І., Сидоренко О. М., </a:t>
            </a:r>
            <a:r>
              <a:rPr lang="ru-RU" dirty="0" err="1"/>
              <a:t>Мацько</a:t>
            </a:r>
            <a:r>
              <a:rPr lang="ru-RU" dirty="0"/>
              <a:t> О. М. </a:t>
            </a:r>
            <a:r>
              <a:rPr lang="ru-RU" dirty="0" err="1"/>
              <a:t>Стилістика</a:t>
            </a:r>
            <a:r>
              <a:rPr lang="ru-RU" dirty="0"/>
              <a:t> української мови: </a:t>
            </a:r>
            <a:r>
              <a:rPr lang="ru-RU" dirty="0" err="1"/>
              <a:t>Підручник</a:t>
            </a:r>
            <a:r>
              <a:rPr lang="ru-RU" dirty="0"/>
              <a:t>.  К. : </a:t>
            </a:r>
            <a:r>
              <a:rPr lang="ru-RU" dirty="0" err="1"/>
              <a:t>Вища</a:t>
            </a:r>
            <a:r>
              <a:rPr lang="ru-RU" dirty="0"/>
              <a:t> школа, 2003.  462 с.</a:t>
            </a:r>
            <a:endParaRPr lang="uk-UA" dirty="0"/>
          </a:p>
          <a:p>
            <a:pPr algn="just"/>
            <a:r>
              <a:rPr lang="ru-RU" dirty="0" smtClean="0"/>
              <a:t>   10</a:t>
            </a:r>
            <a:r>
              <a:rPr lang="ru-RU" dirty="0"/>
              <a:t>. </a:t>
            </a:r>
            <a:r>
              <a:rPr lang="ru-RU" dirty="0" err="1"/>
              <a:t>Мацько</a:t>
            </a:r>
            <a:r>
              <a:rPr lang="ru-RU" dirty="0"/>
              <a:t> Л. І., </a:t>
            </a:r>
            <a:r>
              <a:rPr lang="ru-RU" dirty="0" err="1"/>
              <a:t>Кравець</a:t>
            </a:r>
            <a:r>
              <a:rPr lang="ru-RU" dirty="0"/>
              <a:t> Л. В. Культура української </a:t>
            </a:r>
            <a:r>
              <a:rPr lang="ru-RU" dirty="0" err="1"/>
              <a:t>фахової</a:t>
            </a:r>
            <a:r>
              <a:rPr lang="ru-RU" dirty="0"/>
              <a:t> </a:t>
            </a:r>
            <a:r>
              <a:rPr lang="ru-RU" dirty="0" smtClean="0"/>
              <a:t>мови. К</a:t>
            </a:r>
            <a:r>
              <a:rPr lang="ru-RU" dirty="0"/>
              <a:t>. : ВЦ «</a:t>
            </a:r>
            <a:r>
              <a:rPr lang="ru-RU" dirty="0" err="1"/>
              <a:t>Академія</a:t>
            </a:r>
            <a:r>
              <a:rPr lang="ru-RU" dirty="0"/>
              <a:t>», 2007.  360 с.</a:t>
            </a:r>
            <a:endParaRPr lang="uk-UA" dirty="0"/>
          </a:p>
          <a:p>
            <a:pPr algn="just"/>
            <a:r>
              <a:rPr lang="ru-RU" dirty="0" smtClean="0"/>
              <a:t>   11</a:t>
            </a:r>
            <a:r>
              <a:rPr lang="ru-RU" dirty="0"/>
              <a:t>. </a:t>
            </a:r>
            <a:r>
              <a:rPr lang="ru-RU" dirty="0" err="1"/>
              <a:t>Тєлєжкіна</a:t>
            </a:r>
            <a:r>
              <a:rPr lang="ru-RU" dirty="0"/>
              <a:t> О. О. </a:t>
            </a:r>
            <a:r>
              <a:rPr lang="ru-RU" dirty="0" err="1"/>
              <a:t>Українська</a:t>
            </a:r>
            <a:r>
              <a:rPr lang="ru-RU" dirty="0"/>
              <a:t> </a:t>
            </a:r>
            <a:r>
              <a:rPr lang="ru-RU" dirty="0" err="1"/>
              <a:t>мова</a:t>
            </a:r>
            <a:r>
              <a:rPr lang="ru-RU" dirty="0"/>
              <a:t>: </a:t>
            </a:r>
            <a:r>
              <a:rPr lang="ru-RU" dirty="0" err="1"/>
              <a:t>Навчально-практичний</a:t>
            </a:r>
            <a:r>
              <a:rPr lang="ru-RU" dirty="0"/>
              <a:t> </a:t>
            </a:r>
            <a:r>
              <a:rPr lang="ru-RU" dirty="0" err="1"/>
              <a:t>довідник</a:t>
            </a:r>
            <a:r>
              <a:rPr lang="ru-RU" dirty="0"/>
              <a:t>.  Х. : Ранок, 2010.  400 с.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7233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000" y="116632"/>
            <a:ext cx="8229600" cy="1143000"/>
          </a:xfrm>
        </p:spPr>
        <p:txBody>
          <a:bodyPr>
            <a:normAutofit/>
          </a:bodyPr>
          <a:lstStyle/>
          <a:p>
            <a:r>
              <a:rPr lang="uk-UA" b="1" dirty="0" smtClean="0">
                <a:latin typeface="Monotype Corsiva" panose="03010101010201010101" pitchFamily="66" charset="0"/>
              </a:rPr>
              <a:t>Індивідуальне завдання</a:t>
            </a:r>
            <a:endParaRPr lang="uk-UA" b="1" dirty="0">
              <a:latin typeface="Monotype Corsiva" panose="03010101010201010101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42434" y="1124744"/>
            <a:ext cx="813402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  </a:t>
            </a:r>
            <a:r>
              <a:rPr lang="ru-RU" dirty="0" err="1" smtClean="0"/>
              <a:t>Індивідуальне</a:t>
            </a:r>
            <a:r>
              <a:rPr lang="ru-RU" dirty="0" smtClean="0"/>
              <a:t>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написання</a:t>
            </a:r>
            <a:r>
              <a:rPr lang="ru-RU" dirty="0"/>
              <a:t> </a:t>
            </a:r>
            <a:r>
              <a:rPr lang="ru-RU" dirty="0" err="1"/>
              <a:t>доповіді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розробки</a:t>
            </a:r>
            <a:r>
              <a:rPr lang="ru-RU" dirty="0"/>
              <a:t> </a:t>
            </a:r>
            <a:r>
              <a:rPr lang="ru-RU" dirty="0" err="1"/>
              <a:t>презентації</a:t>
            </a:r>
            <a:r>
              <a:rPr lang="ru-RU" dirty="0"/>
              <a:t> за </a:t>
            </a:r>
            <a:r>
              <a:rPr lang="ru-RU" dirty="0" err="1"/>
              <a:t>запропонованими</a:t>
            </a:r>
            <a:r>
              <a:rPr lang="ru-RU" dirty="0"/>
              <a:t> </a:t>
            </a:r>
            <a:r>
              <a:rPr lang="ru-RU" dirty="0" smtClean="0"/>
              <a:t>темами.</a:t>
            </a:r>
            <a:endParaRPr lang="uk-UA" dirty="0"/>
          </a:p>
          <a:p>
            <a:pPr algn="just"/>
            <a:endParaRPr lang="uk-UA" dirty="0"/>
          </a:p>
          <a:p>
            <a:pPr algn="just"/>
            <a:r>
              <a:rPr lang="uk-UA" dirty="0"/>
              <a:t> </a:t>
            </a:r>
            <a:r>
              <a:rPr lang="uk-UA" dirty="0" smtClean="0"/>
              <a:t>  Доповідь </a:t>
            </a:r>
            <a:r>
              <a:rPr lang="uk-UA" dirty="0"/>
              <a:t>включає: вступ, 2-3 питання основної частини, висновки, список використаної літератури.</a:t>
            </a:r>
          </a:p>
          <a:p>
            <a:pPr algn="just"/>
            <a:r>
              <a:rPr lang="uk-UA" dirty="0" smtClean="0"/>
              <a:t>   </a:t>
            </a:r>
          </a:p>
          <a:p>
            <a:pPr algn="just"/>
            <a:r>
              <a:rPr lang="uk-UA" dirty="0"/>
              <a:t> </a:t>
            </a:r>
            <a:r>
              <a:rPr lang="uk-UA" dirty="0" smtClean="0"/>
              <a:t>  У </a:t>
            </a:r>
            <a:r>
              <a:rPr lang="uk-UA" dirty="0"/>
              <a:t>вступі визначається актуальність теми, мета і завдання даної роботи.</a:t>
            </a:r>
          </a:p>
          <a:p>
            <a:pPr algn="just"/>
            <a:r>
              <a:rPr lang="uk-UA" dirty="0" smtClean="0"/>
              <a:t>   В </a:t>
            </a:r>
            <a:r>
              <a:rPr lang="uk-UA" dirty="0"/>
              <a:t>основній частині </a:t>
            </a:r>
            <a:r>
              <a:rPr lang="uk-UA" dirty="0" err="1"/>
              <a:t>формулюються</a:t>
            </a:r>
            <a:r>
              <a:rPr lang="uk-UA" dirty="0"/>
              <a:t> 2-3 основних питань доповіді, які повинні розкрити зміст проблеми. Кожне питання повинно закінчуватися чітко сформульованими висновками. </a:t>
            </a:r>
          </a:p>
          <a:p>
            <a:pPr algn="just"/>
            <a:r>
              <a:rPr lang="uk-UA" dirty="0" smtClean="0"/>
              <a:t>   Висновки </a:t>
            </a:r>
            <a:r>
              <a:rPr lang="uk-UA" dirty="0"/>
              <a:t>повинні  мати особистісний характер. </a:t>
            </a:r>
          </a:p>
          <a:p>
            <a:pPr algn="just"/>
            <a:r>
              <a:rPr lang="uk-UA" dirty="0" smtClean="0"/>
              <a:t>   Список </a:t>
            </a:r>
            <a:r>
              <a:rPr lang="uk-UA" dirty="0"/>
              <a:t>літератури складається з 5-7 джерел. При цитуванні </a:t>
            </a:r>
            <a:r>
              <a:rPr lang="uk-UA" dirty="0" smtClean="0"/>
              <a:t>обов’язково </a:t>
            </a:r>
            <a:r>
              <a:rPr lang="uk-UA" dirty="0"/>
              <a:t>вказати джерело і сторінку, на якій поміщено цитату.</a:t>
            </a:r>
          </a:p>
        </p:txBody>
      </p:sp>
    </p:spTree>
    <p:extLst>
      <p:ext uri="{BB962C8B-B14F-4D97-AF65-F5344CB8AC3E}">
        <p14:creationId xmlns:p14="http://schemas.microsoft.com/office/powerpoint/2010/main" val="1954475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40834" y="836712"/>
            <a:ext cx="7719597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Тематика </a:t>
            </a:r>
            <a:r>
              <a:rPr lang="ru-RU" sz="2000" b="1" dirty="0" err="1" smtClean="0"/>
              <a:t>презентацій</a:t>
            </a:r>
            <a:r>
              <a:rPr lang="ru-RU" sz="2000" dirty="0" smtClean="0"/>
              <a:t>:</a:t>
            </a:r>
          </a:p>
          <a:p>
            <a:pPr algn="ctr"/>
            <a:endParaRPr lang="uk-UA" dirty="0"/>
          </a:p>
          <a:p>
            <a:pPr lvl="0"/>
            <a:r>
              <a:rPr lang="ru-RU" dirty="0" smtClean="0"/>
              <a:t>   1.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/>
              <a:t>— </a:t>
            </a:r>
            <a:r>
              <a:rPr lang="ru-RU" dirty="0" err="1"/>
              <a:t>комунікативна</a:t>
            </a:r>
            <a:r>
              <a:rPr lang="ru-RU" dirty="0"/>
              <a:t> система </a:t>
            </a:r>
            <a:endParaRPr lang="uk-UA" dirty="0"/>
          </a:p>
          <a:p>
            <a:pPr lvl="0"/>
            <a:r>
              <a:rPr lang="ru-RU" dirty="0" smtClean="0"/>
              <a:t>   2. </a:t>
            </a:r>
            <a:r>
              <a:rPr lang="ru-RU" dirty="0" err="1" smtClean="0"/>
              <a:t>Спілкування</a:t>
            </a:r>
            <a:r>
              <a:rPr lang="ru-RU" dirty="0" smtClean="0"/>
              <a:t> </a:t>
            </a:r>
            <a:r>
              <a:rPr lang="ru-RU" dirty="0"/>
              <a:t>— </a:t>
            </a:r>
            <a:r>
              <a:rPr lang="ru-RU" dirty="0" err="1"/>
              <a:t>комплексне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endParaRPr lang="uk-UA" dirty="0"/>
          </a:p>
          <a:p>
            <a:pPr lvl="0"/>
            <a:r>
              <a:rPr lang="ru-RU" dirty="0" smtClean="0"/>
              <a:t>   3. </a:t>
            </a:r>
            <a:r>
              <a:rPr lang="ru-RU" dirty="0" err="1" smtClean="0"/>
              <a:t>Різновиди</a:t>
            </a:r>
            <a:r>
              <a:rPr lang="ru-RU" dirty="0" smtClean="0"/>
              <a:t> </a:t>
            </a:r>
            <a:r>
              <a:rPr lang="ru-RU" dirty="0" err="1"/>
              <a:t>спілкування</a:t>
            </a:r>
            <a:r>
              <a:rPr lang="ru-RU" dirty="0"/>
              <a:t> за </a:t>
            </a:r>
            <a:r>
              <a:rPr lang="ru-RU" dirty="0" err="1"/>
              <a:t>наповненням</a:t>
            </a:r>
            <a:r>
              <a:rPr lang="ru-RU" dirty="0"/>
              <a:t> </a:t>
            </a:r>
            <a:endParaRPr lang="uk-UA" dirty="0"/>
          </a:p>
          <a:p>
            <a:pPr lvl="0"/>
            <a:r>
              <a:rPr lang="ru-RU" dirty="0" smtClean="0"/>
              <a:t>   4.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/>
              <a:t>усного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 за </a:t>
            </a:r>
            <a:r>
              <a:rPr lang="ru-RU" dirty="0" err="1"/>
              <a:t>виявом</a:t>
            </a:r>
            <a:r>
              <a:rPr lang="ru-RU" dirty="0"/>
              <a:t> </a:t>
            </a:r>
            <a:endParaRPr lang="uk-UA" dirty="0"/>
          </a:p>
          <a:p>
            <a:pPr lvl="0"/>
            <a:r>
              <a:rPr lang="uk-UA" dirty="0"/>
              <a:t> </a:t>
            </a:r>
            <a:r>
              <a:rPr lang="uk-UA" dirty="0" smtClean="0"/>
              <a:t>  </a:t>
            </a:r>
            <a:r>
              <a:rPr lang="ru-RU" dirty="0" smtClean="0"/>
              <a:t>5. Роль </a:t>
            </a:r>
            <a:r>
              <a:rPr lang="ru-RU" dirty="0" err="1"/>
              <a:t>спілкування</a:t>
            </a:r>
            <a:r>
              <a:rPr lang="ru-RU" dirty="0"/>
              <a:t> в </a:t>
            </a:r>
            <a:r>
              <a:rPr lang="ru-RU" dirty="0" err="1"/>
              <a:t>суспільстві</a:t>
            </a:r>
            <a:r>
              <a:rPr lang="ru-RU" dirty="0"/>
              <a:t> </a:t>
            </a:r>
            <a:endParaRPr lang="uk-UA" dirty="0"/>
          </a:p>
          <a:p>
            <a:pPr lvl="0"/>
            <a:r>
              <a:rPr lang="ru-RU" dirty="0" smtClean="0"/>
              <a:t>   6. </a:t>
            </a:r>
            <a:r>
              <a:rPr lang="ru-RU" dirty="0" err="1" smtClean="0"/>
              <a:t>Функції</a:t>
            </a:r>
            <a:r>
              <a:rPr lang="ru-RU" dirty="0" smtClean="0"/>
              <a:t> </a:t>
            </a:r>
            <a:r>
              <a:rPr lang="ru-RU" dirty="0" err="1"/>
              <a:t>спілкування</a:t>
            </a:r>
            <a:r>
              <a:rPr lang="ru-RU" dirty="0"/>
              <a:t> </a:t>
            </a:r>
            <a:endParaRPr lang="uk-UA" dirty="0"/>
          </a:p>
          <a:p>
            <a:pPr lvl="0"/>
            <a:r>
              <a:rPr lang="ru-RU" dirty="0" smtClean="0"/>
              <a:t>   7. </a:t>
            </a:r>
            <a:r>
              <a:rPr lang="ru-RU" dirty="0" err="1" smtClean="0"/>
              <a:t>Етапи</a:t>
            </a:r>
            <a:r>
              <a:rPr lang="ru-RU" dirty="0" smtClean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 </a:t>
            </a:r>
            <a:endParaRPr lang="uk-UA" dirty="0"/>
          </a:p>
          <a:p>
            <a:pPr lvl="0"/>
            <a:r>
              <a:rPr lang="ru-RU" dirty="0" smtClean="0"/>
              <a:t>   8. </a:t>
            </a:r>
            <a:r>
              <a:rPr lang="ru-RU" dirty="0" err="1" smtClean="0"/>
              <a:t>Спілкування</a:t>
            </a:r>
            <a:r>
              <a:rPr lang="ru-RU" dirty="0" smtClean="0"/>
              <a:t> </a:t>
            </a:r>
            <a:r>
              <a:rPr lang="ru-RU" dirty="0"/>
              <a:t>як </a:t>
            </a:r>
            <a:r>
              <a:rPr lang="ru-RU" dirty="0" err="1"/>
              <a:t>обмін</a:t>
            </a:r>
            <a:r>
              <a:rPr lang="ru-RU" dirty="0"/>
              <a:t> </a:t>
            </a:r>
            <a:r>
              <a:rPr lang="ru-RU" dirty="0" err="1"/>
              <a:t>інформацією</a:t>
            </a:r>
            <a:r>
              <a:rPr lang="ru-RU" dirty="0"/>
              <a:t> </a:t>
            </a:r>
            <a:endParaRPr lang="uk-UA" dirty="0"/>
          </a:p>
          <a:p>
            <a:pPr lvl="0"/>
            <a:r>
              <a:rPr lang="ru-RU" dirty="0" smtClean="0"/>
              <a:t>   9.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/>
              <a:t>спілкування</a:t>
            </a:r>
            <a:r>
              <a:rPr lang="ru-RU" dirty="0"/>
              <a:t> за способом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 </a:t>
            </a:r>
            <a:r>
              <a:rPr lang="ru-RU" dirty="0" err="1"/>
              <a:t>комунікантами</a:t>
            </a:r>
            <a:r>
              <a:rPr lang="ru-RU" dirty="0"/>
              <a:t> </a:t>
            </a:r>
            <a:endParaRPr lang="uk-UA" dirty="0"/>
          </a:p>
          <a:p>
            <a:pPr lvl="0"/>
            <a:r>
              <a:rPr lang="ru-RU" dirty="0" smtClean="0"/>
              <a:t>   10. Монолог </a:t>
            </a:r>
            <a:r>
              <a:rPr lang="ru-RU" dirty="0"/>
              <a:t>— </a:t>
            </a:r>
            <a:r>
              <a:rPr lang="ru-RU" dirty="0" err="1"/>
              <a:t>розгорнутий</a:t>
            </a:r>
            <a:r>
              <a:rPr lang="ru-RU" dirty="0"/>
              <a:t> вид </a:t>
            </a:r>
            <a:r>
              <a:rPr lang="ru-RU" dirty="0" err="1"/>
              <a:t>мовленнєвої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endParaRPr lang="uk-UA" dirty="0"/>
          </a:p>
          <a:p>
            <a:pPr lvl="0"/>
            <a:r>
              <a:rPr lang="ru-RU" dirty="0" smtClean="0"/>
              <a:t>   11. </a:t>
            </a:r>
            <a:r>
              <a:rPr lang="ru-RU" dirty="0" err="1" smtClean="0"/>
              <a:t>Діалог</a:t>
            </a:r>
            <a:r>
              <a:rPr lang="ru-RU" dirty="0" smtClean="0"/>
              <a:t> </a:t>
            </a:r>
            <a:r>
              <a:rPr lang="ru-RU" dirty="0"/>
              <a:t>— </a:t>
            </a:r>
            <a:r>
              <a:rPr lang="ru-RU" dirty="0" err="1"/>
              <a:t>найактивніша</a:t>
            </a:r>
            <a:r>
              <a:rPr lang="ru-RU" dirty="0"/>
              <a:t> форма </a:t>
            </a:r>
            <a:r>
              <a:rPr lang="ru-RU" dirty="0" err="1"/>
              <a:t>міжособистісного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 </a:t>
            </a:r>
            <a:endParaRPr lang="uk-UA" dirty="0"/>
          </a:p>
          <a:p>
            <a:pPr lvl="0"/>
            <a:r>
              <a:rPr lang="ru-RU" dirty="0" smtClean="0"/>
              <a:t>   12. </a:t>
            </a:r>
            <a:r>
              <a:rPr lang="ru-RU" dirty="0" err="1" smtClean="0"/>
              <a:t>Полілог</a:t>
            </a:r>
            <a:r>
              <a:rPr lang="ru-RU" dirty="0" smtClean="0"/>
              <a:t> </a:t>
            </a:r>
            <a:r>
              <a:rPr lang="ru-RU" dirty="0"/>
              <a:t>— активна форма </a:t>
            </a:r>
            <a:r>
              <a:rPr lang="ru-RU" dirty="0" err="1"/>
              <a:t>мовленнєвої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endParaRPr lang="uk-UA" dirty="0"/>
          </a:p>
          <a:p>
            <a:pPr lvl="0"/>
            <a:r>
              <a:rPr lang="ru-RU" dirty="0" smtClean="0"/>
              <a:t>   13. </a:t>
            </a:r>
            <a:r>
              <a:rPr lang="ru-RU" dirty="0" err="1" smtClean="0"/>
              <a:t>Загальна</a:t>
            </a:r>
            <a:r>
              <a:rPr lang="ru-RU" dirty="0" smtClean="0"/>
              <a:t> </a:t>
            </a:r>
            <a:r>
              <a:rPr lang="ru-RU" dirty="0" err="1"/>
              <a:t>стратегія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 </a:t>
            </a:r>
            <a:endParaRPr lang="uk-UA" dirty="0"/>
          </a:p>
          <a:p>
            <a:pPr lvl="0"/>
            <a:r>
              <a:rPr lang="uk-UA" dirty="0"/>
              <a:t> </a:t>
            </a:r>
            <a:r>
              <a:rPr lang="uk-UA" dirty="0" smtClean="0"/>
              <a:t>  </a:t>
            </a:r>
            <a:r>
              <a:rPr lang="ru-RU" dirty="0" smtClean="0"/>
              <a:t>14. </a:t>
            </a:r>
            <a:r>
              <a:rPr lang="ru-RU" dirty="0" err="1" smtClean="0"/>
              <a:t>Стратегії</a:t>
            </a:r>
            <a:r>
              <a:rPr lang="ru-RU" dirty="0" smtClean="0"/>
              <a:t> </a:t>
            </a:r>
            <a:r>
              <a:rPr lang="ru-RU" dirty="0" err="1"/>
              <a:t>спілкування</a:t>
            </a:r>
            <a:r>
              <a:rPr lang="ru-RU" dirty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2071975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052736"/>
            <a:ext cx="799288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/>
              <a:t>15. Тактика </a:t>
            </a:r>
            <a:r>
              <a:rPr lang="ru-RU" dirty="0" err="1"/>
              <a:t>спілкування</a:t>
            </a:r>
            <a:r>
              <a:rPr lang="ru-RU" dirty="0"/>
              <a:t> </a:t>
            </a:r>
            <a:endParaRPr lang="uk-UA" dirty="0"/>
          </a:p>
          <a:p>
            <a:pPr lvl="0"/>
            <a:r>
              <a:rPr lang="ru-RU" dirty="0" smtClean="0"/>
              <a:t>16. </a:t>
            </a:r>
            <a:r>
              <a:rPr lang="ru-RU" dirty="0" err="1" smtClean="0"/>
              <a:t>Стилі</a:t>
            </a:r>
            <a:r>
              <a:rPr lang="ru-RU" dirty="0" smtClean="0"/>
              <a:t> </a:t>
            </a:r>
            <a:r>
              <a:rPr lang="ru-RU" dirty="0" err="1"/>
              <a:t>спілкування</a:t>
            </a:r>
            <a:r>
              <a:rPr lang="ru-RU" dirty="0"/>
              <a:t> </a:t>
            </a:r>
            <a:endParaRPr lang="uk-UA" dirty="0"/>
          </a:p>
          <a:p>
            <a:pPr lvl="0"/>
            <a:r>
              <a:rPr lang="ru-RU" dirty="0" smtClean="0"/>
              <a:t>17. Модель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комунікації</a:t>
            </a:r>
            <a:r>
              <a:rPr lang="ru-RU" dirty="0"/>
              <a:t> </a:t>
            </a:r>
            <a:endParaRPr lang="uk-UA" dirty="0"/>
          </a:p>
          <a:p>
            <a:pPr lvl="0"/>
            <a:r>
              <a:rPr lang="ru-RU" dirty="0" smtClean="0"/>
              <a:t>18. </a:t>
            </a:r>
            <a:r>
              <a:rPr lang="ru-RU" dirty="0" err="1" smtClean="0"/>
              <a:t>Вимоги</a:t>
            </a:r>
            <a:r>
              <a:rPr lang="ru-RU" dirty="0" smtClean="0"/>
              <a:t> </a:t>
            </a:r>
            <a:r>
              <a:rPr lang="ru-RU" dirty="0"/>
              <a:t>до </a:t>
            </a:r>
            <a:r>
              <a:rPr lang="ru-RU" dirty="0" err="1"/>
              <a:t>усної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 </a:t>
            </a:r>
            <a:endParaRPr lang="uk-UA" dirty="0"/>
          </a:p>
          <a:p>
            <a:pPr lvl="0"/>
            <a:r>
              <a:rPr lang="ru-RU" dirty="0" smtClean="0"/>
              <a:t>19. </a:t>
            </a:r>
            <a:r>
              <a:rPr lang="ru-RU" dirty="0" err="1" smtClean="0"/>
              <a:t>Вимоги</a:t>
            </a:r>
            <a:r>
              <a:rPr lang="ru-RU" dirty="0" smtClean="0"/>
              <a:t> </a:t>
            </a:r>
            <a:r>
              <a:rPr lang="ru-RU" dirty="0"/>
              <a:t>до </a:t>
            </a:r>
            <a:r>
              <a:rPr lang="ru-RU" dirty="0" err="1"/>
              <a:t>усної</a:t>
            </a:r>
            <a:r>
              <a:rPr lang="ru-RU" dirty="0"/>
              <a:t> й </a:t>
            </a:r>
            <a:r>
              <a:rPr lang="ru-RU" dirty="0" err="1"/>
              <a:t>писемної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 </a:t>
            </a:r>
            <a:endParaRPr lang="uk-UA" dirty="0"/>
          </a:p>
          <a:p>
            <a:pPr lvl="0"/>
            <a:r>
              <a:rPr lang="ru-RU" dirty="0" smtClean="0"/>
              <a:t>20. </a:t>
            </a:r>
            <a:r>
              <a:rPr lang="ru-RU" dirty="0" err="1" smtClean="0"/>
              <a:t>Невербальні</a:t>
            </a:r>
            <a:r>
              <a:rPr lang="ru-RU" dirty="0" smtClean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 </a:t>
            </a:r>
            <a:endParaRPr lang="uk-UA" dirty="0"/>
          </a:p>
          <a:p>
            <a:pPr lvl="0"/>
            <a:r>
              <a:rPr lang="ru-RU" dirty="0" smtClean="0"/>
              <a:t>21. </a:t>
            </a:r>
            <a:r>
              <a:rPr lang="ru-RU" dirty="0" err="1" smtClean="0"/>
              <a:t>Жанри</a:t>
            </a:r>
            <a:r>
              <a:rPr lang="ru-RU" dirty="0" smtClean="0"/>
              <a:t> </a:t>
            </a:r>
            <a:r>
              <a:rPr lang="ru-RU" dirty="0" err="1"/>
              <a:t>публічного</a:t>
            </a:r>
            <a:r>
              <a:rPr lang="ru-RU" dirty="0"/>
              <a:t> </a:t>
            </a:r>
            <a:r>
              <a:rPr lang="ru-RU" dirty="0" err="1"/>
              <a:t>мовлення</a:t>
            </a:r>
            <a:r>
              <a:rPr lang="ru-RU" dirty="0"/>
              <a:t> </a:t>
            </a:r>
            <a:endParaRPr lang="uk-UA" dirty="0"/>
          </a:p>
          <a:p>
            <a:pPr lvl="0"/>
            <a:r>
              <a:rPr lang="ru-RU" dirty="0" smtClean="0"/>
              <a:t>22.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/>
              <a:t>ораторського</a:t>
            </a:r>
            <a:r>
              <a:rPr lang="ru-RU" dirty="0"/>
              <a:t> </a:t>
            </a:r>
            <a:r>
              <a:rPr lang="ru-RU" dirty="0" err="1"/>
              <a:t>мистецтва</a:t>
            </a:r>
            <a:r>
              <a:rPr lang="ru-RU" dirty="0"/>
              <a:t> </a:t>
            </a:r>
            <a:endParaRPr lang="uk-UA" dirty="0"/>
          </a:p>
          <a:p>
            <a:pPr lvl="0"/>
            <a:r>
              <a:rPr lang="ru-RU" dirty="0" smtClean="0"/>
              <a:t>23. Алгоритм </a:t>
            </a:r>
            <a:r>
              <a:rPr lang="ru-RU" dirty="0" err="1"/>
              <a:t>підготовки</a:t>
            </a:r>
            <a:r>
              <a:rPr lang="ru-RU" dirty="0"/>
              <a:t> до </a:t>
            </a:r>
            <a:r>
              <a:rPr lang="ru-RU" dirty="0" err="1"/>
              <a:t>виступу</a:t>
            </a:r>
            <a:r>
              <a:rPr lang="ru-RU" dirty="0"/>
              <a:t> </a:t>
            </a:r>
            <a:endParaRPr lang="uk-UA" dirty="0"/>
          </a:p>
          <a:p>
            <a:pPr lvl="0"/>
            <a:r>
              <a:rPr lang="ru-RU" dirty="0" smtClean="0"/>
              <a:t>24. </a:t>
            </a:r>
            <a:r>
              <a:rPr lang="ru-RU" dirty="0" err="1" smtClean="0"/>
              <a:t>Композиція</a:t>
            </a:r>
            <a:r>
              <a:rPr lang="ru-RU" dirty="0" smtClean="0"/>
              <a:t> </a:t>
            </a:r>
            <a:r>
              <a:rPr lang="ru-RU" dirty="0"/>
              <a:t>тексту </a:t>
            </a:r>
            <a:r>
              <a:rPr lang="ru-RU" dirty="0" err="1"/>
              <a:t>виступу</a:t>
            </a:r>
            <a:r>
              <a:rPr lang="ru-RU" dirty="0"/>
              <a:t> </a:t>
            </a:r>
            <a:endParaRPr lang="uk-UA" dirty="0"/>
          </a:p>
          <a:p>
            <a:pPr lvl="0"/>
            <a:r>
              <a:rPr lang="ru-RU" dirty="0" smtClean="0"/>
              <a:t>25. </a:t>
            </a:r>
            <a:r>
              <a:rPr lang="ru-RU" dirty="0" err="1" smtClean="0"/>
              <a:t>Способи</a:t>
            </a:r>
            <a:r>
              <a:rPr lang="ru-RU" dirty="0" smtClean="0"/>
              <a:t> </a:t>
            </a:r>
            <a:r>
              <a:rPr lang="ru-RU" dirty="0" err="1"/>
              <a:t>побудови</a:t>
            </a:r>
            <a:r>
              <a:rPr lang="ru-RU" dirty="0"/>
              <a:t> </a:t>
            </a:r>
            <a:r>
              <a:rPr lang="ru-RU" dirty="0" err="1"/>
              <a:t>викладу</a:t>
            </a:r>
            <a:r>
              <a:rPr lang="ru-RU" dirty="0"/>
              <a:t> </a:t>
            </a:r>
            <a:endParaRPr lang="uk-UA" dirty="0"/>
          </a:p>
          <a:p>
            <a:pPr lvl="0"/>
            <a:r>
              <a:rPr lang="ru-RU" dirty="0" smtClean="0"/>
              <a:t>26. Схема </a:t>
            </a:r>
            <a:r>
              <a:rPr lang="ru-RU" dirty="0" err="1"/>
              <a:t>побудови</a:t>
            </a:r>
            <a:r>
              <a:rPr lang="ru-RU" dirty="0"/>
              <a:t> тексту </a:t>
            </a:r>
            <a:r>
              <a:rPr lang="ru-RU" dirty="0" err="1"/>
              <a:t>виступу</a:t>
            </a:r>
            <a:r>
              <a:rPr lang="ru-RU" dirty="0"/>
              <a:t> </a:t>
            </a:r>
            <a:endParaRPr lang="uk-UA" dirty="0"/>
          </a:p>
          <a:p>
            <a:pPr lvl="0"/>
            <a:r>
              <a:rPr lang="ru-RU" dirty="0" smtClean="0"/>
              <a:t>27. Текст </a:t>
            </a:r>
            <a:r>
              <a:rPr lang="ru-RU" dirty="0"/>
              <a:t>як </a:t>
            </a:r>
            <a:r>
              <a:rPr lang="ru-RU" dirty="0" err="1"/>
              <a:t>одиниця</a:t>
            </a:r>
            <a:r>
              <a:rPr lang="ru-RU" dirty="0"/>
              <a:t> </a:t>
            </a:r>
            <a:r>
              <a:rPr lang="ru-RU" dirty="0" err="1"/>
              <a:t>мовлення</a:t>
            </a:r>
            <a:r>
              <a:rPr lang="ru-RU" dirty="0"/>
              <a:t> </a:t>
            </a:r>
            <a:endParaRPr lang="uk-UA" dirty="0"/>
          </a:p>
          <a:p>
            <a:pPr lvl="0"/>
            <a:r>
              <a:rPr lang="ru-RU" dirty="0" smtClean="0"/>
              <a:t>28.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/>
              <a:t>ознаки</a:t>
            </a:r>
            <a:r>
              <a:rPr lang="ru-RU" dirty="0"/>
              <a:t> тексту </a:t>
            </a:r>
            <a:endParaRPr lang="uk-UA" dirty="0"/>
          </a:p>
          <a:p>
            <a:pPr lvl="0"/>
            <a:r>
              <a:rPr lang="ru-RU" dirty="0" smtClean="0"/>
              <a:t>29. </a:t>
            </a:r>
            <a:r>
              <a:rPr lang="ru-RU" dirty="0" err="1" smtClean="0"/>
              <a:t>Функціональні</a:t>
            </a:r>
            <a:r>
              <a:rPr lang="ru-RU" dirty="0" smtClean="0"/>
              <a:t> </a:t>
            </a:r>
            <a:r>
              <a:rPr lang="ru-RU" dirty="0" err="1"/>
              <a:t>типи</a:t>
            </a:r>
            <a:r>
              <a:rPr lang="ru-RU" dirty="0"/>
              <a:t> </a:t>
            </a:r>
            <a:r>
              <a:rPr lang="ru-RU" dirty="0" err="1"/>
              <a:t>мовлення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550503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000" y="116632"/>
            <a:ext cx="8229600" cy="1143000"/>
          </a:xfrm>
        </p:spPr>
        <p:txBody>
          <a:bodyPr>
            <a:normAutofit/>
          </a:bodyPr>
          <a:lstStyle/>
          <a:p>
            <a:r>
              <a:rPr lang="uk-UA" b="1" dirty="0" smtClean="0">
                <a:latin typeface="Monotype Corsiva" panose="03010101010201010101" pitchFamily="66" charset="0"/>
              </a:rPr>
              <a:t>Питання до заліку</a:t>
            </a:r>
            <a:endParaRPr lang="uk-UA" b="1" dirty="0">
              <a:latin typeface="Monotype Corsiva" panose="03010101010201010101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8834" y="1124744"/>
            <a:ext cx="792088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dirty="0" smtClean="0"/>
              <a:t>   1.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/>
              <a:t>поняття</a:t>
            </a:r>
            <a:r>
              <a:rPr lang="ru-RU" dirty="0"/>
              <a:t> фонетики.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голосних</a:t>
            </a:r>
            <a:r>
              <a:rPr lang="ru-RU" dirty="0"/>
              <a:t> </a:t>
            </a:r>
            <a:r>
              <a:rPr lang="ru-RU" dirty="0" err="1"/>
              <a:t>звуків</a:t>
            </a:r>
            <a:r>
              <a:rPr lang="ru-RU" dirty="0"/>
              <a:t>. </a:t>
            </a:r>
            <a:r>
              <a:rPr lang="ru-RU" dirty="0" err="1" smtClean="0"/>
              <a:t>Співвідношення</a:t>
            </a:r>
            <a:r>
              <a:rPr lang="ru-RU" dirty="0" smtClean="0"/>
              <a:t> </a:t>
            </a:r>
            <a:r>
              <a:rPr lang="ru-RU" dirty="0" err="1"/>
              <a:t>голосних</a:t>
            </a:r>
            <a:r>
              <a:rPr lang="ru-RU" dirty="0"/>
              <a:t> </a:t>
            </a:r>
            <a:r>
              <a:rPr lang="ru-RU" dirty="0" err="1"/>
              <a:t>звуків</a:t>
            </a:r>
            <a:r>
              <a:rPr lang="ru-RU" dirty="0"/>
              <a:t> мови і </a:t>
            </a:r>
            <a:r>
              <a:rPr lang="ru-RU" dirty="0" err="1"/>
              <a:t>мовлення</a:t>
            </a:r>
            <a:r>
              <a:rPr lang="ru-RU" dirty="0"/>
              <a:t>.  </a:t>
            </a:r>
            <a:endParaRPr lang="uk-UA" dirty="0"/>
          </a:p>
          <a:p>
            <a:pPr lvl="0" algn="just"/>
            <a:r>
              <a:rPr lang="ru-RU" dirty="0" smtClean="0"/>
              <a:t>   2. </a:t>
            </a:r>
            <a:r>
              <a:rPr lang="ru-RU" dirty="0" err="1" smtClean="0"/>
              <a:t>Класифікація</a:t>
            </a:r>
            <a:r>
              <a:rPr lang="ru-RU" dirty="0" smtClean="0"/>
              <a:t> </a:t>
            </a:r>
            <a:r>
              <a:rPr lang="ru-RU" dirty="0" err="1"/>
              <a:t>приголосних</a:t>
            </a:r>
            <a:r>
              <a:rPr lang="ru-RU" dirty="0"/>
              <a:t> за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творення</a:t>
            </a:r>
            <a:r>
              <a:rPr lang="ru-RU" dirty="0"/>
              <a:t>.  </a:t>
            </a:r>
            <a:endParaRPr lang="uk-UA" dirty="0"/>
          </a:p>
          <a:p>
            <a:pPr lvl="0" algn="just"/>
            <a:r>
              <a:rPr lang="ru-RU" dirty="0" smtClean="0"/>
              <a:t>   3. </a:t>
            </a:r>
            <a:r>
              <a:rPr lang="ru-RU" dirty="0" err="1" smtClean="0"/>
              <a:t>Чергування</a:t>
            </a:r>
            <a:r>
              <a:rPr lang="ru-RU" dirty="0" smtClean="0"/>
              <a:t> </a:t>
            </a:r>
            <a:r>
              <a:rPr lang="ru-RU" dirty="0" err="1"/>
              <a:t>приголосних</a:t>
            </a:r>
            <a:r>
              <a:rPr lang="ru-RU" dirty="0"/>
              <a:t>.  </a:t>
            </a:r>
            <a:endParaRPr lang="uk-UA" dirty="0"/>
          </a:p>
          <a:p>
            <a:pPr lvl="0" algn="just"/>
            <a:r>
              <a:rPr lang="ru-RU" dirty="0" smtClean="0"/>
              <a:t>   4. Склад </a:t>
            </a:r>
            <a:r>
              <a:rPr lang="ru-RU" dirty="0"/>
              <a:t>в </a:t>
            </a:r>
            <a:r>
              <a:rPr lang="ru-RU" dirty="0" err="1"/>
              <a:t>українській</a:t>
            </a:r>
            <a:r>
              <a:rPr lang="ru-RU" dirty="0"/>
              <a:t> </a:t>
            </a:r>
            <a:r>
              <a:rPr lang="ru-RU" dirty="0" err="1"/>
              <a:t>мові</a:t>
            </a:r>
            <a:r>
              <a:rPr lang="ru-RU" dirty="0"/>
              <a:t>.  </a:t>
            </a:r>
            <a:r>
              <a:rPr lang="ru-RU" dirty="0" err="1"/>
              <a:t>Основні</a:t>
            </a:r>
            <a:r>
              <a:rPr lang="ru-RU" dirty="0"/>
              <a:t> правила </a:t>
            </a:r>
            <a:r>
              <a:rPr lang="ru-RU" dirty="0" err="1"/>
              <a:t>складоподілу</a:t>
            </a:r>
            <a:r>
              <a:rPr lang="ru-RU" dirty="0"/>
              <a:t>. </a:t>
            </a:r>
            <a:endParaRPr lang="uk-UA" dirty="0"/>
          </a:p>
          <a:p>
            <a:pPr lvl="0" algn="just"/>
            <a:r>
              <a:rPr lang="ru-RU" dirty="0" smtClean="0"/>
              <a:t>   5. </a:t>
            </a:r>
            <a:r>
              <a:rPr lang="ru-RU" dirty="0" err="1" smtClean="0"/>
              <a:t>Наголос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українській</a:t>
            </a:r>
            <a:r>
              <a:rPr lang="ru-RU" dirty="0"/>
              <a:t> </a:t>
            </a:r>
            <a:r>
              <a:rPr lang="ru-RU" dirty="0" err="1"/>
              <a:t>мові</a:t>
            </a:r>
            <a:r>
              <a:rPr lang="ru-RU" dirty="0"/>
              <a:t>. 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наголосу</a:t>
            </a:r>
            <a:r>
              <a:rPr lang="ru-RU" dirty="0"/>
              <a:t>. </a:t>
            </a:r>
            <a:endParaRPr lang="uk-UA" dirty="0"/>
          </a:p>
          <a:p>
            <a:pPr lvl="0" algn="just"/>
            <a:r>
              <a:rPr lang="ru-RU" dirty="0" smtClean="0"/>
              <a:t>   6. </a:t>
            </a: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/>
              <a:t>графіка</a:t>
            </a:r>
            <a:r>
              <a:rPr lang="ru-RU" dirty="0"/>
              <a:t>.</a:t>
            </a:r>
            <a:endParaRPr lang="uk-UA" dirty="0"/>
          </a:p>
          <a:p>
            <a:pPr lvl="0" algn="just"/>
            <a:r>
              <a:rPr lang="ru-RU" dirty="0" smtClean="0"/>
              <a:t>   7. </a:t>
            </a:r>
            <a:r>
              <a:rPr lang="ru-RU" dirty="0" err="1" smtClean="0"/>
              <a:t>Орфографія</a:t>
            </a:r>
            <a:endParaRPr lang="uk-UA" dirty="0"/>
          </a:p>
          <a:p>
            <a:pPr lvl="0" algn="just"/>
            <a:r>
              <a:rPr lang="ru-RU" dirty="0" smtClean="0"/>
              <a:t>   8.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лексикології</a:t>
            </a:r>
            <a:r>
              <a:rPr lang="ru-RU" dirty="0"/>
              <a:t>.  </a:t>
            </a:r>
            <a:r>
              <a:rPr lang="ru-RU" dirty="0" err="1"/>
              <a:t>Ознаки</a:t>
            </a:r>
            <a:r>
              <a:rPr lang="ru-RU" dirty="0"/>
              <a:t> слова як </a:t>
            </a:r>
            <a:r>
              <a:rPr lang="ru-RU" dirty="0" err="1"/>
              <a:t>одиниці</a:t>
            </a:r>
            <a:r>
              <a:rPr lang="ru-RU" dirty="0"/>
              <a:t> мови. </a:t>
            </a:r>
            <a:r>
              <a:rPr lang="ru-RU" dirty="0" err="1"/>
              <a:t>Функції</a:t>
            </a:r>
            <a:r>
              <a:rPr lang="ru-RU" dirty="0"/>
              <a:t> слова як </a:t>
            </a:r>
            <a:r>
              <a:rPr lang="ru-RU" dirty="0" err="1"/>
              <a:t>одиниці</a:t>
            </a:r>
            <a:r>
              <a:rPr lang="ru-RU" dirty="0"/>
              <a:t> </a:t>
            </a:r>
            <a:r>
              <a:rPr lang="ru-RU" dirty="0" err="1"/>
              <a:t>мов</a:t>
            </a:r>
            <a:r>
              <a:rPr lang="ru-RU" dirty="0"/>
              <a:t>. </a:t>
            </a:r>
            <a:endParaRPr lang="uk-UA" dirty="0"/>
          </a:p>
          <a:p>
            <a:pPr lvl="0" algn="just"/>
            <a:r>
              <a:rPr lang="ru-RU" dirty="0" smtClean="0"/>
              <a:t>   9. </a:t>
            </a:r>
            <a:r>
              <a:rPr lang="ru-RU" dirty="0" err="1" smtClean="0"/>
              <a:t>Лексичне</a:t>
            </a:r>
            <a:r>
              <a:rPr lang="ru-RU" dirty="0" smtClean="0"/>
              <a:t> </a:t>
            </a:r>
            <a:r>
              <a:rPr lang="ru-RU" dirty="0" err="1"/>
              <a:t>значення</a:t>
            </a:r>
            <a:r>
              <a:rPr lang="ru-RU" dirty="0"/>
              <a:t> слова за характером </a:t>
            </a:r>
            <a:r>
              <a:rPr lang="ru-RU" dirty="0" err="1"/>
              <a:t>вияву</a:t>
            </a:r>
            <a:r>
              <a:rPr lang="ru-RU" dirty="0"/>
              <a:t>. Слово за </a:t>
            </a:r>
            <a:r>
              <a:rPr lang="ru-RU" dirty="0" err="1"/>
              <a:t>кількісним</a:t>
            </a:r>
            <a:r>
              <a:rPr lang="ru-RU" dirty="0"/>
              <a:t> </a:t>
            </a:r>
            <a:r>
              <a:rPr lang="ru-RU" dirty="0" err="1"/>
              <a:t>виявом</a:t>
            </a:r>
            <a:r>
              <a:rPr lang="ru-RU" dirty="0"/>
              <a:t> </a:t>
            </a:r>
            <a:r>
              <a:rPr lang="ru-RU" dirty="0" err="1"/>
              <a:t>лексичного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.  </a:t>
            </a:r>
            <a:r>
              <a:rPr lang="ru-RU" dirty="0" err="1"/>
              <a:t>Типи</a:t>
            </a:r>
            <a:r>
              <a:rPr lang="ru-RU" dirty="0"/>
              <a:t> </a:t>
            </a:r>
            <a:r>
              <a:rPr lang="ru-RU" dirty="0" err="1"/>
              <a:t>багатозначності</a:t>
            </a:r>
            <a:r>
              <a:rPr lang="ru-RU" dirty="0"/>
              <a:t>.  </a:t>
            </a:r>
            <a:endParaRPr lang="uk-UA" dirty="0"/>
          </a:p>
          <a:p>
            <a:pPr lvl="0" algn="just"/>
            <a:r>
              <a:rPr lang="ru-RU" dirty="0" smtClean="0"/>
              <a:t>   10. Лексика </a:t>
            </a:r>
            <a:r>
              <a:rPr lang="ru-RU" dirty="0"/>
              <a:t>української мови за </a:t>
            </a:r>
            <a:r>
              <a:rPr lang="ru-RU" dirty="0" err="1"/>
              <a:t>походженням</a:t>
            </a:r>
            <a:r>
              <a:rPr lang="ru-RU" dirty="0"/>
              <a:t>. </a:t>
            </a:r>
            <a:endParaRPr lang="uk-UA" dirty="0"/>
          </a:p>
          <a:p>
            <a:pPr lvl="0" algn="just"/>
            <a:r>
              <a:rPr lang="ru-RU" dirty="0" smtClean="0"/>
              <a:t>   11. Лексика </a:t>
            </a:r>
            <a:r>
              <a:rPr lang="ru-RU" dirty="0"/>
              <a:t>української мови за </a:t>
            </a:r>
            <a:r>
              <a:rPr lang="ru-RU" dirty="0" err="1"/>
              <a:t>активністю</a:t>
            </a:r>
            <a:r>
              <a:rPr lang="ru-RU" dirty="0"/>
              <a:t> </a:t>
            </a:r>
            <a:r>
              <a:rPr lang="ru-RU" dirty="0" err="1"/>
              <a:t>вживання</a:t>
            </a:r>
            <a:r>
              <a:rPr lang="ru-RU" dirty="0"/>
              <a:t>. </a:t>
            </a:r>
            <a:endParaRPr lang="uk-UA" dirty="0"/>
          </a:p>
          <a:p>
            <a:pPr lvl="0" algn="just"/>
            <a:r>
              <a:rPr lang="ru-RU" dirty="0" smtClean="0"/>
              <a:t>   12. Лексика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стилістичного</a:t>
            </a:r>
            <a:r>
              <a:rPr lang="ru-RU" dirty="0"/>
              <a:t> </a:t>
            </a:r>
            <a:r>
              <a:rPr lang="ru-RU" dirty="0" err="1"/>
              <a:t>погляду</a:t>
            </a:r>
            <a:r>
              <a:rPr lang="ru-RU" dirty="0"/>
              <a:t>. </a:t>
            </a:r>
            <a:endParaRPr lang="uk-UA" dirty="0"/>
          </a:p>
          <a:p>
            <a:pPr lvl="0" algn="just"/>
            <a:r>
              <a:rPr lang="ru-RU" dirty="0" smtClean="0"/>
              <a:t>   13. Лексика </a:t>
            </a:r>
            <a:r>
              <a:rPr lang="ru-RU" dirty="0"/>
              <a:t>за </a:t>
            </a:r>
            <a:r>
              <a:rPr lang="ru-RU" dirty="0" err="1"/>
              <a:t>територіальним</a:t>
            </a:r>
            <a:r>
              <a:rPr lang="ru-RU" dirty="0"/>
              <a:t> </a:t>
            </a:r>
            <a:r>
              <a:rPr lang="ru-RU" dirty="0" err="1"/>
              <a:t>поширенням</a:t>
            </a:r>
            <a:r>
              <a:rPr lang="ru-RU" dirty="0"/>
              <a:t>. </a:t>
            </a:r>
            <a:endParaRPr lang="uk-UA" dirty="0"/>
          </a:p>
          <a:p>
            <a:pPr lvl="0" algn="just"/>
            <a:r>
              <a:rPr lang="ru-RU" dirty="0" smtClean="0"/>
              <a:t>   14. </a:t>
            </a:r>
            <a:r>
              <a:rPr lang="ru-RU" dirty="0" err="1" smtClean="0"/>
              <a:t>Омон</a:t>
            </a:r>
            <a:r>
              <a:rPr lang="uk-UA" dirty="0" err="1"/>
              <a:t>іми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89143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92404" y="908720"/>
            <a:ext cx="80840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uk-UA" dirty="0" smtClean="0"/>
              <a:t>   15. Синоніми</a:t>
            </a:r>
            <a:r>
              <a:rPr lang="uk-UA" dirty="0"/>
              <a:t>.</a:t>
            </a:r>
          </a:p>
          <a:p>
            <a:pPr lvl="0" algn="just"/>
            <a:r>
              <a:rPr lang="uk-UA" dirty="0" smtClean="0"/>
              <a:t>   16. Антоніми</a:t>
            </a:r>
            <a:r>
              <a:rPr lang="uk-UA" dirty="0"/>
              <a:t>.</a:t>
            </a:r>
          </a:p>
          <a:p>
            <a:pPr lvl="0" algn="just"/>
            <a:r>
              <a:rPr lang="uk-UA" dirty="0" smtClean="0"/>
              <a:t>   17. Пароніми</a:t>
            </a:r>
            <a:r>
              <a:rPr lang="uk-UA" dirty="0"/>
              <a:t>.</a:t>
            </a:r>
          </a:p>
          <a:p>
            <a:pPr lvl="0" algn="just"/>
            <a:r>
              <a:rPr lang="uk-UA" dirty="0" smtClean="0"/>
              <a:t>   18. Ономастика</a:t>
            </a:r>
            <a:r>
              <a:rPr lang="uk-UA" dirty="0"/>
              <a:t>.</a:t>
            </a:r>
          </a:p>
          <a:p>
            <a:pPr lvl="0" algn="just"/>
            <a:r>
              <a:rPr lang="ru-RU" dirty="0" smtClean="0"/>
              <a:t>   19.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фразеології</a:t>
            </a:r>
            <a:r>
              <a:rPr lang="ru-RU" dirty="0"/>
              <a:t>.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фразеологізмів</a:t>
            </a:r>
            <a:r>
              <a:rPr lang="ru-RU" dirty="0"/>
              <a:t>. </a:t>
            </a:r>
            <a:endParaRPr lang="uk-UA" dirty="0"/>
          </a:p>
          <a:p>
            <a:pPr lvl="0" algn="just"/>
            <a:r>
              <a:rPr lang="ru-RU" dirty="0" smtClean="0"/>
              <a:t>   20.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морфології</a:t>
            </a:r>
            <a:r>
              <a:rPr lang="ru-RU" dirty="0"/>
              <a:t>.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частин</a:t>
            </a:r>
            <a:r>
              <a:rPr lang="ru-RU" dirty="0"/>
              <a:t> мови. </a:t>
            </a:r>
            <a:endParaRPr lang="uk-UA" dirty="0"/>
          </a:p>
          <a:p>
            <a:pPr lvl="0" algn="just"/>
            <a:r>
              <a:rPr lang="ru-RU" dirty="0" smtClean="0"/>
              <a:t>   21. </a:t>
            </a:r>
            <a:r>
              <a:rPr lang="ru-RU" dirty="0" err="1" smtClean="0"/>
              <a:t>Іменник</a:t>
            </a:r>
            <a:r>
              <a:rPr lang="ru-RU" dirty="0"/>
              <a:t>. </a:t>
            </a:r>
            <a:endParaRPr lang="uk-UA" dirty="0"/>
          </a:p>
          <a:p>
            <a:pPr lvl="0" algn="just"/>
            <a:r>
              <a:rPr lang="ru-RU" dirty="0" smtClean="0"/>
              <a:t>   22. </a:t>
            </a:r>
            <a:r>
              <a:rPr lang="ru-RU" dirty="0" err="1" smtClean="0"/>
              <a:t>Прикметник</a:t>
            </a:r>
            <a:r>
              <a:rPr lang="ru-RU" dirty="0"/>
              <a:t>. </a:t>
            </a:r>
            <a:endParaRPr lang="uk-UA" dirty="0"/>
          </a:p>
          <a:p>
            <a:pPr lvl="0" algn="just"/>
            <a:r>
              <a:rPr lang="ru-RU" dirty="0" smtClean="0"/>
              <a:t>   23. </a:t>
            </a:r>
            <a:r>
              <a:rPr lang="ru-RU" dirty="0" err="1" smtClean="0"/>
              <a:t>Числівник</a:t>
            </a:r>
            <a:r>
              <a:rPr lang="ru-RU" dirty="0"/>
              <a:t>.</a:t>
            </a:r>
            <a:endParaRPr lang="uk-UA" dirty="0"/>
          </a:p>
          <a:p>
            <a:pPr lvl="0" algn="just"/>
            <a:r>
              <a:rPr lang="ru-RU" dirty="0" smtClean="0"/>
              <a:t>   24. </a:t>
            </a:r>
            <a:r>
              <a:rPr lang="ru-RU" dirty="0" err="1" smtClean="0"/>
              <a:t>Займенник</a:t>
            </a:r>
            <a:r>
              <a:rPr lang="ru-RU" dirty="0" smtClean="0"/>
              <a:t>.</a:t>
            </a:r>
            <a:endParaRPr lang="uk-UA" dirty="0"/>
          </a:p>
          <a:p>
            <a:pPr lvl="0" algn="just"/>
            <a:r>
              <a:rPr lang="uk-UA" dirty="0"/>
              <a:t> </a:t>
            </a:r>
            <a:r>
              <a:rPr lang="uk-UA" dirty="0" smtClean="0"/>
              <a:t>  </a:t>
            </a:r>
            <a:r>
              <a:rPr lang="ru-RU" dirty="0" smtClean="0"/>
              <a:t>25. </a:t>
            </a:r>
            <a:r>
              <a:rPr lang="ru-RU" dirty="0" err="1" smtClean="0"/>
              <a:t>Дієслово</a:t>
            </a:r>
            <a:r>
              <a:rPr lang="ru-RU" dirty="0"/>
              <a:t>. </a:t>
            </a:r>
            <a:r>
              <a:rPr lang="ru-RU" dirty="0" err="1"/>
              <a:t>Морфологічні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дієслова</a:t>
            </a:r>
            <a:r>
              <a:rPr lang="ru-RU" dirty="0"/>
              <a:t> в </a:t>
            </a:r>
            <a:r>
              <a:rPr lang="ru-RU" dirty="0" err="1"/>
              <a:t>особовій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. </a:t>
            </a:r>
            <a:r>
              <a:rPr lang="ru-RU" dirty="0" err="1"/>
              <a:t>Дієприкметник</a:t>
            </a:r>
            <a:r>
              <a:rPr lang="ru-RU" dirty="0"/>
              <a:t>. </a:t>
            </a:r>
            <a:endParaRPr lang="uk-UA" dirty="0"/>
          </a:p>
          <a:p>
            <a:pPr lvl="0" algn="just"/>
            <a:r>
              <a:rPr lang="ru-RU" dirty="0" smtClean="0"/>
              <a:t>   26. </a:t>
            </a:r>
            <a:r>
              <a:rPr lang="ru-RU" dirty="0" err="1" smtClean="0"/>
              <a:t>Дієприслівник</a:t>
            </a:r>
            <a:r>
              <a:rPr lang="ru-RU" dirty="0"/>
              <a:t>. </a:t>
            </a:r>
            <a:r>
              <a:rPr lang="ru-RU" dirty="0" err="1"/>
              <a:t>Прислівник</a:t>
            </a:r>
            <a:r>
              <a:rPr lang="ru-RU" dirty="0"/>
              <a:t>. </a:t>
            </a:r>
            <a:endParaRPr lang="uk-UA" dirty="0"/>
          </a:p>
          <a:p>
            <a:pPr lvl="0" algn="just"/>
            <a:r>
              <a:rPr lang="uk-UA" dirty="0" smtClean="0"/>
              <a:t>   27. Службові </a:t>
            </a:r>
            <a:r>
              <a:rPr lang="uk-UA" dirty="0"/>
              <a:t>слова.</a:t>
            </a:r>
          </a:p>
          <a:p>
            <a:pPr lvl="0" algn="just"/>
            <a:r>
              <a:rPr lang="ru-RU" dirty="0" smtClean="0"/>
              <a:t>   28.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/>
              <a:t>поняття</a:t>
            </a:r>
            <a:r>
              <a:rPr lang="ru-RU" dirty="0"/>
              <a:t> синтаксису. Члени </a:t>
            </a:r>
            <a:r>
              <a:rPr lang="ru-RU" dirty="0" err="1"/>
              <a:t>речення</a:t>
            </a:r>
            <a:r>
              <a:rPr lang="ru-RU" dirty="0"/>
              <a:t>. </a:t>
            </a:r>
            <a:endParaRPr lang="uk-UA" dirty="0"/>
          </a:p>
          <a:p>
            <a:pPr lvl="0" algn="just"/>
            <a:r>
              <a:rPr lang="ru-RU" dirty="0" smtClean="0"/>
              <a:t>   29. </a:t>
            </a:r>
            <a:r>
              <a:rPr lang="ru-RU" dirty="0" err="1" smtClean="0"/>
              <a:t>Різновиди</a:t>
            </a:r>
            <a:r>
              <a:rPr lang="ru-RU" dirty="0" smtClean="0"/>
              <a:t> </a:t>
            </a:r>
            <a:r>
              <a:rPr lang="ru-RU" dirty="0" err="1"/>
              <a:t>словосполучень</a:t>
            </a:r>
            <a:r>
              <a:rPr lang="ru-RU" dirty="0"/>
              <a:t> за способом </a:t>
            </a:r>
            <a:r>
              <a:rPr lang="ru-RU" dirty="0" err="1"/>
              <a:t>зв’язку</a:t>
            </a:r>
            <a:r>
              <a:rPr lang="ru-RU" dirty="0"/>
              <a:t>. </a:t>
            </a:r>
            <a:r>
              <a:rPr lang="ru-RU" dirty="0" err="1"/>
              <a:t>Різновиди</a:t>
            </a:r>
            <a:r>
              <a:rPr lang="ru-RU" dirty="0"/>
              <a:t> </a:t>
            </a:r>
            <a:r>
              <a:rPr lang="ru-RU" dirty="0" err="1"/>
              <a:t>словосполучень</a:t>
            </a:r>
            <a:r>
              <a:rPr lang="ru-RU" dirty="0"/>
              <a:t> за </a:t>
            </a:r>
            <a:r>
              <a:rPr lang="ru-RU" dirty="0" err="1"/>
              <a:t>морфологічними</a:t>
            </a:r>
            <a:r>
              <a:rPr lang="ru-RU" dirty="0"/>
              <a:t> </a:t>
            </a:r>
            <a:r>
              <a:rPr lang="ru-RU" dirty="0" err="1"/>
              <a:t>ознаками</a:t>
            </a:r>
            <a:r>
              <a:rPr lang="ru-RU" dirty="0"/>
              <a:t>. </a:t>
            </a:r>
            <a:endParaRPr lang="uk-UA" dirty="0"/>
          </a:p>
          <a:p>
            <a:pPr lvl="0" algn="just"/>
            <a:r>
              <a:rPr lang="ru-RU" dirty="0" smtClean="0"/>
              <a:t>   30. </a:t>
            </a:r>
            <a:r>
              <a:rPr lang="ru-RU" dirty="0" err="1" smtClean="0"/>
              <a:t>Різновиди</a:t>
            </a:r>
            <a:r>
              <a:rPr lang="ru-RU" dirty="0" smtClean="0"/>
              <a:t> </a:t>
            </a:r>
            <a:r>
              <a:rPr lang="ru-RU" dirty="0" err="1"/>
              <a:t>простих</a:t>
            </a:r>
            <a:r>
              <a:rPr lang="ru-RU" dirty="0"/>
              <a:t> </a:t>
            </a:r>
            <a:r>
              <a:rPr lang="ru-RU" dirty="0" err="1"/>
              <a:t>речень</a:t>
            </a:r>
            <a:r>
              <a:rPr lang="ru-RU" dirty="0"/>
              <a:t>. </a:t>
            </a:r>
            <a:r>
              <a:rPr lang="ru-RU" dirty="0" err="1"/>
              <a:t>Просте</a:t>
            </a:r>
            <a:r>
              <a:rPr lang="ru-RU" dirty="0"/>
              <a:t> </a:t>
            </a:r>
            <a:r>
              <a:rPr lang="ru-RU" dirty="0" err="1"/>
              <a:t>односкладне</a:t>
            </a:r>
            <a:r>
              <a:rPr lang="ru-RU" dirty="0"/>
              <a:t> </a:t>
            </a:r>
            <a:r>
              <a:rPr lang="ru-RU" dirty="0" err="1"/>
              <a:t>речення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951023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30582" y="1268760"/>
            <a:ext cx="79208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dirty="0" smtClean="0"/>
              <a:t>   31. </a:t>
            </a:r>
            <a:r>
              <a:rPr lang="ru-RU" dirty="0" err="1" smtClean="0"/>
              <a:t>Складносурядні</a:t>
            </a:r>
            <a:r>
              <a:rPr lang="ru-RU" dirty="0" smtClean="0"/>
              <a:t> </a:t>
            </a:r>
            <a:r>
              <a:rPr lang="ru-RU" dirty="0" err="1"/>
              <a:t>речення</a:t>
            </a:r>
            <a:r>
              <a:rPr lang="ru-RU" dirty="0"/>
              <a:t>. </a:t>
            </a:r>
            <a:endParaRPr lang="uk-UA" dirty="0"/>
          </a:p>
          <a:p>
            <a:pPr lvl="0" algn="just"/>
            <a:r>
              <a:rPr lang="ru-RU" dirty="0" smtClean="0"/>
              <a:t>   32. </a:t>
            </a:r>
            <a:r>
              <a:rPr lang="ru-RU" dirty="0" err="1" smtClean="0"/>
              <a:t>Складнопідрядні</a:t>
            </a:r>
            <a:r>
              <a:rPr lang="ru-RU" dirty="0" smtClean="0"/>
              <a:t> </a:t>
            </a:r>
            <a:r>
              <a:rPr lang="ru-RU" dirty="0" err="1"/>
              <a:t>речення</a:t>
            </a:r>
            <a:r>
              <a:rPr lang="ru-RU" dirty="0"/>
              <a:t>. </a:t>
            </a:r>
            <a:endParaRPr lang="uk-UA" dirty="0"/>
          </a:p>
          <a:p>
            <a:pPr lvl="0" algn="just"/>
            <a:r>
              <a:rPr lang="ru-RU" dirty="0" smtClean="0"/>
              <a:t>   33. </a:t>
            </a:r>
            <a:r>
              <a:rPr lang="ru-RU" dirty="0" err="1" smtClean="0"/>
              <a:t>Безсполучникові</a:t>
            </a:r>
            <a:r>
              <a:rPr lang="ru-RU" dirty="0" smtClean="0"/>
              <a:t> </a:t>
            </a:r>
            <a:r>
              <a:rPr lang="ru-RU" dirty="0" err="1"/>
              <a:t>складні</a:t>
            </a:r>
            <a:r>
              <a:rPr lang="ru-RU" dirty="0"/>
              <a:t> </a:t>
            </a:r>
            <a:r>
              <a:rPr lang="ru-RU" dirty="0" err="1"/>
              <a:t>речення</a:t>
            </a:r>
            <a:r>
              <a:rPr lang="ru-RU" dirty="0"/>
              <a:t>. </a:t>
            </a:r>
            <a:endParaRPr lang="uk-UA" dirty="0"/>
          </a:p>
          <a:p>
            <a:pPr lvl="0" algn="just"/>
            <a:r>
              <a:rPr lang="ru-RU" dirty="0" smtClean="0"/>
              <a:t>   34. </a:t>
            </a:r>
            <a:r>
              <a:rPr lang="ru-RU" dirty="0" err="1" smtClean="0"/>
              <a:t>Способи</a:t>
            </a:r>
            <a:r>
              <a:rPr lang="ru-RU" dirty="0" smtClean="0"/>
              <a:t> </a:t>
            </a:r>
            <a:r>
              <a:rPr lang="ru-RU" dirty="0" err="1"/>
              <a:t>передачі</a:t>
            </a:r>
            <a:r>
              <a:rPr lang="ru-RU" dirty="0"/>
              <a:t> </a:t>
            </a:r>
            <a:r>
              <a:rPr lang="ru-RU" dirty="0" err="1"/>
              <a:t>чужої</a:t>
            </a:r>
            <a:r>
              <a:rPr lang="ru-RU" dirty="0"/>
              <a:t> мови. </a:t>
            </a:r>
            <a:endParaRPr lang="uk-UA" dirty="0"/>
          </a:p>
          <a:p>
            <a:pPr lvl="0" algn="just"/>
            <a:r>
              <a:rPr lang="ru-RU" dirty="0" smtClean="0"/>
              <a:t>   35. </a:t>
            </a:r>
            <a:r>
              <a:rPr lang="ru-RU" dirty="0" err="1" smtClean="0"/>
              <a:t>Розділові</a:t>
            </a:r>
            <a:r>
              <a:rPr lang="ru-RU" dirty="0" smtClean="0"/>
              <a:t> </a:t>
            </a:r>
            <a:r>
              <a:rPr lang="ru-RU" dirty="0"/>
              <a:t>знаки в </a:t>
            </a:r>
            <a:r>
              <a:rPr lang="ru-RU" dirty="0" err="1"/>
              <a:t>кінці</a:t>
            </a:r>
            <a:r>
              <a:rPr lang="ru-RU" dirty="0"/>
              <a:t> </a:t>
            </a:r>
            <a:r>
              <a:rPr lang="ru-RU" dirty="0" err="1"/>
              <a:t>речення</a:t>
            </a:r>
            <a:r>
              <a:rPr lang="ru-RU" dirty="0"/>
              <a:t>. Кома в простому </a:t>
            </a:r>
            <a:r>
              <a:rPr lang="ru-RU" dirty="0" err="1"/>
              <a:t>реченні</a:t>
            </a:r>
            <a:r>
              <a:rPr lang="ru-RU" dirty="0"/>
              <a:t>. </a:t>
            </a:r>
            <a:r>
              <a:rPr lang="ru-RU" dirty="0" err="1"/>
              <a:t>Крапка</a:t>
            </a:r>
            <a:r>
              <a:rPr lang="ru-RU" dirty="0"/>
              <a:t> з комою в простому </a:t>
            </a:r>
            <a:r>
              <a:rPr lang="ru-RU" dirty="0" err="1"/>
              <a:t>реченні</a:t>
            </a:r>
            <a:r>
              <a:rPr lang="ru-RU" dirty="0"/>
              <a:t>. </a:t>
            </a:r>
            <a:r>
              <a:rPr lang="ru-RU" dirty="0" err="1"/>
              <a:t>Двокрапка</a:t>
            </a:r>
            <a:r>
              <a:rPr lang="ru-RU" dirty="0"/>
              <a:t> в простому </a:t>
            </a:r>
            <a:r>
              <a:rPr lang="ru-RU" dirty="0" err="1"/>
              <a:t>реченні</a:t>
            </a:r>
            <a:r>
              <a:rPr lang="ru-RU" dirty="0"/>
              <a:t>. Дужки в простому </a:t>
            </a:r>
            <a:r>
              <a:rPr lang="ru-RU" dirty="0" err="1"/>
              <a:t>реченні</a:t>
            </a:r>
            <a:r>
              <a:rPr lang="ru-RU" dirty="0"/>
              <a:t>. Тире в простому </a:t>
            </a:r>
            <a:r>
              <a:rPr lang="ru-RU" dirty="0" err="1"/>
              <a:t>реченні</a:t>
            </a:r>
            <a:r>
              <a:rPr lang="ru-RU" dirty="0"/>
              <a:t>. </a:t>
            </a:r>
            <a:endParaRPr lang="uk-UA" dirty="0"/>
          </a:p>
          <a:p>
            <a:pPr lvl="0" algn="just"/>
            <a:r>
              <a:rPr lang="ru-RU" dirty="0" smtClean="0"/>
              <a:t>   36. Кома </a:t>
            </a:r>
            <a:r>
              <a:rPr lang="ru-RU" dirty="0"/>
              <a:t>в складному </a:t>
            </a:r>
            <a:r>
              <a:rPr lang="ru-RU" dirty="0" err="1"/>
              <a:t>реченні</a:t>
            </a:r>
            <a:r>
              <a:rPr lang="ru-RU" dirty="0"/>
              <a:t>. </a:t>
            </a:r>
            <a:r>
              <a:rPr lang="ru-RU" dirty="0" err="1"/>
              <a:t>Крапка</a:t>
            </a:r>
            <a:r>
              <a:rPr lang="ru-RU" dirty="0"/>
              <a:t> з комою в складному </a:t>
            </a:r>
            <a:r>
              <a:rPr lang="ru-RU" dirty="0" err="1"/>
              <a:t>реченні</a:t>
            </a:r>
            <a:r>
              <a:rPr lang="ru-RU" dirty="0"/>
              <a:t>. </a:t>
            </a:r>
            <a:r>
              <a:rPr lang="ru-RU" dirty="0" smtClean="0"/>
              <a:t> </a:t>
            </a:r>
            <a:r>
              <a:rPr lang="ru-RU" dirty="0" err="1" smtClean="0"/>
              <a:t>Двокрапка</a:t>
            </a:r>
            <a:r>
              <a:rPr lang="ru-RU" dirty="0" smtClean="0"/>
              <a:t> </a:t>
            </a:r>
            <a:r>
              <a:rPr lang="ru-RU" dirty="0"/>
              <a:t>в складному </a:t>
            </a:r>
            <a:r>
              <a:rPr lang="ru-RU" dirty="0" err="1"/>
              <a:t>реченні</a:t>
            </a:r>
            <a:r>
              <a:rPr lang="ru-RU" dirty="0"/>
              <a:t>. Тире в складному </a:t>
            </a:r>
            <a:r>
              <a:rPr lang="ru-RU" dirty="0" err="1"/>
              <a:t>реченні</a:t>
            </a:r>
            <a:r>
              <a:rPr lang="ru-RU" dirty="0"/>
              <a:t>. </a:t>
            </a:r>
            <a:endParaRPr lang="uk-UA" dirty="0"/>
          </a:p>
          <a:p>
            <a:pPr lvl="0" algn="just"/>
            <a:r>
              <a:rPr lang="ru-RU" dirty="0" smtClean="0"/>
              <a:t>   37. </a:t>
            </a:r>
            <a:r>
              <a:rPr lang="ru-RU" dirty="0" err="1" smtClean="0"/>
              <a:t>Способи</a:t>
            </a:r>
            <a:r>
              <a:rPr lang="ru-RU" dirty="0" smtClean="0"/>
              <a:t> </a:t>
            </a:r>
            <a:r>
              <a:rPr lang="ru-RU" dirty="0" err="1"/>
              <a:t>запису</a:t>
            </a:r>
            <a:r>
              <a:rPr lang="ru-RU" dirty="0"/>
              <a:t> </a:t>
            </a:r>
            <a:r>
              <a:rPr lang="ru-RU" dirty="0" err="1"/>
              <a:t>власне</a:t>
            </a:r>
            <a:r>
              <a:rPr lang="ru-RU" dirty="0"/>
              <a:t> </a:t>
            </a:r>
            <a:r>
              <a:rPr lang="ru-RU" dirty="0" err="1"/>
              <a:t>прямої</a:t>
            </a:r>
            <a:r>
              <a:rPr lang="ru-RU" dirty="0"/>
              <a:t> мови. </a:t>
            </a:r>
            <a:r>
              <a:rPr lang="ru-RU" dirty="0" err="1"/>
              <a:t>Способи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 </a:t>
            </a:r>
            <a:r>
              <a:rPr lang="ru-RU" dirty="0" smtClean="0"/>
              <a:t>цитат. </a:t>
            </a:r>
            <a:r>
              <a:rPr lang="ru-RU" dirty="0" err="1" smtClean="0"/>
              <a:t>Способи</a:t>
            </a:r>
            <a:r>
              <a:rPr lang="ru-RU" dirty="0" smtClean="0"/>
              <a:t> </a:t>
            </a:r>
            <a:r>
              <a:rPr lang="ru-RU" dirty="0" err="1"/>
              <a:t>оформлення</a:t>
            </a:r>
            <a:r>
              <a:rPr lang="ru-RU" dirty="0"/>
              <a:t> </a:t>
            </a:r>
            <a:r>
              <a:rPr lang="ru-RU" dirty="0" err="1"/>
              <a:t>діалогу</a:t>
            </a:r>
            <a:r>
              <a:rPr lang="ru-RU" dirty="0"/>
              <a:t>.</a:t>
            </a:r>
            <a:endParaRPr lang="uk-UA" dirty="0"/>
          </a:p>
          <a:p>
            <a:pPr lvl="0" algn="just"/>
            <a:r>
              <a:rPr lang="ru-RU" dirty="0" smtClean="0"/>
              <a:t>   38.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стилістики</a:t>
            </a:r>
            <a:r>
              <a:rPr lang="ru-RU" dirty="0"/>
              <a:t>. </a:t>
            </a:r>
            <a:r>
              <a:rPr lang="ru-RU" dirty="0" err="1"/>
              <a:t>Стилістичні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. 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8703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302422193"/>
              </p:ext>
            </p:extLst>
          </p:nvPr>
        </p:nvGraphicFramePr>
        <p:xfrm>
          <a:off x="107504" y="116632"/>
          <a:ext cx="8856984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563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579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latin typeface="Monotype Corsiva" panose="03010101010201010101" pitchFamily="66" charset="0"/>
              </a:rPr>
              <a:t>Мета та завдання навчальної дисципліни</a:t>
            </a:r>
            <a:endParaRPr lang="uk-UA" b="1" dirty="0">
              <a:latin typeface="Monotype Corsiva" panose="03010101010201010101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76939" y="1268760"/>
            <a:ext cx="792088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 smtClean="0"/>
              <a:t>   Метою</a:t>
            </a:r>
            <a:r>
              <a:rPr lang="uk-UA" dirty="0" smtClean="0"/>
              <a:t> </a:t>
            </a:r>
            <a:r>
              <a:rPr lang="uk-UA" dirty="0"/>
              <a:t>викладання навчальної дисципліни «Шкільний курс української мови» є вивчення  фонетики, орфографії, лексикології, лексикографії, фразеології, морфології, синтаксису, пунктуації та стилістики шкільного  курсу української мови.</a:t>
            </a:r>
          </a:p>
          <a:p>
            <a:pPr algn="just"/>
            <a:r>
              <a:rPr lang="uk-UA" dirty="0" smtClean="0"/>
              <a:t>   Основні </a:t>
            </a:r>
            <a:r>
              <a:rPr lang="uk-UA" b="1" dirty="0"/>
              <a:t>завдання</a:t>
            </a:r>
            <a:r>
              <a:rPr lang="uk-UA" dirty="0"/>
              <a:t> викладання дисципліни «Шкільний курс української мови»: </a:t>
            </a:r>
          </a:p>
          <a:p>
            <a:pPr lvl="0" algn="just"/>
            <a:r>
              <a:rPr lang="uk-UA" dirty="0" smtClean="0"/>
              <a:t>   1. ознайомити </a:t>
            </a:r>
            <a:r>
              <a:rPr lang="uk-UA" dirty="0"/>
              <a:t>студентів з основними теоретичними положеннями основних розділів української мови;</a:t>
            </a:r>
          </a:p>
          <a:p>
            <a:pPr lvl="0" algn="just"/>
            <a:r>
              <a:rPr lang="uk-UA" dirty="0" smtClean="0"/>
              <a:t>   2. розглянути </a:t>
            </a:r>
            <a:r>
              <a:rPr lang="uk-UA" dirty="0"/>
              <a:t>традиційну та сучасну (</a:t>
            </a:r>
            <a:r>
              <a:rPr lang="uk-UA" dirty="0" err="1"/>
              <a:t>функційну</a:t>
            </a:r>
            <a:r>
              <a:rPr lang="uk-UA" dirty="0"/>
              <a:t>) класифікації лексико-граматичних класів слів і їхніх категорій;</a:t>
            </a:r>
          </a:p>
          <a:p>
            <a:pPr lvl="0" algn="just"/>
            <a:r>
              <a:rPr lang="uk-UA" dirty="0" smtClean="0"/>
              <a:t>   3. забезпечити </a:t>
            </a:r>
            <a:r>
              <a:rPr lang="uk-UA" dirty="0"/>
              <a:t>засвоєння студентами фонетичних та граматичних норм сучасної української літературної мови;</a:t>
            </a:r>
          </a:p>
          <a:p>
            <a:pPr lvl="0" algn="just"/>
            <a:r>
              <a:rPr lang="ru-RU" dirty="0" smtClean="0"/>
              <a:t>   4. </a:t>
            </a:r>
            <a:r>
              <a:rPr lang="ru-RU" dirty="0" err="1" smtClean="0"/>
              <a:t>сформувати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майбутніх</a:t>
            </a:r>
            <a:r>
              <a:rPr lang="ru-RU" dirty="0"/>
              <a:t> </a:t>
            </a:r>
            <a:r>
              <a:rPr lang="ru-RU" dirty="0" err="1"/>
              <a:t>учителів</a:t>
            </a:r>
            <a:r>
              <a:rPr lang="ru-RU" dirty="0"/>
              <a:t> </a:t>
            </a:r>
            <a:r>
              <a:rPr lang="ru-RU" dirty="0" err="1"/>
              <a:t>творчий</a:t>
            </a:r>
            <a:r>
              <a:rPr lang="ru-RU" dirty="0"/>
              <a:t> </a:t>
            </a:r>
            <a:r>
              <a:rPr lang="ru-RU" dirty="0" err="1"/>
              <a:t>підхід</a:t>
            </a:r>
            <a:r>
              <a:rPr lang="ru-RU" dirty="0"/>
              <a:t> до </a:t>
            </a:r>
            <a:r>
              <a:rPr lang="ru-RU" dirty="0" err="1"/>
              <a:t>аналізу</a:t>
            </a:r>
            <a:r>
              <a:rPr lang="ru-RU" dirty="0"/>
              <a:t> мовних </a:t>
            </a:r>
            <a:r>
              <a:rPr lang="ru-RU" dirty="0" err="1" smtClean="0"/>
              <a:t>явищ</a:t>
            </a:r>
            <a:r>
              <a:rPr lang="ru-RU" dirty="0" smtClean="0"/>
              <a:t>;</a:t>
            </a:r>
            <a:endParaRPr lang="uk-UA" dirty="0"/>
          </a:p>
          <a:p>
            <a:pPr lvl="0" algn="just"/>
            <a:r>
              <a:rPr lang="uk-UA" dirty="0" smtClean="0"/>
              <a:t>   5. розвивати </a:t>
            </a:r>
            <a:r>
              <a:rPr lang="uk-UA" dirty="0"/>
              <a:t>уміння і навички зв’язного усного та писемного мовлення студентів.</a:t>
            </a:r>
          </a:p>
          <a:p>
            <a:r>
              <a:rPr lang="uk-UA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446986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980728"/>
            <a:ext cx="7992888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/>
              <a:t>Унаслідок </a:t>
            </a:r>
            <a:r>
              <a:rPr lang="uk-UA" sz="2400" b="1" dirty="0"/>
              <a:t>вивчення навчальної дисципліни студент </a:t>
            </a:r>
            <a:r>
              <a:rPr lang="uk-UA" sz="2400" b="1" dirty="0" smtClean="0"/>
              <a:t>повинен знати</a:t>
            </a:r>
            <a:r>
              <a:rPr lang="uk-UA" sz="2400" b="1" dirty="0"/>
              <a:t>: </a:t>
            </a:r>
          </a:p>
          <a:p>
            <a:pPr lvl="0" algn="just"/>
            <a:r>
              <a:rPr lang="uk-UA" dirty="0" smtClean="0"/>
              <a:t>   </a:t>
            </a:r>
          </a:p>
          <a:p>
            <a:pPr lvl="0" algn="just"/>
            <a:r>
              <a:rPr lang="uk-UA" dirty="0"/>
              <a:t> </a:t>
            </a:r>
            <a:r>
              <a:rPr lang="uk-UA" dirty="0" smtClean="0"/>
              <a:t>  1. основні </a:t>
            </a:r>
            <a:r>
              <a:rPr lang="uk-UA" dirty="0"/>
              <a:t>поняття фонетики, лексики, граматики;</a:t>
            </a:r>
          </a:p>
          <a:p>
            <a:pPr lvl="0" algn="just"/>
            <a:r>
              <a:rPr lang="uk-UA" dirty="0" smtClean="0"/>
              <a:t>   2. відомості </a:t>
            </a:r>
            <a:r>
              <a:rPr lang="uk-UA" dirty="0"/>
              <a:t>про систему самостійних і службових частин мови;</a:t>
            </a:r>
          </a:p>
          <a:p>
            <a:pPr lvl="0" algn="just"/>
            <a:r>
              <a:rPr lang="uk-UA" dirty="0" smtClean="0"/>
              <a:t>   3. традиційну </a:t>
            </a:r>
            <a:r>
              <a:rPr lang="uk-UA" dirty="0"/>
              <a:t>та сучасну (</a:t>
            </a:r>
            <a:r>
              <a:rPr lang="uk-UA" dirty="0" err="1"/>
              <a:t>функційну</a:t>
            </a:r>
            <a:r>
              <a:rPr lang="uk-UA" dirty="0"/>
              <a:t>) класифікації </a:t>
            </a:r>
            <a:r>
              <a:rPr lang="uk-UA" dirty="0" smtClean="0"/>
              <a:t>лексико-граматичних </a:t>
            </a:r>
            <a:r>
              <a:rPr lang="uk-UA" dirty="0"/>
              <a:t>класів слів і їхніх категорій;</a:t>
            </a:r>
          </a:p>
          <a:p>
            <a:pPr lvl="0" algn="just"/>
            <a:r>
              <a:rPr lang="uk-UA" dirty="0" smtClean="0"/>
              <a:t>   4. транспозиційні </a:t>
            </a:r>
            <a:r>
              <a:rPr lang="uk-UA" dirty="0"/>
              <a:t>явища в системі частин мови;</a:t>
            </a:r>
          </a:p>
          <a:p>
            <a:pPr lvl="0" algn="just"/>
            <a:r>
              <a:rPr lang="uk-UA" dirty="0" smtClean="0"/>
              <a:t>   5. лексико-граматичні </a:t>
            </a:r>
            <a:r>
              <a:rPr lang="uk-UA" dirty="0"/>
              <a:t>розряди іменника;</a:t>
            </a:r>
          </a:p>
          <a:p>
            <a:pPr lvl="0" algn="just"/>
            <a:r>
              <a:rPr lang="uk-UA" dirty="0" smtClean="0"/>
              <a:t>   6. граматичні </a:t>
            </a:r>
            <a:r>
              <a:rPr lang="uk-UA" dirty="0"/>
              <a:t>категорії іменника;</a:t>
            </a:r>
          </a:p>
          <a:p>
            <a:pPr lvl="0" algn="just"/>
            <a:r>
              <a:rPr lang="uk-UA" dirty="0" smtClean="0"/>
              <a:t>   7. особливості </a:t>
            </a:r>
            <a:r>
              <a:rPr lang="uk-UA" dirty="0"/>
              <a:t>відмінювання іменників;</a:t>
            </a:r>
          </a:p>
          <a:p>
            <a:pPr lvl="0" algn="just"/>
            <a:r>
              <a:rPr lang="uk-UA" dirty="0" smtClean="0"/>
              <a:t>   8. лексико-граматичні </a:t>
            </a:r>
            <a:r>
              <a:rPr lang="uk-UA" dirty="0"/>
              <a:t>розряди прикметників;</a:t>
            </a:r>
          </a:p>
          <a:p>
            <a:pPr lvl="0" algn="just"/>
            <a:r>
              <a:rPr lang="uk-UA" dirty="0" smtClean="0"/>
              <a:t>   9. розряди </a:t>
            </a:r>
            <a:r>
              <a:rPr lang="uk-UA" dirty="0"/>
              <a:t>числівників за значенням і граматичними ознаками;</a:t>
            </a:r>
          </a:p>
          <a:p>
            <a:pPr lvl="0" algn="just"/>
            <a:r>
              <a:rPr lang="uk-UA" dirty="0" smtClean="0"/>
              <a:t>   10. особливості </a:t>
            </a:r>
            <a:r>
              <a:rPr lang="uk-UA" dirty="0"/>
              <a:t>відмінювання числівників;</a:t>
            </a:r>
          </a:p>
          <a:p>
            <a:pPr lvl="0" algn="just"/>
            <a:r>
              <a:rPr lang="uk-UA" dirty="0" smtClean="0"/>
              <a:t>   11. розряди </a:t>
            </a:r>
            <a:r>
              <a:rPr lang="uk-UA" dirty="0"/>
              <a:t>займенників за значенням;</a:t>
            </a:r>
          </a:p>
          <a:p>
            <a:pPr lvl="0" algn="just"/>
            <a:r>
              <a:rPr lang="uk-UA" dirty="0" smtClean="0"/>
              <a:t>   12. відмінювання </a:t>
            </a:r>
            <a:r>
              <a:rPr lang="uk-UA" dirty="0"/>
              <a:t>займенників;</a:t>
            </a:r>
          </a:p>
          <a:p>
            <a:pPr lvl="0" algn="just"/>
            <a:r>
              <a:rPr lang="uk-UA" dirty="0" smtClean="0"/>
              <a:t>   13. основні </a:t>
            </a:r>
            <a:r>
              <a:rPr lang="uk-UA" dirty="0"/>
              <a:t>граматичні норми сучасної української літературної </a:t>
            </a:r>
            <a:r>
              <a:rPr lang="uk-UA" dirty="0" smtClean="0"/>
              <a:t>мови.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775346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1052736"/>
            <a:ext cx="79928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/>
              <a:t>Унаслідок вивчення навчальної дисципліни студент </a:t>
            </a:r>
            <a:r>
              <a:rPr lang="uk-UA" sz="2400" b="1" dirty="0" smtClean="0"/>
              <a:t>повинен уміти:</a:t>
            </a:r>
          </a:p>
          <a:p>
            <a:pPr algn="ctr"/>
            <a:r>
              <a:rPr lang="uk-UA" sz="2400" b="1" dirty="0" smtClean="0"/>
              <a:t> </a:t>
            </a:r>
            <a:endParaRPr lang="uk-UA" sz="2400" b="1" dirty="0"/>
          </a:p>
          <a:p>
            <a:pPr lvl="0" algn="just"/>
            <a:r>
              <a:rPr lang="uk-UA" dirty="0" smtClean="0"/>
              <a:t>   1. визначати </a:t>
            </a:r>
            <a:r>
              <a:rPr lang="uk-UA" dirty="0"/>
              <a:t>іменні частини мови та характеризувати їх;</a:t>
            </a:r>
          </a:p>
          <a:p>
            <a:pPr lvl="0" algn="just"/>
            <a:r>
              <a:rPr lang="uk-UA" dirty="0" smtClean="0"/>
              <a:t>   2. визначати </a:t>
            </a:r>
            <a:r>
              <a:rPr lang="uk-UA" dirty="0"/>
              <a:t>граматичні категорії та граматичні значення слів;</a:t>
            </a:r>
          </a:p>
          <a:p>
            <a:pPr lvl="0" algn="just"/>
            <a:r>
              <a:rPr lang="uk-UA" dirty="0" smtClean="0"/>
              <a:t>   3. утворювати </a:t>
            </a:r>
            <a:r>
              <a:rPr lang="uk-UA" dirty="0"/>
              <a:t>форми співвідносної та безвідносної міри якості прикметників;</a:t>
            </a:r>
          </a:p>
          <a:p>
            <a:pPr lvl="0" algn="just"/>
            <a:r>
              <a:rPr lang="uk-UA" dirty="0" smtClean="0"/>
              <a:t>   4. відмінювати </a:t>
            </a:r>
            <a:r>
              <a:rPr lang="uk-UA" dirty="0"/>
              <a:t>іменники, прикметники, числівники і займенники;</a:t>
            </a:r>
          </a:p>
          <a:p>
            <a:pPr lvl="0" algn="just"/>
            <a:r>
              <a:rPr lang="uk-UA" dirty="0" smtClean="0"/>
              <a:t>   5. давати </a:t>
            </a:r>
            <a:r>
              <a:rPr lang="uk-UA" dirty="0"/>
              <a:t>оцінку явищам граматичної транспозиції;</a:t>
            </a:r>
          </a:p>
          <a:p>
            <a:pPr lvl="0" algn="just"/>
            <a:r>
              <a:rPr lang="uk-UA" dirty="0" smtClean="0"/>
              <a:t>   6. виконувати </a:t>
            </a:r>
            <a:r>
              <a:rPr lang="uk-UA" dirty="0"/>
              <a:t>повний морфологічний аналіз слів іменних частин </a:t>
            </a:r>
            <a:r>
              <a:rPr lang="uk-UA" dirty="0" smtClean="0"/>
              <a:t>мови.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337255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000" y="481236"/>
            <a:ext cx="8229600" cy="1143000"/>
          </a:xfrm>
        </p:spPr>
        <p:txBody>
          <a:bodyPr>
            <a:normAutofit/>
          </a:bodyPr>
          <a:lstStyle/>
          <a:p>
            <a:r>
              <a:rPr lang="uk-UA" b="1" dirty="0" smtClean="0">
                <a:latin typeface="Monotype Corsiva" panose="03010101010201010101" pitchFamily="66" charset="0"/>
              </a:rPr>
              <a:t>Рекомендована література до курсу</a:t>
            </a:r>
            <a:endParaRPr lang="uk-UA" b="1" dirty="0">
              <a:latin typeface="Monotype Corsiva" panose="03010101010201010101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67352" y="1052736"/>
            <a:ext cx="8064896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dirty="0" smtClean="0"/>
              <a:t>   </a:t>
            </a:r>
          </a:p>
          <a:p>
            <a:pPr algn="just"/>
            <a:r>
              <a:rPr lang="uk-UA" sz="2000" b="1" dirty="0"/>
              <a:t> </a:t>
            </a:r>
            <a:r>
              <a:rPr lang="uk-UA" sz="2000" b="1" dirty="0" smtClean="0"/>
              <a:t>  Основна</a:t>
            </a:r>
            <a:r>
              <a:rPr lang="uk-UA" sz="2000" dirty="0" smtClean="0"/>
              <a:t>:</a:t>
            </a:r>
            <a:endParaRPr lang="uk-UA" dirty="0" smtClean="0"/>
          </a:p>
          <a:p>
            <a:pPr algn="just"/>
            <a:r>
              <a:rPr lang="uk-UA" dirty="0"/>
              <a:t> </a:t>
            </a:r>
            <a:r>
              <a:rPr lang="uk-UA" dirty="0" smtClean="0"/>
              <a:t>  </a:t>
            </a:r>
            <a:r>
              <a:rPr lang="ru-RU" dirty="0" smtClean="0"/>
              <a:t>1. </a:t>
            </a:r>
            <a:r>
              <a:rPr lang="ru-RU" dirty="0" err="1" smtClean="0"/>
              <a:t>Білецький</a:t>
            </a:r>
            <a:r>
              <a:rPr lang="ru-RU" dirty="0" smtClean="0"/>
              <a:t> </a:t>
            </a:r>
            <a:r>
              <a:rPr lang="ru-RU" dirty="0"/>
              <a:t>А. О. Про </a:t>
            </a:r>
            <a:r>
              <a:rPr lang="ru-RU" dirty="0" err="1"/>
              <a:t>мову</a:t>
            </a:r>
            <a:r>
              <a:rPr lang="ru-RU" dirty="0"/>
              <a:t> і </a:t>
            </a:r>
            <a:r>
              <a:rPr lang="ru-RU" dirty="0" err="1" smtClean="0"/>
              <a:t>мовознавство</a:t>
            </a:r>
            <a:r>
              <a:rPr lang="ru-RU" dirty="0" smtClean="0"/>
              <a:t>. К</a:t>
            </a:r>
            <a:r>
              <a:rPr lang="ru-RU" dirty="0"/>
              <a:t>. : </a:t>
            </a:r>
            <a:r>
              <a:rPr lang="ru-RU" dirty="0" err="1"/>
              <a:t>АртЕк</a:t>
            </a:r>
            <a:r>
              <a:rPr lang="ru-RU" dirty="0"/>
              <a:t>, 1996. 224 с.</a:t>
            </a:r>
            <a:endParaRPr lang="uk-UA" dirty="0"/>
          </a:p>
          <a:p>
            <a:pPr algn="just"/>
            <a:r>
              <a:rPr lang="ru-RU" dirty="0" smtClean="0"/>
              <a:t>   2</a:t>
            </a:r>
            <a:r>
              <a:rPr lang="ru-RU" dirty="0"/>
              <a:t>. Блик О. П. Фонетика. </a:t>
            </a:r>
            <a:r>
              <a:rPr lang="ru-RU" dirty="0" err="1"/>
              <a:t>Орфоепія</a:t>
            </a:r>
            <a:r>
              <a:rPr lang="ru-RU" dirty="0"/>
              <a:t>. </a:t>
            </a:r>
            <a:r>
              <a:rPr lang="ru-RU" dirty="0" err="1"/>
              <a:t>Графіка</a:t>
            </a:r>
            <a:r>
              <a:rPr lang="ru-RU" dirty="0"/>
              <a:t>. </a:t>
            </a:r>
            <a:r>
              <a:rPr lang="ru-RU" dirty="0" err="1"/>
              <a:t>Орфографія</a:t>
            </a:r>
            <a:r>
              <a:rPr lang="ru-RU" dirty="0"/>
              <a:t>: </a:t>
            </a:r>
            <a:r>
              <a:rPr lang="ru-RU" dirty="0" err="1"/>
              <a:t>Посібник</a:t>
            </a:r>
            <a:r>
              <a:rPr lang="ru-RU" dirty="0"/>
              <a:t> для </a:t>
            </a:r>
            <a:r>
              <a:rPr lang="ru-RU" dirty="0" err="1" smtClean="0"/>
              <a:t>вчителів</a:t>
            </a:r>
            <a:r>
              <a:rPr lang="ru-RU" dirty="0" smtClean="0"/>
              <a:t>. К </a:t>
            </a:r>
            <a:r>
              <a:rPr lang="ru-RU" dirty="0"/>
              <a:t>.:   </a:t>
            </a:r>
            <a:r>
              <a:rPr lang="ru-RU" dirty="0" err="1"/>
              <a:t>Радянська</a:t>
            </a:r>
            <a:r>
              <a:rPr lang="ru-RU" dirty="0"/>
              <a:t> школа, 1998.  128 с.</a:t>
            </a:r>
            <a:endParaRPr lang="uk-UA" dirty="0"/>
          </a:p>
          <a:p>
            <a:pPr algn="just"/>
            <a:r>
              <a:rPr lang="ru-RU" dirty="0" smtClean="0"/>
              <a:t>   3. Богдан </a:t>
            </a:r>
            <a:r>
              <a:rPr lang="ru-RU" dirty="0"/>
              <a:t>М. М., Власенко В. В., </a:t>
            </a:r>
            <a:r>
              <a:rPr lang="ru-RU" dirty="0" err="1"/>
              <a:t>Конторчук</a:t>
            </a:r>
            <a:r>
              <a:rPr lang="ru-RU" dirty="0"/>
              <a:t> Г. К. </a:t>
            </a:r>
            <a:r>
              <a:rPr lang="ru-RU" dirty="0" err="1"/>
              <a:t>Сучасна</a:t>
            </a:r>
            <a:r>
              <a:rPr lang="ru-RU" dirty="0"/>
              <a:t> </a:t>
            </a:r>
            <a:r>
              <a:rPr lang="ru-RU" dirty="0" err="1"/>
              <a:t>українська</a:t>
            </a:r>
            <a:r>
              <a:rPr lang="ru-RU" dirty="0"/>
              <a:t> </a:t>
            </a:r>
            <a:r>
              <a:rPr lang="ru-RU" dirty="0" err="1"/>
              <a:t>літературна</a:t>
            </a:r>
            <a:r>
              <a:rPr lang="ru-RU" dirty="0"/>
              <a:t> </a:t>
            </a:r>
            <a:r>
              <a:rPr lang="ru-RU" dirty="0" err="1"/>
              <a:t>мова</a:t>
            </a:r>
            <a:r>
              <a:rPr lang="ru-RU" dirty="0"/>
              <a:t>: </a:t>
            </a:r>
            <a:r>
              <a:rPr lang="ru-RU" dirty="0" err="1"/>
              <a:t>лексичний</a:t>
            </a:r>
            <a:r>
              <a:rPr lang="ru-RU" dirty="0"/>
              <a:t>, </a:t>
            </a:r>
            <a:r>
              <a:rPr lang="ru-RU" dirty="0" err="1"/>
              <a:t>фонетичний</a:t>
            </a:r>
            <a:r>
              <a:rPr lang="ru-RU" dirty="0"/>
              <a:t> і </a:t>
            </a:r>
            <a:r>
              <a:rPr lang="ru-RU" dirty="0" err="1"/>
              <a:t>граматичний</a:t>
            </a:r>
            <a:r>
              <a:rPr lang="ru-RU" dirty="0"/>
              <a:t> </a:t>
            </a:r>
            <a:r>
              <a:rPr lang="ru-RU" dirty="0" err="1"/>
              <a:t>аналізи</a:t>
            </a:r>
            <a:r>
              <a:rPr lang="ru-RU" dirty="0"/>
              <a:t>. Житомир : </a:t>
            </a:r>
            <a:r>
              <a:rPr lang="ru-RU" dirty="0" err="1"/>
              <a:t>Поліграфічний</a:t>
            </a:r>
            <a:r>
              <a:rPr lang="ru-RU" dirty="0"/>
              <a:t> центр ЖДПУ, 2001.  134 с.</a:t>
            </a:r>
            <a:endParaRPr lang="uk-UA" dirty="0"/>
          </a:p>
          <a:p>
            <a:pPr algn="just"/>
            <a:r>
              <a:rPr lang="ru-RU" dirty="0" smtClean="0"/>
              <a:t>   4</a:t>
            </a:r>
            <a:r>
              <a:rPr lang="ru-RU" dirty="0"/>
              <a:t>. </a:t>
            </a:r>
            <a:r>
              <a:rPr lang="ru-RU" dirty="0" err="1"/>
              <a:t>Вихованець</a:t>
            </a:r>
            <a:r>
              <a:rPr lang="ru-RU" dirty="0"/>
              <a:t> І. Р., </a:t>
            </a:r>
            <a:r>
              <a:rPr lang="ru-RU" dirty="0" err="1"/>
              <a:t>Городенська</a:t>
            </a:r>
            <a:r>
              <a:rPr lang="ru-RU" dirty="0"/>
              <a:t> К. Г., Грищенко А. П. </a:t>
            </a:r>
            <a:r>
              <a:rPr lang="ru-RU" dirty="0" err="1"/>
              <a:t>Граматика</a:t>
            </a:r>
            <a:r>
              <a:rPr lang="ru-RU" dirty="0"/>
              <a:t> української </a:t>
            </a:r>
            <a:r>
              <a:rPr lang="ru-RU" dirty="0" smtClean="0"/>
              <a:t>мови. К</a:t>
            </a:r>
            <a:r>
              <a:rPr lang="ru-RU" dirty="0"/>
              <a:t>., 1982. 175 с.</a:t>
            </a:r>
            <a:endParaRPr lang="uk-UA" dirty="0"/>
          </a:p>
          <a:p>
            <a:pPr algn="just"/>
            <a:r>
              <a:rPr lang="ru-RU" dirty="0" smtClean="0"/>
              <a:t>   5</a:t>
            </a:r>
            <a:r>
              <a:rPr lang="ru-RU" dirty="0"/>
              <a:t>. Волкова </a:t>
            </a:r>
            <a:r>
              <a:rPr lang="ru-RU" dirty="0" smtClean="0"/>
              <a:t>Н. П</a:t>
            </a:r>
            <a:r>
              <a:rPr lang="ru-RU" dirty="0"/>
              <a:t>. </a:t>
            </a:r>
            <a:r>
              <a:rPr lang="ru-RU" dirty="0" err="1"/>
              <a:t>Професійно-педагогічна</a:t>
            </a:r>
            <a:r>
              <a:rPr lang="ru-RU" dirty="0"/>
              <a:t> </a:t>
            </a:r>
            <a:r>
              <a:rPr lang="ru-RU" dirty="0" err="1" smtClean="0"/>
              <a:t>комунікація</a:t>
            </a:r>
            <a:r>
              <a:rPr lang="ru-RU" dirty="0" smtClean="0"/>
              <a:t>. К. : ВЦ </a:t>
            </a:r>
            <a:r>
              <a:rPr lang="ru-RU" dirty="0"/>
              <a:t>«</a:t>
            </a:r>
            <a:r>
              <a:rPr lang="ru-RU" dirty="0" err="1"/>
              <a:t>Академія</a:t>
            </a:r>
            <a:r>
              <a:rPr lang="ru-RU" dirty="0"/>
              <a:t>», 2006.  256 с.</a:t>
            </a:r>
            <a:endParaRPr lang="uk-UA" dirty="0"/>
          </a:p>
          <a:p>
            <a:pPr algn="just"/>
            <a:r>
              <a:rPr lang="ru-RU" dirty="0" smtClean="0"/>
              <a:t>   6</a:t>
            </a:r>
            <a:r>
              <a:rPr lang="ru-RU" dirty="0"/>
              <a:t>. </a:t>
            </a:r>
            <a:r>
              <a:rPr lang="ru-RU" dirty="0" err="1"/>
              <a:t>Горпинич</a:t>
            </a:r>
            <a:r>
              <a:rPr lang="ru-RU" dirty="0"/>
              <a:t> В. О. </a:t>
            </a:r>
            <a:r>
              <a:rPr lang="ru-RU" dirty="0" err="1"/>
              <a:t>Морфологія</a:t>
            </a:r>
            <a:r>
              <a:rPr lang="ru-RU" dirty="0"/>
              <a:t> української мови: </a:t>
            </a:r>
            <a:r>
              <a:rPr lang="ru-RU" dirty="0" err="1" smtClean="0"/>
              <a:t>Підручник</a:t>
            </a:r>
            <a:r>
              <a:rPr lang="ru-RU" dirty="0" smtClean="0"/>
              <a:t>. К</a:t>
            </a:r>
            <a:r>
              <a:rPr lang="ru-RU" dirty="0"/>
              <a:t>. : ВЦ «</a:t>
            </a:r>
            <a:r>
              <a:rPr lang="ru-RU" dirty="0" err="1"/>
              <a:t>Академія</a:t>
            </a:r>
            <a:r>
              <a:rPr lang="ru-RU" dirty="0"/>
              <a:t>», 2004.  336 с.</a:t>
            </a:r>
            <a:endParaRPr lang="uk-UA" dirty="0"/>
          </a:p>
          <a:p>
            <a:pPr algn="just"/>
            <a:r>
              <a:rPr lang="ru-RU" dirty="0" smtClean="0"/>
              <a:t>   7. </a:t>
            </a:r>
            <a:r>
              <a:rPr lang="ru-RU" dirty="0" err="1"/>
              <a:t>Дудик</a:t>
            </a:r>
            <a:r>
              <a:rPr lang="ru-RU" dirty="0"/>
              <a:t> П. С. </a:t>
            </a:r>
            <a:r>
              <a:rPr lang="ru-RU" dirty="0" err="1"/>
              <a:t>Стилістика</a:t>
            </a:r>
            <a:r>
              <a:rPr lang="ru-RU" dirty="0"/>
              <a:t> української мови: </a:t>
            </a:r>
            <a:r>
              <a:rPr lang="ru-RU" dirty="0" err="1" smtClean="0"/>
              <a:t>Підручник</a:t>
            </a:r>
            <a:r>
              <a:rPr lang="ru-RU" dirty="0" smtClean="0"/>
              <a:t>. К</a:t>
            </a:r>
            <a:r>
              <a:rPr lang="ru-RU" dirty="0"/>
              <a:t>. : ВЦ «</a:t>
            </a:r>
            <a:r>
              <a:rPr lang="ru-RU" dirty="0" err="1"/>
              <a:t>Академія</a:t>
            </a:r>
            <a:r>
              <a:rPr lang="ru-RU" dirty="0"/>
              <a:t>», 2005.  368 с</a:t>
            </a:r>
            <a:r>
              <a:rPr lang="ru-RU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535930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76672"/>
            <a:ext cx="8064896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 algn="just"/>
            <a:r>
              <a:rPr lang="ru-RU" dirty="0" smtClean="0"/>
              <a:t>   8</a:t>
            </a:r>
            <a:r>
              <a:rPr lang="ru-RU" dirty="0"/>
              <a:t>. Жовтобрюх М. А., Кулик Б. М. Курс </a:t>
            </a:r>
            <a:r>
              <a:rPr lang="ru-RU" dirty="0" err="1"/>
              <a:t>сучасної</a:t>
            </a:r>
            <a:r>
              <a:rPr lang="ru-RU" dirty="0"/>
              <a:t> української </a:t>
            </a:r>
            <a:r>
              <a:rPr lang="ru-RU" dirty="0" err="1"/>
              <a:t>літературної</a:t>
            </a:r>
            <a:r>
              <a:rPr lang="ru-RU" dirty="0"/>
              <a:t> мови. Ч. 1.  К. : </a:t>
            </a:r>
            <a:r>
              <a:rPr lang="ru-RU" dirty="0" err="1"/>
              <a:t>Вища</a:t>
            </a:r>
            <a:r>
              <a:rPr lang="ru-RU" dirty="0"/>
              <a:t> школа, 1972. </a:t>
            </a:r>
            <a:r>
              <a:rPr lang="ru-RU" dirty="0" smtClean="0"/>
              <a:t> 402 с.</a:t>
            </a:r>
            <a:endParaRPr lang="uk-UA" dirty="0" smtClean="0"/>
          </a:p>
          <a:p>
            <a:pPr algn="just"/>
            <a:r>
              <a:rPr lang="ru-RU" dirty="0" smtClean="0"/>
              <a:t>   9</a:t>
            </a:r>
            <a:r>
              <a:rPr lang="ru-RU" dirty="0"/>
              <a:t>. </a:t>
            </a:r>
            <a:r>
              <a:rPr lang="ru-RU" dirty="0" err="1"/>
              <a:t>Мацько</a:t>
            </a:r>
            <a:r>
              <a:rPr lang="ru-RU" dirty="0"/>
              <a:t> Л. І., Сидоренко О. М., </a:t>
            </a:r>
            <a:r>
              <a:rPr lang="ru-RU" dirty="0" err="1"/>
              <a:t>Мацько</a:t>
            </a:r>
            <a:r>
              <a:rPr lang="ru-RU" dirty="0"/>
              <a:t> О. М. </a:t>
            </a:r>
            <a:r>
              <a:rPr lang="ru-RU" dirty="0" err="1"/>
              <a:t>Стилістика</a:t>
            </a:r>
            <a:r>
              <a:rPr lang="ru-RU" dirty="0"/>
              <a:t> української мови: </a:t>
            </a:r>
            <a:r>
              <a:rPr lang="ru-RU" dirty="0" err="1"/>
              <a:t>Підручник</a:t>
            </a:r>
            <a:r>
              <a:rPr lang="ru-RU" dirty="0"/>
              <a:t>.  К. : </a:t>
            </a:r>
            <a:r>
              <a:rPr lang="ru-RU" dirty="0" err="1"/>
              <a:t>Вища</a:t>
            </a:r>
            <a:r>
              <a:rPr lang="ru-RU" dirty="0"/>
              <a:t> школа, 2003.  462 </a:t>
            </a:r>
            <a:r>
              <a:rPr lang="ru-RU" dirty="0" smtClean="0"/>
              <a:t>с.</a:t>
            </a:r>
            <a:endParaRPr lang="uk-UA" dirty="0"/>
          </a:p>
          <a:p>
            <a:pPr algn="just"/>
            <a:r>
              <a:rPr lang="uk-UA" dirty="0"/>
              <a:t> </a:t>
            </a:r>
            <a:r>
              <a:rPr lang="uk-UA" dirty="0" smtClean="0"/>
              <a:t>  </a:t>
            </a:r>
            <a:r>
              <a:rPr lang="ru-RU" dirty="0" smtClean="0"/>
              <a:t>10</a:t>
            </a:r>
            <a:r>
              <a:rPr lang="ru-RU" dirty="0"/>
              <a:t>. </a:t>
            </a:r>
            <a:r>
              <a:rPr lang="ru-RU" dirty="0" err="1"/>
              <a:t>Мацько</a:t>
            </a:r>
            <a:r>
              <a:rPr lang="ru-RU" dirty="0"/>
              <a:t> Л. І., </a:t>
            </a:r>
            <a:r>
              <a:rPr lang="ru-RU" dirty="0" err="1"/>
              <a:t>Кравець</a:t>
            </a:r>
            <a:r>
              <a:rPr lang="ru-RU" dirty="0"/>
              <a:t> Л. В. Культура української </a:t>
            </a:r>
            <a:r>
              <a:rPr lang="ru-RU" dirty="0" err="1"/>
              <a:t>фахової</a:t>
            </a:r>
            <a:r>
              <a:rPr lang="ru-RU" dirty="0"/>
              <a:t> мови. К. : ВЦ «</a:t>
            </a:r>
            <a:r>
              <a:rPr lang="ru-RU" dirty="0" err="1"/>
              <a:t>Академія</a:t>
            </a:r>
            <a:r>
              <a:rPr lang="ru-RU" dirty="0"/>
              <a:t>», 2007.  360 с.</a:t>
            </a:r>
            <a:endParaRPr lang="uk-UA" dirty="0"/>
          </a:p>
          <a:p>
            <a:pPr algn="just"/>
            <a:r>
              <a:rPr lang="ru-RU" dirty="0" smtClean="0"/>
              <a:t>   11</a:t>
            </a:r>
            <a:r>
              <a:rPr lang="ru-RU" dirty="0"/>
              <a:t>. </a:t>
            </a:r>
            <a:r>
              <a:rPr lang="ru-RU" dirty="0" err="1"/>
              <a:t>Тєлєжкіна</a:t>
            </a:r>
            <a:r>
              <a:rPr lang="ru-RU" dirty="0"/>
              <a:t> О. О. </a:t>
            </a:r>
            <a:r>
              <a:rPr lang="ru-RU" dirty="0" err="1"/>
              <a:t>Українська</a:t>
            </a:r>
            <a:r>
              <a:rPr lang="ru-RU" dirty="0"/>
              <a:t> </a:t>
            </a:r>
            <a:r>
              <a:rPr lang="ru-RU" dirty="0" err="1"/>
              <a:t>мова</a:t>
            </a:r>
            <a:r>
              <a:rPr lang="ru-RU" dirty="0"/>
              <a:t>: </a:t>
            </a:r>
            <a:r>
              <a:rPr lang="ru-RU" dirty="0" err="1"/>
              <a:t>Навчально-практичний</a:t>
            </a:r>
            <a:r>
              <a:rPr lang="ru-RU" dirty="0"/>
              <a:t> </a:t>
            </a:r>
            <a:r>
              <a:rPr lang="ru-RU" dirty="0" err="1"/>
              <a:t>довідник</a:t>
            </a:r>
            <a:r>
              <a:rPr lang="ru-RU" dirty="0"/>
              <a:t>.  Х. : Ранок, 2010.  400 с.</a:t>
            </a:r>
            <a:endParaRPr lang="uk-UA" dirty="0"/>
          </a:p>
          <a:p>
            <a:pPr algn="just"/>
            <a:r>
              <a:rPr lang="ru-RU" dirty="0" smtClean="0"/>
              <a:t>   12</a:t>
            </a:r>
            <a:r>
              <a:rPr lang="ru-RU" dirty="0"/>
              <a:t>. Шевченко Л. Ю., </a:t>
            </a:r>
            <a:r>
              <a:rPr lang="ru-RU" dirty="0" err="1"/>
              <a:t>Різун</a:t>
            </a:r>
            <a:r>
              <a:rPr lang="ru-RU" dirty="0"/>
              <a:t> В. В., Лисенко Ю. В. </a:t>
            </a:r>
            <a:r>
              <a:rPr lang="ru-RU" dirty="0" err="1"/>
              <a:t>Сучасна</a:t>
            </a:r>
            <a:r>
              <a:rPr lang="ru-RU" dirty="0"/>
              <a:t> </a:t>
            </a:r>
            <a:r>
              <a:rPr lang="ru-RU" dirty="0" err="1"/>
              <a:t>українська</a:t>
            </a:r>
            <a:r>
              <a:rPr lang="ru-RU" dirty="0"/>
              <a:t> </a:t>
            </a:r>
            <a:r>
              <a:rPr lang="ru-RU" dirty="0" err="1"/>
              <a:t>мова</a:t>
            </a:r>
            <a:r>
              <a:rPr lang="ru-RU" dirty="0"/>
              <a:t>: </a:t>
            </a:r>
            <a:r>
              <a:rPr lang="ru-RU" dirty="0" err="1"/>
              <a:t>Довідник</a:t>
            </a:r>
            <a:r>
              <a:rPr lang="ru-RU" dirty="0"/>
              <a:t>.  К., 1993.  336 с</a:t>
            </a:r>
            <a:r>
              <a:rPr lang="ru-RU" dirty="0" smtClean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uk-UA" sz="2000" b="1" dirty="0" smtClean="0"/>
              <a:t>   Додаткова</a:t>
            </a:r>
            <a:r>
              <a:rPr lang="uk-UA" sz="2000" dirty="0"/>
              <a:t>:</a:t>
            </a:r>
          </a:p>
          <a:p>
            <a:pPr lvl="0" algn="just"/>
            <a:r>
              <a:rPr lang="ru-RU" dirty="0" smtClean="0"/>
              <a:t>   1. </a:t>
            </a:r>
            <a:r>
              <a:rPr lang="ru-RU" dirty="0" err="1" smtClean="0"/>
              <a:t>Бацевич</a:t>
            </a:r>
            <a:r>
              <a:rPr lang="ru-RU" dirty="0" smtClean="0"/>
              <a:t> </a:t>
            </a:r>
            <a:r>
              <a:rPr lang="ru-RU" dirty="0"/>
              <a:t>Ф. С. </a:t>
            </a:r>
            <a:r>
              <a:rPr lang="ru-RU" dirty="0" err="1"/>
              <a:t>Основи</a:t>
            </a:r>
            <a:r>
              <a:rPr lang="ru-RU" dirty="0"/>
              <a:t> </a:t>
            </a:r>
            <a:r>
              <a:rPr lang="ru-RU" dirty="0" err="1"/>
              <a:t>комунікативної</a:t>
            </a:r>
            <a:r>
              <a:rPr lang="ru-RU" dirty="0"/>
              <a:t> </a:t>
            </a:r>
            <a:r>
              <a:rPr lang="ru-RU" dirty="0" err="1"/>
              <a:t>лінгвістики</a:t>
            </a:r>
            <a:r>
              <a:rPr lang="ru-RU" dirty="0"/>
              <a:t>: </a:t>
            </a:r>
            <a:r>
              <a:rPr lang="ru-RU" dirty="0" err="1" smtClean="0"/>
              <a:t>Підручник</a:t>
            </a:r>
            <a:r>
              <a:rPr lang="ru-RU" dirty="0" smtClean="0"/>
              <a:t>. К</a:t>
            </a:r>
            <a:r>
              <a:rPr lang="ru-RU" dirty="0"/>
              <a:t>. : </a:t>
            </a:r>
            <a:r>
              <a:rPr lang="ru-RU" dirty="0" smtClean="0"/>
              <a:t>ВЦ «</a:t>
            </a:r>
            <a:r>
              <a:rPr lang="ru-RU" dirty="0" err="1" smtClean="0"/>
              <a:t>Академія</a:t>
            </a:r>
            <a:r>
              <a:rPr lang="ru-RU" dirty="0"/>
              <a:t>», 2004. 344 с.</a:t>
            </a:r>
            <a:endParaRPr lang="uk-UA" dirty="0"/>
          </a:p>
          <a:p>
            <a:pPr algn="just"/>
            <a:r>
              <a:rPr lang="ru-RU" dirty="0" smtClean="0"/>
              <a:t>   2. </a:t>
            </a:r>
            <a:r>
              <a:rPr lang="ru-RU" dirty="0" err="1" smtClean="0"/>
              <a:t>Горпинич</a:t>
            </a:r>
            <a:r>
              <a:rPr lang="ru-RU" dirty="0" smtClean="0"/>
              <a:t> </a:t>
            </a:r>
            <a:r>
              <a:rPr lang="ru-RU" dirty="0"/>
              <a:t>В. О. Словник </a:t>
            </a:r>
            <a:r>
              <a:rPr lang="ru-RU" dirty="0" err="1"/>
              <a:t>географічних</a:t>
            </a:r>
            <a:r>
              <a:rPr lang="ru-RU" dirty="0"/>
              <a:t> </a:t>
            </a:r>
            <a:r>
              <a:rPr lang="ru-RU" dirty="0" err="1"/>
              <a:t>назв</a:t>
            </a:r>
            <a:r>
              <a:rPr lang="ru-RU" dirty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 К</a:t>
            </a:r>
            <a:r>
              <a:rPr lang="ru-RU" dirty="0"/>
              <a:t>.: </a:t>
            </a:r>
            <a:r>
              <a:rPr lang="ru-RU" dirty="0" err="1"/>
              <a:t>Довіра</a:t>
            </a:r>
            <a:r>
              <a:rPr lang="ru-RU" dirty="0"/>
              <a:t>, 2001.  528 с.</a:t>
            </a:r>
            <a:endParaRPr lang="uk-UA" dirty="0"/>
          </a:p>
          <a:p>
            <a:pPr algn="just"/>
            <a:r>
              <a:rPr lang="ru-RU" dirty="0" smtClean="0"/>
              <a:t>   3. </a:t>
            </a:r>
            <a:r>
              <a:rPr lang="ru-RU" dirty="0"/>
              <a:t>Дорошенко С. І. </a:t>
            </a:r>
            <a:r>
              <a:rPr lang="ru-RU" dirty="0" err="1"/>
              <a:t>Загальне</a:t>
            </a:r>
            <a:r>
              <a:rPr lang="ru-RU" dirty="0"/>
              <a:t> </a:t>
            </a:r>
            <a:r>
              <a:rPr lang="ru-RU" dirty="0" err="1" smtClean="0"/>
              <a:t>мовознавство</a:t>
            </a:r>
            <a:r>
              <a:rPr lang="ru-RU" dirty="0" smtClean="0"/>
              <a:t>. К</a:t>
            </a:r>
            <a:r>
              <a:rPr lang="ru-RU" dirty="0"/>
              <a:t>. : Центр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літератури</a:t>
            </a:r>
            <a:r>
              <a:rPr lang="ru-RU" dirty="0"/>
              <a:t>, 2006.  290 с</a:t>
            </a:r>
            <a:r>
              <a:rPr lang="ru-RU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78329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1916832"/>
            <a:ext cx="8064896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700" i="1" dirty="0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39552" y="692696"/>
            <a:ext cx="8064896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908720"/>
            <a:ext cx="8064896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  4. </a:t>
            </a:r>
            <a:r>
              <a:rPr lang="ru-RU" dirty="0" err="1"/>
              <a:t>Дудик</a:t>
            </a:r>
            <a:r>
              <a:rPr lang="ru-RU" dirty="0"/>
              <a:t> П. С. </a:t>
            </a:r>
            <a:r>
              <a:rPr lang="ru-RU" dirty="0" err="1"/>
              <a:t>Стилістика</a:t>
            </a:r>
            <a:r>
              <a:rPr lang="ru-RU" dirty="0"/>
              <a:t> української мови: </a:t>
            </a:r>
            <a:r>
              <a:rPr lang="ru-RU" dirty="0" err="1" smtClean="0"/>
              <a:t>Підручник</a:t>
            </a:r>
            <a:r>
              <a:rPr lang="ru-RU" dirty="0" smtClean="0"/>
              <a:t>. К. : </a:t>
            </a:r>
            <a:r>
              <a:rPr lang="ru-RU" dirty="0"/>
              <a:t>ВЦ «</a:t>
            </a:r>
            <a:r>
              <a:rPr lang="ru-RU" dirty="0" err="1"/>
              <a:t>Академія</a:t>
            </a:r>
            <a:r>
              <a:rPr lang="ru-RU" dirty="0"/>
              <a:t>», 2005.  368 с.</a:t>
            </a:r>
            <a:endParaRPr lang="uk-UA" dirty="0"/>
          </a:p>
          <a:p>
            <a:pPr algn="just"/>
            <a:r>
              <a:rPr lang="ru-RU" dirty="0" smtClean="0"/>
              <a:t>   5. Словник </a:t>
            </a:r>
            <a:r>
              <a:rPr lang="ru-RU" dirty="0" err="1"/>
              <a:t>труднощів</a:t>
            </a:r>
            <a:r>
              <a:rPr lang="ru-RU" dirty="0"/>
              <a:t> української мови / за ред. С. Я. </a:t>
            </a:r>
            <a:r>
              <a:rPr lang="ru-RU" dirty="0" err="1" smtClean="0"/>
              <a:t>Єрмоленко</a:t>
            </a:r>
            <a:r>
              <a:rPr lang="ru-RU" dirty="0" smtClean="0"/>
              <a:t>. К</a:t>
            </a:r>
            <a:r>
              <a:rPr lang="ru-RU" dirty="0"/>
              <a:t>. : </a:t>
            </a:r>
            <a:r>
              <a:rPr lang="ru-RU" dirty="0" err="1"/>
              <a:t>Радянська</a:t>
            </a:r>
            <a:r>
              <a:rPr lang="ru-RU" dirty="0"/>
              <a:t> школа, 1989.  336.</a:t>
            </a:r>
            <a:endParaRPr lang="uk-UA" dirty="0"/>
          </a:p>
          <a:p>
            <a:pPr algn="just"/>
            <a:r>
              <a:rPr lang="ru-RU" dirty="0" smtClean="0"/>
              <a:t>   6. </a:t>
            </a:r>
            <a:r>
              <a:rPr lang="ru-RU" dirty="0" err="1"/>
              <a:t>Сучасна</a:t>
            </a:r>
            <a:r>
              <a:rPr lang="ru-RU" dirty="0"/>
              <a:t> </a:t>
            </a:r>
            <a:r>
              <a:rPr lang="ru-RU" dirty="0" err="1"/>
              <a:t>українська</a:t>
            </a:r>
            <a:r>
              <a:rPr lang="ru-RU" dirty="0"/>
              <a:t> </a:t>
            </a:r>
            <a:r>
              <a:rPr lang="ru-RU" dirty="0" err="1"/>
              <a:t>мова</a:t>
            </a:r>
            <a:r>
              <a:rPr lang="ru-RU" dirty="0"/>
              <a:t> / за </a:t>
            </a:r>
            <a:r>
              <a:rPr lang="ru-RU" i="1" dirty="0"/>
              <a:t> </a:t>
            </a:r>
            <a:r>
              <a:rPr lang="ru-RU" dirty="0"/>
              <a:t>ред. О. Д. </a:t>
            </a:r>
            <a:r>
              <a:rPr lang="ru-RU" dirty="0" err="1" smtClean="0"/>
              <a:t>Пономаріва</a:t>
            </a:r>
            <a:r>
              <a:rPr lang="ru-RU" dirty="0" smtClean="0"/>
              <a:t>. К. : </a:t>
            </a:r>
            <a:r>
              <a:rPr lang="ru-RU" dirty="0" err="1"/>
              <a:t>Либідь</a:t>
            </a:r>
            <a:r>
              <a:rPr lang="ru-RU" dirty="0"/>
              <a:t>, 2008.  455с</a:t>
            </a:r>
            <a:r>
              <a:rPr lang="ru-RU" dirty="0" smtClean="0"/>
              <a:t>.</a:t>
            </a:r>
            <a:endParaRPr lang="uk-UA" dirty="0" smtClean="0"/>
          </a:p>
          <a:p>
            <a:pPr algn="just"/>
            <a:r>
              <a:rPr lang="uk-UA" dirty="0"/>
              <a:t> </a:t>
            </a:r>
            <a:r>
              <a:rPr lang="uk-UA" dirty="0" smtClean="0"/>
              <a:t>  </a:t>
            </a:r>
            <a:r>
              <a:rPr lang="ru-RU" dirty="0" smtClean="0"/>
              <a:t>7. </a:t>
            </a:r>
            <a:r>
              <a:rPr lang="ru-RU" dirty="0" err="1"/>
              <a:t>Український</a:t>
            </a:r>
            <a:r>
              <a:rPr lang="ru-RU" i="1" dirty="0"/>
              <a:t> </a:t>
            </a:r>
            <a:r>
              <a:rPr lang="ru-RU" dirty="0" err="1" smtClean="0"/>
              <a:t>правопис</a:t>
            </a:r>
            <a:r>
              <a:rPr lang="ru-RU" dirty="0" smtClean="0"/>
              <a:t>. </a:t>
            </a:r>
            <a:r>
              <a:rPr lang="ru-RU" dirty="0" err="1" smtClean="0"/>
              <a:t>Стереотипне</a:t>
            </a:r>
            <a:r>
              <a:rPr lang="ru-RU" dirty="0" smtClean="0"/>
              <a:t> </a:t>
            </a:r>
            <a:r>
              <a:rPr lang="ru-RU" dirty="0" err="1" smtClean="0"/>
              <a:t>видання</a:t>
            </a:r>
            <a:r>
              <a:rPr lang="ru-RU" dirty="0" smtClean="0"/>
              <a:t>. К</a:t>
            </a:r>
            <a:r>
              <a:rPr lang="ru-RU" dirty="0"/>
              <a:t>. : </a:t>
            </a:r>
            <a:r>
              <a:rPr lang="ru-RU" dirty="0" err="1"/>
              <a:t>Наукова</a:t>
            </a:r>
            <a:r>
              <a:rPr lang="ru-RU" dirty="0"/>
              <a:t> думка, 2008.  288 </a:t>
            </a:r>
            <a:r>
              <a:rPr lang="ru-RU" dirty="0" smtClean="0"/>
              <a:t>с.</a:t>
            </a:r>
          </a:p>
          <a:p>
            <a:pPr algn="just"/>
            <a:endParaRPr lang="ru-RU" sz="2000" b="1" dirty="0"/>
          </a:p>
          <a:p>
            <a:pPr algn="just"/>
            <a:r>
              <a:rPr lang="ru-RU" sz="2000" b="1" dirty="0" smtClean="0"/>
              <a:t>   </a:t>
            </a:r>
            <a:r>
              <a:rPr lang="ru-RU" b="1" dirty="0" err="1" smtClean="0"/>
              <a:t>Інформаційні</a:t>
            </a:r>
            <a:r>
              <a:rPr lang="ru-RU" b="1" dirty="0" smtClean="0"/>
              <a:t> </a:t>
            </a:r>
            <a:r>
              <a:rPr lang="ru-RU" b="1" dirty="0" err="1"/>
              <a:t>ресурси</a:t>
            </a:r>
            <a:r>
              <a:rPr lang="ru-RU" dirty="0" smtClean="0"/>
              <a:t>:</a:t>
            </a:r>
            <a:endParaRPr lang="uk-UA" dirty="0"/>
          </a:p>
          <a:p>
            <a:pPr algn="just"/>
            <a:r>
              <a:rPr lang="ru-RU" sz="1400" dirty="0" smtClean="0"/>
              <a:t>   1</a:t>
            </a:r>
            <a:r>
              <a:rPr lang="ru-RU" sz="1400" dirty="0"/>
              <a:t>. </a:t>
            </a:r>
            <a:r>
              <a:rPr lang="ru-RU" sz="1400" dirty="0" err="1"/>
              <a:t>Вихованець</a:t>
            </a:r>
            <a:r>
              <a:rPr lang="ru-RU" sz="1400" dirty="0"/>
              <a:t> І., </a:t>
            </a:r>
            <a:r>
              <a:rPr lang="ru-RU" sz="1400" dirty="0" err="1"/>
              <a:t>Городенська</a:t>
            </a:r>
            <a:r>
              <a:rPr lang="ru-RU" sz="1400" dirty="0"/>
              <a:t> К. Теоретична </a:t>
            </a:r>
            <a:r>
              <a:rPr lang="ru-RU" sz="1400" dirty="0" err="1"/>
              <a:t>морфологія</a:t>
            </a:r>
            <a:r>
              <a:rPr lang="ru-RU" sz="1400" dirty="0"/>
              <a:t> української мови : </a:t>
            </a:r>
            <a:r>
              <a:rPr lang="ru-RU" sz="1400" dirty="0" err="1"/>
              <a:t>академ</a:t>
            </a:r>
            <a:r>
              <a:rPr lang="ru-RU" sz="1400" dirty="0"/>
              <a:t>. </a:t>
            </a:r>
            <a:r>
              <a:rPr lang="ru-RU" sz="1400" dirty="0" err="1"/>
              <a:t>граматика</a:t>
            </a:r>
            <a:r>
              <a:rPr lang="ru-RU" sz="1400" dirty="0"/>
              <a:t> </a:t>
            </a:r>
            <a:r>
              <a:rPr lang="ru-RU" sz="1400" dirty="0" err="1"/>
              <a:t>укр</a:t>
            </a:r>
            <a:r>
              <a:rPr lang="ru-RU" sz="1400" dirty="0"/>
              <a:t>. мови / за ред. І. </a:t>
            </a:r>
            <a:r>
              <a:rPr lang="ru-RU" sz="1400" dirty="0" err="1"/>
              <a:t>Вихованця</a:t>
            </a:r>
            <a:r>
              <a:rPr lang="ru-RU" sz="1400" dirty="0"/>
              <a:t>.  Київ : </a:t>
            </a:r>
            <a:r>
              <a:rPr lang="ru-RU" sz="1400" dirty="0" err="1"/>
              <a:t>Унів</a:t>
            </a:r>
            <a:r>
              <a:rPr lang="ru-RU" sz="1400" dirty="0"/>
              <a:t>. вид-во „</a:t>
            </a:r>
            <a:r>
              <a:rPr lang="ru-RU" sz="1400" dirty="0" err="1"/>
              <a:t>Пульсари</a:t>
            </a:r>
            <a:r>
              <a:rPr lang="ru-RU" sz="1400" dirty="0"/>
              <a:t>”, 2004.  400</a:t>
            </a:r>
            <a:r>
              <a:rPr lang="uk-UA" sz="1400" dirty="0"/>
              <a:t> с</a:t>
            </a:r>
            <a:r>
              <a:rPr lang="ru-RU" sz="1400" dirty="0"/>
              <a:t>. </a:t>
            </a:r>
            <a:r>
              <a:rPr lang="en-US" sz="1400" dirty="0"/>
              <a:t>URL</a:t>
            </a:r>
            <a:r>
              <a:rPr lang="uk-UA" sz="1400" dirty="0"/>
              <a:t>: </a:t>
            </a:r>
            <a:r>
              <a:rPr lang="en-US" sz="1400" u="sng" dirty="0">
                <a:hlinkClick r:id="rId2"/>
              </a:rPr>
              <a:t>https</a:t>
            </a:r>
            <a:r>
              <a:rPr lang="uk-UA" sz="1400" u="sng" dirty="0">
                <a:hlinkClick r:id="rId2"/>
              </a:rPr>
              <a:t>://</a:t>
            </a:r>
            <a:r>
              <a:rPr lang="en-US" sz="1400" u="sng" dirty="0">
                <a:hlinkClick r:id="rId2"/>
              </a:rPr>
              <a:t>www</a:t>
            </a:r>
            <a:r>
              <a:rPr lang="uk-UA" sz="1400" u="sng" dirty="0">
                <a:hlinkClick r:id="rId2"/>
              </a:rPr>
              <a:t>.</a:t>
            </a:r>
            <a:r>
              <a:rPr lang="en-US" sz="1400" u="sng" dirty="0" err="1">
                <a:hlinkClick r:id="rId2"/>
              </a:rPr>
              <a:t>pulsary</a:t>
            </a:r>
            <a:r>
              <a:rPr lang="uk-UA" sz="1400" u="sng" dirty="0">
                <a:hlinkClick r:id="rId2"/>
              </a:rPr>
              <a:t>.</a:t>
            </a:r>
            <a:r>
              <a:rPr lang="en-US" sz="1400" u="sng" dirty="0">
                <a:hlinkClick r:id="rId2"/>
              </a:rPr>
              <a:t>com</a:t>
            </a:r>
            <a:r>
              <a:rPr lang="uk-UA" sz="1400" u="sng" dirty="0">
                <a:hlinkClick r:id="rId2"/>
              </a:rPr>
              <a:t>.</a:t>
            </a:r>
            <a:r>
              <a:rPr lang="en-US" sz="1400" u="sng" dirty="0" err="1">
                <a:hlinkClick r:id="rId2"/>
              </a:rPr>
              <a:t>ua</a:t>
            </a:r>
            <a:r>
              <a:rPr lang="uk-UA" sz="1400" u="sng" dirty="0">
                <a:hlinkClick r:id="rId2"/>
              </a:rPr>
              <a:t>/</a:t>
            </a:r>
            <a:r>
              <a:rPr lang="en-US" sz="1400" u="sng" dirty="0">
                <a:hlinkClick r:id="rId2"/>
              </a:rPr>
              <a:t>shop</a:t>
            </a:r>
            <a:r>
              <a:rPr lang="uk-UA" sz="1400" u="sng" dirty="0">
                <a:hlinkClick r:id="rId2"/>
              </a:rPr>
              <a:t>/</a:t>
            </a:r>
            <a:r>
              <a:rPr lang="en-US" sz="1400" u="sng" dirty="0">
                <a:hlinkClick r:id="rId2"/>
              </a:rPr>
              <a:t>index</a:t>
            </a:r>
            <a:r>
              <a:rPr lang="uk-UA" sz="1400" u="sng" dirty="0">
                <a:hlinkClick r:id="rId2"/>
              </a:rPr>
              <a:t>.</a:t>
            </a:r>
            <a:r>
              <a:rPr lang="en-US" sz="1400" u="sng" dirty="0" err="1">
                <a:hlinkClick r:id="rId2"/>
              </a:rPr>
              <a:t>php</a:t>
            </a:r>
            <a:r>
              <a:rPr lang="uk-UA" sz="1400" u="sng" dirty="0">
                <a:hlinkClick r:id="rId2"/>
              </a:rPr>
              <a:t>?</a:t>
            </a:r>
            <a:r>
              <a:rPr lang="en-US" sz="1400" u="sng" dirty="0">
                <a:hlinkClick r:id="rId2"/>
              </a:rPr>
              <a:t>id</a:t>
            </a:r>
            <a:r>
              <a:rPr lang="uk-UA" sz="1400" u="sng" dirty="0">
                <a:hlinkClick r:id="rId2"/>
              </a:rPr>
              <a:t>_</a:t>
            </a:r>
            <a:r>
              <a:rPr lang="en-US" sz="1400" u="sng" dirty="0">
                <a:hlinkClick r:id="rId2"/>
              </a:rPr>
              <a:t>product</a:t>
            </a:r>
            <a:r>
              <a:rPr lang="uk-UA" sz="1400" u="sng" dirty="0">
                <a:hlinkClick r:id="rId2"/>
              </a:rPr>
              <a:t>=88&amp;</a:t>
            </a:r>
            <a:r>
              <a:rPr lang="en-US" sz="1400" u="sng" dirty="0">
                <a:hlinkClick r:id="rId2"/>
              </a:rPr>
              <a:t>controller</a:t>
            </a:r>
            <a:r>
              <a:rPr lang="uk-UA" sz="1400" u="sng" dirty="0">
                <a:hlinkClick r:id="rId2"/>
              </a:rPr>
              <a:t>=</a:t>
            </a:r>
            <a:r>
              <a:rPr lang="en-US" sz="1400" u="sng" dirty="0">
                <a:hlinkClick r:id="rId2"/>
              </a:rPr>
              <a:t>product</a:t>
            </a:r>
            <a:r>
              <a:rPr lang="uk-UA" sz="1400" u="sng" dirty="0">
                <a:hlinkClick r:id="rId2"/>
              </a:rPr>
              <a:t>&amp;</a:t>
            </a:r>
            <a:r>
              <a:rPr lang="en-US" sz="1400" u="sng" dirty="0">
                <a:hlinkClick r:id="rId2"/>
              </a:rPr>
              <a:t>id</a:t>
            </a:r>
            <a:r>
              <a:rPr lang="uk-UA" sz="1400" u="sng" dirty="0">
                <a:hlinkClick r:id="rId2"/>
              </a:rPr>
              <a:t>_</a:t>
            </a:r>
            <a:r>
              <a:rPr lang="en-US" sz="1400" u="sng" dirty="0" err="1">
                <a:hlinkClick r:id="rId2"/>
              </a:rPr>
              <a:t>lang</a:t>
            </a:r>
            <a:r>
              <a:rPr lang="uk-UA" sz="1400" u="sng" dirty="0">
                <a:hlinkClick r:id="rId2"/>
              </a:rPr>
              <a:t>=3</a:t>
            </a:r>
            <a:endParaRPr lang="uk-UA" sz="1400" dirty="0"/>
          </a:p>
          <a:p>
            <a:pPr algn="just"/>
            <a:r>
              <a:rPr lang="uk-UA" sz="1400" dirty="0" smtClean="0"/>
              <a:t>   2</a:t>
            </a:r>
            <a:r>
              <a:rPr lang="ru-RU" sz="1400" dirty="0"/>
              <a:t>.  </a:t>
            </a:r>
            <a:r>
              <a:rPr lang="ru-RU" sz="1400" dirty="0" err="1"/>
              <a:t>Українська</a:t>
            </a:r>
            <a:r>
              <a:rPr lang="ru-RU" sz="1400" dirty="0"/>
              <a:t> </a:t>
            </a:r>
            <a:r>
              <a:rPr lang="ru-RU" sz="1400" dirty="0" err="1"/>
              <a:t>мова</a:t>
            </a:r>
            <a:r>
              <a:rPr lang="ru-RU" sz="1400" dirty="0"/>
              <a:t> : </a:t>
            </a:r>
            <a:r>
              <a:rPr lang="ru-RU" sz="1400" dirty="0" err="1"/>
              <a:t>теоретичний</a:t>
            </a:r>
            <a:r>
              <a:rPr lang="ru-RU" sz="1400" dirty="0"/>
              <a:t> блок: </a:t>
            </a:r>
            <a:r>
              <a:rPr lang="ru-RU" sz="1400" dirty="0" err="1"/>
              <a:t>навч</a:t>
            </a:r>
            <a:r>
              <a:rPr lang="ru-RU" sz="1400" dirty="0"/>
              <a:t>. </a:t>
            </a:r>
            <a:r>
              <a:rPr lang="ru-RU" sz="1400" dirty="0" err="1"/>
              <a:t>посіб</a:t>
            </a:r>
            <a:r>
              <a:rPr lang="ru-RU" sz="1400" dirty="0"/>
              <a:t>. для </a:t>
            </a:r>
            <a:r>
              <a:rPr lang="ru-RU" sz="1400" dirty="0" err="1"/>
              <a:t>студентів</a:t>
            </a:r>
            <a:r>
              <a:rPr lang="ru-RU" sz="1400" dirty="0"/>
              <a:t> 1 курсу,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навчаються</a:t>
            </a:r>
            <a:r>
              <a:rPr lang="ru-RU" sz="1400" dirty="0"/>
              <a:t> за </a:t>
            </a:r>
            <a:r>
              <a:rPr lang="ru-RU" sz="1400" dirty="0" err="1"/>
              <a:t>напрямом</a:t>
            </a:r>
            <a:r>
              <a:rPr lang="ru-RU" sz="1400" dirty="0"/>
              <a:t> </a:t>
            </a:r>
            <a:r>
              <a:rPr lang="ru-RU" sz="1400" dirty="0" err="1"/>
              <a:t>підготовки</a:t>
            </a:r>
            <a:r>
              <a:rPr lang="ru-RU" sz="1400" dirty="0"/>
              <a:t> 6.020303 </a:t>
            </a:r>
            <a:r>
              <a:rPr lang="ru-RU" sz="1400" dirty="0" err="1"/>
              <a:t>Філологія</a:t>
            </a:r>
            <a:r>
              <a:rPr lang="ru-RU" sz="1400" dirty="0"/>
              <a:t> (кредит.-</a:t>
            </a:r>
            <a:r>
              <a:rPr lang="ru-RU" sz="1400" dirty="0" err="1"/>
              <a:t>модул</a:t>
            </a:r>
            <a:r>
              <a:rPr lang="ru-RU" sz="1400" dirty="0"/>
              <a:t>. система) / авт.-</a:t>
            </a:r>
            <a:r>
              <a:rPr lang="ru-RU" sz="1400" dirty="0" err="1"/>
              <a:t>упоряд</a:t>
            </a:r>
            <a:r>
              <a:rPr lang="ru-RU" sz="1400" dirty="0"/>
              <a:t>. </a:t>
            </a:r>
            <a:r>
              <a:rPr lang="ru-RU" sz="1400" dirty="0" err="1" smtClean="0"/>
              <a:t>Г.В.Купрікова</a:t>
            </a:r>
            <a:r>
              <a:rPr lang="ru-RU" sz="1400" dirty="0"/>
              <a:t>.  </a:t>
            </a:r>
            <a:r>
              <a:rPr lang="ru-RU" sz="1400" dirty="0" err="1"/>
              <a:t>Харків</a:t>
            </a:r>
            <a:r>
              <a:rPr lang="ru-RU" sz="1400" dirty="0"/>
              <a:t> : Вид-во НУА, 2015. 104 с. </a:t>
            </a:r>
            <a:r>
              <a:rPr lang="en-US" sz="1400" dirty="0"/>
              <a:t>URL</a:t>
            </a:r>
            <a:r>
              <a:rPr lang="ru-RU" sz="1400" dirty="0"/>
              <a:t>: </a:t>
            </a:r>
            <a:r>
              <a:rPr lang="en-US" sz="1400" u="sng" dirty="0">
                <a:hlinkClick r:id="rId3"/>
              </a:rPr>
              <a:t>http</a:t>
            </a:r>
            <a:r>
              <a:rPr lang="ru-RU" sz="1400" u="sng" dirty="0">
                <a:hlinkClick r:id="rId3"/>
              </a:rPr>
              <a:t>://</a:t>
            </a:r>
            <a:r>
              <a:rPr lang="en-US" sz="1400" u="sng" dirty="0">
                <a:hlinkClick r:id="rId3"/>
              </a:rPr>
              <a:t>www</a:t>
            </a:r>
            <a:r>
              <a:rPr lang="ru-RU" sz="1400" u="sng" dirty="0">
                <a:hlinkClick r:id="rId3"/>
              </a:rPr>
              <a:t>.</a:t>
            </a:r>
            <a:r>
              <a:rPr lang="en-US" sz="1400" u="sng" dirty="0" err="1">
                <a:hlinkClick r:id="rId3"/>
              </a:rPr>
              <a:t>nua</a:t>
            </a:r>
            <a:r>
              <a:rPr lang="ru-RU" sz="1400" u="sng" dirty="0">
                <a:hlinkClick r:id="rId3"/>
              </a:rPr>
              <a:t>.</a:t>
            </a:r>
            <a:r>
              <a:rPr lang="en-US" sz="1400" u="sng" dirty="0" err="1">
                <a:hlinkClick r:id="rId3"/>
              </a:rPr>
              <a:t>kharkov</a:t>
            </a:r>
            <a:r>
              <a:rPr lang="ru-RU" sz="1400" u="sng" dirty="0">
                <a:hlinkClick r:id="rId3"/>
              </a:rPr>
              <a:t>.</a:t>
            </a:r>
            <a:r>
              <a:rPr lang="en-US" sz="1400" u="sng" dirty="0" err="1">
                <a:hlinkClick r:id="rId3"/>
              </a:rPr>
              <a:t>ua</a:t>
            </a:r>
            <a:r>
              <a:rPr lang="ru-RU" sz="1400" u="sng" dirty="0" smtClean="0">
                <a:hlinkClick r:id="rId3"/>
              </a:rPr>
              <a:t>/</a:t>
            </a:r>
            <a:r>
              <a:rPr lang="en-US" sz="1400" u="sng" dirty="0" smtClean="0">
                <a:hlinkClick r:id="rId3"/>
              </a:rPr>
              <a:t>images</a:t>
            </a:r>
            <a:r>
              <a:rPr lang="ru-RU" sz="1400" u="sng" dirty="0" smtClean="0">
                <a:hlinkClick r:id="rId3"/>
              </a:rPr>
              <a:t>/ </a:t>
            </a:r>
            <a:r>
              <a:rPr lang="en-US" sz="1400" u="sng" dirty="0" smtClean="0">
                <a:hlinkClick r:id="rId3"/>
              </a:rPr>
              <a:t>stories</a:t>
            </a:r>
            <a:r>
              <a:rPr lang="ru-RU" sz="1400" u="sng" dirty="0" smtClean="0">
                <a:hlinkClick r:id="rId3"/>
              </a:rPr>
              <a:t>/ </a:t>
            </a:r>
            <a:r>
              <a:rPr lang="en-US" sz="1400" u="sng" dirty="0" err="1" smtClean="0">
                <a:hlinkClick r:id="rId3"/>
              </a:rPr>
              <a:t>Kafedri</a:t>
            </a:r>
            <a:r>
              <a:rPr lang="ru-RU" sz="1400" u="sng" dirty="0">
                <a:hlinkClick r:id="rId3"/>
              </a:rPr>
              <a:t>/</a:t>
            </a:r>
            <a:r>
              <a:rPr lang="en-US" sz="1400" u="sng" dirty="0" err="1">
                <a:hlinkClick r:id="rId3"/>
              </a:rPr>
              <a:t>Kaf</a:t>
            </a:r>
            <a:r>
              <a:rPr lang="ru-RU" sz="1400" u="sng" dirty="0">
                <a:hlinkClick r:id="rId3"/>
              </a:rPr>
              <a:t>_</a:t>
            </a:r>
            <a:r>
              <a:rPr lang="en-US" sz="1400" u="sng" dirty="0" err="1">
                <a:hlinkClick r:id="rId3"/>
              </a:rPr>
              <a:t>Ukrainovedenya</a:t>
            </a:r>
            <a:r>
              <a:rPr lang="ru-RU" sz="1400" u="sng" dirty="0">
                <a:hlinkClick r:id="rId3"/>
              </a:rPr>
              <a:t>/</a:t>
            </a:r>
            <a:r>
              <a:rPr lang="en-US" sz="1400" u="sng" dirty="0" err="1">
                <a:hlinkClick r:id="rId3"/>
              </a:rPr>
              <a:t>metod</a:t>
            </a:r>
            <a:r>
              <a:rPr lang="ru-RU" sz="1400" u="sng" dirty="0">
                <a:hlinkClick r:id="rId3"/>
              </a:rPr>
              <a:t>_</a:t>
            </a:r>
            <a:r>
              <a:rPr lang="en-US" sz="1400" u="sng" dirty="0" err="1">
                <a:hlinkClick r:id="rId3"/>
              </a:rPr>
              <a:t>obespechenie</a:t>
            </a:r>
            <a:r>
              <a:rPr lang="ru-RU" sz="1400" u="sng" dirty="0">
                <a:hlinkClick r:id="rId3"/>
              </a:rPr>
              <a:t>/</a:t>
            </a:r>
            <a:r>
              <a:rPr lang="en-US" sz="1400" u="sng" dirty="0" err="1">
                <a:hlinkClick r:id="rId3"/>
              </a:rPr>
              <a:t>kuprikova</a:t>
            </a:r>
            <a:r>
              <a:rPr lang="ru-RU" sz="1400" u="sng" dirty="0">
                <a:hlinkClick r:id="rId3"/>
              </a:rPr>
              <a:t>_</a:t>
            </a:r>
            <a:r>
              <a:rPr lang="en-US" sz="1400" u="sng" dirty="0" err="1">
                <a:hlinkClick r:id="rId3"/>
              </a:rPr>
              <a:t>konspekt</a:t>
            </a:r>
            <a:r>
              <a:rPr lang="ru-RU" sz="1400" u="sng" dirty="0">
                <a:hlinkClick r:id="rId3"/>
              </a:rPr>
              <a:t>_</a:t>
            </a:r>
            <a:r>
              <a:rPr lang="en-US" sz="1400" u="sng" dirty="0" err="1">
                <a:hlinkClick r:id="rId3"/>
              </a:rPr>
              <a:t>lektciy</a:t>
            </a:r>
            <a:r>
              <a:rPr lang="ru-RU" sz="1400" u="sng" dirty="0">
                <a:hlinkClick r:id="rId3"/>
              </a:rPr>
              <a:t>%20</a:t>
            </a:r>
            <a:r>
              <a:rPr lang="en-US" sz="1400" u="sng" dirty="0">
                <a:hlinkClick r:id="rId3"/>
              </a:rPr>
              <a:t>um</a:t>
            </a:r>
            <a:r>
              <a:rPr lang="ru-RU" sz="1400" u="sng" dirty="0">
                <a:hlinkClick r:id="rId3"/>
              </a:rPr>
              <a:t>_</a:t>
            </a:r>
            <a:r>
              <a:rPr lang="en-US" sz="1400" u="sng" dirty="0" err="1">
                <a:hlinkClick r:id="rId3"/>
              </a:rPr>
              <a:t>rp</a:t>
            </a:r>
            <a:r>
              <a:rPr lang="ru-RU" sz="1400" u="sng" dirty="0">
                <a:hlinkClick r:id="rId3"/>
              </a:rPr>
              <a:t>_1.</a:t>
            </a:r>
            <a:r>
              <a:rPr lang="en-US" sz="1400" u="sng" dirty="0">
                <a:hlinkClick r:id="rId3"/>
              </a:rPr>
              <a:t>pdf</a:t>
            </a:r>
            <a:endParaRPr lang="uk-UA" sz="1400" dirty="0"/>
          </a:p>
          <a:p>
            <a:pPr algn="just"/>
            <a:r>
              <a:rPr lang="uk-UA" sz="1400" dirty="0" smtClean="0"/>
              <a:t>   3</a:t>
            </a:r>
            <a:r>
              <a:rPr lang="ru-RU" sz="1400" dirty="0"/>
              <a:t>. </a:t>
            </a:r>
            <a:r>
              <a:rPr lang="uk-UA" sz="1400" dirty="0"/>
              <a:t> </a:t>
            </a:r>
            <a:r>
              <a:rPr lang="ru-RU" sz="1400" dirty="0"/>
              <a:t>Леонова М. В. </a:t>
            </a:r>
            <a:r>
              <a:rPr lang="ru-RU" sz="1400" dirty="0" err="1"/>
              <a:t>Сучасна</a:t>
            </a:r>
            <a:r>
              <a:rPr lang="ru-RU" sz="1400" dirty="0"/>
              <a:t> </a:t>
            </a:r>
            <a:r>
              <a:rPr lang="ru-RU" sz="1400" dirty="0" err="1"/>
              <a:t>українська</a:t>
            </a:r>
            <a:r>
              <a:rPr lang="ru-RU" sz="1400" dirty="0"/>
              <a:t> </a:t>
            </a:r>
            <a:r>
              <a:rPr lang="ru-RU" sz="1400" dirty="0" err="1"/>
              <a:t>літературна</a:t>
            </a:r>
            <a:r>
              <a:rPr lang="ru-RU" sz="1400" dirty="0"/>
              <a:t> </a:t>
            </a:r>
            <a:r>
              <a:rPr lang="ru-RU" sz="1400" dirty="0" err="1" smtClean="0"/>
              <a:t>мова</a:t>
            </a:r>
            <a:r>
              <a:rPr lang="ru-RU" sz="1400" dirty="0" smtClean="0"/>
              <a:t>. Київ</a:t>
            </a:r>
            <a:r>
              <a:rPr lang="ru-RU" sz="1400" dirty="0"/>
              <a:t> : </a:t>
            </a:r>
            <a:r>
              <a:rPr lang="ru-RU" sz="1400" dirty="0" err="1"/>
              <a:t>Вища</a:t>
            </a:r>
            <a:r>
              <a:rPr lang="ru-RU" sz="1400" dirty="0"/>
              <a:t> школа, 1983. 264</a:t>
            </a:r>
            <a:r>
              <a:rPr lang="uk-UA" sz="1400" dirty="0"/>
              <a:t> </a:t>
            </a:r>
            <a:r>
              <a:rPr lang="ru-RU" sz="1400" dirty="0"/>
              <a:t>с. </a:t>
            </a:r>
            <a:r>
              <a:rPr lang="en-US" sz="1400" dirty="0"/>
              <a:t>URL</a:t>
            </a:r>
            <a:r>
              <a:rPr lang="ru-RU" sz="1400" dirty="0" smtClean="0"/>
              <a:t>: </a:t>
            </a:r>
            <a:r>
              <a:rPr lang="en-US" sz="1400" u="sng" dirty="0" smtClean="0">
                <a:hlinkClick r:id="rId4"/>
              </a:rPr>
              <a:t>http</a:t>
            </a:r>
            <a:r>
              <a:rPr lang="uk-UA" sz="1400" u="sng" dirty="0">
                <a:hlinkClick r:id="rId4"/>
              </a:rPr>
              <a:t>://</a:t>
            </a:r>
            <a:r>
              <a:rPr lang="en-US" sz="1400" u="sng" dirty="0" err="1">
                <a:hlinkClick r:id="rId4"/>
              </a:rPr>
              <a:t>chtyvo</a:t>
            </a:r>
            <a:r>
              <a:rPr lang="uk-UA" sz="1400" u="sng" dirty="0">
                <a:hlinkClick r:id="rId4"/>
              </a:rPr>
              <a:t>.</a:t>
            </a:r>
            <a:r>
              <a:rPr lang="en-US" sz="1400" u="sng" dirty="0">
                <a:hlinkClick r:id="rId4"/>
              </a:rPr>
              <a:t>org</a:t>
            </a:r>
            <a:r>
              <a:rPr lang="uk-UA" sz="1400" u="sng" dirty="0">
                <a:hlinkClick r:id="rId4"/>
              </a:rPr>
              <a:t>.</a:t>
            </a:r>
            <a:r>
              <a:rPr lang="en-US" sz="1400" u="sng" dirty="0" err="1">
                <a:hlinkClick r:id="rId4"/>
              </a:rPr>
              <a:t>ua</a:t>
            </a:r>
            <a:r>
              <a:rPr lang="uk-UA" sz="1400" u="sng" dirty="0">
                <a:hlinkClick r:id="rId4"/>
              </a:rPr>
              <a:t>/</a:t>
            </a:r>
            <a:r>
              <a:rPr lang="en-US" sz="1400" u="sng" dirty="0">
                <a:hlinkClick r:id="rId4"/>
              </a:rPr>
              <a:t>authors</a:t>
            </a:r>
            <a:r>
              <a:rPr lang="uk-UA" sz="1400" u="sng" dirty="0">
                <a:hlinkClick r:id="rId4"/>
              </a:rPr>
              <a:t>/</a:t>
            </a:r>
            <a:r>
              <a:rPr lang="en-US" sz="1400" u="sng" dirty="0" err="1">
                <a:hlinkClick r:id="rId4"/>
              </a:rPr>
              <a:t>Leonova</a:t>
            </a:r>
            <a:r>
              <a:rPr lang="uk-UA" sz="1400" u="sng" dirty="0">
                <a:hlinkClick r:id="rId4"/>
              </a:rPr>
              <a:t>_</a:t>
            </a:r>
            <a:r>
              <a:rPr lang="en-US" sz="1400" u="sng" dirty="0" err="1">
                <a:hlinkClick r:id="rId4"/>
              </a:rPr>
              <a:t>Mariia</a:t>
            </a:r>
            <a:r>
              <a:rPr lang="uk-UA" sz="1400" u="sng" dirty="0">
                <a:hlinkClick r:id="rId4"/>
              </a:rPr>
              <a:t>/</a:t>
            </a:r>
            <a:r>
              <a:rPr lang="en-US" sz="1400" u="sng" dirty="0" err="1">
                <a:hlinkClick r:id="rId4"/>
              </a:rPr>
              <a:t>Suchasna</a:t>
            </a:r>
            <a:r>
              <a:rPr lang="uk-UA" sz="1400" u="sng" dirty="0">
                <a:hlinkClick r:id="rId4"/>
              </a:rPr>
              <a:t>_</a:t>
            </a:r>
            <a:r>
              <a:rPr lang="en-US" sz="1400" u="sng" dirty="0" err="1">
                <a:hlinkClick r:id="rId4"/>
              </a:rPr>
              <a:t>ukrainska</a:t>
            </a:r>
            <a:r>
              <a:rPr lang="uk-UA" sz="1400" u="sng" dirty="0">
                <a:hlinkClick r:id="rId4"/>
              </a:rPr>
              <a:t>_</a:t>
            </a:r>
            <a:r>
              <a:rPr lang="en-US" sz="1400" u="sng" dirty="0" err="1">
                <a:hlinkClick r:id="rId4"/>
              </a:rPr>
              <a:t>literaturna</a:t>
            </a:r>
            <a:r>
              <a:rPr lang="uk-UA" sz="1400" u="sng" dirty="0">
                <a:hlinkClick r:id="rId4"/>
              </a:rPr>
              <a:t>_</a:t>
            </a:r>
            <a:r>
              <a:rPr lang="en-US" sz="1400" u="sng" dirty="0" err="1">
                <a:hlinkClick r:id="rId4"/>
              </a:rPr>
              <a:t>mova</a:t>
            </a:r>
            <a:r>
              <a:rPr lang="uk-UA" sz="1400" u="sng" dirty="0">
                <a:hlinkClick r:id="rId4"/>
              </a:rPr>
              <a:t>_</a:t>
            </a:r>
            <a:r>
              <a:rPr lang="en-US" sz="1400" u="sng" dirty="0" err="1">
                <a:hlinkClick r:id="rId4"/>
              </a:rPr>
              <a:t>Morfolohiia</a:t>
            </a:r>
            <a:r>
              <a:rPr lang="uk-UA" sz="1400" u="sng" dirty="0" smtClean="0">
                <a:hlinkClick r:id="rId4"/>
              </a:rPr>
              <a:t>/</a:t>
            </a:r>
            <a:endParaRPr lang="uk-UA" sz="1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err="1">
                <a:latin typeface="Monotype Corsiva" panose="03010101010201010101" pitchFamily="66" charset="0"/>
              </a:rPr>
              <a:t>Самостійна</a:t>
            </a:r>
            <a:r>
              <a:rPr lang="ru-RU" sz="3200" b="1" dirty="0">
                <a:latin typeface="Monotype Corsiva" panose="03010101010201010101" pitchFamily="66" charset="0"/>
              </a:rPr>
              <a:t> робота до </a:t>
            </a:r>
            <a:r>
              <a:rPr lang="ru-RU" sz="3200" b="1" dirty="0" err="1">
                <a:latin typeface="Monotype Corsiva" panose="03010101010201010101" pitchFamily="66" charset="0"/>
              </a:rPr>
              <a:t>розділу</a:t>
            </a:r>
            <a:r>
              <a:rPr lang="ru-RU" sz="3200" b="1" dirty="0">
                <a:latin typeface="Monotype Corsiva" panose="03010101010201010101" pitchFamily="66" charset="0"/>
              </a:rPr>
              <a:t> 1.</a:t>
            </a:r>
            <a:br>
              <a:rPr lang="ru-RU" sz="3200" b="1" dirty="0">
                <a:latin typeface="Monotype Corsiva" panose="03010101010201010101" pitchFamily="66" charset="0"/>
              </a:rPr>
            </a:br>
            <a:r>
              <a:rPr lang="ru-RU" sz="3200" b="1" dirty="0">
                <a:latin typeface="Monotype Corsiva" panose="03010101010201010101" pitchFamily="66" charset="0"/>
              </a:rPr>
              <a:t> Фонетика. </a:t>
            </a:r>
            <a:r>
              <a:rPr lang="ru-RU" sz="3200" b="1" dirty="0" err="1">
                <a:latin typeface="Monotype Corsiva" panose="03010101010201010101" pitchFamily="66" charset="0"/>
              </a:rPr>
              <a:t>Орфографія</a:t>
            </a:r>
            <a:r>
              <a:rPr lang="ru-RU" sz="3200" b="1" dirty="0">
                <a:latin typeface="Monotype Corsiva" panose="03010101010201010101" pitchFamily="66" charset="0"/>
              </a:rPr>
              <a:t>. Лексика. </a:t>
            </a:r>
            <a:r>
              <a:rPr lang="ru-RU" sz="3200" b="1" dirty="0" err="1">
                <a:latin typeface="Monotype Corsiva" panose="03010101010201010101" pitchFamily="66" charset="0"/>
              </a:rPr>
              <a:t>Фразеологія</a:t>
            </a:r>
            <a:endParaRPr lang="ru-RU" sz="3200" b="1" dirty="0">
              <a:latin typeface="Monotype Corsiva" panose="03010101010201010101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556792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   Тема</a:t>
            </a:r>
            <a:r>
              <a:rPr lang="uk-UA" dirty="0"/>
              <a:t>: </a:t>
            </a:r>
            <a:r>
              <a:rPr lang="uk-UA" b="1" dirty="0"/>
              <a:t>Лексикографія української мови. </a:t>
            </a:r>
            <a:endParaRPr lang="uk-UA" dirty="0"/>
          </a:p>
          <a:p>
            <a:pPr lvl="0"/>
            <a:r>
              <a:rPr lang="uk-UA" dirty="0" smtClean="0"/>
              <a:t>   1. Історія </a:t>
            </a:r>
            <a:r>
              <a:rPr lang="uk-UA" dirty="0"/>
              <a:t>становлення української лексикографії.</a:t>
            </a:r>
          </a:p>
          <a:p>
            <a:pPr lvl="0"/>
            <a:r>
              <a:rPr lang="uk-UA" dirty="0" smtClean="0"/>
              <a:t>   2. Регіональні </a:t>
            </a:r>
            <a:r>
              <a:rPr lang="uk-UA" dirty="0"/>
              <a:t>словники.</a:t>
            </a:r>
          </a:p>
          <a:p>
            <a:pPr lvl="0"/>
            <a:r>
              <a:rPr lang="uk-UA" dirty="0" smtClean="0"/>
              <a:t>   3. Словникарство ХХІ </a:t>
            </a:r>
            <a:r>
              <a:rPr lang="uk-UA" dirty="0"/>
              <a:t>ст.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55168" y="2757533"/>
            <a:ext cx="79928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   Рекомендована </a:t>
            </a:r>
            <a:r>
              <a:rPr lang="ru-RU" b="1" dirty="0" err="1"/>
              <a:t>література</a:t>
            </a:r>
            <a:endParaRPr lang="uk-UA" dirty="0"/>
          </a:p>
          <a:p>
            <a:pPr algn="just"/>
            <a:r>
              <a:rPr lang="uk-UA" b="1" dirty="0" smtClean="0"/>
              <a:t>   Основна</a:t>
            </a:r>
            <a:r>
              <a:rPr lang="uk-UA" dirty="0"/>
              <a:t>:</a:t>
            </a:r>
          </a:p>
          <a:p>
            <a:pPr algn="just"/>
            <a:r>
              <a:rPr lang="ru-RU" dirty="0" smtClean="0"/>
              <a:t>   1</a:t>
            </a:r>
            <a:r>
              <a:rPr lang="ru-RU" dirty="0"/>
              <a:t>.  </a:t>
            </a:r>
            <a:r>
              <a:rPr lang="ru-RU" dirty="0" err="1"/>
              <a:t>Білецький</a:t>
            </a:r>
            <a:r>
              <a:rPr lang="ru-RU" dirty="0"/>
              <a:t> А. О. Про </a:t>
            </a:r>
            <a:r>
              <a:rPr lang="ru-RU" dirty="0" err="1"/>
              <a:t>мову</a:t>
            </a:r>
            <a:r>
              <a:rPr lang="ru-RU" dirty="0"/>
              <a:t> і </a:t>
            </a:r>
            <a:r>
              <a:rPr lang="ru-RU" dirty="0" err="1"/>
              <a:t>мовознавство</a:t>
            </a:r>
            <a:r>
              <a:rPr lang="ru-RU" dirty="0"/>
              <a:t>.   К. : </a:t>
            </a:r>
            <a:r>
              <a:rPr lang="ru-RU" dirty="0" err="1"/>
              <a:t>АртЕк</a:t>
            </a:r>
            <a:r>
              <a:rPr lang="ru-RU" dirty="0"/>
              <a:t>, 1996. 224 с.</a:t>
            </a:r>
            <a:endParaRPr lang="uk-UA" dirty="0"/>
          </a:p>
          <a:p>
            <a:pPr algn="just"/>
            <a:r>
              <a:rPr lang="ru-RU" dirty="0" smtClean="0"/>
              <a:t>   2</a:t>
            </a:r>
            <a:r>
              <a:rPr lang="ru-RU" dirty="0"/>
              <a:t>. Блик О. П. Фонетика. </a:t>
            </a:r>
            <a:r>
              <a:rPr lang="ru-RU" dirty="0" err="1"/>
              <a:t>Орфоепія</a:t>
            </a:r>
            <a:r>
              <a:rPr lang="ru-RU" dirty="0"/>
              <a:t>. </a:t>
            </a:r>
            <a:r>
              <a:rPr lang="ru-RU" dirty="0" err="1"/>
              <a:t>Графіка</a:t>
            </a:r>
            <a:r>
              <a:rPr lang="ru-RU" dirty="0"/>
              <a:t>. </a:t>
            </a:r>
            <a:r>
              <a:rPr lang="ru-RU" dirty="0" err="1"/>
              <a:t>Орфографія</a:t>
            </a:r>
            <a:r>
              <a:rPr lang="ru-RU" dirty="0"/>
              <a:t>: </a:t>
            </a:r>
            <a:r>
              <a:rPr lang="ru-RU" dirty="0" err="1"/>
              <a:t>Посібник</a:t>
            </a:r>
            <a:r>
              <a:rPr lang="ru-RU" dirty="0"/>
              <a:t> для </a:t>
            </a:r>
            <a:r>
              <a:rPr lang="ru-RU" dirty="0" smtClean="0"/>
              <a:t>  </a:t>
            </a:r>
            <a:r>
              <a:rPr lang="ru-RU" dirty="0" err="1" smtClean="0"/>
              <a:t>вчителів</a:t>
            </a:r>
            <a:r>
              <a:rPr lang="ru-RU" dirty="0"/>
              <a:t>.  К </a:t>
            </a:r>
            <a:r>
              <a:rPr lang="ru-RU" dirty="0" smtClean="0"/>
              <a:t>. :   </a:t>
            </a:r>
            <a:r>
              <a:rPr lang="ru-RU" dirty="0" err="1"/>
              <a:t>Радянська</a:t>
            </a:r>
            <a:r>
              <a:rPr lang="ru-RU" dirty="0"/>
              <a:t> школа, 1998.  128 с.</a:t>
            </a:r>
            <a:endParaRPr lang="uk-UA" dirty="0"/>
          </a:p>
          <a:p>
            <a:pPr algn="just"/>
            <a:r>
              <a:rPr lang="ru-RU" dirty="0" smtClean="0"/>
              <a:t>   3</a:t>
            </a:r>
            <a:r>
              <a:rPr lang="ru-RU" dirty="0"/>
              <a:t>. Богдан М. М., Власенко В. В., </a:t>
            </a:r>
            <a:r>
              <a:rPr lang="ru-RU" dirty="0" err="1"/>
              <a:t>Конторчук</a:t>
            </a:r>
            <a:r>
              <a:rPr lang="ru-RU" dirty="0"/>
              <a:t> Г. К. </a:t>
            </a:r>
            <a:r>
              <a:rPr lang="ru-RU" dirty="0" err="1"/>
              <a:t>Сучасна</a:t>
            </a:r>
            <a:r>
              <a:rPr lang="ru-RU" dirty="0"/>
              <a:t> </a:t>
            </a:r>
            <a:r>
              <a:rPr lang="ru-RU" dirty="0" err="1"/>
              <a:t>українська</a:t>
            </a:r>
            <a:r>
              <a:rPr lang="ru-RU" dirty="0"/>
              <a:t> </a:t>
            </a:r>
            <a:r>
              <a:rPr lang="ru-RU" dirty="0" err="1"/>
              <a:t>літературна</a:t>
            </a:r>
            <a:r>
              <a:rPr lang="ru-RU" dirty="0"/>
              <a:t> </a:t>
            </a:r>
            <a:r>
              <a:rPr lang="ru-RU" dirty="0" err="1"/>
              <a:t>мова</a:t>
            </a:r>
            <a:r>
              <a:rPr lang="ru-RU" dirty="0"/>
              <a:t>: </a:t>
            </a:r>
            <a:r>
              <a:rPr lang="ru-RU" dirty="0" err="1"/>
              <a:t>лексичний</a:t>
            </a:r>
            <a:r>
              <a:rPr lang="ru-RU" dirty="0"/>
              <a:t>, </a:t>
            </a:r>
            <a:r>
              <a:rPr lang="ru-RU" dirty="0" err="1"/>
              <a:t>фонетичний</a:t>
            </a:r>
            <a:r>
              <a:rPr lang="ru-RU" dirty="0"/>
              <a:t> і </a:t>
            </a:r>
            <a:r>
              <a:rPr lang="ru-RU" dirty="0" err="1"/>
              <a:t>граматичний</a:t>
            </a:r>
            <a:r>
              <a:rPr lang="ru-RU" dirty="0"/>
              <a:t> </a:t>
            </a:r>
            <a:r>
              <a:rPr lang="ru-RU" dirty="0" err="1"/>
              <a:t>аналізи</a:t>
            </a:r>
            <a:r>
              <a:rPr lang="ru-RU" dirty="0"/>
              <a:t>. Житомир : </a:t>
            </a:r>
            <a:r>
              <a:rPr lang="ru-RU" dirty="0" err="1"/>
              <a:t>Поліграфічний</a:t>
            </a:r>
            <a:r>
              <a:rPr lang="ru-RU" dirty="0"/>
              <a:t> центр ЖДПУ, 2001.  134 с.</a:t>
            </a:r>
            <a:endParaRPr lang="uk-UA" dirty="0"/>
          </a:p>
          <a:p>
            <a:pPr algn="just"/>
            <a:r>
              <a:rPr lang="ru-RU" dirty="0" smtClean="0"/>
              <a:t>   4</a:t>
            </a:r>
            <a:r>
              <a:rPr lang="ru-RU" dirty="0"/>
              <a:t>. </a:t>
            </a:r>
            <a:r>
              <a:rPr lang="ru-RU" dirty="0" err="1"/>
              <a:t>Вихованець</a:t>
            </a:r>
            <a:r>
              <a:rPr lang="ru-RU" dirty="0"/>
              <a:t> І. Р., </a:t>
            </a:r>
            <a:r>
              <a:rPr lang="ru-RU" dirty="0" err="1"/>
              <a:t>Городенська</a:t>
            </a:r>
            <a:r>
              <a:rPr lang="ru-RU" dirty="0"/>
              <a:t> К. Г., Грищенко А. П. </a:t>
            </a:r>
            <a:r>
              <a:rPr lang="ru-RU" dirty="0" err="1"/>
              <a:t>Граматика</a:t>
            </a:r>
            <a:r>
              <a:rPr lang="ru-RU" dirty="0"/>
              <a:t> української мови.  К., 1982. 175 с.</a:t>
            </a:r>
            <a:endParaRPr lang="uk-UA" dirty="0"/>
          </a:p>
          <a:p>
            <a:pPr algn="just"/>
            <a:r>
              <a:rPr lang="ru-RU" dirty="0" smtClean="0"/>
              <a:t>   5</a:t>
            </a:r>
            <a:r>
              <a:rPr lang="ru-RU" dirty="0"/>
              <a:t>. Волкова Н. П. </a:t>
            </a:r>
            <a:r>
              <a:rPr lang="ru-RU" dirty="0" err="1"/>
              <a:t>Професійно-педагогічна</a:t>
            </a:r>
            <a:r>
              <a:rPr lang="ru-RU" dirty="0"/>
              <a:t> </a:t>
            </a:r>
            <a:r>
              <a:rPr lang="ru-RU" dirty="0" err="1" smtClean="0"/>
              <a:t>комунікація</a:t>
            </a:r>
            <a:r>
              <a:rPr lang="ru-RU" dirty="0" smtClean="0"/>
              <a:t>. К</a:t>
            </a:r>
            <a:r>
              <a:rPr lang="ru-RU" dirty="0"/>
              <a:t>. : ВЦ «</a:t>
            </a:r>
            <a:r>
              <a:rPr lang="ru-RU" dirty="0" err="1"/>
              <a:t>Академія</a:t>
            </a:r>
            <a:r>
              <a:rPr lang="ru-RU" dirty="0"/>
              <a:t>», 2006.  256 с.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14255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9c4d593b0ffb679351b6ac8775ea7aaa95a34"/>
</p:tagLst>
</file>

<file path=ppt/theme/theme1.xml><?xml version="1.0" encoding="utf-8"?>
<a:theme xmlns:a="http://schemas.openxmlformats.org/drawingml/2006/main" name="Тема Office">
  <a:themeElements>
    <a:clrScheme name="Другая 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AC08F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3465</Words>
  <Application>Microsoft Office PowerPoint</Application>
  <PresentationFormat>Экран (4:3)</PresentationFormat>
  <Paragraphs>315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Презентация PowerPoint</vt:lpstr>
      <vt:lpstr>Опис навчальної дисципліни</vt:lpstr>
      <vt:lpstr>Мета та завдання навчальної дисципліни</vt:lpstr>
      <vt:lpstr>Презентация PowerPoint</vt:lpstr>
      <vt:lpstr>Презентация PowerPoint</vt:lpstr>
      <vt:lpstr>Рекомендована література до курсу</vt:lpstr>
      <vt:lpstr>Презентация PowerPoint</vt:lpstr>
      <vt:lpstr>Презентация PowerPoint</vt:lpstr>
      <vt:lpstr>Самостійна робота до розділу 1.  Фонетика. Орфографія. Лексика. Фразеологія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Самостійна робота до розділу 2.  Морфологія. Синтаксис. Пунктуація. Стилістика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Індивідуальне завдання</vt:lpstr>
      <vt:lpstr>Презентация PowerPoint</vt:lpstr>
      <vt:lpstr>Презентация PowerPoint</vt:lpstr>
      <vt:lpstr>Питання до заліку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Windows User</cp:lastModifiedBy>
  <cp:revision>18</cp:revision>
  <dcterms:created xsi:type="dcterms:W3CDTF">2013-08-20T22:02:58Z</dcterms:created>
  <dcterms:modified xsi:type="dcterms:W3CDTF">2021-02-07T17:34:52Z</dcterms:modified>
</cp:coreProperties>
</file>