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DA56BA2-4E65-468B-90DC-2411AB35D28E}"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11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C7602-DAAB-4A35-A872-458B3518BFF8}" type="datetimeFigureOut">
              <a:rPr lang="ru-RU" smtClean="0"/>
              <a:t>22.08.2020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300382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20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9504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270440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13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31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938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25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356483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C7602-DAAB-4A35-A872-458B3518BFF8}" type="datetimeFigureOut">
              <a:rPr lang="ru-RU" smtClean="0"/>
              <a:t>22.08.2020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A56BA2-4E65-468B-90DC-2411AB35D28E}"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93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AC7602-DAAB-4A35-A872-458B3518BFF8}" type="datetimeFigureOut">
              <a:rPr lang="ru-RU" smtClean="0"/>
              <a:t>22.08.2020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393639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AC7602-DAAB-4A35-A872-458B3518BFF8}" type="datetimeFigureOut">
              <a:rPr lang="ru-RU" smtClean="0"/>
              <a:t>22.08.2020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A56BA2-4E65-468B-90DC-2411AB35D28E}"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66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3AC7602-DAAB-4A35-A872-458B3518BFF8}" type="datetimeFigureOut">
              <a:rPr lang="ru-RU" smtClean="0"/>
              <a:t>22.08.2020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A56BA2-4E65-468B-90DC-2411AB35D28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81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C7602-DAAB-4A35-A872-458B3518BFF8}" type="datetimeFigureOut">
              <a:rPr lang="ru-RU" smtClean="0"/>
              <a:t>22.08.2020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2170182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C7602-DAAB-4A35-A872-458B3518BFF8}" type="datetimeFigureOut">
              <a:rPr lang="ru-RU" smtClean="0"/>
              <a:t>22.08.2020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A56BA2-4E65-468B-90DC-2411AB35D28E}"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83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C7602-DAAB-4A35-A872-458B3518BFF8}" type="datetimeFigureOut">
              <a:rPr lang="ru-RU" smtClean="0"/>
              <a:t>22.08.2020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A56BA2-4E65-468B-90DC-2411AB35D28E}" type="slidenum">
              <a:rPr lang="ru-RU" smtClean="0"/>
              <a:t>‹#›</a:t>
            </a:fld>
            <a:endParaRPr lang="ru-RU"/>
          </a:p>
        </p:txBody>
      </p:sp>
    </p:spTree>
    <p:extLst>
      <p:ext uri="{BB962C8B-B14F-4D97-AF65-F5344CB8AC3E}">
        <p14:creationId xmlns:p14="http://schemas.microsoft.com/office/powerpoint/2010/main" val="16245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AC7602-DAAB-4A35-A872-458B3518BFF8}" type="datetimeFigureOut">
              <a:rPr lang="ru-RU" smtClean="0"/>
              <a:t>22.08.2020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A56BA2-4E65-468B-90DC-2411AB35D28E}" type="slidenum">
              <a:rPr lang="ru-RU" smtClean="0"/>
              <a:t>‹#›</a:t>
            </a:fld>
            <a:endParaRPr lang="ru-RU"/>
          </a:p>
        </p:txBody>
      </p:sp>
    </p:spTree>
    <p:extLst>
      <p:ext uri="{BB962C8B-B14F-4D97-AF65-F5344CB8AC3E}">
        <p14:creationId xmlns:p14="http://schemas.microsoft.com/office/powerpoint/2010/main" val="1979100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lvl="0"/>
            <a:r>
              <a:rPr lang="uk-UA" sz="3200" b="1" cap="all" dirty="0" smtClean="0"/>
              <a:t/>
            </a:r>
            <a:br>
              <a:rPr lang="uk-UA" sz="3200" b="1" cap="all" dirty="0" smtClean="0"/>
            </a:br>
            <a:r>
              <a:rPr lang="uk-UA" sz="3200" b="1" cap="all" dirty="0"/>
              <a:t/>
            </a:r>
            <a:br>
              <a:rPr lang="uk-UA" sz="3200" b="1" cap="all" dirty="0"/>
            </a:br>
            <a:r>
              <a:rPr lang="uk-UA" sz="3200" b="1" cap="all" dirty="0" smtClean="0"/>
              <a:t/>
            </a:r>
            <a:br>
              <a:rPr lang="uk-UA" sz="3200" b="1" cap="all" dirty="0" smtClean="0"/>
            </a:br>
            <a:r>
              <a:rPr lang="uk-UA" sz="3200" b="1" cap="all" dirty="0"/>
              <a:t/>
            </a:r>
            <a:br>
              <a:rPr lang="uk-UA" sz="3200" b="1" cap="all" dirty="0"/>
            </a:br>
            <a:r>
              <a:rPr lang="uk-UA" sz="3200" b="1" cap="all" dirty="0" smtClean="0"/>
              <a:t/>
            </a:r>
            <a:br>
              <a:rPr lang="uk-UA" sz="3200" b="1" cap="all" dirty="0" smtClean="0"/>
            </a:br>
            <a:r>
              <a:rPr lang="uk-UA" sz="3200" b="1" cap="all" dirty="0"/>
              <a:t/>
            </a:r>
            <a:br>
              <a:rPr lang="uk-UA" sz="3200" b="1" cap="all" dirty="0"/>
            </a:br>
            <a:r>
              <a:rPr lang="uk-UA" sz="3200" b="1" cap="all" dirty="0" smtClean="0"/>
              <a:t>ІНФОРМАЦІЙНІ </a:t>
            </a:r>
            <a:r>
              <a:rPr lang="uk-UA" sz="3200" b="1" cap="all" dirty="0"/>
              <a:t>СИСТЕМИ І ТЕХНОЛОГІЇ У ФІНАНСОВИХ УСТАНОВАХ</a:t>
            </a:r>
            <a:r>
              <a:rPr lang="ru-RU" sz="3200" b="1" cap="all" dirty="0"/>
              <a:t> ТА НА </a:t>
            </a:r>
            <a:r>
              <a:rPr lang="ru-RU" sz="3200" b="1" cap="all" dirty="0" smtClean="0"/>
              <a:t>ПІДПРИЄМСТВАХ</a:t>
            </a:r>
            <a:endParaRPr lang="ru-RU" dirty="0"/>
          </a:p>
        </p:txBody>
      </p:sp>
      <p:sp>
        <p:nvSpPr>
          <p:cNvPr id="3" name="Подзаголовок 2"/>
          <p:cNvSpPr>
            <a:spLocks noGrp="1"/>
          </p:cNvSpPr>
          <p:nvPr>
            <p:ph type="subTitle" idx="1"/>
          </p:nvPr>
        </p:nvSpPr>
        <p:spPr/>
        <p:txBody>
          <a:bodyPr>
            <a:normAutofit lnSpcReduction="10000"/>
          </a:bodyPr>
          <a:lstStyle/>
          <a:p>
            <a:r>
              <a:rPr lang="ru-RU" dirty="0" err="1" smtClean="0"/>
              <a:t>Викладач</a:t>
            </a:r>
            <a:r>
              <a:rPr lang="ru-RU" dirty="0" smtClean="0"/>
              <a:t>:</a:t>
            </a:r>
          </a:p>
          <a:p>
            <a:r>
              <a:rPr lang="uk-UA" dirty="0" err="1" smtClean="0"/>
              <a:t>Кисільова</a:t>
            </a:r>
            <a:r>
              <a:rPr lang="uk-UA" dirty="0" smtClean="0"/>
              <a:t> Інна Юріївна</a:t>
            </a:r>
          </a:p>
          <a:p>
            <a:r>
              <a:rPr lang="uk-UA" dirty="0" smtClean="0"/>
              <a:t>К.ф.-</a:t>
            </a:r>
            <a:r>
              <a:rPr lang="uk-UA" dirty="0" err="1" smtClean="0"/>
              <a:t>м.н</a:t>
            </a:r>
            <a:r>
              <a:rPr lang="uk-UA" dirty="0" smtClean="0"/>
              <a:t>., доцент</a:t>
            </a:r>
            <a:endParaRPr lang="ru-RU" dirty="0"/>
          </a:p>
        </p:txBody>
      </p:sp>
    </p:spTree>
    <p:extLst>
      <p:ext uri="{BB962C8B-B14F-4D97-AF65-F5344CB8AC3E}">
        <p14:creationId xmlns:p14="http://schemas.microsoft.com/office/powerpoint/2010/main" val="141984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2" algn="ctr" defTabSz="457200" rtl="0">
              <a:spcBef>
                <a:spcPct val="0"/>
              </a:spcBef>
            </a:pPr>
            <a:r>
              <a:rPr lang="uk-UA" sz="3200" b="1" dirty="0">
                <a:latin typeface="Times New Roman" panose="02020603050405020304" pitchFamily="18" charset="0"/>
                <a:cs typeface="Times New Roman" panose="02020603050405020304" pitchFamily="18" charset="0"/>
              </a:rPr>
              <a:t>Мета та завдання навчальної дисципліни</a:t>
            </a:r>
            <a:r>
              <a:rPr lang="ru-RU" sz="3200" b="1" i="1" dirty="0">
                <a:latin typeface="Times New Roman" panose="02020603050405020304" pitchFamily="18" charset="0"/>
                <a:cs typeface="Times New Roman" panose="02020603050405020304" pitchFamily="18" charset="0"/>
              </a:rPr>
              <a:t/>
            </a:r>
            <a:br>
              <a:rPr lang="ru-RU" sz="3200" b="1" i="1"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pPr lvl="0" algn="just"/>
            <a:r>
              <a:rPr lang="uk-UA" b="1" dirty="0"/>
              <a:t>Метою викладання навчальної дисципліни «Інформаційні системи і технології у фінансових установах та на підприємствах» є здобуття студентами теоретичних знань і формування лабораторних навичок з питань функціонування інформаційних систем та використання інформаційних технологій в управлінні фінансовими установами й фінансовою діяльністю суб’єктів господарювання.</a:t>
            </a:r>
            <a:endParaRPr lang="ru-RU" b="1" dirty="0"/>
          </a:p>
          <a:p>
            <a:pPr algn="just"/>
            <a:r>
              <a:rPr lang="uk-UA" dirty="0"/>
              <a:t>Основними завданнями вивчення дисципліни «Інформаційні системи і технології у фінансових установах та на підприємствах» є вивчення систем оброблення економічної інформації, організації та методології розв’язування задач економічної діяльності в установах різного типу; набуття вмінь використовувати базовий програмний засіб (MICROSOFT EXCEL) для розв’язування задач економічної діяльності в установах різного типу.</a:t>
            </a:r>
            <a:endParaRPr lang="ru-RU" dirty="0"/>
          </a:p>
          <a:p>
            <a:endParaRPr lang="ru-RU" dirty="0"/>
          </a:p>
        </p:txBody>
      </p:sp>
    </p:spTree>
    <p:extLst>
      <p:ext uri="{BB962C8B-B14F-4D97-AF65-F5344CB8AC3E}">
        <p14:creationId xmlns:p14="http://schemas.microsoft.com/office/powerpoint/2010/main" val="8408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24500137"/>
              </p:ext>
            </p:extLst>
          </p:nvPr>
        </p:nvGraphicFramePr>
        <p:xfrm>
          <a:off x="1316179" y="1953492"/>
          <a:ext cx="9545784" cy="4256986"/>
        </p:xfrm>
        <a:graphic>
          <a:graphicData uri="http://schemas.openxmlformats.org/drawingml/2006/table">
            <a:tbl>
              <a:tblPr firstRow="1" firstCol="1" bandRow="1"/>
              <a:tblGrid>
                <a:gridCol w="3070995"/>
                <a:gridCol w="2930195"/>
                <a:gridCol w="1772297"/>
                <a:gridCol w="1772297"/>
              </a:tblGrid>
              <a:tr h="117982">
                <a:tc>
                  <a:txBody>
                    <a:bodyPr/>
                    <a:lstStyle/>
                    <a:p>
                      <a:pPr algn="ctr">
                        <a:lnSpc>
                          <a:spcPct val="107000"/>
                        </a:lnSpc>
                        <a:spcAft>
                          <a:spcPts val="0"/>
                        </a:spcAft>
                      </a:pPr>
                      <a:r>
                        <a:rPr lang="uk-UA" sz="600" b="1" dirty="0">
                          <a:effectLst/>
                          <a:latin typeface="Times New Roman" panose="02020603050405020304" pitchFamily="18" charset="0"/>
                          <a:ea typeface="Times New Roman" panose="02020603050405020304" pitchFamily="18" charset="0"/>
                        </a:rPr>
                        <a:t>1</a:t>
                      </a:r>
                      <a:endParaRPr lang="ru-RU" sz="7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2</a:t>
                      </a:r>
                      <a:endParaRPr lang="ru-RU" sz="7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3</a:t>
                      </a:r>
                      <a:endParaRPr lang="ru-RU" sz="7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08278">
                <a:tc row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Галузь знань, спеціальність, </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освітня програма</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 рівень вищої освіти </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Нормативні показники для планування і розподілу дисципліни на змістові модулі </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1200" b="1">
                          <a:effectLst/>
                          <a:latin typeface="Times New Roman" panose="02020603050405020304" pitchFamily="18" charset="0"/>
                          <a:ea typeface="Times New Roman" panose="02020603050405020304" pitchFamily="18" charset="0"/>
                        </a:rPr>
                        <a:t>Характеристика навчальної дисципліни</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7192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uk-UA" sz="1200" dirty="0">
                          <a:effectLst/>
                          <a:latin typeface="Times New Roman" panose="02020603050405020304" pitchFamily="18" charset="0"/>
                          <a:ea typeface="Times New Roman" panose="02020603050405020304" pitchFamily="18" charset="0"/>
                        </a:rPr>
                        <a:t>очна (денна) форма здобуття освіти</a:t>
                      </a:r>
                      <a:endParaRPr lang="ru-RU" sz="1200" dirty="0">
                        <a:effectLst/>
                        <a:latin typeface="Times New Roman" panose="02020603050405020304" pitchFamily="18" charset="0"/>
                        <a:ea typeface="Times New Roman" panose="02020603050405020304" pitchFamily="18" charset="0"/>
                      </a:endParaRPr>
                    </a:p>
                  </a:txBody>
                  <a:tcPr marL="42039" marR="4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заочна (дистанційна)</a:t>
                      </a:r>
                      <a:endParaRPr lang="ru-RU"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 форма здобуття освіти</a:t>
                      </a:r>
                      <a:endParaRPr lang="ru-RU" sz="1200">
                        <a:effectLst/>
                        <a:latin typeface="Times New Roman" panose="02020603050405020304" pitchFamily="18" charset="0"/>
                        <a:ea typeface="Times New Roman" panose="02020603050405020304" pitchFamily="18" charset="0"/>
                      </a:endParaRPr>
                    </a:p>
                  </a:txBody>
                  <a:tcPr marL="42039" marR="4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92">
                <a:tc rowSpan="2">
                  <a:txBody>
                    <a:bodyPr/>
                    <a:lstStyle/>
                    <a:p>
                      <a:pPr algn="ctr">
                        <a:lnSpc>
                          <a:spcPct val="107000"/>
                        </a:lnSpc>
                        <a:spcAft>
                          <a:spcPts val="0"/>
                        </a:spcAft>
                      </a:pPr>
                      <a:r>
                        <a:rPr lang="uk-UA" sz="1200" b="1">
                          <a:effectLst/>
                          <a:latin typeface="Times New Roman" panose="02020603050405020304" pitchFamily="18" charset="0"/>
                          <a:ea typeface="Times New Roman" panose="02020603050405020304" pitchFamily="18" charset="0"/>
                        </a:rPr>
                        <a:t>Галузь знань</a:t>
                      </a:r>
                      <a:endParaRPr lang="ru-RU"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07 Управління та адміністрування</a:t>
                      </a:r>
                      <a:endParaRPr lang="ru-RU" sz="1200">
                        <a:effectLst/>
                        <a:latin typeface="Times New Roman" panose="02020603050405020304" pitchFamily="18" charset="0"/>
                        <a:ea typeface="Times New Roman" panose="02020603050405020304" pitchFamily="18" charset="0"/>
                      </a:endParaRPr>
                    </a:p>
                  </a:txBody>
                  <a:tcPr marL="42039" marR="420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300"/>
                        </a:spcBef>
                        <a:spcAft>
                          <a:spcPts val="300"/>
                        </a:spcAft>
                      </a:pPr>
                      <a:r>
                        <a:rPr lang="uk-UA" sz="1200">
                          <a:effectLst/>
                          <a:latin typeface="Times New Roman" panose="02020603050405020304" pitchFamily="18" charset="0"/>
                          <a:ea typeface="Times New Roman" panose="02020603050405020304" pitchFamily="18" charset="0"/>
                        </a:rPr>
                        <a:t>Кількість кредитів –  3</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Обов’язкова</a:t>
                      </a:r>
                      <a:r>
                        <a:rPr lang="uk-UA" sz="12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48311">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Цикл дисциплін</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ea typeface="Times New Roman" panose="02020603050405020304" pitchFamily="18" charset="0"/>
                        </a:rPr>
                        <a:t>професійної підготовки спеціальності</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01174">
                <a:tc>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Спеціальність</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ea typeface="Times New Roman" panose="02020603050405020304" pitchFamily="18" charset="0"/>
                        </a:rPr>
                        <a:t>072 Фінанси, банківська справа і страхування</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300"/>
                        </a:spcBef>
                        <a:spcAft>
                          <a:spcPts val="300"/>
                        </a:spcAft>
                      </a:pPr>
                      <a:r>
                        <a:rPr lang="uk-UA" sz="1200">
                          <a:effectLst/>
                          <a:latin typeface="Times New Roman" panose="02020603050405020304" pitchFamily="18" charset="0"/>
                          <a:ea typeface="Times New Roman" panose="02020603050405020304" pitchFamily="18" charset="0"/>
                        </a:rPr>
                        <a:t>Загальна кількість годин –90</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Семестр:</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7232">
                <a:tc rowSpan="2">
                  <a:txBody>
                    <a:bodyPr/>
                    <a:lstStyle/>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Спеціалізація</a:t>
                      </a:r>
                      <a:endParaRPr lang="ru-RU"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Фінансовий ринок</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5 -й</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Times New Roman" panose="02020603050405020304" pitchFamily="18" charset="0"/>
                        </a:rPr>
                        <a:t>9</a:t>
                      </a:r>
                      <a:r>
                        <a:rPr lang="uk-UA" sz="1200" dirty="0">
                          <a:effectLst/>
                          <a:latin typeface="Times New Roman" panose="02020603050405020304" pitchFamily="18" charset="0"/>
                          <a:ea typeface="Times New Roman" panose="02020603050405020304" pitchFamily="18" charset="0"/>
                        </a:rPr>
                        <a:t> -й</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36">
                <a:tc vMerge="1">
                  <a:txBody>
                    <a:bodyPr/>
                    <a:lstStyle/>
                    <a:p>
                      <a:endParaRPr lang="ru-RU"/>
                    </a:p>
                  </a:txBody>
                  <a:tcPr/>
                </a:tc>
                <a:tc rowSpan="3">
                  <a:txBody>
                    <a:bodyPr/>
                    <a:lstStyle/>
                    <a:p>
                      <a:pPr>
                        <a:lnSpc>
                          <a:spcPct val="107000"/>
                        </a:lnSpc>
                        <a:spcAft>
                          <a:spcPts val="0"/>
                        </a:spcAft>
                      </a:pPr>
                      <a:r>
                        <a:rPr lang="uk-UA" sz="1200">
                          <a:effectLst/>
                          <a:latin typeface="Times New Roman" panose="02020603050405020304" pitchFamily="18" charset="0"/>
                          <a:ea typeface="Times New Roman" panose="02020603050405020304" pitchFamily="18" charset="0"/>
                        </a:rPr>
                        <a:t>Змістових модулів – 4</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Лекції</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47017">
                <a:tc rowSpan="2">
                  <a:txBody>
                    <a:bodyPr/>
                    <a:lstStyle/>
                    <a:p>
                      <a:pPr algn="ctr">
                        <a:lnSpc>
                          <a:spcPct val="107000"/>
                        </a:lnSpc>
                        <a:spcAft>
                          <a:spcPts val="0"/>
                        </a:spcAft>
                      </a:pPr>
                      <a:r>
                        <a:rPr lang="uk-UA" sz="1200" b="1">
                          <a:effectLst/>
                          <a:latin typeface="Times New Roman" panose="02020603050405020304" pitchFamily="18" charset="0"/>
                          <a:ea typeface="Times New Roman" panose="02020603050405020304" pitchFamily="18" charset="0"/>
                        </a:rPr>
                        <a:t>Освітньо-професійна програма</a:t>
                      </a:r>
                      <a:endParaRPr lang="ru-RU" sz="12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Фінанси і кредит</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07000"/>
                        </a:lnSpc>
                        <a:spcAft>
                          <a:spcPts val="0"/>
                        </a:spcAft>
                      </a:pPr>
                      <a:r>
                        <a:rPr lang="ru-RU" sz="1200">
                          <a:effectLst/>
                          <a:latin typeface="Times New Roman" panose="02020603050405020304" pitchFamily="18" charset="0"/>
                          <a:ea typeface="Times New Roman" panose="02020603050405020304" pitchFamily="18" charset="0"/>
                        </a:rPr>
                        <a:t>14 </a:t>
                      </a:r>
                      <a:r>
                        <a:rPr lang="uk-UA" sz="1200">
                          <a:effectLst/>
                          <a:latin typeface="Times New Roman" panose="02020603050405020304" pitchFamily="18" charset="0"/>
                          <a:ea typeface="Times New Roman" panose="02020603050405020304" pitchFamily="18" charset="0"/>
                        </a:rPr>
                        <a:t>год.</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Times New Roman" panose="02020603050405020304" pitchFamily="18" charset="0"/>
                        </a:rPr>
                        <a:t>4 </a:t>
                      </a:r>
                      <a:r>
                        <a:rPr lang="uk-UA" sz="1200" dirty="0">
                          <a:effectLst/>
                          <a:latin typeface="Times New Roman" panose="02020603050405020304" pitchFamily="18" charset="0"/>
                          <a:ea typeface="Times New Roman" panose="02020603050405020304" pitchFamily="18" charset="0"/>
                        </a:rPr>
                        <a:t>год.</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52">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Лабораторні</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58200">
                <a:tc rowSpan="4">
                  <a:txBody>
                    <a:bodyPr/>
                    <a:lstStyle/>
                    <a:p>
                      <a:pPr algn="ctr">
                        <a:lnSpc>
                          <a:spcPct val="107000"/>
                        </a:lnSpc>
                        <a:spcAft>
                          <a:spcPts val="0"/>
                        </a:spcAft>
                      </a:pPr>
                      <a:r>
                        <a:rPr lang="uk-UA" sz="1200">
                          <a:effectLst/>
                          <a:latin typeface="Times New Roman" panose="02020603050405020304" pitchFamily="18" charset="0"/>
                          <a:ea typeface="Times New Roman" panose="02020603050405020304" pitchFamily="18" charset="0"/>
                        </a:rPr>
                        <a:t>Рівень вищої освіти:</a:t>
                      </a:r>
                      <a:r>
                        <a:rPr lang="uk-UA" sz="1200" b="1">
                          <a:effectLst/>
                          <a:latin typeface="Times New Roman" panose="02020603050405020304" pitchFamily="18" charset="0"/>
                          <a:ea typeface="Times New Roman" panose="02020603050405020304" pitchFamily="18" charset="0"/>
                        </a:rPr>
                        <a:t> бакалаврський </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r>
                        <a:rPr lang="uk-UA" sz="1200">
                          <a:effectLst/>
                          <a:latin typeface="Times New Roman" panose="02020603050405020304" pitchFamily="18" charset="0"/>
                          <a:ea typeface="Times New Roman" panose="02020603050405020304" pitchFamily="18" charset="0"/>
                        </a:rPr>
                        <a:t>Кількість поточних контрольних заходів – 12</a:t>
                      </a:r>
                      <a:endParaRPr lang="ru-RU" sz="1200">
                        <a:effectLst/>
                        <a:latin typeface="Times New Roman" panose="02020603050405020304" pitchFamily="18" charset="0"/>
                        <a:ea typeface="Times New Roman" panose="02020603050405020304" pitchFamily="18" charset="0"/>
                      </a:endParaRPr>
                    </a:p>
                    <a:p>
                      <a:pPr>
                        <a:lnSpc>
                          <a:spcPct val="107000"/>
                        </a:lnSpc>
                        <a:spcAft>
                          <a:spcPts val="0"/>
                        </a:spcAft>
                      </a:pPr>
                      <a:r>
                        <a:rPr lang="uk-UA" sz="1200">
                          <a:effectLst/>
                          <a:latin typeface="Times New Roman" panose="02020603050405020304" pitchFamily="18" charset="0"/>
                          <a:ea typeface="Times New Roman" panose="02020603050405020304" pitchFamily="18" charset="0"/>
                        </a:rPr>
                        <a:t> </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Times New Roman" panose="02020603050405020304" pitchFamily="18" charset="0"/>
                        </a:rPr>
                        <a:t>14 </a:t>
                      </a:r>
                      <a:r>
                        <a:rPr lang="uk-UA" sz="1200">
                          <a:effectLst/>
                          <a:latin typeface="Times New Roman" panose="02020603050405020304" pitchFamily="18" charset="0"/>
                          <a:ea typeface="Times New Roman" panose="02020603050405020304" pitchFamily="18" charset="0"/>
                        </a:rPr>
                        <a:t>год.</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Times New Roman" panose="02020603050405020304" pitchFamily="18" charset="0"/>
                        </a:rPr>
                        <a:t>4 </a:t>
                      </a:r>
                      <a:r>
                        <a:rPr lang="uk-UA" sz="1200" dirty="0">
                          <a:effectLst/>
                          <a:latin typeface="Times New Roman" panose="02020603050405020304" pitchFamily="18" charset="0"/>
                          <a:ea typeface="Times New Roman" panose="02020603050405020304" pitchFamily="18" charset="0"/>
                        </a:rPr>
                        <a:t>год.</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96">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Самостійна робота</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4159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200">
                          <a:effectLst/>
                          <a:latin typeface="Times New Roman" panose="02020603050405020304" pitchFamily="18" charset="0"/>
                          <a:ea typeface="Times New Roman" panose="02020603050405020304" pitchFamily="18" charset="0"/>
                        </a:rPr>
                        <a:t>62 </a:t>
                      </a:r>
                      <a:r>
                        <a:rPr lang="uk-UA" sz="1200">
                          <a:effectLst/>
                          <a:latin typeface="Times New Roman" panose="02020603050405020304" pitchFamily="18" charset="0"/>
                          <a:ea typeface="Times New Roman" panose="02020603050405020304" pitchFamily="18" charset="0"/>
                        </a:rPr>
                        <a:t>год.</a:t>
                      </a:r>
                      <a:endParaRPr lang="ru-RU" sz="120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Times New Roman" panose="02020603050405020304" pitchFamily="18" charset="0"/>
                        </a:rPr>
                        <a:t>82 </a:t>
                      </a:r>
                      <a:r>
                        <a:rPr lang="uk-UA" sz="1200" dirty="0">
                          <a:effectLst/>
                          <a:latin typeface="Times New Roman" panose="02020603050405020304" pitchFamily="18" charset="0"/>
                          <a:ea typeface="Times New Roman" panose="02020603050405020304" pitchFamily="18" charset="0"/>
                        </a:rPr>
                        <a:t>год.</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394">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1200" b="1" dirty="0">
                          <a:effectLst/>
                          <a:latin typeface="Times New Roman" panose="02020603050405020304" pitchFamily="18" charset="0"/>
                          <a:ea typeface="Times New Roman" panose="02020603050405020304" pitchFamily="18" charset="0"/>
                        </a:rPr>
                        <a:t>Вид підсумкового семестрового контролю</a:t>
                      </a:r>
                      <a:r>
                        <a:rPr lang="uk-UA" sz="12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ea typeface="Times New Roman" panose="02020603050405020304" pitchFamily="18" charset="0"/>
                        </a:rPr>
                        <a:t>залік</a:t>
                      </a:r>
                      <a:endParaRPr lang="ru-RU" sz="12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1200" dirty="0">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42039" marR="420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5" name="Rectangle 1"/>
          <p:cNvSpPr>
            <a:spLocks noGrp="1" noChangeArrowheads="1"/>
          </p:cNvSpPr>
          <p:nvPr>
            <p:ph type="title"/>
          </p:nvPr>
        </p:nvSpPr>
        <p:spPr bwMode="auto">
          <a:xfrm>
            <a:off x="3039522" y="1203179"/>
            <a:ext cx="611295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7325" defTabSz="914400" rtl="0" eaLnBrk="0" fontAlgn="base" latinLnBrk="0" hangingPunct="0">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Опис навчальної дисципліни</a:t>
            </a:r>
            <a:endParaRPr kumimoji="0" lang="ru-RU"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8732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652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У результаті вивчення навчальної дисципліни студент повинен </a:t>
            </a:r>
            <a:r>
              <a:rPr lang="ru-RU" dirty="0"/>
              <a:t/>
            </a:r>
            <a:br>
              <a:rPr lang="ru-RU" dirty="0"/>
            </a:br>
            <a:endParaRPr lang="ru-RU" dirty="0"/>
          </a:p>
        </p:txBody>
      </p:sp>
      <p:sp>
        <p:nvSpPr>
          <p:cNvPr id="3" name="Объект 2"/>
          <p:cNvSpPr>
            <a:spLocks noGrp="1"/>
          </p:cNvSpPr>
          <p:nvPr>
            <p:ph idx="1"/>
          </p:nvPr>
        </p:nvSpPr>
        <p:spPr>
          <a:xfrm>
            <a:off x="1295401" y="2105891"/>
            <a:ext cx="9601196" cy="3769977"/>
          </a:xfrm>
        </p:spPr>
        <p:txBody>
          <a:bodyPr>
            <a:normAutofit fontScale="62500" lnSpcReduction="20000"/>
          </a:bodyPr>
          <a:lstStyle/>
          <a:p>
            <a:pPr marL="0" indent="0">
              <a:buNone/>
            </a:pPr>
            <a:r>
              <a:rPr lang="uk-UA" b="1" dirty="0"/>
              <a:t>Знати:</a:t>
            </a:r>
            <a:endParaRPr lang="ru-RU" dirty="0"/>
          </a:p>
          <a:p>
            <a:pPr lvl="0"/>
            <a:r>
              <a:rPr lang="uk-UA" dirty="0"/>
              <a:t>Теорію оброблення економічної інформації, </a:t>
            </a:r>
            <a:endParaRPr lang="ru-RU" dirty="0"/>
          </a:p>
          <a:p>
            <a:pPr lvl="0"/>
            <a:r>
              <a:rPr lang="uk-UA" dirty="0"/>
              <a:t>Організацію та методологію розв’язування задач економічної діяльності в установах різного типу;</a:t>
            </a:r>
            <a:endParaRPr lang="ru-RU" dirty="0"/>
          </a:p>
          <a:p>
            <a:pPr marL="0" indent="0">
              <a:buNone/>
            </a:pPr>
            <a:r>
              <a:rPr lang="uk-UA" b="1" dirty="0"/>
              <a:t>Вміти:</a:t>
            </a:r>
            <a:r>
              <a:rPr lang="uk-UA" dirty="0"/>
              <a:t> </a:t>
            </a:r>
            <a:endParaRPr lang="ru-RU" dirty="0"/>
          </a:p>
          <a:p>
            <a:pPr lvl="0"/>
            <a:r>
              <a:rPr lang="uk-UA" dirty="0"/>
              <a:t>Застосовувати на практиці основні інформаційні технології в </a:t>
            </a:r>
            <a:r>
              <a:rPr lang="ru-RU" dirty="0" err="1"/>
              <a:t>сфері</a:t>
            </a:r>
            <a:r>
              <a:rPr lang="ru-RU" dirty="0"/>
              <a:t> </a:t>
            </a:r>
            <a:r>
              <a:rPr lang="uk-UA" dirty="0"/>
              <a:t>інформаційних систем; </a:t>
            </a:r>
            <a:endParaRPr lang="ru-RU" dirty="0"/>
          </a:p>
          <a:p>
            <a:pPr lvl="0"/>
            <a:r>
              <a:rPr lang="ru-RU" dirty="0" err="1"/>
              <a:t>Застосовувати</a:t>
            </a:r>
            <a:r>
              <a:rPr lang="uk-UA" dirty="0"/>
              <a:t> </a:t>
            </a:r>
            <a:r>
              <a:rPr lang="uk-UA" dirty="0" err="1"/>
              <a:t>офісн</a:t>
            </a:r>
            <a:r>
              <a:rPr lang="ru-RU" dirty="0"/>
              <a:t>і</a:t>
            </a:r>
            <a:r>
              <a:rPr lang="uk-UA" dirty="0"/>
              <a:t> програми для автоматизації різних аспектів діяльності фінансових установ;</a:t>
            </a:r>
            <a:endParaRPr lang="ru-RU" dirty="0"/>
          </a:p>
          <a:p>
            <a:pPr lvl="0"/>
            <a:r>
              <a:rPr lang="uk-UA" dirty="0"/>
              <a:t>Застосовувати навички проектування і створення баз даних; </a:t>
            </a:r>
            <a:endParaRPr lang="ru-RU" dirty="0"/>
          </a:p>
          <a:p>
            <a:pPr lvl="0"/>
            <a:r>
              <a:rPr lang="uk-UA" dirty="0"/>
              <a:t>Застосовувати  основні прийоми захисту інформації в інформаційних системах;</a:t>
            </a:r>
            <a:endParaRPr lang="ru-RU" dirty="0"/>
          </a:p>
          <a:p>
            <a:pPr lvl="0"/>
            <a:r>
              <a:rPr lang="uk-UA" dirty="0"/>
              <a:t>Працювати з поштовими серверами;</a:t>
            </a:r>
            <a:endParaRPr lang="ru-RU" dirty="0"/>
          </a:p>
          <a:p>
            <a:pPr lvl="0"/>
            <a:r>
              <a:rPr lang="uk-UA" dirty="0"/>
              <a:t>Працювати з пошуковими машинами й серверами.</a:t>
            </a:r>
            <a:endParaRPr lang="ru-RU" dirty="0"/>
          </a:p>
          <a:p>
            <a:r>
              <a:rPr lang="uk-UA" dirty="0"/>
              <a:t>У результаті вивчення навчальної дисципліни студент повинен набути </a:t>
            </a:r>
            <a:endParaRPr lang="ru-RU" dirty="0"/>
          </a:p>
          <a:p>
            <a:r>
              <a:rPr lang="uk-UA" dirty="0"/>
              <a:t>таких результатів навчання (знання, уміння тощо) та </a:t>
            </a:r>
            <a:r>
              <a:rPr lang="uk-UA" dirty="0" err="1"/>
              <a:t>компетентностей</a:t>
            </a:r>
            <a:r>
              <a:rPr lang="uk-UA" dirty="0"/>
              <a:t>:</a:t>
            </a:r>
            <a:endParaRPr lang="ru-RU" dirty="0"/>
          </a:p>
          <a:p>
            <a:endParaRPr lang="ru-RU" dirty="0"/>
          </a:p>
        </p:txBody>
      </p:sp>
    </p:spTree>
    <p:extLst>
      <p:ext uri="{BB962C8B-B14F-4D97-AF65-F5344CB8AC3E}">
        <p14:creationId xmlns:p14="http://schemas.microsoft.com/office/powerpoint/2010/main" val="227407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2" algn="ctr" defTabSz="457200" rtl="0">
              <a:spcBef>
                <a:spcPct val="0"/>
              </a:spcBef>
            </a:pPr>
            <a:r>
              <a:rPr lang="uk-UA" b="1" i="1" dirty="0"/>
              <a:t>Змістовий модуль 1.</a:t>
            </a:r>
            <a:r>
              <a:rPr lang="uk-UA" b="1" dirty="0"/>
              <a:t> Економічна інформація і засоби її формалізованого опису</a:t>
            </a:r>
            <a:r>
              <a:rPr lang="ru-RU" b="1" dirty="0"/>
              <a:t>. </a:t>
            </a:r>
            <a:r>
              <a:rPr lang="ru-RU" sz="1100" b="1" i="1" dirty="0"/>
              <a:t/>
            </a:r>
            <a:br>
              <a:rPr lang="ru-RU" sz="1100" b="1" i="1" dirty="0"/>
            </a:br>
            <a:endParaRPr lang="ru-RU" dirty="0"/>
          </a:p>
        </p:txBody>
      </p:sp>
      <p:sp>
        <p:nvSpPr>
          <p:cNvPr id="3" name="Объект 2"/>
          <p:cNvSpPr>
            <a:spLocks noGrp="1"/>
          </p:cNvSpPr>
          <p:nvPr>
            <p:ph idx="1"/>
          </p:nvPr>
        </p:nvSpPr>
        <p:spPr/>
        <p:txBody>
          <a:bodyPr/>
          <a:lstStyle/>
          <a:p>
            <a:pPr lvl="0" algn="just"/>
            <a:r>
              <a:rPr lang="uk-UA" dirty="0"/>
              <a:t>Поняття інформації та інформаційного процесу. Поняття "інформаційної технології", її основні елементи та властивості.</a:t>
            </a:r>
            <a:r>
              <a:rPr lang="uk-UA" b="1" i="1" dirty="0"/>
              <a:t> </a:t>
            </a:r>
            <a:r>
              <a:rPr lang="uk-UA" dirty="0"/>
              <a:t>Методи і засоби захисту інформації. Захист від несанкціонованого доступу до інформації. Захист комп'ютерних систем методами криптографії.</a:t>
            </a:r>
            <a:endParaRPr lang="ru-RU" dirty="0"/>
          </a:p>
          <a:p>
            <a:pPr lvl="0" algn="just"/>
            <a:r>
              <a:rPr lang="uk-UA" dirty="0"/>
              <a:t>Забезпечення  безпеки комп'ютерних систем. Критерії оцінки безпеки інформаційних технологій в європейських країнах. Концепція захисту від несанкціонованого доступу до інформації.</a:t>
            </a:r>
            <a:endParaRPr lang="ru-RU" dirty="0"/>
          </a:p>
          <a:p>
            <a:endParaRPr lang="ru-RU" dirty="0"/>
          </a:p>
        </p:txBody>
      </p:sp>
    </p:spTree>
    <p:extLst>
      <p:ext uri="{BB962C8B-B14F-4D97-AF65-F5344CB8AC3E}">
        <p14:creationId xmlns:p14="http://schemas.microsoft.com/office/powerpoint/2010/main" val="91606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3200" b="1" i="1" dirty="0"/>
              <a:t>Змістовий модуль 2. </a:t>
            </a:r>
            <a:r>
              <a:rPr lang="uk-UA" sz="3200" b="1" dirty="0"/>
              <a:t>Інформаційні системи та їх роль в управлінні економікою. </a:t>
            </a:r>
            <a:r>
              <a:rPr lang="ru-RU" sz="3200" b="1" i="1" dirty="0"/>
              <a:t/>
            </a:r>
            <a:br>
              <a:rPr lang="ru-RU" sz="3200" b="1" i="1" dirty="0"/>
            </a:br>
            <a:endParaRPr lang="ru-RU" sz="3200" dirty="0"/>
          </a:p>
        </p:txBody>
      </p:sp>
      <p:sp>
        <p:nvSpPr>
          <p:cNvPr id="3" name="Объект 2"/>
          <p:cNvSpPr>
            <a:spLocks noGrp="1"/>
          </p:cNvSpPr>
          <p:nvPr>
            <p:ph idx="1"/>
          </p:nvPr>
        </p:nvSpPr>
        <p:spPr/>
        <p:txBody>
          <a:bodyPr>
            <a:normAutofit fontScale="77500" lnSpcReduction="20000"/>
          </a:bodyPr>
          <a:lstStyle/>
          <a:p>
            <a:pPr lvl="0" algn="just"/>
            <a:r>
              <a:rPr lang="uk-UA" dirty="0"/>
              <a:t>Поняття "інформаційної технології", її основні елементи та властивості. Основні компоненти та структура інформаційної технології. Способи збору і реєстрації фінансових даних.  Порівняльна характеристика різних режимів збору та обробки інформації. Основні види забезпечення інформаційних технологій. Інформаційне забезпечення. Технічне забезпечення. Організаційне та правове забезпечення. Критерії якості інформаційних технологій. Основні принципи створення проекту  інформаційних систем управління фінансами. Вимоги до методології проектування та </a:t>
            </a:r>
            <a:r>
              <a:rPr lang="uk-UA" dirty="0" err="1"/>
              <a:t>стадїі</a:t>
            </a:r>
            <a:r>
              <a:rPr lang="uk-UA" dirty="0"/>
              <a:t> етапи проектування ІС. Технологічні операції проектування. Життєвий цикл інформаційної системи. Методології і технології проектування ІС. </a:t>
            </a:r>
            <a:endParaRPr lang="ru-RU" dirty="0"/>
          </a:p>
          <a:p>
            <a:pPr lvl="0" algn="just"/>
            <a:r>
              <a:rPr lang="uk-UA" dirty="0"/>
              <a:t>Класи інформаційних систем. Автоматизація управління проектами на підприємствах. Автоматизація процесів бізнес-планування інвестиційних проектів та стратегічного управління бізнесом. Системи підтримки прийняття рішень. Експертні системи. Інтегровані інформаційні системи управління підприємствами. </a:t>
            </a:r>
            <a:endParaRPr lang="ru-RU" dirty="0"/>
          </a:p>
          <a:p>
            <a:endParaRPr lang="ru-RU" dirty="0"/>
          </a:p>
        </p:txBody>
      </p:sp>
    </p:spTree>
    <p:extLst>
      <p:ext uri="{BB962C8B-B14F-4D97-AF65-F5344CB8AC3E}">
        <p14:creationId xmlns:p14="http://schemas.microsoft.com/office/powerpoint/2010/main" val="194129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i="1" dirty="0"/>
              <a:t>Змістовий модуль 3.</a:t>
            </a:r>
            <a:r>
              <a:rPr lang="uk-UA" sz="3200" i="1" dirty="0"/>
              <a:t> </a:t>
            </a:r>
            <a:r>
              <a:rPr lang="uk-UA" sz="3200" b="1" dirty="0"/>
              <a:t>Автоматизоване оброблення інформації у фінансових установах</a:t>
            </a:r>
            <a:r>
              <a:rPr lang="uk-UA" sz="3200" dirty="0"/>
              <a:t> </a:t>
            </a:r>
            <a:r>
              <a:rPr lang="ru-RU" sz="3200" dirty="0"/>
              <a:t/>
            </a:r>
            <a:br>
              <a:rPr lang="ru-RU" sz="3200" dirty="0"/>
            </a:br>
            <a:endParaRPr lang="ru-RU" sz="3200" dirty="0"/>
          </a:p>
        </p:txBody>
      </p:sp>
      <p:sp>
        <p:nvSpPr>
          <p:cNvPr id="3" name="Объект 2"/>
          <p:cNvSpPr>
            <a:spLocks noGrp="1"/>
          </p:cNvSpPr>
          <p:nvPr>
            <p:ph idx="1"/>
          </p:nvPr>
        </p:nvSpPr>
        <p:spPr>
          <a:xfrm>
            <a:off x="1295401" y="2050473"/>
            <a:ext cx="9601196" cy="4073236"/>
          </a:xfrm>
        </p:spPr>
        <p:txBody>
          <a:bodyPr>
            <a:normAutofit fontScale="62500" lnSpcReduction="20000"/>
          </a:bodyPr>
          <a:lstStyle/>
          <a:p>
            <a:pPr algn="just"/>
            <a:r>
              <a:rPr lang="uk-UA" dirty="0"/>
              <a:t>Інформаційний процес управління страховою діяльністю Система автоматизації управління страховою діяльністю організації Структура та концепція функціонування страхової інформаційної системи. </a:t>
            </a:r>
            <a:endParaRPr lang="ru-RU" dirty="0"/>
          </a:p>
          <a:p>
            <a:pPr algn="just"/>
            <a:r>
              <a:rPr lang="uk-UA" dirty="0"/>
              <a:t>Загальна характеристика інформаційних систем у банківській сфері. Технологічні особливості формування та обробки інформації в банках. Автоматизовані інформаційні  банківські системи. Завдання інформаційних систем банків. </a:t>
            </a:r>
            <a:endParaRPr lang="ru-RU" dirty="0"/>
          </a:p>
          <a:p>
            <a:pPr algn="just"/>
            <a:r>
              <a:rPr lang="uk-UA" dirty="0"/>
              <a:t>Загальна характеристика інформаційних систем у податковій сфері. Технологічні особливості формування та обробки інформації в податкових органах. Автоматизовані інформаційні системи управління в податкових службах. Завдання інформаційних систем податкових служб. Функціональне забезпечення інформаційної системи податкової служби. Структура інформаційного забезпечення інформаційних систем податкових служб. Загальна характеристика АІС «Податки». </a:t>
            </a:r>
            <a:endParaRPr lang="ru-RU" dirty="0"/>
          </a:p>
          <a:p>
            <a:pPr algn="just"/>
            <a:r>
              <a:rPr lang="uk-UA" dirty="0"/>
              <a:t>Інформаційні технології в системі казначейства. Інформаційна система державного казначейства України. Призначення та особливості побудови автоматизованої системи </a:t>
            </a:r>
            <a:r>
              <a:rPr lang="uk-UA" dirty="0" err="1"/>
              <a:t>держк</a:t>
            </a:r>
            <a:r>
              <a:rPr lang="ru-RU" dirty="0"/>
              <a:t>а</a:t>
            </a:r>
            <a:r>
              <a:rPr lang="uk-UA" dirty="0" err="1"/>
              <a:t>значейства</a:t>
            </a:r>
            <a:r>
              <a:rPr lang="uk-UA" dirty="0"/>
              <a:t> України. Структура автоматизованої системи держказначейства України.</a:t>
            </a:r>
            <a:endParaRPr lang="ru-RU" dirty="0"/>
          </a:p>
          <a:p>
            <a:pPr algn="just"/>
            <a:r>
              <a:rPr lang="uk-UA" dirty="0"/>
              <a:t>Біржові інформаційні системи фондового ринку. Структура ринку ФОРЕКС.  Позабіржові ІС фондового ринку. Використання міжнародних служб фінансової інформації в </a:t>
            </a:r>
            <a:r>
              <a:rPr lang="uk-UA" dirty="0" err="1"/>
              <a:t>ділінгових</a:t>
            </a:r>
            <a:r>
              <a:rPr lang="uk-UA" dirty="0"/>
              <a:t> операціях банків.</a:t>
            </a:r>
            <a:endParaRPr lang="ru-RU" dirty="0"/>
          </a:p>
          <a:p>
            <a:endParaRPr lang="ru-RU" dirty="0"/>
          </a:p>
        </p:txBody>
      </p:sp>
    </p:spTree>
    <p:extLst>
      <p:ext uri="{BB962C8B-B14F-4D97-AF65-F5344CB8AC3E}">
        <p14:creationId xmlns:p14="http://schemas.microsoft.com/office/powerpoint/2010/main" val="342919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i="1" dirty="0"/>
              <a:t>Змістовий модуль 4.</a:t>
            </a:r>
            <a:r>
              <a:rPr lang="uk-UA" sz="3200" i="1" dirty="0"/>
              <a:t> </a:t>
            </a:r>
            <a:r>
              <a:rPr lang="uk-UA" sz="3200" b="1" i="1" dirty="0"/>
              <a:t>Автоматизація управління фінансами підприємств</a:t>
            </a:r>
            <a:r>
              <a:rPr lang="ru-RU" sz="3200" dirty="0"/>
              <a:t/>
            </a:r>
            <a:br>
              <a:rPr lang="ru-RU" sz="3200" dirty="0"/>
            </a:br>
            <a:endParaRPr lang="ru-RU" sz="3200" dirty="0"/>
          </a:p>
        </p:txBody>
      </p:sp>
      <p:sp>
        <p:nvSpPr>
          <p:cNvPr id="3" name="Объект 2"/>
          <p:cNvSpPr>
            <a:spLocks noGrp="1"/>
          </p:cNvSpPr>
          <p:nvPr>
            <p:ph idx="1"/>
          </p:nvPr>
        </p:nvSpPr>
        <p:spPr/>
        <p:txBody>
          <a:bodyPr/>
          <a:lstStyle/>
          <a:p>
            <a:pPr algn="just"/>
            <a:r>
              <a:rPr lang="uk-UA" dirty="0"/>
              <a:t>Загальна характеристика і структура системи. Автоматизація управління підготовкою виробництва. Організація бухгалтерського обліку. Інформаційні системи управління персоналом. Інформаційні системи маркетингу. Інформаційні технології електронної комерції. Інформаційні системи фінансового менеджменту. Інформаційні системи підприємницької діяльності. Інформаційні системи мультимедійних корпорацій. Інформаційні технології електронної комерції.</a:t>
            </a:r>
            <a:endParaRPr lang="ru-RU" dirty="0"/>
          </a:p>
          <a:p>
            <a:endParaRPr lang="ru-RU" dirty="0"/>
          </a:p>
        </p:txBody>
      </p:sp>
    </p:spTree>
    <p:extLst>
      <p:ext uri="{BB962C8B-B14F-4D97-AF65-F5344CB8AC3E}">
        <p14:creationId xmlns:p14="http://schemas.microsoft.com/office/powerpoint/2010/main" val="46006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753</Words>
  <Application>Microsoft Office PowerPoint</Application>
  <PresentationFormat>Широкоэкранный</PresentationFormat>
  <Paragraphs>78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Garamond</vt:lpstr>
      <vt:lpstr>Times New Roman</vt:lpstr>
      <vt:lpstr>Натуральные материалы</vt:lpstr>
      <vt:lpstr>      ІНФОРМАЦІЙНІ СИСТЕМИ І ТЕХНОЛОГІЇ У ФІНАНСОВИХ УСТАНОВАХ ТА НА ПІДПРИЄМСТВАХ</vt:lpstr>
      <vt:lpstr>Мета та завдання навчальної дисципліни </vt:lpstr>
      <vt:lpstr>Опис навчальної дисципліни </vt:lpstr>
      <vt:lpstr>У результаті вивчення навчальної дисципліни студент повинен  </vt:lpstr>
      <vt:lpstr>Змістовий модуль 1. Економічна інформація і засоби її формалізованого опису.  </vt:lpstr>
      <vt:lpstr>Змістовий модуль 2. Інформаційні системи та їх роль в управлінні економікою.  </vt:lpstr>
      <vt:lpstr>Змістовий модуль 3. Автоматизоване оброблення інформації у фінансових установах  </vt:lpstr>
      <vt:lpstr>Змістовий модуль 4. Автоматизація управління фінансами підприємств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ІНФОРМАЦІЙНІ СИСТЕМИ І ТЕХНОЛОГІЇ У ФІНАНСОВИХ УСТАНОВАХ ТА НА ПІДПРИЄМСТВАХ</dc:title>
  <dc:creator>ПК</dc:creator>
  <cp:lastModifiedBy>ПК</cp:lastModifiedBy>
  <cp:revision>1</cp:revision>
  <dcterms:created xsi:type="dcterms:W3CDTF">2020-08-22T04:47:39Z</dcterms:created>
  <dcterms:modified xsi:type="dcterms:W3CDTF">2020-08-22T04:53:48Z</dcterms:modified>
</cp:coreProperties>
</file>