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304" r:id="rId4"/>
    <p:sldId id="259" r:id="rId5"/>
    <p:sldId id="305" r:id="rId6"/>
    <p:sldId id="260" r:id="rId7"/>
    <p:sldId id="308" r:id="rId8"/>
    <p:sldId id="311" r:id="rId9"/>
    <p:sldId id="263" r:id="rId10"/>
    <p:sldId id="306" r:id="rId11"/>
    <p:sldId id="261" r:id="rId12"/>
    <p:sldId id="264" r:id="rId13"/>
    <p:sldId id="265" r:id="rId14"/>
    <p:sldId id="266" r:id="rId15"/>
    <p:sldId id="269" r:id="rId16"/>
    <p:sldId id="272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53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6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12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3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32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95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94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5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62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6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7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902AF-B218-42E5-BC35-46AD690F7557}" type="datetimeFigureOut">
              <a:rPr lang="ru-RU" smtClean="0"/>
              <a:pPr/>
              <a:t>01.08.2025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ED33-3EE3-498A-8D20-3CD1FEA55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6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http://kofedom.ru/products/machines_satur/syncrony_digital_compac/thumb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ZU62vT3zQo&amp;t=270s&amp;ab_channel=%D0%A3%D0%BF%D0%BE%D1%88%D1%83%D0%BA%D0%B0%D1%85%D1%96%D1%81%D1%82%D0%B8%D0%BD%D0%B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1" t="46838" r="5239" b="3637"/>
          <a:stretch/>
        </p:blipFill>
        <p:spPr bwMode="auto">
          <a:xfrm rot="20462465">
            <a:off x="5114020" y="3390900"/>
            <a:ext cx="3276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2381124"/>
            <a:ext cx="8305800" cy="1371600"/>
          </a:xfrm>
        </p:spPr>
        <p:txBody>
          <a:bodyPr numCol="1"/>
          <a:lstStyle/>
          <a:p>
            <a:r>
              <a:rPr lang="uk-UA" sz="2000" b="1" dirty="0">
                <a:solidFill>
                  <a:srgbClr val="663300"/>
                </a:solidFill>
                <a:latin typeface="+mj-lt"/>
              </a:rPr>
              <a:t>1. Історія походження кави</a:t>
            </a:r>
          </a:p>
          <a:p>
            <a:r>
              <a:rPr lang="uk-UA" sz="2000" b="1" dirty="0">
                <a:solidFill>
                  <a:srgbClr val="663300"/>
                </a:solidFill>
                <a:latin typeface="+mj-lt"/>
              </a:rPr>
              <a:t>2. Кавові традиції народів світу</a:t>
            </a:r>
          </a:p>
          <a:p>
            <a:endParaRPr lang="uk-UA" sz="2000" b="1" dirty="0">
              <a:solidFill>
                <a:srgbClr val="663300"/>
              </a:solidFill>
              <a:latin typeface="+mj-lt"/>
            </a:endParaRPr>
          </a:p>
          <a:p>
            <a:endParaRPr lang="uk-UA" sz="2000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043803"/>
            <a:ext cx="8305800" cy="990600"/>
          </a:xfrm>
        </p:spPr>
        <p:txBody>
          <a:bodyPr/>
          <a:lstStyle/>
          <a:p>
            <a:br>
              <a:rPr lang="uk-UA" sz="6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2. Історія кавової культури</a:t>
            </a:r>
            <a:endParaRPr lang="ru-RU" sz="6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800px-Roasted_coffee_be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7257">
            <a:off x="914398" y="3505200"/>
            <a:ext cx="29813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виглядає кавове дерево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ffee-arabic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20193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Зеленый коф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27432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800px-Bourbon_Coff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3434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800px-CoffeeCatuc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4958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offee_tour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5908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k_330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3733800"/>
            <a:ext cx="1857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1066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371599"/>
            <a:ext cx="4040188" cy="99060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</a:p>
          <a:p>
            <a:pPr algn="ctr"/>
            <a:r>
              <a:rPr lang="ru-RU" sz="2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кавового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зернятка</a:t>
            </a:r>
            <a:r>
              <a:rPr lang="ru-RU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44958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25987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Кофеїн – 0,7 – 2,5 %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Білки – 9 – 19 %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Жири – 9,5 – 18 %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Вуглеводи – 4,5 – 12 %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Мінеральні речовини – 4 – 5 %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Органічні кислоти – 4 – 11 %</a:t>
            </a:r>
            <a:endParaRPr 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87552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Кавові зерна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3"/>
          </p:nvPr>
        </p:nvSpPr>
        <p:spPr>
          <a:xfrm>
            <a:off x="4648200" y="1143001"/>
            <a:ext cx="4040188" cy="914400"/>
          </a:xfrm>
        </p:spPr>
        <p:txBody>
          <a:bodyPr/>
          <a:lstStyle/>
          <a:p>
            <a:pPr algn="ctr"/>
            <a:r>
              <a:rPr lang="uk-UA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Хімічний склад сухої речовини</a:t>
            </a:r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offei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648200"/>
            <a:ext cx="19399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4800" y="2209800"/>
            <a:ext cx="426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 — центральна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боріздка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2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ендосперм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епідерміс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срібляста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плівка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ендокарп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; 5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пектиновий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шар;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6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мезокарп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плодова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м'якоть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7 — </a:t>
            </a:r>
            <a:r>
              <a:rPr lang="ru-RU" sz="20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екзокарп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0600" y="5029200"/>
            <a:ext cx="1676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Формула кофеїну</a:t>
            </a:r>
            <a:endParaRPr lang="ru-RU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762000" y="5410200"/>
            <a:ext cx="7391400" cy="685800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663300"/>
                </a:solidFill>
              </a:rPr>
              <a:t>Але існують й інші види.  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7" name="Содержимое 6" descr="Кофе арабика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2286000"/>
            <a:ext cx="2438400" cy="2971800"/>
          </a:xfrm>
          <a:prstGeom prst="rect">
            <a:avLst/>
          </a:prstGeom>
          <a:noFill/>
        </p:spPr>
      </p:pic>
      <p:pic>
        <p:nvPicPr>
          <p:cNvPr id="8" name="Содержимое 7" descr="Кофе арабика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5000" y="2209800"/>
            <a:ext cx="2477690" cy="32004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7448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Найпоширеніші види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3000" y="1447800"/>
            <a:ext cx="2438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663300"/>
                </a:solidFill>
              </a:rPr>
              <a:t>Арабіка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7400" y="14478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663300"/>
                </a:solidFill>
              </a:rPr>
              <a:t>Робуста</a:t>
            </a:r>
            <a:endParaRPr lang="ru-RU" sz="24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 приготування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Безымянный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029200"/>
            <a:ext cx="5285715" cy="143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2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371600"/>
            <a:ext cx="990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000135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2190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brewers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600200"/>
            <a:ext cx="1676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kofedom.ru/products/machines_satur/syncrony_digital_compac/thumb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705600" y="4114800"/>
            <a:ext cx="14192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295400"/>
            <a:ext cx="1905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629400" y="5867400"/>
            <a:ext cx="1524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Кавоварка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43800" y="3200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Джезва</a:t>
            </a:r>
          </a:p>
          <a:p>
            <a:pPr algn="ctr"/>
            <a:r>
              <a:rPr lang="uk-UA" b="1" dirty="0">
                <a:solidFill>
                  <a:srgbClr val="663300"/>
                </a:solidFill>
              </a:rPr>
              <a:t>(турка) 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90800" y="4267200"/>
            <a:ext cx="3886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Спочатку кава була їжею…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2209800"/>
            <a:ext cx="1333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 приготування </a:t>
            </a:r>
            <a:b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кавових зерен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berry_drink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1866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91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offee_tour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752600"/>
            <a:ext cx="1828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history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91000"/>
            <a:ext cx="1425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800px-Unroasted_coffee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362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offee_tour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800600"/>
            <a:ext cx="2171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27432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81000" y="5867400"/>
            <a:ext cx="2133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Збирання врожаю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67000" y="3505200"/>
            <a:ext cx="1981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Сушка зерен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4400" y="1600200"/>
            <a:ext cx="1981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Зерна до обсмажування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43400" y="4267200"/>
            <a:ext cx="2667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Після обсмажування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10400" y="1676400"/>
            <a:ext cx="1828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Сортування,</a:t>
            </a:r>
          </a:p>
          <a:p>
            <a:pPr algn="ctr"/>
            <a:r>
              <a:rPr lang="uk-UA" b="1" dirty="0">
                <a:solidFill>
                  <a:srgbClr val="663300"/>
                </a:solidFill>
              </a:rPr>
              <a:t>фасування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7174" name="Picture 6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114800"/>
            <a:ext cx="16002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</a:rPr>
              <a:t>Букет кавового напою — </a:t>
            </a:r>
            <a:br>
              <a:rPr lang="uk-UA" b="1" dirty="0">
                <a:solidFill>
                  <a:srgbClr val="663300"/>
                </a:solidFill>
              </a:rPr>
            </a:br>
            <a:r>
              <a:rPr lang="uk-UA" b="1" dirty="0">
                <a:solidFill>
                  <a:srgbClr val="663300"/>
                </a:solidFill>
              </a:rPr>
              <a:t>поєднання смаку й аромату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905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038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9ACECE4-FD42-8C3C-4B38-2F281F73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572000"/>
          </a:xfrm>
        </p:spPr>
        <p:txBody>
          <a:bodyPr>
            <a:normAutofit/>
          </a:bodyPr>
          <a:lstStyle/>
          <a:p>
            <a:r>
              <a:rPr lang="uk-UA" sz="2400" dirty="0"/>
              <a:t>Туреччина — ароматну турецьку каву (</a:t>
            </a:r>
            <a:r>
              <a:rPr lang="en-US" sz="2400" dirty="0" err="1"/>
              <a:t>Türk</a:t>
            </a:r>
            <a:r>
              <a:rPr lang="en-US" sz="2400" dirty="0"/>
              <a:t> </a:t>
            </a:r>
            <a:r>
              <a:rPr lang="en-US" sz="2400" dirty="0" err="1"/>
              <a:t>kahvesi</a:t>
            </a:r>
            <a:r>
              <a:rPr lang="en-US" sz="2400" dirty="0"/>
              <a:t>) </a:t>
            </a:r>
            <a:r>
              <a:rPr lang="uk-UA" sz="2400" dirty="0"/>
              <a:t>готують у спеціальних турках, які називають «джезва</a:t>
            </a:r>
            <a:r>
              <a:rPr lang="en-US" sz="2400" dirty="0"/>
              <a:t>". </a:t>
            </a:r>
            <a:r>
              <a:rPr lang="uk-UA" sz="2400" dirty="0"/>
              <a:t>Використовують лише дрібно мелені зерна, які варять над вогнем або піском. Турецька кава завжди подається зі склянкою води і чимось солодким, в ідеалі - турецькими </a:t>
            </a:r>
            <a:r>
              <a:rPr lang="uk-UA" sz="2400" dirty="0" err="1"/>
              <a:t>цукерками"локум</a:t>
            </a:r>
            <a:r>
              <a:rPr lang="uk-UA" sz="2400" dirty="0"/>
              <a:t>".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C73A1B-025F-5505-E33F-B1B8EE22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uk-UA" dirty="0"/>
              <a:t>Кавові традиції народів світу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1AFE66-1446-B01A-A4E5-8C51ABF8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4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18DDE00-B93E-003A-AB49-3A9F0B3A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3510"/>
            <a:ext cx="8153400" cy="3581400"/>
          </a:xfrm>
        </p:spPr>
        <p:txBody>
          <a:bodyPr>
            <a:noAutofit/>
          </a:bodyPr>
          <a:lstStyle/>
          <a:p>
            <a:r>
              <a:rPr lang="uk-UA" sz="2000" dirty="0"/>
              <a:t>Кава в Італії з'явилася ще в 16 столітті, коли Венеція стала такими воротами для кави в життя людей Європи. Перша в Європі кав'ярня </a:t>
            </a:r>
            <a:r>
              <a:rPr lang="en-US" sz="2000" dirty="0" err="1"/>
              <a:t>Caffé</a:t>
            </a:r>
            <a:r>
              <a:rPr lang="en-US" sz="2000" dirty="0"/>
              <a:t> Florian </a:t>
            </a:r>
            <a:r>
              <a:rPr lang="uk-UA" sz="2000" dirty="0"/>
              <a:t>на площі Сан-Марко працює з 1720 року. Саме тут зародилася традиція пити каву у вигляді </a:t>
            </a:r>
            <a:r>
              <a:rPr lang="uk-UA" sz="2000" dirty="0" err="1"/>
              <a:t>еспресо</a:t>
            </a:r>
            <a:r>
              <a:rPr lang="uk-UA" sz="2000" dirty="0"/>
              <a:t>. Згодом кавові напої на основі молока отримали характерні італійські назви: </a:t>
            </a:r>
            <a:r>
              <a:rPr lang="uk-UA" sz="2000" dirty="0" err="1"/>
              <a:t>капучино</a:t>
            </a:r>
            <a:r>
              <a:rPr lang="uk-UA" sz="2000" dirty="0"/>
              <a:t>, </a:t>
            </a:r>
            <a:r>
              <a:rPr lang="uk-UA" sz="2000" dirty="0" err="1"/>
              <a:t>еспресо</a:t>
            </a:r>
            <a:r>
              <a:rPr lang="uk-UA" sz="2000" dirty="0"/>
              <a:t> </a:t>
            </a:r>
            <a:r>
              <a:rPr lang="uk-UA" sz="2000" dirty="0" err="1"/>
              <a:t>маккіато</a:t>
            </a:r>
            <a:r>
              <a:rPr lang="uk-UA" sz="2000" dirty="0"/>
              <a:t> та інші.</a:t>
            </a:r>
          </a:p>
          <a:p>
            <a:endParaRPr lang="uk-UA" sz="2000" dirty="0"/>
          </a:p>
          <a:p>
            <a:r>
              <a:rPr lang="uk-UA" sz="2000" dirty="0"/>
              <a:t>Традиційна подача кави в Італії залежить від часу доби. Перша кава дня зазвичай подається з молоком і солодкою випічкою. Однак італійці ніколи не замовляють каву з молоком після 11 години ранку, оскільки цей час і післяобідній час належить </a:t>
            </a:r>
            <a:r>
              <a:rPr lang="uk-UA" sz="2000" dirty="0" err="1"/>
              <a:t>еспресо</a:t>
            </a:r>
            <a:r>
              <a:rPr lang="uk-UA" sz="2000" dirty="0"/>
              <a:t>.</a:t>
            </a:r>
          </a:p>
        </p:txBody>
      </p:sp>
      <p:pic>
        <p:nvPicPr>
          <p:cNvPr id="2050" name="Picture 2" descr="Чи правда, що італійцям заборонено пити капучино вдень">
            <a:extLst>
              <a:ext uri="{FF2B5EF4-FFF2-40B4-BE49-F238E27FC236}">
                <a16:creationId xmlns:a16="http://schemas.microsoft.com/office/drawing/2014/main" id="{13608A8D-19C3-7DE6-9FA1-EB0BA919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038600"/>
            <a:ext cx="6980583" cy="2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4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E9FDFB1-7F44-B95F-7453-EEAFB1D4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72000"/>
          </a:xfrm>
        </p:spPr>
        <p:txBody>
          <a:bodyPr>
            <a:normAutofit/>
          </a:bodyPr>
          <a:lstStyle/>
          <a:p>
            <a:r>
              <a:rPr lang="uk-UA" sz="2400" dirty="0"/>
              <a:t>Кавова церемонія в Ефіопії відома під місцевою назвою "</a:t>
            </a:r>
            <a:r>
              <a:rPr lang="uk-UA" sz="2400" dirty="0" err="1"/>
              <a:t>джебена</a:t>
            </a:r>
            <a:r>
              <a:rPr lang="uk-UA" sz="2400" dirty="0"/>
              <a:t> </a:t>
            </a:r>
            <a:r>
              <a:rPr lang="uk-UA" sz="2400" dirty="0" err="1"/>
              <a:t>буна</a:t>
            </a:r>
            <a:r>
              <a:rPr lang="uk-UA" sz="2400" dirty="0"/>
              <a:t>". Вона вважається найважливішою соціальною подією дня. Традиційні домогосподарства повторюють цю подію 2-3 рази на день, не поспішаючи пити каву. Цей соціальний контакт з ароматом кави триває 2 години або більше.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A76486-37A8-28D0-BECB-EF6167F0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48000"/>
            <a:ext cx="7239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4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FDE93F5-B254-E5F0-7500-C74CFB7D6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72000"/>
          </a:xfrm>
        </p:spPr>
        <p:txBody>
          <a:bodyPr/>
          <a:lstStyle/>
          <a:p>
            <a:r>
              <a:rPr lang="uk-UA" dirty="0"/>
              <a:t>Французький спосіб приготування кави: Цей спосіб приготування кави відомий як “фільтрування” або “крапельна” кава. Для його приготування використовують спеціальну кавоварку, у яку завантажують каву та гарячу воду. Напій </a:t>
            </a:r>
            <a:r>
              <a:rPr lang="uk-UA" dirty="0" err="1"/>
              <a:t>крапельно</a:t>
            </a:r>
            <a:r>
              <a:rPr lang="uk-UA" dirty="0"/>
              <a:t> перетікає вниз через фільтр, що дає насичений та збалансований смак.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6EF04-7A70-5E4A-0651-F32851FC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05643"/>
            <a:ext cx="2819400" cy="3142313"/>
          </a:xfrm>
          <a:prstGeom prst="rect">
            <a:avLst/>
          </a:prstGeom>
        </p:spPr>
      </p:pic>
      <p:pic>
        <p:nvPicPr>
          <p:cNvPr id="4102" name="Picture 6" descr="ТРАДИЦІЙНА КУХНЯ ФРАНЦІЇ: ОСОБЛИВОСТІ ФРАНЦУЗЬКОЇ КУХНІ">
            <a:extLst>
              <a:ext uri="{FF2B5EF4-FFF2-40B4-BE49-F238E27FC236}">
                <a16:creationId xmlns:a16="http://schemas.microsoft.com/office/drawing/2014/main" id="{ED824D07-B177-C68B-B346-16246222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20" y="3305643"/>
            <a:ext cx="4921434" cy="31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7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 l="7712" r="5722"/>
          <a:stretch>
            <a:fillRect/>
          </a:stretch>
        </p:blipFill>
        <p:spPr bwMode="auto">
          <a:xfrm>
            <a:off x="0" y="3408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E700149-68A1-4144-D0FE-43193BAC2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72000"/>
          </a:xfrm>
        </p:spPr>
        <p:txBody>
          <a:bodyPr/>
          <a:lstStyle/>
          <a:p>
            <a:r>
              <a:rPr lang="uk-UA" dirty="0"/>
              <a:t>Фінляндія — фіни подають свою каву (</a:t>
            </a:r>
            <a:r>
              <a:rPr lang="en-US" dirty="0" err="1"/>
              <a:t>Kaffeost</a:t>
            </a:r>
            <a:r>
              <a:rPr lang="en-US" dirty="0"/>
              <a:t>) </a:t>
            </a:r>
            <a:r>
              <a:rPr lang="uk-UA" dirty="0"/>
              <a:t>із сирними кубиками, які мають назву "</a:t>
            </a:r>
            <a:r>
              <a:rPr lang="en-US" dirty="0" err="1"/>
              <a:t>juustoleipä</a:t>
            </a:r>
            <a:r>
              <a:rPr lang="en-US" dirty="0"/>
              <a:t>". </a:t>
            </a:r>
            <a:r>
              <a:rPr lang="uk-UA" dirty="0"/>
              <a:t>Хоча така традиція може здаватися дещо дивною, але таке смакове поєднання досить цікаве. </a:t>
            </a:r>
          </a:p>
        </p:txBody>
      </p:sp>
      <p:pic>
        <p:nvPicPr>
          <p:cNvPr id="5122" name="Picture 2" descr="Така різна кава: Лапландська... - Мережа кав'ярень &quot;ЯКава&quot; | Facebook">
            <a:extLst>
              <a:ext uri="{FF2B5EF4-FFF2-40B4-BE49-F238E27FC236}">
                <a16:creationId xmlns:a16="http://schemas.microsoft.com/office/drawing/2014/main" id="{B80A9183-17D7-8B66-6E2A-6124F800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318773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0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6896328-C0AA-36F4-8817-0E96256C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Кенія — крім основних інгредієнтів (вода, кава, цукор), кенійці додають до напою місцеві — різні спеції та гострий перець. </a:t>
            </a:r>
          </a:p>
          <a:p>
            <a:r>
              <a:rPr lang="uk-UA" dirty="0"/>
              <a:t>Австралія — австралійці готують напій, який сильно нагадує лате, і називають його </a:t>
            </a:r>
            <a:r>
              <a:rPr lang="en-US" dirty="0"/>
              <a:t>Flat White.</a:t>
            </a:r>
            <a:endParaRPr lang="uk-UA" dirty="0"/>
          </a:p>
          <a:p>
            <a:r>
              <a:rPr lang="uk-UA" dirty="0"/>
              <a:t>У Мексиці зазвичай подають "</a:t>
            </a:r>
            <a:r>
              <a:rPr lang="en-US" dirty="0"/>
              <a:t>café de olla", </a:t>
            </a:r>
            <a:r>
              <a:rPr lang="uk-UA" dirty="0"/>
              <a:t>каву, зварену з корицею та коричневим цукром. До мексиканської кави з корицею часто подають "</a:t>
            </a:r>
            <a:r>
              <a:rPr lang="uk-UA" dirty="0" err="1"/>
              <a:t>конча</a:t>
            </a:r>
            <a:r>
              <a:rPr lang="uk-UA" dirty="0"/>
              <a:t>" (солодка випічка з дріжджового тіста та цукрових прикрас). </a:t>
            </a:r>
          </a:p>
          <a:p>
            <a:r>
              <a:rPr lang="uk-UA" dirty="0"/>
              <a:t>Саудівська Аравія — як і в інших арабських країнах, тут до кави додають цілу гаму різноманітних спецій (від кардамону до імбиру й шафрану). А щоб терпкий смак напою трохи пом'якшився, подають його із сушеними фініками.</a:t>
            </a:r>
          </a:p>
        </p:txBody>
      </p:sp>
    </p:spTree>
    <p:extLst>
      <p:ext uri="{BB962C8B-B14F-4D97-AF65-F5344CB8AC3E}">
        <p14:creationId xmlns:p14="http://schemas.microsoft.com/office/powerpoint/2010/main" val="32776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41FB1FF-AF4F-EE19-B851-F1050629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72000"/>
          </a:xfrm>
        </p:spPr>
        <p:txBody>
          <a:bodyPr/>
          <a:lstStyle/>
          <a:p>
            <a:r>
              <a:rPr lang="uk-UA" dirty="0"/>
              <a:t>Малайзія — найбільш популярний кавовий напій (</a:t>
            </a:r>
            <a:r>
              <a:rPr lang="en-US" dirty="0" err="1"/>
              <a:t>Yuanyang</a:t>
            </a:r>
            <a:r>
              <a:rPr lang="en-US" dirty="0"/>
              <a:t>) </a:t>
            </a:r>
            <a:r>
              <a:rPr lang="uk-UA" dirty="0"/>
              <a:t>можна пити як холодним, так і гарячим. На три частини він складається з міцної чорної кави і на 7 частин — із національного молочного чаю (суміш чорного чаю й молока).</a:t>
            </a:r>
          </a:p>
          <a:p>
            <a:r>
              <a:rPr lang="ru-RU" dirty="0" err="1"/>
              <a:t>Чорну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 тут </a:t>
            </a:r>
            <a:r>
              <a:rPr lang="ru-RU" dirty="0" err="1"/>
              <a:t>готують</a:t>
            </a:r>
            <a:r>
              <a:rPr lang="ru-RU" dirty="0"/>
              <a:t> через </a:t>
            </a:r>
            <a:r>
              <a:rPr lang="ru-RU" dirty="0" err="1"/>
              <a:t>тканинний</a:t>
            </a:r>
            <a:r>
              <a:rPr lang="ru-RU" dirty="0"/>
              <a:t> </a:t>
            </a:r>
            <a:r>
              <a:rPr lang="ru-RU" dirty="0" err="1"/>
              <a:t>фільтр</a:t>
            </a:r>
            <a:r>
              <a:rPr lang="ru-RU" dirty="0"/>
              <a:t> і </a:t>
            </a:r>
            <a:r>
              <a:rPr lang="ru-RU" dirty="0" err="1"/>
              <a:t>подають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страви, як </a:t>
            </a:r>
            <a:r>
              <a:rPr lang="ru-RU" dirty="0" err="1"/>
              <a:t>тости</a:t>
            </a:r>
            <a:r>
              <a:rPr lang="ru-RU" dirty="0"/>
              <a:t> (</a:t>
            </a:r>
            <a:r>
              <a:rPr lang="ru-RU" dirty="0" err="1"/>
              <a:t>тости</a:t>
            </a:r>
            <a:r>
              <a:rPr lang="ru-RU" dirty="0"/>
              <a:t> з маслом і </a:t>
            </a:r>
            <a:r>
              <a:rPr lang="ru-RU" dirty="0" err="1"/>
              <a:t>кокосово-пандановим</a:t>
            </a:r>
            <a:r>
              <a:rPr lang="ru-RU" dirty="0"/>
              <a:t> джемом). </a:t>
            </a:r>
          </a:p>
          <a:p>
            <a:r>
              <a:rPr lang="ru-RU" dirty="0" err="1"/>
              <a:t>Єгипет</a:t>
            </a:r>
            <a:r>
              <a:rPr lang="ru-RU" dirty="0"/>
              <a:t> —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 </a:t>
            </a:r>
            <a:r>
              <a:rPr lang="ru-RU" dirty="0" err="1"/>
              <a:t>готують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(</a:t>
            </a:r>
            <a:r>
              <a:rPr lang="ru-RU" dirty="0" err="1"/>
              <a:t>кавові</a:t>
            </a:r>
            <a:r>
              <a:rPr lang="ru-RU" dirty="0"/>
              <a:t> зерна й вода).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193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DAF53E-D878-465C-1E59-D8309899B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1143000"/>
            <a:ext cx="6934200" cy="520065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DB41D9-1ACA-CBA5-498D-192257C1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uk-UA" dirty="0"/>
              <a:t>Цікаві факти</a:t>
            </a:r>
          </a:p>
        </p:txBody>
      </p:sp>
    </p:spTree>
    <p:extLst>
      <p:ext uri="{BB962C8B-B14F-4D97-AF65-F5344CB8AC3E}">
        <p14:creationId xmlns:p14="http://schemas.microsoft.com/office/powerpoint/2010/main" val="101031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B0D6D2-50F7-878E-78D4-471C5C5A6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495" y="1371600"/>
            <a:ext cx="7731009" cy="4953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E03F3C9-0299-2DB4-8756-186763C0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93" y="685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uk-UA" dirty="0"/>
              <a:t>ПАМ'ЯТНИК КАВІ В ГАМБУРЗІ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334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2DE53C8-E8DC-936C-AAE0-DB73BA3D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38800"/>
          </a:xfrm>
        </p:spPr>
        <p:txBody>
          <a:bodyPr>
            <a:normAutofit/>
          </a:bodyPr>
          <a:lstStyle/>
          <a:p>
            <a:r>
              <a:rPr lang="uk-UA" sz="2000" dirty="0"/>
              <a:t>Найбільше кави п'ють скандинавські народи — саме в скандинавських країнах, за даними Міжнародної організації кави, найчастіше п'ють цей енергетичний напій (лідирує Фінляндія — в середньому тут випивають близько 12 кг кави щорічно).</a:t>
            </a:r>
          </a:p>
          <a:p>
            <a:r>
              <a:rPr lang="uk-UA" sz="2000" dirty="0"/>
              <a:t>Найдорожчу в світі каву </a:t>
            </a:r>
            <a:r>
              <a:rPr lang="uk-UA" sz="2000" dirty="0" err="1"/>
              <a:t>видобуювать</a:t>
            </a:r>
            <a:r>
              <a:rPr lang="uk-UA" sz="2000" dirty="0"/>
              <a:t> із випорожнень — пів кілограма </a:t>
            </a:r>
            <a:r>
              <a:rPr lang="uk-UA" sz="2000" dirty="0" err="1"/>
              <a:t>зерен</a:t>
            </a:r>
            <a:r>
              <a:rPr lang="uk-UA" sz="2000" dirty="0"/>
              <a:t> кави «Копи </a:t>
            </a:r>
            <a:r>
              <a:rPr lang="uk-UA" sz="2000" dirty="0" err="1"/>
              <a:t>лювак</a:t>
            </a:r>
            <a:r>
              <a:rPr lang="uk-UA" sz="2000" dirty="0"/>
              <a:t>», які проходять через травну систему невеликої тваринки (азіатська пальмова </a:t>
            </a:r>
            <a:r>
              <a:rPr lang="uk-UA" sz="2000" dirty="0" err="1"/>
              <a:t>циветта</a:t>
            </a:r>
            <a:r>
              <a:rPr lang="uk-UA" sz="2000" dirty="0"/>
              <a:t>) і ферментуються там, може коштувати близько 700 доларів. Ще одна коштовна кава "</a:t>
            </a:r>
            <a:r>
              <a:rPr lang="en-US" sz="2000" dirty="0"/>
              <a:t>Black Ivory" </a:t>
            </a:r>
            <a:r>
              <a:rPr lang="uk-UA" sz="2000" dirty="0"/>
              <a:t>коштує у США 85 доларів за 35 грам. Зерна для напою збираються вручну з випорожнень таїландських слонів.</a:t>
            </a:r>
          </a:p>
        </p:txBody>
      </p:sp>
      <p:pic>
        <p:nvPicPr>
          <p:cNvPr id="6146" name="Picture 2" descr="Kopi Luwak - самый дорогой кофе в мире. Статьи компании «Space Coffee»">
            <a:extLst>
              <a:ext uri="{FF2B5EF4-FFF2-40B4-BE49-F238E27FC236}">
                <a16:creationId xmlns:a16="http://schemas.microsoft.com/office/drawing/2014/main" id="{153741F4-C841-230F-7C12-0E599A139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9140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D6FCC-9F3B-5E4C-88D3-5FA8B0CE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3897820"/>
            <a:ext cx="3943350" cy="25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7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0FB8CBF-2AA6-DCB3-6F62-9C19DEA5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31567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1.     Економіка: Кавова індустрія є однією з найбільших галузей в світі, що забезпечує мільйони робочих місць та приносить великі прибутки для країн, що є виробниками кави.</a:t>
            </a:r>
          </a:p>
          <a:p>
            <a:endParaRPr lang="uk-UA" dirty="0"/>
          </a:p>
          <a:p>
            <a:r>
              <a:rPr lang="uk-UA" dirty="0"/>
              <a:t>2.     Соціальні зв’язки: Кава давно стала центром соціальних зустрічей та культурних подій. Кав’ярні стали популярними місцями для зустрічей з друзями та бізнес-партнерами.</a:t>
            </a:r>
          </a:p>
          <a:p>
            <a:endParaRPr lang="uk-UA" dirty="0"/>
          </a:p>
          <a:p>
            <a:r>
              <a:rPr lang="uk-UA" dirty="0"/>
              <a:t>3.     Релаксація: Кава має здатність зменшувати втому та стрес, тому її використовують для відпочинку та релаксації.</a:t>
            </a:r>
          </a:p>
          <a:p>
            <a:endParaRPr lang="uk-UA" dirty="0"/>
          </a:p>
          <a:p>
            <a:r>
              <a:rPr lang="uk-UA" dirty="0"/>
              <a:t>4.     Культура: Кава має велике значення для культурних традицій різних країн. Це відображається в різноманітних способах приготування, традиційних рецептах та способах подачі.</a:t>
            </a:r>
          </a:p>
          <a:p>
            <a:endParaRPr lang="uk-UA" dirty="0"/>
          </a:p>
          <a:p>
            <a:r>
              <a:rPr lang="uk-UA" dirty="0"/>
              <a:t>5.     Здоров’я: Кава містить різноманітні корисні речовини, такі як антиоксиданти та кофеїн, які можуть мати позитивний вплив на здоров’я людини.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0A50851-E4E9-B4CB-A222-7BEF05F0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833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uk-UA" dirty="0"/>
              <a:t>Роль кави у світі</a:t>
            </a:r>
          </a:p>
        </p:txBody>
      </p:sp>
    </p:spTree>
    <p:extLst>
      <p:ext uri="{BB962C8B-B14F-4D97-AF65-F5344CB8AC3E}">
        <p14:creationId xmlns:p14="http://schemas.microsoft.com/office/powerpoint/2010/main" val="348697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4780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 – один із найпопулярніших напоїв в світі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4762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13AED47-CC18-1856-039E-09C0F04D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3971144" cy="4572000"/>
          </a:xfrm>
        </p:spPr>
        <p:txBody>
          <a:bodyPr/>
          <a:lstStyle/>
          <a:p>
            <a:r>
              <a:rPr lang="uk-UA" dirty="0"/>
              <a:t>Кава – це напій, який готується із смажених та змелених кавових </a:t>
            </a:r>
            <a:r>
              <a:rPr lang="uk-UA" dirty="0" err="1"/>
              <a:t>зерен</a:t>
            </a:r>
            <a:r>
              <a:rPr lang="uk-UA" dirty="0"/>
              <a:t>. Цей напій має приємний аромат та терпкий смак, завдяки високому вмісту кофеїну, який діє, як стимулятор нервової системи.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A7722-B26E-DBBA-2EFE-9052596D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281" y="1143000"/>
            <a:ext cx="458791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 кави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fehistory"/>
          <p:cNvPicPr>
            <a:picLocks noGrp="1"/>
          </p:cNvPicPr>
          <p:nvPr>
            <p:ph idx="1"/>
          </p:nvPr>
        </p:nvPicPr>
        <p:blipFill>
          <a:blip r:embed="rId2" cstate="print">
            <a:lum bright="12000" contrast="-6000"/>
          </a:blip>
          <a:srcRect/>
          <a:stretch>
            <a:fillRect/>
          </a:stretch>
        </p:blipFill>
        <p:spPr bwMode="auto">
          <a:xfrm>
            <a:off x="457200" y="4724400"/>
            <a:ext cx="2000250" cy="1685925"/>
          </a:xfrm>
          <a:prstGeom prst="rect">
            <a:avLst/>
          </a:prstGeom>
          <a:noFill/>
        </p:spPr>
      </p:pic>
      <p:pic>
        <p:nvPicPr>
          <p:cNvPr id="5" name="Рисунок 4" descr="564px-CoffeePalestineStere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895600"/>
            <a:ext cx="30213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old_globu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04800"/>
            <a:ext cx="1400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4196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05200" y="4038600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Ефіопія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4200" y="1600200"/>
            <a:ext cx="27432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err="1">
                <a:solidFill>
                  <a:srgbClr val="663300"/>
                </a:solidFill>
              </a:rPr>
              <a:t>Каффа</a:t>
            </a:r>
            <a:r>
              <a:rPr lang="uk-UA" sz="2000" b="1" dirty="0">
                <a:solidFill>
                  <a:srgbClr val="663300"/>
                </a:solidFill>
              </a:rPr>
              <a:t> – одна із провінцій Ефіопії, яка є батьківщиною кавового дерева.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3n32ilufxuvd1.cloudfront.net/580f6ee30e7e20006df05aab/705267/upload-5603af30-1e92-11e7-bb44-7977d7f24425.jpg"/>
          <p:cNvPicPr>
            <a:picLocks noChangeAspect="1" noChangeArrowheads="1"/>
          </p:cNvPicPr>
          <p:nvPr/>
        </p:nvPicPr>
        <p:blipFill>
          <a:blip r:embed="rId2"/>
          <a:srcRect l="4993"/>
          <a:stretch>
            <a:fillRect/>
          </a:stretch>
        </p:blipFill>
        <p:spPr bwMode="auto">
          <a:xfrm>
            <a:off x="0" y="0"/>
            <a:ext cx="5643570" cy="3781904"/>
          </a:xfrm>
          <a:prstGeom prst="rect">
            <a:avLst/>
          </a:prstGeom>
          <a:noFill/>
        </p:spPr>
      </p:pic>
      <p:pic>
        <p:nvPicPr>
          <p:cNvPr id="19460" name="Picture 4" descr="https://d3n32ilufxuvd1.cloudfront.net/580f6ee30e7e20006df05aab/705267/upload-5ad81aa0-1e92-11e7-88d8-3d1ddd9f04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80" y="3857628"/>
            <a:ext cx="4200519" cy="3000372"/>
          </a:xfrm>
          <a:prstGeom prst="rect">
            <a:avLst/>
          </a:prstGeom>
          <a:noFill/>
        </p:spPr>
      </p:pic>
      <p:pic>
        <p:nvPicPr>
          <p:cNvPr id="19464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809806" cy="3000372"/>
          </a:xfrm>
          <a:prstGeom prst="rect">
            <a:avLst/>
          </a:prstGeom>
          <a:noFill/>
        </p:spPr>
      </p:pic>
      <p:pic>
        <p:nvPicPr>
          <p:cNvPr id="6" name="Picture 6" descr="https://d3n32ilufxuvd1.cloudfront.net/580f6ee30e7e20006df05aab/705267/upload-7038d240-1e92-11e7-b014-357d17f73c9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14" y="0"/>
            <a:ext cx="3357586" cy="3816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B057DEB-807D-4BA5-7454-4387FDECB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https://www.youtube.com/watch?v=XZU62vT3zQo&amp;t=270s&amp;ab_channel=%D0%A3%D0%BF%D0%BE%D1%88%D1%83%D0%BA%D0%B0%D1%85%D1%96%D1%81%D1%82%D0%B8%D0%BD%D0%B8</a:t>
            </a:r>
            <a:r>
              <a:rPr lang="uk-UA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F9BDAD2-8E53-7C36-FFE0-F248291A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Історія розповсюдження кави</a:t>
            </a:r>
          </a:p>
        </p:txBody>
      </p:sp>
    </p:spTree>
    <p:extLst>
      <p:ext uri="{BB962C8B-B14F-4D97-AF65-F5344CB8AC3E}">
        <p14:creationId xmlns:p14="http://schemas.microsoft.com/office/powerpoint/2010/main" val="263158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uk-UA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Поширення кави по світу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old_globu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400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2768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62400"/>
            <a:ext cx="252888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2400" y="335280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Кавовий пояс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50292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63300"/>
                </a:solidFill>
              </a:rPr>
              <a:t>Поява кави в Італії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524000"/>
            <a:ext cx="18097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419600"/>
            <a:ext cx="29908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543800" y="2667000"/>
            <a:ext cx="12954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rgbClr val="663300"/>
                </a:solidFill>
              </a:rPr>
              <a:t>Кав</a:t>
            </a:r>
            <a:r>
              <a:rPr lang="en-US" sz="2000" b="1" dirty="0">
                <a:solidFill>
                  <a:srgbClr val="663300"/>
                </a:solidFill>
              </a:rPr>
              <a:t>’</a:t>
            </a:r>
            <a:r>
              <a:rPr lang="uk-UA" sz="2000" b="1" dirty="0" err="1">
                <a:solidFill>
                  <a:srgbClr val="663300"/>
                </a:solidFill>
              </a:rPr>
              <a:t>ярні</a:t>
            </a:r>
            <a:r>
              <a:rPr lang="uk-UA" sz="2000" b="1" dirty="0">
                <a:solidFill>
                  <a:srgbClr val="663300"/>
                </a:solidFill>
              </a:rPr>
              <a:t> в США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0A0FBB1A-AF78-20A6-0932-F5B03D12027A}"/>
              </a:ext>
            </a:extLst>
          </p:cNvPr>
          <p:cNvSpPr txBox="1">
            <a:spLocks/>
          </p:cNvSpPr>
          <p:nvPr/>
        </p:nvSpPr>
        <p:spPr>
          <a:xfrm>
            <a:off x="457200" y="285728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Ка́вове де́рево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(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лат.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Coffea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 —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рід вічнозелених рослин з ряду тирлечецвіті. Плоди дерева використовують для приготування напою 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кави.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2" descr="Ð ÐµÐ·ÑÐ»ÑÑÐ°Ñ Ð¿Ð¾ÑÑÐºÑ Ð·Ð¾Ð±ÑÐ°Ð¶ÐµÐ½Ñ Ð·Ð° Ð·Ð°Ð¿Ð¸ÑÐ¾Ð¼ &quot;ÐºÐ°Ð²Ð¾Ð²Ðµ Ð´ÐµÑÐµÐ²Ð¾&quot;">
            <a:extLst>
              <a:ext uri="{FF2B5EF4-FFF2-40B4-BE49-F238E27FC236}">
                <a16:creationId xmlns:a16="http://schemas.microsoft.com/office/drawing/2014/main" id="{E90043C4-3459-7F82-D8D8-6BC01376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4930" y="2864581"/>
            <a:ext cx="5761857" cy="334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916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1504</TotalTime>
  <Words>1061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Constantia</vt:lpstr>
      <vt:lpstr>Times New Roman</vt:lpstr>
      <vt:lpstr>Wingdings</vt:lpstr>
      <vt:lpstr>Wingdings 2</vt:lpstr>
      <vt:lpstr>Бумажная</vt:lpstr>
      <vt:lpstr>Тема Office</vt:lpstr>
      <vt:lpstr> Тема 2. Історія кавової культури</vt:lpstr>
      <vt:lpstr>Презентация PowerPoint</vt:lpstr>
      <vt:lpstr>Кава – один із найпопулярніших напоїв в світі</vt:lpstr>
      <vt:lpstr>Презентация PowerPoint</vt:lpstr>
      <vt:lpstr>Походження кави</vt:lpstr>
      <vt:lpstr>Презентация PowerPoint</vt:lpstr>
      <vt:lpstr>Історія розповсюдження кави</vt:lpstr>
      <vt:lpstr>Поширення кави по світу</vt:lpstr>
      <vt:lpstr>Презентация PowerPoint</vt:lpstr>
      <vt:lpstr>Як виглядає кавове дерево?</vt:lpstr>
      <vt:lpstr>Кавові зерна</vt:lpstr>
      <vt:lpstr>Найпоширеніші види кави</vt:lpstr>
      <vt:lpstr>Історія приготування кави</vt:lpstr>
      <vt:lpstr>Технологія приготування  кавових зерен</vt:lpstr>
      <vt:lpstr>Букет кавового напою —  поєднання смаку й аромату</vt:lpstr>
      <vt:lpstr>Кавові традиції народів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Цікаві факти</vt:lpstr>
      <vt:lpstr>ПАМ'ЯТНИК КАВІ В ГАМБУРЗІ </vt:lpstr>
      <vt:lpstr>Презентация PowerPoint</vt:lpstr>
      <vt:lpstr>Роль кави у світі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Позакласний захід “Все про каву”</dc:title>
  <dc:creator>Тамара</dc:creator>
  <cp:lastModifiedBy>Анна Сидорук</cp:lastModifiedBy>
  <cp:revision>50</cp:revision>
  <dcterms:modified xsi:type="dcterms:W3CDTF">2025-08-01T11:19:39Z</dcterms:modified>
</cp:coreProperties>
</file>