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18C20-008F-46FF-A0A8-3BC3056AE2C8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B6380FB-DA75-4899-996F-F08F057B7C93}">
      <dgm:prSet phldrT="[Текст]"/>
      <dgm:spPr/>
      <dgm:t>
        <a:bodyPr/>
        <a:lstStyle/>
        <a:p>
          <a:pPr algn="ctr"/>
          <a:r>
            <a:rPr lang="ru-RU" b="1" dirty="0" err="1" smtClean="0"/>
            <a:t>Види</a:t>
          </a:r>
          <a:r>
            <a:rPr lang="ru-RU" b="1" dirty="0" smtClean="0"/>
            <a:t> </a:t>
          </a:r>
          <a:r>
            <a:rPr lang="ru-RU" b="1" dirty="0" err="1" smtClean="0"/>
            <a:t>професійної</a:t>
          </a:r>
          <a:r>
            <a:rPr lang="ru-RU" b="1" dirty="0" smtClean="0"/>
            <a:t> </a:t>
          </a:r>
          <a:r>
            <a:rPr lang="ru-RU" b="1" dirty="0" err="1" smtClean="0"/>
            <a:t>діяльності</a:t>
          </a:r>
          <a:r>
            <a:rPr lang="ru-RU" b="1" dirty="0" smtClean="0"/>
            <a:t> на ринку </a:t>
          </a:r>
          <a:r>
            <a:rPr lang="ru-RU" b="1" dirty="0" err="1" smtClean="0"/>
            <a:t>цінних</a:t>
          </a:r>
          <a:r>
            <a:rPr lang="ru-RU" b="1" dirty="0" smtClean="0"/>
            <a:t> </a:t>
          </a:r>
          <a:r>
            <a:rPr lang="ru-RU" b="1" dirty="0" err="1" smtClean="0"/>
            <a:t>паперів</a:t>
          </a:r>
          <a:r>
            <a:rPr lang="ru-RU" b="1" dirty="0" smtClean="0"/>
            <a:t>:</a:t>
          </a:r>
          <a:endParaRPr lang="ru-RU" b="1" dirty="0"/>
        </a:p>
      </dgm:t>
    </dgm:pt>
    <dgm:pt modelId="{6A520405-4032-4FEC-BDC9-D5025E276935}" type="parTrans" cxnId="{8F6AD517-C158-4A3F-AB1A-DBC228B540D4}">
      <dgm:prSet/>
      <dgm:spPr/>
      <dgm:t>
        <a:bodyPr/>
        <a:lstStyle/>
        <a:p>
          <a:endParaRPr lang="ru-RU"/>
        </a:p>
      </dgm:t>
    </dgm:pt>
    <dgm:pt modelId="{169A0A9B-5A99-4002-AFC1-2BC135B8A48C}" type="sibTrans" cxnId="{8F6AD517-C158-4A3F-AB1A-DBC228B540D4}">
      <dgm:prSet/>
      <dgm:spPr/>
      <dgm:t>
        <a:bodyPr/>
        <a:lstStyle/>
        <a:p>
          <a:endParaRPr lang="ru-RU"/>
        </a:p>
      </dgm:t>
    </dgm:pt>
    <dgm:pt modelId="{8794A0A9-687C-4F43-9392-2CB7814FF943}">
      <dgm:prSet/>
      <dgm:spPr/>
      <dgm:t>
        <a:bodyPr/>
        <a:lstStyle/>
        <a:p>
          <a:r>
            <a:rPr lang="ru-RU" smtClean="0"/>
            <a:t>– брокерська діяльність;</a:t>
          </a:r>
          <a:endParaRPr lang="ru-RU"/>
        </a:p>
      </dgm:t>
    </dgm:pt>
    <dgm:pt modelId="{CF0E2E76-3D4C-4BC7-84F7-7B3FDFC8EAEA}" type="parTrans" cxnId="{94FBB631-280A-4207-A8D6-5A528AB6B2B9}">
      <dgm:prSet/>
      <dgm:spPr/>
      <dgm:t>
        <a:bodyPr/>
        <a:lstStyle/>
        <a:p>
          <a:endParaRPr lang="ru-RU"/>
        </a:p>
      </dgm:t>
    </dgm:pt>
    <dgm:pt modelId="{0933CACC-EBAB-41EF-AE81-7604CDF743BA}" type="sibTrans" cxnId="{94FBB631-280A-4207-A8D6-5A528AB6B2B9}">
      <dgm:prSet/>
      <dgm:spPr/>
      <dgm:t>
        <a:bodyPr/>
        <a:lstStyle/>
        <a:p>
          <a:endParaRPr lang="ru-RU"/>
        </a:p>
      </dgm:t>
    </dgm:pt>
    <dgm:pt modelId="{5D53C4F0-365D-442A-8FBB-473DA9FD08A1}">
      <dgm:prSet/>
      <dgm:spPr/>
      <dgm:t>
        <a:bodyPr/>
        <a:lstStyle/>
        <a:p>
          <a:r>
            <a:rPr lang="ru-RU" dirty="0" smtClean="0"/>
            <a:t>– </a:t>
          </a:r>
          <a:r>
            <a:rPr lang="ru-RU" dirty="0" err="1" smtClean="0"/>
            <a:t>дилерська</a:t>
          </a:r>
          <a:r>
            <a:rPr lang="ru-RU" dirty="0" smtClean="0"/>
            <a:t> </a:t>
          </a:r>
          <a:r>
            <a:rPr lang="ru-RU" dirty="0" err="1" smtClean="0"/>
            <a:t>діяльність</a:t>
          </a:r>
          <a:r>
            <a:rPr lang="ru-RU" dirty="0" smtClean="0"/>
            <a:t>;</a:t>
          </a:r>
          <a:endParaRPr lang="ru-RU" dirty="0"/>
        </a:p>
      </dgm:t>
    </dgm:pt>
    <dgm:pt modelId="{1EE923EE-7AFE-491C-BC25-6C31FC35602F}" type="parTrans" cxnId="{FBB53AD3-03FF-4FAF-ACF6-21E7554EE48F}">
      <dgm:prSet/>
      <dgm:spPr/>
      <dgm:t>
        <a:bodyPr/>
        <a:lstStyle/>
        <a:p>
          <a:endParaRPr lang="ru-RU"/>
        </a:p>
      </dgm:t>
    </dgm:pt>
    <dgm:pt modelId="{28E845EF-8F1C-43D5-8211-89AF7DC0E6C0}" type="sibTrans" cxnId="{FBB53AD3-03FF-4FAF-ACF6-21E7554EE48F}">
      <dgm:prSet/>
      <dgm:spPr/>
      <dgm:t>
        <a:bodyPr/>
        <a:lstStyle/>
        <a:p>
          <a:endParaRPr lang="ru-RU"/>
        </a:p>
      </dgm:t>
    </dgm:pt>
    <dgm:pt modelId="{7A9E2ACC-B322-406F-8DCB-F1EA1E51D9BF}">
      <dgm:prSet/>
      <dgm:spPr/>
      <dgm:t>
        <a:bodyPr/>
        <a:lstStyle/>
        <a:p>
          <a:r>
            <a:rPr lang="ru-RU" smtClean="0"/>
            <a:t>– андеррайтинг;</a:t>
          </a:r>
          <a:endParaRPr lang="ru-RU"/>
        </a:p>
      </dgm:t>
    </dgm:pt>
    <dgm:pt modelId="{FDF0F86A-D065-4E54-AB3B-6DD55677927B}" type="parTrans" cxnId="{7605D00C-6C88-4FE9-B17A-D6D47D177028}">
      <dgm:prSet/>
      <dgm:spPr/>
      <dgm:t>
        <a:bodyPr/>
        <a:lstStyle/>
        <a:p>
          <a:endParaRPr lang="ru-RU"/>
        </a:p>
      </dgm:t>
    </dgm:pt>
    <dgm:pt modelId="{3C076131-914E-45DC-A9D1-9338F21F28C3}" type="sibTrans" cxnId="{7605D00C-6C88-4FE9-B17A-D6D47D177028}">
      <dgm:prSet/>
      <dgm:spPr/>
      <dgm:t>
        <a:bodyPr/>
        <a:lstStyle/>
        <a:p>
          <a:endParaRPr lang="ru-RU"/>
        </a:p>
      </dgm:t>
    </dgm:pt>
    <dgm:pt modelId="{C8AB24D9-A01C-45F9-B931-93F1172A3B9F}">
      <dgm:prSet/>
      <dgm:spPr/>
      <dgm:t>
        <a:bodyPr/>
        <a:lstStyle/>
        <a:p>
          <a:r>
            <a:rPr lang="ru-RU" smtClean="0"/>
            <a:t>– діяльність з управління активами;</a:t>
          </a:r>
          <a:endParaRPr lang="ru-RU"/>
        </a:p>
      </dgm:t>
    </dgm:pt>
    <dgm:pt modelId="{FB6CB80D-DD33-4F81-ADB2-368C652DE0FE}" type="parTrans" cxnId="{4CDF4E1C-0BB5-4D0D-8AD4-2BE5AA25FF43}">
      <dgm:prSet/>
      <dgm:spPr/>
      <dgm:t>
        <a:bodyPr/>
        <a:lstStyle/>
        <a:p>
          <a:endParaRPr lang="ru-RU"/>
        </a:p>
      </dgm:t>
    </dgm:pt>
    <dgm:pt modelId="{6C080208-D3BF-4A06-9C20-1CDB0757AFC1}" type="sibTrans" cxnId="{4CDF4E1C-0BB5-4D0D-8AD4-2BE5AA25FF43}">
      <dgm:prSet/>
      <dgm:spPr/>
      <dgm:t>
        <a:bodyPr/>
        <a:lstStyle/>
        <a:p>
          <a:endParaRPr lang="ru-RU"/>
        </a:p>
      </dgm:t>
    </dgm:pt>
    <dgm:pt modelId="{CF9E114A-2053-43D9-B79F-418CE0DB1A7F}">
      <dgm:prSet/>
      <dgm:spPr/>
      <dgm:t>
        <a:bodyPr/>
        <a:lstStyle/>
        <a:p>
          <a:r>
            <a:rPr lang="ru-RU" smtClean="0"/>
            <a:t>– діяльність з організації торгівлі на фондовому ринку;</a:t>
          </a:r>
          <a:endParaRPr lang="ru-RU"/>
        </a:p>
      </dgm:t>
    </dgm:pt>
    <dgm:pt modelId="{4A5A06B2-4A1E-4A12-8208-6B7B05A81C50}" type="parTrans" cxnId="{4B0E7654-0AF8-41EA-AE77-3FCE090DA520}">
      <dgm:prSet/>
      <dgm:spPr/>
      <dgm:t>
        <a:bodyPr/>
        <a:lstStyle/>
        <a:p>
          <a:endParaRPr lang="ru-RU"/>
        </a:p>
      </dgm:t>
    </dgm:pt>
    <dgm:pt modelId="{E0CC3596-4032-4766-8315-D67490FA2A40}" type="sibTrans" cxnId="{4B0E7654-0AF8-41EA-AE77-3FCE090DA520}">
      <dgm:prSet/>
      <dgm:spPr/>
      <dgm:t>
        <a:bodyPr/>
        <a:lstStyle/>
        <a:p>
          <a:endParaRPr lang="ru-RU"/>
        </a:p>
      </dgm:t>
    </dgm:pt>
    <dgm:pt modelId="{FBE12F7F-6091-4C6F-AFD8-224CBA25DFDE}">
      <dgm:prSet/>
      <dgm:spPr/>
      <dgm:t>
        <a:bodyPr/>
        <a:lstStyle/>
        <a:p>
          <a:r>
            <a:rPr lang="ru-RU" smtClean="0"/>
            <a:t>– депозитарна діяльність;</a:t>
          </a:r>
          <a:endParaRPr lang="ru-RU"/>
        </a:p>
      </dgm:t>
    </dgm:pt>
    <dgm:pt modelId="{1ED180A0-4E3F-4574-A564-97CCEA033710}" type="parTrans" cxnId="{52FDFE6B-C321-42D0-B3BA-D307FBC07EF8}">
      <dgm:prSet/>
      <dgm:spPr/>
      <dgm:t>
        <a:bodyPr/>
        <a:lstStyle/>
        <a:p>
          <a:endParaRPr lang="ru-RU"/>
        </a:p>
      </dgm:t>
    </dgm:pt>
    <dgm:pt modelId="{B737EFB5-05B7-4544-8786-8C3D3D8EBBDD}" type="sibTrans" cxnId="{52FDFE6B-C321-42D0-B3BA-D307FBC07EF8}">
      <dgm:prSet/>
      <dgm:spPr/>
      <dgm:t>
        <a:bodyPr/>
        <a:lstStyle/>
        <a:p>
          <a:endParaRPr lang="ru-RU"/>
        </a:p>
      </dgm:t>
    </dgm:pt>
    <dgm:pt modelId="{22B0FE41-7C54-4E28-9964-1FFBC84FC506}">
      <dgm:prSet/>
      <dgm:spPr/>
      <dgm:t>
        <a:bodyPr/>
        <a:lstStyle/>
        <a:p>
          <a:r>
            <a:rPr lang="ru-RU" smtClean="0"/>
            <a:t>– клірингова діяльність;</a:t>
          </a:r>
          <a:endParaRPr lang="ru-RU"/>
        </a:p>
      </dgm:t>
    </dgm:pt>
    <dgm:pt modelId="{963B06BA-4098-4A4B-98B3-6DD8EE5B9D1A}" type="parTrans" cxnId="{E67E67B2-9997-4870-8BA2-6D23F997BAC1}">
      <dgm:prSet/>
      <dgm:spPr/>
      <dgm:t>
        <a:bodyPr/>
        <a:lstStyle/>
        <a:p>
          <a:endParaRPr lang="ru-RU"/>
        </a:p>
      </dgm:t>
    </dgm:pt>
    <dgm:pt modelId="{39ECC025-241A-4A34-BEA0-1D741AAA6639}" type="sibTrans" cxnId="{E67E67B2-9997-4870-8BA2-6D23F997BAC1}">
      <dgm:prSet/>
      <dgm:spPr/>
      <dgm:t>
        <a:bodyPr/>
        <a:lstStyle/>
        <a:p>
          <a:endParaRPr lang="ru-RU"/>
        </a:p>
      </dgm:t>
    </dgm:pt>
    <dgm:pt modelId="{EC70E0E1-80A6-4082-BDF2-016BB7BE1BD3}">
      <dgm:prSet/>
      <dgm:spPr/>
      <dgm:t>
        <a:bodyPr/>
        <a:lstStyle/>
        <a:p>
          <a:r>
            <a:rPr lang="ru-RU" smtClean="0"/>
            <a:t>– реєстраторська діяльність.</a:t>
          </a:r>
          <a:endParaRPr lang="ru-RU"/>
        </a:p>
      </dgm:t>
    </dgm:pt>
    <dgm:pt modelId="{D6530232-9C8C-40A8-B02E-5438620464F9}" type="parTrans" cxnId="{072DFBC8-BBED-4BA3-B196-7FB165286BF4}">
      <dgm:prSet/>
      <dgm:spPr/>
      <dgm:t>
        <a:bodyPr/>
        <a:lstStyle/>
        <a:p>
          <a:endParaRPr lang="ru-RU"/>
        </a:p>
      </dgm:t>
    </dgm:pt>
    <dgm:pt modelId="{E0A09408-6C17-4DB2-9279-F544321BAA41}" type="sibTrans" cxnId="{072DFBC8-BBED-4BA3-B196-7FB165286BF4}">
      <dgm:prSet/>
      <dgm:spPr/>
      <dgm:t>
        <a:bodyPr/>
        <a:lstStyle/>
        <a:p>
          <a:endParaRPr lang="ru-RU"/>
        </a:p>
      </dgm:t>
    </dgm:pt>
    <dgm:pt modelId="{23FD5032-EBE0-4F3D-A3D6-54502AFDA97B}" type="pres">
      <dgm:prSet presAssocID="{7B318C20-008F-46FF-A0A8-3BC3056AE2C8}" presName="linear" presStyleCnt="0">
        <dgm:presLayoutVars>
          <dgm:animLvl val="lvl"/>
          <dgm:resizeHandles val="exact"/>
        </dgm:presLayoutVars>
      </dgm:prSet>
      <dgm:spPr/>
    </dgm:pt>
    <dgm:pt modelId="{760F596F-6769-4A86-8379-A7E81D49584B}" type="pres">
      <dgm:prSet presAssocID="{DB6380FB-DA75-4899-996F-F08F057B7C9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C43AB-258D-4BB1-880F-F66DBEAF96E5}" type="pres">
      <dgm:prSet presAssocID="{169A0A9B-5A99-4002-AFC1-2BC135B8A48C}" presName="spacer" presStyleCnt="0"/>
      <dgm:spPr/>
    </dgm:pt>
    <dgm:pt modelId="{85DF3D16-7E33-40F3-9B1D-86639C893CD0}" type="pres">
      <dgm:prSet presAssocID="{8794A0A9-687C-4F43-9392-2CB7814FF943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6F35FDE4-D7DB-4F3E-A502-03A287DE1B35}" type="pres">
      <dgm:prSet presAssocID="{0933CACC-EBAB-41EF-AE81-7604CDF743BA}" presName="spacer" presStyleCnt="0"/>
      <dgm:spPr/>
    </dgm:pt>
    <dgm:pt modelId="{CE17B421-A15C-4A6A-A54C-CBD7927AB340}" type="pres">
      <dgm:prSet presAssocID="{5D53C4F0-365D-442A-8FBB-473DA9FD08A1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357473C-0CFF-4306-AF4A-4953855C14F8}" type="pres">
      <dgm:prSet presAssocID="{28E845EF-8F1C-43D5-8211-89AF7DC0E6C0}" presName="spacer" presStyleCnt="0"/>
      <dgm:spPr/>
    </dgm:pt>
    <dgm:pt modelId="{07EFC6D7-2688-4192-9625-C1A75C041FF4}" type="pres">
      <dgm:prSet presAssocID="{7A9E2ACC-B322-406F-8DCB-F1EA1E51D9BF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D28F2FB7-208D-4F35-B17E-482B0EE5CB47}" type="pres">
      <dgm:prSet presAssocID="{3C076131-914E-45DC-A9D1-9338F21F28C3}" presName="spacer" presStyleCnt="0"/>
      <dgm:spPr/>
    </dgm:pt>
    <dgm:pt modelId="{2F109EB6-E7E4-4659-9DA5-B0C882E07B1D}" type="pres">
      <dgm:prSet presAssocID="{C8AB24D9-A01C-45F9-B931-93F1172A3B9F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A47A4A95-2A18-40AC-8833-EE4D7DF4DB0F}" type="pres">
      <dgm:prSet presAssocID="{6C080208-D3BF-4A06-9C20-1CDB0757AFC1}" presName="spacer" presStyleCnt="0"/>
      <dgm:spPr/>
    </dgm:pt>
    <dgm:pt modelId="{583809BB-0201-429A-A621-A503E702F8D0}" type="pres">
      <dgm:prSet presAssocID="{CF9E114A-2053-43D9-B79F-418CE0DB1A7F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01864FD6-D164-4A88-BD66-2BADD22F6837}" type="pres">
      <dgm:prSet presAssocID="{E0CC3596-4032-4766-8315-D67490FA2A40}" presName="spacer" presStyleCnt="0"/>
      <dgm:spPr/>
    </dgm:pt>
    <dgm:pt modelId="{6AA8C2DE-A01A-4B15-8616-B92D5F521CAF}" type="pres">
      <dgm:prSet presAssocID="{FBE12F7F-6091-4C6F-AFD8-224CBA25DFDE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BFA92292-D990-4876-A38B-968804834FF4}" type="pres">
      <dgm:prSet presAssocID="{B737EFB5-05B7-4544-8786-8C3D3D8EBBDD}" presName="spacer" presStyleCnt="0"/>
      <dgm:spPr/>
    </dgm:pt>
    <dgm:pt modelId="{2C823BA0-1C28-4AF1-BEE9-039A75B2F8BA}" type="pres">
      <dgm:prSet presAssocID="{22B0FE41-7C54-4E28-9964-1FFBC84FC506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058B00A0-E9EC-4560-8D99-CC3E4FC5FA10}" type="pres">
      <dgm:prSet presAssocID="{39ECC025-241A-4A34-BEA0-1D741AAA6639}" presName="spacer" presStyleCnt="0"/>
      <dgm:spPr/>
    </dgm:pt>
    <dgm:pt modelId="{99813A37-FF84-4654-B2E8-D4D880374D5E}" type="pres">
      <dgm:prSet presAssocID="{EC70E0E1-80A6-4082-BDF2-016BB7BE1BD3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BA511D4D-8923-4F4E-A68E-6B6B6038A9C9}" type="presOf" srcId="{7B318C20-008F-46FF-A0A8-3BC3056AE2C8}" destId="{23FD5032-EBE0-4F3D-A3D6-54502AFDA97B}" srcOrd="0" destOrd="0" presId="urn:microsoft.com/office/officeart/2005/8/layout/vList2"/>
    <dgm:cxn modelId="{52FDFE6B-C321-42D0-B3BA-D307FBC07EF8}" srcId="{7B318C20-008F-46FF-A0A8-3BC3056AE2C8}" destId="{FBE12F7F-6091-4C6F-AFD8-224CBA25DFDE}" srcOrd="6" destOrd="0" parTransId="{1ED180A0-4E3F-4574-A564-97CCEA033710}" sibTransId="{B737EFB5-05B7-4544-8786-8C3D3D8EBBDD}"/>
    <dgm:cxn modelId="{E67E67B2-9997-4870-8BA2-6D23F997BAC1}" srcId="{7B318C20-008F-46FF-A0A8-3BC3056AE2C8}" destId="{22B0FE41-7C54-4E28-9964-1FFBC84FC506}" srcOrd="7" destOrd="0" parTransId="{963B06BA-4098-4A4B-98B3-6DD8EE5B9D1A}" sibTransId="{39ECC025-241A-4A34-BEA0-1D741AAA6639}"/>
    <dgm:cxn modelId="{66AB97DF-8595-48BC-9D4C-0C308A850513}" type="presOf" srcId="{5D53C4F0-365D-442A-8FBB-473DA9FD08A1}" destId="{CE17B421-A15C-4A6A-A54C-CBD7927AB340}" srcOrd="0" destOrd="0" presId="urn:microsoft.com/office/officeart/2005/8/layout/vList2"/>
    <dgm:cxn modelId="{4CDF4E1C-0BB5-4D0D-8AD4-2BE5AA25FF43}" srcId="{7B318C20-008F-46FF-A0A8-3BC3056AE2C8}" destId="{C8AB24D9-A01C-45F9-B931-93F1172A3B9F}" srcOrd="4" destOrd="0" parTransId="{FB6CB80D-DD33-4F81-ADB2-368C652DE0FE}" sibTransId="{6C080208-D3BF-4A06-9C20-1CDB0757AFC1}"/>
    <dgm:cxn modelId="{772F2761-7491-4460-BDFD-F95846F36779}" type="presOf" srcId="{7A9E2ACC-B322-406F-8DCB-F1EA1E51D9BF}" destId="{07EFC6D7-2688-4192-9625-C1A75C041FF4}" srcOrd="0" destOrd="0" presId="urn:microsoft.com/office/officeart/2005/8/layout/vList2"/>
    <dgm:cxn modelId="{6771966D-DC51-4678-BA82-75BC93B900A6}" type="presOf" srcId="{FBE12F7F-6091-4C6F-AFD8-224CBA25DFDE}" destId="{6AA8C2DE-A01A-4B15-8616-B92D5F521CAF}" srcOrd="0" destOrd="0" presId="urn:microsoft.com/office/officeart/2005/8/layout/vList2"/>
    <dgm:cxn modelId="{59CF6C21-0DC7-4798-9A8A-779A86892B04}" type="presOf" srcId="{EC70E0E1-80A6-4082-BDF2-016BB7BE1BD3}" destId="{99813A37-FF84-4654-B2E8-D4D880374D5E}" srcOrd="0" destOrd="0" presId="urn:microsoft.com/office/officeart/2005/8/layout/vList2"/>
    <dgm:cxn modelId="{FA8795E2-B8BF-424D-9ABE-C715EFB351FB}" type="presOf" srcId="{CF9E114A-2053-43D9-B79F-418CE0DB1A7F}" destId="{583809BB-0201-429A-A621-A503E702F8D0}" srcOrd="0" destOrd="0" presId="urn:microsoft.com/office/officeart/2005/8/layout/vList2"/>
    <dgm:cxn modelId="{94FBB631-280A-4207-A8D6-5A528AB6B2B9}" srcId="{7B318C20-008F-46FF-A0A8-3BC3056AE2C8}" destId="{8794A0A9-687C-4F43-9392-2CB7814FF943}" srcOrd="1" destOrd="0" parTransId="{CF0E2E76-3D4C-4BC7-84F7-7B3FDFC8EAEA}" sibTransId="{0933CACC-EBAB-41EF-AE81-7604CDF743BA}"/>
    <dgm:cxn modelId="{072DFBC8-BBED-4BA3-B196-7FB165286BF4}" srcId="{7B318C20-008F-46FF-A0A8-3BC3056AE2C8}" destId="{EC70E0E1-80A6-4082-BDF2-016BB7BE1BD3}" srcOrd="8" destOrd="0" parTransId="{D6530232-9C8C-40A8-B02E-5438620464F9}" sibTransId="{E0A09408-6C17-4DB2-9279-F544321BAA41}"/>
    <dgm:cxn modelId="{4B0E7654-0AF8-41EA-AE77-3FCE090DA520}" srcId="{7B318C20-008F-46FF-A0A8-3BC3056AE2C8}" destId="{CF9E114A-2053-43D9-B79F-418CE0DB1A7F}" srcOrd="5" destOrd="0" parTransId="{4A5A06B2-4A1E-4A12-8208-6B7B05A81C50}" sibTransId="{E0CC3596-4032-4766-8315-D67490FA2A40}"/>
    <dgm:cxn modelId="{8F6AD517-C158-4A3F-AB1A-DBC228B540D4}" srcId="{7B318C20-008F-46FF-A0A8-3BC3056AE2C8}" destId="{DB6380FB-DA75-4899-996F-F08F057B7C93}" srcOrd="0" destOrd="0" parTransId="{6A520405-4032-4FEC-BDC9-D5025E276935}" sibTransId="{169A0A9B-5A99-4002-AFC1-2BC135B8A48C}"/>
    <dgm:cxn modelId="{DEF517D5-C43E-421A-A97A-8726B68366EF}" type="presOf" srcId="{22B0FE41-7C54-4E28-9964-1FFBC84FC506}" destId="{2C823BA0-1C28-4AF1-BEE9-039A75B2F8BA}" srcOrd="0" destOrd="0" presId="urn:microsoft.com/office/officeart/2005/8/layout/vList2"/>
    <dgm:cxn modelId="{4B15F3EF-A152-4FFC-9FA9-6406F49194E2}" type="presOf" srcId="{DB6380FB-DA75-4899-996F-F08F057B7C93}" destId="{760F596F-6769-4A86-8379-A7E81D49584B}" srcOrd="0" destOrd="0" presId="urn:microsoft.com/office/officeart/2005/8/layout/vList2"/>
    <dgm:cxn modelId="{7605D00C-6C88-4FE9-B17A-D6D47D177028}" srcId="{7B318C20-008F-46FF-A0A8-3BC3056AE2C8}" destId="{7A9E2ACC-B322-406F-8DCB-F1EA1E51D9BF}" srcOrd="3" destOrd="0" parTransId="{FDF0F86A-D065-4E54-AB3B-6DD55677927B}" sibTransId="{3C076131-914E-45DC-A9D1-9338F21F28C3}"/>
    <dgm:cxn modelId="{FBB53AD3-03FF-4FAF-ACF6-21E7554EE48F}" srcId="{7B318C20-008F-46FF-A0A8-3BC3056AE2C8}" destId="{5D53C4F0-365D-442A-8FBB-473DA9FD08A1}" srcOrd="2" destOrd="0" parTransId="{1EE923EE-7AFE-491C-BC25-6C31FC35602F}" sibTransId="{28E845EF-8F1C-43D5-8211-89AF7DC0E6C0}"/>
    <dgm:cxn modelId="{F0B7FF30-C13F-4FC9-B3C4-8812F022A111}" type="presOf" srcId="{C8AB24D9-A01C-45F9-B931-93F1172A3B9F}" destId="{2F109EB6-E7E4-4659-9DA5-B0C882E07B1D}" srcOrd="0" destOrd="0" presId="urn:microsoft.com/office/officeart/2005/8/layout/vList2"/>
    <dgm:cxn modelId="{81968FB7-EC64-4C1B-BF9E-4EAF49E3E958}" type="presOf" srcId="{8794A0A9-687C-4F43-9392-2CB7814FF943}" destId="{85DF3D16-7E33-40F3-9B1D-86639C893CD0}" srcOrd="0" destOrd="0" presId="urn:microsoft.com/office/officeart/2005/8/layout/vList2"/>
    <dgm:cxn modelId="{47A67CCA-0843-490C-A3F6-042888FDAA6A}" type="presParOf" srcId="{23FD5032-EBE0-4F3D-A3D6-54502AFDA97B}" destId="{760F596F-6769-4A86-8379-A7E81D49584B}" srcOrd="0" destOrd="0" presId="urn:microsoft.com/office/officeart/2005/8/layout/vList2"/>
    <dgm:cxn modelId="{104FF84F-02CD-46B4-BA88-842CA3BB772A}" type="presParOf" srcId="{23FD5032-EBE0-4F3D-A3D6-54502AFDA97B}" destId="{7C9C43AB-258D-4BB1-880F-F66DBEAF96E5}" srcOrd="1" destOrd="0" presId="urn:microsoft.com/office/officeart/2005/8/layout/vList2"/>
    <dgm:cxn modelId="{8B44C70B-5B1A-4AC5-B86B-B6A304691C5B}" type="presParOf" srcId="{23FD5032-EBE0-4F3D-A3D6-54502AFDA97B}" destId="{85DF3D16-7E33-40F3-9B1D-86639C893CD0}" srcOrd="2" destOrd="0" presId="urn:microsoft.com/office/officeart/2005/8/layout/vList2"/>
    <dgm:cxn modelId="{2205C114-44A4-4F46-AB28-21B8CC47B082}" type="presParOf" srcId="{23FD5032-EBE0-4F3D-A3D6-54502AFDA97B}" destId="{6F35FDE4-D7DB-4F3E-A502-03A287DE1B35}" srcOrd="3" destOrd="0" presId="urn:microsoft.com/office/officeart/2005/8/layout/vList2"/>
    <dgm:cxn modelId="{BBA9EDA4-6AA1-4B63-9F3D-6DD97E9916D4}" type="presParOf" srcId="{23FD5032-EBE0-4F3D-A3D6-54502AFDA97B}" destId="{CE17B421-A15C-4A6A-A54C-CBD7927AB340}" srcOrd="4" destOrd="0" presId="urn:microsoft.com/office/officeart/2005/8/layout/vList2"/>
    <dgm:cxn modelId="{C48A3647-8CA0-47A4-8D5F-108A1659FDBC}" type="presParOf" srcId="{23FD5032-EBE0-4F3D-A3D6-54502AFDA97B}" destId="{9357473C-0CFF-4306-AF4A-4953855C14F8}" srcOrd="5" destOrd="0" presId="urn:microsoft.com/office/officeart/2005/8/layout/vList2"/>
    <dgm:cxn modelId="{0816598B-F317-4AB4-82B6-A766D16B26DC}" type="presParOf" srcId="{23FD5032-EBE0-4F3D-A3D6-54502AFDA97B}" destId="{07EFC6D7-2688-4192-9625-C1A75C041FF4}" srcOrd="6" destOrd="0" presId="urn:microsoft.com/office/officeart/2005/8/layout/vList2"/>
    <dgm:cxn modelId="{21BBC30C-6D7D-407C-9E33-A2F798EE9A2A}" type="presParOf" srcId="{23FD5032-EBE0-4F3D-A3D6-54502AFDA97B}" destId="{D28F2FB7-208D-4F35-B17E-482B0EE5CB47}" srcOrd="7" destOrd="0" presId="urn:microsoft.com/office/officeart/2005/8/layout/vList2"/>
    <dgm:cxn modelId="{A1515E7A-E539-4BA2-BA61-594019C8460C}" type="presParOf" srcId="{23FD5032-EBE0-4F3D-A3D6-54502AFDA97B}" destId="{2F109EB6-E7E4-4659-9DA5-B0C882E07B1D}" srcOrd="8" destOrd="0" presId="urn:microsoft.com/office/officeart/2005/8/layout/vList2"/>
    <dgm:cxn modelId="{8BFE1494-D5DA-4806-AA6E-E9B59B74533B}" type="presParOf" srcId="{23FD5032-EBE0-4F3D-A3D6-54502AFDA97B}" destId="{A47A4A95-2A18-40AC-8833-EE4D7DF4DB0F}" srcOrd="9" destOrd="0" presId="urn:microsoft.com/office/officeart/2005/8/layout/vList2"/>
    <dgm:cxn modelId="{7C7EBB08-C8B5-4DE5-9FF2-5AE3402C65A9}" type="presParOf" srcId="{23FD5032-EBE0-4F3D-A3D6-54502AFDA97B}" destId="{583809BB-0201-429A-A621-A503E702F8D0}" srcOrd="10" destOrd="0" presId="urn:microsoft.com/office/officeart/2005/8/layout/vList2"/>
    <dgm:cxn modelId="{5EA931FC-06C2-4F96-9502-735B26DFDC12}" type="presParOf" srcId="{23FD5032-EBE0-4F3D-A3D6-54502AFDA97B}" destId="{01864FD6-D164-4A88-BD66-2BADD22F6837}" srcOrd="11" destOrd="0" presId="urn:microsoft.com/office/officeart/2005/8/layout/vList2"/>
    <dgm:cxn modelId="{247FBD92-2B39-4DC0-B8A5-58B40720B46D}" type="presParOf" srcId="{23FD5032-EBE0-4F3D-A3D6-54502AFDA97B}" destId="{6AA8C2DE-A01A-4B15-8616-B92D5F521CAF}" srcOrd="12" destOrd="0" presId="urn:microsoft.com/office/officeart/2005/8/layout/vList2"/>
    <dgm:cxn modelId="{87795C74-EFEA-4295-8B82-EAC81FD26EAF}" type="presParOf" srcId="{23FD5032-EBE0-4F3D-A3D6-54502AFDA97B}" destId="{BFA92292-D990-4876-A38B-968804834FF4}" srcOrd="13" destOrd="0" presId="urn:microsoft.com/office/officeart/2005/8/layout/vList2"/>
    <dgm:cxn modelId="{8D405D16-A85A-49F0-9562-07260094BE2B}" type="presParOf" srcId="{23FD5032-EBE0-4F3D-A3D6-54502AFDA97B}" destId="{2C823BA0-1C28-4AF1-BEE9-039A75B2F8BA}" srcOrd="14" destOrd="0" presId="urn:microsoft.com/office/officeart/2005/8/layout/vList2"/>
    <dgm:cxn modelId="{468E6D84-79AC-4CBD-97A3-9887D2722B1F}" type="presParOf" srcId="{23FD5032-EBE0-4F3D-A3D6-54502AFDA97B}" destId="{058B00A0-E9EC-4560-8D99-CC3E4FC5FA10}" srcOrd="15" destOrd="0" presId="urn:microsoft.com/office/officeart/2005/8/layout/vList2"/>
    <dgm:cxn modelId="{39F28C09-2CE1-4181-A83B-A986ECF00217}" type="presParOf" srcId="{23FD5032-EBE0-4F3D-A3D6-54502AFDA97B}" destId="{99813A37-FF84-4654-B2E8-D4D880374D5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11721-D91A-40D8-BA41-465D601E6235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BABA1B3-4E7A-4F95-A0DE-8B4E0B4F37F6}">
      <dgm:prSet phldrT="[Текст]" custT="1"/>
      <dgm:spPr/>
      <dgm:t>
        <a:bodyPr/>
        <a:lstStyle/>
        <a:p>
          <a:r>
            <a:rPr lang="ru-RU" sz="1400" dirty="0" smtClean="0"/>
            <a:t>1) </a:t>
          </a:r>
          <a:r>
            <a:rPr lang="ru-RU" sz="1400" dirty="0" err="1" smtClean="0"/>
            <a:t>діяльність</a:t>
          </a:r>
          <a:r>
            <a:rPr lang="ru-RU" sz="1400" dirty="0" smtClean="0"/>
            <a:t> з </a:t>
          </a:r>
          <a:r>
            <a:rPr lang="ru-RU" sz="1400" dirty="0" err="1" smtClean="0"/>
            <a:t>торгівлі</a:t>
          </a:r>
          <a:r>
            <a:rPr lang="ru-RU" sz="1400" dirty="0" smtClean="0"/>
            <a:t> </a:t>
          </a:r>
          <a:r>
            <a:rPr lang="ru-RU" sz="1400" dirty="0" err="1" smtClean="0"/>
            <a:t>цінними</a:t>
          </a:r>
          <a:r>
            <a:rPr lang="ru-RU" sz="1400" dirty="0" smtClean="0"/>
            <a:t> </a:t>
          </a:r>
          <a:r>
            <a:rPr lang="ru-RU" sz="1400" dirty="0" err="1" smtClean="0"/>
            <a:t>паперами</a:t>
          </a:r>
          <a:r>
            <a:rPr lang="ru-RU" sz="1400" dirty="0" smtClean="0"/>
            <a:t>, яка </a:t>
          </a:r>
          <a:r>
            <a:rPr lang="ru-RU" sz="1400" dirty="0" err="1" smtClean="0"/>
            <a:t>включає</a:t>
          </a:r>
          <a:r>
            <a:rPr lang="ru-RU" sz="1400" dirty="0" smtClean="0"/>
            <a:t> </a:t>
          </a:r>
          <a:r>
            <a:rPr lang="ru-RU" sz="1400" dirty="0" err="1" smtClean="0"/>
            <a:t>брокерську</a:t>
          </a:r>
          <a:r>
            <a:rPr lang="ru-RU" sz="1400" dirty="0" smtClean="0"/>
            <a:t>, </a:t>
          </a:r>
          <a:r>
            <a:rPr lang="ru-RU" sz="1400" dirty="0" err="1" smtClean="0"/>
            <a:t>дилерську</a:t>
          </a:r>
          <a:r>
            <a:rPr lang="ru-RU" sz="1400" dirty="0" smtClean="0"/>
            <a:t> </a:t>
          </a:r>
          <a:r>
            <a:rPr lang="ru-RU" sz="1400" dirty="0" err="1" smtClean="0"/>
            <a:t>діяльність</a:t>
          </a:r>
          <a:r>
            <a:rPr lang="ru-RU" sz="1400" dirty="0" smtClean="0"/>
            <a:t>, </a:t>
          </a:r>
          <a:r>
            <a:rPr lang="ru-RU" sz="1400" dirty="0" err="1" smtClean="0"/>
            <a:t>андеррайтинг</a:t>
          </a:r>
          <a:r>
            <a:rPr lang="ru-RU" sz="1400" dirty="0" smtClean="0"/>
            <a:t> та </a:t>
          </a:r>
          <a:r>
            <a:rPr lang="ru-RU" sz="1400" dirty="0" err="1" smtClean="0"/>
            <a:t>діяльність</a:t>
          </a:r>
          <a:r>
            <a:rPr lang="ru-RU" sz="1400" dirty="0" smtClean="0"/>
            <a:t> з </a:t>
          </a:r>
          <a:r>
            <a:rPr lang="ru-RU" sz="1400" dirty="0" err="1" smtClean="0"/>
            <a:t>управління</a:t>
          </a:r>
          <a:r>
            <a:rPr lang="ru-RU" sz="1400" dirty="0" smtClean="0"/>
            <a:t> </a:t>
          </a:r>
          <a:r>
            <a:rPr lang="ru-RU" sz="1400" dirty="0" err="1" smtClean="0"/>
            <a:t>цінними</a:t>
          </a:r>
          <a:r>
            <a:rPr lang="ru-RU" sz="1400" dirty="0" smtClean="0"/>
            <a:t> </a:t>
          </a:r>
          <a:r>
            <a:rPr lang="ru-RU" sz="1400" dirty="0" err="1" smtClean="0"/>
            <a:t>паперами</a:t>
          </a:r>
          <a:r>
            <a:rPr lang="ru-RU" sz="1400" dirty="0" smtClean="0"/>
            <a:t>;</a:t>
          </a:r>
          <a:endParaRPr lang="ru-RU" sz="1400" dirty="0"/>
        </a:p>
      </dgm:t>
    </dgm:pt>
    <dgm:pt modelId="{33BF5355-F944-49C4-99FE-0D0169F22691}" type="parTrans" cxnId="{7B1AFD99-0E46-4F7A-91E4-BDD93332F07B}">
      <dgm:prSet/>
      <dgm:spPr/>
      <dgm:t>
        <a:bodyPr/>
        <a:lstStyle/>
        <a:p>
          <a:endParaRPr lang="ru-RU"/>
        </a:p>
      </dgm:t>
    </dgm:pt>
    <dgm:pt modelId="{6CC88D87-A896-4755-A3FE-247A7390D0FA}" type="sibTrans" cxnId="{7B1AFD99-0E46-4F7A-91E4-BDD93332F07B}">
      <dgm:prSet/>
      <dgm:spPr/>
      <dgm:t>
        <a:bodyPr/>
        <a:lstStyle/>
        <a:p>
          <a:endParaRPr lang="ru-RU"/>
        </a:p>
      </dgm:t>
    </dgm:pt>
    <dgm:pt modelId="{09EF4DF4-4998-4267-B2F4-4327BA92C173}">
      <dgm:prSet custT="1"/>
      <dgm:spPr/>
      <dgm:t>
        <a:bodyPr/>
        <a:lstStyle/>
        <a:p>
          <a:r>
            <a:rPr lang="ru-RU" sz="1400" dirty="0" smtClean="0"/>
            <a:t>2) </a:t>
          </a:r>
          <a:r>
            <a:rPr lang="ru-RU" sz="1400" dirty="0" err="1" smtClean="0"/>
            <a:t>діяльність</a:t>
          </a:r>
          <a:r>
            <a:rPr lang="ru-RU" sz="1400" dirty="0" smtClean="0"/>
            <a:t> з </a:t>
          </a:r>
          <a:r>
            <a:rPr lang="ru-RU" sz="1400" dirty="0" err="1" smtClean="0"/>
            <a:t>управління</a:t>
          </a:r>
          <a:r>
            <a:rPr lang="ru-RU" sz="1400" dirty="0" smtClean="0"/>
            <a:t> активами </a:t>
          </a:r>
          <a:r>
            <a:rPr lang="ru-RU" sz="1400" dirty="0" err="1" smtClean="0"/>
            <a:t>інституційних</a:t>
          </a:r>
          <a:r>
            <a:rPr lang="ru-RU" sz="1400" dirty="0" smtClean="0"/>
            <a:t> </a:t>
          </a:r>
          <a:r>
            <a:rPr lang="ru-RU" sz="1400" dirty="0" err="1" smtClean="0"/>
            <a:t>інвесторів</a:t>
          </a:r>
          <a:r>
            <a:rPr lang="ru-RU" sz="1400" dirty="0" smtClean="0"/>
            <a:t>;</a:t>
          </a:r>
          <a:endParaRPr lang="ru-RU" sz="1400" dirty="0"/>
        </a:p>
      </dgm:t>
    </dgm:pt>
    <dgm:pt modelId="{F7173314-CDD4-4A3F-AE2F-78C29DC48560}" type="parTrans" cxnId="{0C7DE523-1042-4041-AD0D-5E5741D66F93}">
      <dgm:prSet/>
      <dgm:spPr/>
      <dgm:t>
        <a:bodyPr/>
        <a:lstStyle/>
        <a:p>
          <a:endParaRPr lang="ru-RU"/>
        </a:p>
      </dgm:t>
    </dgm:pt>
    <dgm:pt modelId="{34DBDD7C-DFDB-4417-87AE-B8AAEA1A9BC3}" type="sibTrans" cxnId="{0C7DE523-1042-4041-AD0D-5E5741D66F93}">
      <dgm:prSet/>
      <dgm:spPr/>
      <dgm:t>
        <a:bodyPr/>
        <a:lstStyle/>
        <a:p>
          <a:endParaRPr lang="ru-RU"/>
        </a:p>
      </dgm:t>
    </dgm:pt>
    <dgm:pt modelId="{3E61C716-2B10-4C05-93D5-83A1CDED507C}">
      <dgm:prSet custT="1"/>
      <dgm:spPr/>
      <dgm:t>
        <a:bodyPr/>
        <a:lstStyle/>
        <a:p>
          <a:r>
            <a:rPr lang="ru-RU" sz="1400" dirty="0" smtClean="0"/>
            <a:t>3) </a:t>
          </a:r>
          <a:r>
            <a:rPr lang="ru-RU" sz="1400" dirty="0" err="1" smtClean="0"/>
            <a:t>депозитарна</a:t>
          </a:r>
          <a:r>
            <a:rPr lang="ru-RU" sz="1400" dirty="0" smtClean="0"/>
            <a:t> </a:t>
          </a:r>
          <a:r>
            <a:rPr lang="ru-RU" sz="1400" dirty="0" err="1" smtClean="0"/>
            <a:t>діяльність</a:t>
          </a:r>
          <a:r>
            <a:rPr lang="ru-RU" sz="1400" dirty="0" smtClean="0"/>
            <a:t>;</a:t>
          </a:r>
          <a:endParaRPr lang="ru-RU" sz="1400" dirty="0"/>
        </a:p>
      </dgm:t>
    </dgm:pt>
    <dgm:pt modelId="{4D80E100-9F42-45E8-B8BB-ABC359E1E7D8}" type="parTrans" cxnId="{4CA0414B-4E3D-4B95-9079-2F674EFE0C24}">
      <dgm:prSet/>
      <dgm:spPr/>
      <dgm:t>
        <a:bodyPr/>
        <a:lstStyle/>
        <a:p>
          <a:endParaRPr lang="ru-RU"/>
        </a:p>
      </dgm:t>
    </dgm:pt>
    <dgm:pt modelId="{F8489C19-5F5C-4799-9E79-5739B8A41CC5}" type="sibTrans" cxnId="{4CA0414B-4E3D-4B95-9079-2F674EFE0C24}">
      <dgm:prSet/>
      <dgm:spPr/>
      <dgm:t>
        <a:bodyPr/>
        <a:lstStyle/>
        <a:p>
          <a:endParaRPr lang="ru-RU"/>
        </a:p>
      </dgm:t>
    </dgm:pt>
    <dgm:pt modelId="{E0F1E4EF-E364-4392-BF1C-38B8E6EBA95E}">
      <dgm:prSet custT="1"/>
      <dgm:spPr/>
      <dgm:t>
        <a:bodyPr/>
        <a:lstStyle/>
        <a:p>
          <a:r>
            <a:rPr lang="ru-RU" sz="1400" dirty="0" smtClean="0"/>
            <a:t>4) </a:t>
          </a:r>
          <a:r>
            <a:rPr lang="ru-RU" sz="1400" dirty="0" err="1" smtClean="0"/>
            <a:t>діяльність</a:t>
          </a:r>
          <a:r>
            <a:rPr lang="ru-RU" sz="1400" dirty="0" smtClean="0"/>
            <a:t> з </a:t>
          </a:r>
          <a:r>
            <a:rPr lang="ru-RU" sz="1400" dirty="0" err="1" smtClean="0"/>
            <a:t>організації</a:t>
          </a:r>
          <a:r>
            <a:rPr lang="ru-RU" sz="1400" dirty="0" smtClean="0"/>
            <a:t> </a:t>
          </a:r>
          <a:r>
            <a:rPr lang="ru-RU" sz="1400" dirty="0" err="1" smtClean="0"/>
            <a:t>торгівлі</a:t>
          </a:r>
          <a:r>
            <a:rPr lang="ru-RU" sz="1400" dirty="0" smtClean="0"/>
            <a:t> на фондовому ринку;</a:t>
          </a:r>
          <a:endParaRPr lang="ru-RU" sz="1400" dirty="0"/>
        </a:p>
      </dgm:t>
    </dgm:pt>
    <dgm:pt modelId="{6325F628-40CC-4117-9A9A-AEE025B993E4}" type="parTrans" cxnId="{DA1767DD-A0A7-4DAA-A620-020A57D6B533}">
      <dgm:prSet/>
      <dgm:spPr/>
      <dgm:t>
        <a:bodyPr/>
        <a:lstStyle/>
        <a:p>
          <a:endParaRPr lang="ru-RU"/>
        </a:p>
      </dgm:t>
    </dgm:pt>
    <dgm:pt modelId="{408D45FE-E21A-4978-AA71-ED8B7498AC89}" type="sibTrans" cxnId="{DA1767DD-A0A7-4DAA-A620-020A57D6B533}">
      <dgm:prSet/>
      <dgm:spPr/>
      <dgm:t>
        <a:bodyPr/>
        <a:lstStyle/>
        <a:p>
          <a:endParaRPr lang="ru-RU"/>
        </a:p>
      </dgm:t>
    </dgm:pt>
    <dgm:pt modelId="{42C9958E-988C-4DA5-A2BB-91D5C5893566}">
      <dgm:prSet custT="1"/>
      <dgm:spPr/>
      <dgm:t>
        <a:bodyPr/>
        <a:lstStyle/>
        <a:p>
          <a:r>
            <a:rPr lang="ru-RU" sz="1400" dirty="0" smtClean="0"/>
            <a:t>5) </a:t>
          </a:r>
          <a:r>
            <a:rPr lang="ru-RU" sz="1400" dirty="0" err="1" smtClean="0"/>
            <a:t>клірингова</a:t>
          </a:r>
          <a:r>
            <a:rPr lang="ru-RU" sz="1400" dirty="0" smtClean="0"/>
            <a:t> </a:t>
          </a:r>
          <a:r>
            <a:rPr lang="ru-RU" sz="1400" dirty="0" err="1" smtClean="0"/>
            <a:t>діяльність</a:t>
          </a:r>
          <a:r>
            <a:rPr lang="ru-RU" sz="1400" dirty="0" smtClean="0"/>
            <a:t>.</a:t>
          </a:r>
          <a:endParaRPr lang="ru-RU" sz="1400" dirty="0"/>
        </a:p>
      </dgm:t>
    </dgm:pt>
    <dgm:pt modelId="{48A0C895-A935-4A09-9E21-6CEB70303E5A}" type="parTrans" cxnId="{FA2B44B2-B955-4AD6-A719-2ABFD4B984D1}">
      <dgm:prSet/>
      <dgm:spPr/>
      <dgm:t>
        <a:bodyPr/>
        <a:lstStyle/>
        <a:p>
          <a:endParaRPr lang="ru-RU"/>
        </a:p>
      </dgm:t>
    </dgm:pt>
    <dgm:pt modelId="{17643ACE-D1C9-4036-88AF-410D123A53BC}" type="sibTrans" cxnId="{FA2B44B2-B955-4AD6-A719-2ABFD4B984D1}">
      <dgm:prSet/>
      <dgm:spPr/>
      <dgm:t>
        <a:bodyPr/>
        <a:lstStyle/>
        <a:p>
          <a:endParaRPr lang="ru-RU"/>
        </a:p>
      </dgm:t>
    </dgm:pt>
    <dgm:pt modelId="{5B6929B1-5E9B-4015-A22B-7DC8F3245D6D}" type="pres">
      <dgm:prSet presAssocID="{F3B11721-D91A-40D8-BA41-465D601E6235}" presName="diagram" presStyleCnt="0">
        <dgm:presLayoutVars>
          <dgm:dir/>
          <dgm:resizeHandles val="exact"/>
        </dgm:presLayoutVars>
      </dgm:prSet>
      <dgm:spPr/>
    </dgm:pt>
    <dgm:pt modelId="{0FBC4812-E0F0-4C8C-968E-62FDFF006013}" type="pres">
      <dgm:prSet presAssocID="{CBABA1B3-4E7A-4F95-A0DE-8B4E0B4F37F6}" presName="node" presStyleLbl="node1" presStyleIdx="0" presStyleCnt="5">
        <dgm:presLayoutVars>
          <dgm:bulletEnabled val="1"/>
        </dgm:presLayoutVars>
      </dgm:prSet>
      <dgm:spPr/>
    </dgm:pt>
    <dgm:pt modelId="{285D0E42-736B-4F14-80D7-E109C8C88E58}" type="pres">
      <dgm:prSet presAssocID="{6CC88D87-A896-4755-A3FE-247A7390D0FA}" presName="sibTrans" presStyleCnt="0"/>
      <dgm:spPr/>
    </dgm:pt>
    <dgm:pt modelId="{986B3FA3-D3C6-414C-B04B-B6C840D7BAC4}" type="pres">
      <dgm:prSet presAssocID="{09EF4DF4-4998-4267-B2F4-4327BA92C173}" presName="node" presStyleLbl="node1" presStyleIdx="1" presStyleCnt="5">
        <dgm:presLayoutVars>
          <dgm:bulletEnabled val="1"/>
        </dgm:presLayoutVars>
      </dgm:prSet>
      <dgm:spPr/>
    </dgm:pt>
    <dgm:pt modelId="{72C2CA2D-EE80-4C33-A6BD-0841F4F5C308}" type="pres">
      <dgm:prSet presAssocID="{34DBDD7C-DFDB-4417-87AE-B8AAEA1A9BC3}" presName="sibTrans" presStyleCnt="0"/>
      <dgm:spPr/>
    </dgm:pt>
    <dgm:pt modelId="{61025F13-6991-4FFF-9DE5-A31F6B7736DD}" type="pres">
      <dgm:prSet presAssocID="{3E61C716-2B10-4C05-93D5-83A1CDED507C}" presName="node" presStyleLbl="node1" presStyleIdx="2" presStyleCnt="5">
        <dgm:presLayoutVars>
          <dgm:bulletEnabled val="1"/>
        </dgm:presLayoutVars>
      </dgm:prSet>
      <dgm:spPr/>
    </dgm:pt>
    <dgm:pt modelId="{90720034-D96C-4094-9744-1D2EEF4AA155}" type="pres">
      <dgm:prSet presAssocID="{F8489C19-5F5C-4799-9E79-5739B8A41CC5}" presName="sibTrans" presStyleCnt="0"/>
      <dgm:spPr/>
    </dgm:pt>
    <dgm:pt modelId="{C7649D50-2E1B-4F7A-BC5E-3E765B99A50A}" type="pres">
      <dgm:prSet presAssocID="{E0F1E4EF-E364-4392-BF1C-38B8E6EBA95E}" presName="node" presStyleLbl="node1" presStyleIdx="3" presStyleCnt="5">
        <dgm:presLayoutVars>
          <dgm:bulletEnabled val="1"/>
        </dgm:presLayoutVars>
      </dgm:prSet>
      <dgm:spPr/>
    </dgm:pt>
    <dgm:pt modelId="{D9F8EDD1-1A5F-446F-A1EA-121BF7E61527}" type="pres">
      <dgm:prSet presAssocID="{408D45FE-E21A-4978-AA71-ED8B7498AC89}" presName="sibTrans" presStyleCnt="0"/>
      <dgm:spPr/>
    </dgm:pt>
    <dgm:pt modelId="{419515F5-A07A-4B3B-AACA-1CF19B5AC73D}" type="pres">
      <dgm:prSet presAssocID="{42C9958E-988C-4DA5-A2BB-91D5C5893566}" presName="node" presStyleLbl="node1" presStyleIdx="4" presStyleCnt="5">
        <dgm:presLayoutVars>
          <dgm:bulletEnabled val="1"/>
        </dgm:presLayoutVars>
      </dgm:prSet>
      <dgm:spPr/>
    </dgm:pt>
  </dgm:ptLst>
  <dgm:cxnLst>
    <dgm:cxn modelId="{F6F7B94A-121F-435E-A1F3-E4812BA9A765}" type="presOf" srcId="{E0F1E4EF-E364-4392-BF1C-38B8E6EBA95E}" destId="{C7649D50-2E1B-4F7A-BC5E-3E765B99A50A}" srcOrd="0" destOrd="0" presId="urn:microsoft.com/office/officeart/2005/8/layout/default"/>
    <dgm:cxn modelId="{3200C9C6-1251-46FB-A7AE-D139845E1A8A}" type="presOf" srcId="{09EF4DF4-4998-4267-B2F4-4327BA92C173}" destId="{986B3FA3-D3C6-414C-B04B-B6C840D7BAC4}" srcOrd="0" destOrd="0" presId="urn:microsoft.com/office/officeart/2005/8/layout/default"/>
    <dgm:cxn modelId="{FA2B44B2-B955-4AD6-A719-2ABFD4B984D1}" srcId="{F3B11721-D91A-40D8-BA41-465D601E6235}" destId="{42C9958E-988C-4DA5-A2BB-91D5C5893566}" srcOrd="4" destOrd="0" parTransId="{48A0C895-A935-4A09-9E21-6CEB70303E5A}" sibTransId="{17643ACE-D1C9-4036-88AF-410D123A53BC}"/>
    <dgm:cxn modelId="{09C79641-F325-47EC-B8E9-9A1883181989}" type="presOf" srcId="{3E61C716-2B10-4C05-93D5-83A1CDED507C}" destId="{61025F13-6991-4FFF-9DE5-A31F6B7736DD}" srcOrd="0" destOrd="0" presId="urn:microsoft.com/office/officeart/2005/8/layout/default"/>
    <dgm:cxn modelId="{D44985D6-5A6D-4757-9C97-8BF40D652AD3}" type="presOf" srcId="{F3B11721-D91A-40D8-BA41-465D601E6235}" destId="{5B6929B1-5E9B-4015-A22B-7DC8F3245D6D}" srcOrd="0" destOrd="0" presId="urn:microsoft.com/office/officeart/2005/8/layout/default"/>
    <dgm:cxn modelId="{7B1AFD99-0E46-4F7A-91E4-BDD93332F07B}" srcId="{F3B11721-D91A-40D8-BA41-465D601E6235}" destId="{CBABA1B3-4E7A-4F95-A0DE-8B4E0B4F37F6}" srcOrd="0" destOrd="0" parTransId="{33BF5355-F944-49C4-99FE-0D0169F22691}" sibTransId="{6CC88D87-A896-4755-A3FE-247A7390D0FA}"/>
    <dgm:cxn modelId="{DD2D1312-8840-4AF0-A9F1-DD71AEBB5D04}" type="presOf" srcId="{42C9958E-988C-4DA5-A2BB-91D5C5893566}" destId="{419515F5-A07A-4B3B-AACA-1CF19B5AC73D}" srcOrd="0" destOrd="0" presId="urn:microsoft.com/office/officeart/2005/8/layout/default"/>
    <dgm:cxn modelId="{0C7DE523-1042-4041-AD0D-5E5741D66F93}" srcId="{F3B11721-D91A-40D8-BA41-465D601E6235}" destId="{09EF4DF4-4998-4267-B2F4-4327BA92C173}" srcOrd="1" destOrd="0" parTransId="{F7173314-CDD4-4A3F-AE2F-78C29DC48560}" sibTransId="{34DBDD7C-DFDB-4417-87AE-B8AAEA1A9BC3}"/>
    <dgm:cxn modelId="{1C316DF0-FA49-461C-AD36-E38FE434DF7E}" type="presOf" srcId="{CBABA1B3-4E7A-4F95-A0DE-8B4E0B4F37F6}" destId="{0FBC4812-E0F0-4C8C-968E-62FDFF006013}" srcOrd="0" destOrd="0" presId="urn:microsoft.com/office/officeart/2005/8/layout/default"/>
    <dgm:cxn modelId="{DA1767DD-A0A7-4DAA-A620-020A57D6B533}" srcId="{F3B11721-D91A-40D8-BA41-465D601E6235}" destId="{E0F1E4EF-E364-4392-BF1C-38B8E6EBA95E}" srcOrd="3" destOrd="0" parTransId="{6325F628-40CC-4117-9A9A-AEE025B993E4}" sibTransId="{408D45FE-E21A-4978-AA71-ED8B7498AC89}"/>
    <dgm:cxn modelId="{4CA0414B-4E3D-4B95-9079-2F674EFE0C24}" srcId="{F3B11721-D91A-40D8-BA41-465D601E6235}" destId="{3E61C716-2B10-4C05-93D5-83A1CDED507C}" srcOrd="2" destOrd="0" parTransId="{4D80E100-9F42-45E8-B8BB-ABC359E1E7D8}" sibTransId="{F8489C19-5F5C-4799-9E79-5739B8A41CC5}"/>
    <dgm:cxn modelId="{2F1698AA-B751-4625-B51D-A45E3E3677BB}" type="presParOf" srcId="{5B6929B1-5E9B-4015-A22B-7DC8F3245D6D}" destId="{0FBC4812-E0F0-4C8C-968E-62FDFF006013}" srcOrd="0" destOrd="0" presId="urn:microsoft.com/office/officeart/2005/8/layout/default"/>
    <dgm:cxn modelId="{61986865-2171-40FB-BEA9-80A84A60CB7D}" type="presParOf" srcId="{5B6929B1-5E9B-4015-A22B-7DC8F3245D6D}" destId="{285D0E42-736B-4F14-80D7-E109C8C88E58}" srcOrd="1" destOrd="0" presId="urn:microsoft.com/office/officeart/2005/8/layout/default"/>
    <dgm:cxn modelId="{772153EE-F7D1-4514-8CD8-189EDD337A61}" type="presParOf" srcId="{5B6929B1-5E9B-4015-A22B-7DC8F3245D6D}" destId="{986B3FA3-D3C6-414C-B04B-B6C840D7BAC4}" srcOrd="2" destOrd="0" presId="urn:microsoft.com/office/officeart/2005/8/layout/default"/>
    <dgm:cxn modelId="{076BF8F3-11FC-4CD9-A011-247C243A5AA8}" type="presParOf" srcId="{5B6929B1-5E9B-4015-A22B-7DC8F3245D6D}" destId="{72C2CA2D-EE80-4C33-A6BD-0841F4F5C308}" srcOrd="3" destOrd="0" presId="urn:microsoft.com/office/officeart/2005/8/layout/default"/>
    <dgm:cxn modelId="{2504C0A0-975A-4F9C-A813-23CDE378EA63}" type="presParOf" srcId="{5B6929B1-5E9B-4015-A22B-7DC8F3245D6D}" destId="{61025F13-6991-4FFF-9DE5-A31F6B7736DD}" srcOrd="4" destOrd="0" presId="urn:microsoft.com/office/officeart/2005/8/layout/default"/>
    <dgm:cxn modelId="{CC536D1A-965A-4074-BB88-11122CCF2E0C}" type="presParOf" srcId="{5B6929B1-5E9B-4015-A22B-7DC8F3245D6D}" destId="{90720034-D96C-4094-9744-1D2EEF4AA155}" srcOrd="5" destOrd="0" presId="urn:microsoft.com/office/officeart/2005/8/layout/default"/>
    <dgm:cxn modelId="{F249B813-AAB0-40C2-B253-B3126417AA92}" type="presParOf" srcId="{5B6929B1-5E9B-4015-A22B-7DC8F3245D6D}" destId="{C7649D50-2E1B-4F7A-BC5E-3E765B99A50A}" srcOrd="6" destOrd="0" presId="urn:microsoft.com/office/officeart/2005/8/layout/default"/>
    <dgm:cxn modelId="{4AE4DE27-808E-449A-93EB-EE62D78AA83A}" type="presParOf" srcId="{5B6929B1-5E9B-4015-A22B-7DC8F3245D6D}" destId="{D9F8EDD1-1A5F-446F-A1EA-121BF7E61527}" srcOrd="7" destOrd="0" presId="urn:microsoft.com/office/officeart/2005/8/layout/default"/>
    <dgm:cxn modelId="{5B61ED4A-76E8-499D-8B1E-5D2AA6052D92}" type="presParOf" srcId="{5B6929B1-5E9B-4015-A22B-7DC8F3245D6D}" destId="{419515F5-A07A-4B3B-AACA-1CF19B5AC73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23C944-0AE0-4C6D-B87C-77C8556C4DA7}" type="doc">
      <dgm:prSet loTypeId="urn:microsoft.com/office/officeart/2005/8/layout/process4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E58AA491-D4AD-402F-A5AC-2CDBB8E445DD}">
      <dgm:prSet phldrT="[Текст]" custT="1"/>
      <dgm:spPr/>
      <dgm:t>
        <a:bodyPr/>
        <a:lstStyle/>
        <a:p>
          <a:r>
            <a:rPr lang="ru-RU" sz="1600" dirty="0" smtClean="0"/>
            <a:t>1) </a:t>
          </a:r>
          <a:r>
            <a:rPr lang="ru-RU" sz="1600" dirty="0" err="1" smtClean="0"/>
            <a:t>діяльність</a:t>
          </a:r>
          <a:r>
            <a:rPr lang="ru-RU" sz="1600" dirty="0" smtClean="0"/>
            <a:t> з </a:t>
          </a:r>
          <a:r>
            <a:rPr lang="ru-RU" sz="1600" dirty="0" err="1" smtClean="0"/>
            <a:t>випуску</a:t>
          </a:r>
          <a:r>
            <a:rPr lang="ru-RU" sz="1600" dirty="0" smtClean="0"/>
            <a:t> та </a:t>
          </a:r>
          <a:r>
            <a:rPr lang="ru-RU" sz="1600" dirty="0" err="1" smtClean="0"/>
            <a:t>обігу</a:t>
          </a:r>
          <a:r>
            <a:rPr lang="ru-RU" sz="1600" dirty="0" smtClean="0"/>
            <a:t> </a:t>
          </a:r>
          <a:r>
            <a:rPr lang="ru-RU" sz="1600" dirty="0" err="1" smtClean="0"/>
            <a:t>цінних</a:t>
          </a:r>
          <a:r>
            <a:rPr lang="ru-RU" sz="1600" dirty="0" smtClean="0"/>
            <a:t> </a:t>
          </a:r>
          <a:r>
            <a:rPr lang="ru-RU" sz="1600" dirty="0" err="1" smtClean="0"/>
            <a:t>паперів</a:t>
          </a:r>
          <a:r>
            <a:rPr lang="ru-RU" sz="1600" dirty="0" smtClean="0"/>
            <a:t>, </a:t>
          </a:r>
          <a:r>
            <a:rPr lang="ru-RU" sz="1600" dirty="0" err="1" smtClean="0"/>
            <a:t>зокрема</a:t>
          </a:r>
          <a:r>
            <a:rPr lang="ru-RU" sz="1600" dirty="0" smtClean="0"/>
            <a:t>:</a:t>
          </a:r>
          <a:endParaRPr lang="ru-RU" sz="1600" dirty="0"/>
        </a:p>
      </dgm:t>
    </dgm:pt>
    <dgm:pt modelId="{0BCBFF5E-2917-47BE-B9F9-7C749ACA4ECB}" type="parTrans" cxnId="{163E5124-CE7C-48C2-905C-812784C02F38}">
      <dgm:prSet/>
      <dgm:spPr/>
      <dgm:t>
        <a:bodyPr/>
        <a:lstStyle/>
        <a:p>
          <a:endParaRPr lang="ru-RU"/>
        </a:p>
      </dgm:t>
    </dgm:pt>
    <dgm:pt modelId="{A5146CB9-47F8-4A5C-B8B4-34656A206D1A}" type="sibTrans" cxnId="{163E5124-CE7C-48C2-905C-812784C02F38}">
      <dgm:prSet/>
      <dgm:spPr/>
      <dgm:t>
        <a:bodyPr/>
        <a:lstStyle/>
        <a:p>
          <a:endParaRPr lang="ru-RU"/>
        </a:p>
      </dgm:t>
    </dgm:pt>
    <dgm:pt modelId="{BA51C40B-13A3-419D-81AD-35D339700F9C}">
      <dgm:prSet phldrT="[Текст]" custT="1"/>
      <dgm:spPr/>
      <dgm:t>
        <a:bodyPr/>
        <a:lstStyle/>
        <a:p>
          <a:r>
            <a:rPr lang="ru-RU" sz="1400" dirty="0" smtClean="0"/>
            <a:t>-</a:t>
          </a:r>
          <a:r>
            <a:rPr lang="ru-RU" sz="1400" dirty="0" err="1" smtClean="0"/>
            <a:t>діяльність</a:t>
          </a:r>
          <a:r>
            <a:rPr lang="ru-RU" sz="1400" dirty="0" smtClean="0"/>
            <a:t> з </a:t>
          </a:r>
          <a:r>
            <a:rPr lang="ru-RU" sz="1400" dirty="0" err="1" smtClean="0"/>
            <a:t>випуску</a:t>
          </a:r>
          <a:r>
            <a:rPr lang="ru-RU" sz="1400" dirty="0" smtClean="0"/>
            <a:t> </a:t>
          </a:r>
          <a:r>
            <a:rPr lang="ru-RU" sz="1400" dirty="0" err="1" smtClean="0"/>
            <a:t>цінних</a:t>
          </a:r>
          <a:r>
            <a:rPr lang="ru-RU" sz="1400" dirty="0" smtClean="0"/>
            <a:t> </a:t>
          </a:r>
          <a:r>
            <a:rPr lang="ru-RU" sz="1400" dirty="0" err="1" smtClean="0"/>
            <a:t>паперів</a:t>
          </a:r>
          <a:r>
            <a:rPr lang="ru-RU" sz="1400" dirty="0" smtClean="0"/>
            <a:t>;</a:t>
          </a:r>
          <a:endParaRPr lang="ru-RU" sz="1400" dirty="0"/>
        </a:p>
      </dgm:t>
    </dgm:pt>
    <dgm:pt modelId="{856E61E7-A40D-45F0-8584-494BD18E1ACD}" type="parTrans" cxnId="{4C348636-6977-495D-8EF8-03EA3EDFCC03}">
      <dgm:prSet/>
      <dgm:spPr/>
      <dgm:t>
        <a:bodyPr/>
        <a:lstStyle/>
        <a:p>
          <a:endParaRPr lang="ru-RU"/>
        </a:p>
      </dgm:t>
    </dgm:pt>
    <dgm:pt modelId="{D039D1DA-070C-448B-BEF5-56EDED8D17DC}" type="sibTrans" cxnId="{4C348636-6977-495D-8EF8-03EA3EDFCC03}">
      <dgm:prSet/>
      <dgm:spPr/>
      <dgm:t>
        <a:bodyPr/>
        <a:lstStyle/>
        <a:p>
          <a:endParaRPr lang="ru-RU"/>
        </a:p>
      </dgm:t>
    </dgm:pt>
    <dgm:pt modelId="{C92F234D-DCFC-4466-AB2F-E5669724A48E}">
      <dgm:prSet phldrT="[Текст]" custT="1"/>
      <dgm:spPr/>
      <dgm:t>
        <a:bodyPr/>
        <a:lstStyle/>
        <a:p>
          <a:r>
            <a:rPr lang="ru-RU" sz="1600" dirty="0" smtClean="0"/>
            <a:t>2) </a:t>
          </a:r>
          <a:r>
            <a:rPr lang="ru-RU" sz="1600" dirty="0" err="1" smtClean="0"/>
            <a:t>депозитарна</a:t>
          </a:r>
          <a:r>
            <a:rPr lang="ru-RU" sz="1600" dirty="0" smtClean="0"/>
            <a:t> </a:t>
          </a:r>
          <a:r>
            <a:rPr lang="ru-RU" sz="1600" dirty="0" err="1" smtClean="0"/>
            <a:t>діяльність</a:t>
          </a:r>
          <a:r>
            <a:rPr lang="ru-RU" sz="1600" dirty="0" smtClean="0"/>
            <a:t> </a:t>
          </a:r>
          <a:r>
            <a:rPr lang="ru-RU" sz="1600" dirty="0" err="1" smtClean="0"/>
            <a:t>депозитарію</a:t>
          </a:r>
          <a:r>
            <a:rPr lang="ru-RU" sz="1600" dirty="0" smtClean="0"/>
            <a:t> </a:t>
          </a:r>
          <a:r>
            <a:rPr lang="ru-RU" sz="1600" dirty="0" err="1" smtClean="0"/>
            <a:t>цінних</a:t>
          </a:r>
          <a:r>
            <a:rPr lang="ru-RU" sz="1600" dirty="0" smtClean="0"/>
            <a:t> </a:t>
          </a:r>
          <a:r>
            <a:rPr lang="ru-RU" sz="1600" dirty="0" err="1" smtClean="0"/>
            <a:t>паперів</a:t>
          </a:r>
          <a:r>
            <a:rPr lang="ru-RU" sz="1600" dirty="0" smtClean="0"/>
            <a:t>;</a:t>
          </a:r>
          <a:endParaRPr lang="ru-RU" sz="1600" dirty="0"/>
        </a:p>
      </dgm:t>
    </dgm:pt>
    <dgm:pt modelId="{497C9F3A-3BCB-42E3-9B6C-3C410A0805AD}" type="parTrans" cxnId="{7FC4ABFD-56C0-42CF-ACDE-2889AFCEEAFD}">
      <dgm:prSet/>
      <dgm:spPr/>
      <dgm:t>
        <a:bodyPr/>
        <a:lstStyle/>
        <a:p>
          <a:endParaRPr lang="ru-RU"/>
        </a:p>
      </dgm:t>
    </dgm:pt>
    <dgm:pt modelId="{67D6D26A-B873-49D0-840F-ED952E25B2CE}" type="sibTrans" cxnId="{7FC4ABFD-56C0-42CF-ACDE-2889AFCEEAFD}">
      <dgm:prSet/>
      <dgm:spPr/>
      <dgm:t>
        <a:bodyPr/>
        <a:lstStyle/>
        <a:p>
          <a:endParaRPr lang="ru-RU"/>
        </a:p>
      </dgm:t>
    </dgm:pt>
    <dgm:pt modelId="{202FEA81-EDA6-47DF-B3BB-B7A79A55C928}">
      <dgm:prSet phldrT="[Текст]" custT="1"/>
      <dgm:spPr/>
      <dgm:t>
        <a:bodyPr/>
        <a:lstStyle/>
        <a:p>
          <a:r>
            <a:rPr lang="ru-RU" sz="1600" dirty="0" smtClean="0"/>
            <a:t>7) </a:t>
          </a:r>
          <a:r>
            <a:rPr lang="ru-RU" sz="1600" dirty="0" err="1" smtClean="0"/>
            <a:t>діяльність</a:t>
          </a:r>
          <a:r>
            <a:rPr lang="ru-RU" sz="1600" dirty="0" smtClean="0"/>
            <a:t> з </a:t>
          </a:r>
          <a:r>
            <a:rPr lang="ru-RU" sz="1600" dirty="0" err="1" smtClean="0"/>
            <a:t>управління</a:t>
          </a:r>
          <a:r>
            <a:rPr lang="ru-RU" sz="1600" dirty="0" smtClean="0"/>
            <a:t> активами, </a:t>
          </a:r>
          <a:r>
            <a:rPr lang="ru-RU" sz="1600" dirty="0" err="1" smtClean="0"/>
            <a:t>зокрема</a:t>
          </a:r>
          <a:r>
            <a:rPr lang="ru-RU" sz="1600" dirty="0" smtClean="0"/>
            <a:t>:</a:t>
          </a:r>
          <a:endParaRPr lang="ru-RU" sz="1600" dirty="0"/>
        </a:p>
      </dgm:t>
    </dgm:pt>
    <dgm:pt modelId="{F3B92494-9B52-4504-A7C8-A1564455C194}" type="parTrans" cxnId="{A8EB7A65-B595-4A0D-8139-7E3ADF398E8F}">
      <dgm:prSet/>
      <dgm:spPr/>
      <dgm:t>
        <a:bodyPr/>
        <a:lstStyle/>
        <a:p>
          <a:endParaRPr lang="ru-RU"/>
        </a:p>
      </dgm:t>
    </dgm:pt>
    <dgm:pt modelId="{646794D3-5AF3-4A91-AAEE-736387623A57}" type="sibTrans" cxnId="{A8EB7A65-B595-4A0D-8139-7E3ADF398E8F}">
      <dgm:prSet/>
      <dgm:spPr/>
      <dgm:t>
        <a:bodyPr/>
        <a:lstStyle/>
        <a:p>
          <a:endParaRPr lang="ru-RU"/>
        </a:p>
      </dgm:t>
    </dgm:pt>
    <dgm:pt modelId="{08A5F6EE-2E9A-4CD7-8CF6-F9E439854862}">
      <dgm:prSet phldrT="[Текст]" custT="1"/>
      <dgm:spPr/>
      <dgm:t>
        <a:bodyPr/>
        <a:lstStyle/>
        <a:p>
          <a:r>
            <a:rPr lang="ru-RU" sz="1400" dirty="0" smtClean="0"/>
            <a:t>– </a:t>
          </a:r>
          <a:r>
            <a:rPr lang="ru-RU" sz="1400" dirty="0" err="1" smtClean="0"/>
            <a:t>управління</a:t>
          </a:r>
          <a:r>
            <a:rPr lang="ru-RU" sz="1400" dirty="0" smtClean="0"/>
            <a:t> активами </a:t>
          </a:r>
          <a:r>
            <a:rPr lang="ru-RU" sz="1400" dirty="0" err="1" smtClean="0"/>
            <a:t>інститутів</a:t>
          </a:r>
          <a:r>
            <a:rPr lang="ru-RU" sz="1400" dirty="0" smtClean="0"/>
            <a:t> </a:t>
          </a:r>
          <a:r>
            <a:rPr lang="ru-RU" sz="1400" dirty="0" err="1" smtClean="0"/>
            <a:t>спільного</a:t>
          </a:r>
          <a:r>
            <a:rPr lang="ru-RU" sz="1400" dirty="0" smtClean="0"/>
            <a:t> </a:t>
          </a:r>
          <a:r>
            <a:rPr lang="ru-RU" sz="1400" dirty="0" err="1" smtClean="0"/>
            <a:t>інвестування</a:t>
          </a:r>
          <a:r>
            <a:rPr lang="ru-RU" sz="1400" dirty="0" smtClean="0"/>
            <a:t>;</a:t>
          </a:r>
          <a:endParaRPr lang="ru-RU" sz="1400" dirty="0"/>
        </a:p>
      </dgm:t>
    </dgm:pt>
    <dgm:pt modelId="{F487AC41-218B-4C8C-A025-E0C02DDB30FA}" type="parTrans" cxnId="{E10CC460-D3C9-491A-926F-AB5CB5F2B1F1}">
      <dgm:prSet/>
      <dgm:spPr/>
      <dgm:t>
        <a:bodyPr/>
        <a:lstStyle/>
        <a:p>
          <a:endParaRPr lang="ru-RU"/>
        </a:p>
      </dgm:t>
    </dgm:pt>
    <dgm:pt modelId="{5542A99B-EA57-4340-B7DA-B58EA225739E}" type="sibTrans" cxnId="{E10CC460-D3C9-491A-926F-AB5CB5F2B1F1}">
      <dgm:prSet/>
      <dgm:spPr/>
      <dgm:t>
        <a:bodyPr/>
        <a:lstStyle/>
        <a:p>
          <a:endParaRPr lang="ru-RU"/>
        </a:p>
      </dgm:t>
    </dgm:pt>
    <dgm:pt modelId="{8BDAC07F-C0AA-4655-B315-32DCA0AED364}">
      <dgm:prSet custT="1"/>
      <dgm:spPr/>
      <dgm:t>
        <a:bodyPr/>
        <a:lstStyle/>
        <a:p>
          <a:r>
            <a:rPr lang="ru-RU" sz="1400" dirty="0" smtClean="0"/>
            <a:t>– комісійна діяльність за цінними паперами;</a:t>
          </a:r>
          <a:endParaRPr lang="ru-RU" sz="1400" dirty="0"/>
        </a:p>
      </dgm:t>
    </dgm:pt>
    <dgm:pt modelId="{AE56537E-D848-43E0-AE7D-4F8D35F821C6}" type="parTrans" cxnId="{70FA5D41-C8AC-44D8-8E58-B0AE3F125556}">
      <dgm:prSet/>
      <dgm:spPr/>
      <dgm:t>
        <a:bodyPr/>
        <a:lstStyle/>
        <a:p>
          <a:endParaRPr lang="ru-RU"/>
        </a:p>
      </dgm:t>
    </dgm:pt>
    <dgm:pt modelId="{C141B723-4A10-4DD2-BF56-A38DD1691DE9}" type="sibTrans" cxnId="{70FA5D41-C8AC-44D8-8E58-B0AE3F125556}">
      <dgm:prSet/>
      <dgm:spPr/>
      <dgm:t>
        <a:bodyPr/>
        <a:lstStyle/>
        <a:p>
          <a:endParaRPr lang="ru-RU"/>
        </a:p>
      </dgm:t>
    </dgm:pt>
    <dgm:pt modelId="{D63321F4-9748-4727-A568-D5C85C8E3C8B}">
      <dgm:prSet custT="1"/>
      <dgm:spPr/>
      <dgm:t>
        <a:bodyPr/>
        <a:lstStyle/>
        <a:p>
          <a:r>
            <a:rPr lang="ru-RU" sz="1400" dirty="0" smtClean="0"/>
            <a:t>– комерційна діяльність за цінними паперами;</a:t>
          </a:r>
          <a:endParaRPr lang="ru-RU" sz="1400" dirty="0"/>
        </a:p>
      </dgm:t>
    </dgm:pt>
    <dgm:pt modelId="{D607FE49-31C7-4E61-B325-772C809C2ABD}" type="parTrans" cxnId="{931D61E8-209A-48BE-8A71-ABD93CD32439}">
      <dgm:prSet/>
      <dgm:spPr/>
      <dgm:t>
        <a:bodyPr/>
        <a:lstStyle/>
        <a:p>
          <a:endParaRPr lang="ru-RU"/>
        </a:p>
      </dgm:t>
    </dgm:pt>
    <dgm:pt modelId="{973CE96F-409C-4C25-8BB3-DDC4437A3088}" type="sibTrans" cxnId="{931D61E8-209A-48BE-8A71-ABD93CD32439}">
      <dgm:prSet/>
      <dgm:spPr/>
      <dgm:t>
        <a:bodyPr/>
        <a:lstStyle/>
        <a:p>
          <a:endParaRPr lang="ru-RU"/>
        </a:p>
      </dgm:t>
    </dgm:pt>
    <dgm:pt modelId="{ED657CC7-4D44-4FE5-BD03-99D677A594F3}">
      <dgm:prSet custT="1"/>
      <dgm:spPr/>
      <dgm:t>
        <a:bodyPr/>
        <a:lstStyle/>
        <a:p>
          <a:r>
            <a:rPr lang="ru-RU" sz="1600" dirty="0" smtClean="0"/>
            <a:t>3) депозитарна діяльність зберігана цінних паперів;</a:t>
          </a:r>
          <a:endParaRPr lang="ru-RU" sz="1600" dirty="0"/>
        </a:p>
      </dgm:t>
    </dgm:pt>
    <dgm:pt modelId="{42D3636D-58C6-45EB-B03E-C7E2024D24EE}" type="parTrans" cxnId="{7B66AA8E-3F66-4D71-9D40-D81DDDA08B8A}">
      <dgm:prSet/>
      <dgm:spPr/>
      <dgm:t>
        <a:bodyPr/>
        <a:lstStyle/>
        <a:p>
          <a:endParaRPr lang="ru-RU"/>
        </a:p>
      </dgm:t>
    </dgm:pt>
    <dgm:pt modelId="{363D684B-9E7A-4D84-9AB7-7484B2E83B86}" type="sibTrans" cxnId="{7B66AA8E-3F66-4D71-9D40-D81DDDA08B8A}">
      <dgm:prSet/>
      <dgm:spPr/>
      <dgm:t>
        <a:bodyPr/>
        <a:lstStyle/>
        <a:p>
          <a:endParaRPr lang="ru-RU"/>
        </a:p>
      </dgm:t>
    </dgm:pt>
    <dgm:pt modelId="{D8927E3A-F50B-4216-AC7C-BD3607445069}">
      <dgm:prSet custT="1"/>
      <dgm:spPr/>
      <dgm:t>
        <a:bodyPr/>
        <a:lstStyle/>
        <a:p>
          <a:r>
            <a:rPr lang="ru-RU" sz="1600" dirty="0" smtClean="0"/>
            <a:t>4) розрахунково-клірингова діяльність за угодами щодо цінних паперів;</a:t>
          </a:r>
          <a:endParaRPr lang="ru-RU" sz="1600" dirty="0"/>
        </a:p>
      </dgm:t>
    </dgm:pt>
    <dgm:pt modelId="{CF38BBAB-DFB5-44D3-AB69-CA47196A1CD4}" type="parTrans" cxnId="{12727935-CD2C-4C83-9E39-9AAE3164E8B5}">
      <dgm:prSet/>
      <dgm:spPr/>
      <dgm:t>
        <a:bodyPr/>
        <a:lstStyle/>
        <a:p>
          <a:endParaRPr lang="ru-RU"/>
        </a:p>
      </dgm:t>
    </dgm:pt>
    <dgm:pt modelId="{8B7034F9-18F0-4A0D-8A86-2013E67D0AC7}" type="sibTrans" cxnId="{12727935-CD2C-4C83-9E39-9AAE3164E8B5}">
      <dgm:prSet/>
      <dgm:spPr/>
      <dgm:t>
        <a:bodyPr/>
        <a:lstStyle/>
        <a:p>
          <a:endParaRPr lang="ru-RU"/>
        </a:p>
      </dgm:t>
    </dgm:pt>
    <dgm:pt modelId="{7B977703-84D5-431F-B895-5213B57878CF}">
      <dgm:prSet custT="1"/>
      <dgm:spPr/>
      <dgm:t>
        <a:bodyPr/>
        <a:lstStyle/>
        <a:p>
          <a:r>
            <a:rPr lang="ru-RU" sz="1600" dirty="0" smtClean="0"/>
            <a:t>5) діяльність щодо ведення реєстру власників іменних цінних паперів;</a:t>
          </a:r>
          <a:endParaRPr lang="ru-RU" sz="1600" dirty="0"/>
        </a:p>
      </dgm:t>
    </dgm:pt>
    <dgm:pt modelId="{2FD1D550-13C1-43AC-8E51-146CF485C149}" type="parTrans" cxnId="{A9A34DC3-DEDB-4117-9657-D27B46DB4647}">
      <dgm:prSet/>
      <dgm:spPr/>
      <dgm:t>
        <a:bodyPr/>
        <a:lstStyle/>
        <a:p>
          <a:endParaRPr lang="ru-RU"/>
        </a:p>
      </dgm:t>
    </dgm:pt>
    <dgm:pt modelId="{E287F054-1DCB-44A5-93BF-59384E937942}" type="sibTrans" cxnId="{A9A34DC3-DEDB-4117-9657-D27B46DB4647}">
      <dgm:prSet/>
      <dgm:spPr/>
      <dgm:t>
        <a:bodyPr/>
        <a:lstStyle/>
        <a:p>
          <a:endParaRPr lang="ru-RU"/>
        </a:p>
      </dgm:t>
    </dgm:pt>
    <dgm:pt modelId="{AC6C8A53-DBD4-437D-925C-47AABBE20FC4}">
      <dgm:prSet custT="1"/>
      <dgm:spPr/>
      <dgm:t>
        <a:bodyPr/>
        <a:lstStyle/>
        <a:p>
          <a:r>
            <a:rPr lang="ru-RU" sz="1600" dirty="0" smtClean="0"/>
            <a:t>6) діяльність з організації торгівлі на ринку цінних паперів;</a:t>
          </a:r>
          <a:endParaRPr lang="ru-RU" sz="1600" dirty="0"/>
        </a:p>
      </dgm:t>
    </dgm:pt>
    <dgm:pt modelId="{73B8C49C-772B-4205-99DA-6D5990C99E43}" type="parTrans" cxnId="{6D0F3D67-C447-4602-9F8D-E945068A5A10}">
      <dgm:prSet/>
      <dgm:spPr/>
      <dgm:t>
        <a:bodyPr/>
        <a:lstStyle/>
        <a:p>
          <a:endParaRPr lang="ru-RU"/>
        </a:p>
      </dgm:t>
    </dgm:pt>
    <dgm:pt modelId="{17535B19-9864-4A10-8965-11CF108D9AFC}" type="sibTrans" cxnId="{6D0F3D67-C447-4602-9F8D-E945068A5A10}">
      <dgm:prSet/>
      <dgm:spPr/>
      <dgm:t>
        <a:bodyPr/>
        <a:lstStyle/>
        <a:p>
          <a:endParaRPr lang="ru-RU"/>
        </a:p>
      </dgm:t>
    </dgm:pt>
    <dgm:pt modelId="{1707071A-D2EB-4C6B-AABC-EBA905D43051}">
      <dgm:prSet custT="1"/>
      <dgm:spPr/>
      <dgm:t>
        <a:bodyPr/>
        <a:lstStyle/>
        <a:p>
          <a:r>
            <a:rPr lang="ru-RU" sz="1400" dirty="0" smtClean="0"/>
            <a:t>– управління активами пенсійних фондів.</a:t>
          </a:r>
          <a:endParaRPr lang="ru-RU" sz="1400" dirty="0"/>
        </a:p>
      </dgm:t>
    </dgm:pt>
    <dgm:pt modelId="{F49F84D7-DF9F-4498-8571-8EF6BB7B9C1C}" type="parTrans" cxnId="{E096D345-EBAB-4220-8254-6353B27F456C}">
      <dgm:prSet/>
      <dgm:spPr/>
      <dgm:t>
        <a:bodyPr/>
        <a:lstStyle/>
        <a:p>
          <a:endParaRPr lang="ru-RU"/>
        </a:p>
      </dgm:t>
    </dgm:pt>
    <dgm:pt modelId="{EF9D24D2-1C4C-4F3D-9E24-DB96AECD4564}" type="sibTrans" cxnId="{E096D345-EBAB-4220-8254-6353B27F456C}">
      <dgm:prSet/>
      <dgm:spPr/>
      <dgm:t>
        <a:bodyPr/>
        <a:lstStyle/>
        <a:p>
          <a:endParaRPr lang="ru-RU"/>
        </a:p>
      </dgm:t>
    </dgm:pt>
    <dgm:pt modelId="{6DA5ED8C-90FA-46AE-AEEC-4091F48C56A1}" type="pres">
      <dgm:prSet presAssocID="{9623C944-0AE0-4C6D-B87C-77C8556C4DA7}" presName="Name0" presStyleCnt="0">
        <dgm:presLayoutVars>
          <dgm:dir/>
          <dgm:animLvl val="lvl"/>
          <dgm:resizeHandles val="exact"/>
        </dgm:presLayoutVars>
      </dgm:prSet>
      <dgm:spPr/>
    </dgm:pt>
    <dgm:pt modelId="{06002629-2C35-4017-985A-82BDA65A8A04}" type="pres">
      <dgm:prSet presAssocID="{202FEA81-EDA6-47DF-B3BB-B7A79A55C928}" presName="boxAndChildren" presStyleCnt="0"/>
      <dgm:spPr/>
    </dgm:pt>
    <dgm:pt modelId="{68B85886-1CEF-472F-8AD7-68A84348F452}" type="pres">
      <dgm:prSet presAssocID="{202FEA81-EDA6-47DF-B3BB-B7A79A55C928}" presName="parentTextBox" presStyleLbl="node1" presStyleIdx="0" presStyleCnt="7"/>
      <dgm:spPr/>
    </dgm:pt>
    <dgm:pt modelId="{9522A097-5A46-451D-AD63-BA75085ECB91}" type="pres">
      <dgm:prSet presAssocID="{202FEA81-EDA6-47DF-B3BB-B7A79A55C928}" presName="entireBox" presStyleLbl="node1" presStyleIdx="0" presStyleCnt="7"/>
      <dgm:spPr/>
    </dgm:pt>
    <dgm:pt modelId="{BBB470CF-2E1E-4054-8C89-3C9179C3D544}" type="pres">
      <dgm:prSet presAssocID="{202FEA81-EDA6-47DF-B3BB-B7A79A55C928}" presName="descendantBox" presStyleCnt="0"/>
      <dgm:spPr/>
    </dgm:pt>
    <dgm:pt modelId="{5F45167A-134F-4837-8EF7-C4318F5E766D}" type="pres">
      <dgm:prSet presAssocID="{08A5F6EE-2E9A-4CD7-8CF6-F9E439854862}" presName="childTextBox" presStyleLbl="fgAccFollowNode1" presStyleIdx="0" presStyleCnt="5">
        <dgm:presLayoutVars>
          <dgm:bulletEnabled val="1"/>
        </dgm:presLayoutVars>
      </dgm:prSet>
      <dgm:spPr/>
    </dgm:pt>
    <dgm:pt modelId="{DC6872CB-EE10-4F82-A961-B53C17C4442C}" type="pres">
      <dgm:prSet presAssocID="{1707071A-D2EB-4C6B-AABC-EBA905D43051}" presName="childTextBox" presStyleLbl="fgAccFollowNode1" presStyleIdx="1" presStyleCnt="5">
        <dgm:presLayoutVars>
          <dgm:bulletEnabled val="1"/>
        </dgm:presLayoutVars>
      </dgm:prSet>
      <dgm:spPr/>
    </dgm:pt>
    <dgm:pt modelId="{037F0E1F-8079-4030-8B25-2C5BFCB92E2A}" type="pres">
      <dgm:prSet presAssocID="{17535B19-9864-4A10-8965-11CF108D9AFC}" presName="sp" presStyleCnt="0"/>
      <dgm:spPr/>
    </dgm:pt>
    <dgm:pt modelId="{F5E6805A-6279-4D94-8CD6-AA587F886B08}" type="pres">
      <dgm:prSet presAssocID="{AC6C8A53-DBD4-437D-925C-47AABBE20FC4}" presName="arrowAndChildren" presStyleCnt="0"/>
      <dgm:spPr/>
    </dgm:pt>
    <dgm:pt modelId="{328C1CDB-ACC9-4853-918B-1CDA62A4F77D}" type="pres">
      <dgm:prSet presAssocID="{AC6C8A53-DBD4-437D-925C-47AABBE20FC4}" presName="parentTextArrow" presStyleLbl="node1" presStyleIdx="1" presStyleCnt="7"/>
      <dgm:spPr/>
    </dgm:pt>
    <dgm:pt modelId="{64F61CEC-7979-4342-AD18-61260BB55B61}" type="pres">
      <dgm:prSet presAssocID="{E287F054-1DCB-44A5-93BF-59384E937942}" presName="sp" presStyleCnt="0"/>
      <dgm:spPr/>
    </dgm:pt>
    <dgm:pt modelId="{47F9A6A5-AF86-4EA5-93FE-1237236B15E5}" type="pres">
      <dgm:prSet presAssocID="{7B977703-84D5-431F-B895-5213B57878CF}" presName="arrowAndChildren" presStyleCnt="0"/>
      <dgm:spPr/>
    </dgm:pt>
    <dgm:pt modelId="{93DA248E-8F5A-4E6A-9D81-51B663274F6C}" type="pres">
      <dgm:prSet presAssocID="{7B977703-84D5-431F-B895-5213B57878CF}" presName="parentTextArrow" presStyleLbl="node1" presStyleIdx="2" presStyleCnt="7"/>
      <dgm:spPr/>
    </dgm:pt>
    <dgm:pt modelId="{F1F04333-EA40-4C4F-A2D2-C19F1835D010}" type="pres">
      <dgm:prSet presAssocID="{8B7034F9-18F0-4A0D-8A86-2013E67D0AC7}" presName="sp" presStyleCnt="0"/>
      <dgm:spPr/>
    </dgm:pt>
    <dgm:pt modelId="{26136269-514A-4241-9DCE-1F24345CB55C}" type="pres">
      <dgm:prSet presAssocID="{D8927E3A-F50B-4216-AC7C-BD3607445069}" presName="arrowAndChildren" presStyleCnt="0"/>
      <dgm:spPr/>
    </dgm:pt>
    <dgm:pt modelId="{142486C5-19C8-4A0F-A011-A542A456CC47}" type="pres">
      <dgm:prSet presAssocID="{D8927E3A-F50B-4216-AC7C-BD3607445069}" presName="parentTextArrow" presStyleLbl="node1" presStyleIdx="3" presStyleCnt="7"/>
      <dgm:spPr/>
    </dgm:pt>
    <dgm:pt modelId="{1AF5FA7B-CF83-4B0C-91F0-A4C8A0089924}" type="pres">
      <dgm:prSet presAssocID="{363D684B-9E7A-4D84-9AB7-7484B2E83B86}" presName="sp" presStyleCnt="0"/>
      <dgm:spPr/>
    </dgm:pt>
    <dgm:pt modelId="{402DAA0B-343B-427B-8A2A-CF47231E665D}" type="pres">
      <dgm:prSet presAssocID="{ED657CC7-4D44-4FE5-BD03-99D677A594F3}" presName="arrowAndChildren" presStyleCnt="0"/>
      <dgm:spPr/>
    </dgm:pt>
    <dgm:pt modelId="{EDD6AB40-A17C-4B80-8C90-F5AF8C025F11}" type="pres">
      <dgm:prSet presAssocID="{ED657CC7-4D44-4FE5-BD03-99D677A594F3}" presName="parentTextArrow" presStyleLbl="node1" presStyleIdx="4" presStyleCnt="7"/>
      <dgm:spPr/>
    </dgm:pt>
    <dgm:pt modelId="{BAC08E3A-8707-4EC0-9876-A7EDC829325B}" type="pres">
      <dgm:prSet presAssocID="{67D6D26A-B873-49D0-840F-ED952E25B2CE}" presName="sp" presStyleCnt="0"/>
      <dgm:spPr/>
    </dgm:pt>
    <dgm:pt modelId="{1C43DD6B-D1D9-4CF7-866E-BA2F550A783B}" type="pres">
      <dgm:prSet presAssocID="{C92F234D-DCFC-4466-AB2F-E5669724A48E}" presName="arrowAndChildren" presStyleCnt="0"/>
      <dgm:spPr/>
    </dgm:pt>
    <dgm:pt modelId="{7284FC3A-F501-44CF-B5F2-6CA86EBC91C1}" type="pres">
      <dgm:prSet presAssocID="{C92F234D-DCFC-4466-AB2F-E5669724A48E}" presName="parentTextArrow" presStyleLbl="node1" presStyleIdx="5" presStyleCnt="7"/>
      <dgm:spPr/>
    </dgm:pt>
    <dgm:pt modelId="{C46E0509-CA67-447D-B012-0495FF22AE27}" type="pres">
      <dgm:prSet presAssocID="{A5146CB9-47F8-4A5C-B8B4-34656A206D1A}" presName="sp" presStyleCnt="0"/>
      <dgm:spPr/>
    </dgm:pt>
    <dgm:pt modelId="{254F4FF9-5011-4D08-B2C7-E01B928DEEB9}" type="pres">
      <dgm:prSet presAssocID="{E58AA491-D4AD-402F-A5AC-2CDBB8E445DD}" presName="arrowAndChildren" presStyleCnt="0"/>
      <dgm:spPr/>
    </dgm:pt>
    <dgm:pt modelId="{289366BF-D90F-45E6-9EF9-E1A8B1F42DB5}" type="pres">
      <dgm:prSet presAssocID="{E58AA491-D4AD-402F-A5AC-2CDBB8E445DD}" presName="parentTextArrow" presStyleLbl="node1" presStyleIdx="5" presStyleCnt="7"/>
      <dgm:spPr/>
    </dgm:pt>
    <dgm:pt modelId="{80C290BB-5BC8-407C-88AF-71FCC2AD03D2}" type="pres">
      <dgm:prSet presAssocID="{E58AA491-D4AD-402F-A5AC-2CDBB8E445DD}" presName="arrow" presStyleLbl="node1" presStyleIdx="6" presStyleCnt="7"/>
      <dgm:spPr/>
    </dgm:pt>
    <dgm:pt modelId="{9A917FBA-318F-4952-A6B5-131373EE2F06}" type="pres">
      <dgm:prSet presAssocID="{E58AA491-D4AD-402F-A5AC-2CDBB8E445DD}" presName="descendantArrow" presStyleCnt="0"/>
      <dgm:spPr/>
    </dgm:pt>
    <dgm:pt modelId="{86870F33-3282-456A-A9DF-110C4C896313}" type="pres">
      <dgm:prSet presAssocID="{BA51C40B-13A3-419D-81AD-35D339700F9C}" presName="childTextArrow" presStyleLbl="fgAccFollowNode1" presStyleIdx="2" presStyleCnt="5">
        <dgm:presLayoutVars>
          <dgm:bulletEnabled val="1"/>
        </dgm:presLayoutVars>
      </dgm:prSet>
      <dgm:spPr/>
    </dgm:pt>
    <dgm:pt modelId="{C4729A5E-225C-4872-BC75-C4EE34C48220}" type="pres">
      <dgm:prSet presAssocID="{8BDAC07F-C0AA-4655-B315-32DCA0AED364}" presName="childTextArrow" presStyleLbl="fgAccFollowNode1" presStyleIdx="3" presStyleCnt="5">
        <dgm:presLayoutVars>
          <dgm:bulletEnabled val="1"/>
        </dgm:presLayoutVars>
      </dgm:prSet>
      <dgm:spPr/>
    </dgm:pt>
    <dgm:pt modelId="{BC44B3C0-1C34-49B5-B3AA-D52610972053}" type="pres">
      <dgm:prSet presAssocID="{D63321F4-9748-4727-A568-D5C85C8E3C8B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46EF40B9-6FD1-410D-A5AC-306FAFD7C460}" type="presOf" srcId="{1707071A-D2EB-4C6B-AABC-EBA905D43051}" destId="{DC6872CB-EE10-4F82-A961-B53C17C4442C}" srcOrd="0" destOrd="0" presId="urn:microsoft.com/office/officeart/2005/8/layout/process4"/>
    <dgm:cxn modelId="{34589D4D-003C-4458-8B20-27A30768F4C5}" type="presOf" srcId="{E58AA491-D4AD-402F-A5AC-2CDBB8E445DD}" destId="{80C290BB-5BC8-407C-88AF-71FCC2AD03D2}" srcOrd="1" destOrd="0" presId="urn:microsoft.com/office/officeart/2005/8/layout/process4"/>
    <dgm:cxn modelId="{7FC4ABFD-56C0-42CF-ACDE-2889AFCEEAFD}" srcId="{9623C944-0AE0-4C6D-B87C-77C8556C4DA7}" destId="{C92F234D-DCFC-4466-AB2F-E5669724A48E}" srcOrd="1" destOrd="0" parTransId="{497C9F3A-3BCB-42E3-9B6C-3C410A0805AD}" sibTransId="{67D6D26A-B873-49D0-840F-ED952E25B2CE}"/>
    <dgm:cxn modelId="{237E92E2-935D-4166-B082-C2D778C20BC3}" type="presOf" srcId="{D8927E3A-F50B-4216-AC7C-BD3607445069}" destId="{142486C5-19C8-4A0F-A011-A542A456CC47}" srcOrd="0" destOrd="0" presId="urn:microsoft.com/office/officeart/2005/8/layout/process4"/>
    <dgm:cxn modelId="{70FA5D41-C8AC-44D8-8E58-B0AE3F125556}" srcId="{E58AA491-D4AD-402F-A5AC-2CDBB8E445DD}" destId="{8BDAC07F-C0AA-4655-B315-32DCA0AED364}" srcOrd="1" destOrd="0" parTransId="{AE56537E-D848-43E0-AE7D-4F8D35F821C6}" sibTransId="{C141B723-4A10-4DD2-BF56-A38DD1691DE9}"/>
    <dgm:cxn modelId="{435BC26E-59F9-41D8-BAD9-3A0FE6CBE2D4}" type="presOf" srcId="{ED657CC7-4D44-4FE5-BD03-99D677A594F3}" destId="{EDD6AB40-A17C-4B80-8C90-F5AF8C025F11}" srcOrd="0" destOrd="0" presId="urn:microsoft.com/office/officeart/2005/8/layout/process4"/>
    <dgm:cxn modelId="{8677E267-3260-43BA-9487-F6EB44234BFB}" type="presOf" srcId="{9623C944-0AE0-4C6D-B87C-77C8556C4DA7}" destId="{6DA5ED8C-90FA-46AE-AEEC-4091F48C56A1}" srcOrd="0" destOrd="0" presId="urn:microsoft.com/office/officeart/2005/8/layout/process4"/>
    <dgm:cxn modelId="{0A1DBDF5-2180-4520-A066-3273CC50F556}" type="presOf" srcId="{C92F234D-DCFC-4466-AB2F-E5669724A48E}" destId="{7284FC3A-F501-44CF-B5F2-6CA86EBC91C1}" srcOrd="0" destOrd="0" presId="urn:microsoft.com/office/officeart/2005/8/layout/process4"/>
    <dgm:cxn modelId="{2C688741-56A6-4A7B-953F-F35E8F8A310B}" type="presOf" srcId="{08A5F6EE-2E9A-4CD7-8CF6-F9E439854862}" destId="{5F45167A-134F-4837-8EF7-C4318F5E766D}" srcOrd="0" destOrd="0" presId="urn:microsoft.com/office/officeart/2005/8/layout/process4"/>
    <dgm:cxn modelId="{B51E5966-9A4B-4606-96DB-4BEB164964AD}" type="presOf" srcId="{7B977703-84D5-431F-B895-5213B57878CF}" destId="{93DA248E-8F5A-4E6A-9D81-51B663274F6C}" srcOrd="0" destOrd="0" presId="urn:microsoft.com/office/officeart/2005/8/layout/process4"/>
    <dgm:cxn modelId="{D4D93925-83A3-4EC7-9112-60152CD0F307}" type="presOf" srcId="{202FEA81-EDA6-47DF-B3BB-B7A79A55C928}" destId="{68B85886-1CEF-472F-8AD7-68A84348F452}" srcOrd="0" destOrd="0" presId="urn:microsoft.com/office/officeart/2005/8/layout/process4"/>
    <dgm:cxn modelId="{A9A34DC3-DEDB-4117-9657-D27B46DB4647}" srcId="{9623C944-0AE0-4C6D-B87C-77C8556C4DA7}" destId="{7B977703-84D5-431F-B895-5213B57878CF}" srcOrd="4" destOrd="0" parTransId="{2FD1D550-13C1-43AC-8E51-146CF485C149}" sibTransId="{E287F054-1DCB-44A5-93BF-59384E937942}"/>
    <dgm:cxn modelId="{77AB1D1C-6D45-4754-8166-26269E7F74F0}" type="presOf" srcId="{E58AA491-D4AD-402F-A5AC-2CDBB8E445DD}" destId="{289366BF-D90F-45E6-9EF9-E1A8B1F42DB5}" srcOrd="0" destOrd="0" presId="urn:microsoft.com/office/officeart/2005/8/layout/process4"/>
    <dgm:cxn modelId="{A8EB7A65-B595-4A0D-8139-7E3ADF398E8F}" srcId="{9623C944-0AE0-4C6D-B87C-77C8556C4DA7}" destId="{202FEA81-EDA6-47DF-B3BB-B7A79A55C928}" srcOrd="6" destOrd="0" parTransId="{F3B92494-9B52-4504-A7C8-A1564455C194}" sibTransId="{646794D3-5AF3-4A91-AAEE-736387623A57}"/>
    <dgm:cxn modelId="{5C60192D-1E7D-40A9-8634-1EF1CBDFF56B}" type="presOf" srcId="{BA51C40B-13A3-419D-81AD-35D339700F9C}" destId="{86870F33-3282-456A-A9DF-110C4C896313}" srcOrd="0" destOrd="0" presId="urn:microsoft.com/office/officeart/2005/8/layout/process4"/>
    <dgm:cxn modelId="{12727935-CD2C-4C83-9E39-9AAE3164E8B5}" srcId="{9623C944-0AE0-4C6D-B87C-77C8556C4DA7}" destId="{D8927E3A-F50B-4216-AC7C-BD3607445069}" srcOrd="3" destOrd="0" parTransId="{CF38BBAB-DFB5-44D3-AB69-CA47196A1CD4}" sibTransId="{8B7034F9-18F0-4A0D-8A86-2013E67D0AC7}"/>
    <dgm:cxn modelId="{EC051051-334A-4C1E-9C6B-7DD295D49841}" type="presOf" srcId="{D63321F4-9748-4727-A568-D5C85C8E3C8B}" destId="{BC44B3C0-1C34-49B5-B3AA-D52610972053}" srcOrd="0" destOrd="0" presId="urn:microsoft.com/office/officeart/2005/8/layout/process4"/>
    <dgm:cxn modelId="{7B66AA8E-3F66-4D71-9D40-D81DDDA08B8A}" srcId="{9623C944-0AE0-4C6D-B87C-77C8556C4DA7}" destId="{ED657CC7-4D44-4FE5-BD03-99D677A594F3}" srcOrd="2" destOrd="0" parTransId="{42D3636D-58C6-45EB-B03E-C7E2024D24EE}" sibTransId="{363D684B-9E7A-4D84-9AB7-7484B2E83B86}"/>
    <dgm:cxn modelId="{931D61E8-209A-48BE-8A71-ABD93CD32439}" srcId="{E58AA491-D4AD-402F-A5AC-2CDBB8E445DD}" destId="{D63321F4-9748-4727-A568-D5C85C8E3C8B}" srcOrd="2" destOrd="0" parTransId="{D607FE49-31C7-4E61-B325-772C809C2ABD}" sibTransId="{973CE96F-409C-4C25-8BB3-DDC4437A3088}"/>
    <dgm:cxn modelId="{E10CC460-D3C9-491A-926F-AB5CB5F2B1F1}" srcId="{202FEA81-EDA6-47DF-B3BB-B7A79A55C928}" destId="{08A5F6EE-2E9A-4CD7-8CF6-F9E439854862}" srcOrd="0" destOrd="0" parTransId="{F487AC41-218B-4C8C-A025-E0C02DDB30FA}" sibTransId="{5542A99B-EA57-4340-B7DA-B58EA225739E}"/>
    <dgm:cxn modelId="{6D0F3D67-C447-4602-9F8D-E945068A5A10}" srcId="{9623C944-0AE0-4C6D-B87C-77C8556C4DA7}" destId="{AC6C8A53-DBD4-437D-925C-47AABBE20FC4}" srcOrd="5" destOrd="0" parTransId="{73B8C49C-772B-4205-99DA-6D5990C99E43}" sibTransId="{17535B19-9864-4A10-8965-11CF108D9AFC}"/>
    <dgm:cxn modelId="{68E7E850-6F92-4835-BB4C-9714187EB795}" type="presOf" srcId="{8BDAC07F-C0AA-4655-B315-32DCA0AED364}" destId="{C4729A5E-225C-4872-BC75-C4EE34C48220}" srcOrd="0" destOrd="0" presId="urn:microsoft.com/office/officeart/2005/8/layout/process4"/>
    <dgm:cxn modelId="{4C348636-6977-495D-8EF8-03EA3EDFCC03}" srcId="{E58AA491-D4AD-402F-A5AC-2CDBB8E445DD}" destId="{BA51C40B-13A3-419D-81AD-35D339700F9C}" srcOrd="0" destOrd="0" parTransId="{856E61E7-A40D-45F0-8584-494BD18E1ACD}" sibTransId="{D039D1DA-070C-448B-BEF5-56EDED8D17DC}"/>
    <dgm:cxn modelId="{163E5124-CE7C-48C2-905C-812784C02F38}" srcId="{9623C944-0AE0-4C6D-B87C-77C8556C4DA7}" destId="{E58AA491-D4AD-402F-A5AC-2CDBB8E445DD}" srcOrd="0" destOrd="0" parTransId="{0BCBFF5E-2917-47BE-B9F9-7C749ACA4ECB}" sibTransId="{A5146CB9-47F8-4A5C-B8B4-34656A206D1A}"/>
    <dgm:cxn modelId="{C6C44313-30AC-4BE9-BF89-951939048EB4}" type="presOf" srcId="{AC6C8A53-DBD4-437D-925C-47AABBE20FC4}" destId="{328C1CDB-ACC9-4853-918B-1CDA62A4F77D}" srcOrd="0" destOrd="0" presId="urn:microsoft.com/office/officeart/2005/8/layout/process4"/>
    <dgm:cxn modelId="{E096D345-EBAB-4220-8254-6353B27F456C}" srcId="{202FEA81-EDA6-47DF-B3BB-B7A79A55C928}" destId="{1707071A-D2EB-4C6B-AABC-EBA905D43051}" srcOrd="1" destOrd="0" parTransId="{F49F84D7-DF9F-4498-8571-8EF6BB7B9C1C}" sibTransId="{EF9D24D2-1C4C-4F3D-9E24-DB96AECD4564}"/>
    <dgm:cxn modelId="{D25307CC-A71D-45EF-9B96-0135DF52A59A}" type="presOf" srcId="{202FEA81-EDA6-47DF-B3BB-B7A79A55C928}" destId="{9522A097-5A46-451D-AD63-BA75085ECB91}" srcOrd="1" destOrd="0" presId="urn:microsoft.com/office/officeart/2005/8/layout/process4"/>
    <dgm:cxn modelId="{1C6CF6BB-54AA-4671-99BB-8A115D85E6D9}" type="presParOf" srcId="{6DA5ED8C-90FA-46AE-AEEC-4091F48C56A1}" destId="{06002629-2C35-4017-985A-82BDA65A8A04}" srcOrd="0" destOrd="0" presId="urn:microsoft.com/office/officeart/2005/8/layout/process4"/>
    <dgm:cxn modelId="{EC86803B-9F8D-4C34-8379-DF08BA3F9F22}" type="presParOf" srcId="{06002629-2C35-4017-985A-82BDA65A8A04}" destId="{68B85886-1CEF-472F-8AD7-68A84348F452}" srcOrd="0" destOrd="0" presId="urn:microsoft.com/office/officeart/2005/8/layout/process4"/>
    <dgm:cxn modelId="{B10E4769-976C-4266-9D16-C5B395A43977}" type="presParOf" srcId="{06002629-2C35-4017-985A-82BDA65A8A04}" destId="{9522A097-5A46-451D-AD63-BA75085ECB91}" srcOrd="1" destOrd="0" presId="urn:microsoft.com/office/officeart/2005/8/layout/process4"/>
    <dgm:cxn modelId="{2EC6748A-CAA6-4700-84A8-A3E27A686605}" type="presParOf" srcId="{06002629-2C35-4017-985A-82BDA65A8A04}" destId="{BBB470CF-2E1E-4054-8C89-3C9179C3D544}" srcOrd="2" destOrd="0" presId="urn:microsoft.com/office/officeart/2005/8/layout/process4"/>
    <dgm:cxn modelId="{32A9DF01-5B21-487E-8E69-2EC2C07E8FC2}" type="presParOf" srcId="{BBB470CF-2E1E-4054-8C89-3C9179C3D544}" destId="{5F45167A-134F-4837-8EF7-C4318F5E766D}" srcOrd="0" destOrd="0" presId="urn:microsoft.com/office/officeart/2005/8/layout/process4"/>
    <dgm:cxn modelId="{E2B520EA-06E3-43A1-B5AC-875E81C456D6}" type="presParOf" srcId="{BBB470CF-2E1E-4054-8C89-3C9179C3D544}" destId="{DC6872CB-EE10-4F82-A961-B53C17C4442C}" srcOrd="1" destOrd="0" presId="urn:microsoft.com/office/officeart/2005/8/layout/process4"/>
    <dgm:cxn modelId="{4C69DB45-7A94-48A2-B8C2-C2CA93978CD4}" type="presParOf" srcId="{6DA5ED8C-90FA-46AE-AEEC-4091F48C56A1}" destId="{037F0E1F-8079-4030-8B25-2C5BFCB92E2A}" srcOrd="1" destOrd="0" presId="urn:microsoft.com/office/officeart/2005/8/layout/process4"/>
    <dgm:cxn modelId="{EAD18E2F-AA6C-4D26-BA93-DB03AC78C5F2}" type="presParOf" srcId="{6DA5ED8C-90FA-46AE-AEEC-4091F48C56A1}" destId="{F5E6805A-6279-4D94-8CD6-AA587F886B08}" srcOrd="2" destOrd="0" presId="urn:microsoft.com/office/officeart/2005/8/layout/process4"/>
    <dgm:cxn modelId="{3E9CC28C-7640-4374-B75D-A0DEC68E4F25}" type="presParOf" srcId="{F5E6805A-6279-4D94-8CD6-AA587F886B08}" destId="{328C1CDB-ACC9-4853-918B-1CDA62A4F77D}" srcOrd="0" destOrd="0" presId="urn:microsoft.com/office/officeart/2005/8/layout/process4"/>
    <dgm:cxn modelId="{2F90FEBE-0CAE-4B64-B73C-5F722E5E082E}" type="presParOf" srcId="{6DA5ED8C-90FA-46AE-AEEC-4091F48C56A1}" destId="{64F61CEC-7979-4342-AD18-61260BB55B61}" srcOrd="3" destOrd="0" presId="urn:microsoft.com/office/officeart/2005/8/layout/process4"/>
    <dgm:cxn modelId="{6F6F0FFC-4815-4964-90AE-AF8B95FB23FA}" type="presParOf" srcId="{6DA5ED8C-90FA-46AE-AEEC-4091F48C56A1}" destId="{47F9A6A5-AF86-4EA5-93FE-1237236B15E5}" srcOrd="4" destOrd="0" presId="urn:microsoft.com/office/officeart/2005/8/layout/process4"/>
    <dgm:cxn modelId="{2F6331D1-7867-48E5-8743-1E053FF444ED}" type="presParOf" srcId="{47F9A6A5-AF86-4EA5-93FE-1237236B15E5}" destId="{93DA248E-8F5A-4E6A-9D81-51B663274F6C}" srcOrd="0" destOrd="0" presId="urn:microsoft.com/office/officeart/2005/8/layout/process4"/>
    <dgm:cxn modelId="{48E3FBA6-7BA3-44B2-9B50-AC35EF4657B0}" type="presParOf" srcId="{6DA5ED8C-90FA-46AE-AEEC-4091F48C56A1}" destId="{F1F04333-EA40-4C4F-A2D2-C19F1835D010}" srcOrd="5" destOrd="0" presId="urn:microsoft.com/office/officeart/2005/8/layout/process4"/>
    <dgm:cxn modelId="{5B01DC65-F0CE-41F7-ACA6-2607BEB2C373}" type="presParOf" srcId="{6DA5ED8C-90FA-46AE-AEEC-4091F48C56A1}" destId="{26136269-514A-4241-9DCE-1F24345CB55C}" srcOrd="6" destOrd="0" presId="urn:microsoft.com/office/officeart/2005/8/layout/process4"/>
    <dgm:cxn modelId="{909D2E32-AAA8-4514-89F4-8823A9067E0B}" type="presParOf" srcId="{26136269-514A-4241-9DCE-1F24345CB55C}" destId="{142486C5-19C8-4A0F-A011-A542A456CC47}" srcOrd="0" destOrd="0" presId="urn:microsoft.com/office/officeart/2005/8/layout/process4"/>
    <dgm:cxn modelId="{1B9F508A-22F6-4799-AF54-1148257A5FFB}" type="presParOf" srcId="{6DA5ED8C-90FA-46AE-AEEC-4091F48C56A1}" destId="{1AF5FA7B-CF83-4B0C-91F0-A4C8A0089924}" srcOrd="7" destOrd="0" presId="urn:microsoft.com/office/officeart/2005/8/layout/process4"/>
    <dgm:cxn modelId="{52DCCF5E-FE36-417C-91A4-FCE4100ADB86}" type="presParOf" srcId="{6DA5ED8C-90FA-46AE-AEEC-4091F48C56A1}" destId="{402DAA0B-343B-427B-8A2A-CF47231E665D}" srcOrd="8" destOrd="0" presId="urn:microsoft.com/office/officeart/2005/8/layout/process4"/>
    <dgm:cxn modelId="{C37A7163-8FCD-4499-AB62-0072B93E3979}" type="presParOf" srcId="{402DAA0B-343B-427B-8A2A-CF47231E665D}" destId="{EDD6AB40-A17C-4B80-8C90-F5AF8C025F11}" srcOrd="0" destOrd="0" presId="urn:microsoft.com/office/officeart/2005/8/layout/process4"/>
    <dgm:cxn modelId="{FDB738AD-A6DE-41E8-BC9C-40F1EA64C5D6}" type="presParOf" srcId="{6DA5ED8C-90FA-46AE-AEEC-4091F48C56A1}" destId="{BAC08E3A-8707-4EC0-9876-A7EDC829325B}" srcOrd="9" destOrd="0" presId="urn:microsoft.com/office/officeart/2005/8/layout/process4"/>
    <dgm:cxn modelId="{7D6A94A4-3490-4EB3-BAEF-B14CE5879718}" type="presParOf" srcId="{6DA5ED8C-90FA-46AE-AEEC-4091F48C56A1}" destId="{1C43DD6B-D1D9-4CF7-866E-BA2F550A783B}" srcOrd="10" destOrd="0" presId="urn:microsoft.com/office/officeart/2005/8/layout/process4"/>
    <dgm:cxn modelId="{D3FA5640-0855-4F68-B700-9E6831FE5B13}" type="presParOf" srcId="{1C43DD6B-D1D9-4CF7-866E-BA2F550A783B}" destId="{7284FC3A-F501-44CF-B5F2-6CA86EBC91C1}" srcOrd="0" destOrd="0" presId="urn:microsoft.com/office/officeart/2005/8/layout/process4"/>
    <dgm:cxn modelId="{A4CAC724-9A67-4889-BE19-07904B11A776}" type="presParOf" srcId="{6DA5ED8C-90FA-46AE-AEEC-4091F48C56A1}" destId="{C46E0509-CA67-447D-B012-0495FF22AE27}" srcOrd="11" destOrd="0" presId="urn:microsoft.com/office/officeart/2005/8/layout/process4"/>
    <dgm:cxn modelId="{B16BB3C5-80FF-4CBA-9B01-ED644749B48E}" type="presParOf" srcId="{6DA5ED8C-90FA-46AE-AEEC-4091F48C56A1}" destId="{254F4FF9-5011-4D08-B2C7-E01B928DEEB9}" srcOrd="12" destOrd="0" presId="urn:microsoft.com/office/officeart/2005/8/layout/process4"/>
    <dgm:cxn modelId="{1E094CCC-9E8F-4B1D-B1DE-0B78AEDC8562}" type="presParOf" srcId="{254F4FF9-5011-4D08-B2C7-E01B928DEEB9}" destId="{289366BF-D90F-45E6-9EF9-E1A8B1F42DB5}" srcOrd="0" destOrd="0" presId="urn:microsoft.com/office/officeart/2005/8/layout/process4"/>
    <dgm:cxn modelId="{621C3E02-9B09-4E1B-B14D-3A6B59B335EA}" type="presParOf" srcId="{254F4FF9-5011-4D08-B2C7-E01B928DEEB9}" destId="{80C290BB-5BC8-407C-88AF-71FCC2AD03D2}" srcOrd="1" destOrd="0" presId="urn:microsoft.com/office/officeart/2005/8/layout/process4"/>
    <dgm:cxn modelId="{7E531615-709A-49A4-BF0A-7F699DD35DBC}" type="presParOf" srcId="{254F4FF9-5011-4D08-B2C7-E01B928DEEB9}" destId="{9A917FBA-318F-4952-A6B5-131373EE2F06}" srcOrd="2" destOrd="0" presId="urn:microsoft.com/office/officeart/2005/8/layout/process4"/>
    <dgm:cxn modelId="{61D0362B-73D4-4615-8D19-3B595EE2B17E}" type="presParOf" srcId="{9A917FBA-318F-4952-A6B5-131373EE2F06}" destId="{86870F33-3282-456A-A9DF-110C4C896313}" srcOrd="0" destOrd="0" presId="urn:microsoft.com/office/officeart/2005/8/layout/process4"/>
    <dgm:cxn modelId="{09568440-EEF7-4E54-99CA-953F50B6D467}" type="presParOf" srcId="{9A917FBA-318F-4952-A6B5-131373EE2F06}" destId="{C4729A5E-225C-4872-BC75-C4EE34C48220}" srcOrd="1" destOrd="0" presId="urn:microsoft.com/office/officeart/2005/8/layout/process4"/>
    <dgm:cxn modelId="{737F4B80-AD91-4807-AE0A-D049B6732B63}" type="presParOf" srcId="{9A917FBA-318F-4952-A6B5-131373EE2F06}" destId="{BC44B3C0-1C34-49B5-B3AA-D5261097205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39DFC8-6891-42BC-A9CE-2C5C098AA999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2B305E-59BF-4A98-B513-C2F7B5DF0D63}">
      <dgm:prSet phldrT="[Текст]"/>
      <dgm:spPr/>
      <dgm:t>
        <a:bodyPr/>
        <a:lstStyle/>
        <a:p>
          <a:r>
            <a:rPr lang="ru-RU" dirty="0" err="1" smtClean="0"/>
            <a:t>Основні</a:t>
          </a:r>
          <a:r>
            <a:rPr lang="ru-RU" dirty="0" smtClean="0"/>
            <a:t> </a:t>
          </a:r>
          <a:r>
            <a:rPr lang="ru-RU" dirty="0" err="1" smtClean="0"/>
            <a:t>відмінності</a:t>
          </a:r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</a:t>
          </a:r>
          <a:r>
            <a:rPr lang="ru-RU" dirty="0" err="1" smtClean="0"/>
            <a:t>лімітними</a:t>
          </a:r>
          <a:r>
            <a:rPr lang="ru-RU" dirty="0" smtClean="0"/>
            <a:t> та стоп-наказами:</a:t>
          </a:r>
          <a:endParaRPr lang="ru-RU" dirty="0"/>
        </a:p>
      </dgm:t>
    </dgm:pt>
    <dgm:pt modelId="{96B1984D-42DB-41BA-8D0E-C1599FEB307D}" type="parTrans" cxnId="{F396D2FE-8B9E-454F-8758-488332C15603}">
      <dgm:prSet/>
      <dgm:spPr/>
      <dgm:t>
        <a:bodyPr/>
        <a:lstStyle/>
        <a:p>
          <a:endParaRPr lang="ru-RU"/>
        </a:p>
      </dgm:t>
    </dgm:pt>
    <dgm:pt modelId="{E102DD11-87D8-4F62-8EA9-1D3574C12E96}" type="sibTrans" cxnId="{F396D2FE-8B9E-454F-8758-488332C15603}">
      <dgm:prSet/>
      <dgm:spPr/>
      <dgm:t>
        <a:bodyPr/>
        <a:lstStyle/>
        <a:p>
          <a:endParaRPr lang="ru-RU"/>
        </a:p>
      </dgm:t>
    </dgm:pt>
    <dgm:pt modelId="{FA54AF32-53E9-4EEC-BD8D-3E7C6A833F22}">
      <dgm:prSet phldrT="[Текст]"/>
      <dgm:spPr/>
      <dgm:t>
        <a:bodyPr/>
        <a:lstStyle/>
        <a:p>
          <a:r>
            <a:rPr lang="ru-RU" dirty="0" err="1" smtClean="0"/>
            <a:t>лімітна</a:t>
          </a:r>
          <a:r>
            <a:rPr lang="ru-RU" dirty="0" smtClean="0"/>
            <a:t> </a:t>
          </a:r>
          <a:r>
            <a:rPr lang="ru-RU" dirty="0" err="1" smtClean="0"/>
            <a:t>ціна</a:t>
          </a:r>
          <a:r>
            <a:rPr lang="ru-RU" dirty="0" smtClean="0"/>
            <a:t> на продаж – </a:t>
          </a:r>
          <a:r>
            <a:rPr lang="ru-RU" dirty="0" err="1" smtClean="0"/>
            <a:t>нижче</a:t>
          </a:r>
          <a:r>
            <a:rPr lang="ru-RU" dirty="0" smtClean="0"/>
            <a:t> </a:t>
          </a:r>
          <a:r>
            <a:rPr lang="ru-RU" dirty="0" err="1" smtClean="0"/>
            <a:t>ринкової</a:t>
          </a:r>
          <a:r>
            <a:rPr lang="ru-RU" dirty="0" smtClean="0"/>
            <a:t>, стоп-</a:t>
          </a:r>
          <a:r>
            <a:rPr lang="ru-RU" dirty="0" err="1" smtClean="0"/>
            <a:t>ціна</a:t>
          </a:r>
          <a:r>
            <a:rPr lang="ru-RU" dirty="0" smtClean="0"/>
            <a:t> – </a:t>
          </a:r>
          <a:r>
            <a:rPr lang="ru-RU" dirty="0" err="1" smtClean="0"/>
            <a:t>вище</a:t>
          </a:r>
          <a:r>
            <a:rPr lang="ru-RU" dirty="0" smtClean="0"/>
            <a:t> </a:t>
          </a:r>
          <a:r>
            <a:rPr lang="ru-RU" dirty="0" err="1" smtClean="0"/>
            <a:t>ринкової</a:t>
          </a:r>
          <a:r>
            <a:rPr lang="ru-RU" dirty="0" smtClean="0"/>
            <a:t>;</a:t>
          </a:r>
          <a:endParaRPr lang="ru-RU" dirty="0"/>
        </a:p>
      </dgm:t>
    </dgm:pt>
    <dgm:pt modelId="{0CB6752C-2FAC-4A5E-8DD2-878DCE95D269}" type="parTrans" cxnId="{686AB82D-7B8A-4F08-9F20-34FA555727DF}">
      <dgm:prSet/>
      <dgm:spPr/>
      <dgm:t>
        <a:bodyPr/>
        <a:lstStyle/>
        <a:p>
          <a:endParaRPr lang="ru-RU"/>
        </a:p>
      </dgm:t>
    </dgm:pt>
    <dgm:pt modelId="{EF15017E-89A4-4633-A146-A82A56BB7076}" type="sibTrans" cxnId="{686AB82D-7B8A-4F08-9F20-34FA555727DF}">
      <dgm:prSet/>
      <dgm:spPr/>
      <dgm:t>
        <a:bodyPr/>
        <a:lstStyle/>
        <a:p>
          <a:endParaRPr lang="ru-RU"/>
        </a:p>
      </dgm:t>
    </dgm:pt>
    <dgm:pt modelId="{1EE74380-BEBF-40D0-B5E1-07BF1EAA9145}">
      <dgm:prSet phldrT="[Текст]"/>
      <dgm:spPr/>
      <dgm:t>
        <a:bodyPr/>
        <a:lstStyle/>
        <a:p>
          <a:r>
            <a:rPr lang="ru-RU" dirty="0" err="1" smtClean="0"/>
            <a:t>лімітний</a:t>
          </a:r>
          <a:r>
            <a:rPr lang="ru-RU" dirty="0" smtClean="0"/>
            <a:t> наказ не </a:t>
          </a:r>
          <a:r>
            <a:rPr lang="ru-RU" dirty="0" err="1" smtClean="0"/>
            <a:t>стає</a:t>
          </a:r>
          <a:r>
            <a:rPr lang="ru-RU" dirty="0" smtClean="0"/>
            <a:t> </a:t>
          </a:r>
          <a:r>
            <a:rPr lang="ru-RU" dirty="0" err="1" smtClean="0"/>
            <a:t>ринковим</a:t>
          </a:r>
          <a:r>
            <a:rPr lang="ru-RU" dirty="0" smtClean="0"/>
            <a:t> при </a:t>
          </a:r>
          <a:r>
            <a:rPr lang="ru-RU" dirty="0" err="1" smtClean="0"/>
            <a:t>досягненні</a:t>
          </a:r>
          <a:r>
            <a:rPr lang="ru-RU" dirty="0" smtClean="0"/>
            <a:t> ринком </a:t>
          </a:r>
          <a:r>
            <a:rPr lang="ru-RU" dirty="0" err="1" smtClean="0"/>
            <a:t>ціни</a:t>
          </a:r>
          <a:r>
            <a:rPr lang="ru-RU" dirty="0" smtClean="0"/>
            <a:t>, стоп-наказ </a:t>
          </a:r>
          <a:r>
            <a:rPr lang="ru-RU" dirty="0" err="1" smtClean="0"/>
            <a:t>стає</a:t>
          </a:r>
          <a:r>
            <a:rPr lang="ru-RU" dirty="0" smtClean="0"/>
            <a:t> </a:t>
          </a:r>
          <a:r>
            <a:rPr lang="ru-RU" dirty="0" err="1" smtClean="0"/>
            <a:t>ринковим</a:t>
          </a:r>
          <a:r>
            <a:rPr lang="ru-RU" dirty="0" smtClean="0"/>
            <a:t>.</a:t>
          </a:r>
          <a:endParaRPr lang="ru-RU" dirty="0"/>
        </a:p>
      </dgm:t>
    </dgm:pt>
    <dgm:pt modelId="{6E14D0C0-F46C-470D-A987-8E576D00642C}" type="parTrans" cxnId="{D65881E2-7E46-4C46-A54A-C69448377CAF}">
      <dgm:prSet/>
      <dgm:spPr/>
      <dgm:t>
        <a:bodyPr/>
        <a:lstStyle/>
        <a:p>
          <a:endParaRPr lang="ru-RU"/>
        </a:p>
      </dgm:t>
    </dgm:pt>
    <dgm:pt modelId="{32E24EA4-4424-4C85-8492-FA75134FEEB5}" type="sibTrans" cxnId="{D65881E2-7E46-4C46-A54A-C69448377CAF}">
      <dgm:prSet/>
      <dgm:spPr/>
      <dgm:t>
        <a:bodyPr/>
        <a:lstStyle/>
        <a:p>
          <a:endParaRPr lang="ru-RU"/>
        </a:p>
      </dgm:t>
    </dgm:pt>
    <dgm:pt modelId="{D51F345A-B94A-42EC-83A4-E31B82242C4B}" type="pres">
      <dgm:prSet presAssocID="{9839DFC8-6891-42BC-A9CE-2C5C098AA99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3EE691-C5C7-4AB0-8BA8-087C7B87CFAF}" type="pres">
      <dgm:prSet presAssocID="{2E2B305E-59BF-4A98-B513-C2F7B5DF0D63}" presName="root" presStyleCnt="0"/>
      <dgm:spPr/>
    </dgm:pt>
    <dgm:pt modelId="{055D4B4C-5492-4C21-B88C-BDE0B57324C6}" type="pres">
      <dgm:prSet presAssocID="{2E2B305E-59BF-4A98-B513-C2F7B5DF0D63}" presName="rootComposite" presStyleCnt="0"/>
      <dgm:spPr/>
    </dgm:pt>
    <dgm:pt modelId="{2E0BE477-3E28-4369-822F-6BD5F01BD85E}" type="pres">
      <dgm:prSet presAssocID="{2E2B305E-59BF-4A98-B513-C2F7B5DF0D63}" presName="rootText" presStyleLbl="node1" presStyleIdx="0" presStyleCnt="1" custScaleX="127426" custScaleY="165046" custLinFactX="68079" custLinFactNeighborX="100000" custLinFactNeighborY="-185"/>
      <dgm:spPr/>
      <dgm:t>
        <a:bodyPr/>
        <a:lstStyle/>
        <a:p>
          <a:endParaRPr lang="ru-RU"/>
        </a:p>
      </dgm:t>
    </dgm:pt>
    <dgm:pt modelId="{13604AF4-FFBD-4D3B-AAEC-E9741767FB0B}" type="pres">
      <dgm:prSet presAssocID="{2E2B305E-59BF-4A98-B513-C2F7B5DF0D63}" presName="rootConnector" presStyleLbl="node1" presStyleIdx="0" presStyleCnt="1"/>
      <dgm:spPr/>
    </dgm:pt>
    <dgm:pt modelId="{6D5F7229-C646-4E1E-A459-30B746A52890}" type="pres">
      <dgm:prSet presAssocID="{2E2B305E-59BF-4A98-B513-C2F7B5DF0D63}" presName="childShape" presStyleCnt="0"/>
      <dgm:spPr/>
    </dgm:pt>
    <dgm:pt modelId="{2C6999CC-3BA1-48F1-BA54-0F232BEBF225}" type="pres">
      <dgm:prSet presAssocID="{0CB6752C-2FAC-4A5E-8DD2-878DCE95D269}" presName="Name13" presStyleLbl="parChTrans1D2" presStyleIdx="0" presStyleCnt="2"/>
      <dgm:spPr/>
    </dgm:pt>
    <dgm:pt modelId="{700C65BA-503E-43F9-89B2-F7919E24A91C}" type="pres">
      <dgm:prSet presAssocID="{FA54AF32-53E9-4EEC-BD8D-3E7C6A833F22}" presName="childText" presStyleLbl="bgAcc1" presStyleIdx="0" presStyleCnt="2" custScaleX="376540" custScaleY="152033" custLinFactX="33611" custLinFactNeighborX="100000" custLinFactNeighborY="64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5C3D6-40DC-4AFA-9403-C5F660AB5001}" type="pres">
      <dgm:prSet presAssocID="{6E14D0C0-F46C-470D-A987-8E576D00642C}" presName="Name13" presStyleLbl="parChTrans1D2" presStyleIdx="1" presStyleCnt="2"/>
      <dgm:spPr/>
    </dgm:pt>
    <dgm:pt modelId="{F9635486-5FA4-48B6-BC28-0DDF018A4B57}" type="pres">
      <dgm:prSet presAssocID="{1EE74380-BEBF-40D0-B5E1-07BF1EAA9145}" presName="childText" presStyleLbl="bgAcc1" presStyleIdx="1" presStyleCnt="2" custScaleX="324369" custScaleY="122211" custLinFactX="-72426" custLinFactY="-8996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D3A8ED-29A5-44AB-8CBC-5C1DD1EE52F5}" type="presOf" srcId="{2E2B305E-59BF-4A98-B513-C2F7B5DF0D63}" destId="{2E0BE477-3E28-4369-822F-6BD5F01BD85E}" srcOrd="0" destOrd="0" presId="urn:microsoft.com/office/officeart/2005/8/layout/hierarchy3"/>
    <dgm:cxn modelId="{F621F6D8-7EC7-4763-8E79-6AF5A5ADCC82}" type="presOf" srcId="{2E2B305E-59BF-4A98-B513-C2F7B5DF0D63}" destId="{13604AF4-FFBD-4D3B-AAEC-E9741767FB0B}" srcOrd="1" destOrd="0" presId="urn:microsoft.com/office/officeart/2005/8/layout/hierarchy3"/>
    <dgm:cxn modelId="{29E08CA6-7777-49F0-AE2F-7D455E8B39BA}" type="presOf" srcId="{6E14D0C0-F46C-470D-A987-8E576D00642C}" destId="{2C35C3D6-40DC-4AFA-9403-C5F660AB5001}" srcOrd="0" destOrd="0" presId="urn:microsoft.com/office/officeart/2005/8/layout/hierarchy3"/>
    <dgm:cxn modelId="{3336D12E-63E9-45DE-8B8F-2F810CE79038}" type="presOf" srcId="{0CB6752C-2FAC-4A5E-8DD2-878DCE95D269}" destId="{2C6999CC-3BA1-48F1-BA54-0F232BEBF225}" srcOrd="0" destOrd="0" presId="urn:microsoft.com/office/officeart/2005/8/layout/hierarchy3"/>
    <dgm:cxn modelId="{D65881E2-7E46-4C46-A54A-C69448377CAF}" srcId="{2E2B305E-59BF-4A98-B513-C2F7B5DF0D63}" destId="{1EE74380-BEBF-40D0-B5E1-07BF1EAA9145}" srcOrd="1" destOrd="0" parTransId="{6E14D0C0-F46C-470D-A987-8E576D00642C}" sibTransId="{32E24EA4-4424-4C85-8492-FA75134FEEB5}"/>
    <dgm:cxn modelId="{F396D2FE-8B9E-454F-8758-488332C15603}" srcId="{9839DFC8-6891-42BC-A9CE-2C5C098AA999}" destId="{2E2B305E-59BF-4A98-B513-C2F7B5DF0D63}" srcOrd="0" destOrd="0" parTransId="{96B1984D-42DB-41BA-8D0E-C1599FEB307D}" sibTransId="{E102DD11-87D8-4F62-8EA9-1D3574C12E96}"/>
    <dgm:cxn modelId="{7CD5D066-DDF3-4CC1-9076-F98ED9C69420}" type="presOf" srcId="{9839DFC8-6891-42BC-A9CE-2C5C098AA999}" destId="{D51F345A-B94A-42EC-83A4-E31B82242C4B}" srcOrd="0" destOrd="0" presId="urn:microsoft.com/office/officeart/2005/8/layout/hierarchy3"/>
    <dgm:cxn modelId="{686AB82D-7B8A-4F08-9F20-34FA555727DF}" srcId="{2E2B305E-59BF-4A98-B513-C2F7B5DF0D63}" destId="{FA54AF32-53E9-4EEC-BD8D-3E7C6A833F22}" srcOrd="0" destOrd="0" parTransId="{0CB6752C-2FAC-4A5E-8DD2-878DCE95D269}" sibTransId="{EF15017E-89A4-4633-A146-A82A56BB7076}"/>
    <dgm:cxn modelId="{17E7CEC3-BB77-4657-B942-B15FE9950802}" type="presOf" srcId="{1EE74380-BEBF-40D0-B5E1-07BF1EAA9145}" destId="{F9635486-5FA4-48B6-BC28-0DDF018A4B57}" srcOrd="0" destOrd="0" presId="urn:microsoft.com/office/officeart/2005/8/layout/hierarchy3"/>
    <dgm:cxn modelId="{ABB5D0E9-33AE-455A-815F-744F2FF18A96}" type="presOf" srcId="{FA54AF32-53E9-4EEC-BD8D-3E7C6A833F22}" destId="{700C65BA-503E-43F9-89B2-F7919E24A91C}" srcOrd="0" destOrd="0" presId="urn:microsoft.com/office/officeart/2005/8/layout/hierarchy3"/>
    <dgm:cxn modelId="{DFB58C36-16D8-46BB-B80A-6AFBA54B5E4D}" type="presParOf" srcId="{D51F345A-B94A-42EC-83A4-E31B82242C4B}" destId="{E93EE691-C5C7-4AB0-8BA8-087C7B87CFAF}" srcOrd="0" destOrd="0" presId="urn:microsoft.com/office/officeart/2005/8/layout/hierarchy3"/>
    <dgm:cxn modelId="{1AF42CE7-8058-4E23-B115-40BF60C6780F}" type="presParOf" srcId="{E93EE691-C5C7-4AB0-8BA8-087C7B87CFAF}" destId="{055D4B4C-5492-4C21-B88C-BDE0B57324C6}" srcOrd="0" destOrd="0" presId="urn:microsoft.com/office/officeart/2005/8/layout/hierarchy3"/>
    <dgm:cxn modelId="{51D4178F-B93F-4F4A-BDA2-70FA03A5417C}" type="presParOf" srcId="{055D4B4C-5492-4C21-B88C-BDE0B57324C6}" destId="{2E0BE477-3E28-4369-822F-6BD5F01BD85E}" srcOrd="0" destOrd="0" presId="urn:microsoft.com/office/officeart/2005/8/layout/hierarchy3"/>
    <dgm:cxn modelId="{C27CED55-80CF-4B3E-A5A1-8A08200F1D00}" type="presParOf" srcId="{055D4B4C-5492-4C21-B88C-BDE0B57324C6}" destId="{13604AF4-FFBD-4D3B-AAEC-E9741767FB0B}" srcOrd="1" destOrd="0" presId="urn:microsoft.com/office/officeart/2005/8/layout/hierarchy3"/>
    <dgm:cxn modelId="{4632B8E9-76E3-452D-B1DC-93D263217B62}" type="presParOf" srcId="{E93EE691-C5C7-4AB0-8BA8-087C7B87CFAF}" destId="{6D5F7229-C646-4E1E-A459-30B746A52890}" srcOrd="1" destOrd="0" presId="urn:microsoft.com/office/officeart/2005/8/layout/hierarchy3"/>
    <dgm:cxn modelId="{D26B0B86-08C6-498C-BC79-ABFE22672966}" type="presParOf" srcId="{6D5F7229-C646-4E1E-A459-30B746A52890}" destId="{2C6999CC-3BA1-48F1-BA54-0F232BEBF225}" srcOrd="0" destOrd="0" presId="urn:microsoft.com/office/officeart/2005/8/layout/hierarchy3"/>
    <dgm:cxn modelId="{3F2EC374-B200-4558-90C0-D7D74298DC7B}" type="presParOf" srcId="{6D5F7229-C646-4E1E-A459-30B746A52890}" destId="{700C65BA-503E-43F9-89B2-F7919E24A91C}" srcOrd="1" destOrd="0" presId="urn:microsoft.com/office/officeart/2005/8/layout/hierarchy3"/>
    <dgm:cxn modelId="{760AF22C-828D-410E-A35C-D45788FE36A2}" type="presParOf" srcId="{6D5F7229-C646-4E1E-A459-30B746A52890}" destId="{2C35C3D6-40DC-4AFA-9403-C5F660AB5001}" srcOrd="2" destOrd="0" presId="urn:microsoft.com/office/officeart/2005/8/layout/hierarchy3"/>
    <dgm:cxn modelId="{681899C5-2161-47BE-90F0-4ABBD0C3DA1E}" type="presParOf" srcId="{6D5F7229-C646-4E1E-A459-30B746A52890}" destId="{F9635486-5FA4-48B6-BC28-0DDF018A4B5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1B5E6C-D62F-4533-8156-2AADACD05900}" type="doc">
      <dgm:prSet loTypeId="urn:microsoft.com/office/officeart/2005/8/layout/vList2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7829C67-9F75-4BE5-A47C-321F48C3BA0D}">
      <dgm:prSet phldrT="[Текст]"/>
      <dgm:spPr/>
      <dgm:t>
        <a:bodyPr/>
        <a:lstStyle/>
        <a:p>
          <a:pPr algn="ctr"/>
          <a:r>
            <a:rPr lang="ru-RU" b="1" dirty="0" err="1" smtClean="0"/>
            <a:t>Дилери</a:t>
          </a:r>
          <a:r>
            <a:rPr lang="ru-RU" b="1" dirty="0" smtClean="0"/>
            <a:t> </a:t>
          </a:r>
          <a:r>
            <a:rPr lang="ru-RU" b="1" dirty="0" err="1" smtClean="0"/>
            <a:t>зобов'язані</a:t>
          </a:r>
          <a:r>
            <a:rPr lang="ru-RU" b="1" dirty="0" smtClean="0"/>
            <a:t>:</a:t>
          </a:r>
          <a:endParaRPr lang="ru-RU" b="1" dirty="0"/>
        </a:p>
      </dgm:t>
    </dgm:pt>
    <dgm:pt modelId="{A19D1E8D-04E1-463E-97DB-62E65CDD26F5}" type="parTrans" cxnId="{B61F7369-9C65-4947-8285-FF9B9D50D241}">
      <dgm:prSet/>
      <dgm:spPr/>
      <dgm:t>
        <a:bodyPr/>
        <a:lstStyle/>
        <a:p>
          <a:endParaRPr lang="ru-RU"/>
        </a:p>
      </dgm:t>
    </dgm:pt>
    <dgm:pt modelId="{AE2F0709-1E5C-48A0-B992-CE5A1F4C886A}" type="sibTrans" cxnId="{B61F7369-9C65-4947-8285-FF9B9D50D241}">
      <dgm:prSet/>
      <dgm:spPr/>
      <dgm:t>
        <a:bodyPr/>
        <a:lstStyle/>
        <a:p>
          <a:endParaRPr lang="ru-RU"/>
        </a:p>
      </dgm:t>
    </dgm:pt>
    <dgm:pt modelId="{9DBEAB73-4F23-4DEE-BC51-4DB33E0071CF}">
      <dgm:prSet/>
      <dgm:spPr/>
      <dgm:t>
        <a:bodyPr/>
        <a:lstStyle/>
        <a:p>
          <a:r>
            <a:rPr lang="ru-RU" dirty="0" smtClean="0"/>
            <a:t>– </a:t>
          </a:r>
          <a:r>
            <a:rPr lang="ru-RU" dirty="0" err="1" smtClean="0"/>
            <a:t>діяти</a:t>
          </a:r>
          <a:r>
            <a:rPr lang="ru-RU" dirty="0" smtClean="0"/>
            <a:t> в </a:t>
          </a:r>
          <a:r>
            <a:rPr lang="ru-RU" dirty="0" err="1" smtClean="0"/>
            <a:t>інтересах</a:t>
          </a:r>
          <a:r>
            <a:rPr lang="ru-RU" dirty="0" smtClean="0"/>
            <a:t> </a:t>
          </a:r>
          <a:r>
            <a:rPr lang="ru-RU" dirty="0" err="1" smtClean="0"/>
            <a:t>клієнтів</a:t>
          </a:r>
          <a:r>
            <a:rPr lang="ru-RU" dirty="0" smtClean="0"/>
            <a:t> та </a:t>
          </a:r>
          <a:r>
            <a:rPr lang="ru-RU" dirty="0" err="1" smtClean="0"/>
            <a:t>забезпечувати</a:t>
          </a:r>
          <a:r>
            <a:rPr lang="ru-RU" dirty="0" smtClean="0"/>
            <a:t> </a:t>
          </a:r>
          <a:r>
            <a:rPr lang="ru-RU" dirty="0" err="1" smtClean="0"/>
            <a:t>їм</a:t>
          </a:r>
          <a:r>
            <a:rPr lang="ru-RU" dirty="0" smtClean="0"/>
            <a:t> </a:t>
          </a:r>
          <a:r>
            <a:rPr lang="ru-RU" dirty="0" err="1" smtClean="0"/>
            <a:t>найкращі</a:t>
          </a:r>
          <a:r>
            <a:rPr lang="ru-RU" dirty="0" smtClean="0"/>
            <a:t> </a:t>
          </a:r>
          <a:r>
            <a:rPr lang="ru-RU" dirty="0" err="1" smtClean="0"/>
            <a:t>умови</a:t>
          </a:r>
          <a:r>
            <a:rPr lang="ru-RU" dirty="0" smtClean="0"/>
            <a:t> </a:t>
          </a:r>
          <a:r>
            <a:rPr lang="ru-RU" dirty="0" err="1" smtClean="0"/>
            <a:t>виконання</a:t>
          </a:r>
          <a:r>
            <a:rPr lang="ru-RU" dirty="0" smtClean="0"/>
            <a:t> </a:t>
          </a:r>
          <a:r>
            <a:rPr lang="ru-RU" dirty="0" err="1" smtClean="0"/>
            <a:t>угод</a:t>
          </a:r>
          <a:r>
            <a:rPr lang="ru-RU" dirty="0" smtClean="0"/>
            <a:t>;</a:t>
          </a:r>
          <a:endParaRPr lang="ru-RU" dirty="0"/>
        </a:p>
      </dgm:t>
    </dgm:pt>
    <dgm:pt modelId="{3560DA63-FB08-4851-B668-533EDCD99DA2}" type="parTrans" cxnId="{8118D4D5-DF3C-4842-BAD3-58E22E3C5B66}">
      <dgm:prSet/>
      <dgm:spPr/>
      <dgm:t>
        <a:bodyPr/>
        <a:lstStyle/>
        <a:p>
          <a:endParaRPr lang="ru-RU"/>
        </a:p>
      </dgm:t>
    </dgm:pt>
    <dgm:pt modelId="{EB701AA2-0B05-418D-8B31-5CFD3B39799D}" type="sibTrans" cxnId="{8118D4D5-DF3C-4842-BAD3-58E22E3C5B66}">
      <dgm:prSet/>
      <dgm:spPr/>
      <dgm:t>
        <a:bodyPr/>
        <a:lstStyle/>
        <a:p>
          <a:endParaRPr lang="ru-RU"/>
        </a:p>
      </dgm:t>
    </dgm:pt>
    <dgm:pt modelId="{CB3E0FB0-9A1A-4477-B78C-359D38C68F41}">
      <dgm:prSet/>
      <dgm:spPr/>
      <dgm:t>
        <a:bodyPr/>
        <a:lstStyle/>
        <a:p>
          <a:r>
            <a:rPr lang="ru-RU" smtClean="0"/>
            <a:t>– надавати клієнтам достовірну інформацію про ціни, емітентів та ринкову ситуацію;</a:t>
          </a:r>
          <a:endParaRPr lang="ru-RU"/>
        </a:p>
      </dgm:t>
    </dgm:pt>
    <dgm:pt modelId="{F0F310FE-35C8-4179-8CCA-A715AACA6E9C}" type="parTrans" cxnId="{FB5646C4-2102-4133-9D1A-074FBD48AE5F}">
      <dgm:prSet/>
      <dgm:spPr/>
      <dgm:t>
        <a:bodyPr/>
        <a:lstStyle/>
        <a:p>
          <a:endParaRPr lang="ru-RU"/>
        </a:p>
      </dgm:t>
    </dgm:pt>
    <dgm:pt modelId="{E00853C3-6B7C-4794-A66B-4936F3BAB807}" type="sibTrans" cxnId="{FB5646C4-2102-4133-9D1A-074FBD48AE5F}">
      <dgm:prSet/>
      <dgm:spPr/>
      <dgm:t>
        <a:bodyPr/>
        <a:lstStyle/>
        <a:p>
          <a:endParaRPr lang="ru-RU"/>
        </a:p>
      </dgm:t>
    </dgm:pt>
    <dgm:pt modelId="{FEFCA6F6-37B1-4834-88BF-4D4957C834CB}">
      <dgm:prSet/>
      <dgm:spPr/>
      <dgm:t>
        <a:bodyPr/>
        <a:lstStyle/>
        <a:p>
          <a:r>
            <a:rPr lang="ru-RU" smtClean="0"/>
            <a:t>– виконувати насамперед заявки клієнтів у разі суміщення дилерської діяльності з брокерською;</a:t>
          </a:r>
          <a:endParaRPr lang="ru-RU"/>
        </a:p>
      </dgm:t>
    </dgm:pt>
    <dgm:pt modelId="{C1ADB833-EAD2-491D-B443-AE1A223EE472}" type="parTrans" cxnId="{981C84C9-1125-4191-A1A6-184BF7192090}">
      <dgm:prSet/>
      <dgm:spPr/>
      <dgm:t>
        <a:bodyPr/>
        <a:lstStyle/>
        <a:p>
          <a:endParaRPr lang="ru-RU"/>
        </a:p>
      </dgm:t>
    </dgm:pt>
    <dgm:pt modelId="{A3CBAE45-09A3-40B7-BCB2-E156E2ADCF11}" type="sibTrans" cxnId="{981C84C9-1125-4191-A1A6-184BF7192090}">
      <dgm:prSet/>
      <dgm:spPr/>
      <dgm:t>
        <a:bodyPr/>
        <a:lstStyle/>
        <a:p>
          <a:endParaRPr lang="ru-RU"/>
        </a:p>
      </dgm:t>
    </dgm:pt>
    <dgm:pt modelId="{4ED8CF1E-55FE-4C54-8B1A-14644FAFA818}">
      <dgm:prSet/>
      <dgm:spPr/>
      <dgm:t>
        <a:bodyPr/>
        <a:lstStyle/>
        <a:p>
          <a:r>
            <a:rPr lang="ru-RU" smtClean="0"/>
            <a:t>– не чинити тиску на клієнтів та не допускати маніпулювання цінами.</a:t>
          </a:r>
          <a:endParaRPr lang="ru-RU"/>
        </a:p>
      </dgm:t>
    </dgm:pt>
    <dgm:pt modelId="{56AC443C-EAC7-4631-8DAF-5DCA8177BD28}" type="parTrans" cxnId="{60E50CAB-C1C6-48C3-B322-035FAFCAAE32}">
      <dgm:prSet/>
      <dgm:spPr/>
      <dgm:t>
        <a:bodyPr/>
        <a:lstStyle/>
        <a:p>
          <a:endParaRPr lang="ru-RU"/>
        </a:p>
      </dgm:t>
    </dgm:pt>
    <dgm:pt modelId="{209BFD09-F37C-48A5-811E-CFA327978388}" type="sibTrans" cxnId="{60E50CAB-C1C6-48C3-B322-035FAFCAAE32}">
      <dgm:prSet/>
      <dgm:spPr/>
      <dgm:t>
        <a:bodyPr/>
        <a:lstStyle/>
        <a:p>
          <a:endParaRPr lang="ru-RU"/>
        </a:p>
      </dgm:t>
    </dgm:pt>
    <dgm:pt modelId="{AB11D632-8E61-4BCD-818D-E0A4F0C46A3F}" type="pres">
      <dgm:prSet presAssocID="{1B1B5E6C-D62F-4533-8156-2AADACD05900}" presName="linear" presStyleCnt="0">
        <dgm:presLayoutVars>
          <dgm:animLvl val="lvl"/>
          <dgm:resizeHandles val="exact"/>
        </dgm:presLayoutVars>
      </dgm:prSet>
      <dgm:spPr/>
    </dgm:pt>
    <dgm:pt modelId="{991A914D-3C8E-4F42-A0DB-3F692B44C94A}" type="pres">
      <dgm:prSet presAssocID="{37829C67-9F75-4BE5-A47C-321F48C3BA0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EEEDAA3-2C61-4438-A80C-A47C52B9EABD}" type="pres">
      <dgm:prSet presAssocID="{AE2F0709-1E5C-48A0-B992-CE5A1F4C886A}" presName="spacer" presStyleCnt="0"/>
      <dgm:spPr/>
    </dgm:pt>
    <dgm:pt modelId="{13783713-CB25-4B35-B744-2195B4862AD0}" type="pres">
      <dgm:prSet presAssocID="{9DBEAB73-4F23-4DEE-BC51-4DB33E0071C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70A3AEE-0684-4C3A-B1D5-2873876CD35F}" type="pres">
      <dgm:prSet presAssocID="{EB701AA2-0B05-418D-8B31-5CFD3B39799D}" presName="spacer" presStyleCnt="0"/>
      <dgm:spPr/>
    </dgm:pt>
    <dgm:pt modelId="{3F768545-FE3A-42A9-94BF-59BE627AF11D}" type="pres">
      <dgm:prSet presAssocID="{CB3E0FB0-9A1A-4477-B78C-359D38C68F4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7A8FC04-B309-4223-9AC1-A19E6C0A6488}" type="pres">
      <dgm:prSet presAssocID="{E00853C3-6B7C-4794-A66B-4936F3BAB807}" presName="spacer" presStyleCnt="0"/>
      <dgm:spPr/>
    </dgm:pt>
    <dgm:pt modelId="{3874429E-BE94-4411-A678-943F0B6493F0}" type="pres">
      <dgm:prSet presAssocID="{FEFCA6F6-37B1-4834-88BF-4D4957C834C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8DF159B-2849-4BD7-8EC2-78572D433BB6}" type="pres">
      <dgm:prSet presAssocID="{A3CBAE45-09A3-40B7-BCB2-E156E2ADCF11}" presName="spacer" presStyleCnt="0"/>
      <dgm:spPr/>
    </dgm:pt>
    <dgm:pt modelId="{E69CF976-1454-49B2-A217-0CCBC7DA9134}" type="pres">
      <dgm:prSet presAssocID="{4ED8CF1E-55FE-4C54-8B1A-14644FAFA81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B69B895-D003-41FE-81AB-A8548CE281F0}" type="presOf" srcId="{4ED8CF1E-55FE-4C54-8B1A-14644FAFA818}" destId="{E69CF976-1454-49B2-A217-0CCBC7DA9134}" srcOrd="0" destOrd="0" presId="urn:microsoft.com/office/officeart/2005/8/layout/vList2"/>
    <dgm:cxn modelId="{86C620C8-D5C3-46F9-80A8-BCF093BCD8B1}" type="presOf" srcId="{1B1B5E6C-D62F-4533-8156-2AADACD05900}" destId="{AB11D632-8E61-4BCD-818D-E0A4F0C46A3F}" srcOrd="0" destOrd="0" presId="urn:microsoft.com/office/officeart/2005/8/layout/vList2"/>
    <dgm:cxn modelId="{B61F7369-9C65-4947-8285-FF9B9D50D241}" srcId="{1B1B5E6C-D62F-4533-8156-2AADACD05900}" destId="{37829C67-9F75-4BE5-A47C-321F48C3BA0D}" srcOrd="0" destOrd="0" parTransId="{A19D1E8D-04E1-463E-97DB-62E65CDD26F5}" sibTransId="{AE2F0709-1E5C-48A0-B992-CE5A1F4C886A}"/>
    <dgm:cxn modelId="{8118D4D5-DF3C-4842-BAD3-58E22E3C5B66}" srcId="{1B1B5E6C-D62F-4533-8156-2AADACD05900}" destId="{9DBEAB73-4F23-4DEE-BC51-4DB33E0071CF}" srcOrd="1" destOrd="0" parTransId="{3560DA63-FB08-4851-B668-533EDCD99DA2}" sibTransId="{EB701AA2-0B05-418D-8B31-5CFD3B39799D}"/>
    <dgm:cxn modelId="{60E50CAB-C1C6-48C3-B322-035FAFCAAE32}" srcId="{1B1B5E6C-D62F-4533-8156-2AADACD05900}" destId="{4ED8CF1E-55FE-4C54-8B1A-14644FAFA818}" srcOrd="4" destOrd="0" parTransId="{56AC443C-EAC7-4631-8DAF-5DCA8177BD28}" sibTransId="{209BFD09-F37C-48A5-811E-CFA327978388}"/>
    <dgm:cxn modelId="{FB5646C4-2102-4133-9D1A-074FBD48AE5F}" srcId="{1B1B5E6C-D62F-4533-8156-2AADACD05900}" destId="{CB3E0FB0-9A1A-4477-B78C-359D38C68F41}" srcOrd="2" destOrd="0" parTransId="{F0F310FE-35C8-4179-8CCA-A715AACA6E9C}" sibTransId="{E00853C3-6B7C-4794-A66B-4936F3BAB807}"/>
    <dgm:cxn modelId="{698E10D9-5AA6-49E2-9D0E-6D337785C9E4}" type="presOf" srcId="{CB3E0FB0-9A1A-4477-B78C-359D38C68F41}" destId="{3F768545-FE3A-42A9-94BF-59BE627AF11D}" srcOrd="0" destOrd="0" presId="urn:microsoft.com/office/officeart/2005/8/layout/vList2"/>
    <dgm:cxn modelId="{1575118B-A991-4BB2-8A69-6E9EF0CCA7A9}" type="presOf" srcId="{9DBEAB73-4F23-4DEE-BC51-4DB33E0071CF}" destId="{13783713-CB25-4B35-B744-2195B4862AD0}" srcOrd="0" destOrd="0" presId="urn:microsoft.com/office/officeart/2005/8/layout/vList2"/>
    <dgm:cxn modelId="{3B91D438-2885-4B74-A0A4-48324712E00C}" type="presOf" srcId="{FEFCA6F6-37B1-4834-88BF-4D4957C834CB}" destId="{3874429E-BE94-4411-A678-943F0B6493F0}" srcOrd="0" destOrd="0" presId="urn:microsoft.com/office/officeart/2005/8/layout/vList2"/>
    <dgm:cxn modelId="{981C84C9-1125-4191-A1A6-184BF7192090}" srcId="{1B1B5E6C-D62F-4533-8156-2AADACD05900}" destId="{FEFCA6F6-37B1-4834-88BF-4D4957C834CB}" srcOrd="3" destOrd="0" parTransId="{C1ADB833-EAD2-491D-B443-AE1A223EE472}" sibTransId="{A3CBAE45-09A3-40B7-BCB2-E156E2ADCF11}"/>
    <dgm:cxn modelId="{02CED39E-13EE-4F59-81E9-2CB1E8B2415C}" type="presOf" srcId="{37829C67-9F75-4BE5-A47C-321F48C3BA0D}" destId="{991A914D-3C8E-4F42-A0DB-3F692B44C94A}" srcOrd="0" destOrd="0" presId="urn:microsoft.com/office/officeart/2005/8/layout/vList2"/>
    <dgm:cxn modelId="{1392C97C-24F9-44A2-B981-ACBD2F91A22D}" type="presParOf" srcId="{AB11D632-8E61-4BCD-818D-E0A4F0C46A3F}" destId="{991A914D-3C8E-4F42-A0DB-3F692B44C94A}" srcOrd="0" destOrd="0" presId="urn:microsoft.com/office/officeart/2005/8/layout/vList2"/>
    <dgm:cxn modelId="{05506FD3-B0D9-4892-A72B-872A2096D5E7}" type="presParOf" srcId="{AB11D632-8E61-4BCD-818D-E0A4F0C46A3F}" destId="{AEEEDAA3-2C61-4438-A80C-A47C52B9EABD}" srcOrd="1" destOrd="0" presId="urn:microsoft.com/office/officeart/2005/8/layout/vList2"/>
    <dgm:cxn modelId="{E0732795-AC6A-4D8B-A357-66BAFF42222A}" type="presParOf" srcId="{AB11D632-8E61-4BCD-818D-E0A4F0C46A3F}" destId="{13783713-CB25-4B35-B744-2195B4862AD0}" srcOrd="2" destOrd="0" presId="urn:microsoft.com/office/officeart/2005/8/layout/vList2"/>
    <dgm:cxn modelId="{F3F543AA-6808-46DF-AA05-EFC583DF2D36}" type="presParOf" srcId="{AB11D632-8E61-4BCD-818D-E0A4F0C46A3F}" destId="{D70A3AEE-0684-4C3A-B1D5-2873876CD35F}" srcOrd="3" destOrd="0" presId="urn:microsoft.com/office/officeart/2005/8/layout/vList2"/>
    <dgm:cxn modelId="{BF258D90-C94F-4085-BC9C-B4C04124103F}" type="presParOf" srcId="{AB11D632-8E61-4BCD-818D-E0A4F0C46A3F}" destId="{3F768545-FE3A-42A9-94BF-59BE627AF11D}" srcOrd="4" destOrd="0" presId="urn:microsoft.com/office/officeart/2005/8/layout/vList2"/>
    <dgm:cxn modelId="{2D504B42-D150-437C-8C88-B0E22A3F9556}" type="presParOf" srcId="{AB11D632-8E61-4BCD-818D-E0A4F0C46A3F}" destId="{27A8FC04-B309-4223-9AC1-A19E6C0A6488}" srcOrd="5" destOrd="0" presId="urn:microsoft.com/office/officeart/2005/8/layout/vList2"/>
    <dgm:cxn modelId="{2FB5E48D-086C-4527-8721-8D911C105864}" type="presParOf" srcId="{AB11D632-8E61-4BCD-818D-E0A4F0C46A3F}" destId="{3874429E-BE94-4411-A678-943F0B6493F0}" srcOrd="6" destOrd="0" presId="urn:microsoft.com/office/officeart/2005/8/layout/vList2"/>
    <dgm:cxn modelId="{013A7D22-2B0E-41C8-A0E1-84D162EFB8F6}" type="presParOf" srcId="{AB11D632-8E61-4BCD-818D-E0A4F0C46A3F}" destId="{18DF159B-2849-4BD7-8EC2-78572D433BB6}" srcOrd="7" destOrd="0" presId="urn:microsoft.com/office/officeart/2005/8/layout/vList2"/>
    <dgm:cxn modelId="{D2939241-9323-41F7-A573-0838BE39FD02}" type="presParOf" srcId="{AB11D632-8E61-4BCD-818D-E0A4F0C46A3F}" destId="{E69CF976-1454-49B2-A217-0CCBC7DA913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080574-B717-4106-B91B-66F16899ACA7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9BB0AA-35E5-4A4A-87E6-D8FADB5BFD63}">
      <dgm:prSet phldrT="[Текст]"/>
      <dgm:spPr/>
      <dgm:t>
        <a:bodyPr/>
        <a:lstStyle/>
        <a:p>
          <a:pPr algn="ctr"/>
          <a:r>
            <a:rPr lang="ru-RU" b="1" dirty="0" err="1" smtClean="0"/>
            <a:t>Послуги</a:t>
          </a:r>
          <a:r>
            <a:rPr lang="ru-RU" b="1" dirty="0" smtClean="0"/>
            <a:t> </a:t>
          </a:r>
          <a:r>
            <a:rPr lang="ru-RU" b="1" dirty="0" err="1" smtClean="0"/>
            <a:t>фінансових</a:t>
          </a:r>
          <a:r>
            <a:rPr lang="ru-RU" b="1" dirty="0" smtClean="0"/>
            <a:t> </a:t>
          </a:r>
          <a:r>
            <a:rPr lang="ru-RU" b="1" dirty="0" err="1" smtClean="0"/>
            <a:t>посередників</a:t>
          </a:r>
          <a:r>
            <a:rPr lang="ru-RU" b="1" dirty="0" smtClean="0"/>
            <a:t>  </a:t>
          </a:r>
          <a:r>
            <a:rPr lang="ru-RU" b="1" dirty="0" err="1" smtClean="0"/>
            <a:t>щодо</a:t>
          </a:r>
          <a:r>
            <a:rPr lang="ru-RU" b="1" dirty="0" smtClean="0"/>
            <a:t> </a:t>
          </a:r>
          <a:r>
            <a:rPr lang="ru-RU" b="1" dirty="0" err="1" smtClean="0"/>
            <a:t>управління</a:t>
          </a:r>
          <a:r>
            <a:rPr lang="ru-RU" b="1" dirty="0" smtClean="0"/>
            <a:t> активами на фондовому ринку </a:t>
          </a:r>
          <a:r>
            <a:rPr lang="ru-RU" b="1" dirty="0" err="1" smtClean="0"/>
            <a:t>можна</a:t>
          </a:r>
          <a:r>
            <a:rPr lang="ru-RU" b="1" dirty="0" smtClean="0"/>
            <a:t> </a:t>
          </a:r>
          <a:r>
            <a:rPr lang="ru-RU" b="1" dirty="0" err="1" smtClean="0"/>
            <a:t>розглядати</a:t>
          </a:r>
          <a:r>
            <a:rPr lang="ru-RU" b="1" dirty="0" smtClean="0"/>
            <a:t> в </a:t>
          </a:r>
          <a:r>
            <a:rPr lang="ru-RU" b="1" dirty="0" err="1" smtClean="0"/>
            <a:t>двох</a:t>
          </a:r>
          <a:r>
            <a:rPr lang="ru-RU" b="1" dirty="0" smtClean="0"/>
            <a:t> аспектах:</a:t>
          </a:r>
          <a:endParaRPr lang="ru-RU" b="1" dirty="0"/>
        </a:p>
      </dgm:t>
    </dgm:pt>
    <dgm:pt modelId="{FAE00580-5606-4A8D-B524-0B8D6E6CDFBD}" type="parTrans" cxnId="{1B222C76-8D0D-4BFC-9A9A-D8E8B4FEA240}">
      <dgm:prSet/>
      <dgm:spPr/>
      <dgm:t>
        <a:bodyPr/>
        <a:lstStyle/>
        <a:p>
          <a:endParaRPr lang="ru-RU"/>
        </a:p>
      </dgm:t>
    </dgm:pt>
    <dgm:pt modelId="{45856836-1C26-499D-92CE-FE5E848AC769}" type="sibTrans" cxnId="{1B222C76-8D0D-4BFC-9A9A-D8E8B4FEA240}">
      <dgm:prSet/>
      <dgm:spPr/>
      <dgm:t>
        <a:bodyPr/>
        <a:lstStyle/>
        <a:p>
          <a:endParaRPr lang="ru-RU"/>
        </a:p>
      </dgm:t>
    </dgm:pt>
    <dgm:pt modelId="{60DE00F8-98A7-4016-B69A-1D96FE818765}">
      <dgm:prSet/>
      <dgm:spPr/>
      <dgm:t>
        <a:bodyPr/>
        <a:lstStyle/>
        <a:p>
          <a:r>
            <a:rPr lang="ru-RU" dirty="0" smtClean="0"/>
            <a:t>1) </a:t>
          </a:r>
          <a:r>
            <a:rPr lang="ru-RU" dirty="0" err="1" smtClean="0"/>
            <a:t>управління</a:t>
          </a:r>
          <a:r>
            <a:rPr lang="ru-RU" dirty="0" smtClean="0"/>
            <a:t> </a:t>
          </a:r>
          <a:r>
            <a:rPr lang="ru-RU" dirty="0" err="1" smtClean="0"/>
            <a:t>цінними</a:t>
          </a:r>
          <a:r>
            <a:rPr lang="ru-RU" dirty="0" smtClean="0"/>
            <a:t> </a:t>
          </a:r>
          <a:r>
            <a:rPr lang="ru-RU" dirty="0" err="1" smtClean="0"/>
            <a:t>паперами</a:t>
          </a:r>
          <a:r>
            <a:rPr lang="ru-RU" dirty="0" smtClean="0"/>
            <a:t> та </a:t>
          </a:r>
          <a:r>
            <a:rPr lang="ru-RU" dirty="0" err="1" smtClean="0"/>
            <a:t>грошовими</a:t>
          </a:r>
          <a:r>
            <a:rPr lang="ru-RU" dirty="0" smtClean="0"/>
            <a:t> коштами </a:t>
          </a:r>
          <a:r>
            <a:rPr lang="ru-RU" dirty="0" err="1" smtClean="0"/>
            <a:t>інвесторів</a:t>
          </a:r>
          <a:r>
            <a:rPr lang="ru-RU" dirty="0" smtClean="0"/>
            <a:t>, яке </a:t>
          </a:r>
          <a:r>
            <a:rPr lang="ru-RU" dirty="0" err="1" smtClean="0"/>
            <a:t>здійснюють</a:t>
          </a:r>
          <a:r>
            <a:rPr lang="ru-RU" dirty="0" smtClean="0"/>
            <a:t> </a:t>
          </a:r>
          <a:r>
            <a:rPr lang="ru-RU" dirty="0" err="1" smtClean="0"/>
            <a:t>торговці</a:t>
          </a:r>
          <a:r>
            <a:rPr lang="ru-RU" dirty="0" smtClean="0"/>
            <a:t> </a:t>
          </a:r>
          <a:r>
            <a:rPr lang="ru-RU" dirty="0" err="1" smtClean="0"/>
            <a:t>цінними</a:t>
          </a:r>
          <a:r>
            <a:rPr lang="ru-RU" dirty="0" smtClean="0"/>
            <a:t> </a:t>
          </a:r>
          <a:r>
            <a:rPr lang="ru-RU" dirty="0" err="1" smtClean="0"/>
            <a:t>паперами</a:t>
          </a:r>
          <a:r>
            <a:rPr lang="ru-RU" dirty="0" smtClean="0"/>
            <a:t>, банки, </a:t>
          </a:r>
          <a:r>
            <a:rPr lang="ru-RU" dirty="0" err="1" smtClean="0"/>
            <a:t>фінансові</a:t>
          </a:r>
          <a:r>
            <a:rPr lang="ru-RU" dirty="0" smtClean="0"/>
            <a:t> </a:t>
          </a:r>
          <a:r>
            <a:rPr lang="ru-RU" dirty="0" err="1" smtClean="0"/>
            <a:t>компанії</a:t>
          </a:r>
          <a:r>
            <a:rPr lang="ru-RU" dirty="0" smtClean="0"/>
            <a:t> на </a:t>
          </a:r>
          <a:r>
            <a:rPr lang="ru-RU" dirty="0" err="1" smtClean="0"/>
            <a:t>підставі</a:t>
          </a:r>
          <a:r>
            <a:rPr lang="ru-RU" dirty="0" smtClean="0"/>
            <a:t> </a:t>
          </a:r>
          <a:r>
            <a:rPr lang="ru-RU" dirty="0" err="1" smtClean="0"/>
            <a:t>відповідної</a:t>
          </a:r>
          <a:r>
            <a:rPr lang="ru-RU" dirty="0" smtClean="0"/>
            <a:t> </a:t>
          </a:r>
          <a:r>
            <a:rPr lang="ru-RU" dirty="0" err="1" smtClean="0"/>
            <a:t>ліцензії</a:t>
          </a:r>
          <a:r>
            <a:rPr lang="ru-RU" dirty="0" smtClean="0"/>
            <a:t>;</a:t>
          </a:r>
          <a:endParaRPr lang="ru-RU" dirty="0"/>
        </a:p>
      </dgm:t>
    </dgm:pt>
    <dgm:pt modelId="{E1BEBE48-C807-47C4-8585-D6B9C84F8CCF}" type="parTrans" cxnId="{2827A429-41ED-4256-9F9E-1CF5AAD88F34}">
      <dgm:prSet/>
      <dgm:spPr/>
      <dgm:t>
        <a:bodyPr/>
        <a:lstStyle/>
        <a:p>
          <a:endParaRPr lang="ru-RU"/>
        </a:p>
      </dgm:t>
    </dgm:pt>
    <dgm:pt modelId="{87D38996-E839-4D1A-A19C-23F49599B4A4}" type="sibTrans" cxnId="{2827A429-41ED-4256-9F9E-1CF5AAD88F34}">
      <dgm:prSet/>
      <dgm:spPr/>
      <dgm:t>
        <a:bodyPr/>
        <a:lstStyle/>
        <a:p>
          <a:endParaRPr lang="ru-RU"/>
        </a:p>
      </dgm:t>
    </dgm:pt>
    <dgm:pt modelId="{7664280B-80E2-448A-8EB1-F14BF5451F86}">
      <dgm:prSet/>
      <dgm:spPr/>
      <dgm:t>
        <a:bodyPr/>
        <a:lstStyle/>
        <a:p>
          <a:r>
            <a:rPr lang="ru-RU" smtClean="0"/>
            <a:t>2) управління активами інституційних інвесторів, що здійснюють компанії з управління активами, інші фінансові посередники, котрі мають відповідну ліцензію.</a:t>
          </a:r>
          <a:endParaRPr lang="ru-RU"/>
        </a:p>
      </dgm:t>
    </dgm:pt>
    <dgm:pt modelId="{12A1BAA9-1172-47D7-BC07-48AE3F7AABCA}" type="parTrans" cxnId="{B4D714C1-BE15-456D-B418-9713384E6EEB}">
      <dgm:prSet/>
      <dgm:spPr/>
      <dgm:t>
        <a:bodyPr/>
        <a:lstStyle/>
        <a:p>
          <a:endParaRPr lang="ru-RU"/>
        </a:p>
      </dgm:t>
    </dgm:pt>
    <dgm:pt modelId="{80F22CCE-0004-43BC-89A5-7125B2DFBDA3}" type="sibTrans" cxnId="{B4D714C1-BE15-456D-B418-9713384E6EEB}">
      <dgm:prSet/>
      <dgm:spPr/>
      <dgm:t>
        <a:bodyPr/>
        <a:lstStyle/>
        <a:p>
          <a:endParaRPr lang="ru-RU"/>
        </a:p>
      </dgm:t>
    </dgm:pt>
    <dgm:pt modelId="{CAB9EA98-ED9B-4CBA-9C78-4A33D5F8E082}" type="pres">
      <dgm:prSet presAssocID="{7D080574-B717-4106-B91B-66F16899ACA7}" presName="linear" presStyleCnt="0">
        <dgm:presLayoutVars>
          <dgm:animLvl val="lvl"/>
          <dgm:resizeHandles val="exact"/>
        </dgm:presLayoutVars>
      </dgm:prSet>
      <dgm:spPr/>
    </dgm:pt>
    <dgm:pt modelId="{98089CD3-7C04-40F3-B9D8-6BC3E29E51B8}" type="pres">
      <dgm:prSet presAssocID="{FE9BB0AA-35E5-4A4A-87E6-D8FADB5BFD6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6A7C9-B68A-478B-81FF-59F2A3FE6FE9}" type="pres">
      <dgm:prSet presAssocID="{45856836-1C26-499D-92CE-FE5E848AC769}" presName="spacer" presStyleCnt="0"/>
      <dgm:spPr/>
    </dgm:pt>
    <dgm:pt modelId="{DD420B9C-FE90-4C6F-AF21-1C5061F8ED52}" type="pres">
      <dgm:prSet presAssocID="{60DE00F8-98A7-4016-B69A-1D96FE8187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F51D1C-9718-4710-AFA2-49F69DCEB2A2}" type="pres">
      <dgm:prSet presAssocID="{87D38996-E839-4D1A-A19C-23F49599B4A4}" presName="spacer" presStyleCnt="0"/>
      <dgm:spPr/>
    </dgm:pt>
    <dgm:pt modelId="{A6AAA3D7-2FCD-4260-9555-8C6C4B993FF4}" type="pres">
      <dgm:prSet presAssocID="{7664280B-80E2-448A-8EB1-F14BF5451F8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27A429-41ED-4256-9F9E-1CF5AAD88F34}" srcId="{7D080574-B717-4106-B91B-66F16899ACA7}" destId="{60DE00F8-98A7-4016-B69A-1D96FE818765}" srcOrd="1" destOrd="0" parTransId="{E1BEBE48-C807-47C4-8585-D6B9C84F8CCF}" sibTransId="{87D38996-E839-4D1A-A19C-23F49599B4A4}"/>
    <dgm:cxn modelId="{B4D714C1-BE15-456D-B418-9713384E6EEB}" srcId="{7D080574-B717-4106-B91B-66F16899ACA7}" destId="{7664280B-80E2-448A-8EB1-F14BF5451F86}" srcOrd="2" destOrd="0" parTransId="{12A1BAA9-1172-47D7-BC07-48AE3F7AABCA}" sibTransId="{80F22CCE-0004-43BC-89A5-7125B2DFBDA3}"/>
    <dgm:cxn modelId="{96359CEC-A676-428D-9BA4-260CFD2DF3B3}" type="presOf" srcId="{60DE00F8-98A7-4016-B69A-1D96FE818765}" destId="{DD420B9C-FE90-4C6F-AF21-1C5061F8ED52}" srcOrd="0" destOrd="0" presId="urn:microsoft.com/office/officeart/2005/8/layout/vList2"/>
    <dgm:cxn modelId="{BE9C83DE-B658-4574-A1F1-3C76F9072A45}" type="presOf" srcId="{7664280B-80E2-448A-8EB1-F14BF5451F86}" destId="{A6AAA3D7-2FCD-4260-9555-8C6C4B993FF4}" srcOrd="0" destOrd="0" presId="urn:microsoft.com/office/officeart/2005/8/layout/vList2"/>
    <dgm:cxn modelId="{1B222C76-8D0D-4BFC-9A9A-D8E8B4FEA240}" srcId="{7D080574-B717-4106-B91B-66F16899ACA7}" destId="{FE9BB0AA-35E5-4A4A-87E6-D8FADB5BFD63}" srcOrd="0" destOrd="0" parTransId="{FAE00580-5606-4A8D-B524-0B8D6E6CDFBD}" sibTransId="{45856836-1C26-499D-92CE-FE5E848AC769}"/>
    <dgm:cxn modelId="{4E1BEBD1-34DF-4317-825A-8406DB70B329}" type="presOf" srcId="{7D080574-B717-4106-B91B-66F16899ACA7}" destId="{CAB9EA98-ED9B-4CBA-9C78-4A33D5F8E082}" srcOrd="0" destOrd="0" presId="urn:microsoft.com/office/officeart/2005/8/layout/vList2"/>
    <dgm:cxn modelId="{7FED631C-F703-4119-BAE4-4800AA28E3EF}" type="presOf" srcId="{FE9BB0AA-35E5-4A4A-87E6-D8FADB5BFD63}" destId="{98089CD3-7C04-40F3-B9D8-6BC3E29E51B8}" srcOrd="0" destOrd="0" presId="urn:microsoft.com/office/officeart/2005/8/layout/vList2"/>
    <dgm:cxn modelId="{CCE7BDA7-942C-4749-892D-077232CA54CF}" type="presParOf" srcId="{CAB9EA98-ED9B-4CBA-9C78-4A33D5F8E082}" destId="{98089CD3-7C04-40F3-B9D8-6BC3E29E51B8}" srcOrd="0" destOrd="0" presId="urn:microsoft.com/office/officeart/2005/8/layout/vList2"/>
    <dgm:cxn modelId="{669E135C-273D-4BBC-8E62-4613F60F55ED}" type="presParOf" srcId="{CAB9EA98-ED9B-4CBA-9C78-4A33D5F8E082}" destId="{6666A7C9-B68A-478B-81FF-59F2A3FE6FE9}" srcOrd="1" destOrd="0" presId="urn:microsoft.com/office/officeart/2005/8/layout/vList2"/>
    <dgm:cxn modelId="{7B611916-428B-409A-B320-F3562CB3A51E}" type="presParOf" srcId="{CAB9EA98-ED9B-4CBA-9C78-4A33D5F8E082}" destId="{DD420B9C-FE90-4C6F-AF21-1C5061F8ED52}" srcOrd="2" destOrd="0" presId="urn:microsoft.com/office/officeart/2005/8/layout/vList2"/>
    <dgm:cxn modelId="{7591BBBC-6E37-40A0-A603-C68FFD2648CD}" type="presParOf" srcId="{CAB9EA98-ED9B-4CBA-9C78-4A33D5F8E082}" destId="{8BF51D1C-9718-4710-AFA2-49F69DCEB2A2}" srcOrd="3" destOrd="0" presId="urn:microsoft.com/office/officeart/2005/8/layout/vList2"/>
    <dgm:cxn modelId="{A579FEAF-0520-4FEA-A158-2E66674DC078}" type="presParOf" srcId="{CAB9EA98-ED9B-4CBA-9C78-4A33D5F8E082}" destId="{A6AAA3D7-2FCD-4260-9555-8C6C4B993F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CFEDBF-017D-403A-998F-71211009908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BB602C-55FD-4D65-9266-DB69B0DE8332}">
      <dgm:prSet phldrT="[Текст]" custT="1"/>
      <dgm:spPr/>
      <dgm:t>
        <a:bodyPr/>
        <a:lstStyle/>
        <a:p>
          <a:r>
            <a:rPr lang="ru-RU" sz="1600" dirty="0" smtClean="0"/>
            <a:t>– </a:t>
          </a:r>
          <a:r>
            <a:rPr lang="ru-RU" sz="1600" dirty="0" err="1" smtClean="0"/>
            <a:t>укладати</a:t>
          </a:r>
          <a:r>
            <a:rPr lang="ru-RU" sz="1600" dirty="0" smtClean="0"/>
            <a:t> договори, </a:t>
          </a:r>
          <a:r>
            <a:rPr lang="ru-RU" sz="1600" dirty="0" err="1" smtClean="0"/>
            <a:t>що</a:t>
          </a:r>
          <a:r>
            <a:rPr lang="ru-RU" sz="1600" dirty="0" smtClean="0"/>
            <a:t> </a:t>
          </a:r>
          <a:r>
            <a:rPr lang="ru-RU" sz="1600" dirty="0" err="1" smtClean="0"/>
            <a:t>порушують</a:t>
          </a:r>
          <a:r>
            <a:rPr lang="ru-RU" sz="1600" dirty="0" smtClean="0"/>
            <a:t> </a:t>
          </a:r>
          <a:r>
            <a:rPr lang="ru-RU" sz="1600" dirty="0" err="1" smtClean="0"/>
            <a:t>або</a:t>
          </a:r>
          <a:r>
            <a:rPr lang="ru-RU" sz="1600" dirty="0" smtClean="0"/>
            <a:t> </a:t>
          </a:r>
          <a:r>
            <a:rPr lang="ru-RU" sz="1600" dirty="0" err="1" smtClean="0"/>
            <a:t>наслідком</a:t>
          </a:r>
          <a:r>
            <a:rPr lang="ru-RU" sz="1600" dirty="0" smtClean="0"/>
            <a:t> </a:t>
          </a:r>
          <a:r>
            <a:rPr lang="ru-RU" sz="1600" dirty="0" err="1" smtClean="0"/>
            <a:t>яких</a:t>
          </a:r>
          <a:r>
            <a:rPr lang="ru-RU" sz="1600" dirty="0" smtClean="0"/>
            <a:t> є </a:t>
          </a:r>
          <a:r>
            <a:rPr lang="ru-RU" sz="1600" dirty="0" err="1" smtClean="0"/>
            <a:t>порушення</a:t>
          </a:r>
          <a:r>
            <a:rPr lang="ru-RU" sz="1600" dirty="0" smtClean="0"/>
            <a:t> норм чинного </a:t>
          </a:r>
          <a:r>
            <a:rPr lang="ru-RU" sz="1600" dirty="0" err="1" smtClean="0"/>
            <a:t>законодавства</a:t>
          </a:r>
          <a:r>
            <a:rPr lang="ru-RU" sz="1600" dirty="0" smtClean="0"/>
            <a:t> та </a:t>
          </a:r>
          <a:r>
            <a:rPr lang="ru-RU" sz="1600" dirty="0" err="1" smtClean="0"/>
            <a:t>вимог</a:t>
          </a:r>
          <a:r>
            <a:rPr lang="ru-RU" sz="1600" dirty="0" smtClean="0"/>
            <a:t> нормативно-</a:t>
          </a:r>
          <a:r>
            <a:rPr lang="ru-RU" sz="1600" dirty="0" err="1" smtClean="0"/>
            <a:t>правових</a:t>
          </a:r>
          <a:r>
            <a:rPr lang="ru-RU" sz="1600" dirty="0" smtClean="0"/>
            <a:t> </a:t>
          </a:r>
          <a:r>
            <a:rPr lang="ru-RU" sz="1600" dirty="0" err="1" smtClean="0"/>
            <a:t>актів</a:t>
          </a:r>
          <a:r>
            <a:rPr lang="ru-RU" sz="1600" dirty="0" smtClean="0"/>
            <a:t>;</a:t>
          </a:r>
          <a:endParaRPr lang="ru-RU" sz="1600" dirty="0"/>
        </a:p>
      </dgm:t>
    </dgm:pt>
    <dgm:pt modelId="{40CA35CB-49BE-44DF-B6B6-18007148A53F}" type="parTrans" cxnId="{9F053155-85B3-4484-8CBF-E5FD57C54FF7}">
      <dgm:prSet/>
      <dgm:spPr/>
      <dgm:t>
        <a:bodyPr/>
        <a:lstStyle/>
        <a:p>
          <a:endParaRPr lang="ru-RU"/>
        </a:p>
      </dgm:t>
    </dgm:pt>
    <dgm:pt modelId="{C36419BA-2856-4C15-9A42-D82EE6355D96}" type="sibTrans" cxnId="{9F053155-85B3-4484-8CBF-E5FD57C54FF7}">
      <dgm:prSet/>
      <dgm:spPr/>
      <dgm:t>
        <a:bodyPr/>
        <a:lstStyle/>
        <a:p>
          <a:endParaRPr lang="ru-RU"/>
        </a:p>
      </dgm:t>
    </dgm:pt>
    <dgm:pt modelId="{0A6DC7AD-B097-4A4A-B655-F682FAFC86AB}">
      <dgm:prSet custT="1"/>
      <dgm:spPr/>
      <dgm:t>
        <a:bodyPr/>
        <a:lstStyle/>
        <a:p>
          <a:r>
            <a:rPr lang="ru-RU" sz="1600" dirty="0" smtClean="0"/>
            <a:t>– </a:t>
          </a:r>
          <a:r>
            <a:rPr lang="ru-RU" sz="1600" dirty="0" err="1" smtClean="0"/>
            <a:t>здійснювати</a:t>
          </a:r>
          <a:r>
            <a:rPr lang="ru-RU" sz="1600" dirty="0" smtClean="0"/>
            <a:t> за </a:t>
          </a:r>
          <a:r>
            <a:rPr lang="ru-RU" sz="1600" dirty="0" err="1" smtClean="0"/>
            <a:t>власні</a:t>
          </a:r>
          <a:r>
            <a:rPr lang="ru-RU" sz="1600" dirty="0" smtClean="0"/>
            <a:t> </a:t>
          </a:r>
          <a:r>
            <a:rPr lang="ru-RU" sz="1600" dirty="0" err="1" smtClean="0"/>
            <a:t>кошти</a:t>
          </a:r>
          <a:r>
            <a:rPr lang="ru-RU" sz="1600" dirty="0" smtClean="0"/>
            <a:t> </a:t>
          </a:r>
          <a:r>
            <a:rPr lang="ru-RU" sz="1600" dirty="0" err="1" smtClean="0"/>
            <a:t>операції</a:t>
          </a:r>
          <a:r>
            <a:rPr lang="ru-RU" sz="1600" dirty="0" smtClean="0"/>
            <a:t> з </a:t>
          </a:r>
          <a:r>
            <a:rPr lang="ru-RU" sz="1600" dirty="0" err="1" smtClean="0"/>
            <a:t>цінними</a:t>
          </a:r>
          <a:r>
            <a:rPr lang="ru-RU" sz="1600" dirty="0" smtClean="0"/>
            <a:t> </a:t>
          </a:r>
          <a:r>
            <a:rPr lang="ru-RU" sz="1600" dirty="0" err="1" smtClean="0"/>
            <a:t>паперами</a:t>
          </a:r>
          <a:r>
            <a:rPr lang="ru-RU" sz="1600" dirty="0" smtClean="0"/>
            <a:t>, </a:t>
          </a:r>
          <a:r>
            <a:rPr lang="ru-RU" sz="1600" dirty="0" err="1" smtClean="0"/>
            <a:t>які</a:t>
          </a:r>
          <a:r>
            <a:rPr lang="ru-RU" sz="1600" dirty="0" smtClean="0"/>
            <a:t> є активами ІСІ;</a:t>
          </a:r>
          <a:endParaRPr lang="ru-RU" sz="1600" dirty="0"/>
        </a:p>
      </dgm:t>
    </dgm:pt>
    <dgm:pt modelId="{DF082719-576D-496A-AAE4-7E0C7309F802}" type="parTrans" cxnId="{B44F9A0A-497A-4F9B-8B88-20709655DEF0}">
      <dgm:prSet/>
      <dgm:spPr/>
      <dgm:t>
        <a:bodyPr/>
        <a:lstStyle/>
        <a:p>
          <a:endParaRPr lang="ru-RU"/>
        </a:p>
      </dgm:t>
    </dgm:pt>
    <dgm:pt modelId="{38E8B4B0-EE75-48B7-9C30-D46525076C0E}" type="sibTrans" cxnId="{B44F9A0A-497A-4F9B-8B88-20709655DEF0}">
      <dgm:prSet/>
      <dgm:spPr/>
      <dgm:t>
        <a:bodyPr/>
        <a:lstStyle/>
        <a:p>
          <a:endParaRPr lang="ru-RU"/>
        </a:p>
      </dgm:t>
    </dgm:pt>
    <dgm:pt modelId="{999D7C1F-DBA9-4BC7-AA08-617A2E159083}">
      <dgm:prSet custT="1"/>
      <dgm:spPr/>
      <dgm:t>
        <a:bodyPr/>
        <a:lstStyle/>
        <a:p>
          <a:r>
            <a:rPr lang="ru-RU" sz="1600" dirty="0" smtClean="0"/>
            <a:t>– </a:t>
          </a:r>
          <a:r>
            <a:rPr lang="ru-RU" sz="1600" dirty="0" err="1" smtClean="0"/>
            <a:t>безоплатно</a:t>
          </a:r>
          <a:r>
            <a:rPr lang="ru-RU" sz="1600" dirty="0" smtClean="0"/>
            <a:t> </a:t>
          </a:r>
          <a:r>
            <a:rPr lang="ru-RU" sz="1600" dirty="0" err="1" smtClean="0"/>
            <a:t>відчужувати</a:t>
          </a:r>
          <a:r>
            <a:rPr lang="ru-RU" sz="1600" dirty="0" smtClean="0"/>
            <a:t> </a:t>
          </a:r>
          <a:r>
            <a:rPr lang="ru-RU" sz="1600" dirty="0" err="1" smtClean="0"/>
            <a:t>активи</a:t>
          </a:r>
          <a:r>
            <a:rPr lang="ru-RU" sz="1600" dirty="0" smtClean="0"/>
            <a:t> ІСІ;</a:t>
          </a:r>
          <a:endParaRPr lang="ru-RU" sz="1600" dirty="0"/>
        </a:p>
      </dgm:t>
    </dgm:pt>
    <dgm:pt modelId="{BDE82F38-E41E-40D3-B625-E17D6BEA2919}" type="parTrans" cxnId="{BC4B045C-7376-420A-8F4A-C132D8CBE999}">
      <dgm:prSet/>
      <dgm:spPr/>
      <dgm:t>
        <a:bodyPr/>
        <a:lstStyle/>
        <a:p>
          <a:endParaRPr lang="ru-RU"/>
        </a:p>
      </dgm:t>
    </dgm:pt>
    <dgm:pt modelId="{4AA34F79-AE61-4B6E-A270-834C89A967B5}" type="sibTrans" cxnId="{BC4B045C-7376-420A-8F4A-C132D8CBE999}">
      <dgm:prSet/>
      <dgm:spPr/>
      <dgm:t>
        <a:bodyPr/>
        <a:lstStyle/>
        <a:p>
          <a:endParaRPr lang="ru-RU"/>
        </a:p>
      </dgm:t>
    </dgm:pt>
    <dgm:pt modelId="{A555467F-8828-46C5-B104-B4D86F3D1661}">
      <dgm:prSet custT="1"/>
      <dgm:spPr/>
      <dgm:t>
        <a:bodyPr/>
        <a:lstStyle/>
        <a:p>
          <a:r>
            <a:rPr lang="ru-RU" sz="1600" dirty="0" smtClean="0"/>
            <a:t>– </a:t>
          </a:r>
          <a:r>
            <a:rPr lang="ru-RU" sz="1600" dirty="0" err="1" smtClean="0"/>
            <a:t>брати</a:t>
          </a:r>
          <a:r>
            <a:rPr lang="ru-RU" sz="1600" dirty="0" smtClean="0"/>
            <a:t> </a:t>
          </a:r>
          <a:r>
            <a:rPr lang="ru-RU" sz="1600" dirty="0" err="1" smtClean="0"/>
            <a:t>позику</a:t>
          </a:r>
          <a:r>
            <a:rPr lang="ru-RU" sz="1600" dirty="0" smtClean="0"/>
            <a:t> </a:t>
          </a:r>
          <a:r>
            <a:rPr lang="ru-RU" sz="1600" dirty="0" err="1" smtClean="0"/>
            <a:t>або</a:t>
          </a:r>
          <a:r>
            <a:rPr lang="ru-RU" sz="1600" dirty="0" smtClean="0"/>
            <a:t> кредит, </a:t>
          </a:r>
          <a:r>
            <a:rPr lang="ru-RU" sz="1600" dirty="0" err="1" smtClean="0"/>
            <a:t>що</a:t>
          </a:r>
          <a:r>
            <a:rPr lang="ru-RU" sz="1600" dirty="0" smtClean="0"/>
            <a:t> </a:t>
          </a:r>
          <a:r>
            <a:rPr lang="ru-RU" sz="1600" dirty="0" err="1" smtClean="0"/>
            <a:t>підлягає</a:t>
          </a:r>
          <a:r>
            <a:rPr lang="ru-RU" sz="1600" dirty="0" smtClean="0"/>
            <a:t> </a:t>
          </a:r>
          <a:r>
            <a:rPr lang="ru-RU" sz="1600" dirty="0" err="1" smtClean="0"/>
            <a:t>поверненню</a:t>
          </a:r>
          <a:r>
            <a:rPr lang="ru-RU" sz="1600" dirty="0" smtClean="0"/>
            <a:t> за </a:t>
          </a:r>
          <a:r>
            <a:rPr lang="ru-RU" sz="1600" dirty="0" err="1" smtClean="0"/>
            <a:t>рахунок</a:t>
          </a:r>
          <a:r>
            <a:rPr lang="ru-RU" sz="1600" dirty="0" smtClean="0"/>
            <a:t> </a:t>
          </a:r>
          <a:r>
            <a:rPr lang="ru-RU" sz="1600" dirty="0" err="1" smtClean="0"/>
            <a:t>активів</a:t>
          </a:r>
          <a:r>
            <a:rPr lang="ru-RU" sz="1600" dirty="0" smtClean="0"/>
            <a:t> ІСІ, в </a:t>
          </a:r>
          <a:r>
            <a:rPr lang="ru-RU" sz="1600" dirty="0" err="1" smtClean="0"/>
            <a:t>обсязі</a:t>
          </a:r>
          <a:r>
            <a:rPr lang="ru-RU" sz="1600" dirty="0" smtClean="0"/>
            <a:t> </a:t>
          </a:r>
          <a:r>
            <a:rPr lang="ru-RU" sz="1600" dirty="0" err="1" smtClean="0"/>
            <a:t>більш</a:t>
          </a:r>
          <a:r>
            <a:rPr lang="ru-RU" sz="1600" dirty="0" smtClean="0"/>
            <a:t> як 10% </a:t>
          </a:r>
          <a:r>
            <a:rPr lang="ru-RU" sz="1600" dirty="0" err="1" smtClean="0"/>
            <a:t>вартості</a:t>
          </a:r>
          <a:r>
            <a:rPr lang="ru-RU" sz="1600" dirty="0" smtClean="0"/>
            <a:t> </a:t>
          </a:r>
          <a:r>
            <a:rPr lang="ru-RU" sz="1600" dirty="0" err="1" smtClean="0"/>
            <a:t>чистих</a:t>
          </a:r>
          <a:r>
            <a:rPr lang="ru-RU" sz="1600" dirty="0" smtClean="0"/>
            <a:t> </a:t>
          </a:r>
          <a:r>
            <a:rPr lang="ru-RU" sz="1600" dirty="0" err="1" smtClean="0"/>
            <a:t>активів</a:t>
          </a:r>
          <a:r>
            <a:rPr lang="ru-RU" sz="1600" dirty="0" smtClean="0"/>
            <a:t> на </a:t>
          </a:r>
          <a:r>
            <a:rPr lang="ru-RU" sz="1600" dirty="0" err="1" smtClean="0"/>
            <a:t>термін</a:t>
          </a:r>
          <a:r>
            <a:rPr lang="ru-RU" sz="1600" dirty="0" smtClean="0"/>
            <a:t>, </a:t>
          </a:r>
          <a:r>
            <a:rPr lang="ru-RU" sz="1600" dirty="0" err="1" smtClean="0"/>
            <a:t>більший</a:t>
          </a:r>
          <a:r>
            <a:rPr lang="ru-RU" sz="1600" dirty="0" smtClean="0"/>
            <a:t> </a:t>
          </a:r>
          <a:r>
            <a:rPr lang="ru-RU" sz="1600" dirty="0" err="1" smtClean="0"/>
            <a:t>ніж</a:t>
          </a:r>
          <a:r>
            <a:rPr lang="ru-RU" sz="1600" dirty="0" smtClean="0"/>
            <a:t> три </a:t>
          </a:r>
          <a:r>
            <a:rPr lang="ru-RU" sz="1600" dirty="0" err="1" smtClean="0"/>
            <a:t>місяці</a:t>
          </a:r>
          <a:r>
            <a:rPr lang="ru-RU" sz="1600" dirty="0" smtClean="0"/>
            <a:t>, та з </a:t>
          </a:r>
          <a:r>
            <a:rPr lang="ru-RU" sz="1600" dirty="0" err="1" smtClean="0"/>
            <a:t>іншою</a:t>
          </a:r>
          <a:r>
            <a:rPr lang="ru-RU" sz="1600" dirty="0" smtClean="0"/>
            <a:t> метою, </a:t>
          </a:r>
          <a:r>
            <a:rPr lang="ru-RU" sz="1600" dirty="0" err="1" smtClean="0"/>
            <a:t>ніж</a:t>
          </a:r>
          <a:r>
            <a:rPr lang="ru-RU" sz="1600" dirty="0" smtClean="0"/>
            <a:t> </a:t>
          </a:r>
          <a:r>
            <a:rPr lang="ru-RU" sz="1600" dirty="0" err="1" smtClean="0"/>
            <a:t>використання</a:t>
          </a:r>
          <a:r>
            <a:rPr lang="ru-RU" sz="1600" dirty="0" smtClean="0"/>
            <a:t> </a:t>
          </a:r>
          <a:r>
            <a:rPr lang="ru-RU" sz="1600" dirty="0" err="1" smtClean="0"/>
            <a:t>цих</a:t>
          </a:r>
          <a:r>
            <a:rPr lang="ru-RU" sz="1600" dirty="0" smtClean="0"/>
            <a:t> </a:t>
          </a:r>
          <a:r>
            <a:rPr lang="ru-RU" sz="1600" dirty="0" err="1" smtClean="0"/>
            <a:t>коштів</a:t>
          </a:r>
          <a:r>
            <a:rPr lang="ru-RU" sz="1600" dirty="0" smtClean="0"/>
            <a:t> для </a:t>
          </a:r>
          <a:r>
            <a:rPr lang="ru-RU" sz="1600" dirty="0" err="1" smtClean="0"/>
            <a:t>викупу</a:t>
          </a:r>
          <a:r>
            <a:rPr lang="ru-RU" sz="1600" dirty="0" smtClean="0"/>
            <a:t> </a:t>
          </a:r>
          <a:r>
            <a:rPr lang="ru-RU" sz="1600" dirty="0" err="1" smtClean="0"/>
            <a:t>цінних</a:t>
          </a:r>
          <a:r>
            <a:rPr lang="ru-RU" sz="1600" dirty="0" smtClean="0"/>
            <a:t> </a:t>
          </a:r>
          <a:r>
            <a:rPr lang="ru-RU" sz="1600" dirty="0" err="1" smtClean="0"/>
            <a:t>паперів</a:t>
          </a:r>
          <a:r>
            <a:rPr lang="ru-RU" sz="1600" dirty="0" smtClean="0"/>
            <a:t> ІСІ;</a:t>
          </a:r>
          <a:endParaRPr lang="ru-RU" sz="1600" dirty="0"/>
        </a:p>
      </dgm:t>
    </dgm:pt>
    <dgm:pt modelId="{E5A3DB51-4FAC-41CB-A48B-8397097F3501}" type="parTrans" cxnId="{4B4515D0-7C09-4595-BF57-6C27D6DEC45C}">
      <dgm:prSet/>
      <dgm:spPr/>
      <dgm:t>
        <a:bodyPr/>
        <a:lstStyle/>
        <a:p>
          <a:endParaRPr lang="ru-RU"/>
        </a:p>
      </dgm:t>
    </dgm:pt>
    <dgm:pt modelId="{AF7C24FF-733C-4BDB-AC23-465903B41855}" type="sibTrans" cxnId="{4B4515D0-7C09-4595-BF57-6C27D6DEC45C}">
      <dgm:prSet/>
      <dgm:spPr/>
      <dgm:t>
        <a:bodyPr/>
        <a:lstStyle/>
        <a:p>
          <a:endParaRPr lang="ru-RU"/>
        </a:p>
      </dgm:t>
    </dgm:pt>
    <dgm:pt modelId="{7E67487F-8040-4F98-A7E8-CDF8CABA02FC}">
      <dgm:prSet custT="1"/>
      <dgm:spPr/>
      <dgm:t>
        <a:bodyPr/>
        <a:lstStyle/>
        <a:p>
          <a:r>
            <a:rPr lang="ru-RU" sz="1600" dirty="0" smtClean="0"/>
            <a:t>– </a:t>
          </a:r>
          <a:r>
            <a:rPr lang="ru-RU" sz="1600" dirty="0" err="1" smtClean="0"/>
            <a:t>надавати</a:t>
          </a:r>
          <a:r>
            <a:rPr lang="ru-RU" sz="1600" dirty="0" smtClean="0"/>
            <a:t> </a:t>
          </a:r>
          <a:r>
            <a:rPr lang="ru-RU" sz="1600" dirty="0" err="1" smtClean="0"/>
            <a:t>позику</a:t>
          </a:r>
          <a:r>
            <a:rPr lang="ru-RU" sz="1600" dirty="0" smtClean="0"/>
            <a:t> </a:t>
          </a:r>
          <a:r>
            <a:rPr lang="ru-RU" sz="1600" dirty="0" err="1" smtClean="0"/>
            <a:t>або</a:t>
          </a:r>
          <a:r>
            <a:rPr lang="ru-RU" sz="1600" dirty="0" smtClean="0"/>
            <a:t> кредит за </a:t>
          </a:r>
          <a:r>
            <a:rPr lang="ru-RU" sz="1600" dirty="0" err="1" smtClean="0"/>
            <a:t>рахунок</a:t>
          </a:r>
          <a:r>
            <a:rPr lang="ru-RU" sz="1600" dirty="0" smtClean="0"/>
            <a:t> </a:t>
          </a:r>
          <a:r>
            <a:rPr lang="ru-RU" sz="1600" dirty="0" err="1" smtClean="0"/>
            <a:t>активів</a:t>
          </a:r>
          <a:r>
            <a:rPr lang="ru-RU" sz="1600" dirty="0" smtClean="0"/>
            <a:t> ІСІ;</a:t>
          </a:r>
          <a:endParaRPr lang="ru-RU" sz="1600" dirty="0"/>
        </a:p>
      </dgm:t>
    </dgm:pt>
    <dgm:pt modelId="{3F0333CF-5E54-4843-A588-73C01994B0CE}" type="parTrans" cxnId="{3E0E825B-C212-445C-BBBC-1E5078A04D25}">
      <dgm:prSet/>
      <dgm:spPr/>
      <dgm:t>
        <a:bodyPr/>
        <a:lstStyle/>
        <a:p>
          <a:endParaRPr lang="ru-RU"/>
        </a:p>
      </dgm:t>
    </dgm:pt>
    <dgm:pt modelId="{3D65F606-9A72-435C-AE07-75BEFEA731E6}" type="sibTrans" cxnId="{3E0E825B-C212-445C-BBBC-1E5078A04D25}">
      <dgm:prSet/>
      <dgm:spPr/>
      <dgm:t>
        <a:bodyPr/>
        <a:lstStyle/>
        <a:p>
          <a:endParaRPr lang="ru-RU"/>
        </a:p>
      </dgm:t>
    </dgm:pt>
    <dgm:pt modelId="{4ABEDB12-58FF-442A-A666-01E08A7F879E}">
      <dgm:prSet custT="1"/>
      <dgm:spPr/>
      <dgm:t>
        <a:bodyPr/>
        <a:lstStyle/>
        <a:p>
          <a:r>
            <a:rPr lang="ru-RU" sz="1600" dirty="0" smtClean="0"/>
            <a:t>– </a:t>
          </a:r>
          <a:r>
            <a:rPr lang="ru-RU" sz="1600" dirty="0" err="1" smtClean="0"/>
            <a:t>використовувати</a:t>
          </a:r>
          <a:r>
            <a:rPr lang="ru-RU" sz="1600" dirty="0" smtClean="0"/>
            <a:t> </a:t>
          </a:r>
          <a:r>
            <a:rPr lang="ru-RU" sz="1600" dirty="0" err="1" smtClean="0"/>
            <a:t>активи</a:t>
          </a:r>
          <a:r>
            <a:rPr lang="ru-RU" sz="1600" dirty="0" smtClean="0"/>
            <a:t> ІСІ для </a:t>
          </a:r>
          <a:r>
            <a:rPr lang="ru-RU" sz="1600" dirty="0" err="1" smtClean="0"/>
            <a:t>забезпечення</a:t>
          </a:r>
          <a:r>
            <a:rPr lang="ru-RU" sz="1600" dirty="0" smtClean="0"/>
            <a:t> </a:t>
          </a:r>
          <a:r>
            <a:rPr lang="ru-RU" sz="1600" dirty="0" err="1" smtClean="0"/>
            <a:t>виконання</a:t>
          </a:r>
          <a:r>
            <a:rPr lang="ru-RU" sz="1600" dirty="0" smtClean="0"/>
            <a:t> </a:t>
          </a:r>
          <a:r>
            <a:rPr lang="ru-RU" sz="1600" dirty="0" err="1" smtClean="0"/>
            <a:t>зобов'язань</a:t>
          </a:r>
          <a:r>
            <a:rPr lang="ru-RU" sz="1600" dirty="0" smtClean="0"/>
            <a:t>, </a:t>
          </a:r>
          <a:r>
            <a:rPr lang="ru-RU" sz="1600" dirty="0" err="1" smtClean="0"/>
            <a:t>виникнення</a:t>
          </a:r>
          <a:r>
            <a:rPr lang="ru-RU" sz="1600" dirty="0" smtClean="0"/>
            <a:t> </a:t>
          </a:r>
          <a:r>
            <a:rPr lang="ru-RU" sz="1600" dirty="0" err="1" smtClean="0"/>
            <a:t>яких</a:t>
          </a:r>
          <a:r>
            <a:rPr lang="ru-RU" sz="1600" dirty="0" smtClean="0"/>
            <a:t> не </a:t>
          </a:r>
          <a:r>
            <a:rPr lang="ru-RU" sz="1600" dirty="0" err="1" smtClean="0"/>
            <a:t>пов'язане</a:t>
          </a:r>
          <a:r>
            <a:rPr lang="ru-RU" sz="1600" dirty="0" smtClean="0"/>
            <a:t> з </a:t>
          </a:r>
          <a:r>
            <a:rPr lang="ru-RU" sz="1600" dirty="0" err="1" smtClean="0"/>
            <a:t>функціонуванням</a:t>
          </a:r>
          <a:r>
            <a:rPr lang="ru-RU" sz="1600" dirty="0" smtClean="0"/>
            <a:t> </a:t>
          </a:r>
          <a:r>
            <a:rPr lang="ru-RU" sz="1600" dirty="0" err="1" smtClean="0"/>
            <a:t>відповідного</a:t>
          </a:r>
          <a:r>
            <a:rPr lang="ru-RU" sz="1600" dirty="0" smtClean="0"/>
            <a:t> ІСІ;</a:t>
          </a:r>
          <a:endParaRPr lang="ru-RU" sz="1600" dirty="0"/>
        </a:p>
      </dgm:t>
    </dgm:pt>
    <dgm:pt modelId="{3477047C-93C9-474B-BB6D-0EED431D9ED9}" type="parTrans" cxnId="{30912F5F-009B-41AC-A67F-21855580058B}">
      <dgm:prSet/>
      <dgm:spPr/>
      <dgm:t>
        <a:bodyPr/>
        <a:lstStyle/>
        <a:p>
          <a:endParaRPr lang="ru-RU"/>
        </a:p>
      </dgm:t>
    </dgm:pt>
    <dgm:pt modelId="{C6E7800A-4FF5-4A90-879C-6D9F0A316139}" type="sibTrans" cxnId="{30912F5F-009B-41AC-A67F-21855580058B}">
      <dgm:prSet/>
      <dgm:spPr/>
      <dgm:t>
        <a:bodyPr/>
        <a:lstStyle/>
        <a:p>
          <a:endParaRPr lang="ru-RU"/>
        </a:p>
      </dgm:t>
    </dgm:pt>
    <dgm:pt modelId="{94AAD8D6-8355-4FFA-BFDB-C686A0F1B395}">
      <dgm:prSet custT="1"/>
      <dgm:spPr/>
      <dgm:t>
        <a:bodyPr/>
        <a:lstStyle/>
        <a:p>
          <a:r>
            <a:rPr lang="ru-RU" sz="1600" dirty="0" smtClean="0"/>
            <a:t>– </a:t>
          </a:r>
          <a:r>
            <a:rPr lang="ru-RU" sz="1600" dirty="0" err="1" smtClean="0"/>
            <a:t>продавати</a:t>
          </a:r>
          <a:r>
            <a:rPr lang="ru-RU" sz="1600" dirty="0" smtClean="0"/>
            <a:t> </a:t>
          </a:r>
          <a:r>
            <a:rPr lang="ru-RU" sz="1600" dirty="0" err="1" smtClean="0"/>
            <a:t>цінні</a:t>
          </a:r>
          <a:r>
            <a:rPr lang="ru-RU" sz="1600" dirty="0" smtClean="0"/>
            <a:t> </a:t>
          </a:r>
          <a:r>
            <a:rPr lang="ru-RU" sz="1600" dirty="0" err="1" smtClean="0"/>
            <a:t>папери</a:t>
          </a:r>
          <a:r>
            <a:rPr lang="ru-RU" sz="1600" dirty="0" smtClean="0"/>
            <a:t> ІСІ </a:t>
          </a:r>
          <a:r>
            <a:rPr lang="ru-RU" sz="1600" dirty="0" err="1" smtClean="0"/>
            <a:t>зберігачу</a:t>
          </a:r>
          <a:r>
            <a:rPr lang="ru-RU" sz="1600" dirty="0" smtClean="0"/>
            <a:t>, </a:t>
          </a:r>
          <a:r>
            <a:rPr lang="ru-RU" sz="1600" dirty="0" err="1" smtClean="0"/>
            <a:t>реєстратору</a:t>
          </a:r>
          <a:r>
            <a:rPr lang="ru-RU" sz="1600" dirty="0" smtClean="0"/>
            <a:t>, </a:t>
          </a:r>
          <a:r>
            <a:rPr lang="ru-RU" sz="1600" dirty="0" err="1" smtClean="0"/>
            <a:t>незалежному</a:t>
          </a:r>
          <a:r>
            <a:rPr lang="ru-RU" sz="1600" dirty="0" smtClean="0"/>
            <a:t> </a:t>
          </a:r>
          <a:r>
            <a:rPr lang="ru-RU" sz="1600" dirty="0" err="1" smtClean="0"/>
            <a:t>оцінювачу</a:t>
          </a:r>
          <a:r>
            <a:rPr lang="ru-RU" sz="1600" dirty="0" smtClean="0"/>
            <a:t> майна та аудитору </a:t>
          </a:r>
          <a:r>
            <a:rPr lang="ru-RU" sz="1600" dirty="0" err="1" smtClean="0"/>
            <a:t>цього</a:t>
          </a:r>
          <a:r>
            <a:rPr lang="ru-RU" sz="1600" dirty="0" smtClean="0"/>
            <a:t> ІСІ, а </a:t>
          </a:r>
          <a:r>
            <a:rPr lang="ru-RU" sz="1600" dirty="0" err="1" smtClean="0"/>
            <a:t>також</a:t>
          </a:r>
          <a:r>
            <a:rPr lang="ru-RU" sz="1600" dirty="0" smtClean="0"/>
            <a:t> органам </a:t>
          </a:r>
          <a:r>
            <a:rPr lang="ru-RU" sz="1600" dirty="0" err="1" smtClean="0"/>
            <a:t>державної</a:t>
          </a:r>
          <a:r>
            <a:rPr lang="ru-RU" sz="1600" dirty="0" smtClean="0"/>
            <a:t> </a:t>
          </a:r>
          <a:r>
            <a:rPr lang="ru-RU" sz="1600" dirty="0" err="1" smtClean="0"/>
            <a:t>влади</a:t>
          </a:r>
          <a:r>
            <a:rPr lang="ru-RU" sz="1600" dirty="0" smtClean="0"/>
            <a:t> та органам </a:t>
          </a:r>
          <a:r>
            <a:rPr lang="ru-RU" sz="1600" dirty="0" err="1" smtClean="0"/>
            <a:t>місцевого</a:t>
          </a:r>
          <a:r>
            <a:rPr lang="ru-RU" sz="1600" dirty="0" smtClean="0"/>
            <a:t> </a:t>
          </a:r>
          <a:r>
            <a:rPr lang="ru-RU" sz="1600" dirty="0" err="1" smtClean="0"/>
            <a:t>самоврядування</a:t>
          </a:r>
          <a:r>
            <a:rPr lang="ru-RU" sz="1600" dirty="0" smtClean="0"/>
            <a:t>;</a:t>
          </a:r>
          <a:endParaRPr lang="ru-RU" sz="1600" dirty="0"/>
        </a:p>
      </dgm:t>
    </dgm:pt>
    <dgm:pt modelId="{9D829416-15FA-40F5-BF4C-5574C226964D}" type="parTrans" cxnId="{24AD75C9-C6FB-4651-91A2-B1896FDA540A}">
      <dgm:prSet/>
      <dgm:spPr/>
      <dgm:t>
        <a:bodyPr/>
        <a:lstStyle/>
        <a:p>
          <a:endParaRPr lang="ru-RU"/>
        </a:p>
      </dgm:t>
    </dgm:pt>
    <dgm:pt modelId="{463A0ED3-3D56-4E1B-AA1C-2EF9D8C4A62A}" type="sibTrans" cxnId="{24AD75C9-C6FB-4651-91A2-B1896FDA540A}">
      <dgm:prSet/>
      <dgm:spPr/>
      <dgm:t>
        <a:bodyPr/>
        <a:lstStyle/>
        <a:p>
          <a:endParaRPr lang="ru-RU"/>
        </a:p>
      </dgm:t>
    </dgm:pt>
    <dgm:pt modelId="{9114DF60-ACF0-494B-B933-56879A24135D}">
      <dgm:prSet custT="1"/>
      <dgm:spPr/>
      <dgm:t>
        <a:bodyPr/>
        <a:lstStyle/>
        <a:p>
          <a:r>
            <a:rPr lang="ru-RU" sz="1600" dirty="0" smtClean="0"/>
            <a:t>– </a:t>
          </a:r>
          <a:r>
            <a:rPr lang="ru-RU" sz="1600" dirty="0" err="1" smtClean="0"/>
            <a:t>набувати</a:t>
          </a:r>
          <a:r>
            <a:rPr lang="ru-RU" sz="1600" dirty="0" smtClean="0"/>
            <a:t> у </a:t>
          </a:r>
          <a:r>
            <a:rPr lang="ru-RU" sz="1600" dirty="0" err="1" smtClean="0"/>
            <a:t>власність</a:t>
          </a:r>
          <a:r>
            <a:rPr lang="ru-RU" sz="1600" dirty="0" smtClean="0"/>
            <a:t> </a:t>
          </a:r>
          <a:r>
            <a:rPr lang="ru-RU" sz="1600" dirty="0" err="1" smtClean="0"/>
            <a:t>нерухоме</a:t>
          </a:r>
          <a:r>
            <a:rPr lang="ru-RU" sz="1600" dirty="0" smtClean="0"/>
            <a:t> </a:t>
          </a:r>
          <a:r>
            <a:rPr lang="ru-RU" sz="1600" dirty="0" err="1" smtClean="0"/>
            <a:t>майно</a:t>
          </a:r>
          <a:r>
            <a:rPr lang="ru-RU" sz="1600" dirty="0" smtClean="0"/>
            <a:t>, </a:t>
          </a:r>
          <a:r>
            <a:rPr lang="ru-RU" sz="1600" dirty="0" err="1" smtClean="0"/>
            <a:t>що</a:t>
          </a:r>
          <a:r>
            <a:rPr lang="ru-RU" sz="1600" dirty="0" smtClean="0"/>
            <a:t> становить </a:t>
          </a:r>
          <a:r>
            <a:rPr lang="ru-RU" sz="1600" dirty="0" err="1" smtClean="0"/>
            <a:t>активи</a:t>
          </a:r>
          <a:r>
            <a:rPr lang="ru-RU" sz="1600" dirty="0" smtClean="0"/>
            <a:t> </a:t>
          </a:r>
          <a:r>
            <a:rPr lang="ru-RU" sz="1600" dirty="0" err="1" smtClean="0"/>
            <a:t>відповідного</a:t>
          </a:r>
          <a:r>
            <a:rPr lang="ru-RU" sz="1600" dirty="0" smtClean="0"/>
            <a:t> ІСІ та </a:t>
          </a:r>
          <a:r>
            <a:rPr lang="ru-RU" sz="1600" dirty="0" err="1" smtClean="0"/>
            <a:t>відчужувати</a:t>
          </a:r>
          <a:r>
            <a:rPr lang="ru-RU" sz="1600" dirty="0" smtClean="0"/>
            <a:t> </a:t>
          </a:r>
          <a:r>
            <a:rPr lang="ru-RU" sz="1600" dirty="0" err="1" smtClean="0"/>
            <a:t>майно</a:t>
          </a:r>
          <a:r>
            <a:rPr lang="ru-RU" sz="1600" dirty="0" smtClean="0"/>
            <a:t>, яке </a:t>
          </a:r>
          <a:r>
            <a:rPr lang="ru-RU" sz="1600" dirty="0" err="1" smtClean="0"/>
            <a:t>належить</a:t>
          </a:r>
          <a:r>
            <a:rPr lang="ru-RU" sz="1600" dirty="0" smtClean="0"/>
            <a:t> </a:t>
          </a:r>
          <a:r>
            <a:rPr lang="ru-RU" sz="1600" dirty="0" err="1" smtClean="0"/>
            <a:t>компанії</a:t>
          </a:r>
          <a:r>
            <a:rPr lang="ru-RU" sz="1600" dirty="0" smtClean="0"/>
            <a:t>, до </a:t>
          </a:r>
          <a:r>
            <a:rPr lang="ru-RU" sz="1600" dirty="0" err="1" smtClean="0"/>
            <a:t>активів</a:t>
          </a:r>
          <a:r>
            <a:rPr lang="ru-RU" sz="1600" dirty="0" smtClean="0"/>
            <a:t> ІСІ;</a:t>
          </a:r>
          <a:endParaRPr lang="ru-RU" sz="1600" dirty="0"/>
        </a:p>
      </dgm:t>
    </dgm:pt>
    <dgm:pt modelId="{A72D6A48-BBB3-406C-AE27-51FECC2CA3CA}" type="parTrans" cxnId="{E4AE5AD6-C7A5-4536-A4C1-762E2C1CFFD6}">
      <dgm:prSet/>
      <dgm:spPr/>
      <dgm:t>
        <a:bodyPr/>
        <a:lstStyle/>
        <a:p>
          <a:endParaRPr lang="ru-RU"/>
        </a:p>
      </dgm:t>
    </dgm:pt>
    <dgm:pt modelId="{4355191E-7A59-48F7-A44E-B43EB04A0DD4}" type="sibTrans" cxnId="{E4AE5AD6-C7A5-4536-A4C1-762E2C1CFFD6}">
      <dgm:prSet/>
      <dgm:spPr/>
      <dgm:t>
        <a:bodyPr/>
        <a:lstStyle/>
        <a:p>
          <a:endParaRPr lang="ru-RU"/>
        </a:p>
      </dgm:t>
    </dgm:pt>
    <dgm:pt modelId="{C3420BCB-1D79-492F-B063-98AB2BFD9E73}">
      <dgm:prSet custT="1"/>
      <dgm:spPr/>
      <dgm:t>
        <a:bodyPr/>
        <a:lstStyle/>
        <a:p>
          <a:r>
            <a:rPr lang="ru-RU" sz="1600" dirty="0" smtClean="0"/>
            <a:t>– </a:t>
          </a:r>
          <a:r>
            <a:rPr lang="ru-RU" sz="1600" dirty="0" err="1" smtClean="0"/>
            <a:t>укладати</a:t>
          </a:r>
          <a:r>
            <a:rPr lang="ru-RU" sz="1600" dirty="0" smtClean="0"/>
            <a:t> </a:t>
          </a:r>
          <a:r>
            <a:rPr lang="ru-RU" sz="1600" dirty="0" err="1" smtClean="0"/>
            <a:t>від</a:t>
          </a:r>
          <a:r>
            <a:rPr lang="ru-RU" sz="1600" dirty="0" smtClean="0"/>
            <a:t> </a:t>
          </a:r>
          <a:r>
            <a:rPr lang="ru-RU" sz="1600" dirty="0" err="1" smtClean="0"/>
            <a:t>імені</a:t>
          </a:r>
          <a:r>
            <a:rPr lang="ru-RU" sz="1600" dirty="0" smtClean="0"/>
            <a:t> ІСІ договори, </a:t>
          </a:r>
          <a:r>
            <a:rPr lang="ru-RU" sz="1600" dirty="0" err="1" smtClean="0"/>
            <a:t>які</a:t>
          </a:r>
          <a:r>
            <a:rPr lang="ru-RU" sz="1600" dirty="0" smtClean="0"/>
            <a:t> за характером </a:t>
          </a:r>
          <a:r>
            <a:rPr lang="ru-RU" sz="1600" dirty="0" err="1" smtClean="0"/>
            <a:t>можуть</a:t>
          </a:r>
          <a:r>
            <a:rPr lang="ru-RU" sz="1600" dirty="0" smtClean="0"/>
            <a:t> бути </a:t>
          </a:r>
          <a:r>
            <a:rPr lang="ru-RU" sz="1600" dirty="0" err="1" smtClean="0"/>
            <a:t>укладені</a:t>
          </a:r>
          <a:r>
            <a:rPr lang="ru-RU" sz="1600" dirty="0" smtClean="0"/>
            <a:t> </a:t>
          </a:r>
          <a:r>
            <a:rPr lang="ru-RU" sz="1600" dirty="0" err="1" smtClean="0"/>
            <a:t>лише</a:t>
          </a:r>
          <a:r>
            <a:rPr lang="ru-RU" sz="1600" dirty="0" smtClean="0"/>
            <a:t> ним </a:t>
          </a:r>
          <a:r>
            <a:rPr lang="ru-RU" sz="1600" dirty="0" err="1" smtClean="0"/>
            <a:t>особисто</a:t>
          </a:r>
          <a:r>
            <a:rPr lang="ru-RU" sz="1600" dirty="0" smtClean="0"/>
            <a:t> та </a:t>
          </a:r>
          <a:r>
            <a:rPr lang="ru-RU" sz="1600" dirty="0" err="1" smtClean="0"/>
            <a:t>ін</a:t>
          </a:r>
          <a:r>
            <a:rPr lang="ru-RU" sz="1600" dirty="0" smtClean="0"/>
            <a:t>.</a:t>
          </a:r>
          <a:endParaRPr lang="ru-RU" sz="1600" dirty="0"/>
        </a:p>
      </dgm:t>
    </dgm:pt>
    <dgm:pt modelId="{9AD5986E-2BCF-4319-A3EB-EBDF5CF45463}" type="parTrans" cxnId="{F085DC50-DBA4-419C-9A7C-1CF1BEFF6B77}">
      <dgm:prSet/>
      <dgm:spPr/>
      <dgm:t>
        <a:bodyPr/>
        <a:lstStyle/>
        <a:p>
          <a:endParaRPr lang="ru-RU"/>
        </a:p>
      </dgm:t>
    </dgm:pt>
    <dgm:pt modelId="{CBBD4F34-36AF-444E-A92E-E780EB326A2F}" type="sibTrans" cxnId="{F085DC50-DBA4-419C-9A7C-1CF1BEFF6B77}">
      <dgm:prSet/>
      <dgm:spPr/>
      <dgm:t>
        <a:bodyPr/>
        <a:lstStyle/>
        <a:p>
          <a:endParaRPr lang="ru-RU"/>
        </a:p>
      </dgm:t>
    </dgm:pt>
    <dgm:pt modelId="{0D22BD69-116B-477C-8500-67A86DE86BB9}" type="pres">
      <dgm:prSet presAssocID="{ADCFEDBF-017D-403A-998F-712110099089}" presName="linear" presStyleCnt="0">
        <dgm:presLayoutVars>
          <dgm:animLvl val="lvl"/>
          <dgm:resizeHandles val="exact"/>
        </dgm:presLayoutVars>
      </dgm:prSet>
      <dgm:spPr/>
    </dgm:pt>
    <dgm:pt modelId="{B4CAFBCF-79B5-45CE-9EC7-2CB723AEEE97}" type="pres">
      <dgm:prSet presAssocID="{B9BB602C-55FD-4D65-9266-DB69B0DE833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11D6AD78-49A8-4A12-9932-9B15276C7938}" type="pres">
      <dgm:prSet presAssocID="{C36419BA-2856-4C15-9A42-D82EE6355D96}" presName="spacer" presStyleCnt="0"/>
      <dgm:spPr/>
    </dgm:pt>
    <dgm:pt modelId="{B020E63A-1A00-47AC-8B9D-4ADBECE94726}" type="pres">
      <dgm:prSet presAssocID="{0A6DC7AD-B097-4A4A-B655-F682FAFC86AB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39928CC5-B228-4B65-8F9A-3AB927009562}" type="pres">
      <dgm:prSet presAssocID="{38E8B4B0-EE75-48B7-9C30-D46525076C0E}" presName="spacer" presStyleCnt="0"/>
      <dgm:spPr/>
    </dgm:pt>
    <dgm:pt modelId="{35E5E4B7-9BA4-4532-908D-722C31F8FFCC}" type="pres">
      <dgm:prSet presAssocID="{999D7C1F-DBA9-4BC7-AA08-617A2E159083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E45D182B-4AD1-4A20-AFCF-DC497E992BA6}" type="pres">
      <dgm:prSet presAssocID="{4AA34F79-AE61-4B6E-A270-834C89A967B5}" presName="spacer" presStyleCnt="0"/>
      <dgm:spPr/>
    </dgm:pt>
    <dgm:pt modelId="{92156551-2BAA-4E8D-9EBE-432624D44FDB}" type="pres">
      <dgm:prSet presAssocID="{A555467F-8828-46C5-B104-B4D86F3D1661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03600502-473D-47FC-B7C0-93C474F50A67}" type="pres">
      <dgm:prSet presAssocID="{AF7C24FF-733C-4BDB-AC23-465903B41855}" presName="spacer" presStyleCnt="0"/>
      <dgm:spPr/>
    </dgm:pt>
    <dgm:pt modelId="{393B3EB1-9C2C-43B2-B641-0282775C6DAC}" type="pres">
      <dgm:prSet presAssocID="{7E67487F-8040-4F98-A7E8-CDF8CABA02FC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33AE32F5-1284-490A-A847-3A35E2B96D87}" type="pres">
      <dgm:prSet presAssocID="{3D65F606-9A72-435C-AE07-75BEFEA731E6}" presName="spacer" presStyleCnt="0"/>
      <dgm:spPr/>
    </dgm:pt>
    <dgm:pt modelId="{8F22DDA7-A6F5-420E-97DF-EB84E8975A62}" type="pres">
      <dgm:prSet presAssocID="{4ABEDB12-58FF-442A-A666-01E08A7F879E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707BEF44-A1E5-448A-BD9F-CB970848822C}" type="pres">
      <dgm:prSet presAssocID="{C6E7800A-4FF5-4A90-879C-6D9F0A316139}" presName="spacer" presStyleCnt="0"/>
      <dgm:spPr/>
    </dgm:pt>
    <dgm:pt modelId="{735CA302-7792-4827-8C2E-A225682A035C}" type="pres">
      <dgm:prSet presAssocID="{94AAD8D6-8355-4FFA-BFDB-C686A0F1B395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6510C040-4B7A-4D50-BABB-8C9B764D55F3}" type="pres">
      <dgm:prSet presAssocID="{463A0ED3-3D56-4E1B-AA1C-2EF9D8C4A62A}" presName="spacer" presStyleCnt="0"/>
      <dgm:spPr/>
    </dgm:pt>
    <dgm:pt modelId="{E1BAA885-6454-4FF1-B703-A2F5857C9164}" type="pres">
      <dgm:prSet presAssocID="{9114DF60-ACF0-494B-B933-56879A24135D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7AB07833-1818-48E7-8E63-DB70F6B27C65}" type="pres">
      <dgm:prSet presAssocID="{4355191E-7A59-48F7-A44E-B43EB04A0DD4}" presName="spacer" presStyleCnt="0"/>
      <dgm:spPr/>
    </dgm:pt>
    <dgm:pt modelId="{ABB6B8DD-41FC-447C-90A1-CDF46864A05E}" type="pres">
      <dgm:prSet presAssocID="{C3420BCB-1D79-492F-B063-98AB2BFD9E73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3E0E825B-C212-445C-BBBC-1E5078A04D25}" srcId="{ADCFEDBF-017D-403A-998F-712110099089}" destId="{7E67487F-8040-4F98-A7E8-CDF8CABA02FC}" srcOrd="4" destOrd="0" parTransId="{3F0333CF-5E54-4843-A588-73C01994B0CE}" sibTransId="{3D65F606-9A72-435C-AE07-75BEFEA731E6}"/>
    <dgm:cxn modelId="{480402D6-8D7E-40FF-B864-6C3DD7F82B6A}" type="presOf" srcId="{ADCFEDBF-017D-403A-998F-712110099089}" destId="{0D22BD69-116B-477C-8500-67A86DE86BB9}" srcOrd="0" destOrd="0" presId="urn:microsoft.com/office/officeart/2005/8/layout/vList2"/>
    <dgm:cxn modelId="{E4AE5AD6-C7A5-4536-A4C1-762E2C1CFFD6}" srcId="{ADCFEDBF-017D-403A-998F-712110099089}" destId="{9114DF60-ACF0-494B-B933-56879A24135D}" srcOrd="7" destOrd="0" parTransId="{A72D6A48-BBB3-406C-AE27-51FECC2CA3CA}" sibTransId="{4355191E-7A59-48F7-A44E-B43EB04A0DD4}"/>
    <dgm:cxn modelId="{F085DC50-DBA4-419C-9A7C-1CF1BEFF6B77}" srcId="{ADCFEDBF-017D-403A-998F-712110099089}" destId="{C3420BCB-1D79-492F-B063-98AB2BFD9E73}" srcOrd="8" destOrd="0" parTransId="{9AD5986E-2BCF-4319-A3EB-EBDF5CF45463}" sibTransId="{CBBD4F34-36AF-444E-A92E-E780EB326A2F}"/>
    <dgm:cxn modelId="{50A62E20-8A5B-4A28-AE04-14F52090EEB4}" type="presOf" srcId="{A555467F-8828-46C5-B104-B4D86F3D1661}" destId="{92156551-2BAA-4E8D-9EBE-432624D44FDB}" srcOrd="0" destOrd="0" presId="urn:microsoft.com/office/officeart/2005/8/layout/vList2"/>
    <dgm:cxn modelId="{7B7A5106-C03F-4AD2-9412-2972FEDB1555}" type="presOf" srcId="{9114DF60-ACF0-494B-B933-56879A24135D}" destId="{E1BAA885-6454-4FF1-B703-A2F5857C9164}" srcOrd="0" destOrd="0" presId="urn:microsoft.com/office/officeart/2005/8/layout/vList2"/>
    <dgm:cxn modelId="{65A2AD7E-BB6A-49A6-BCAF-A3B9D46AAE70}" type="presOf" srcId="{B9BB602C-55FD-4D65-9266-DB69B0DE8332}" destId="{B4CAFBCF-79B5-45CE-9EC7-2CB723AEEE97}" srcOrd="0" destOrd="0" presId="urn:microsoft.com/office/officeart/2005/8/layout/vList2"/>
    <dgm:cxn modelId="{24AD75C9-C6FB-4651-91A2-B1896FDA540A}" srcId="{ADCFEDBF-017D-403A-998F-712110099089}" destId="{94AAD8D6-8355-4FFA-BFDB-C686A0F1B395}" srcOrd="6" destOrd="0" parTransId="{9D829416-15FA-40F5-BF4C-5574C226964D}" sibTransId="{463A0ED3-3D56-4E1B-AA1C-2EF9D8C4A62A}"/>
    <dgm:cxn modelId="{9F053155-85B3-4484-8CBF-E5FD57C54FF7}" srcId="{ADCFEDBF-017D-403A-998F-712110099089}" destId="{B9BB602C-55FD-4D65-9266-DB69B0DE8332}" srcOrd="0" destOrd="0" parTransId="{40CA35CB-49BE-44DF-B6B6-18007148A53F}" sibTransId="{C36419BA-2856-4C15-9A42-D82EE6355D96}"/>
    <dgm:cxn modelId="{AA0CE44F-97B4-4772-B1B8-D6C6E059D204}" type="presOf" srcId="{4ABEDB12-58FF-442A-A666-01E08A7F879E}" destId="{8F22DDA7-A6F5-420E-97DF-EB84E8975A62}" srcOrd="0" destOrd="0" presId="urn:microsoft.com/office/officeart/2005/8/layout/vList2"/>
    <dgm:cxn modelId="{73B422CD-D947-4325-990E-8BF5014AB59C}" type="presOf" srcId="{0A6DC7AD-B097-4A4A-B655-F682FAFC86AB}" destId="{B020E63A-1A00-47AC-8B9D-4ADBECE94726}" srcOrd="0" destOrd="0" presId="urn:microsoft.com/office/officeart/2005/8/layout/vList2"/>
    <dgm:cxn modelId="{4B4515D0-7C09-4595-BF57-6C27D6DEC45C}" srcId="{ADCFEDBF-017D-403A-998F-712110099089}" destId="{A555467F-8828-46C5-B104-B4D86F3D1661}" srcOrd="3" destOrd="0" parTransId="{E5A3DB51-4FAC-41CB-A48B-8397097F3501}" sibTransId="{AF7C24FF-733C-4BDB-AC23-465903B41855}"/>
    <dgm:cxn modelId="{BC4B045C-7376-420A-8F4A-C132D8CBE999}" srcId="{ADCFEDBF-017D-403A-998F-712110099089}" destId="{999D7C1F-DBA9-4BC7-AA08-617A2E159083}" srcOrd="2" destOrd="0" parTransId="{BDE82F38-E41E-40D3-B625-E17D6BEA2919}" sibTransId="{4AA34F79-AE61-4B6E-A270-834C89A967B5}"/>
    <dgm:cxn modelId="{9F4FF8DD-83D2-41A5-A1D2-11B8FEBDD6E8}" type="presOf" srcId="{7E67487F-8040-4F98-A7E8-CDF8CABA02FC}" destId="{393B3EB1-9C2C-43B2-B641-0282775C6DAC}" srcOrd="0" destOrd="0" presId="urn:microsoft.com/office/officeart/2005/8/layout/vList2"/>
    <dgm:cxn modelId="{30912F5F-009B-41AC-A67F-21855580058B}" srcId="{ADCFEDBF-017D-403A-998F-712110099089}" destId="{4ABEDB12-58FF-442A-A666-01E08A7F879E}" srcOrd="5" destOrd="0" parTransId="{3477047C-93C9-474B-BB6D-0EED431D9ED9}" sibTransId="{C6E7800A-4FF5-4A90-879C-6D9F0A316139}"/>
    <dgm:cxn modelId="{624D072C-3476-448D-9913-ACEC054294B7}" type="presOf" srcId="{999D7C1F-DBA9-4BC7-AA08-617A2E159083}" destId="{35E5E4B7-9BA4-4532-908D-722C31F8FFCC}" srcOrd="0" destOrd="0" presId="urn:microsoft.com/office/officeart/2005/8/layout/vList2"/>
    <dgm:cxn modelId="{96C4A2E8-7E6C-4F7F-BB8E-9CCA53A664A0}" type="presOf" srcId="{C3420BCB-1D79-492F-B063-98AB2BFD9E73}" destId="{ABB6B8DD-41FC-447C-90A1-CDF46864A05E}" srcOrd="0" destOrd="0" presId="urn:microsoft.com/office/officeart/2005/8/layout/vList2"/>
    <dgm:cxn modelId="{AF88CF86-ACAA-41F5-806A-64C2848A0C2B}" type="presOf" srcId="{94AAD8D6-8355-4FFA-BFDB-C686A0F1B395}" destId="{735CA302-7792-4827-8C2E-A225682A035C}" srcOrd="0" destOrd="0" presId="urn:microsoft.com/office/officeart/2005/8/layout/vList2"/>
    <dgm:cxn modelId="{B44F9A0A-497A-4F9B-8B88-20709655DEF0}" srcId="{ADCFEDBF-017D-403A-998F-712110099089}" destId="{0A6DC7AD-B097-4A4A-B655-F682FAFC86AB}" srcOrd="1" destOrd="0" parTransId="{DF082719-576D-496A-AAE4-7E0C7309F802}" sibTransId="{38E8B4B0-EE75-48B7-9C30-D46525076C0E}"/>
    <dgm:cxn modelId="{3B113CED-8235-4C5D-A031-CBCF4220AF78}" type="presParOf" srcId="{0D22BD69-116B-477C-8500-67A86DE86BB9}" destId="{B4CAFBCF-79B5-45CE-9EC7-2CB723AEEE97}" srcOrd="0" destOrd="0" presId="urn:microsoft.com/office/officeart/2005/8/layout/vList2"/>
    <dgm:cxn modelId="{292707E7-C809-4753-A1A7-2612D9E1CC6A}" type="presParOf" srcId="{0D22BD69-116B-477C-8500-67A86DE86BB9}" destId="{11D6AD78-49A8-4A12-9932-9B15276C7938}" srcOrd="1" destOrd="0" presId="urn:microsoft.com/office/officeart/2005/8/layout/vList2"/>
    <dgm:cxn modelId="{7A4AF42E-DE8F-400D-B324-0C4E9D069275}" type="presParOf" srcId="{0D22BD69-116B-477C-8500-67A86DE86BB9}" destId="{B020E63A-1A00-47AC-8B9D-4ADBECE94726}" srcOrd="2" destOrd="0" presId="urn:microsoft.com/office/officeart/2005/8/layout/vList2"/>
    <dgm:cxn modelId="{5F649EF1-EE2B-4296-BBB6-9039D0530E4E}" type="presParOf" srcId="{0D22BD69-116B-477C-8500-67A86DE86BB9}" destId="{39928CC5-B228-4B65-8F9A-3AB927009562}" srcOrd="3" destOrd="0" presId="urn:microsoft.com/office/officeart/2005/8/layout/vList2"/>
    <dgm:cxn modelId="{D9C60890-3577-4BAC-859B-9AF99A386B18}" type="presParOf" srcId="{0D22BD69-116B-477C-8500-67A86DE86BB9}" destId="{35E5E4B7-9BA4-4532-908D-722C31F8FFCC}" srcOrd="4" destOrd="0" presId="urn:microsoft.com/office/officeart/2005/8/layout/vList2"/>
    <dgm:cxn modelId="{266442F1-1DAD-4868-8212-EEE2304A81C5}" type="presParOf" srcId="{0D22BD69-116B-477C-8500-67A86DE86BB9}" destId="{E45D182B-4AD1-4A20-AFCF-DC497E992BA6}" srcOrd="5" destOrd="0" presId="urn:microsoft.com/office/officeart/2005/8/layout/vList2"/>
    <dgm:cxn modelId="{FA3B409C-3D6A-4BBB-82B2-4CC22D5B3599}" type="presParOf" srcId="{0D22BD69-116B-477C-8500-67A86DE86BB9}" destId="{92156551-2BAA-4E8D-9EBE-432624D44FDB}" srcOrd="6" destOrd="0" presId="urn:microsoft.com/office/officeart/2005/8/layout/vList2"/>
    <dgm:cxn modelId="{E8CC0BD5-F079-45B1-B55C-8C9DB52252BF}" type="presParOf" srcId="{0D22BD69-116B-477C-8500-67A86DE86BB9}" destId="{03600502-473D-47FC-B7C0-93C474F50A67}" srcOrd="7" destOrd="0" presId="urn:microsoft.com/office/officeart/2005/8/layout/vList2"/>
    <dgm:cxn modelId="{440B8A53-1445-4F68-8EA8-EAB9DB296DE2}" type="presParOf" srcId="{0D22BD69-116B-477C-8500-67A86DE86BB9}" destId="{393B3EB1-9C2C-43B2-B641-0282775C6DAC}" srcOrd="8" destOrd="0" presId="urn:microsoft.com/office/officeart/2005/8/layout/vList2"/>
    <dgm:cxn modelId="{BF1FB190-5666-491E-9EAF-3361E0024AD0}" type="presParOf" srcId="{0D22BD69-116B-477C-8500-67A86DE86BB9}" destId="{33AE32F5-1284-490A-A847-3A35E2B96D87}" srcOrd="9" destOrd="0" presId="urn:microsoft.com/office/officeart/2005/8/layout/vList2"/>
    <dgm:cxn modelId="{D9F4207D-968F-44CE-A935-E563CE55044B}" type="presParOf" srcId="{0D22BD69-116B-477C-8500-67A86DE86BB9}" destId="{8F22DDA7-A6F5-420E-97DF-EB84E8975A62}" srcOrd="10" destOrd="0" presId="urn:microsoft.com/office/officeart/2005/8/layout/vList2"/>
    <dgm:cxn modelId="{B0F70BC7-27CB-4F31-B632-65B043E90B63}" type="presParOf" srcId="{0D22BD69-116B-477C-8500-67A86DE86BB9}" destId="{707BEF44-A1E5-448A-BD9F-CB970848822C}" srcOrd="11" destOrd="0" presId="urn:microsoft.com/office/officeart/2005/8/layout/vList2"/>
    <dgm:cxn modelId="{9AC0CB72-697B-4871-988D-E8A0E1134FE6}" type="presParOf" srcId="{0D22BD69-116B-477C-8500-67A86DE86BB9}" destId="{735CA302-7792-4827-8C2E-A225682A035C}" srcOrd="12" destOrd="0" presId="urn:microsoft.com/office/officeart/2005/8/layout/vList2"/>
    <dgm:cxn modelId="{7E1B448E-416E-44A6-B08B-C077EA9A33B5}" type="presParOf" srcId="{0D22BD69-116B-477C-8500-67A86DE86BB9}" destId="{6510C040-4B7A-4D50-BABB-8C9B764D55F3}" srcOrd="13" destOrd="0" presId="urn:microsoft.com/office/officeart/2005/8/layout/vList2"/>
    <dgm:cxn modelId="{E532AA7D-F885-48AE-ACA2-9DEDD116C5D1}" type="presParOf" srcId="{0D22BD69-116B-477C-8500-67A86DE86BB9}" destId="{E1BAA885-6454-4FF1-B703-A2F5857C9164}" srcOrd="14" destOrd="0" presId="urn:microsoft.com/office/officeart/2005/8/layout/vList2"/>
    <dgm:cxn modelId="{8B848259-153D-4361-ABFD-BCC44CF2F38E}" type="presParOf" srcId="{0D22BD69-116B-477C-8500-67A86DE86BB9}" destId="{7AB07833-1818-48E7-8E63-DB70F6B27C65}" srcOrd="15" destOrd="0" presId="urn:microsoft.com/office/officeart/2005/8/layout/vList2"/>
    <dgm:cxn modelId="{9168DC11-CB23-4CE4-965E-7A9486201B37}" type="presParOf" srcId="{0D22BD69-116B-477C-8500-67A86DE86BB9}" destId="{ABB6B8DD-41FC-447C-90A1-CDF46864A05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F596F-6769-4A86-8379-A7E81D49584B}">
      <dsp:nvSpPr>
        <dsp:cNvPr id="0" name=""/>
        <dsp:cNvSpPr/>
      </dsp:nvSpPr>
      <dsp:spPr>
        <a:xfrm>
          <a:off x="0" y="54850"/>
          <a:ext cx="3749675" cy="6563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5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Види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професійної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діяльності</a:t>
          </a:r>
          <a:r>
            <a:rPr lang="ru-RU" sz="1700" b="1" kern="1200" dirty="0" smtClean="0"/>
            <a:t> на ринку </a:t>
          </a:r>
          <a:r>
            <a:rPr lang="ru-RU" sz="1700" b="1" kern="1200" dirty="0" err="1" smtClean="0"/>
            <a:t>цінних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паперів</a:t>
          </a:r>
          <a:r>
            <a:rPr lang="ru-RU" sz="1700" b="1" kern="1200" dirty="0" smtClean="0"/>
            <a:t>:</a:t>
          </a:r>
          <a:endParaRPr lang="ru-RU" sz="1700" b="1" kern="1200" dirty="0"/>
        </a:p>
      </dsp:txBody>
      <dsp:txXfrm>
        <a:off x="32041" y="86891"/>
        <a:ext cx="3685593" cy="592288"/>
      </dsp:txXfrm>
    </dsp:sp>
    <dsp:sp modelId="{85DF3D16-7E33-40F3-9B1D-86639C893CD0}">
      <dsp:nvSpPr>
        <dsp:cNvPr id="0" name=""/>
        <dsp:cNvSpPr/>
      </dsp:nvSpPr>
      <dsp:spPr>
        <a:xfrm>
          <a:off x="0" y="760180"/>
          <a:ext cx="3749675" cy="6563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2256975"/>
                <a:satOff val="5557"/>
                <a:lumOff val="-123"/>
                <a:alphaOff val="0"/>
                <a:tint val="30000"/>
                <a:satMod val="300000"/>
              </a:schemeClr>
              <a:schemeClr val="accent5">
                <a:hueOff val="-2256975"/>
                <a:satOff val="5557"/>
                <a:lumOff val="-123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– брокерська діяльність;</a:t>
          </a:r>
          <a:endParaRPr lang="ru-RU" sz="1700" kern="1200"/>
        </a:p>
      </dsp:txBody>
      <dsp:txXfrm>
        <a:off x="32041" y="792221"/>
        <a:ext cx="3685593" cy="592288"/>
      </dsp:txXfrm>
    </dsp:sp>
    <dsp:sp modelId="{CE17B421-A15C-4A6A-A54C-CBD7927AB340}">
      <dsp:nvSpPr>
        <dsp:cNvPr id="0" name=""/>
        <dsp:cNvSpPr/>
      </dsp:nvSpPr>
      <dsp:spPr>
        <a:xfrm>
          <a:off x="0" y="1465510"/>
          <a:ext cx="3749675" cy="6563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4513949"/>
                <a:satOff val="11115"/>
                <a:lumOff val="-245"/>
                <a:alphaOff val="0"/>
                <a:tint val="30000"/>
                <a:satMod val="300000"/>
              </a:schemeClr>
              <a:schemeClr val="accent5">
                <a:hueOff val="-4513949"/>
                <a:satOff val="11115"/>
                <a:lumOff val="-24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– </a:t>
          </a:r>
          <a:r>
            <a:rPr lang="ru-RU" sz="1700" kern="1200" dirty="0" err="1" smtClean="0"/>
            <a:t>дилерська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діяльність</a:t>
          </a:r>
          <a:r>
            <a:rPr lang="ru-RU" sz="1700" kern="1200" dirty="0" smtClean="0"/>
            <a:t>;</a:t>
          </a:r>
          <a:endParaRPr lang="ru-RU" sz="1700" kern="1200" dirty="0"/>
        </a:p>
      </dsp:txBody>
      <dsp:txXfrm>
        <a:off x="32041" y="1497551"/>
        <a:ext cx="3685593" cy="592288"/>
      </dsp:txXfrm>
    </dsp:sp>
    <dsp:sp modelId="{07EFC6D7-2688-4192-9625-C1A75C041FF4}">
      <dsp:nvSpPr>
        <dsp:cNvPr id="0" name=""/>
        <dsp:cNvSpPr/>
      </dsp:nvSpPr>
      <dsp:spPr>
        <a:xfrm>
          <a:off x="0" y="2170840"/>
          <a:ext cx="3749675" cy="6563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6770924"/>
                <a:satOff val="16672"/>
                <a:lumOff val="-368"/>
                <a:alphaOff val="0"/>
                <a:tint val="30000"/>
                <a:satMod val="300000"/>
              </a:schemeClr>
              <a:schemeClr val="accent5">
                <a:hueOff val="-6770924"/>
                <a:satOff val="16672"/>
                <a:lumOff val="-368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– андеррайтинг;</a:t>
          </a:r>
          <a:endParaRPr lang="ru-RU" sz="1700" kern="1200"/>
        </a:p>
      </dsp:txBody>
      <dsp:txXfrm>
        <a:off x="32041" y="2202881"/>
        <a:ext cx="3685593" cy="592288"/>
      </dsp:txXfrm>
    </dsp:sp>
    <dsp:sp modelId="{2F109EB6-E7E4-4659-9DA5-B0C882E07B1D}">
      <dsp:nvSpPr>
        <dsp:cNvPr id="0" name=""/>
        <dsp:cNvSpPr/>
      </dsp:nvSpPr>
      <dsp:spPr>
        <a:xfrm>
          <a:off x="0" y="2876170"/>
          <a:ext cx="3749675" cy="6563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9027899"/>
                <a:satOff val="22229"/>
                <a:lumOff val="-490"/>
                <a:alphaOff val="0"/>
                <a:tint val="30000"/>
                <a:satMod val="300000"/>
              </a:schemeClr>
              <a:schemeClr val="accent5">
                <a:hueOff val="-9027899"/>
                <a:satOff val="22229"/>
                <a:lumOff val="-49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– діяльність з управління активами;</a:t>
          </a:r>
          <a:endParaRPr lang="ru-RU" sz="1700" kern="1200"/>
        </a:p>
      </dsp:txBody>
      <dsp:txXfrm>
        <a:off x="32041" y="2908211"/>
        <a:ext cx="3685593" cy="592288"/>
      </dsp:txXfrm>
    </dsp:sp>
    <dsp:sp modelId="{583809BB-0201-429A-A621-A503E702F8D0}">
      <dsp:nvSpPr>
        <dsp:cNvPr id="0" name=""/>
        <dsp:cNvSpPr/>
      </dsp:nvSpPr>
      <dsp:spPr>
        <a:xfrm>
          <a:off x="0" y="3581500"/>
          <a:ext cx="3749675" cy="6563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11284873"/>
                <a:satOff val="27787"/>
                <a:lumOff val="-613"/>
                <a:alphaOff val="0"/>
                <a:tint val="30000"/>
                <a:satMod val="300000"/>
              </a:schemeClr>
              <a:schemeClr val="accent5">
                <a:hueOff val="-11284873"/>
                <a:satOff val="27787"/>
                <a:lumOff val="-613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– діяльність з організації торгівлі на фондовому ринку;</a:t>
          </a:r>
          <a:endParaRPr lang="ru-RU" sz="1700" kern="1200"/>
        </a:p>
      </dsp:txBody>
      <dsp:txXfrm>
        <a:off x="32041" y="3613541"/>
        <a:ext cx="3685593" cy="592288"/>
      </dsp:txXfrm>
    </dsp:sp>
    <dsp:sp modelId="{6AA8C2DE-A01A-4B15-8616-B92D5F521CAF}">
      <dsp:nvSpPr>
        <dsp:cNvPr id="0" name=""/>
        <dsp:cNvSpPr/>
      </dsp:nvSpPr>
      <dsp:spPr>
        <a:xfrm>
          <a:off x="0" y="4286830"/>
          <a:ext cx="3749675" cy="6563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13541849"/>
                <a:satOff val="33344"/>
                <a:lumOff val="-735"/>
                <a:alphaOff val="0"/>
                <a:tint val="30000"/>
                <a:satMod val="300000"/>
              </a:schemeClr>
              <a:schemeClr val="accent5">
                <a:hueOff val="-13541849"/>
                <a:satOff val="33344"/>
                <a:lumOff val="-73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– депозитарна діяльність;</a:t>
          </a:r>
          <a:endParaRPr lang="ru-RU" sz="1700" kern="1200"/>
        </a:p>
      </dsp:txBody>
      <dsp:txXfrm>
        <a:off x="32041" y="4318871"/>
        <a:ext cx="3685593" cy="592288"/>
      </dsp:txXfrm>
    </dsp:sp>
    <dsp:sp modelId="{2C823BA0-1C28-4AF1-BEE9-039A75B2F8BA}">
      <dsp:nvSpPr>
        <dsp:cNvPr id="0" name=""/>
        <dsp:cNvSpPr/>
      </dsp:nvSpPr>
      <dsp:spPr>
        <a:xfrm>
          <a:off x="0" y="4992161"/>
          <a:ext cx="3749675" cy="6563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15798823"/>
                <a:satOff val="38902"/>
                <a:lumOff val="-858"/>
                <a:alphaOff val="0"/>
                <a:tint val="30000"/>
                <a:satMod val="300000"/>
              </a:schemeClr>
              <a:schemeClr val="accent5">
                <a:hueOff val="-15798823"/>
                <a:satOff val="38902"/>
                <a:lumOff val="-858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– клірингова діяльність;</a:t>
          </a:r>
          <a:endParaRPr lang="ru-RU" sz="1700" kern="1200"/>
        </a:p>
      </dsp:txBody>
      <dsp:txXfrm>
        <a:off x="32041" y="5024202"/>
        <a:ext cx="3685593" cy="592288"/>
      </dsp:txXfrm>
    </dsp:sp>
    <dsp:sp modelId="{99813A37-FF84-4654-B2E8-D4D880374D5E}">
      <dsp:nvSpPr>
        <dsp:cNvPr id="0" name=""/>
        <dsp:cNvSpPr/>
      </dsp:nvSpPr>
      <dsp:spPr>
        <a:xfrm>
          <a:off x="0" y="5697491"/>
          <a:ext cx="3749675" cy="6563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18055798"/>
                <a:satOff val="44459"/>
                <a:lumOff val="-980"/>
                <a:alphaOff val="0"/>
                <a:tint val="30000"/>
                <a:satMod val="300000"/>
              </a:schemeClr>
              <a:schemeClr val="accent5">
                <a:hueOff val="-18055798"/>
                <a:satOff val="44459"/>
                <a:lumOff val="-98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– реєстраторська діяльність.</a:t>
          </a:r>
          <a:endParaRPr lang="ru-RU" sz="1700" kern="1200"/>
        </a:p>
      </dsp:txBody>
      <dsp:txXfrm>
        <a:off x="32041" y="5729532"/>
        <a:ext cx="3685593" cy="592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C4812-E0F0-4C8C-968E-62FDFF006013}">
      <dsp:nvSpPr>
        <dsp:cNvPr id="0" name=""/>
        <dsp:cNvSpPr/>
      </dsp:nvSpPr>
      <dsp:spPr>
        <a:xfrm>
          <a:off x="0" y="694705"/>
          <a:ext cx="2448144" cy="146888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1) </a:t>
          </a:r>
          <a:r>
            <a:rPr lang="ru-RU" sz="1400" kern="1200" dirty="0" err="1" smtClean="0"/>
            <a:t>діяльність</a:t>
          </a:r>
          <a:r>
            <a:rPr lang="ru-RU" sz="1400" kern="1200" dirty="0" smtClean="0"/>
            <a:t> з </a:t>
          </a:r>
          <a:r>
            <a:rPr lang="ru-RU" sz="1400" kern="1200" dirty="0" err="1" smtClean="0"/>
            <a:t>торгівлі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цінними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паперами</a:t>
          </a:r>
          <a:r>
            <a:rPr lang="ru-RU" sz="1400" kern="1200" dirty="0" smtClean="0"/>
            <a:t>, яка </a:t>
          </a:r>
          <a:r>
            <a:rPr lang="ru-RU" sz="1400" kern="1200" dirty="0" err="1" smtClean="0"/>
            <a:t>включає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брокерську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дилерську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діяльність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андеррайтинг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діяльність</a:t>
          </a:r>
          <a:r>
            <a:rPr lang="ru-RU" sz="1400" kern="1200" dirty="0" smtClean="0"/>
            <a:t> з </a:t>
          </a:r>
          <a:r>
            <a:rPr lang="ru-RU" sz="1400" kern="1200" dirty="0" err="1" smtClean="0"/>
            <a:t>управління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цінними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паперами</a:t>
          </a:r>
          <a:r>
            <a:rPr lang="ru-RU" sz="1400" kern="1200" dirty="0" smtClean="0"/>
            <a:t>;</a:t>
          </a:r>
          <a:endParaRPr lang="ru-RU" sz="1400" kern="1200" dirty="0"/>
        </a:p>
      </dsp:txBody>
      <dsp:txXfrm>
        <a:off x="0" y="694705"/>
        <a:ext cx="2448144" cy="1468886"/>
      </dsp:txXfrm>
    </dsp:sp>
    <dsp:sp modelId="{986B3FA3-D3C6-414C-B04B-B6C840D7BAC4}">
      <dsp:nvSpPr>
        <dsp:cNvPr id="0" name=""/>
        <dsp:cNvSpPr/>
      </dsp:nvSpPr>
      <dsp:spPr>
        <a:xfrm>
          <a:off x="2692959" y="694705"/>
          <a:ext cx="2448144" cy="146888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4308971"/>
                <a:satOff val="-10901"/>
                <a:lumOff val="490"/>
                <a:alphaOff val="0"/>
                <a:tint val="30000"/>
                <a:satMod val="300000"/>
              </a:schemeClr>
              <a:schemeClr val="accent4">
                <a:hueOff val="4308971"/>
                <a:satOff val="-10901"/>
                <a:lumOff val="49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2) </a:t>
          </a:r>
          <a:r>
            <a:rPr lang="ru-RU" sz="1400" kern="1200" dirty="0" err="1" smtClean="0"/>
            <a:t>діяльність</a:t>
          </a:r>
          <a:r>
            <a:rPr lang="ru-RU" sz="1400" kern="1200" dirty="0" smtClean="0"/>
            <a:t> з </a:t>
          </a:r>
          <a:r>
            <a:rPr lang="ru-RU" sz="1400" kern="1200" dirty="0" err="1" smtClean="0"/>
            <a:t>управління</a:t>
          </a:r>
          <a:r>
            <a:rPr lang="ru-RU" sz="1400" kern="1200" dirty="0" smtClean="0"/>
            <a:t> активами </a:t>
          </a:r>
          <a:r>
            <a:rPr lang="ru-RU" sz="1400" kern="1200" dirty="0" err="1" smtClean="0"/>
            <a:t>інституційних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інвесторів</a:t>
          </a:r>
          <a:r>
            <a:rPr lang="ru-RU" sz="1400" kern="1200" dirty="0" smtClean="0"/>
            <a:t>;</a:t>
          </a:r>
          <a:endParaRPr lang="ru-RU" sz="1400" kern="1200" dirty="0"/>
        </a:p>
      </dsp:txBody>
      <dsp:txXfrm>
        <a:off x="2692959" y="694705"/>
        <a:ext cx="2448144" cy="1468886"/>
      </dsp:txXfrm>
    </dsp:sp>
    <dsp:sp modelId="{61025F13-6991-4FFF-9DE5-A31F6B7736DD}">
      <dsp:nvSpPr>
        <dsp:cNvPr id="0" name=""/>
        <dsp:cNvSpPr/>
      </dsp:nvSpPr>
      <dsp:spPr>
        <a:xfrm>
          <a:off x="5385918" y="694705"/>
          <a:ext cx="2448144" cy="146888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8617942"/>
                <a:satOff val="-21801"/>
                <a:lumOff val="980"/>
                <a:alphaOff val="0"/>
                <a:tint val="30000"/>
                <a:satMod val="300000"/>
              </a:schemeClr>
              <a:schemeClr val="accent4">
                <a:hueOff val="8617942"/>
                <a:satOff val="-21801"/>
                <a:lumOff val="98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3) </a:t>
          </a:r>
          <a:r>
            <a:rPr lang="ru-RU" sz="1400" kern="1200" dirty="0" err="1" smtClean="0"/>
            <a:t>депозитарна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діяльність</a:t>
          </a:r>
          <a:r>
            <a:rPr lang="ru-RU" sz="1400" kern="1200" dirty="0" smtClean="0"/>
            <a:t>;</a:t>
          </a:r>
          <a:endParaRPr lang="ru-RU" sz="1400" kern="1200" dirty="0"/>
        </a:p>
      </dsp:txBody>
      <dsp:txXfrm>
        <a:off x="5385918" y="694705"/>
        <a:ext cx="2448144" cy="1468886"/>
      </dsp:txXfrm>
    </dsp:sp>
    <dsp:sp modelId="{C7649D50-2E1B-4F7A-BC5E-3E765B99A50A}">
      <dsp:nvSpPr>
        <dsp:cNvPr id="0" name=""/>
        <dsp:cNvSpPr/>
      </dsp:nvSpPr>
      <dsp:spPr>
        <a:xfrm>
          <a:off x="1346479" y="2408407"/>
          <a:ext cx="2448144" cy="146888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12926913"/>
                <a:satOff val="-32702"/>
                <a:lumOff val="1470"/>
                <a:alphaOff val="0"/>
                <a:tint val="30000"/>
                <a:satMod val="300000"/>
              </a:schemeClr>
              <a:schemeClr val="accent4">
                <a:hueOff val="12926913"/>
                <a:satOff val="-32702"/>
                <a:lumOff val="147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4) </a:t>
          </a:r>
          <a:r>
            <a:rPr lang="ru-RU" sz="1400" kern="1200" dirty="0" err="1" smtClean="0"/>
            <a:t>діяльність</a:t>
          </a:r>
          <a:r>
            <a:rPr lang="ru-RU" sz="1400" kern="1200" dirty="0" smtClean="0"/>
            <a:t> з </a:t>
          </a:r>
          <a:r>
            <a:rPr lang="ru-RU" sz="1400" kern="1200" dirty="0" err="1" smtClean="0"/>
            <a:t>організації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торгівлі</a:t>
          </a:r>
          <a:r>
            <a:rPr lang="ru-RU" sz="1400" kern="1200" dirty="0" smtClean="0"/>
            <a:t> на фондовому ринку;</a:t>
          </a:r>
          <a:endParaRPr lang="ru-RU" sz="1400" kern="1200" dirty="0"/>
        </a:p>
      </dsp:txBody>
      <dsp:txXfrm>
        <a:off x="1346479" y="2408407"/>
        <a:ext cx="2448144" cy="1468886"/>
      </dsp:txXfrm>
    </dsp:sp>
    <dsp:sp modelId="{419515F5-A07A-4B3B-AACA-1CF19B5AC73D}">
      <dsp:nvSpPr>
        <dsp:cNvPr id="0" name=""/>
        <dsp:cNvSpPr/>
      </dsp:nvSpPr>
      <dsp:spPr>
        <a:xfrm>
          <a:off x="4039439" y="2408407"/>
          <a:ext cx="2448144" cy="146888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17235884"/>
                <a:satOff val="-43603"/>
                <a:lumOff val="1960"/>
                <a:alphaOff val="0"/>
                <a:tint val="30000"/>
                <a:satMod val="300000"/>
              </a:schemeClr>
              <a:schemeClr val="accent4">
                <a:hueOff val="17235884"/>
                <a:satOff val="-43603"/>
                <a:lumOff val="196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5) </a:t>
          </a:r>
          <a:r>
            <a:rPr lang="ru-RU" sz="1400" kern="1200" dirty="0" err="1" smtClean="0"/>
            <a:t>клірингова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діяльність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4039439" y="2408407"/>
        <a:ext cx="2448144" cy="1468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2A097-5A46-451D-AD63-BA75085ECB91}">
      <dsp:nvSpPr>
        <dsp:cNvPr id="0" name=""/>
        <dsp:cNvSpPr/>
      </dsp:nvSpPr>
      <dsp:spPr>
        <a:xfrm>
          <a:off x="0" y="5167595"/>
          <a:ext cx="8784976" cy="5654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shade val="5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7) </a:t>
          </a:r>
          <a:r>
            <a:rPr lang="ru-RU" sz="1600" kern="1200" dirty="0" err="1" smtClean="0"/>
            <a:t>діяльність</a:t>
          </a:r>
          <a:r>
            <a:rPr lang="ru-RU" sz="1600" kern="1200" dirty="0" smtClean="0"/>
            <a:t> з </a:t>
          </a:r>
          <a:r>
            <a:rPr lang="ru-RU" sz="1600" kern="1200" dirty="0" err="1" smtClean="0"/>
            <a:t>управління</a:t>
          </a:r>
          <a:r>
            <a:rPr lang="ru-RU" sz="1600" kern="1200" dirty="0" smtClean="0"/>
            <a:t> активами, </a:t>
          </a:r>
          <a:r>
            <a:rPr lang="ru-RU" sz="1600" kern="1200" dirty="0" err="1" smtClean="0"/>
            <a:t>зокрема</a:t>
          </a:r>
          <a:r>
            <a:rPr lang="ru-RU" sz="1600" kern="1200" dirty="0" smtClean="0"/>
            <a:t>:</a:t>
          </a:r>
          <a:endParaRPr lang="ru-RU" sz="1600" kern="1200" dirty="0"/>
        </a:p>
      </dsp:txBody>
      <dsp:txXfrm>
        <a:off x="0" y="5167595"/>
        <a:ext cx="8784976" cy="305363"/>
      </dsp:txXfrm>
    </dsp:sp>
    <dsp:sp modelId="{5F45167A-134F-4837-8EF7-C4318F5E766D}">
      <dsp:nvSpPr>
        <dsp:cNvPr id="0" name=""/>
        <dsp:cNvSpPr/>
      </dsp:nvSpPr>
      <dsp:spPr>
        <a:xfrm>
          <a:off x="0" y="5461648"/>
          <a:ext cx="4392487" cy="260124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– </a:t>
          </a:r>
          <a:r>
            <a:rPr lang="ru-RU" sz="1400" kern="1200" dirty="0" err="1" smtClean="0"/>
            <a:t>управління</a:t>
          </a:r>
          <a:r>
            <a:rPr lang="ru-RU" sz="1400" kern="1200" dirty="0" smtClean="0"/>
            <a:t> активами </a:t>
          </a:r>
          <a:r>
            <a:rPr lang="ru-RU" sz="1400" kern="1200" dirty="0" err="1" smtClean="0"/>
            <a:t>інститутів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спільного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інвестування</a:t>
          </a:r>
          <a:r>
            <a:rPr lang="ru-RU" sz="1400" kern="1200" dirty="0" smtClean="0"/>
            <a:t>;</a:t>
          </a:r>
          <a:endParaRPr lang="ru-RU" sz="1400" kern="1200" dirty="0"/>
        </a:p>
      </dsp:txBody>
      <dsp:txXfrm>
        <a:off x="0" y="5461648"/>
        <a:ext cx="4392487" cy="260124"/>
      </dsp:txXfrm>
    </dsp:sp>
    <dsp:sp modelId="{DC6872CB-EE10-4F82-A961-B53C17C4442C}">
      <dsp:nvSpPr>
        <dsp:cNvPr id="0" name=""/>
        <dsp:cNvSpPr/>
      </dsp:nvSpPr>
      <dsp:spPr>
        <a:xfrm>
          <a:off x="4392488" y="5461648"/>
          <a:ext cx="4392487" cy="260124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– управління активами пенсійних фондів.</a:t>
          </a:r>
          <a:endParaRPr lang="ru-RU" sz="1400" kern="1200" dirty="0"/>
        </a:p>
      </dsp:txBody>
      <dsp:txXfrm>
        <a:off x="4392488" y="5461648"/>
        <a:ext cx="4392487" cy="260124"/>
      </dsp:txXfrm>
    </dsp:sp>
    <dsp:sp modelId="{328C1CDB-ACC9-4853-918B-1CDA62A4F77D}">
      <dsp:nvSpPr>
        <dsp:cNvPr id="0" name=""/>
        <dsp:cNvSpPr/>
      </dsp:nvSpPr>
      <dsp:spPr>
        <a:xfrm rot="10800000">
          <a:off x="0" y="4306358"/>
          <a:ext cx="8784976" cy="8697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44632"/>
                <a:satOff val="-261"/>
                <a:lumOff val="12501"/>
                <a:alphaOff val="0"/>
                <a:tint val="30000"/>
                <a:satMod val="300000"/>
              </a:schemeClr>
              <a:schemeClr val="accent2">
                <a:shade val="50000"/>
                <a:hueOff val="-44632"/>
                <a:satOff val="-261"/>
                <a:lumOff val="12501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6) діяльність з організації торгівлі на ринку цінних паперів;</a:t>
          </a:r>
          <a:endParaRPr lang="ru-RU" sz="1600" kern="1200" dirty="0"/>
        </a:p>
      </dsp:txBody>
      <dsp:txXfrm rot="10800000">
        <a:off x="0" y="4306358"/>
        <a:ext cx="8784976" cy="565117"/>
      </dsp:txXfrm>
    </dsp:sp>
    <dsp:sp modelId="{93DA248E-8F5A-4E6A-9D81-51B663274F6C}">
      <dsp:nvSpPr>
        <dsp:cNvPr id="0" name=""/>
        <dsp:cNvSpPr/>
      </dsp:nvSpPr>
      <dsp:spPr>
        <a:xfrm rot="10800000">
          <a:off x="0" y="3445121"/>
          <a:ext cx="8784976" cy="8697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89264"/>
                <a:satOff val="-522"/>
                <a:lumOff val="25001"/>
                <a:alphaOff val="0"/>
                <a:tint val="30000"/>
                <a:satMod val="300000"/>
              </a:schemeClr>
              <a:schemeClr val="accent2">
                <a:shade val="50000"/>
                <a:hueOff val="-89264"/>
                <a:satOff val="-522"/>
                <a:lumOff val="25001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5) діяльність щодо ведення реєстру власників іменних цінних паперів;</a:t>
          </a:r>
          <a:endParaRPr lang="ru-RU" sz="1600" kern="1200" dirty="0"/>
        </a:p>
      </dsp:txBody>
      <dsp:txXfrm rot="10800000">
        <a:off x="0" y="3445121"/>
        <a:ext cx="8784976" cy="565117"/>
      </dsp:txXfrm>
    </dsp:sp>
    <dsp:sp modelId="{142486C5-19C8-4A0F-A011-A542A456CC47}">
      <dsp:nvSpPr>
        <dsp:cNvPr id="0" name=""/>
        <dsp:cNvSpPr/>
      </dsp:nvSpPr>
      <dsp:spPr>
        <a:xfrm rot="10800000">
          <a:off x="0" y="2583884"/>
          <a:ext cx="8784976" cy="8697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133897"/>
                <a:satOff val="-783"/>
                <a:lumOff val="37502"/>
                <a:alphaOff val="0"/>
                <a:tint val="30000"/>
                <a:satMod val="300000"/>
              </a:schemeClr>
              <a:schemeClr val="accent2">
                <a:shade val="50000"/>
                <a:hueOff val="-133897"/>
                <a:satOff val="-783"/>
                <a:lumOff val="37502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4) розрахунково-клірингова діяльність за угодами щодо цінних паперів;</a:t>
          </a:r>
          <a:endParaRPr lang="ru-RU" sz="1600" kern="1200" dirty="0"/>
        </a:p>
      </dsp:txBody>
      <dsp:txXfrm rot="10800000">
        <a:off x="0" y="2583884"/>
        <a:ext cx="8784976" cy="565117"/>
      </dsp:txXfrm>
    </dsp:sp>
    <dsp:sp modelId="{EDD6AB40-A17C-4B80-8C90-F5AF8C025F11}">
      <dsp:nvSpPr>
        <dsp:cNvPr id="0" name=""/>
        <dsp:cNvSpPr/>
      </dsp:nvSpPr>
      <dsp:spPr>
        <a:xfrm rot="10800000">
          <a:off x="0" y="1722647"/>
          <a:ext cx="8784976" cy="8697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133897"/>
                <a:satOff val="-783"/>
                <a:lumOff val="37502"/>
                <a:alphaOff val="0"/>
                <a:tint val="30000"/>
                <a:satMod val="300000"/>
              </a:schemeClr>
              <a:schemeClr val="accent2">
                <a:shade val="50000"/>
                <a:hueOff val="-133897"/>
                <a:satOff val="-783"/>
                <a:lumOff val="37502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3) депозитарна діяльність зберігана цінних паперів;</a:t>
          </a:r>
          <a:endParaRPr lang="ru-RU" sz="1600" kern="1200" dirty="0"/>
        </a:p>
      </dsp:txBody>
      <dsp:txXfrm rot="10800000">
        <a:off x="0" y="1722647"/>
        <a:ext cx="8784976" cy="565117"/>
      </dsp:txXfrm>
    </dsp:sp>
    <dsp:sp modelId="{7284FC3A-F501-44CF-B5F2-6CA86EBC91C1}">
      <dsp:nvSpPr>
        <dsp:cNvPr id="0" name=""/>
        <dsp:cNvSpPr/>
      </dsp:nvSpPr>
      <dsp:spPr>
        <a:xfrm rot="10800000">
          <a:off x="0" y="861410"/>
          <a:ext cx="8784976" cy="8697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89264"/>
                <a:satOff val="-522"/>
                <a:lumOff val="25001"/>
                <a:alphaOff val="0"/>
                <a:tint val="30000"/>
                <a:satMod val="300000"/>
              </a:schemeClr>
              <a:schemeClr val="accent2">
                <a:shade val="50000"/>
                <a:hueOff val="-89264"/>
                <a:satOff val="-522"/>
                <a:lumOff val="25001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2) </a:t>
          </a:r>
          <a:r>
            <a:rPr lang="ru-RU" sz="1600" kern="1200" dirty="0" err="1" smtClean="0"/>
            <a:t>депозитарна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діяльність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депозитарію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цінних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паперів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 rot="10800000">
        <a:off x="0" y="861410"/>
        <a:ext cx="8784976" cy="565117"/>
      </dsp:txXfrm>
    </dsp:sp>
    <dsp:sp modelId="{80C290BB-5BC8-407C-88AF-71FCC2AD03D2}">
      <dsp:nvSpPr>
        <dsp:cNvPr id="0" name=""/>
        <dsp:cNvSpPr/>
      </dsp:nvSpPr>
      <dsp:spPr>
        <a:xfrm rot="10800000">
          <a:off x="0" y="173"/>
          <a:ext cx="8784976" cy="8697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44632"/>
                <a:satOff val="-261"/>
                <a:lumOff val="12501"/>
                <a:alphaOff val="0"/>
                <a:tint val="30000"/>
                <a:satMod val="300000"/>
              </a:schemeClr>
              <a:schemeClr val="accent2">
                <a:shade val="50000"/>
                <a:hueOff val="-44632"/>
                <a:satOff val="-261"/>
                <a:lumOff val="12501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1) </a:t>
          </a:r>
          <a:r>
            <a:rPr lang="ru-RU" sz="1600" kern="1200" dirty="0" err="1" smtClean="0"/>
            <a:t>діяльність</a:t>
          </a:r>
          <a:r>
            <a:rPr lang="ru-RU" sz="1600" kern="1200" dirty="0" smtClean="0"/>
            <a:t> з </a:t>
          </a:r>
          <a:r>
            <a:rPr lang="ru-RU" sz="1600" kern="1200" dirty="0" err="1" smtClean="0"/>
            <a:t>випуску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обігу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цінних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паперів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зокрема</a:t>
          </a:r>
          <a:r>
            <a:rPr lang="ru-RU" sz="1600" kern="1200" dirty="0" smtClean="0"/>
            <a:t>:</a:t>
          </a:r>
          <a:endParaRPr lang="ru-RU" sz="1600" kern="1200" dirty="0"/>
        </a:p>
      </dsp:txBody>
      <dsp:txXfrm rot="-10800000">
        <a:off x="0" y="173"/>
        <a:ext cx="8784976" cy="305271"/>
      </dsp:txXfrm>
    </dsp:sp>
    <dsp:sp modelId="{86870F33-3282-456A-A9DF-110C4C896313}">
      <dsp:nvSpPr>
        <dsp:cNvPr id="0" name=""/>
        <dsp:cNvSpPr/>
      </dsp:nvSpPr>
      <dsp:spPr>
        <a:xfrm>
          <a:off x="4289" y="305445"/>
          <a:ext cx="2925465" cy="260046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</a:t>
          </a:r>
          <a:r>
            <a:rPr lang="ru-RU" sz="1400" kern="1200" dirty="0" err="1" smtClean="0"/>
            <a:t>діяльність</a:t>
          </a:r>
          <a:r>
            <a:rPr lang="ru-RU" sz="1400" kern="1200" dirty="0" smtClean="0"/>
            <a:t> з </a:t>
          </a:r>
          <a:r>
            <a:rPr lang="ru-RU" sz="1400" kern="1200" dirty="0" err="1" smtClean="0"/>
            <a:t>випуску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цінних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паперів</a:t>
          </a:r>
          <a:r>
            <a:rPr lang="ru-RU" sz="1400" kern="1200" dirty="0" smtClean="0"/>
            <a:t>;</a:t>
          </a:r>
          <a:endParaRPr lang="ru-RU" sz="1400" kern="1200" dirty="0"/>
        </a:p>
      </dsp:txBody>
      <dsp:txXfrm>
        <a:off x="4289" y="305445"/>
        <a:ext cx="2925465" cy="260046"/>
      </dsp:txXfrm>
    </dsp:sp>
    <dsp:sp modelId="{C4729A5E-225C-4872-BC75-C4EE34C48220}">
      <dsp:nvSpPr>
        <dsp:cNvPr id="0" name=""/>
        <dsp:cNvSpPr/>
      </dsp:nvSpPr>
      <dsp:spPr>
        <a:xfrm>
          <a:off x="2929755" y="305445"/>
          <a:ext cx="2925465" cy="260046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– комісійна діяльність за цінними паперами;</a:t>
          </a:r>
          <a:endParaRPr lang="ru-RU" sz="1400" kern="1200" dirty="0"/>
        </a:p>
      </dsp:txBody>
      <dsp:txXfrm>
        <a:off x="2929755" y="305445"/>
        <a:ext cx="2925465" cy="260046"/>
      </dsp:txXfrm>
    </dsp:sp>
    <dsp:sp modelId="{BC44B3C0-1C34-49B5-B3AA-D52610972053}">
      <dsp:nvSpPr>
        <dsp:cNvPr id="0" name=""/>
        <dsp:cNvSpPr/>
      </dsp:nvSpPr>
      <dsp:spPr>
        <a:xfrm>
          <a:off x="5855220" y="305445"/>
          <a:ext cx="2925465" cy="260046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– комерційна діяльність за цінними паперами;</a:t>
          </a:r>
          <a:endParaRPr lang="ru-RU" sz="1400" kern="1200" dirty="0"/>
        </a:p>
      </dsp:txBody>
      <dsp:txXfrm>
        <a:off x="5855220" y="305445"/>
        <a:ext cx="2925465" cy="260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BE477-3E28-4369-822F-6BD5F01BD85E}">
      <dsp:nvSpPr>
        <dsp:cNvPr id="0" name=""/>
        <dsp:cNvSpPr/>
      </dsp:nvSpPr>
      <dsp:spPr>
        <a:xfrm>
          <a:off x="4099088" y="0"/>
          <a:ext cx="1798937" cy="11650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Основні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відмінності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між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лімітними</a:t>
          </a:r>
          <a:r>
            <a:rPr lang="ru-RU" sz="1800" kern="1200" dirty="0" smtClean="0"/>
            <a:t> та стоп-наказами:</a:t>
          </a:r>
          <a:endParaRPr lang="ru-RU" sz="1800" kern="1200" dirty="0"/>
        </a:p>
      </dsp:txBody>
      <dsp:txXfrm>
        <a:off x="4133210" y="34122"/>
        <a:ext cx="1730693" cy="1096774"/>
      </dsp:txXfrm>
    </dsp:sp>
    <dsp:sp modelId="{2C6999CC-3BA1-48F1-BA54-0F232BEBF225}">
      <dsp:nvSpPr>
        <dsp:cNvPr id="0" name=""/>
        <dsp:cNvSpPr/>
      </dsp:nvSpPr>
      <dsp:spPr>
        <a:xfrm>
          <a:off x="3595022" y="1165018"/>
          <a:ext cx="683959" cy="1171761"/>
        </a:xfrm>
        <a:custGeom>
          <a:avLst/>
          <a:gdLst/>
          <a:ahLst/>
          <a:cxnLst/>
          <a:rect l="0" t="0" r="0" b="0"/>
          <a:pathLst>
            <a:path>
              <a:moveTo>
                <a:pt x="683959" y="0"/>
              </a:moveTo>
              <a:lnTo>
                <a:pt x="0" y="117176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C65BA-503E-43F9-89B2-F7919E24A91C}">
      <dsp:nvSpPr>
        <dsp:cNvPr id="0" name=""/>
        <dsp:cNvSpPr/>
      </dsp:nvSpPr>
      <dsp:spPr>
        <a:xfrm>
          <a:off x="3595022" y="1800198"/>
          <a:ext cx="4252644" cy="107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лімітна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ціна</a:t>
          </a:r>
          <a:r>
            <a:rPr lang="ru-RU" sz="1800" kern="1200" dirty="0" smtClean="0"/>
            <a:t> на продаж – </a:t>
          </a:r>
          <a:r>
            <a:rPr lang="ru-RU" sz="1800" kern="1200" dirty="0" err="1" smtClean="0"/>
            <a:t>нижче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ринкової</a:t>
          </a:r>
          <a:r>
            <a:rPr lang="ru-RU" sz="1800" kern="1200" dirty="0" smtClean="0"/>
            <a:t>, стоп-</a:t>
          </a:r>
          <a:r>
            <a:rPr lang="ru-RU" sz="1800" kern="1200" dirty="0" err="1" smtClean="0"/>
            <a:t>ціна</a:t>
          </a:r>
          <a:r>
            <a:rPr lang="ru-RU" sz="1800" kern="1200" dirty="0" smtClean="0"/>
            <a:t> – </a:t>
          </a:r>
          <a:r>
            <a:rPr lang="ru-RU" sz="1800" kern="1200" dirty="0" err="1" smtClean="0"/>
            <a:t>вище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ринкової</a:t>
          </a:r>
          <a:r>
            <a:rPr lang="ru-RU" sz="1800" kern="1200" dirty="0" smtClean="0"/>
            <a:t>;</a:t>
          </a:r>
          <a:endParaRPr lang="ru-RU" sz="1800" kern="1200" dirty="0"/>
        </a:p>
      </dsp:txBody>
      <dsp:txXfrm>
        <a:off x="3626454" y="1831630"/>
        <a:ext cx="4189780" cy="1010299"/>
      </dsp:txXfrm>
    </dsp:sp>
    <dsp:sp modelId="{2C35C3D6-40DC-4AFA-9403-C5F660AB5001}">
      <dsp:nvSpPr>
        <dsp:cNvPr id="0" name=""/>
        <dsp:cNvSpPr/>
      </dsp:nvSpPr>
      <dsp:spPr>
        <a:xfrm>
          <a:off x="138639" y="1165018"/>
          <a:ext cx="4140342" cy="517831"/>
        </a:xfrm>
        <a:custGeom>
          <a:avLst/>
          <a:gdLst/>
          <a:ahLst/>
          <a:cxnLst/>
          <a:rect l="0" t="0" r="0" b="0"/>
          <a:pathLst>
            <a:path>
              <a:moveTo>
                <a:pt x="4140342" y="0"/>
              </a:moveTo>
              <a:lnTo>
                <a:pt x="0" y="51783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35486-5FA4-48B6-BC28-0DDF018A4B57}">
      <dsp:nvSpPr>
        <dsp:cNvPr id="0" name=""/>
        <dsp:cNvSpPr/>
      </dsp:nvSpPr>
      <dsp:spPr>
        <a:xfrm>
          <a:off x="138639" y="1251521"/>
          <a:ext cx="3663425" cy="862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лімітний</a:t>
          </a:r>
          <a:r>
            <a:rPr lang="ru-RU" sz="1800" kern="1200" dirty="0" smtClean="0"/>
            <a:t> наказ не </a:t>
          </a:r>
          <a:r>
            <a:rPr lang="ru-RU" sz="1800" kern="1200" dirty="0" err="1" smtClean="0"/>
            <a:t>стає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ринковим</a:t>
          </a:r>
          <a:r>
            <a:rPr lang="ru-RU" sz="1800" kern="1200" dirty="0" smtClean="0"/>
            <a:t> при </a:t>
          </a:r>
          <a:r>
            <a:rPr lang="ru-RU" sz="1800" kern="1200" dirty="0" err="1" smtClean="0"/>
            <a:t>досягненні</a:t>
          </a:r>
          <a:r>
            <a:rPr lang="ru-RU" sz="1800" kern="1200" dirty="0" smtClean="0"/>
            <a:t> ринком </a:t>
          </a:r>
          <a:r>
            <a:rPr lang="ru-RU" sz="1800" kern="1200" dirty="0" err="1" smtClean="0"/>
            <a:t>ціни</a:t>
          </a:r>
          <a:r>
            <a:rPr lang="ru-RU" sz="1800" kern="1200" dirty="0" smtClean="0"/>
            <a:t>, стоп-наказ </a:t>
          </a:r>
          <a:r>
            <a:rPr lang="ru-RU" sz="1800" kern="1200" dirty="0" err="1" smtClean="0"/>
            <a:t>стає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ринковим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163905" y="1276787"/>
        <a:ext cx="3612893" cy="812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A914D-3C8E-4F42-A0DB-3F692B44C94A}">
      <dsp:nvSpPr>
        <dsp:cNvPr id="0" name=""/>
        <dsp:cNvSpPr/>
      </dsp:nvSpPr>
      <dsp:spPr>
        <a:xfrm>
          <a:off x="0" y="154863"/>
          <a:ext cx="3749675" cy="8658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Дилери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зобов'язані</a:t>
          </a:r>
          <a:r>
            <a:rPr lang="ru-RU" sz="1600" b="1" kern="1200" dirty="0" smtClean="0"/>
            <a:t>:</a:t>
          </a:r>
          <a:endParaRPr lang="ru-RU" sz="1600" b="1" kern="1200" dirty="0"/>
        </a:p>
      </dsp:txBody>
      <dsp:txXfrm>
        <a:off x="42265" y="197128"/>
        <a:ext cx="3665145" cy="781270"/>
      </dsp:txXfrm>
    </dsp:sp>
    <dsp:sp modelId="{13783713-CB25-4B35-B744-2195B4862AD0}">
      <dsp:nvSpPr>
        <dsp:cNvPr id="0" name=""/>
        <dsp:cNvSpPr/>
      </dsp:nvSpPr>
      <dsp:spPr>
        <a:xfrm>
          <a:off x="0" y="1066743"/>
          <a:ext cx="3749675" cy="8658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10000"/>
                <a:shade val="22000"/>
                <a:satMod val="160000"/>
              </a:schemeClr>
              <a:schemeClr val="accent1">
                <a:alpha val="90000"/>
                <a:hueOff val="0"/>
                <a:satOff val="0"/>
                <a:lumOff val="0"/>
                <a:alphaOff val="-1000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</a:t>
          </a:r>
          <a:r>
            <a:rPr lang="ru-RU" sz="1600" kern="1200" dirty="0" err="1" smtClean="0"/>
            <a:t>діяти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інтересах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клієнтів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забезпечувати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їм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найкращі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умови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виконання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угод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>
        <a:off x="42265" y="1109008"/>
        <a:ext cx="3665145" cy="781270"/>
      </dsp:txXfrm>
    </dsp:sp>
    <dsp:sp modelId="{3F768545-FE3A-42A9-94BF-59BE627AF11D}">
      <dsp:nvSpPr>
        <dsp:cNvPr id="0" name=""/>
        <dsp:cNvSpPr/>
      </dsp:nvSpPr>
      <dsp:spPr>
        <a:xfrm>
          <a:off x="0" y="1978623"/>
          <a:ext cx="3749675" cy="8658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20000"/>
                <a:shade val="22000"/>
                <a:satMod val="160000"/>
              </a:schemeClr>
              <a:schemeClr val="accent1">
                <a:alpha val="90000"/>
                <a:hueOff val="0"/>
                <a:satOff val="0"/>
                <a:lumOff val="0"/>
                <a:alphaOff val="-2000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– надавати клієнтам достовірну інформацію про ціни, емітентів та ринкову ситуацію;</a:t>
          </a:r>
          <a:endParaRPr lang="ru-RU" sz="1600" kern="1200"/>
        </a:p>
      </dsp:txBody>
      <dsp:txXfrm>
        <a:off x="42265" y="2020888"/>
        <a:ext cx="3665145" cy="781270"/>
      </dsp:txXfrm>
    </dsp:sp>
    <dsp:sp modelId="{3874429E-BE94-4411-A678-943F0B6493F0}">
      <dsp:nvSpPr>
        <dsp:cNvPr id="0" name=""/>
        <dsp:cNvSpPr/>
      </dsp:nvSpPr>
      <dsp:spPr>
        <a:xfrm>
          <a:off x="0" y="2890503"/>
          <a:ext cx="3749675" cy="8658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30000"/>
                <a:shade val="22000"/>
                <a:satMod val="160000"/>
              </a:schemeClr>
              <a:schemeClr val="accent1">
                <a:alpha val="90000"/>
                <a:hueOff val="0"/>
                <a:satOff val="0"/>
                <a:lumOff val="0"/>
                <a:alphaOff val="-3000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– виконувати насамперед заявки клієнтів у разі суміщення дилерської діяльності з брокерською;</a:t>
          </a:r>
          <a:endParaRPr lang="ru-RU" sz="1600" kern="1200"/>
        </a:p>
      </dsp:txBody>
      <dsp:txXfrm>
        <a:off x="42265" y="2932768"/>
        <a:ext cx="3665145" cy="781270"/>
      </dsp:txXfrm>
    </dsp:sp>
    <dsp:sp modelId="{E69CF976-1454-49B2-A217-0CCBC7DA9134}">
      <dsp:nvSpPr>
        <dsp:cNvPr id="0" name=""/>
        <dsp:cNvSpPr/>
      </dsp:nvSpPr>
      <dsp:spPr>
        <a:xfrm>
          <a:off x="0" y="3802384"/>
          <a:ext cx="3749675" cy="8658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40000"/>
                <a:shade val="22000"/>
                <a:satMod val="160000"/>
              </a:schemeClr>
              <a:schemeClr val="accent1">
                <a:alpha val="90000"/>
                <a:hueOff val="0"/>
                <a:satOff val="0"/>
                <a:lumOff val="0"/>
                <a:alphaOff val="-4000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– не чинити тиску на клієнтів та не допускати маніпулювання цінами.</a:t>
          </a:r>
          <a:endParaRPr lang="ru-RU" sz="1600" kern="1200"/>
        </a:p>
      </dsp:txBody>
      <dsp:txXfrm>
        <a:off x="42265" y="3844649"/>
        <a:ext cx="3665145" cy="7812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89CD3-7C04-40F3-B9D8-6BC3E29E51B8}">
      <dsp:nvSpPr>
        <dsp:cNvPr id="0" name=""/>
        <dsp:cNvSpPr/>
      </dsp:nvSpPr>
      <dsp:spPr>
        <a:xfrm>
          <a:off x="0" y="26931"/>
          <a:ext cx="8424936" cy="9555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Послуги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фінансових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посередників</a:t>
          </a:r>
          <a:r>
            <a:rPr lang="ru-RU" sz="1800" b="1" kern="1200" dirty="0" smtClean="0"/>
            <a:t>  </a:t>
          </a:r>
          <a:r>
            <a:rPr lang="ru-RU" sz="1800" b="1" kern="1200" dirty="0" err="1" smtClean="0"/>
            <a:t>щодо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управління</a:t>
          </a:r>
          <a:r>
            <a:rPr lang="ru-RU" sz="1800" b="1" kern="1200" dirty="0" smtClean="0"/>
            <a:t> активами на фондовому ринку </a:t>
          </a:r>
          <a:r>
            <a:rPr lang="ru-RU" sz="1800" b="1" kern="1200" dirty="0" err="1" smtClean="0"/>
            <a:t>можна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розглядати</a:t>
          </a:r>
          <a:r>
            <a:rPr lang="ru-RU" sz="1800" b="1" kern="1200" dirty="0" smtClean="0"/>
            <a:t> в </a:t>
          </a:r>
          <a:r>
            <a:rPr lang="ru-RU" sz="1800" b="1" kern="1200" dirty="0" err="1" smtClean="0"/>
            <a:t>двох</a:t>
          </a:r>
          <a:r>
            <a:rPr lang="ru-RU" sz="1800" b="1" kern="1200" dirty="0" smtClean="0"/>
            <a:t> аспектах:</a:t>
          </a:r>
          <a:endParaRPr lang="ru-RU" sz="1800" b="1" kern="1200" dirty="0"/>
        </a:p>
      </dsp:txBody>
      <dsp:txXfrm>
        <a:off x="46648" y="73579"/>
        <a:ext cx="8331640" cy="862301"/>
      </dsp:txXfrm>
    </dsp:sp>
    <dsp:sp modelId="{DD420B9C-FE90-4C6F-AF21-1C5061F8ED52}">
      <dsp:nvSpPr>
        <dsp:cNvPr id="0" name=""/>
        <dsp:cNvSpPr/>
      </dsp:nvSpPr>
      <dsp:spPr>
        <a:xfrm>
          <a:off x="0" y="1034369"/>
          <a:ext cx="8424936" cy="9555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1) </a:t>
          </a:r>
          <a:r>
            <a:rPr lang="ru-RU" sz="1800" kern="1200" dirty="0" err="1" smtClean="0"/>
            <a:t>управління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цінними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паперами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грошовими</a:t>
          </a:r>
          <a:r>
            <a:rPr lang="ru-RU" sz="1800" kern="1200" dirty="0" smtClean="0"/>
            <a:t> коштами </a:t>
          </a:r>
          <a:r>
            <a:rPr lang="ru-RU" sz="1800" kern="1200" dirty="0" err="1" smtClean="0"/>
            <a:t>інвесторів</a:t>
          </a:r>
          <a:r>
            <a:rPr lang="ru-RU" sz="1800" kern="1200" dirty="0" smtClean="0"/>
            <a:t>, яке </a:t>
          </a:r>
          <a:r>
            <a:rPr lang="ru-RU" sz="1800" kern="1200" dirty="0" err="1" smtClean="0"/>
            <a:t>здійснюють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торговці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цінними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паперами</a:t>
          </a:r>
          <a:r>
            <a:rPr lang="ru-RU" sz="1800" kern="1200" dirty="0" smtClean="0"/>
            <a:t>, банки, </a:t>
          </a:r>
          <a:r>
            <a:rPr lang="ru-RU" sz="1800" kern="1200" dirty="0" err="1" smtClean="0"/>
            <a:t>фінансові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компанії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підставі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відповідної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ліцензії</a:t>
          </a:r>
          <a:r>
            <a:rPr lang="ru-RU" sz="1800" kern="1200" dirty="0" smtClean="0"/>
            <a:t>;</a:t>
          </a:r>
          <a:endParaRPr lang="ru-RU" sz="1800" kern="1200" dirty="0"/>
        </a:p>
      </dsp:txBody>
      <dsp:txXfrm>
        <a:off x="46648" y="1081017"/>
        <a:ext cx="8331640" cy="862301"/>
      </dsp:txXfrm>
    </dsp:sp>
    <dsp:sp modelId="{A6AAA3D7-2FCD-4260-9555-8C6C4B993FF4}">
      <dsp:nvSpPr>
        <dsp:cNvPr id="0" name=""/>
        <dsp:cNvSpPr/>
      </dsp:nvSpPr>
      <dsp:spPr>
        <a:xfrm>
          <a:off x="0" y="2041806"/>
          <a:ext cx="8424936" cy="95559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2) управління активами інституційних інвесторів, що здійснюють компанії з управління активами, інші фінансові посередники, котрі мають відповідну ліцензію.</a:t>
          </a:r>
          <a:endParaRPr lang="ru-RU" sz="1800" kern="1200"/>
        </a:p>
      </dsp:txBody>
      <dsp:txXfrm>
        <a:off x="46648" y="2088454"/>
        <a:ext cx="8331640" cy="8623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AFBCF-79B5-45CE-9EC7-2CB723AEEE97}">
      <dsp:nvSpPr>
        <dsp:cNvPr id="0" name=""/>
        <dsp:cNvSpPr/>
      </dsp:nvSpPr>
      <dsp:spPr>
        <a:xfrm>
          <a:off x="0" y="3584"/>
          <a:ext cx="8712968" cy="6061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</a:t>
          </a:r>
          <a:r>
            <a:rPr lang="ru-RU" sz="1600" kern="1200" dirty="0" err="1" smtClean="0"/>
            <a:t>укладати</a:t>
          </a:r>
          <a:r>
            <a:rPr lang="ru-RU" sz="1600" kern="1200" dirty="0" smtClean="0"/>
            <a:t> договори,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порушують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або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наслідком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яких</a:t>
          </a:r>
          <a:r>
            <a:rPr lang="ru-RU" sz="1600" kern="1200" dirty="0" smtClean="0"/>
            <a:t> є </a:t>
          </a:r>
          <a:r>
            <a:rPr lang="ru-RU" sz="1600" kern="1200" dirty="0" err="1" smtClean="0"/>
            <a:t>порушення</a:t>
          </a:r>
          <a:r>
            <a:rPr lang="ru-RU" sz="1600" kern="1200" dirty="0" smtClean="0"/>
            <a:t> норм чинного </a:t>
          </a:r>
          <a:r>
            <a:rPr lang="ru-RU" sz="1600" kern="1200" dirty="0" err="1" smtClean="0"/>
            <a:t>законодавства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вимог</a:t>
          </a:r>
          <a:r>
            <a:rPr lang="ru-RU" sz="1600" kern="1200" dirty="0" smtClean="0"/>
            <a:t> нормативно-</a:t>
          </a:r>
          <a:r>
            <a:rPr lang="ru-RU" sz="1600" kern="1200" dirty="0" err="1" smtClean="0"/>
            <a:t>правових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актів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>
        <a:off x="29591" y="33175"/>
        <a:ext cx="8653786" cy="546989"/>
      </dsp:txXfrm>
    </dsp:sp>
    <dsp:sp modelId="{B020E63A-1A00-47AC-8B9D-4ADBECE94726}">
      <dsp:nvSpPr>
        <dsp:cNvPr id="0" name=""/>
        <dsp:cNvSpPr/>
      </dsp:nvSpPr>
      <dsp:spPr>
        <a:xfrm>
          <a:off x="0" y="619993"/>
          <a:ext cx="8712968" cy="6061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</a:t>
          </a:r>
          <a:r>
            <a:rPr lang="ru-RU" sz="1600" kern="1200" dirty="0" err="1" smtClean="0"/>
            <a:t>здійснювати</a:t>
          </a:r>
          <a:r>
            <a:rPr lang="ru-RU" sz="1600" kern="1200" dirty="0" smtClean="0"/>
            <a:t> за </a:t>
          </a:r>
          <a:r>
            <a:rPr lang="ru-RU" sz="1600" kern="1200" dirty="0" err="1" smtClean="0"/>
            <a:t>власні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кошти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операції</a:t>
          </a:r>
          <a:r>
            <a:rPr lang="ru-RU" sz="1600" kern="1200" dirty="0" smtClean="0"/>
            <a:t> з </a:t>
          </a:r>
          <a:r>
            <a:rPr lang="ru-RU" sz="1600" kern="1200" dirty="0" err="1" smtClean="0"/>
            <a:t>цінними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паперами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які</a:t>
          </a:r>
          <a:r>
            <a:rPr lang="ru-RU" sz="1600" kern="1200" dirty="0" smtClean="0"/>
            <a:t> є активами ІСІ;</a:t>
          </a:r>
          <a:endParaRPr lang="ru-RU" sz="1600" kern="1200" dirty="0"/>
        </a:p>
      </dsp:txBody>
      <dsp:txXfrm>
        <a:off x="29591" y="649584"/>
        <a:ext cx="8653786" cy="546989"/>
      </dsp:txXfrm>
    </dsp:sp>
    <dsp:sp modelId="{35E5E4B7-9BA4-4532-908D-722C31F8FFCC}">
      <dsp:nvSpPr>
        <dsp:cNvPr id="0" name=""/>
        <dsp:cNvSpPr/>
      </dsp:nvSpPr>
      <dsp:spPr>
        <a:xfrm>
          <a:off x="0" y="1236403"/>
          <a:ext cx="8712968" cy="6061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</a:t>
          </a:r>
          <a:r>
            <a:rPr lang="ru-RU" sz="1600" kern="1200" dirty="0" err="1" smtClean="0"/>
            <a:t>безоплатно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відчужувати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активи</a:t>
          </a:r>
          <a:r>
            <a:rPr lang="ru-RU" sz="1600" kern="1200" dirty="0" smtClean="0"/>
            <a:t> ІСІ;</a:t>
          </a:r>
          <a:endParaRPr lang="ru-RU" sz="1600" kern="1200" dirty="0"/>
        </a:p>
      </dsp:txBody>
      <dsp:txXfrm>
        <a:off x="29591" y="1265994"/>
        <a:ext cx="8653786" cy="546989"/>
      </dsp:txXfrm>
    </dsp:sp>
    <dsp:sp modelId="{92156551-2BAA-4E8D-9EBE-432624D44FDB}">
      <dsp:nvSpPr>
        <dsp:cNvPr id="0" name=""/>
        <dsp:cNvSpPr/>
      </dsp:nvSpPr>
      <dsp:spPr>
        <a:xfrm>
          <a:off x="0" y="1852812"/>
          <a:ext cx="8712968" cy="6061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</a:t>
          </a:r>
          <a:r>
            <a:rPr lang="ru-RU" sz="1600" kern="1200" dirty="0" err="1" smtClean="0"/>
            <a:t>брати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позику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або</a:t>
          </a:r>
          <a:r>
            <a:rPr lang="ru-RU" sz="1600" kern="1200" dirty="0" smtClean="0"/>
            <a:t> кредит,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підлягає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поверненню</a:t>
          </a:r>
          <a:r>
            <a:rPr lang="ru-RU" sz="1600" kern="1200" dirty="0" smtClean="0"/>
            <a:t> за </a:t>
          </a:r>
          <a:r>
            <a:rPr lang="ru-RU" sz="1600" kern="1200" dirty="0" err="1" smtClean="0"/>
            <a:t>рахунок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активів</a:t>
          </a:r>
          <a:r>
            <a:rPr lang="ru-RU" sz="1600" kern="1200" dirty="0" smtClean="0"/>
            <a:t> ІСІ, в </a:t>
          </a:r>
          <a:r>
            <a:rPr lang="ru-RU" sz="1600" kern="1200" dirty="0" err="1" smtClean="0"/>
            <a:t>обсязі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більш</a:t>
          </a:r>
          <a:r>
            <a:rPr lang="ru-RU" sz="1600" kern="1200" dirty="0" smtClean="0"/>
            <a:t> як 10% </a:t>
          </a:r>
          <a:r>
            <a:rPr lang="ru-RU" sz="1600" kern="1200" dirty="0" err="1" smtClean="0"/>
            <a:t>вартості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чистих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активів</a:t>
          </a:r>
          <a:r>
            <a:rPr lang="ru-RU" sz="1600" kern="1200" dirty="0" smtClean="0"/>
            <a:t> на </a:t>
          </a:r>
          <a:r>
            <a:rPr lang="ru-RU" sz="1600" kern="1200" dirty="0" err="1" smtClean="0"/>
            <a:t>термін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більший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ніж</a:t>
          </a:r>
          <a:r>
            <a:rPr lang="ru-RU" sz="1600" kern="1200" dirty="0" smtClean="0"/>
            <a:t> три </a:t>
          </a:r>
          <a:r>
            <a:rPr lang="ru-RU" sz="1600" kern="1200" dirty="0" err="1" smtClean="0"/>
            <a:t>місяці</a:t>
          </a:r>
          <a:r>
            <a:rPr lang="ru-RU" sz="1600" kern="1200" dirty="0" smtClean="0"/>
            <a:t>, та з </a:t>
          </a:r>
          <a:r>
            <a:rPr lang="ru-RU" sz="1600" kern="1200" dirty="0" err="1" smtClean="0"/>
            <a:t>іншою</a:t>
          </a:r>
          <a:r>
            <a:rPr lang="ru-RU" sz="1600" kern="1200" dirty="0" smtClean="0"/>
            <a:t> метою, </a:t>
          </a:r>
          <a:r>
            <a:rPr lang="ru-RU" sz="1600" kern="1200" dirty="0" err="1" smtClean="0"/>
            <a:t>ніж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використання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коштів</a:t>
          </a:r>
          <a:r>
            <a:rPr lang="ru-RU" sz="1600" kern="1200" dirty="0" smtClean="0"/>
            <a:t> для </a:t>
          </a:r>
          <a:r>
            <a:rPr lang="ru-RU" sz="1600" kern="1200" dirty="0" err="1" smtClean="0"/>
            <a:t>викупу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цінних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паперів</a:t>
          </a:r>
          <a:r>
            <a:rPr lang="ru-RU" sz="1600" kern="1200" dirty="0" smtClean="0"/>
            <a:t> ІСІ;</a:t>
          </a:r>
          <a:endParaRPr lang="ru-RU" sz="1600" kern="1200" dirty="0"/>
        </a:p>
      </dsp:txBody>
      <dsp:txXfrm>
        <a:off x="29591" y="1882403"/>
        <a:ext cx="8653786" cy="546989"/>
      </dsp:txXfrm>
    </dsp:sp>
    <dsp:sp modelId="{393B3EB1-9C2C-43B2-B641-0282775C6DAC}">
      <dsp:nvSpPr>
        <dsp:cNvPr id="0" name=""/>
        <dsp:cNvSpPr/>
      </dsp:nvSpPr>
      <dsp:spPr>
        <a:xfrm>
          <a:off x="0" y="2469222"/>
          <a:ext cx="8712968" cy="6061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</a:t>
          </a:r>
          <a:r>
            <a:rPr lang="ru-RU" sz="1600" kern="1200" dirty="0" err="1" smtClean="0"/>
            <a:t>надавати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позику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або</a:t>
          </a:r>
          <a:r>
            <a:rPr lang="ru-RU" sz="1600" kern="1200" dirty="0" smtClean="0"/>
            <a:t> кредит за </a:t>
          </a:r>
          <a:r>
            <a:rPr lang="ru-RU" sz="1600" kern="1200" dirty="0" err="1" smtClean="0"/>
            <a:t>рахунок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активів</a:t>
          </a:r>
          <a:r>
            <a:rPr lang="ru-RU" sz="1600" kern="1200" dirty="0" smtClean="0"/>
            <a:t> ІСІ;</a:t>
          </a:r>
          <a:endParaRPr lang="ru-RU" sz="1600" kern="1200" dirty="0"/>
        </a:p>
      </dsp:txBody>
      <dsp:txXfrm>
        <a:off x="29591" y="2498813"/>
        <a:ext cx="8653786" cy="546989"/>
      </dsp:txXfrm>
    </dsp:sp>
    <dsp:sp modelId="{8F22DDA7-A6F5-420E-97DF-EB84E8975A62}">
      <dsp:nvSpPr>
        <dsp:cNvPr id="0" name=""/>
        <dsp:cNvSpPr/>
      </dsp:nvSpPr>
      <dsp:spPr>
        <a:xfrm>
          <a:off x="0" y="3085631"/>
          <a:ext cx="8712968" cy="6061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</a:t>
          </a:r>
          <a:r>
            <a:rPr lang="ru-RU" sz="1600" kern="1200" dirty="0" err="1" smtClean="0"/>
            <a:t>використовувати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активи</a:t>
          </a:r>
          <a:r>
            <a:rPr lang="ru-RU" sz="1600" kern="1200" dirty="0" smtClean="0"/>
            <a:t> ІСІ для </a:t>
          </a:r>
          <a:r>
            <a:rPr lang="ru-RU" sz="1600" kern="1200" dirty="0" err="1" smtClean="0"/>
            <a:t>забезпечення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виконання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зобов'язань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виникнення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яких</a:t>
          </a:r>
          <a:r>
            <a:rPr lang="ru-RU" sz="1600" kern="1200" dirty="0" smtClean="0"/>
            <a:t> не </a:t>
          </a:r>
          <a:r>
            <a:rPr lang="ru-RU" sz="1600" kern="1200" dirty="0" err="1" smtClean="0"/>
            <a:t>пов'язане</a:t>
          </a:r>
          <a:r>
            <a:rPr lang="ru-RU" sz="1600" kern="1200" dirty="0" smtClean="0"/>
            <a:t> з </a:t>
          </a:r>
          <a:r>
            <a:rPr lang="ru-RU" sz="1600" kern="1200" dirty="0" err="1" smtClean="0"/>
            <a:t>функціонуванням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відповідного</a:t>
          </a:r>
          <a:r>
            <a:rPr lang="ru-RU" sz="1600" kern="1200" dirty="0" smtClean="0"/>
            <a:t> ІСІ;</a:t>
          </a:r>
          <a:endParaRPr lang="ru-RU" sz="1600" kern="1200" dirty="0"/>
        </a:p>
      </dsp:txBody>
      <dsp:txXfrm>
        <a:off x="29591" y="3115222"/>
        <a:ext cx="8653786" cy="546989"/>
      </dsp:txXfrm>
    </dsp:sp>
    <dsp:sp modelId="{735CA302-7792-4827-8C2E-A225682A035C}">
      <dsp:nvSpPr>
        <dsp:cNvPr id="0" name=""/>
        <dsp:cNvSpPr/>
      </dsp:nvSpPr>
      <dsp:spPr>
        <a:xfrm>
          <a:off x="0" y="3702040"/>
          <a:ext cx="8712968" cy="6061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</a:t>
          </a:r>
          <a:r>
            <a:rPr lang="ru-RU" sz="1600" kern="1200" dirty="0" err="1" smtClean="0"/>
            <a:t>продавати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цінні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папери</a:t>
          </a:r>
          <a:r>
            <a:rPr lang="ru-RU" sz="1600" kern="1200" dirty="0" smtClean="0"/>
            <a:t> ІСІ </a:t>
          </a:r>
          <a:r>
            <a:rPr lang="ru-RU" sz="1600" kern="1200" dirty="0" err="1" smtClean="0"/>
            <a:t>зберігачу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реєстратору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незалежному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оцінювачу</a:t>
          </a:r>
          <a:r>
            <a:rPr lang="ru-RU" sz="1600" kern="1200" dirty="0" smtClean="0"/>
            <a:t> майна та аудитору </a:t>
          </a:r>
          <a:r>
            <a:rPr lang="ru-RU" sz="1600" kern="1200" dirty="0" err="1" smtClean="0"/>
            <a:t>цього</a:t>
          </a:r>
          <a:r>
            <a:rPr lang="ru-RU" sz="1600" kern="1200" dirty="0" smtClean="0"/>
            <a:t> ІСІ, а </a:t>
          </a:r>
          <a:r>
            <a:rPr lang="ru-RU" sz="1600" kern="1200" dirty="0" err="1" smtClean="0"/>
            <a:t>також</a:t>
          </a:r>
          <a:r>
            <a:rPr lang="ru-RU" sz="1600" kern="1200" dirty="0" smtClean="0"/>
            <a:t> органам </a:t>
          </a:r>
          <a:r>
            <a:rPr lang="ru-RU" sz="1600" kern="1200" dirty="0" err="1" smtClean="0"/>
            <a:t>державної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влади</a:t>
          </a:r>
          <a:r>
            <a:rPr lang="ru-RU" sz="1600" kern="1200" dirty="0" smtClean="0"/>
            <a:t> та органам </a:t>
          </a:r>
          <a:r>
            <a:rPr lang="ru-RU" sz="1600" kern="1200" dirty="0" err="1" smtClean="0"/>
            <a:t>місцевого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самоврядування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>
        <a:off x="29591" y="3731631"/>
        <a:ext cx="8653786" cy="546989"/>
      </dsp:txXfrm>
    </dsp:sp>
    <dsp:sp modelId="{E1BAA885-6454-4FF1-B703-A2F5857C9164}">
      <dsp:nvSpPr>
        <dsp:cNvPr id="0" name=""/>
        <dsp:cNvSpPr/>
      </dsp:nvSpPr>
      <dsp:spPr>
        <a:xfrm>
          <a:off x="0" y="4318450"/>
          <a:ext cx="8712968" cy="6061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</a:t>
          </a:r>
          <a:r>
            <a:rPr lang="ru-RU" sz="1600" kern="1200" dirty="0" err="1" smtClean="0"/>
            <a:t>набувати</a:t>
          </a:r>
          <a:r>
            <a:rPr lang="ru-RU" sz="1600" kern="1200" dirty="0" smtClean="0"/>
            <a:t> у </a:t>
          </a:r>
          <a:r>
            <a:rPr lang="ru-RU" sz="1600" kern="1200" dirty="0" err="1" smtClean="0"/>
            <a:t>власність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нерухоме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майно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становить </a:t>
          </a:r>
          <a:r>
            <a:rPr lang="ru-RU" sz="1600" kern="1200" dirty="0" err="1" smtClean="0"/>
            <a:t>активи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відповідного</a:t>
          </a:r>
          <a:r>
            <a:rPr lang="ru-RU" sz="1600" kern="1200" dirty="0" smtClean="0"/>
            <a:t> ІСІ та </a:t>
          </a:r>
          <a:r>
            <a:rPr lang="ru-RU" sz="1600" kern="1200" dirty="0" err="1" smtClean="0"/>
            <a:t>відчужувати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майно</a:t>
          </a:r>
          <a:r>
            <a:rPr lang="ru-RU" sz="1600" kern="1200" dirty="0" smtClean="0"/>
            <a:t>, яке </a:t>
          </a:r>
          <a:r>
            <a:rPr lang="ru-RU" sz="1600" kern="1200" dirty="0" err="1" smtClean="0"/>
            <a:t>належить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компанії</a:t>
          </a:r>
          <a:r>
            <a:rPr lang="ru-RU" sz="1600" kern="1200" dirty="0" smtClean="0"/>
            <a:t>, до </a:t>
          </a:r>
          <a:r>
            <a:rPr lang="ru-RU" sz="1600" kern="1200" dirty="0" err="1" smtClean="0"/>
            <a:t>активів</a:t>
          </a:r>
          <a:r>
            <a:rPr lang="ru-RU" sz="1600" kern="1200" dirty="0" smtClean="0"/>
            <a:t> ІСІ;</a:t>
          </a:r>
          <a:endParaRPr lang="ru-RU" sz="1600" kern="1200" dirty="0"/>
        </a:p>
      </dsp:txBody>
      <dsp:txXfrm>
        <a:off x="29591" y="4348041"/>
        <a:ext cx="8653786" cy="546989"/>
      </dsp:txXfrm>
    </dsp:sp>
    <dsp:sp modelId="{ABB6B8DD-41FC-447C-90A1-CDF46864A05E}">
      <dsp:nvSpPr>
        <dsp:cNvPr id="0" name=""/>
        <dsp:cNvSpPr/>
      </dsp:nvSpPr>
      <dsp:spPr>
        <a:xfrm>
          <a:off x="0" y="4934859"/>
          <a:ext cx="8712968" cy="6061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– </a:t>
          </a:r>
          <a:r>
            <a:rPr lang="ru-RU" sz="1600" kern="1200" dirty="0" err="1" smtClean="0"/>
            <a:t>укладати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від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імені</a:t>
          </a:r>
          <a:r>
            <a:rPr lang="ru-RU" sz="1600" kern="1200" dirty="0" smtClean="0"/>
            <a:t> ІСІ договори, </a:t>
          </a:r>
          <a:r>
            <a:rPr lang="ru-RU" sz="1600" kern="1200" dirty="0" err="1" smtClean="0"/>
            <a:t>які</a:t>
          </a:r>
          <a:r>
            <a:rPr lang="ru-RU" sz="1600" kern="1200" dirty="0" smtClean="0"/>
            <a:t> за характером </a:t>
          </a:r>
          <a:r>
            <a:rPr lang="ru-RU" sz="1600" kern="1200" dirty="0" err="1" smtClean="0"/>
            <a:t>можуть</a:t>
          </a:r>
          <a:r>
            <a:rPr lang="ru-RU" sz="1600" kern="1200" dirty="0" smtClean="0"/>
            <a:t> бути </a:t>
          </a:r>
          <a:r>
            <a:rPr lang="ru-RU" sz="1600" kern="1200" dirty="0" err="1" smtClean="0"/>
            <a:t>укладені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лише</a:t>
          </a:r>
          <a:r>
            <a:rPr lang="ru-RU" sz="1600" kern="1200" dirty="0" smtClean="0"/>
            <a:t> ним </a:t>
          </a:r>
          <a:r>
            <a:rPr lang="ru-RU" sz="1600" kern="1200" dirty="0" err="1" smtClean="0"/>
            <a:t>особисто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ін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29591" y="4964450"/>
        <a:ext cx="8653786" cy="546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200400"/>
            <a:ext cx="7488832" cy="339695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1. </a:t>
            </a:r>
            <a:r>
              <a:rPr lang="ru-RU" dirty="0" err="1"/>
              <a:t>Поняття</a:t>
            </a:r>
            <a:r>
              <a:rPr lang="ru-RU" dirty="0"/>
              <a:t> та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2. </a:t>
            </a:r>
            <a:r>
              <a:rPr lang="ru-RU" dirty="0" err="1"/>
              <a:t>Брокерська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3. </a:t>
            </a:r>
            <a:r>
              <a:rPr lang="ru-RU" dirty="0" err="1"/>
              <a:t>Дилерська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4. </a:t>
            </a:r>
            <a:r>
              <a:rPr lang="ru-RU" dirty="0" err="1"/>
              <a:t>Управління</a:t>
            </a:r>
            <a:r>
              <a:rPr lang="ru-RU" dirty="0"/>
              <a:t> активами.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Тема.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на фондовому ринку</a:t>
            </a:r>
          </a:p>
        </p:txBody>
      </p:sp>
    </p:spTree>
    <p:extLst>
      <p:ext uri="{BB962C8B-B14F-4D97-AF65-F5344CB8AC3E}">
        <p14:creationId xmlns:p14="http://schemas.microsoft.com/office/powerpoint/2010/main" val="236470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496944" cy="396044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err="1"/>
              <a:t>Лімітний</a:t>
            </a:r>
            <a:r>
              <a:rPr lang="ru-RU" b="1" dirty="0"/>
              <a:t> наказ:</a:t>
            </a:r>
            <a:r>
              <a:rPr lang="ru-RU" dirty="0"/>
              <a:t> </a:t>
            </a:r>
            <a:r>
              <a:rPr lang="ru-RU" dirty="0" err="1"/>
              <a:t>виконується</a:t>
            </a:r>
            <a:r>
              <a:rPr lang="ru-RU" dirty="0"/>
              <a:t> за </a:t>
            </a:r>
            <a:r>
              <a:rPr lang="ru-RU" dirty="0" err="1"/>
              <a:t>лімітною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, </a:t>
            </a:r>
            <a:r>
              <a:rPr lang="ru-RU" dirty="0" err="1"/>
              <a:t>вказаною</a:t>
            </a:r>
            <a:r>
              <a:rPr lang="ru-RU" dirty="0"/>
              <a:t> </a:t>
            </a:r>
            <a:r>
              <a:rPr lang="ru-RU" dirty="0" err="1"/>
              <a:t>клієнтом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кращою</a:t>
            </a:r>
            <a:r>
              <a:rPr lang="ru-RU" dirty="0"/>
              <a:t> за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. </a:t>
            </a:r>
            <a:r>
              <a:rPr lang="ru-RU" dirty="0" err="1"/>
              <a:t>Принциповим</a:t>
            </a:r>
            <a:r>
              <a:rPr lang="ru-RU" dirty="0"/>
              <a:t> моментом є те,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лімітна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повинна </a:t>
            </a:r>
            <a:r>
              <a:rPr lang="ru-RU" dirty="0" err="1"/>
              <a:t>відрізнятися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шанси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наказ (при </a:t>
            </a:r>
            <a:r>
              <a:rPr lang="ru-RU" dirty="0" err="1"/>
              <a:t>падаючому</a:t>
            </a:r>
            <a:r>
              <a:rPr lang="ru-RU" dirty="0"/>
              <a:t> ринку,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продажу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не </a:t>
            </a:r>
            <a:r>
              <a:rPr lang="ru-RU" dirty="0" err="1"/>
              <a:t>дочекатися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такого наказу, і </a:t>
            </a:r>
            <a:r>
              <a:rPr lang="ru-RU" dirty="0" err="1"/>
              <a:t>навпаки</a:t>
            </a:r>
            <a:r>
              <a:rPr lang="ru-RU" dirty="0"/>
              <a:t>). </a:t>
            </a:r>
            <a:r>
              <a:rPr lang="ru-RU" dirty="0" err="1"/>
              <a:t>Лімітний</a:t>
            </a:r>
            <a:r>
              <a:rPr lang="ru-RU" dirty="0"/>
              <a:t> наказ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ринковим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Стоп-наказ</a:t>
            </a:r>
            <a:r>
              <a:rPr lang="ru-RU" i="1" dirty="0"/>
              <a:t>:</a:t>
            </a:r>
            <a:r>
              <a:rPr lang="ru-RU" dirty="0"/>
              <a:t> 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купівлю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продаж за </a:t>
            </a:r>
            <a:r>
              <a:rPr lang="ru-RU" dirty="0" err="1"/>
              <a:t>ринковою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вона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встановленого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наказ </a:t>
            </a:r>
            <a:r>
              <a:rPr lang="ru-RU" dirty="0" err="1"/>
              <a:t>має</a:t>
            </a:r>
            <a:r>
              <a:rPr lang="ru-RU" dirty="0"/>
              <a:t> характер </a:t>
            </a:r>
            <a:r>
              <a:rPr lang="ru-RU" dirty="0" err="1"/>
              <a:t>призупиненого</a:t>
            </a:r>
            <a:r>
              <a:rPr lang="ru-RU" dirty="0"/>
              <a:t> </a:t>
            </a:r>
            <a:r>
              <a:rPr lang="ru-RU" dirty="0" err="1"/>
              <a:t>ринкового</a:t>
            </a:r>
            <a:r>
              <a:rPr lang="ru-RU" dirty="0"/>
              <a:t> наказу: при </a:t>
            </a:r>
            <a:r>
              <a:rPr lang="ru-RU" dirty="0" err="1"/>
              <a:t>досягненні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проходженні</a:t>
            </a:r>
            <a:r>
              <a:rPr lang="ru-RU" dirty="0"/>
              <a:t> через </a:t>
            </a:r>
            <a:r>
              <a:rPr lang="ru-RU" dirty="0" err="1"/>
              <a:t>нього</a:t>
            </a:r>
            <a:r>
              <a:rPr lang="ru-RU" dirty="0"/>
              <a:t> наказ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 як </a:t>
            </a:r>
            <a:r>
              <a:rPr lang="ru-RU" dirty="0" err="1"/>
              <a:t>ринковий</a:t>
            </a:r>
            <a:r>
              <a:rPr lang="ru-RU" dirty="0"/>
              <a:t> – брокер повинен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у </a:t>
            </a:r>
            <a:r>
              <a:rPr lang="ru-RU" dirty="0" err="1"/>
              <a:t>найкоротший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за </a:t>
            </a:r>
            <a:r>
              <a:rPr lang="ru-RU" dirty="0" err="1"/>
              <a:t>найкращою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Стоп-</a:t>
            </a:r>
            <a:r>
              <a:rPr lang="ru-RU" b="1" dirty="0" err="1" smtClean="0"/>
              <a:t>лімітний</a:t>
            </a:r>
            <a:r>
              <a:rPr lang="ru-RU" b="1" dirty="0" smtClean="0"/>
              <a:t> </a:t>
            </a:r>
            <a:r>
              <a:rPr lang="ru-RU" b="1" dirty="0"/>
              <a:t>наказ: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 як </a:t>
            </a:r>
            <a:r>
              <a:rPr lang="ru-RU" dirty="0" err="1"/>
              <a:t>лімітний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стоп-</a:t>
            </a:r>
            <a:r>
              <a:rPr lang="ru-RU" dirty="0" err="1"/>
              <a:t>ціни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, стоп-</a:t>
            </a:r>
            <a:r>
              <a:rPr lang="ru-RU" dirty="0" err="1"/>
              <a:t>лімітний</a:t>
            </a:r>
            <a:r>
              <a:rPr lang="ru-RU" dirty="0"/>
              <a:t> наказ на продаж </a:t>
            </a:r>
            <a:r>
              <a:rPr lang="ru-RU" dirty="0" err="1"/>
              <a:t>виконується</a:t>
            </a:r>
            <a:r>
              <a:rPr lang="ru-RU" dirty="0"/>
              <a:t> за стоп-</a:t>
            </a:r>
            <a:r>
              <a:rPr lang="ru-RU" dirty="0" err="1"/>
              <a:t>ціною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, але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лімітної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, і </a:t>
            </a:r>
            <a:r>
              <a:rPr lang="ru-RU" dirty="0" err="1"/>
              <a:t>навпаки</a:t>
            </a:r>
            <a:r>
              <a:rPr lang="ru-RU" dirty="0"/>
              <a:t>, стоп-</a:t>
            </a:r>
            <a:r>
              <a:rPr lang="ru-RU" dirty="0" err="1"/>
              <a:t>лімітний</a:t>
            </a:r>
            <a:r>
              <a:rPr lang="ru-RU" dirty="0"/>
              <a:t> наказ на </a:t>
            </a:r>
            <a:r>
              <a:rPr lang="ru-RU" dirty="0" err="1"/>
              <a:t>купівлю</a:t>
            </a:r>
            <a:r>
              <a:rPr lang="ru-RU" dirty="0"/>
              <a:t> </a:t>
            </a:r>
            <a:r>
              <a:rPr lang="ru-RU" dirty="0" err="1"/>
              <a:t>активується</a:t>
            </a:r>
            <a:r>
              <a:rPr lang="ru-RU" dirty="0"/>
              <a:t> при </a:t>
            </a:r>
            <a:r>
              <a:rPr lang="ru-RU" dirty="0" err="1"/>
              <a:t>досягненні</a:t>
            </a:r>
            <a:r>
              <a:rPr lang="ru-RU" dirty="0"/>
              <a:t> ринком стоп-</a:t>
            </a:r>
            <a:r>
              <a:rPr lang="ru-RU" dirty="0" err="1"/>
              <a:t>ціни</a:t>
            </a:r>
            <a:r>
              <a:rPr lang="ru-RU" dirty="0"/>
              <a:t>, і </a:t>
            </a:r>
            <a:r>
              <a:rPr lang="ru-RU" dirty="0" err="1"/>
              <a:t>виконується</a:t>
            </a:r>
            <a:r>
              <a:rPr lang="ru-RU" dirty="0"/>
              <a:t> за </a:t>
            </a:r>
            <a:r>
              <a:rPr lang="ru-RU" dirty="0" err="1"/>
              <a:t>лімітною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68816785"/>
              </p:ext>
            </p:extLst>
          </p:nvPr>
        </p:nvGraphicFramePr>
        <p:xfrm>
          <a:off x="971600" y="3933056"/>
          <a:ext cx="806489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47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568952" cy="63367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5</a:t>
            </a:r>
            <a:r>
              <a:rPr lang="ru-RU" dirty="0"/>
              <a:t>. </a:t>
            </a:r>
            <a:r>
              <a:rPr lang="ru-RU" b="1" dirty="0" err="1"/>
              <a:t>Обмеження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уточнюють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брокера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наказів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На момент </a:t>
            </a:r>
            <a:r>
              <a:rPr lang="ru-RU" b="1" dirty="0" err="1"/>
              <a:t>відкриття</a:t>
            </a:r>
            <a:r>
              <a:rPr lang="ru-RU" b="1" dirty="0"/>
              <a:t>:</a:t>
            </a:r>
            <a:r>
              <a:rPr lang="ru-RU" dirty="0"/>
              <a:t> угода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укладена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перших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біржі</a:t>
            </a:r>
            <a:r>
              <a:rPr lang="ru-RU" dirty="0"/>
              <a:t>.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впевненості</a:t>
            </a:r>
            <a:r>
              <a:rPr lang="ru-RU" dirty="0"/>
              <a:t> </a:t>
            </a:r>
            <a:r>
              <a:rPr lang="ru-RU" dirty="0" err="1"/>
              <a:t>торговця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змінюватися</a:t>
            </a:r>
            <a:r>
              <a:rPr lang="ru-RU" dirty="0"/>
              <a:t> у </a:t>
            </a:r>
            <a:r>
              <a:rPr lang="ru-RU" dirty="0" err="1"/>
              <a:t>бажаному</a:t>
            </a:r>
            <a:r>
              <a:rPr lang="ru-RU" dirty="0"/>
              <a:t> </a:t>
            </a:r>
            <a:r>
              <a:rPr lang="ru-RU" dirty="0" err="1"/>
              <a:t>напрямі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з моменту початку </a:t>
            </a:r>
            <a:r>
              <a:rPr lang="ru-RU" dirty="0" err="1"/>
              <a:t>торгівлі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На момент </a:t>
            </a:r>
            <a:r>
              <a:rPr lang="ru-RU" b="1" dirty="0" err="1"/>
              <a:t>закриття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виконується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30 секунд до </a:t>
            </a:r>
            <a:r>
              <a:rPr lang="ru-RU" dirty="0" err="1"/>
              <a:t>закриття</a:t>
            </a:r>
            <a:r>
              <a:rPr lang="ru-RU" dirty="0"/>
              <a:t> </a:t>
            </a:r>
            <a:r>
              <a:rPr lang="ru-RU" dirty="0" err="1"/>
              <a:t>сесії</a:t>
            </a:r>
            <a:r>
              <a:rPr lang="ru-RU" dirty="0"/>
              <a:t> (</a:t>
            </a:r>
            <a:r>
              <a:rPr lang="ru-RU" dirty="0" err="1"/>
              <a:t>біржі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до </a:t>
            </a:r>
            <a:r>
              <a:rPr lang="ru-RU" dirty="0" err="1"/>
              <a:t>закриття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зазначені</a:t>
            </a:r>
            <a:r>
              <a:rPr lang="ru-RU" dirty="0"/>
              <a:t> </a:t>
            </a:r>
            <a:r>
              <a:rPr lang="ru-RU" dirty="0" err="1"/>
              <a:t>накази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належно</a:t>
            </a:r>
            <a:r>
              <a:rPr lang="ru-RU" dirty="0"/>
              <a:t> </a:t>
            </a:r>
            <a:r>
              <a:rPr lang="ru-RU" dirty="0" err="1"/>
              <a:t>виконаними</a:t>
            </a:r>
            <a:r>
              <a:rPr lang="ru-RU" dirty="0"/>
              <a:t>).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накази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ринкові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На </a:t>
            </a:r>
            <a:r>
              <a:rPr lang="ru-RU" b="1" dirty="0" err="1"/>
              <a:t>розсуд</a:t>
            </a:r>
            <a:r>
              <a:rPr lang="ru-RU" b="1" dirty="0"/>
              <a:t> брокера:</a:t>
            </a:r>
            <a:r>
              <a:rPr lang="ru-RU" dirty="0"/>
              <a:t> брокеру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надаватись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угоди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b="1" dirty="0" err="1"/>
              <a:t>Виконати</a:t>
            </a:r>
            <a:r>
              <a:rPr lang="ru-RU" b="1" dirty="0"/>
              <a:t> і </a:t>
            </a:r>
            <a:r>
              <a:rPr lang="ru-RU" b="1" dirty="0" err="1"/>
              <a:t>скасувати</a:t>
            </a:r>
            <a:r>
              <a:rPr lang="ru-RU" dirty="0"/>
              <a:t> –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терміново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скасувати</a:t>
            </a:r>
            <a:r>
              <a:rPr lang="ru-RU" dirty="0"/>
              <a:t>. </a:t>
            </a:r>
            <a:r>
              <a:rPr lang="ru-RU" dirty="0" err="1"/>
              <a:t>Припускає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наказу, </a:t>
            </a:r>
            <a:r>
              <a:rPr lang="ru-RU" dirty="0" err="1"/>
              <a:t>залишок</a:t>
            </a:r>
            <a:r>
              <a:rPr lang="ru-RU" dirty="0"/>
              <a:t> </a:t>
            </a:r>
            <a:r>
              <a:rPr lang="ru-RU" dirty="0" err="1"/>
              <a:t>анулюється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 err="1"/>
              <a:t>Виконати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скасувати</a:t>
            </a:r>
            <a:r>
              <a:rPr lang="ru-RU" dirty="0"/>
              <a:t> –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виконаний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термінове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скасування</a:t>
            </a:r>
            <a:r>
              <a:rPr lang="ru-RU" dirty="0"/>
              <a:t>. Наказ повинен бути </a:t>
            </a:r>
            <a:r>
              <a:rPr lang="ru-RU" dirty="0" err="1"/>
              <a:t>виконаний</a:t>
            </a:r>
            <a:r>
              <a:rPr lang="ru-RU" dirty="0"/>
              <a:t> за </a:t>
            </a:r>
            <a:r>
              <a:rPr lang="ru-RU" dirty="0" err="1"/>
              <a:t>вказаною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кращою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у тому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за такою </a:t>
            </a:r>
            <a:r>
              <a:rPr lang="ru-RU" dirty="0" err="1"/>
              <a:t>ціною</a:t>
            </a:r>
            <a:r>
              <a:rPr lang="ru-RU" dirty="0"/>
              <a:t> є </a:t>
            </a:r>
            <a:r>
              <a:rPr lang="ru-RU" dirty="0" err="1"/>
              <a:t>зазначена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. В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наказ </a:t>
            </a:r>
            <a:r>
              <a:rPr lang="ru-RU" dirty="0" err="1"/>
              <a:t>анулюється</a:t>
            </a:r>
            <a:r>
              <a:rPr lang="ru-RU" dirty="0"/>
              <a:t> у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повністю</a:t>
            </a:r>
            <a:r>
              <a:rPr lang="ru-RU" b="1" dirty="0"/>
              <a:t> (все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нічого</a:t>
            </a:r>
            <a:r>
              <a:rPr lang="ru-RU" b="1" dirty="0"/>
              <a:t>)</a:t>
            </a:r>
            <a:r>
              <a:rPr lang="ru-RU" dirty="0"/>
              <a:t> – </a:t>
            </a:r>
            <a:r>
              <a:rPr lang="ru-RU" dirty="0" err="1"/>
              <a:t>використовуються</a:t>
            </a:r>
            <a:r>
              <a:rPr lang="ru-RU" dirty="0"/>
              <a:t> за </a:t>
            </a:r>
            <a:r>
              <a:rPr lang="ru-RU" dirty="0" err="1"/>
              <a:t>угодами</a:t>
            </a:r>
            <a:r>
              <a:rPr lang="ru-RU" dirty="0"/>
              <a:t> з </a:t>
            </a:r>
            <a:r>
              <a:rPr lang="ru-RU" dirty="0" err="1"/>
              <a:t>повним</a:t>
            </a:r>
            <a:r>
              <a:rPr lang="ru-RU" dirty="0"/>
              <a:t> лотом. </a:t>
            </a:r>
            <a:r>
              <a:rPr lang="ru-RU" dirty="0" err="1"/>
              <a:t>Встановлюється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, за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наказ повинен бути </a:t>
            </a:r>
            <a:r>
              <a:rPr lang="ru-RU" dirty="0" err="1"/>
              <a:t>виконаний</a:t>
            </a:r>
            <a:r>
              <a:rPr lang="ru-RU" dirty="0"/>
              <a:t>, і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, брокеру </a:t>
            </a:r>
            <a:r>
              <a:rPr lang="ru-RU" dirty="0" err="1"/>
              <a:t>надається</a:t>
            </a:r>
            <a:r>
              <a:rPr lang="ru-RU" dirty="0"/>
              <a:t> час для </a:t>
            </a:r>
            <a:r>
              <a:rPr lang="ru-RU" dirty="0" err="1"/>
              <a:t>обробки</a:t>
            </a:r>
            <a:r>
              <a:rPr lang="ru-RU" dirty="0"/>
              <a:t> такого наказу, як і у </a:t>
            </a:r>
            <a:r>
              <a:rPr lang="ru-RU" dirty="0" err="1"/>
              <a:t>лімітному</a:t>
            </a:r>
            <a:r>
              <a:rPr lang="ru-RU" dirty="0"/>
              <a:t> </a:t>
            </a:r>
            <a:r>
              <a:rPr lang="ru-RU" dirty="0" err="1"/>
              <a:t>наказі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 err="1"/>
              <a:t>Ціну</a:t>
            </a:r>
            <a:r>
              <a:rPr lang="ru-RU" b="1" dirty="0"/>
              <a:t> не </a:t>
            </a:r>
            <a:r>
              <a:rPr lang="ru-RU" b="1" dirty="0" err="1"/>
              <a:t>знижувати</a:t>
            </a:r>
            <a:r>
              <a:rPr lang="ru-RU" b="1" dirty="0"/>
              <a:t>:</a:t>
            </a:r>
            <a:r>
              <a:rPr lang="ru-RU" dirty="0"/>
              <a:t> за </a:t>
            </a:r>
            <a:r>
              <a:rPr lang="ru-RU" dirty="0" err="1"/>
              <a:t>лімітними</a:t>
            </a:r>
            <a:r>
              <a:rPr lang="ru-RU" dirty="0"/>
              <a:t> наказами на </a:t>
            </a:r>
            <a:r>
              <a:rPr lang="ru-RU" dirty="0" err="1"/>
              <a:t>купівлю</a:t>
            </a:r>
            <a:r>
              <a:rPr lang="ru-RU" dirty="0"/>
              <a:t> і при продажу стоп-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коригується</a:t>
            </a:r>
            <a:r>
              <a:rPr lang="ru-RU" dirty="0"/>
              <a:t> автоматично на дату “без </a:t>
            </a:r>
            <a:r>
              <a:rPr lang="ru-RU" dirty="0" err="1"/>
              <a:t>дивіденду</a:t>
            </a:r>
            <a:r>
              <a:rPr lang="ru-RU" dirty="0"/>
              <a:t>”, але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визначену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</a:t>
            </a:r>
            <a:r>
              <a:rPr lang="ru-RU" dirty="0" err="1"/>
              <a:t>принциповою</a:t>
            </a:r>
            <a:r>
              <a:rPr lang="ru-RU" dirty="0"/>
              <a:t>, і </a:t>
            </a:r>
            <a:r>
              <a:rPr lang="ru-RU" dirty="0" err="1"/>
              <a:t>йому</a:t>
            </a:r>
            <a:r>
              <a:rPr lang="ru-RU" dirty="0"/>
              <a:t> не </a:t>
            </a:r>
            <a:r>
              <a:rPr lang="ru-RU" dirty="0" err="1"/>
              <a:t>важливо</a:t>
            </a:r>
            <a:r>
              <a:rPr lang="ru-RU" dirty="0"/>
              <a:t>, як і коли вона буде </a:t>
            </a:r>
            <a:r>
              <a:rPr lang="ru-RU" dirty="0" err="1"/>
              <a:t>досягнута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16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640960" cy="64807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err="1"/>
              <a:t>Альтернативний</a:t>
            </a:r>
            <a:r>
              <a:rPr lang="ru-RU" dirty="0"/>
              <a:t>: наказ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операцію</a:t>
            </a:r>
            <a:r>
              <a:rPr lang="ru-RU" dirty="0"/>
              <a:t> за </a:t>
            </a:r>
            <a:r>
              <a:rPr lang="ru-RU" dirty="0" err="1"/>
              <a:t>лімітними</a:t>
            </a:r>
            <a:r>
              <a:rPr lang="ru-RU" dirty="0"/>
              <a:t> </a:t>
            </a:r>
            <a:r>
              <a:rPr lang="ru-RU" dirty="0" err="1"/>
              <a:t>цінами</a:t>
            </a:r>
            <a:r>
              <a:rPr lang="ru-RU" dirty="0"/>
              <a:t> з </a:t>
            </a:r>
            <a:r>
              <a:rPr lang="ru-RU" dirty="0" err="1"/>
              <a:t>двома</a:t>
            </a:r>
            <a:r>
              <a:rPr lang="ru-RU" dirty="0"/>
              <a:t> видами </a:t>
            </a:r>
            <a:r>
              <a:rPr lang="ru-RU" dirty="0" err="1"/>
              <a:t>акцій</a:t>
            </a:r>
            <a:r>
              <a:rPr lang="ru-RU" dirty="0"/>
              <a:t> на </a:t>
            </a:r>
            <a:r>
              <a:rPr lang="ru-RU" dirty="0" err="1"/>
              <a:t>розсуд</a:t>
            </a:r>
            <a:r>
              <a:rPr lang="ru-RU" dirty="0"/>
              <a:t> брокера. </a:t>
            </a:r>
            <a:r>
              <a:rPr lang="ru-RU" dirty="0" err="1"/>
              <a:t>Такий</a:t>
            </a:r>
            <a:r>
              <a:rPr lang="ru-RU" dirty="0"/>
              <a:t> наказ </a:t>
            </a:r>
            <a:r>
              <a:rPr lang="ru-RU" dirty="0" err="1"/>
              <a:t>виправданий</a:t>
            </a:r>
            <a:r>
              <a:rPr lang="ru-RU" dirty="0"/>
              <a:t>, коли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бажає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вигідну</a:t>
            </a:r>
            <a:r>
              <a:rPr lang="ru-RU" dirty="0"/>
              <a:t> угоду, але не </a:t>
            </a:r>
            <a:r>
              <a:rPr lang="ru-RU" dirty="0" err="1"/>
              <a:t>має</a:t>
            </a:r>
            <a:r>
              <a:rPr lang="ru-RU" dirty="0"/>
              <a:t> грошей для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b="1" dirty="0" err="1"/>
              <a:t>Умовний</a:t>
            </a:r>
            <a:r>
              <a:rPr lang="ru-RU" dirty="0"/>
              <a:t>: 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буде </a:t>
            </a:r>
            <a:r>
              <a:rPr lang="ru-RU" dirty="0" err="1"/>
              <a:t>виконана</a:t>
            </a:r>
            <a:r>
              <a:rPr lang="ru-RU" dirty="0"/>
              <a:t> </a:t>
            </a:r>
            <a:r>
              <a:rPr lang="ru-RU" dirty="0" err="1"/>
              <a:t>інша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uk-UA" dirty="0"/>
              <a:t>,</a:t>
            </a:r>
            <a:r>
              <a:rPr lang="ru-RU" dirty="0"/>
              <a:t> </a:t>
            </a:r>
            <a:r>
              <a:rPr lang="ru-RU" dirty="0" err="1"/>
              <a:t>лімітний</a:t>
            </a:r>
            <a:r>
              <a:rPr lang="ru-RU" dirty="0"/>
              <a:t> наказ про продаж одних </a:t>
            </a:r>
            <a:r>
              <a:rPr lang="ru-RU" dirty="0" err="1"/>
              <a:t>акцій</a:t>
            </a:r>
            <a:r>
              <a:rPr lang="ru-RU" dirty="0"/>
              <a:t> і </a:t>
            </a:r>
            <a:r>
              <a:rPr lang="ru-RU" dirty="0" err="1"/>
              <a:t>ринковий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лімітний</a:t>
            </a:r>
            <a:r>
              <a:rPr lang="ru-RU" dirty="0"/>
              <a:t> наказ про </a:t>
            </a:r>
            <a:r>
              <a:rPr lang="ru-RU" dirty="0" err="1"/>
              <a:t>купівлю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 (</a:t>
            </a:r>
            <a:r>
              <a:rPr lang="ru-RU" dirty="0" err="1"/>
              <a:t>купити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продажу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).</a:t>
            </a:r>
          </a:p>
          <a:p>
            <a:pPr marL="0" indent="0" algn="just">
              <a:buNone/>
            </a:pPr>
            <a:r>
              <a:rPr lang="ru-RU" b="1" dirty="0" err="1"/>
              <a:t>Зі</a:t>
            </a:r>
            <a:r>
              <a:rPr lang="ru-RU" b="1" dirty="0"/>
              <a:t> шкалою </a:t>
            </a:r>
            <a:r>
              <a:rPr lang="ru-RU" b="1" dirty="0" err="1"/>
              <a:t>цін</a:t>
            </a:r>
            <a:r>
              <a:rPr lang="ru-RU" i="1" dirty="0"/>
              <a:t>:</a:t>
            </a:r>
            <a:r>
              <a:rPr lang="ru-RU" dirty="0"/>
              <a:t> тип </a:t>
            </a:r>
            <a:r>
              <a:rPr lang="ru-RU" dirty="0" err="1"/>
              <a:t>лімітного</a:t>
            </a:r>
            <a:r>
              <a:rPr lang="ru-RU" dirty="0"/>
              <a:t> наказу, де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доручення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серію</a:t>
            </a:r>
            <a:r>
              <a:rPr lang="ru-RU" dirty="0"/>
              <a:t>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продажу за </a:t>
            </a:r>
            <a:r>
              <a:rPr lang="ru-RU" dirty="0" err="1"/>
              <a:t>визначеними</a:t>
            </a:r>
            <a:r>
              <a:rPr lang="ru-RU" dirty="0"/>
              <a:t> </a:t>
            </a:r>
            <a:r>
              <a:rPr lang="ru-RU" dirty="0" err="1"/>
              <a:t>цінами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uk-UA" dirty="0"/>
              <a:t>,</a:t>
            </a:r>
            <a:r>
              <a:rPr lang="ru-RU" dirty="0"/>
              <a:t> </a:t>
            </a:r>
            <a:r>
              <a:rPr lang="ru-RU" dirty="0" err="1"/>
              <a:t>купити</a:t>
            </a:r>
            <a:r>
              <a:rPr lang="ru-RU" dirty="0"/>
              <a:t> лот за 70, </a:t>
            </a:r>
            <a:r>
              <a:rPr lang="ru-RU" dirty="0" err="1"/>
              <a:t>наступний</a:t>
            </a:r>
            <a:r>
              <a:rPr lang="ru-RU" dirty="0"/>
              <a:t> лот за 69 і т. д. </a:t>
            </a:r>
            <a:r>
              <a:rPr lang="ru-RU" dirty="0" err="1"/>
              <a:t>ще</a:t>
            </a:r>
            <a:r>
              <a:rPr lang="ru-RU" dirty="0"/>
              <a:t> 400 </a:t>
            </a:r>
            <a:r>
              <a:rPr lang="ru-RU" dirty="0" err="1"/>
              <a:t>акцій</a:t>
            </a:r>
            <a:r>
              <a:rPr lang="ru-RU" dirty="0"/>
              <a:t> з </a:t>
            </a:r>
            <a:r>
              <a:rPr lang="ru-RU" dirty="0" err="1"/>
              <a:t>поступовим</a:t>
            </a:r>
            <a:r>
              <a:rPr lang="ru-RU" dirty="0"/>
              <a:t> </a:t>
            </a:r>
            <a:r>
              <a:rPr lang="ru-RU" dirty="0" err="1"/>
              <a:t>пониженням</a:t>
            </a:r>
            <a:r>
              <a:rPr lang="ru-RU" dirty="0"/>
              <a:t> на 1 пункт),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визначеною</a:t>
            </a:r>
            <a:r>
              <a:rPr lang="ru-RU" dirty="0"/>
              <a:t> шкалою (</a:t>
            </a:r>
            <a:r>
              <a:rPr lang="ru-RU" dirty="0" err="1"/>
              <a:t>здійснити</a:t>
            </a:r>
            <a:r>
              <a:rPr lang="ru-RU" dirty="0"/>
              <a:t> продаж 100 </a:t>
            </a:r>
            <a:r>
              <a:rPr lang="ru-RU" dirty="0" err="1"/>
              <a:t>акцій</a:t>
            </a:r>
            <a:r>
              <a:rPr lang="ru-RU" dirty="0"/>
              <a:t> за </a:t>
            </a:r>
            <a:r>
              <a:rPr lang="ru-RU" dirty="0" err="1"/>
              <a:t>ринковим</a:t>
            </a:r>
            <a:r>
              <a:rPr lang="ru-RU" dirty="0"/>
              <a:t> наказом і продаж </a:t>
            </a:r>
            <a:r>
              <a:rPr lang="ru-RU" dirty="0" err="1"/>
              <a:t>ще</a:t>
            </a:r>
            <a:r>
              <a:rPr lang="ru-RU" dirty="0"/>
              <a:t> 300 </a:t>
            </a:r>
            <a:r>
              <a:rPr lang="ru-RU" dirty="0" err="1"/>
              <a:t>акцій</a:t>
            </a:r>
            <a:r>
              <a:rPr lang="ru-RU" dirty="0"/>
              <a:t> з </a:t>
            </a:r>
            <a:r>
              <a:rPr lang="ru-RU" dirty="0" err="1"/>
              <a:t>різницею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угодами</a:t>
            </a:r>
            <a:r>
              <a:rPr lang="ru-RU" dirty="0"/>
              <a:t> в 1 пункт). Як і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лімітний</a:t>
            </a:r>
            <a:r>
              <a:rPr lang="ru-RU" dirty="0"/>
              <a:t> наказ, </a:t>
            </a:r>
            <a:r>
              <a:rPr lang="ru-RU" dirty="0" err="1"/>
              <a:t>такий</a:t>
            </a:r>
            <a:r>
              <a:rPr lang="ru-RU" dirty="0"/>
              <a:t> наказ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здійснено</a:t>
            </a:r>
            <a:r>
              <a:rPr lang="ru-RU" dirty="0"/>
              <a:t> за </a:t>
            </a:r>
            <a:r>
              <a:rPr lang="ru-RU" dirty="0" err="1"/>
              <a:t>кращою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, але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уточнень</a:t>
            </a:r>
            <a:r>
              <a:rPr lang="ru-RU" dirty="0"/>
              <a:t> у </a:t>
            </a:r>
            <a:r>
              <a:rPr lang="ru-RU" dirty="0" err="1"/>
              <a:t>наказі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З оплатою </a:t>
            </a:r>
            <a:r>
              <a:rPr lang="ru-RU" b="1" dirty="0" err="1"/>
              <a:t>готівкою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передбачає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поставка і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здійснені</a:t>
            </a:r>
            <a:r>
              <a:rPr lang="ru-RU" dirty="0"/>
              <a:t> у день </a:t>
            </a:r>
            <a:r>
              <a:rPr lang="ru-RU" dirty="0" err="1"/>
              <a:t>укладання</a:t>
            </a:r>
            <a:r>
              <a:rPr lang="ru-RU" dirty="0"/>
              <a:t> угоди, а не на </a:t>
            </a:r>
            <a:r>
              <a:rPr lang="ru-RU" dirty="0" err="1"/>
              <a:t>п'ятий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b="1" dirty="0" err="1"/>
              <a:t>Скасувати</a:t>
            </a:r>
            <a:r>
              <a:rPr lang="ru-RU" dirty="0"/>
              <a:t>: </a:t>
            </a:r>
            <a:r>
              <a:rPr lang="ru-RU" dirty="0" err="1"/>
              <a:t>накази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скасовують</a:t>
            </a:r>
            <a:r>
              <a:rPr lang="ru-RU" dirty="0"/>
              <a:t> </a:t>
            </a:r>
            <a:r>
              <a:rPr lang="ru-RU" dirty="0" err="1"/>
              <a:t>накази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направлені</a:t>
            </a:r>
            <a:r>
              <a:rPr lang="ru-RU" dirty="0"/>
              <a:t> брокеру. </a:t>
            </a:r>
            <a:r>
              <a:rPr lang="ru-RU" dirty="0" err="1"/>
              <a:t>Такий</a:t>
            </a:r>
            <a:r>
              <a:rPr lang="ru-RU" dirty="0"/>
              <a:t> наказ </a:t>
            </a:r>
            <a:r>
              <a:rPr lang="ru-RU" dirty="0" err="1"/>
              <a:t>вступає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на момент </a:t>
            </a:r>
            <a:r>
              <a:rPr lang="ru-RU" dirty="0" err="1"/>
              <a:t>потрапляння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, де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розміщений</a:t>
            </a:r>
            <a:r>
              <a:rPr lang="ru-RU" dirty="0"/>
              <a:t> </a:t>
            </a:r>
            <a:r>
              <a:rPr lang="ru-RU" dirty="0" err="1"/>
              <a:t>попередній</a:t>
            </a:r>
            <a:r>
              <a:rPr lang="ru-RU" dirty="0"/>
              <a:t> наказ, а не на момент </a:t>
            </a:r>
            <a:r>
              <a:rPr lang="ru-RU" dirty="0" err="1"/>
              <a:t>потрапляння</a:t>
            </a:r>
            <a:r>
              <a:rPr lang="ru-RU" dirty="0"/>
              <a:t> до брокера. </a:t>
            </a:r>
            <a:r>
              <a:rPr lang="ru-RU" dirty="0" err="1"/>
              <a:t>Останній</a:t>
            </a:r>
            <a:r>
              <a:rPr lang="ru-RU" dirty="0"/>
              <a:t> повинен </a:t>
            </a:r>
            <a:r>
              <a:rPr lang="ru-RU" dirty="0" err="1"/>
              <a:t>докласти</a:t>
            </a:r>
            <a:r>
              <a:rPr lang="ru-RU" dirty="0"/>
              <a:t> максимум </a:t>
            </a:r>
            <a:r>
              <a:rPr lang="ru-RU" dirty="0" err="1"/>
              <a:t>зусиль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наказ </a:t>
            </a:r>
            <a:r>
              <a:rPr lang="ru-RU" dirty="0" err="1"/>
              <a:t>дійшов</a:t>
            </a:r>
            <a:r>
              <a:rPr lang="ru-RU" dirty="0"/>
              <a:t> </a:t>
            </a:r>
            <a:r>
              <a:rPr lang="ru-RU" dirty="0" err="1"/>
              <a:t>якнайшвидше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на </a:t>
            </a:r>
            <a:r>
              <a:rPr lang="ru-RU" dirty="0" err="1"/>
              <a:t>касовому</a:t>
            </a:r>
            <a:r>
              <a:rPr lang="ru-RU" dirty="0"/>
              <a:t> </a:t>
            </a:r>
            <a:r>
              <a:rPr lang="ru-RU" dirty="0" err="1"/>
              <a:t>рахунку</a:t>
            </a:r>
            <a:r>
              <a:rPr lang="ru-RU" dirty="0"/>
              <a:t>, брокер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пропонувати</a:t>
            </a:r>
            <a:r>
              <a:rPr lang="ru-RU" dirty="0"/>
              <a:t> </a:t>
            </a:r>
            <a:r>
              <a:rPr lang="ru-RU" dirty="0" err="1"/>
              <a:t>клієнту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маржинального </a:t>
            </a:r>
            <a:r>
              <a:rPr lang="ru-RU" dirty="0" err="1"/>
              <a:t>рахунку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відкривають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грошовими</a:t>
            </a:r>
            <a:r>
              <a:rPr lang="ru-RU" dirty="0"/>
              <a:t> коштами та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та </a:t>
            </a:r>
            <a:r>
              <a:rPr lang="ru-RU" dirty="0" err="1"/>
              <a:t>отримувати</a:t>
            </a:r>
            <a:r>
              <a:rPr lang="ru-RU" dirty="0"/>
              <a:t> у </a:t>
            </a:r>
            <a:r>
              <a:rPr lang="ru-RU" dirty="0" err="1"/>
              <a:t>позику</a:t>
            </a:r>
            <a:r>
              <a:rPr lang="ru-RU" dirty="0"/>
              <a:t>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папери</a:t>
            </a:r>
            <a:r>
              <a:rPr lang="ru-RU" dirty="0"/>
              <a:t> для </a:t>
            </a:r>
            <a:r>
              <a:rPr lang="ru-RU" dirty="0" err="1"/>
              <a:t>здійснення</a:t>
            </a:r>
            <a:r>
              <a:rPr lang="ru-RU" dirty="0"/>
              <a:t> так званого продажу “без </a:t>
            </a:r>
            <a:r>
              <a:rPr lang="ru-RU" dirty="0" err="1"/>
              <a:t>покриття</a:t>
            </a:r>
            <a:r>
              <a:rPr lang="ru-RU" dirty="0"/>
              <a:t>”.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83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140968"/>
            <a:ext cx="8352928" cy="3600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Маржинальна угода (з маржею, на </a:t>
            </a:r>
            <a:r>
              <a:rPr lang="ru-RU" dirty="0" err="1"/>
              <a:t>маржі</a:t>
            </a:r>
            <a:r>
              <a:rPr lang="ru-RU" dirty="0"/>
              <a:t>)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коли в </a:t>
            </a:r>
            <a:r>
              <a:rPr lang="ru-RU" dirty="0" err="1"/>
              <a:t>інвестора</a:t>
            </a:r>
            <a:r>
              <a:rPr lang="ru-RU" dirty="0"/>
              <a:t> не </a:t>
            </a:r>
            <a:r>
              <a:rPr lang="ru-RU" dirty="0" err="1"/>
              <a:t>вистачає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для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перевищити</a:t>
            </a:r>
            <a:r>
              <a:rPr lang="ru-RU" dirty="0"/>
              <a:t> </a:t>
            </a:r>
            <a:r>
              <a:rPr lang="ru-RU" dirty="0" err="1"/>
              <a:t>ліміт</a:t>
            </a:r>
            <a:r>
              <a:rPr lang="ru-RU" dirty="0"/>
              <a:t> по </a:t>
            </a:r>
            <a:r>
              <a:rPr lang="ru-RU" dirty="0" err="1"/>
              <a:t>рахунку</a:t>
            </a:r>
            <a:r>
              <a:rPr lang="ru-RU" dirty="0"/>
              <a:t>. Тим самим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позичку</a:t>
            </a:r>
            <a:r>
              <a:rPr lang="ru-RU" dirty="0"/>
              <a:t> в </a:t>
            </a:r>
            <a:r>
              <a:rPr lang="ru-RU" dirty="0" err="1"/>
              <a:t>брокерській</a:t>
            </a:r>
            <a:r>
              <a:rPr lang="ru-RU" dirty="0"/>
              <a:t> </a:t>
            </a:r>
            <a:r>
              <a:rPr lang="ru-RU" dirty="0" err="1"/>
              <a:t>фірмі</a:t>
            </a:r>
            <a:r>
              <a:rPr lang="ru-RU" dirty="0"/>
              <a:t>, а вона в свою </a:t>
            </a:r>
            <a:r>
              <a:rPr lang="ru-RU" dirty="0" err="1"/>
              <a:t>чергу</a:t>
            </a:r>
            <a:r>
              <a:rPr lang="ru-RU" dirty="0"/>
              <a:t> – </a:t>
            </a:r>
            <a:r>
              <a:rPr lang="ru-RU" dirty="0" err="1"/>
              <a:t>брокерський</a:t>
            </a:r>
            <a:r>
              <a:rPr lang="ru-RU" dirty="0"/>
              <a:t> кредит у банку.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брокерського</a:t>
            </a:r>
            <a:r>
              <a:rPr lang="ru-RU" dirty="0"/>
              <a:t> кредиту, як правило,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папери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зберіганні</a:t>
            </a:r>
            <a:r>
              <a:rPr lang="ru-RU" dirty="0"/>
              <a:t> у </a:t>
            </a:r>
            <a:r>
              <a:rPr lang="ru-RU" dirty="0" err="1"/>
              <a:t>брокерській</a:t>
            </a:r>
            <a:r>
              <a:rPr lang="ru-RU" dirty="0"/>
              <a:t> </a:t>
            </a:r>
            <a:r>
              <a:rPr lang="ru-RU" dirty="0" err="1"/>
              <a:t>конторі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Маржинальні</a:t>
            </a:r>
            <a:r>
              <a:rPr lang="ru-RU" dirty="0"/>
              <a:t> угоди </a:t>
            </a:r>
            <a:r>
              <a:rPr lang="ru-RU" dirty="0" err="1"/>
              <a:t>укладаються</a:t>
            </a:r>
            <a:r>
              <a:rPr lang="ru-RU" dirty="0"/>
              <a:t> в тих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очікується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курсу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3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72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3. </a:t>
            </a:r>
            <a:r>
              <a:rPr lang="ru-RU" dirty="0" err="1"/>
              <a:t>Дилерська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4195896" cy="49670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err="1"/>
              <a:t>Дилерська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 </a:t>
            </a:r>
            <a:r>
              <a:rPr lang="ru-RU" b="1" dirty="0" err="1"/>
              <a:t>полягає</a:t>
            </a:r>
            <a:r>
              <a:rPr lang="ru-RU" b="1" dirty="0"/>
              <a:t> в </a:t>
            </a:r>
            <a:r>
              <a:rPr lang="ru-RU" b="1" dirty="0" err="1"/>
              <a:t>укладенні</a:t>
            </a:r>
            <a:r>
              <a:rPr lang="ru-RU" b="1" dirty="0"/>
              <a:t> торговцем </a:t>
            </a:r>
            <a:r>
              <a:rPr lang="ru-RU" b="1" dirty="0" err="1"/>
              <a:t>цінними</a:t>
            </a:r>
            <a:r>
              <a:rPr lang="ru-RU" b="1" dirty="0"/>
              <a:t> </a:t>
            </a:r>
            <a:r>
              <a:rPr lang="ru-RU" b="1" dirty="0" err="1"/>
              <a:t>паперами</a:t>
            </a:r>
            <a:r>
              <a:rPr lang="ru-RU" b="1" dirty="0"/>
              <a:t> </a:t>
            </a:r>
            <a:r>
              <a:rPr lang="ru-RU" b="1" dirty="0" err="1"/>
              <a:t>цивільно-правових</a:t>
            </a:r>
            <a:r>
              <a:rPr lang="ru-RU" b="1" dirty="0"/>
              <a:t> </a:t>
            </a:r>
            <a:r>
              <a:rPr lang="ru-RU" b="1" dirty="0" err="1"/>
              <a:t>договорів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цінних</a:t>
            </a:r>
            <a:r>
              <a:rPr lang="ru-RU" b="1" dirty="0"/>
              <a:t> </a:t>
            </a:r>
            <a:r>
              <a:rPr lang="ru-RU" b="1" dirty="0" err="1"/>
              <a:t>паперів</a:t>
            </a:r>
            <a:r>
              <a:rPr lang="ru-RU" b="1" dirty="0"/>
              <a:t> та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фінансових</a:t>
            </a:r>
            <a:r>
              <a:rPr lang="ru-RU" b="1" dirty="0"/>
              <a:t> </a:t>
            </a:r>
            <a:r>
              <a:rPr lang="ru-RU" b="1" dirty="0" err="1"/>
              <a:t>інструментів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свого</a:t>
            </a:r>
            <a:r>
              <a:rPr lang="ru-RU" b="1" dirty="0"/>
              <a:t> </a:t>
            </a:r>
            <a:r>
              <a:rPr lang="ru-RU" b="1" dirty="0" err="1"/>
              <a:t>імені</a:t>
            </a:r>
            <a:r>
              <a:rPr lang="ru-RU" b="1" dirty="0"/>
              <a:t> за </a:t>
            </a:r>
            <a:r>
              <a:rPr lang="ru-RU" b="1" dirty="0" err="1"/>
              <a:t>свій</a:t>
            </a:r>
            <a:r>
              <a:rPr lang="ru-RU" b="1" dirty="0"/>
              <a:t> </a:t>
            </a:r>
            <a:r>
              <a:rPr lang="ru-RU" b="1" dirty="0" err="1"/>
              <a:t>рахунок</a:t>
            </a:r>
            <a:r>
              <a:rPr lang="ru-RU" b="1" dirty="0"/>
              <a:t> з метою перепродажу і </a:t>
            </a:r>
            <a:r>
              <a:rPr lang="ru-RU" b="1" dirty="0" err="1"/>
              <a:t>передбачає</a:t>
            </a:r>
            <a:r>
              <a:rPr lang="ru-RU" b="1" dirty="0"/>
              <a:t> </a:t>
            </a:r>
            <a:r>
              <a:rPr lang="ru-RU" b="1" dirty="0" err="1"/>
              <a:t>торгівлю</a:t>
            </a:r>
            <a:r>
              <a:rPr lang="ru-RU" b="1" dirty="0"/>
              <a:t> </a:t>
            </a:r>
            <a:r>
              <a:rPr lang="ru-RU" b="1" dirty="0" err="1"/>
              <a:t>цінними</a:t>
            </a:r>
            <a:r>
              <a:rPr lang="ru-RU" b="1" dirty="0"/>
              <a:t> </a:t>
            </a:r>
            <a:r>
              <a:rPr lang="ru-RU" b="1" dirty="0" err="1"/>
              <a:t>паперами</a:t>
            </a:r>
            <a:r>
              <a:rPr lang="ru-RU" b="1" dirty="0"/>
              <a:t> шляхом </a:t>
            </a:r>
            <a:r>
              <a:rPr lang="ru-RU" b="1" dirty="0" err="1"/>
              <a:t>публічного</a:t>
            </a:r>
            <a:r>
              <a:rPr lang="ru-RU" b="1" dirty="0"/>
              <a:t> </a:t>
            </a:r>
            <a:r>
              <a:rPr lang="ru-RU" b="1" dirty="0" err="1"/>
              <a:t>оголошення</a:t>
            </a:r>
            <a:r>
              <a:rPr lang="ru-RU" b="1" dirty="0"/>
              <a:t> </a:t>
            </a:r>
            <a:r>
              <a:rPr lang="ru-RU" b="1" dirty="0" err="1"/>
              <a:t>цін</a:t>
            </a:r>
            <a:r>
              <a:rPr lang="ru-RU" b="1" dirty="0"/>
              <a:t> і з </a:t>
            </a:r>
            <a:r>
              <a:rPr lang="ru-RU" b="1" dirty="0" err="1"/>
              <a:t>зобов'язанням</a:t>
            </a:r>
            <a:r>
              <a:rPr lang="ru-RU" b="1" dirty="0"/>
              <a:t> </a:t>
            </a:r>
            <a:r>
              <a:rPr lang="ru-RU" b="1" dirty="0" err="1"/>
              <a:t>купівлі</a:t>
            </a:r>
            <a:r>
              <a:rPr lang="ru-RU" b="1" dirty="0"/>
              <a:t>-продажу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паперів</a:t>
            </a:r>
            <a:r>
              <a:rPr lang="ru-RU" b="1" dirty="0"/>
              <a:t> за </a:t>
            </a:r>
            <a:r>
              <a:rPr lang="ru-RU" b="1" dirty="0" err="1"/>
              <a:t>оголошеними</a:t>
            </a:r>
            <a:r>
              <a:rPr lang="ru-RU" b="1" dirty="0"/>
              <a:t> </a:t>
            </a:r>
            <a:r>
              <a:rPr lang="ru-RU" b="1" dirty="0" err="1"/>
              <a:t>цінами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u="sng" dirty="0" err="1"/>
              <a:t>Зобов'язання</a:t>
            </a:r>
            <a:r>
              <a:rPr lang="ru-RU" u="sng" dirty="0"/>
              <a:t> </a:t>
            </a:r>
            <a:r>
              <a:rPr lang="ru-RU" u="sng" dirty="0" err="1"/>
              <a:t>купівлі</a:t>
            </a:r>
            <a:r>
              <a:rPr lang="ru-RU" u="sng" dirty="0"/>
              <a:t>-продажу </a:t>
            </a:r>
            <a:r>
              <a:rPr lang="ru-RU" u="sng" dirty="0" err="1"/>
              <a:t>цінних</a:t>
            </a:r>
            <a:r>
              <a:rPr lang="ru-RU" u="sng" dirty="0"/>
              <a:t> </a:t>
            </a:r>
            <a:r>
              <a:rPr lang="ru-RU" u="sng" dirty="0" err="1"/>
              <a:t>паперів</a:t>
            </a:r>
            <a:r>
              <a:rPr lang="ru-RU" u="sng" dirty="0"/>
              <a:t> за </a:t>
            </a:r>
            <a:r>
              <a:rPr lang="ru-RU" u="sng" dirty="0" err="1"/>
              <a:t>попередньо</a:t>
            </a:r>
            <a:r>
              <a:rPr lang="ru-RU" u="sng" dirty="0"/>
              <a:t> </a:t>
            </a:r>
            <a:r>
              <a:rPr lang="ru-RU" u="sng" dirty="0" err="1"/>
              <a:t>оголошеними</a:t>
            </a:r>
            <a:r>
              <a:rPr lang="ru-RU" u="sng" dirty="0"/>
              <a:t> </a:t>
            </a:r>
            <a:r>
              <a:rPr lang="ru-RU" u="sng" dirty="0" err="1"/>
              <a:t>цінами</a:t>
            </a:r>
            <a:r>
              <a:rPr lang="ru-RU" u="sng" dirty="0"/>
              <a:t> є </a:t>
            </a:r>
            <a:r>
              <a:rPr lang="ru-RU" u="sng" dirty="0" err="1"/>
              <a:t>визначальними</a:t>
            </a:r>
            <a:r>
              <a:rPr lang="ru-RU" u="sng" dirty="0"/>
              <a:t> в </a:t>
            </a:r>
            <a:r>
              <a:rPr lang="ru-RU" u="sng" dirty="0" err="1"/>
              <a:t>дилерській</a:t>
            </a:r>
            <a:r>
              <a:rPr lang="ru-RU" u="sng" dirty="0"/>
              <a:t> </a:t>
            </a:r>
            <a:r>
              <a:rPr lang="ru-RU" u="sng" dirty="0" err="1"/>
              <a:t>діяльності</a:t>
            </a:r>
            <a:r>
              <a:rPr lang="ru-RU" u="sng" dirty="0"/>
              <a:t>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63752217"/>
              </p:ext>
            </p:extLst>
          </p:nvPr>
        </p:nvGraphicFramePr>
        <p:xfrm>
          <a:off x="4933950" y="1196752"/>
          <a:ext cx="3749675" cy="4823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0504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388843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800" b="1" dirty="0" err="1"/>
              <a:t>Ризиковий</a:t>
            </a:r>
            <a:r>
              <a:rPr lang="ru-RU" sz="3800" b="1" dirty="0"/>
              <a:t> </a:t>
            </a:r>
            <a:r>
              <a:rPr lang="ru-RU" sz="3800" b="1" dirty="0" err="1"/>
              <a:t>арбітраж</a:t>
            </a:r>
            <a:r>
              <a:rPr lang="ru-RU" sz="3800" dirty="0"/>
              <a:t> </a:t>
            </a:r>
            <a:r>
              <a:rPr lang="ru-RU" sz="3800" dirty="0" err="1"/>
              <a:t>переважно</a:t>
            </a:r>
            <a:r>
              <a:rPr lang="ru-RU" sz="3800" dirty="0"/>
              <a:t> </a:t>
            </a:r>
            <a:r>
              <a:rPr lang="ru-RU" sz="3800" dirty="0" err="1"/>
              <a:t>пов'язаний</a:t>
            </a:r>
            <a:r>
              <a:rPr lang="ru-RU" sz="3800" dirty="0"/>
              <a:t> з </a:t>
            </a:r>
            <a:r>
              <a:rPr lang="ru-RU" sz="3800" dirty="0" err="1"/>
              <a:t>трансформаціями</a:t>
            </a:r>
            <a:r>
              <a:rPr lang="ru-RU" sz="3800" dirty="0"/>
              <a:t> </a:t>
            </a:r>
            <a:r>
              <a:rPr lang="ru-RU" sz="3800" dirty="0" err="1"/>
              <a:t>акціонерного</a:t>
            </a:r>
            <a:r>
              <a:rPr lang="ru-RU" sz="3800" dirty="0"/>
              <a:t> </a:t>
            </a:r>
            <a:r>
              <a:rPr lang="ru-RU" sz="3800" dirty="0" err="1"/>
              <a:t>капіталу</a:t>
            </a:r>
            <a:r>
              <a:rPr lang="ru-RU" sz="3800" dirty="0"/>
              <a:t>: </a:t>
            </a:r>
            <a:r>
              <a:rPr lang="ru-RU" sz="3800" dirty="0" err="1"/>
              <a:t>банкрутством</a:t>
            </a:r>
            <a:r>
              <a:rPr lang="ru-RU" sz="3800" dirty="0"/>
              <a:t>, </a:t>
            </a:r>
            <a:r>
              <a:rPr lang="ru-RU" sz="3800" dirty="0" err="1"/>
              <a:t>злиттям</a:t>
            </a:r>
            <a:r>
              <a:rPr lang="ru-RU" sz="3800" dirty="0"/>
              <a:t>, </a:t>
            </a:r>
            <a:r>
              <a:rPr lang="ru-RU" sz="3800" dirty="0" err="1"/>
              <a:t>придбанням</a:t>
            </a:r>
            <a:r>
              <a:rPr lang="ru-RU" sz="3800" dirty="0"/>
              <a:t>, </a:t>
            </a:r>
            <a:r>
              <a:rPr lang="ru-RU" sz="3800" dirty="0" err="1"/>
              <a:t>реорганізацією</a:t>
            </a:r>
            <a:r>
              <a:rPr lang="ru-RU" sz="3800" dirty="0"/>
              <a:t>. Прикладом </a:t>
            </a:r>
            <a:r>
              <a:rPr lang="ru-RU" sz="3800" dirty="0" err="1"/>
              <a:t>ризикового</a:t>
            </a:r>
            <a:r>
              <a:rPr lang="ru-RU" sz="3800" dirty="0"/>
              <a:t> </a:t>
            </a:r>
            <a:r>
              <a:rPr lang="ru-RU" sz="3800" dirty="0" err="1"/>
              <a:t>арбітражу</a:t>
            </a:r>
            <a:r>
              <a:rPr lang="ru-RU" sz="3800" dirty="0"/>
              <a:t> є </a:t>
            </a:r>
            <a:r>
              <a:rPr lang="ru-RU" sz="3800" dirty="0" err="1"/>
              <a:t>придбання</a:t>
            </a:r>
            <a:r>
              <a:rPr lang="ru-RU" sz="3800" dirty="0"/>
              <a:t> </a:t>
            </a:r>
            <a:r>
              <a:rPr lang="ru-RU" sz="3800" dirty="0" err="1"/>
              <a:t>посередником</a:t>
            </a:r>
            <a:r>
              <a:rPr lang="ru-RU" sz="3800" dirty="0"/>
              <a:t> </a:t>
            </a:r>
            <a:r>
              <a:rPr lang="ru-RU" sz="3800" dirty="0" err="1"/>
              <a:t>акцій</a:t>
            </a:r>
            <a:r>
              <a:rPr lang="ru-RU" sz="3800" dirty="0"/>
              <a:t> </a:t>
            </a:r>
            <a:r>
              <a:rPr lang="ru-RU" sz="3800" dirty="0" err="1"/>
              <a:t>компанії</a:t>
            </a:r>
            <a:r>
              <a:rPr lang="ru-RU" sz="3800" dirty="0"/>
              <a:t> У, яку </a:t>
            </a:r>
            <a:r>
              <a:rPr lang="ru-RU" sz="3800" dirty="0" err="1"/>
              <a:t>поглинає</a:t>
            </a:r>
            <a:r>
              <a:rPr lang="ru-RU" sz="3800" dirty="0"/>
              <a:t> </a:t>
            </a:r>
            <a:r>
              <a:rPr lang="ru-RU" sz="3800" dirty="0" err="1"/>
              <a:t>компанія</a:t>
            </a:r>
            <a:r>
              <a:rPr lang="ru-RU" sz="3800" dirty="0"/>
              <a:t> </a:t>
            </a:r>
            <a:r>
              <a:rPr lang="ru-RU" sz="3800" i="1" dirty="0"/>
              <a:t>X</a:t>
            </a:r>
            <a:r>
              <a:rPr lang="ru-RU" sz="3800" dirty="0"/>
              <a:t> .</a:t>
            </a:r>
          </a:p>
          <a:p>
            <a:pPr marL="0" indent="0" algn="just">
              <a:buNone/>
            </a:pPr>
            <a:r>
              <a:rPr lang="ru-RU" sz="3800" u="sng" dirty="0" err="1"/>
              <a:t>Залежно</a:t>
            </a:r>
            <a:r>
              <a:rPr lang="ru-RU" sz="3800" u="sng" dirty="0"/>
              <a:t> </a:t>
            </a:r>
            <a:r>
              <a:rPr lang="ru-RU" sz="3800" u="sng" dirty="0" err="1"/>
              <a:t>від</a:t>
            </a:r>
            <a:r>
              <a:rPr lang="ru-RU" sz="3800" u="sng" dirty="0"/>
              <a:t> того, на </a:t>
            </a:r>
            <a:r>
              <a:rPr lang="ru-RU" sz="3800" u="sng" dirty="0" err="1"/>
              <a:t>якому</a:t>
            </a:r>
            <a:r>
              <a:rPr lang="ru-RU" sz="3800" u="sng" dirty="0"/>
              <a:t> часовому </a:t>
            </a:r>
            <a:r>
              <a:rPr lang="ru-RU" sz="3800" u="sng" dirty="0" err="1"/>
              <a:t>проміжку</a:t>
            </a:r>
            <a:r>
              <a:rPr lang="ru-RU" sz="3800" u="sng" dirty="0"/>
              <a:t> </a:t>
            </a:r>
            <a:r>
              <a:rPr lang="ru-RU" sz="3800" u="sng" dirty="0" err="1"/>
              <a:t>проводять</a:t>
            </a:r>
            <a:r>
              <a:rPr lang="ru-RU" sz="3800" u="sng" dirty="0"/>
              <a:t> </a:t>
            </a:r>
            <a:r>
              <a:rPr lang="ru-RU" sz="3800" u="sng" dirty="0" err="1"/>
              <a:t>спекулянти</a:t>
            </a:r>
            <a:r>
              <a:rPr lang="ru-RU" sz="3800" u="sng" dirty="0"/>
              <a:t> </a:t>
            </a:r>
            <a:r>
              <a:rPr lang="ru-RU" sz="3800" u="sng" dirty="0" err="1"/>
              <a:t>свої</a:t>
            </a:r>
            <a:r>
              <a:rPr lang="ru-RU" sz="3800" u="sng" dirty="0"/>
              <a:t> </a:t>
            </a:r>
            <a:r>
              <a:rPr lang="ru-RU" sz="3800" u="sng" dirty="0" err="1"/>
              <a:t>операції</a:t>
            </a:r>
            <a:r>
              <a:rPr lang="ru-RU" sz="3800" dirty="0"/>
              <a:t>, </a:t>
            </a:r>
            <a:r>
              <a:rPr lang="ru-RU" sz="3800" dirty="0" err="1"/>
              <a:t>їх</a:t>
            </a:r>
            <a:r>
              <a:rPr lang="ru-RU" sz="3800" dirty="0"/>
              <a:t> </a:t>
            </a:r>
            <a:r>
              <a:rPr lang="ru-RU" sz="3800" dirty="0" err="1"/>
              <a:t>поділяють</a:t>
            </a:r>
            <a:r>
              <a:rPr lang="ru-RU" sz="3800" dirty="0"/>
              <a:t> на </a:t>
            </a:r>
            <a:r>
              <a:rPr lang="ru-RU" sz="3800" dirty="0" err="1"/>
              <a:t>скальперів</a:t>
            </a:r>
            <a:r>
              <a:rPr lang="ru-RU" sz="3800" dirty="0"/>
              <a:t>, </a:t>
            </a:r>
            <a:r>
              <a:rPr lang="ru-RU" sz="3800" dirty="0" err="1"/>
              <a:t>одноденних</a:t>
            </a:r>
            <a:r>
              <a:rPr lang="ru-RU" sz="3800" dirty="0"/>
              <a:t>, </a:t>
            </a:r>
            <a:r>
              <a:rPr lang="ru-RU" sz="3800" dirty="0" err="1"/>
              <a:t>позиційних</a:t>
            </a:r>
            <a:r>
              <a:rPr lang="ru-RU" sz="3800" dirty="0"/>
              <a:t>, </a:t>
            </a:r>
            <a:r>
              <a:rPr lang="ru-RU" sz="3800" dirty="0" err="1"/>
              <a:t>середньо</a:t>
            </a:r>
            <a:r>
              <a:rPr lang="ru-RU" sz="3800" dirty="0"/>
              <a:t>- та </a:t>
            </a:r>
            <a:r>
              <a:rPr lang="ru-RU" sz="3800" dirty="0" err="1"/>
              <a:t>довгострокових</a:t>
            </a:r>
            <a:r>
              <a:rPr lang="ru-RU" sz="3800" dirty="0"/>
              <a:t> </a:t>
            </a:r>
            <a:r>
              <a:rPr lang="ru-RU" sz="3800" dirty="0" err="1"/>
              <a:t>трейдерів</a:t>
            </a:r>
            <a:r>
              <a:rPr lang="ru-RU" sz="3800" dirty="0"/>
              <a:t>.</a:t>
            </a:r>
          </a:p>
          <a:p>
            <a:pPr marL="0" indent="0" algn="just">
              <a:buNone/>
            </a:pPr>
            <a:r>
              <a:rPr lang="ru-RU" sz="3800" b="1" dirty="0" err="1"/>
              <a:t>Скальпером</a:t>
            </a:r>
            <a:r>
              <a:rPr lang="ru-RU" sz="3800" dirty="0"/>
              <a:t> (</a:t>
            </a:r>
            <a:r>
              <a:rPr lang="ru-RU" sz="3800" i="1" dirty="0" err="1"/>
              <a:t>skalper</a:t>
            </a:r>
            <a:r>
              <a:rPr lang="ru-RU" sz="3800" dirty="0"/>
              <a:t>) </a:t>
            </a:r>
            <a:r>
              <a:rPr lang="ru-RU" sz="3800" dirty="0" err="1"/>
              <a:t>називають</a:t>
            </a:r>
            <a:r>
              <a:rPr lang="ru-RU" sz="3800" dirty="0"/>
              <a:t> </a:t>
            </a:r>
            <a:r>
              <a:rPr lang="ru-RU" sz="3800" dirty="0" err="1"/>
              <a:t>торговця</a:t>
            </a:r>
            <a:r>
              <a:rPr lang="ru-RU" sz="3800" dirty="0"/>
              <a:t>, </a:t>
            </a:r>
            <a:r>
              <a:rPr lang="ru-RU" sz="3800" dirty="0" err="1"/>
              <a:t>який</a:t>
            </a:r>
            <a:r>
              <a:rPr lang="ru-RU" sz="3800" dirty="0"/>
              <a:t> </a:t>
            </a:r>
            <a:r>
              <a:rPr lang="ru-RU" sz="3800" dirty="0" err="1"/>
              <a:t>грає</a:t>
            </a:r>
            <a:r>
              <a:rPr lang="ru-RU" sz="3800" dirty="0"/>
              <a:t> на </a:t>
            </a:r>
            <a:r>
              <a:rPr lang="ru-RU" sz="3800" dirty="0" err="1"/>
              <a:t>мінімальних</a:t>
            </a:r>
            <a:r>
              <a:rPr lang="ru-RU" sz="3800" dirty="0"/>
              <a:t> </a:t>
            </a:r>
            <a:r>
              <a:rPr lang="ru-RU" sz="3800" dirty="0" err="1"/>
              <a:t>коливаннях</a:t>
            </a:r>
            <a:r>
              <a:rPr lang="ru-RU" sz="3800" dirty="0"/>
              <a:t> </a:t>
            </a:r>
            <a:r>
              <a:rPr lang="ru-RU" sz="3800" dirty="0" err="1"/>
              <a:t>цін</a:t>
            </a:r>
            <a:r>
              <a:rPr lang="ru-RU" sz="3800" dirty="0"/>
              <a:t> і </a:t>
            </a:r>
            <a:r>
              <a:rPr lang="ru-RU" sz="3800" dirty="0" err="1"/>
              <a:t>отримує</a:t>
            </a:r>
            <a:r>
              <a:rPr lang="ru-RU" sz="3800" dirty="0"/>
              <a:t> </a:t>
            </a:r>
            <a:r>
              <a:rPr lang="ru-RU" sz="3800" dirty="0" err="1"/>
              <a:t>прибуток</a:t>
            </a:r>
            <a:r>
              <a:rPr lang="ru-RU" sz="3800" dirty="0"/>
              <a:t> за </a:t>
            </a:r>
            <a:r>
              <a:rPr lang="ru-RU" sz="3800" dirty="0" err="1"/>
              <a:t>рахунок</a:t>
            </a:r>
            <a:r>
              <a:rPr lang="ru-RU" sz="3800" dirty="0"/>
              <a:t> великих </a:t>
            </a:r>
            <a:r>
              <a:rPr lang="ru-RU" sz="3800" dirty="0" err="1"/>
              <a:t>обсягів</a:t>
            </a:r>
            <a:r>
              <a:rPr lang="ru-RU" sz="3800" dirty="0"/>
              <a:t> </a:t>
            </a:r>
            <a:r>
              <a:rPr lang="ru-RU" sz="3800" dirty="0" err="1"/>
              <a:t>угод</a:t>
            </a:r>
            <a:r>
              <a:rPr lang="ru-RU" sz="3800" dirty="0"/>
              <a:t>. Як правило, </a:t>
            </a:r>
            <a:r>
              <a:rPr lang="ru-RU" sz="3800" dirty="0" err="1"/>
              <a:t>скальпери</a:t>
            </a:r>
            <a:r>
              <a:rPr lang="ru-RU" sz="3800" dirty="0"/>
              <a:t> – </a:t>
            </a:r>
            <a:r>
              <a:rPr lang="ru-RU" sz="3800" dirty="0" err="1"/>
              <a:t>це</a:t>
            </a:r>
            <a:r>
              <a:rPr lang="ru-RU" sz="3800" dirty="0"/>
              <a:t> </a:t>
            </a:r>
            <a:r>
              <a:rPr lang="ru-RU" sz="3800" dirty="0" err="1"/>
              <a:t>оптові</a:t>
            </a:r>
            <a:r>
              <a:rPr lang="ru-RU" sz="3800" dirty="0"/>
              <a:t> </a:t>
            </a:r>
            <a:r>
              <a:rPr lang="ru-RU" sz="3800" dirty="0" err="1"/>
              <a:t>торговці</a:t>
            </a:r>
            <a:r>
              <a:rPr lang="ru-RU" sz="3800" dirty="0"/>
              <a:t>, </a:t>
            </a:r>
            <a:r>
              <a:rPr lang="ru-RU" sz="3800" dirty="0" err="1"/>
              <a:t>які</a:t>
            </a:r>
            <a:r>
              <a:rPr lang="ru-RU" sz="3800" dirty="0"/>
              <a:t> </a:t>
            </a:r>
            <a:r>
              <a:rPr lang="ru-RU" sz="3800" dirty="0" err="1"/>
              <a:t>реалізують</a:t>
            </a:r>
            <a:r>
              <a:rPr lang="ru-RU" sz="3800" dirty="0"/>
              <a:t> </a:t>
            </a:r>
            <a:r>
              <a:rPr lang="ru-RU" sz="3800" dirty="0" err="1"/>
              <a:t>біржові</a:t>
            </a:r>
            <a:r>
              <a:rPr lang="ru-RU" sz="3800" dirty="0"/>
              <a:t> </a:t>
            </a:r>
            <a:r>
              <a:rPr lang="ru-RU" sz="3800" dirty="0" err="1"/>
              <a:t>контракти</a:t>
            </a:r>
            <a:r>
              <a:rPr lang="ru-RU" sz="3800" dirty="0"/>
              <a:t> через </a:t>
            </a:r>
            <a:r>
              <a:rPr lang="ru-RU" sz="3800" dirty="0" err="1"/>
              <a:t>кілька</a:t>
            </a:r>
            <a:r>
              <a:rPr lang="ru-RU" sz="3800" dirty="0"/>
              <a:t> </a:t>
            </a:r>
            <a:r>
              <a:rPr lang="ru-RU" sz="3800" dirty="0" err="1"/>
              <a:t>хвилин</a:t>
            </a:r>
            <a:r>
              <a:rPr lang="ru-RU" sz="3800" dirty="0"/>
              <a:t> </a:t>
            </a:r>
            <a:r>
              <a:rPr lang="ru-RU" sz="3800" dirty="0" err="1"/>
              <a:t>чи</a:t>
            </a:r>
            <a:r>
              <a:rPr lang="ru-RU" sz="3800" dirty="0"/>
              <a:t> годин </a:t>
            </a:r>
            <a:r>
              <a:rPr lang="ru-RU" sz="3800" dirty="0" err="1"/>
              <a:t>після</a:t>
            </a:r>
            <a:r>
              <a:rPr lang="ru-RU" sz="3800" dirty="0"/>
              <a:t> </a:t>
            </a:r>
            <a:r>
              <a:rPr lang="ru-RU" sz="3800" dirty="0" err="1"/>
              <a:t>їх</a:t>
            </a:r>
            <a:r>
              <a:rPr lang="ru-RU" sz="3800" dirty="0"/>
              <a:t> </a:t>
            </a:r>
            <a:r>
              <a:rPr lang="ru-RU" sz="3800" dirty="0" err="1"/>
              <a:t>купівлі</a:t>
            </a:r>
            <a:r>
              <a:rPr lang="ru-RU" sz="3800" dirty="0"/>
              <a:t> і </a:t>
            </a:r>
            <a:r>
              <a:rPr lang="ru-RU" sz="3800" dirty="0" err="1"/>
              <a:t>рідко</a:t>
            </a:r>
            <a:r>
              <a:rPr lang="ru-RU" sz="3800" dirty="0"/>
              <a:t> </a:t>
            </a:r>
            <a:r>
              <a:rPr lang="ru-RU" sz="3800" dirty="0" err="1"/>
              <a:t>переносять</a:t>
            </a:r>
            <a:r>
              <a:rPr lang="ru-RU" sz="3800" dirty="0"/>
              <a:t> свою </a:t>
            </a:r>
            <a:r>
              <a:rPr lang="ru-RU" sz="3800" dirty="0" err="1"/>
              <a:t>позицію</a:t>
            </a:r>
            <a:r>
              <a:rPr lang="ru-RU" sz="3800" dirty="0"/>
              <a:t> на </a:t>
            </a:r>
            <a:r>
              <a:rPr lang="ru-RU" sz="3800" dirty="0" err="1"/>
              <a:t>наступний</a:t>
            </a:r>
            <a:r>
              <a:rPr lang="ru-RU" sz="3800" dirty="0"/>
              <a:t> день.</a:t>
            </a:r>
          </a:p>
          <a:p>
            <a:pPr marL="0" indent="0" algn="just">
              <a:buNone/>
            </a:pPr>
            <a:r>
              <a:rPr lang="ru-RU" sz="3800" b="1" dirty="0" err="1"/>
              <a:t>Одноденний</a:t>
            </a:r>
            <a:r>
              <a:rPr lang="ru-RU" sz="3800" b="1" dirty="0"/>
              <a:t> трейдер</a:t>
            </a:r>
            <a:r>
              <a:rPr lang="ru-RU" sz="3800" dirty="0"/>
              <a:t> (</a:t>
            </a:r>
            <a:r>
              <a:rPr lang="ru-RU" sz="3800" i="1" dirty="0" err="1"/>
              <a:t>day</a:t>
            </a:r>
            <a:r>
              <a:rPr lang="ru-RU" sz="3800" i="1" dirty="0"/>
              <a:t> </a:t>
            </a:r>
            <a:r>
              <a:rPr lang="ru-RU" sz="3800" i="1" dirty="0" err="1"/>
              <a:t>trader</a:t>
            </a:r>
            <a:r>
              <a:rPr lang="ru-RU" sz="3800" dirty="0"/>
              <a:t>), як і </a:t>
            </a:r>
            <a:r>
              <a:rPr lang="ru-RU" sz="3800" dirty="0" err="1"/>
              <a:t>скальпер</a:t>
            </a:r>
            <a:r>
              <a:rPr lang="ru-RU" sz="3800" dirty="0"/>
              <a:t>, </a:t>
            </a:r>
            <a:r>
              <a:rPr lang="ru-RU" sz="3800" dirty="0" err="1"/>
              <a:t>утримує</a:t>
            </a:r>
            <a:r>
              <a:rPr lang="ru-RU" sz="3800" dirty="0"/>
              <a:t> </a:t>
            </a:r>
            <a:r>
              <a:rPr lang="ru-RU" sz="3800" dirty="0" err="1"/>
              <a:t>ринкову</a:t>
            </a:r>
            <a:r>
              <a:rPr lang="ru-RU" sz="3800" dirty="0"/>
              <a:t> </a:t>
            </a:r>
            <a:r>
              <a:rPr lang="ru-RU" sz="3800" dirty="0" err="1"/>
              <a:t>позицію</a:t>
            </a:r>
            <a:r>
              <a:rPr lang="ru-RU" sz="3800" dirty="0"/>
              <a:t> </a:t>
            </a:r>
            <a:r>
              <a:rPr lang="ru-RU" sz="3800" dirty="0" err="1"/>
              <a:t>протягом</a:t>
            </a:r>
            <a:r>
              <a:rPr lang="ru-RU" sz="3800" dirty="0"/>
              <a:t> </a:t>
            </a:r>
            <a:r>
              <a:rPr lang="ru-RU" sz="3800" dirty="0" err="1"/>
              <a:t>торгової</a:t>
            </a:r>
            <a:r>
              <a:rPr lang="ru-RU" sz="3800" dirty="0"/>
              <a:t> </a:t>
            </a:r>
            <a:r>
              <a:rPr lang="ru-RU" sz="3800" dirty="0" err="1"/>
              <a:t>сесії</a:t>
            </a:r>
            <a:r>
              <a:rPr lang="ru-RU" sz="3800" dirty="0"/>
              <a:t> і </a:t>
            </a:r>
            <a:r>
              <a:rPr lang="ru-RU" sz="3800" dirty="0" err="1"/>
              <a:t>рідко</a:t>
            </a:r>
            <a:r>
              <a:rPr lang="ru-RU" sz="3800" dirty="0"/>
              <a:t> </a:t>
            </a:r>
            <a:r>
              <a:rPr lang="ru-RU" sz="3800" dirty="0" err="1"/>
              <a:t>залишає</a:t>
            </a:r>
            <a:r>
              <a:rPr lang="ru-RU" sz="3800" dirty="0"/>
              <a:t> </a:t>
            </a:r>
            <a:r>
              <a:rPr lang="ru-RU" sz="3800" dirty="0" err="1"/>
              <a:t>позицію</a:t>
            </a:r>
            <a:r>
              <a:rPr lang="ru-RU" sz="3800" dirty="0"/>
              <a:t> до </a:t>
            </a:r>
            <a:r>
              <a:rPr lang="ru-RU" sz="3800" dirty="0" err="1"/>
              <a:t>наступного</a:t>
            </a:r>
            <a:r>
              <a:rPr lang="ru-RU" sz="3800" dirty="0"/>
              <a:t> </a:t>
            </a:r>
            <a:r>
              <a:rPr lang="ru-RU" sz="3800" dirty="0" err="1"/>
              <a:t>робочого</a:t>
            </a:r>
            <a:r>
              <a:rPr lang="ru-RU" sz="3800" dirty="0"/>
              <a:t> дня. </a:t>
            </a:r>
            <a:r>
              <a:rPr lang="ru-RU" sz="3800" dirty="0" err="1"/>
              <a:t>Більшість</a:t>
            </a:r>
            <a:r>
              <a:rPr lang="ru-RU" sz="3800" dirty="0"/>
              <a:t> </a:t>
            </a:r>
            <a:r>
              <a:rPr lang="ru-RU" sz="3800" dirty="0" err="1"/>
              <a:t>денних</a:t>
            </a:r>
            <a:r>
              <a:rPr lang="ru-RU" sz="3800" dirty="0"/>
              <a:t> </a:t>
            </a:r>
            <a:r>
              <a:rPr lang="ru-RU" sz="3800" dirty="0" err="1"/>
              <a:t>торговців</a:t>
            </a:r>
            <a:r>
              <a:rPr lang="ru-RU" sz="3800" dirty="0"/>
              <a:t> – члени </a:t>
            </a:r>
            <a:r>
              <a:rPr lang="ru-RU" sz="3800" dirty="0" err="1"/>
              <a:t>біржі</a:t>
            </a:r>
            <a:r>
              <a:rPr lang="ru-RU" sz="3800" dirty="0"/>
              <a:t>. </a:t>
            </a:r>
            <a:r>
              <a:rPr lang="ru-RU" sz="3800" dirty="0" err="1"/>
              <a:t>Однак</a:t>
            </a:r>
            <a:r>
              <a:rPr lang="ru-RU" sz="3800" dirty="0"/>
              <a:t> </a:t>
            </a:r>
            <a:r>
              <a:rPr lang="ru-RU" sz="3800" dirty="0" err="1"/>
              <a:t>утримувати</a:t>
            </a:r>
            <a:r>
              <a:rPr lang="ru-RU" sz="3800" dirty="0"/>
              <a:t> </a:t>
            </a:r>
            <a:r>
              <a:rPr lang="ru-RU" sz="3800" dirty="0" err="1"/>
              <a:t>позицію</a:t>
            </a:r>
            <a:r>
              <a:rPr lang="ru-RU" sz="3800" dirty="0"/>
              <a:t> </a:t>
            </a:r>
            <a:r>
              <a:rPr lang="ru-RU" sz="3800" dirty="0" err="1"/>
              <a:t>протягом</a:t>
            </a:r>
            <a:r>
              <a:rPr lang="ru-RU" sz="3800" dirty="0"/>
              <a:t> дня </a:t>
            </a:r>
            <a:r>
              <a:rPr lang="ru-RU" sz="3800" dirty="0" err="1"/>
              <a:t>можуть</a:t>
            </a:r>
            <a:r>
              <a:rPr lang="ru-RU" sz="3800" dirty="0"/>
              <a:t> і </a:t>
            </a:r>
            <a:r>
              <a:rPr lang="ru-RU" sz="3800" dirty="0" err="1"/>
              <a:t>інвестори</a:t>
            </a:r>
            <a:r>
              <a:rPr lang="ru-RU" sz="3800" dirty="0"/>
              <a:t>, </a:t>
            </a:r>
            <a:r>
              <a:rPr lang="ru-RU" sz="3800" dirty="0" err="1"/>
              <a:t>які</a:t>
            </a:r>
            <a:r>
              <a:rPr lang="ru-RU" sz="3800" dirty="0"/>
              <a:t> не </a:t>
            </a:r>
            <a:r>
              <a:rPr lang="ru-RU" sz="3800" dirty="0" err="1"/>
              <a:t>беруть</a:t>
            </a:r>
            <a:r>
              <a:rPr lang="ru-RU" sz="3800" dirty="0"/>
              <a:t> </a:t>
            </a:r>
            <a:r>
              <a:rPr lang="ru-RU" sz="3800" dirty="0" err="1"/>
              <a:t>безпосередньої</a:t>
            </a:r>
            <a:r>
              <a:rPr lang="ru-RU" sz="3800" dirty="0"/>
              <a:t> </a:t>
            </a:r>
            <a:r>
              <a:rPr lang="ru-RU" sz="3800" dirty="0" err="1"/>
              <a:t>участі</a:t>
            </a:r>
            <a:r>
              <a:rPr lang="ru-RU" sz="3800" dirty="0"/>
              <a:t> в торгах, а </a:t>
            </a:r>
            <a:r>
              <a:rPr lang="ru-RU" sz="3800" dirty="0" err="1"/>
              <a:t>здійснюють</a:t>
            </a:r>
            <a:r>
              <a:rPr lang="ru-RU" sz="3800" dirty="0"/>
              <a:t> </a:t>
            </a:r>
            <a:r>
              <a:rPr lang="ru-RU" sz="3800" dirty="0" err="1"/>
              <a:t>операції</a:t>
            </a:r>
            <a:r>
              <a:rPr lang="ru-RU" sz="3800" dirty="0"/>
              <a:t> через </a:t>
            </a:r>
            <a:r>
              <a:rPr lang="ru-RU" sz="3800" dirty="0" err="1"/>
              <a:t>фінансових</a:t>
            </a:r>
            <a:r>
              <a:rPr lang="ru-RU" sz="3800" dirty="0"/>
              <a:t> </a:t>
            </a:r>
            <a:r>
              <a:rPr lang="ru-RU" sz="3800" dirty="0" err="1"/>
              <a:t>посередників</a:t>
            </a:r>
            <a:r>
              <a:rPr lang="ru-RU" sz="38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419872" y="4293096"/>
            <a:ext cx="5616624" cy="230425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4200" b="1" dirty="0" err="1"/>
              <a:t>Позиційний</a:t>
            </a:r>
            <a:r>
              <a:rPr lang="ru-RU" sz="4200" b="1" dirty="0"/>
              <a:t> трейдер</a:t>
            </a:r>
            <a:r>
              <a:rPr lang="ru-RU" sz="4200" i="1" dirty="0"/>
              <a:t> (</a:t>
            </a:r>
            <a:r>
              <a:rPr lang="ru-RU" sz="4200" i="1" dirty="0" err="1"/>
              <a:t>position</a:t>
            </a:r>
            <a:r>
              <a:rPr lang="ru-RU" sz="4200" i="1" dirty="0"/>
              <a:t> </a:t>
            </a:r>
            <a:r>
              <a:rPr lang="ru-RU" sz="4200" i="1" dirty="0" err="1"/>
              <a:t>trader</a:t>
            </a:r>
            <a:r>
              <a:rPr lang="ru-RU" sz="4200" i="1" dirty="0"/>
              <a:t>)</a:t>
            </a:r>
            <a:r>
              <a:rPr lang="ru-RU" sz="4200" dirty="0"/>
              <a:t> </a:t>
            </a:r>
            <a:r>
              <a:rPr lang="ru-RU" sz="4200" dirty="0" err="1"/>
              <a:t>займає</a:t>
            </a:r>
            <a:r>
              <a:rPr lang="ru-RU" sz="4200" dirty="0"/>
              <a:t> </a:t>
            </a:r>
            <a:r>
              <a:rPr lang="ru-RU" sz="4200" dirty="0" err="1"/>
              <a:t>позицію</a:t>
            </a:r>
            <a:r>
              <a:rPr lang="ru-RU" sz="4200" dirty="0"/>
              <a:t> і </a:t>
            </a:r>
            <a:r>
              <a:rPr lang="ru-RU" sz="4200" dirty="0" err="1"/>
              <a:t>потім</a:t>
            </a:r>
            <a:r>
              <a:rPr lang="ru-RU" sz="4200" dirty="0"/>
              <a:t> </a:t>
            </a:r>
            <a:r>
              <a:rPr lang="ru-RU" sz="4200" dirty="0" err="1"/>
              <a:t>утримує</a:t>
            </a:r>
            <a:r>
              <a:rPr lang="ru-RU" sz="4200" dirty="0"/>
              <a:t> </a:t>
            </a:r>
            <a:r>
              <a:rPr lang="ru-RU" sz="4200" dirty="0" err="1"/>
              <a:t>її</a:t>
            </a:r>
            <a:r>
              <a:rPr lang="ru-RU" sz="4200" dirty="0"/>
              <a:t> </a:t>
            </a:r>
            <a:r>
              <a:rPr lang="ru-RU" sz="4200" dirty="0" err="1"/>
              <a:t>протягом</a:t>
            </a:r>
            <a:r>
              <a:rPr lang="ru-RU" sz="4200" dirty="0"/>
              <a:t> </a:t>
            </a:r>
            <a:r>
              <a:rPr lang="ru-RU" sz="4200" dirty="0" err="1"/>
              <a:t>певної</a:t>
            </a:r>
            <a:r>
              <a:rPr lang="ru-RU" sz="4200" dirty="0"/>
              <a:t> </a:t>
            </a:r>
            <a:r>
              <a:rPr lang="ru-RU" sz="4200" dirty="0" err="1"/>
              <a:t>кількості</a:t>
            </a:r>
            <a:r>
              <a:rPr lang="ru-RU" sz="4200" dirty="0"/>
              <a:t> </a:t>
            </a:r>
            <a:r>
              <a:rPr lang="ru-RU" sz="4200" dirty="0" err="1"/>
              <a:t>днів</a:t>
            </a:r>
            <a:r>
              <a:rPr lang="ru-RU" sz="4200" dirty="0"/>
              <a:t>, </a:t>
            </a:r>
            <a:r>
              <a:rPr lang="ru-RU" sz="4200" dirty="0" err="1"/>
              <a:t>тижнів</a:t>
            </a:r>
            <a:r>
              <a:rPr lang="ru-RU" sz="4200" dirty="0"/>
              <a:t> </a:t>
            </a:r>
            <a:r>
              <a:rPr lang="ru-RU" sz="4200" dirty="0" err="1"/>
              <a:t>чи</a:t>
            </a:r>
            <a:r>
              <a:rPr lang="ru-RU" sz="4200" dirty="0"/>
              <a:t> декад. У </a:t>
            </a:r>
            <a:r>
              <a:rPr lang="ru-RU" sz="4200" dirty="0" err="1"/>
              <a:t>випадку</a:t>
            </a:r>
            <a:r>
              <a:rPr lang="ru-RU" sz="4200" dirty="0"/>
              <a:t> правильного прогнозу </a:t>
            </a:r>
            <a:r>
              <a:rPr lang="ru-RU" sz="4200" dirty="0" err="1"/>
              <a:t>руху</a:t>
            </a:r>
            <a:r>
              <a:rPr lang="ru-RU" sz="4200" dirty="0"/>
              <a:t> </a:t>
            </a:r>
            <a:r>
              <a:rPr lang="ru-RU" sz="4200" dirty="0" err="1"/>
              <a:t>цін</a:t>
            </a:r>
            <a:r>
              <a:rPr lang="ru-RU" sz="4200" dirty="0"/>
              <a:t> на ринку </a:t>
            </a:r>
            <a:r>
              <a:rPr lang="ru-RU" sz="4200" dirty="0" err="1"/>
              <a:t>може</a:t>
            </a:r>
            <a:r>
              <a:rPr lang="ru-RU" sz="4200" dirty="0"/>
              <a:t> </a:t>
            </a:r>
            <a:r>
              <a:rPr lang="ru-RU" sz="4200" dirty="0" err="1"/>
              <a:t>отримувати</a:t>
            </a:r>
            <a:r>
              <a:rPr lang="ru-RU" sz="4200" dirty="0"/>
              <a:t> </a:t>
            </a:r>
            <a:r>
              <a:rPr lang="ru-RU" sz="4200" dirty="0" err="1"/>
              <a:t>значні</a:t>
            </a:r>
            <a:r>
              <a:rPr lang="ru-RU" sz="4200" dirty="0"/>
              <a:t> </a:t>
            </a:r>
            <a:r>
              <a:rPr lang="ru-RU" sz="4200" dirty="0" err="1"/>
              <a:t>прибутки</a:t>
            </a:r>
            <a:r>
              <a:rPr lang="ru-RU" sz="4200" dirty="0"/>
              <a:t>. </a:t>
            </a:r>
          </a:p>
          <a:p>
            <a:pPr marL="0" indent="0" algn="just">
              <a:buNone/>
            </a:pPr>
            <a:r>
              <a:rPr lang="ru-RU" sz="4200" b="1" dirty="0" err="1"/>
              <a:t>Середньо</a:t>
            </a:r>
            <a:r>
              <a:rPr lang="ru-RU" sz="4200" dirty="0"/>
              <a:t>- та </a:t>
            </a:r>
            <a:r>
              <a:rPr lang="ru-RU" sz="4200" b="1" dirty="0" err="1"/>
              <a:t>довгострокові</a:t>
            </a:r>
            <a:r>
              <a:rPr lang="ru-RU" sz="4200" b="1" dirty="0"/>
              <a:t> </a:t>
            </a:r>
            <a:r>
              <a:rPr lang="ru-RU" sz="4200" b="1" dirty="0" err="1"/>
              <a:t>трейдери</a:t>
            </a:r>
            <a:r>
              <a:rPr lang="ru-RU" sz="4200" dirty="0"/>
              <a:t> </a:t>
            </a:r>
            <a:r>
              <a:rPr lang="ru-RU" sz="4200" dirty="0" err="1"/>
              <a:t>можуть</a:t>
            </a:r>
            <a:r>
              <a:rPr lang="ru-RU" sz="4200" dirty="0"/>
              <a:t> </a:t>
            </a:r>
            <a:r>
              <a:rPr lang="ru-RU" sz="4200" dirty="0" err="1"/>
              <a:t>утримувати</a:t>
            </a:r>
            <a:r>
              <a:rPr lang="ru-RU" sz="4200" dirty="0"/>
              <a:t> </a:t>
            </a:r>
            <a:r>
              <a:rPr lang="ru-RU" sz="4200" dirty="0" err="1"/>
              <a:t>позиції</a:t>
            </a:r>
            <a:r>
              <a:rPr lang="ru-RU" sz="4200" dirty="0"/>
              <a:t> </a:t>
            </a:r>
            <a:r>
              <a:rPr lang="ru-RU" sz="4200" dirty="0" err="1"/>
              <a:t>відповідно</a:t>
            </a:r>
            <a:r>
              <a:rPr lang="ru-RU" sz="4200" dirty="0"/>
              <a:t> </a:t>
            </a:r>
            <a:r>
              <a:rPr lang="ru-RU" sz="4200" dirty="0" err="1"/>
              <a:t>протягом</a:t>
            </a:r>
            <a:r>
              <a:rPr lang="ru-RU" sz="4200" dirty="0"/>
              <a:t> </a:t>
            </a:r>
            <a:r>
              <a:rPr lang="ru-RU" sz="4200" dirty="0" err="1"/>
              <a:t>місяців</a:t>
            </a:r>
            <a:r>
              <a:rPr lang="ru-RU" sz="4200" dirty="0"/>
              <a:t> </a:t>
            </a:r>
            <a:r>
              <a:rPr lang="ru-RU" sz="4200" dirty="0" err="1"/>
              <a:t>чи</a:t>
            </a:r>
            <a:r>
              <a:rPr lang="ru-RU" sz="4200" dirty="0"/>
              <a:t> </a:t>
            </a:r>
            <a:r>
              <a:rPr lang="ru-RU" sz="4200" dirty="0" err="1"/>
              <a:t>років</a:t>
            </a:r>
            <a:r>
              <a:rPr lang="ru-RU" sz="4200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077072"/>
            <a:ext cx="3275856" cy="245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772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285"/>
            <a:ext cx="7772400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4. </a:t>
            </a:r>
            <a:r>
              <a:rPr lang="ru-RU" sz="3200" dirty="0" err="1"/>
              <a:t>Управління</a:t>
            </a:r>
            <a:r>
              <a:rPr lang="ru-RU" sz="3200" dirty="0"/>
              <a:t> активами.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27337226"/>
              </p:ext>
            </p:extLst>
          </p:nvPr>
        </p:nvGraphicFramePr>
        <p:xfrm>
          <a:off x="395536" y="620688"/>
          <a:ext cx="842493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7544" y="3861048"/>
            <a:ext cx="8215446" cy="259228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управлінням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андеррайтингом</a:t>
            </a:r>
            <a:r>
              <a:rPr lang="ru-RU" dirty="0"/>
              <a:t>, </a:t>
            </a:r>
            <a:r>
              <a:rPr lang="ru-RU" dirty="0" err="1"/>
              <a:t>брокерською</a:t>
            </a:r>
            <a:r>
              <a:rPr lang="ru-RU" dirty="0"/>
              <a:t> та </a:t>
            </a:r>
            <a:r>
              <a:rPr lang="ru-RU" dirty="0" err="1"/>
              <a:t>дилерською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 </a:t>
            </a:r>
            <a:r>
              <a:rPr lang="ru-RU" dirty="0" err="1"/>
              <a:t>торговці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. </a:t>
            </a:r>
            <a:r>
              <a:rPr lang="ru-RU" dirty="0" err="1"/>
              <a:t>Управління</a:t>
            </a:r>
            <a:r>
              <a:rPr lang="ru-RU" dirty="0"/>
              <a:t> активами </a:t>
            </a:r>
            <a:r>
              <a:rPr lang="ru-RU" dirty="0" err="1"/>
              <a:t>інститутів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інвестування</a:t>
            </a:r>
            <a:r>
              <a:rPr lang="ru-RU" dirty="0"/>
              <a:t> та </a:t>
            </a:r>
            <a:r>
              <a:rPr lang="ru-RU" dirty="0" err="1"/>
              <a:t>пенсійних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активами, для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вид </a:t>
            </a:r>
            <a:r>
              <a:rPr lang="ru-RU" dirty="0" err="1"/>
              <a:t>діяльності</a:t>
            </a:r>
            <a:r>
              <a:rPr lang="ru-RU" dirty="0"/>
              <a:t> є </a:t>
            </a:r>
            <a:r>
              <a:rPr lang="ru-RU" dirty="0" err="1"/>
              <a:t>виключним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адміністратори</a:t>
            </a:r>
            <a:r>
              <a:rPr lang="ru-RU" dirty="0"/>
              <a:t> </a:t>
            </a:r>
            <a:r>
              <a:rPr lang="ru-RU" dirty="0" err="1"/>
              <a:t>пенсійних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</a:t>
            </a:r>
            <a:r>
              <a:rPr lang="ru-RU" dirty="0" err="1"/>
              <a:t>маючи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ліцензію</a:t>
            </a:r>
            <a:r>
              <a:rPr lang="ru-RU" dirty="0"/>
              <a:t>, </a:t>
            </a:r>
            <a:r>
              <a:rPr lang="ru-RU" dirty="0" err="1"/>
              <a:t>поєднують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адміністрування</a:t>
            </a:r>
            <a:r>
              <a:rPr lang="ru-RU" dirty="0"/>
              <a:t> </a:t>
            </a:r>
            <a:r>
              <a:rPr lang="ru-RU" dirty="0" err="1"/>
              <a:t>пенсійного</a:t>
            </a:r>
            <a:r>
              <a:rPr lang="ru-RU" dirty="0"/>
              <a:t> фонду з </a:t>
            </a:r>
            <a:r>
              <a:rPr lang="ru-RU" dirty="0" err="1"/>
              <a:t>управлінням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активами.</a:t>
            </a:r>
          </a:p>
        </p:txBody>
      </p:sp>
    </p:spTree>
    <p:extLst>
      <p:ext uri="{BB962C8B-B14F-4D97-AF65-F5344CB8AC3E}">
        <p14:creationId xmlns:p14="http://schemas.microsoft.com/office/powerpoint/2010/main" val="4022661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/>
              <a:t>Основні</a:t>
            </a:r>
            <a:r>
              <a:rPr lang="ru-RU" sz="2800" dirty="0"/>
              <a:t> </a:t>
            </a:r>
            <a:r>
              <a:rPr lang="ru-RU" sz="2800" dirty="0" err="1"/>
              <a:t>способи</a:t>
            </a:r>
            <a:r>
              <a:rPr lang="ru-RU" sz="2800" dirty="0"/>
              <a:t> оплати </a:t>
            </a:r>
            <a:r>
              <a:rPr lang="ru-RU" sz="2800" dirty="0" err="1"/>
              <a:t>послуг</a:t>
            </a:r>
            <a:r>
              <a:rPr lang="ru-RU" sz="2800" dirty="0"/>
              <a:t> з </a:t>
            </a:r>
            <a:r>
              <a:rPr lang="ru-RU" sz="2800" dirty="0" err="1"/>
              <a:t>управління</a:t>
            </a:r>
            <a:r>
              <a:rPr lang="ru-RU" sz="2800" dirty="0"/>
              <a:t> активами </a:t>
            </a:r>
            <a:r>
              <a:rPr lang="ru-RU" sz="2800" dirty="0" err="1"/>
              <a:t>такі</a:t>
            </a:r>
            <a:r>
              <a:rPr lang="ru-RU" sz="28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4464496" cy="4536504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фіксований</a:t>
            </a:r>
            <a:r>
              <a:rPr lang="ru-RU" dirty="0" smtClean="0"/>
              <a:t> </a:t>
            </a:r>
            <a:r>
              <a:rPr lang="ru-RU" dirty="0"/>
              <a:t>процент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приватного </a:t>
            </a:r>
            <a:r>
              <a:rPr lang="ru-RU" dirty="0" err="1"/>
              <a:t>інвестора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чистих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інституційного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фіксований</a:t>
            </a:r>
            <a:r>
              <a:rPr lang="ru-RU" dirty="0" smtClean="0"/>
              <a:t> </a:t>
            </a:r>
            <a:r>
              <a:rPr lang="ru-RU" dirty="0"/>
              <a:t>процент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плюс </a:t>
            </a:r>
            <a:r>
              <a:rPr lang="ru-RU" dirty="0" err="1"/>
              <a:t>премія</a:t>
            </a:r>
            <a:r>
              <a:rPr lang="ru-RU" dirty="0"/>
              <a:t> за </a:t>
            </a:r>
            <a:r>
              <a:rPr lang="ru-RU" dirty="0" err="1"/>
              <a:t>перевищення</a:t>
            </a:r>
            <a:r>
              <a:rPr lang="ru-RU" dirty="0"/>
              <a:t> </a:t>
            </a:r>
            <a:r>
              <a:rPr lang="ru-RU" dirty="0" err="1"/>
              <a:t>встановленого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дохідності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фіксований</a:t>
            </a:r>
            <a:r>
              <a:rPr lang="ru-RU" dirty="0" smtClean="0"/>
              <a:t> </a:t>
            </a:r>
            <a:r>
              <a:rPr lang="ru-RU" dirty="0"/>
              <a:t>процент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, </a:t>
            </a:r>
            <a:r>
              <a:rPr lang="ru-RU" dirty="0" err="1"/>
              <a:t>отриманого</a:t>
            </a:r>
            <a:r>
              <a:rPr lang="ru-RU" dirty="0"/>
              <a:t> за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фіксована</a:t>
            </a:r>
            <a:r>
              <a:rPr lang="ru-RU" dirty="0" smtClean="0"/>
              <a:t>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обумовлена</a:t>
            </a:r>
            <a:r>
              <a:rPr lang="ru-RU" dirty="0"/>
              <a:t> сума </a:t>
            </a:r>
            <a:r>
              <a:rPr lang="ru-RU" dirty="0" err="1"/>
              <a:t>винагороди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9151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825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err="1"/>
              <a:t>Розглянемо</a:t>
            </a:r>
            <a:r>
              <a:rPr lang="ru-RU" sz="2400" dirty="0"/>
              <a:t>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 активами, яке </a:t>
            </a:r>
            <a:r>
              <a:rPr lang="ru-RU" sz="2400" dirty="0" err="1"/>
              <a:t>здійснюють</a:t>
            </a:r>
            <a:r>
              <a:rPr lang="ru-RU" sz="2400" dirty="0"/>
              <a:t> </a:t>
            </a:r>
            <a:r>
              <a:rPr lang="ru-RU" sz="2400" dirty="0" err="1"/>
              <a:t>фінансові</a:t>
            </a:r>
            <a:r>
              <a:rPr lang="ru-RU" sz="2400" dirty="0"/>
              <a:t> </a:t>
            </a:r>
            <a:r>
              <a:rPr lang="ru-RU" sz="2400" dirty="0" err="1"/>
              <a:t>посередники</a:t>
            </a:r>
            <a:r>
              <a:rPr lang="ru-RU" sz="2400" dirty="0"/>
              <a:t> на </a:t>
            </a:r>
            <a:r>
              <a:rPr lang="ru-RU" sz="2400" dirty="0" err="1"/>
              <a:t>вітчизняному</a:t>
            </a:r>
            <a:r>
              <a:rPr lang="ru-RU" sz="2400" dirty="0"/>
              <a:t> фондовому ринку.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12968" cy="24132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i="1" dirty="0" err="1"/>
              <a:t>Діяльність</a:t>
            </a:r>
            <a:r>
              <a:rPr lang="ru-RU" b="1" i="1" dirty="0"/>
              <a:t> з </a:t>
            </a:r>
            <a:r>
              <a:rPr lang="ru-RU" b="1" i="1" dirty="0" err="1"/>
              <a:t>управління</a:t>
            </a:r>
            <a:r>
              <a:rPr lang="ru-RU" b="1" i="1" dirty="0"/>
              <a:t> </a:t>
            </a:r>
            <a:r>
              <a:rPr lang="ru-RU" b="1" i="1" dirty="0" err="1"/>
              <a:t>цінними</a:t>
            </a:r>
            <a:r>
              <a:rPr lang="ru-RU" b="1" i="1" dirty="0"/>
              <a:t> </a:t>
            </a:r>
            <a:r>
              <a:rPr lang="ru-RU" b="1" i="1" dirty="0" err="1"/>
              <a:t>паперами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яка </a:t>
            </a:r>
            <a:r>
              <a:rPr lang="ru-RU" dirty="0" err="1"/>
              <a:t>провадиться</a:t>
            </a:r>
            <a:r>
              <a:rPr lang="ru-RU" dirty="0"/>
              <a:t> торговцем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за </a:t>
            </a:r>
            <a:r>
              <a:rPr lang="ru-RU" dirty="0" err="1"/>
              <a:t>винагороду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визначеного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договору про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переданими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,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фінансовими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 та </a:t>
            </a:r>
            <a:r>
              <a:rPr lang="ru-RU" dirty="0" err="1"/>
              <a:t>грошовими</a:t>
            </a:r>
            <a:r>
              <a:rPr lang="ru-RU" dirty="0"/>
              <a:t> коштами, </a:t>
            </a:r>
            <a:r>
              <a:rPr lang="ru-RU" dirty="0" err="1"/>
              <a:t>призначеними</a:t>
            </a:r>
            <a:r>
              <a:rPr lang="ru-RU" dirty="0"/>
              <a:t> для </a:t>
            </a:r>
            <a:r>
              <a:rPr lang="ru-RU" dirty="0" err="1"/>
              <a:t>інвестування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отриманими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,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фінансовими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 і </a:t>
            </a:r>
            <a:r>
              <a:rPr lang="ru-RU" dirty="0" err="1"/>
              <a:t>грошовими</a:t>
            </a:r>
            <a:r>
              <a:rPr lang="ru-RU" dirty="0"/>
              <a:t> коштами в </a:t>
            </a:r>
            <a:r>
              <a:rPr lang="ru-RU" dirty="0" err="1"/>
              <a:t>інтересах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(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особи)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визначених</a:t>
            </a:r>
            <a:r>
              <a:rPr lang="ru-RU" dirty="0"/>
              <a:t> ним </a:t>
            </a:r>
            <a:r>
              <a:rPr lang="ru-RU" dirty="0" err="1"/>
              <a:t>третіх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51520" y="3284984"/>
            <a:ext cx="4474880" cy="345489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i="1" dirty="0" err="1"/>
              <a:t>Діяльність</a:t>
            </a:r>
            <a:r>
              <a:rPr lang="ru-RU" b="1" i="1" dirty="0"/>
              <a:t> з </a:t>
            </a:r>
            <a:r>
              <a:rPr lang="ru-RU" b="1" i="1" dirty="0" err="1"/>
              <a:t>управління</a:t>
            </a:r>
            <a:r>
              <a:rPr lang="ru-RU" b="1" i="1" dirty="0"/>
              <a:t> активами </a:t>
            </a:r>
            <a:r>
              <a:rPr lang="ru-RU" b="1" i="1" dirty="0" err="1"/>
              <a:t>інституційних</a:t>
            </a:r>
            <a:r>
              <a:rPr lang="ru-RU" b="1" i="1" dirty="0"/>
              <a:t> </a:t>
            </a:r>
            <a:r>
              <a:rPr lang="ru-RU" b="1" i="1" dirty="0" err="1"/>
              <a:t>інвесторів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активами,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провадиться</a:t>
            </a:r>
            <a:r>
              <a:rPr lang="ru-RU" dirty="0"/>
              <a:t> нею за </a:t>
            </a:r>
            <a:r>
              <a:rPr lang="ru-RU" dirty="0" err="1"/>
              <a:t>винагороду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договору про </a:t>
            </a:r>
            <a:r>
              <a:rPr lang="ru-RU" dirty="0" err="1"/>
              <a:t>управління</a:t>
            </a:r>
            <a:r>
              <a:rPr lang="ru-RU" dirty="0"/>
              <a:t> активами </a:t>
            </a:r>
            <a:r>
              <a:rPr lang="ru-RU" dirty="0" err="1"/>
              <a:t>інституційних</a:t>
            </a:r>
            <a:r>
              <a:rPr lang="ru-RU" dirty="0"/>
              <a:t> </a:t>
            </a:r>
            <a:r>
              <a:rPr lang="ru-RU" dirty="0" err="1"/>
              <a:t>інвесторів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поєднуватись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видами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 ринку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реєстру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іменних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</a:t>
            </a:r>
            <a:r>
              <a:rPr lang="ru-RU" dirty="0" err="1"/>
              <a:t>відкритого</a:t>
            </a:r>
            <a:r>
              <a:rPr lang="ru-RU" dirty="0"/>
              <a:t> </a:t>
            </a:r>
            <a:r>
              <a:rPr lang="ru-RU" dirty="0" err="1"/>
              <a:t>інвестиційного</a:t>
            </a:r>
            <a:r>
              <a:rPr lang="ru-RU" dirty="0"/>
              <a:t> фонду (ІФ)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 </a:t>
            </a:r>
            <a:r>
              <a:rPr lang="ru-RU" dirty="0" err="1"/>
              <a:t>адміністрування</a:t>
            </a:r>
            <a:r>
              <a:rPr lang="ru-RU" dirty="0"/>
              <a:t> </a:t>
            </a:r>
            <a:r>
              <a:rPr lang="ru-RU" dirty="0" err="1"/>
              <a:t>недержавного</a:t>
            </a:r>
            <a:r>
              <a:rPr lang="ru-RU" dirty="0"/>
              <a:t> </a:t>
            </a:r>
            <a:r>
              <a:rPr lang="ru-RU" dirty="0" err="1"/>
              <a:t>пенсійного</a:t>
            </a:r>
            <a:r>
              <a:rPr lang="ru-RU" dirty="0"/>
              <a:t> фонду (НПФ).</a:t>
            </a:r>
          </a:p>
        </p:txBody>
      </p:sp>
      <p:pic>
        <p:nvPicPr>
          <p:cNvPr id="9218" name="Picture 2" descr="Бизнес идеи: 6 мес, Низкие, Рабочий бизнес, Великобритания, Панама, Росс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09" y="3284984"/>
            <a:ext cx="4055787" cy="3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52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5112568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i="1" dirty="0" err="1"/>
              <a:t>Компанія</a:t>
            </a:r>
            <a:r>
              <a:rPr lang="ru-RU" sz="1600" b="1" i="1" dirty="0"/>
              <a:t> з </a:t>
            </a:r>
            <a:r>
              <a:rPr lang="ru-RU" sz="1600" b="1" i="1" dirty="0" err="1"/>
              <a:t>управління</a:t>
            </a:r>
            <a:r>
              <a:rPr lang="ru-RU" sz="1600" b="1" i="1" dirty="0"/>
              <a:t> активами (КУА) </a:t>
            </a:r>
            <a:r>
              <a:rPr lang="ru-RU" sz="1600" dirty="0"/>
              <a:t>– </a:t>
            </a:r>
            <a:r>
              <a:rPr lang="ru-RU" sz="1600" dirty="0" err="1"/>
              <a:t>господарське</a:t>
            </a:r>
            <a:r>
              <a:rPr lang="ru-RU" sz="1600" dirty="0"/>
              <a:t> </a:t>
            </a:r>
            <a:r>
              <a:rPr lang="ru-RU" sz="1600" dirty="0" err="1"/>
              <a:t>товариство</a:t>
            </a:r>
            <a:r>
              <a:rPr lang="ru-RU" sz="1600" dirty="0"/>
              <a:t>, яке </a:t>
            </a:r>
            <a:r>
              <a:rPr lang="ru-RU" sz="1600" dirty="0" err="1"/>
              <a:t>здійснює</a:t>
            </a:r>
            <a:r>
              <a:rPr lang="ru-RU" sz="1600" dirty="0"/>
              <a:t> </a:t>
            </a:r>
            <a:r>
              <a:rPr lang="ru-RU" sz="1600" dirty="0" err="1"/>
              <a:t>професійну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 з </a:t>
            </a:r>
            <a:r>
              <a:rPr lang="ru-RU" sz="1600" dirty="0" err="1"/>
              <a:t>управління</a:t>
            </a:r>
            <a:r>
              <a:rPr lang="ru-RU" sz="1600" dirty="0"/>
              <a:t> активами на </a:t>
            </a:r>
            <a:r>
              <a:rPr lang="ru-RU" sz="1600" dirty="0" err="1"/>
              <a:t>підставі</a:t>
            </a:r>
            <a:r>
              <a:rPr lang="ru-RU" sz="1600" dirty="0"/>
              <a:t> </a:t>
            </a:r>
            <a:r>
              <a:rPr lang="ru-RU" sz="1600" dirty="0" err="1"/>
              <a:t>ліцензії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видається</a:t>
            </a:r>
            <a:r>
              <a:rPr lang="ru-RU" sz="1600" dirty="0"/>
              <a:t> </a:t>
            </a:r>
            <a:r>
              <a:rPr lang="ru-RU" sz="1600" dirty="0" err="1"/>
              <a:t>Національною</a:t>
            </a:r>
            <a:r>
              <a:rPr lang="ru-RU" sz="1600" dirty="0"/>
              <a:t> </a:t>
            </a:r>
            <a:r>
              <a:rPr lang="ru-RU" sz="1600" dirty="0" err="1"/>
              <a:t>комісією</a:t>
            </a:r>
            <a:r>
              <a:rPr lang="ru-RU" sz="1600" dirty="0"/>
              <a:t> з </a:t>
            </a:r>
            <a:r>
              <a:rPr lang="ru-RU" sz="1600" dirty="0" err="1"/>
              <a:t>цінних</a:t>
            </a:r>
            <a:r>
              <a:rPr lang="ru-RU" sz="1600" dirty="0"/>
              <a:t> </a:t>
            </a:r>
            <a:r>
              <a:rPr lang="ru-RU" sz="1600" dirty="0" err="1"/>
              <a:t>паперів</a:t>
            </a:r>
            <a:r>
              <a:rPr lang="ru-RU" sz="1600" dirty="0"/>
              <a:t> та фондового ринку. При </a:t>
            </a:r>
            <a:r>
              <a:rPr lang="ru-RU" sz="1600" dirty="0" err="1"/>
              <a:t>створенні</a:t>
            </a:r>
            <a:r>
              <a:rPr lang="ru-RU" sz="1600" dirty="0"/>
              <a:t> </a:t>
            </a:r>
            <a:r>
              <a:rPr lang="ru-RU" sz="1600" dirty="0" err="1"/>
              <a:t>компанії</a:t>
            </a:r>
            <a:r>
              <a:rPr lang="ru-RU" sz="1600" dirty="0"/>
              <a:t> з </a:t>
            </a:r>
            <a:r>
              <a:rPr lang="ru-RU" sz="1600" dirty="0" err="1"/>
              <a:t>управління</a:t>
            </a:r>
            <a:r>
              <a:rPr lang="ru-RU" sz="1600" dirty="0"/>
              <a:t> активами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статутний</a:t>
            </a:r>
            <a:r>
              <a:rPr lang="ru-RU" sz="1600" dirty="0"/>
              <a:t> </a:t>
            </a:r>
            <a:r>
              <a:rPr lang="ru-RU" sz="1600" dirty="0" err="1"/>
              <a:t>капітал</a:t>
            </a:r>
            <a:r>
              <a:rPr lang="ru-RU" sz="1600" dirty="0"/>
              <a:t> </a:t>
            </a:r>
            <a:r>
              <a:rPr lang="ru-RU" sz="1600" dirty="0" err="1"/>
              <a:t>формується</a:t>
            </a:r>
            <a:r>
              <a:rPr lang="ru-RU" sz="1600" dirty="0"/>
              <a:t> </a:t>
            </a:r>
            <a:r>
              <a:rPr lang="ru-RU" sz="1600" dirty="0" err="1"/>
              <a:t>виключно</a:t>
            </a:r>
            <a:r>
              <a:rPr lang="ru-RU" sz="1600" dirty="0"/>
              <a:t> </a:t>
            </a:r>
            <a:r>
              <a:rPr lang="ru-RU" sz="1600" dirty="0" err="1"/>
              <a:t>грошовими</a:t>
            </a:r>
            <a:r>
              <a:rPr lang="ru-RU" sz="1600" dirty="0"/>
              <a:t> коштами. КУА </a:t>
            </a:r>
            <a:r>
              <a:rPr lang="ru-RU" sz="1600" dirty="0" err="1"/>
              <a:t>має</a:t>
            </a:r>
            <a:r>
              <a:rPr lang="ru-RU" sz="1600" dirty="0"/>
              <a:t> право </a:t>
            </a:r>
            <a:r>
              <a:rPr lang="ru-RU" sz="1600" dirty="0" err="1"/>
              <a:t>здійснювати</a:t>
            </a:r>
            <a:r>
              <a:rPr lang="ru-RU" sz="1600" dirty="0"/>
              <a:t> </a:t>
            </a:r>
            <a:r>
              <a:rPr lang="ru-RU" sz="1600" dirty="0" err="1"/>
              <a:t>управління</a:t>
            </a:r>
            <a:r>
              <a:rPr lang="ru-RU" sz="1600" dirty="0"/>
              <a:t> активами </a:t>
            </a:r>
            <a:r>
              <a:rPr lang="ru-RU" sz="1600" dirty="0" err="1"/>
              <a:t>одночасно</a:t>
            </a:r>
            <a:r>
              <a:rPr lang="ru-RU" sz="1600" dirty="0"/>
              <a:t> </a:t>
            </a:r>
            <a:r>
              <a:rPr lang="ru-RU" sz="1600" dirty="0" err="1"/>
              <a:t>кількох</a:t>
            </a:r>
            <a:r>
              <a:rPr lang="ru-RU" sz="1600" dirty="0"/>
              <a:t> </a:t>
            </a:r>
            <a:r>
              <a:rPr lang="ru-RU" sz="1600" dirty="0" err="1"/>
              <a:t>інвестиційних</a:t>
            </a:r>
            <a:r>
              <a:rPr lang="ru-RU" sz="1600" dirty="0"/>
              <a:t> та </a:t>
            </a:r>
            <a:r>
              <a:rPr lang="ru-RU" sz="1600" dirty="0" err="1"/>
              <a:t>пенсійних</a:t>
            </a:r>
            <a:r>
              <a:rPr lang="ru-RU" sz="1600" dirty="0"/>
              <a:t> </a:t>
            </a:r>
            <a:r>
              <a:rPr lang="ru-RU" sz="1600" dirty="0" err="1"/>
              <a:t>фондів</a:t>
            </a:r>
            <a:r>
              <a:rPr lang="ru-RU" sz="1600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51520" y="2420888"/>
            <a:ext cx="8640960" cy="41764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err="1"/>
              <a:t>Управління</a:t>
            </a:r>
            <a:r>
              <a:rPr lang="ru-RU" sz="1600" b="1" dirty="0"/>
              <a:t> активами </a:t>
            </a:r>
            <a:r>
              <a:rPr lang="ru-RU" sz="1600" b="1" dirty="0" err="1"/>
              <a:t>інституту</a:t>
            </a:r>
            <a:r>
              <a:rPr lang="ru-RU" sz="1600" b="1" dirty="0"/>
              <a:t> </a:t>
            </a:r>
            <a:r>
              <a:rPr lang="ru-RU" sz="1600" b="1" dirty="0" err="1"/>
              <a:t>спільного</a:t>
            </a:r>
            <a:r>
              <a:rPr lang="ru-RU" sz="1600" b="1" dirty="0"/>
              <a:t> </a:t>
            </a:r>
            <a:r>
              <a:rPr lang="ru-RU" sz="1600" b="1" dirty="0" err="1"/>
              <a:t>інвестування</a:t>
            </a:r>
            <a:r>
              <a:rPr lang="ru-RU" sz="1600" b="1" dirty="0"/>
              <a:t> </a:t>
            </a:r>
            <a:r>
              <a:rPr lang="ru-RU" sz="1600" b="1" dirty="0" err="1"/>
              <a:t>здійснює</a:t>
            </a:r>
            <a:r>
              <a:rPr lang="ru-RU" sz="1600" b="1" dirty="0"/>
              <a:t> </a:t>
            </a:r>
            <a:r>
              <a:rPr lang="ru-RU" sz="1600" b="1" dirty="0" err="1"/>
              <a:t>компанія</a:t>
            </a:r>
            <a:r>
              <a:rPr lang="ru-RU" sz="1600" b="1" dirty="0"/>
              <a:t> з </a:t>
            </a:r>
            <a:r>
              <a:rPr lang="ru-RU" sz="1600" b="1" dirty="0" err="1"/>
              <a:t>управління</a:t>
            </a:r>
            <a:r>
              <a:rPr lang="ru-RU" sz="1600" b="1" dirty="0"/>
              <a:t> активами, яка у </a:t>
            </a:r>
            <a:r>
              <a:rPr lang="ru-RU" sz="1600" b="1" dirty="0" err="1"/>
              <a:t>процесі</a:t>
            </a:r>
            <a:r>
              <a:rPr lang="ru-RU" sz="1600" b="1" dirty="0"/>
              <a:t> </a:t>
            </a:r>
            <a:r>
              <a:rPr lang="ru-RU" sz="1600" b="1" dirty="0" err="1"/>
              <a:t>управління</a:t>
            </a:r>
            <a:r>
              <a:rPr lang="ru-RU" sz="1600" b="1" dirty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err="1" smtClean="0"/>
              <a:t>дотримується</a:t>
            </a:r>
            <a:r>
              <a:rPr lang="ru-RU" sz="1600" dirty="0" smtClean="0"/>
              <a:t> </a:t>
            </a:r>
            <a:r>
              <a:rPr lang="ru-RU" sz="1600" dirty="0" err="1"/>
              <a:t>нормативів</a:t>
            </a:r>
            <a:r>
              <a:rPr lang="ru-RU" sz="1600" dirty="0"/>
              <a:t> та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показників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обмежують</a:t>
            </a:r>
            <a:r>
              <a:rPr lang="ru-RU" sz="1600" dirty="0"/>
              <a:t> </a:t>
            </a:r>
            <a:r>
              <a:rPr lang="ru-RU" sz="1600" dirty="0" err="1"/>
              <a:t>ризики</a:t>
            </a:r>
            <a:r>
              <a:rPr lang="ru-RU" sz="1600" dirty="0"/>
              <a:t> </a:t>
            </a:r>
            <a:r>
              <a:rPr lang="ru-RU" sz="1600" dirty="0" err="1"/>
              <a:t>учасників</a:t>
            </a:r>
            <a:r>
              <a:rPr lang="ru-RU" sz="1600" dirty="0"/>
              <a:t> ІСІ;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err="1" smtClean="0"/>
              <a:t>готує</a:t>
            </a:r>
            <a:r>
              <a:rPr lang="ru-RU" sz="1600" dirty="0" smtClean="0"/>
              <a:t> </a:t>
            </a:r>
            <a:r>
              <a:rPr lang="ru-RU" sz="1600" dirty="0" err="1"/>
              <a:t>проекти</a:t>
            </a:r>
            <a:r>
              <a:rPr lang="ru-RU" sz="1600" dirty="0"/>
              <a:t> </a:t>
            </a:r>
            <a:r>
              <a:rPr lang="ru-RU" sz="1600" dirty="0" err="1"/>
              <a:t>інформаційних</a:t>
            </a:r>
            <a:r>
              <a:rPr lang="ru-RU" sz="1600" dirty="0"/>
              <a:t> </a:t>
            </a:r>
            <a:r>
              <a:rPr lang="ru-RU" sz="1600" dirty="0" err="1"/>
              <a:t>повідомлень</a:t>
            </a:r>
            <a:r>
              <a:rPr lang="ru-RU" sz="1600" dirty="0"/>
              <a:t> про </a:t>
            </a:r>
            <a:r>
              <a:rPr lang="ru-RU" sz="1600" dirty="0" err="1"/>
              <a:t>випуск</a:t>
            </a:r>
            <a:r>
              <a:rPr lang="ru-RU" sz="1600" dirty="0"/>
              <a:t> </a:t>
            </a:r>
            <a:r>
              <a:rPr lang="ru-RU" sz="1600" dirty="0" err="1"/>
              <a:t>цінних</a:t>
            </a:r>
            <a:r>
              <a:rPr lang="ru-RU" sz="1600" dirty="0"/>
              <a:t> </a:t>
            </a:r>
            <a:r>
              <a:rPr lang="ru-RU" sz="1600" dirty="0" err="1"/>
              <a:t>паперів</a:t>
            </a:r>
            <a:r>
              <a:rPr lang="ru-RU" sz="1600" dirty="0"/>
              <a:t>, </a:t>
            </a:r>
            <a:r>
              <a:rPr lang="ru-RU" sz="1600" dirty="0" err="1"/>
              <a:t>розробляє</a:t>
            </a:r>
            <a:r>
              <a:rPr lang="ru-RU" sz="1600" dirty="0"/>
              <a:t> та </a:t>
            </a:r>
            <a:r>
              <a:rPr lang="ru-RU" sz="1600" dirty="0" err="1"/>
              <a:t>подає</a:t>
            </a:r>
            <a:r>
              <a:rPr lang="ru-RU" sz="1600" dirty="0"/>
              <a:t> на </a:t>
            </a:r>
            <a:r>
              <a:rPr lang="ru-RU" sz="1600" dirty="0" err="1"/>
              <a:t>реєстрацію</a:t>
            </a:r>
            <a:r>
              <a:rPr lang="ru-RU" sz="1600" dirty="0"/>
              <a:t> регламент фонду, проспект </a:t>
            </a:r>
            <a:r>
              <a:rPr lang="ru-RU" sz="1600" dirty="0" err="1"/>
              <a:t>емісії</a:t>
            </a:r>
            <a:r>
              <a:rPr lang="ru-RU" sz="1600" dirty="0"/>
              <a:t> </a:t>
            </a:r>
            <a:r>
              <a:rPr lang="ru-RU" sz="1600" dirty="0" err="1"/>
              <a:t>цінних</a:t>
            </a:r>
            <a:r>
              <a:rPr lang="ru-RU" sz="1600" dirty="0"/>
              <a:t> </a:t>
            </a:r>
            <a:r>
              <a:rPr lang="ru-RU" sz="1600" dirty="0" err="1"/>
              <a:t>паперів</a:t>
            </a:r>
            <a:r>
              <a:rPr lang="ru-RU" sz="1600" dirty="0"/>
              <a:t> (</a:t>
            </a:r>
            <a:r>
              <a:rPr lang="ru-RU" sz="1600" dirty="0" err="1"/>
              <a:t>акцій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інвестиційних</a:t>
            </a:r>
            <a:r>
              <a:rPr lang="ru-RU" sz="1600" dirty="0"/>
              <a:t> </a:t>
            </a:r>
            <a:r>
              <a:rPr lang="ru-RU" sz="1600" dirty="0" err="1"/>
              <a:t>сертифікатів</a:t>
            </a:r>
            <a:r>
              <a:rPr lang="ru-RU" sz="1600" dirty="0"/>
              <a:t>), </a:t>
            </a:r>
            <a:r>
              <a:rPr lang="ru-RU" sz="1600" dirty="0" err="1"/>
              <a:t>укладає</a:t>
            </a:r>
            <a:r>
              <a:rPr lang="ru-RU" sz="1600" dirty="0"/>
              <a:t> та </a:t>
            </a:r>
            <a:r>
              <a:rPr lang="ru-RU" sz="1600" dirty="0" err="1"/>
              <a:t>розриває</a:t>
            </a:r>
            <a:r>
              <a:rPr lang="ru-RU" sz="1600" dirty="0"/>
              <a:t> договори з аудитором, </a:t>
            </a:r>
            <a:r>
              <a:rPr lang="ru-RU" sz="1600" dirty="0" err="1"/>
              <a:t>зберігачем</a:t>
            </a:r>
            <a:r>
              <a:rPr lang="ru-RU" sz="1600" dirty="0"/>
              <a:t>, </a:t>
            </a:r>
            <a:r>
              <a:rPr lang="ru-RU" sz="1600" dirty="0" err="1"/>
              <a:t>реєстратором</a:t>
            </a:r>
            <a:r>
              <a:rPr lang="ru-RU" sz="1600" dirty="0"/>
              <a:t>, </a:t>
            </a:r>
            <a:r>
              <a:rPr lang="ru-RU" sz="1600" dirty="0" err="1"/>
              <a:t>незалежним</a:t>
            </a:r>
            <a:r>
              <a:rPr lang="ru-RU" sz="1600" dirty="0"/>
              <a:t> </a:t>
            </a:r>
            <a:r>
              <a:rPr lang="ru-RU" sz="1600" dirty="0" err="1"/>
              <a:t>оцінювачем</a:t>
            </a:r>
            <a:r>
              <a:rPr lang="ru-RU" sz="1600" dirty="0"/>
              <a:t> майна;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err="1" smtClean="0"/>
              <a:t>організовує</a:t>
            </a:r>
            <a:r>
              <a:rPr lang="ru-RU" sz="1600" dirty="0" smtClean="0"/>
              <a:t> </a:t>
            </a:r>
            <a:r>
              <a:rPr lang="ru-RU" sz="1600" dirty="0" err="1"/>
              <a:t>розміщення</a:t>
            </a:r>
            <a:r>
              <a:rPr lang="ru-RU" sz="1600" dirty="0"/>
              <a:t> та </a:t>
            </a:r>
            <a:r>
              <a:rPr lang="ru-RU" sz="1600" dirty="0" err="1"/>
              <a:t>викуп</a:t>
            </a:r>
            <a:r>
              <a:rPr lang="ru-RU" sz="1600" dirty="0"/>
              <a:t> </a:t>
            </a:r>
            <a:r>
              <a:rPr lang="ru-RU" sz="1600" dirty="0" err="1"/>
              <a:t>розміщених</a:t>
            </a:r>
            <a:r>
              <a:rPr lang="ru-RU" sz="1600" dirty="0"/>
              <a:t> </a:t>
            </a:r>
            <a:r>
              <a:rPr lang="ru-RU" sz="1600" dirty="0" err="1"/>
              <a:t>цінних</a:t>
            </a:r>
            <a:r>
              <a:rPr lang="ru-RU" sz="1600" dirty="0"/>
              <a:t> </a:t>
            </a:r>
            <a:r>
              <a:rPr lang="ru-RU" sz="1600" dirty="0" err="1"/>
              <a:t>паперів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до регламенту фонду та проспекту </a:t>
            </a:r>
            <a:r>
              <a:rPr lang="ru-RU" sz="1600" dirty="0" err="1"/>
              <a:t>емісії</a:t>
            </a:r>
            <a:r>
              <a:rPr lang="ru-RU" sz="16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err="1" smtClean="0"/>
              <a:t>визначає</a:t>
            </a:r>
            <a:r>
              <a:rPr lang="ru-RU" sz="1600" dirty="0" smtClean="0"/>
              <a:t> </a:t>
            </a:r>
            <a:r>
              <a:rPr lang="ru-RU" sz="1600" dirty="0" err="1"/>
              <a:t>вартість</a:t>
            </a:r>
            <a:r>
              <a:rPr lang="ru-RU" sz="1600" dirty="0"/>
              <a:t> </a:t>
            </a:r>
            <a:r>
              <a:rPr lang="ru-RU" sz="1600" dirty="0" err="1"/>
              <a:t>чистих</a:t>
            </a:r>
            <a:r>
              <a:rPr lang="ru-RU" sz="1600" dirty="0"/>
              <a:t> </a:t>
            </a:r>
            <a:r>
              <a:rPr lang="ru-RU" sz="1600" dirty="0" err="1"/>
              <a:t>активів</a:t>
            </a:r>
            <a:r>
              <a:rPr lang="ru-RU" sz="1600" dirty="0"/>
              <a:t>, </a:t>
            </a:r>
            <a:r>
              <a:rPr lang="ru-RU" sz="1600" dirty="0" err="1"/>
              <a:t>подає</a:t>
            </a:r>
            <a:r>
              <a:rPr lang="ru-RU" sz="1600" dirty="0"/>
              <a:t> </a:t>
            </a:r>
            <a:r>
              <a:rPr lang="ru-RU" sz="1600" dirty="0" err="1"/>
              <a:t>звітність</a:t>
            </a:r>
            <a:r>
              <a:rPr lang="ru-RU" sz="1600" dirty="0"/>
              <a:t> про </a:t>
            </a:r>
            <a:r>
              <a:rPr lang="ru-RU" sz="1600" dirty="0" err="1"/>
              <a:t>результати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фонду до НКЦПФР,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забезпечує</a:t>
            </a:r>
            <a:r>
              <a:rPr lang="ru-RU" sz="1600" dirty="0"/>
              <a:t> </a:t>
            </a:r>
            <a:r>
              <a:rPr lang="ru-RU" sz="1600" dirty="0" err="1"/>
              <a:t>публікацію</a:t>
            </a:r>
            <a:r>
              <a:rPr lang="ru-RU" sz="1600" dirty="0"/>
              <a:t> </a:t>
            </a:r>
            <a:r>
              <a:rPr lang="ru-RU" sz="1600" dirty="0" err="1"/>
              <a:t>такої</a:t>
            </a:r>
            <a:r>
              <a:rPr lang="ru-RU" sz="1600" dirty="0"/>
              <a:t> </a:t>
            </a:r>
            <a:r>
              <a:rPr lang="ru-RU" sz="1600" dirty="0" err="1"/>
              <a:t>звітності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до чинного </a:t>
            </a:r>
            <a:r>
              <a:rPr lang="ru-RU" sz="1600" dirty="0" err="1"/>
              <a:t>законодавства</a:t>
            </a:r>
            <a:r>
              <a:rPr lang="ru-RU" sz="16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err="1" smtClean="0"/>
              <a:t>представляє</a:t>
            </a:r>
            <a:r>
              <a:rPr lang="ru-RU" sz="1600" dirty="0" smtClean="0"/>
              <a:t> </a:t>
            </a:r>
            <a:r>
              <a:rPr lang="ru-RU" sz="1600" dirty="0" err="1"/>
              <a:t>інтереси</a:t>
            </a:r>
            <a:r>
              <a:rPr lang="ru-RU" sz="1600" dirty="0"/>
              <a:t> фонду в </a:t>
            </a:r>
            <a:r>
              <a:rPr lang="ru-RU" sz="1600" dirty="0" err="1"/>
              <a:t>акціонерних</a:t>
            </a:r>
            <a:r>
              <a:rPr lang="ru-RU" sz="1600" dirty="0"/>
              <a:t> </a:t>
            </a:r>
            <a:r>
              <a:rPr lang="ru-RU" sz="1600" dirty="0" err="1"/>
              <a:t>товариствах</a:t>
            </a:r>
            <a:r>
              <a:rPr lang="ru-RU" sz="1600" dirty="0"/>
              <a:t>, </a:t>
            </a:r>
            <a:r>
              <a:rPr lang="ru-RU" sz="1600" dirty="0" err="1"/>
              <a:t>акціями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володіє</a:t>
            </a:r>
            <a:r>
              <a:rPr lang="ru-RU" sz="1600" dirty="0"/>
              <a:t> фонд;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err="1" smtClean="0"/>
              <a:t>веде</a:t>
            </a:r>
            <a:r>
              <a:rPr lang="ru-RU" sz="1600" dirty="0" smtClean="0"/>
              <a:t> </a:t>
            </a:r>
            <a:r>
              <a:rPr lang="ru-RU" sz="1600" dirty="0" err="1"/>
              <a:t>реєстр</a:t>
            </a:r>
            <a:r>
              <a:rPr lang="ru-RU" sz="1600" dirty="0"/>
              <a:t> </a:t>
            </a:r>
            <a:r>
              <a:rPr lang="ru-RU" sz="1600" dirty="0" err="1"/>
              <a:t>власників</a:t>
            </a:r>
            <a:r>
              <a:rPr lang="ru-RU" sz="1600" dirty="0"/>
              <a:t> </a:t>
            </a:r>
            <a:r>
              <a:rPr lang="ru-RU" sz="1600" dirty="0" err="1"/>
              <a:t>іменних</a:t>
            </a:r>
            <a:r>
              <a:rPr lang="ru-RU" sz="1600" dirty="0"/>
              <a:t> </a:t>
            </a:r>
            <a:r>
              <a:rPr lang="ru-RU" sz="1600" dirty="0" err="1"/>
              <a:t>цінних</a:t>
            </a:r>
            <a:r>
              <a:rPr lang="ru-RU" sz="1600" dirty="0"/>
              <a:t> </a:t>
            </a:r>
            <a:r>
              <a:rPr lang="ru-RU" sz="1600" dirty="0" err="1"/>
              <a:t>паперів</a:t>
            </a:r>
            <a:r>
              <a:rPr lang="ru-RU" sz="1600" dirty="0"/>
              <a:t> ІСІ </a:t>
            </a:r>
            <a:r>
              <a:rPr lang="ru-RU" sz="1600" dirty="0" err="1"/>
              <a:t>відкритого</a:t>
            </a:r>
            <a:r>
              <a:rPr lang="ru-RU" sz="1600" dirty="0"/>
              <a:t> типу в порядку, </a:t>
            </a:r>
            <a:r>
              <a:rPr lang="ru-RU" sz="1600" dirty="0" err="1"/>
              <a:t>встановленому</a:t>
            </a:r>
            <a:r>
              <a:rPr lang="ru-RU" sz="1600" dirty="0"/>
              <a:t> </a:t>
            </a:r>
            <a:r>
              <a:rPr lang="ru-RU" sz="1600" dirty="0" err="1"/>
              <a:t>законодавством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5283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51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1. </a:t>
            </a:r>
            <a:r>
              <a:rPr lang="ru-RU" dirty="0" err="1"/>
              <a:t>Поняття</a:t>
            </a:r>
            <a:r>
              <a:rPr lang="ru-RU" dirty="0"/>
              <a:t> та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856984" cy="20882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i="1" dirty="0" err="1"/>
              <a:t>Професійна</a:t>
            </a:r>
            <a:r>
              <a:rPr lang="ru-RU" b="1" i="1" dirty="0"/>
              <a:t> </a:t>
            </a:r>
            <a:r>
              <a:rPr lang="ru-RU" b="1" i="1" dirty="0" err="1"/>
              <a:t>діяльність</a:t>
            </a:r>
            <a:r>
              <a:rPr lang="ru-RU" b="1" i="1" dirty="0"/>
              <a:t> на фондовому ринку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підприємницька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та </a:t>
            </a:r>
            <a:r>
              <a:rPr lang="ru-RU" dirty="0" err="1"/>
              <a:t>обігу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</a:t>
            </a:r>
            <a:r>
              <a:rPr lang="ru-RU" dirty="0" err="1"/>
              <a:t>обліку</a:t>
            </a:r>
            <a:r>
              <a:rPr lang="ru-RU" dirty="0"/>
              <a:t> прав на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папери</a:t>
            </a:r>
            <a:r>
              <a:rPr lang="ru-RU" dirty="0"/>
              <a:t> та прав за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активами </a:t>
            </a:r>
            <a:r>
              <a:rPr lang="ru-RU" dirty="0" err="1"/>
              <a:t>інституційних</a:t>
            </a:r>
            <a:r>
              <a:rPr lang="ru-RU" dirty="0"/>
              <a:t> </a:t>
            </a:r>
            <a:r>
              <a:rPr lang="ru-RU" dirty="0" err="1"/>
              <a:t>інвесторів</a:t>
            </a:r>
            <a:r>
              <a:rPr lang="ru-RU" dirty="0"/>
              <a:t>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79512" y="3140968"/>
            <a:ext cx="8712968" cy="35283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err="1"/>
              <a:t>Умовно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поділити</a:t>
            </a:r>
            <a:r>
              <a:rPr lang="ru-RU" b="1" dirty="0"/>
              <a:t> на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види</a:t>
            </a:r>
            <a:r>
              <a:rPr lang="ru-RU" b="1" dirty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перерозподіл</a:t>
            </a:r>
            <a:r>
              <a:rPr lang="ru-RU" dirty="0" smtClean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і </a:t>
            </a:r>
            <a:r>
              <a:rPr lang="ru-RU" dirty="0" err="1"/>
              <a:t>фінансове</a:t>
            </a:r>
            <a:r>
              <a:rPr lang="ru-RU" dirty="0"/>
              <a:t> </a:t>
            </a:r>
            <a:r>
              <a:rPr lang="ru-RU" dirty="0" err="1"/>
              <a:t>посередництво</a:t>
            </a:r>
            <a:r>
              <a:rPr lang="ru-RU" dirty="0"/>
              <a:t> (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, </a:t>
            </a:r>
            <a:r>
              <a:rPr lang="ru-RU" dirty="0" err="1"/>
              <a:t>посередницька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, </a:t>
            </a:r>
            <a:r>
              <a:rPr lang="ru-RU" dirty="0" err="1"/>
              <a:t>управління</a:t>
            </a:r>
            <a:r>
              <a:rPr lang="ru-RU" dirty="0"/>
              <a:t> активами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ринку);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/>
              <a:t>організаційно-технічне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 (</a:t>
            </a:r>
            <a:r>
              <a:rPr lang="ru-RU" dirty="0" err="1"/>
              <a:t>депозитарна</a:t>
            </a:r>
            <a:r>
              <a:rPr lang="ru-RU" dirty="0"/>
              <a:t>, </a:t>
            </a:r>
            <a:r>
              <a:rPr lang="ru-RU" dirty="0" err="1"/>
              <a:t>розрахунково-клірингова</a:t>
            </a:r>
            <a:r>
              <a:rPr lang="ru-RU" dirty="0"/>
              <a:t>, </a:t>
            </a:r>
            <a:r>
              <a:rPr lang="ru-RU" dirty="0" err="1"/>
              <a:t>реєстраторська</a:t>
            </a:r>
            <a:r>
              <a:rPr lang="ru-RU" dirty="0"/>
              <a:t>, </a:t>
            </a:r>
            <a:r>
              <a:rPr lang="ru-RU" dirty="0" err="1"/>
              <a:t>консультаційна</a:t>
            </a:r>
            <a:r>
              <a:rPr lang="ru-RU" dirty="0"/>
              <a:t>, </a:t>
            </a:r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).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501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86895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/>
              <a:t>Компанія</a:t>
            </a:r>
            <a:r>
              <a:rPr lang="ru-RU" sz="2400" dirty="0"/>
              <a:t> з </a:t>
            </a:r>
            <a:r>
              <a:rPr lang="ru-RU" sz="2400" dirty="0" err="1"/>
              <a:t>управління</a:t>
            </a:r>
            <a:r>
              <a:rPr lang="ru-RU" sz="2400" dirty="0"/>
              <a:t> активами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провадження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з </a:t>
            </a:r>
            <a:r>
              <a:rPr lang="ru-RU" sz="2400" dirty="0" err="1"/>
              <a:t>управління</a:t>
            </a:r>
            <a:r>
              <a:rPr lang="ru-RU" sz="2400" dirty="0"/>
              <a:t> активами ІСІ не </a:t>
            </a:r>
            <a:r>
              <a:rPr lang="ru-RU" sz="2400" dirty="0" err="1"/>
              <a:t>має</a:t>
            </a:r>
            <a:r>
              <a:rPr lang="ru-RU" sz="2400" dirty="0"/>
              <a:t> права: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94820262"/>
              </p:ext>
            </p:extLst>
          </p:nvPr>
        </p:nvGraphicFramePr>
        <p:xfrm>
          <a:off x="179512" y="980728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855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8" b="11187"/>
          <a:stretch/>
        </p:blipFill>
        <p:spPr bwMode="auto">
          <a:xfrm>
            <a:off x="179512" y="188640"/>
            <a:ext cx="432048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91472" y="188640"/>
            <a:ext cx="4521696" cy="40324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err="1"/>
              <a:t>Управління</a:t>
            </a:r>
            <a:r>
              <a:rPr lang="ru-RU" b="1" dirty="0"/>
              <a:t> активами </a:t>
            </a:r>
            <a:r>
              <a:rPr lang="ru-RU" b="1" dirty="0" err="1"/>
              <a:t>пайового</a:t>
            </a:r>
            <a:r>
              <a:rPr lang="ru-RU" b="1" dirty="0"/>
              <a:t> </a:t>
            </a:r>
            <a:r>
              <a:rPr lang="ru-RU" b="1" dirty="0" err="1"/>
              <a:t>інвестиційного</a:t>
            </a:r>
            <a:r>
              <a:rPr lang="ru-RU" b="1" dirty="0"/>
              <a:t> фонду</a:t>
            </a:r>
            <a:r>
              <a:rPr lang="ru-RU" dirty="0"/>
              <a:t> </a:t>
            </a:r>
            <a:r>
              <a:rPr lang="ru-RU" dirty="0" err="1"/>
              <a:t>компанія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активами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(без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договору). </a:t>
            </a:r>
          </a:p>
          <a:p>
            <a:pPr marL="0" indent="0" algn="just">
              <a:buNone/>
            </a:pPr>
            <a:r>
              <a:rPr lang="ru-RU" b="1" dirty="0" err="1"/>
              <a:t>Управління</a:t>
            </a:r>
            <a:r>
              <a:rPr lang="ru-RU" b="1" dirty="0"/>
              <a:t> активами корпоративного </a:t>
            </a:r>
            <a:r>
              <a:rPr lang="ru-RU" b="1" dirty="0" err="1"/>
              <a:t>інвестиційного</a:t>
            </a:r>
            <a:r>
              <a:rPr lang="ru-RU" b="1" dirty="0"/>
              <a:t> фонду</a:t>
            </a:r>
            <a:r>
              <a:rPr lang="ru-RU" dirty="0"/>
              <a:t> 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договору про </a:t>
            </a:r>
            <a:r>
              <a:rPr lang="ru-RU" dirty="0" err="1"/>
              <a:t>управління</a:t>
            </a:r>
            <a:r>
              <a:rPr lang="ru-RU" dirty="0"/>
              <a:t> активами </a:t>
            </a:r>
            <a:r>
              <a:rPr lang="ru-RU" dirty="0" err="1"/>
              <a:t>цього</a:t>
            </a:r>
            <a:r>
              <a:rPr lang="ru-RU" dirty="0"/>
              <a:t> фонду,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, в </a:t>
            </a:r>
            <a:r>
              <a:rPr lang="ru-RU" dirty="0" err="1"/>
              <a:t>інтересах</a:t>
            </a:r>
            <a:r>
              <a:rPr lang="ru-RU" dirty="0"/>
              <a:t> фонду та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 err="1"/>
              <a:t>Управління</a:t>
            </a:r>
            <a:r>
              <a:rPr lang="ru-RU" b="1" dirty="0"/>
              <a:t> активами </a:t>
            </a:r>
            <a:r>
              <a:rPr lang="ru-RU" b="1" dirty="0" err="1"/>
              <a:t>недержавного</a:t>
            </a:r>
            <a:r>
              <a:rPr lang="ru-RU" b="1" dirty="0"/>
              <a:t> </a:t>
            </a:r>
            <a:r>
              <a:rPr lang="ru-RU" b="1" dirty="0" err="1"/>
              <a:t>пенсійного</a:t>
            </a:r>
            <a:r>
              <a:rPr lang="ru-RU" b="1" dirty="0"/>
              <a:t> фонду</a:t>
            </a:r>
            <a:r>
              <a:rPr lang="ru-RU" dirty="0"/>
              <a:t> 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/>
              <a:t>– </a:t>
            </a:r>
            <a:r>
              <a:rPr lang="ru-RU" dirty="0" err="1"/>
              <a:t>компанія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активами</a:t>
            </a:r>
            <a:r>
              <a:rPr lang="ru-RU" b="1" dirty="0"/>
              <a:t>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– банк 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створеного</a:t>
            </a:r>
            <a:r>
              <a:rPr lang="ru-RU" dirty="0"/>
              <a:t> ним корпоративного </a:t>
            </a:r>
            <a:r>
              <a:rPr lang="ru-RU" dirty="0" err="1"/>
              <a:t>пенсійного</a:t>
            </a:r>
            <a:r>
              <a:rPr lang="ru-RU" dirty="0"/>
              <a:t> фонду;</a:t>
            </a:r>
          </a:p>
          <a:p>
            <a:pPr marL="0" indent="0" algn="just">
              <a:buNone/>
            </a:pPr>
            <a:r>
              <a:rPr lang="ru-RU" dirty="0"/>
              <a:t>– </a:t>
            </a:r>
            <a:r>
              <a:rPr lang="ru-RU" dirty="0" err="1"/>
              <a:t>професійний</a:t>
            </a:r>
            <a:r>
              <a:rPr lang="ru-RU" dirty="0"/>
              <a:t> </a:t>
            </a:r>
            <a:r>
              <a:rPr lang="ru-RU" dirty="0" err="1"/>
              <a:t>адміністратор</a:t>
            </a:r>
            <a:r>
              <a:rPr lang="uk-UA" dirty="0"/>
              <a:t>,</a:t>
            </a:r>
            <a:r>
              <a:rPr lang="ru-RU" dirty="0"/>
              <a:t> 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ліцензію</a:t>
            </a:r>
            <a:r>
              <a:rPr lang="ru-RU" dirty="0"/>
              <a:t> на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активами.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51520" y="4293096"/>
            <a:ext cx="8640960" cy="230276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i="1" dirty="0" err="1"/>
              <a:t>Професійний</a:t>
            </a:r>
            <a:r>
              <a:rPr lang="ru-RU" b="1" i="1" dirty="0"/>
              <a:t> </a:t>
            </a:r>
            <a:r>
              <a:rPr lang="ru-RU" b="1" i="1" dirty="0" err="1"/>
              <a:t>адміністратор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юридична</a:t>
            </a:r>
            <a:r>
              <a:rPr lang="ru-RU" dirty="0"/>
              <a:t> особа, яка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з </a:t>
            </a:r>
            <a:r>
              <a:rPr lang="ru-RU" dirty="0" err="1"/>
              <a:t>адміністрування</a:t>
            </a:r>
            <a:r>
              <a:rPr lang="ru-RU" dirty="0"/>
              <a:t> </a:t>
            </a:r>
            <a:r>
              <a:rPr lang="ru-RU" dirty="0" err="1"/>
              <a:t>недержавних</a:t>
            </a:r>
            <a:r>
              <a:rPr lang="ru-RU" dirty="0"/>
              <a:t> </a:t>
            </a:r>
            <a:r>
              <a:rPr lang="ru-RU" dirty="0" err="1"/>
              <a:t>пенсійних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адмініструванням</a:t>
            </a:r>
            <a:r>
              <a:rPr lang="ru-RU" dirty="0"/>
              <a:t> НПФ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займатись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активами та </a:t>
            </a:r>
            <a:r>
              <a:rPr lang="ru-RU" dirty="0" err="1"/>
              <a:t>юридична</a:t>
            </a:r>
            <a:r>
              <a:rPr lang="ru-RU" dirty="0"/>
              <a:t> особа – </a:t>
            </a:r>
            <a:r>
              <a:rPr lang="ru-RU" dirty="0" err="1"/>
              <a:t>одноосібний</a:t>
            </a:r>
            <a:r>
              <a:rPr lang="ru-RU" dirty="0"/>
              <a:t> </a:t>
            </a:r>
            <a:r>
              <a:rPr lang="ru-RU" dirty="0" err="1"/>
              <a:t>засновник</a:t>
            </a:r>
            <a:r>
              <a:rPr lang="ru-RU" dirty="0"/>
              <a:t> корпоративного </a:t>
            </a:r>
            <a:r>
              <a:rPr lang="ru-RU" dirty="0" err="1"/>
              <a:t>пенсійного</a:t>
            </a:r>
            <a:r>
              <a:rPr lang="ru-RU" dirty="0"/>
              <a:t> фонду,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самостійне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 фонду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err="1"/>
              <a:t>Адміністратор</a:t>
            </a:r>
            <a:r>
              <a:rPr lang="ru-RU" dirty="0"/>
              <a:t> </a:t>
            </a:r>
            <a:r>
              <a:rPr lang="ru-RU" dirty="0" err="1"/>
              <a:t>недержавного</a:t>
            </a:r>
            <a:r>
              <a:rPr lang="ru-RU" dirty="0"/>
              <a:t> </a:t>
            </a:r>
            <a:r>
              <a:rPr lang="ru-RU" dirty="0" err="1"/>
              <a:t>пенсійного</a:t>
            </a:r>
            <a:r>
              <a:rPr lang="ru-RU" dirty="0"/>
              <a:t> фонду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залученням</a:t>
            </a:r>
            <a:r>
              <a:rPr lang="ru-RU" dirty="0"/>
              <a:t> </a:t>
            </a:r>
            <a:r>
              <a:rPr lang="ru-RU" dirty="0" err="1"/>
              <a:t>вкладників</a:t>
            </a:r>
            <a:r>
              <a:rPr lang="ru-RU" dirty="0"/>
              <a:t>, </a:t>
            </a:r>
            <a:r>
              <a:rPr lang="ru-RU" dirty="0" err="1"/>
              <a:t>укладає</a:t>
            </a:r>
            <a:r>
              <a:rPr lang="ru-RU" dirty="0"/>
              <a:t> </a:t>
            </a:r>
            <a:r>
              <a:rPr lang="ru-RU" dirty="0" err="1"/>
              <a:t>пенсійні</a:t>
            </a:r>
            <a:r>
              <a:rPr lang="ru-RU" dirty="0"/>
              <a:t> </a:t>
            </a:r>
            <a:r>
              <a:rPr lang="ru-RU" dirty="0" err="1"/>
              <a:t>контракти</a:t>
            </a:r>
            <a:r>
              <a:rPr lang="ru-RU" dirty="0"/>
              <a:t>, </a:t>
            </a:r>
            <a:r>
              <a:rPr lang="ru-RU" dirty="0" err="1"/>
              <a:t>веде</a:t>
            </a:r>
            <a:r>
              <a:rPr lang="ru-RU" dirty="0"/>
              <a:t>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пенсійні</a:t>
            </a:r>
            <a:r>
              <a:rPr lang="ru-RU" dirty="0"/>
              <a:t> </a:t>
            </a:r>
            <a:r>
              <a:rPr lang="ru-RU" dirty="0" err="1"/>
              <a:t>рахунки</a:t>
            </a:r>
            <a:r>
              <a:rPr lang="ru-RU" dirty="0"/>
              <a:t>,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пенсійні</a:t>
            </a:r>
            <a:r>
              <a:rPr lang="ru-RU" dirty="0"/>
              <a:t> </a:t>
            </a:r>
            <a:r>
              <a:rPr lang="ru-RU" dirty="0" err="1"/>
              <a:t>виплати</a:t>
            </a:r>
            <a:r>
              <a:rPr lang="ru-RU" dirty="0"/>
              <a:t>,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агентські</a:t>
            </a:r>
            <a:r>
              <a:rPr lang="ru-RU" dirty="0"/>
              <a:t> та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звітність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758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4392488" cy="31683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Ліцензія</a:t>
            </a:r>
            <a:r>
              <a:rPr lang="ru-RU" dirty="0"/>
              <a:t> на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активами </a:t>
            </a:r>
            <a:r>
              <a:rPr lang="ru-RU" dirty="0" err="1"/>
              <a:t>пенсійних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 </a:t>
            </a:r>
            <a:r>
              <a:rPr lang="ru-RU" dirty="0" err="1"/>
              <a:t>видається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активами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оплачений</a:t>
            </a:r>
            <a:r>
              <a:rPr lang="ru-RU" dirty="0"/>
              <a:t> </a:t>
            </a:r>
            <a:r>
              <a:rPr lang="ru-RU" dirty="0" err="1"/>
              <a:t>грошовими</a:t>
            </a:r>
            <a:r>
              <a:rPr lang="ru-RU" dirty="0"/>
              <a:t> коштами </a:t>
            </a:r>
            <a:r>
              <a:rPr lang="ru-RU" dirty="0" err="1"/>
              <a:t>статутний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 не </a:t>
            </a:r>
            <a:r>
              <a:rPr lang="ru-RU" dirty="0" err="1"/>
              <a:t>менший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300 тис. </a:t>
            </a:r>
            <a:r>
              <a:rPr lang="ru-RU" dirty="0" err="1"/>
              <a:t>євро</a:t>
            </a:r>
            <a:r>
              <a:rPr lang="ru-RU" dirty="0"/>
              <a:t> (за </a:t>
            </a:r>
            <a:r>
              <a:rPr lang="ru-RU" dirty="0" err="1"/>
              <a:t>офіційним</a:t>
            </a:r>
            <a:r>
              <a:rPr lang="ru-RU" dirty="0"/>
              <a:t> </a:t>
            </a:r>
            <a:r>
              <a:rPr lang="ru-RU" dirty="0" err="1"/>
              <a:t>обмінним</a:t>
            </a:r>
            <a:r>
              <a:rPr lang="ru-RU" dirty="0"/>
              <a:t> курсом НБУ), і </a:t>
            </a:r>
            <a:r>
              <a:rPr lang="ru-RU" dirty="0" err="1"/>
              <a:t>професійному</a:t>
            </a:r>
            <a:r>
              <a:rPr lang="ru-RU" dirty="0"/>
              <a:t> </a:t>
            </a:r>
            <a:r>
              <a:rPr lang="ru-RU" dirty="0" err="1"/>
              <a:t>адміністратору</a:t>
            </a:r>
            <a:r>
              <a:rPr lang="ru-RU" dirty="0"/>
              <a:t> з </a:t>
            </a:r>
            <a:r>
              <a:rPr lang="ru-RU" dirty="0" err="1"/>
              <a:t>оплаченим</a:t>
            </a:r>
            <a:r>
              <a:rPr lang="ru-RU" dirty="0"/>
              <a:t> </a:t>
            </a:r>
            <a:r>
              <a:rPr lang="ru-RU" dirty="0" err="1"/>
              <a:t>статутним</a:t>
            </a:r>
            <a:r>
              <a:rPr lang="ru-RU" dirty="0"/>
              <a:t> </a:t>
            </a:r>
            <a:r>
              <a:rPr lang="ru-RU" dirty="0" err="1"/>
              <a:t>капіталом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500 тис. </a:t>
            </a:r>
            <a:r>
              <a:rPr lang="ru-RU" dirty="0" err="1"/>
              <a:t>євро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95536" y="4293096"/>
            <a:ext cx="4248472" cy="20882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b="1" dirty="0" err="1" smtClean="0"/>
              <a:t>Інститут</a:t>
            </a:r>
            <a:r>
              <a:rPr lang="ru-RU" b="1" dirty="0" smtClean="0"/>
              <a:t> </a:t>
            </a:r>
            <a:r>
              <a:rPr lang="ru-RU" b="1" dirty="0" err="1" smtClean="0"/>
              <a:t>спільного</a:t>
            </a:r>
            <a:r>
              <a:rPr lang="ru-RU" b="1" dirty="0" smtClean="0"/>
              <a:t> </a:t>
            </a:r>
            <a:r>
              <a:rPr lang="ru-RU" b="1" dirty="0" err="1"/>
              <a:t>інвестування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корпоративний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пайовий</a:t>
            </a:r>
            <a:r>
              <a:rPr lang="ru-RU" dirty="0"/>
              <a:t> </a:t>
            </a:r>
            <a:r>
              <a:rPr lang="ru-RU" dirty="0" err="1"/>
              <a:t>інвестиційний</a:t>
            </a:r>
            <a:r>
              <a:rPr lang="ru-RU" dirty="0"/>
              <a:t> фонд,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порядку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відкритого</a:t>
            </a:r>
            <a:r>
              <a:rPr lang="ru-RU" dirty="0"/>
              <a:t>, </a:t>
            </a:r>
            <a:r>
              <a:rPr lang="ru-RU" dirty="0" err="1"/>
              <a:t>інтервального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закритого</a:t>
            </a:r>
            <a:r>
              <a:rPr lang="ru-RU" dirty="0"/>
              <a:t> типу.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405953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429000"/>
            <a:ext cx="4059535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34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4536504" cy="32038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на ринку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як правило, є </a:t>
            </a:r>
            <a:r>
              <a:rPr lang="ru-RU" dirty="0" err="1"/>
              <a:t>виключним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переважним</a:t>
            </a:r>
            <a:r>
              <a:rPr lang="ru-RU" dirty="0"/>
              <a:t> видом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ринку. В </a:t>
            </a:r>
            <a:r>
              <a:rPr lang="ru-RU" dirty="0" err="1"/>
              <a:t>Україні</a:t>
            </a:r>
            <a:r>
              <a:rPr lang="ru-RU" dirty="0"/>
              <a:t> нею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займатись</a:t>
            </a:r>
            <a:r>
              <a:rPr lang="ru-RU" dirty="0"/>
              <a:t> </a:t>
            </a:r>
            <a:r>
              <a:rPr lang="ru-RU" dirty="0" err="1"/>
              <a:t>юридичні</a:t>
            </a:r>
            <a:r>
              <a:rPr lang="ru-RU" dirty="0"/>
              <a:t> особи, </a:t>
            </a:r>
            <a:r>
              <a:rPr lang="ru-RU" dirty="0" err="1"/>
              <a:t>утворені</a:t>
            </a:r>
            <a:r>
              <a:rPr lang="ru-RU" dirty="0"/>
              <a:t> в </a:t>
            </a:r>
            <a:r>
              <a:rPr lang="ru-RU" dirty="0" err="1"/>
              <a:t>організаційно-правовій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акціонерних</a:t>
            </a:r>
            <a:r>
              <a:rPr lang="ru-RU" dirty="0"/>
              <a:t> </a:t>
            </a:r>
            <a:r>
              <a:rPr lang="ru-RU" dirty="0" err="1"/>
              <a:t>товариств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товариств</a:t>
            </a:r>
            <a:r>
              <a:rPr lang="ru-RU" dirty="0"/>
              <a:t> з </a:t>
            </a:r>
            <a:r>
              <a:rPr lang="ru-RU" dirty="0" err="1"/>
              <a:t>обмеженою</a:t>
            </a:r>
            <a:r>
              <a:rPr lang="ru-RU" dirty="0"/>
              <a:t> </a:t>
            </a:r>
            <a:r>
              <a:rPr lang="ru-RU" dirty="0" err="1"/>
              <a:t>відповідальністю</a:t>
            </a:r>
            <a:r>
              <a:rPr lang="ru-RU" dirty="0"/>
              <a:t>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35660336"/>
              </p:ext>
            </p:extLst>
          </p:nvPr>
        </p:nvGraphicFramePr>
        <p:xfrm>
          <a:off x="4933950" y="188640"/>
          <a:ext cx="3749675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r="21395"/>
          <a:stretch/>
        </p:blipFill>
        <p:spPr bwMode="auto">
          <a:xfrm>
            <a:off x="1047134" y="3429000"/>
            <a:ext cx="2875937" cy="332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1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На фондовому ринку </a:t>
            </a:r>
            <a:r>
              <a:rPr lang="ru-RU" sz="3200" dirty="0" err="1"/>
              <a:t>України</a:t>
            </a:r>
            <a:r>
              <a:rPr lang="ru-RU" sz="3200" dirty="0"/>
              <a:t> </a:t>
            </a:r>
            <a:r>
              <a:rPr lang="ru-RU" sz="3200" dirty="0" err="1"/>
              <a:t>здійснюються</a:t>
            </a:r>
            <a:r>
              <a:rPr lang="ru-RU" sz="3200" dirty="0"/>
              <a:t> </a:t>
            </a:r>
            <a:r>
              <a:rPr lang="ru-RU" sz="3200" dirty="0" err="1"/>
              <a:t>такі</a:t>
            </a:r>
            <a:r>
              <a:rPr lang="ru-RU" sz="3200" dirty="0"/>
              <a:t> </a:t>
            </a:r>
            <a:r>
              <a:rPr lang="ru-RU" sz="3200" dirty="0" err="1"/>
              <a:t>види</a:t>
            </a:r>
            <a:r>
              <a:rPr lang="ru-RU" sz="3200" dirty="0"/>
              <a:t> </a:t>
            </a:r>
            <a:r>
              <a:rPr lang="ru-RU" sz="3200" dirty="0" err="1"/>
              <a:t>професійної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26041871"/>
              </p:ext>
            </p:extLst>
          </p:nvPr>
        </p:nvGraphicFramePr>
        <p:xfrm>
          <a:off x="539552" y="764704"/>
          <a:ext cx="783406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1560" y="4725144"/>
            <a:ext cx="8071430" cy="18002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 </a:t>
            </a:r>
            <a:r>
              <a:rPr lang="ru-RU" dirty="0" err="1"/>
              <a:t>провадиться</a:t>
            </a:r>
            <a:r>
              <a:rPr lang="ru-RU" dirty="0"/>
              <a:t> </a:t>
            </a:r>
            <a:r>
              <a:rPr lang="ru-RU" dirty="0" err="1"/>
              <a:t>торговцями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господарського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та для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вид </a:t>
            </a:r>
            <a:r>
              <a:rPr lang="ru-RU" dirty="0" err="1"/>
              <a:t>діяльності</a:t>
            </a:r>
            <a:r>
              <a:rPr lang="ru-RU" dirty="0"/>
              <a:t> є </a:t>
            </a:r>
            <a:r>
              <a:rPr lang="ru-RU" dirty="0" err="1"/>
              <a:t>виключним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банками. У статутному </a:t>
            </a:r>
            <a:r>
              <a:rPr lang="ru-RU" dirty="0" err="1"/>
              <a:t>капіталі</a:t>
            </a:r>
            <a:r>
              <a:rPr lang="ru-RU" dirty="0"/>
              <a:t> </a:t>
            </a:r>
            <a:r>
              <a:rPr lang="ru-RU" dirty="0" err="1"/>
              <a:t>торговця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торговця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10%.</a:t>
            </a:r>
          </a:p>
        </p:txBody>
      </p:sp>
    </p:spTree>
    <p:extLst>
      <p:ext uri="{BB962C8B-B14F-4D97-AF65-F5344CB8AC3E}">
        <p14:creationId xmlns:p14="http://schemas.microsoft.com/office/powerpoint/2010/main" val="148604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59"/>
            <a:ext cx="8496944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При </a:t>
            </a:r>
            <a:r>
              <a:rPr lang="ru-RU" sz="2000" dirty="0" err="1"/>
              <a:t>виконанні</a:t>
            </a:r>
            <a:r>
              <a:rPr lang="ru-RU" sz="2000" dirty="0"/>
              <a:t> </a:t>
            </a:r>
            <a:r>
              <a:rPr lang="ru-RU" sz="2000" dirty="0" err="1"/>
              <a:t>спеціальних</a:t>
            </a:r>
            <a:r>
              <a:rPr lang="ru-RU" sz="2000" dirty="0"/>
              <a:t> </a:t>
            </a:r>
            <a:r>
              <a:rPr lang="ru-RU" sz="2000" dirty="0" err="1"/>
              <a:t>вимог</a:t>
            </a:r>
            <a:r>
              <a:rPr lang="ru-RU" sz="2000" dirty="0"/>
              <a:t>, </a:t>
            </a:r>
            <a:r>
              <a:rPr lang="ru-RU" sz="2000" dirty="0" err="1"/>
              <a:t>передбачених</a:t>
            </a:r>
            <a:r>
              <a:rPr lang="ru-RU" sz="2000" dirty="0"/>
              <a:t> </a:t>
            </a:r>
            <a:r>
              <a:rPr lang="ru-RU" sz="2000" dirty="0" err="1"/>
              <a:t>ліцензійними</a:t>
            </a:r>
            <a:r>
              <a:rPr lang="ru-RU" sz="2000" dirty="0"/>
              <a:t> </a:t>
            </a:r>
            <a:r>
              <a:rPr lang="ru-RU" sz="2000" dirty="0" err="1"/>
              <a:t>умовами</a:t>
            </a:r>
            <a:r>
              <a:rPr lang="ru-RU" sz="2000" dirty="0"/>
              <a:t>, </a:t>
            </a:r>
            <a:r>
              <a:rPr lang="ru-RU" sz="2000" dirty="0" err="1"/>
              <a:t>юридичні</a:t>
            </a:r>
            <a:r>
              <a:rPr lang="ru-RU" sz="2000" dirty="0"/>
              <a:t> особи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отримати</a:t>
            </a:r>
            <a:r>
              <a:rPr lang="ru-RU" sz="2000" dirty="0"/>
              <a:t> </a:t>
            </a:r>
            <a:r>
              <a:rPr lang="ru-RU" sz="2000" dirty="0" err="1"/>
              <a:t>ліцензію</a:t>
            </a:r>
            <a:r>
              <a:rPr lang="ru-RU" sz="2000" dirty="0"/>
              <a:t> на </a:t>
            </a:r>
            <a:r>
              <a:rPr lang="ru-RU" sz="2000" dirty="0" err="1"/>
              <a:t>здійснення</a:t>
            </a:r>
            <a:r>
              <a:rPr lang="ru-RU" sz="2000" dirty="0"/>
              <a:t> таких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професійної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на ринку </a:t>
            </a:r>
            <a:r>
              <a:rPr lang="ru-RU" sz="2000" dirty="0" err="1"/>
              <a:t>цінних</a:t>
            </a:r>
            <a:r>
              <a:rPr lang="ru-RU" sz="2000" dirty="0"/>
              <a:t> </a:t>
            </a:r>
            <a:r>
              <a:rPr lang="ru-RU" sz="2000" dirty="0" err="1"/>
              <a:t>паперів</a:t>
            </a:r>
            <a:r>
              <a:rPr lang="ru-RU" sz="2000" dirty="0"/>
              <a:t>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2327111"/>
              </p:ext>
            </p:extLst>
          </p:nvPr>
        </p:nvGraphicFramePr>
        <p:xfrm>
          <a:off x="179512" y="1124744"/>
          <a:ext cx="878497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436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err="1"/>
              <a:t>Брокерська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16016" y="908720"/>
            <a:ext cx="4104456" cy="34563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Брокерська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укладенні</a:t>
            </a:r>
            <a:r>
              <a:rPr lang="ru-RU" dirty="0"/>
              <a:t> </a:t>
            </a:r>
            <a:r>
              <a:rPr lang="ru-RU" dirty="0" err="1"/>
              <a:t>фінансовим</a:t>
            </a:r>
            <a:r>
              <a:rPr lang="ru-RU" dirty="0"/>
              <a:t> </a:t>
            </a:r>
            <a:r>
              <a:rPr lang="ru-RU" dirty="0" err="1"/>
              <a:t>посередником</a:t>
            </a:r>
            <a:r>
              <a:rPr lang="ru-RU" dirty="0"/>
              <a:t> </a:t>
            </a:r>
            <a:r>
              <a:rPr lang="ru-RU" dirty="0" err="1"/>
              <a:t>цивільно-правових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(</a:t>
            </a:r>
            <a:r>
              <a:rPr lang="ru-RU" dirty="0" err="1"/>
              <a:t>зокрема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доручення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)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) за </a:t>
            </a:r>
            <a:r>
              <a:rPr lang="ru-RU" dirty="0" err="1"/>
              <a:t>дорученням</a:t>
            </a:r>
            <a:r>
              <a:rPr lang="ru-RU" dirty="0"/>
              <a:t> і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. Доходом брокера є </a:t>
            </a:r>
            <a:r>
              <a:rPr lang="ru-RU" dirty="0" err="1"/>
              <a:t>комісійні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43508" y="3933056"/>
            <a:ext cx="8712968" cy="28941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договорі</a:t>
            </a:r>
            <a:r>
              <a:rPr lang="ru-RU" dirty="0"/>
              <a:t> </a:t>
            </a:r>
            <a:r>
              <a:rPr lang="ru-RU" dirty="0" err="1"/>
              <a:t>доручення</a:t>
            </a:r>
            <a:r>
              <a:rPr lang="ru-RU" dirty="0"/>
              <a:t> брокер (</a:t>
            </a:r>
            <a:r>
              <a:rPr lang="ru-RU" dirty="0" err="1"/>
              <a:t>повірений</a:t>
            </a:r>
            <a:r>
              <a:rPr lang="ru-RU" dirty="0"/>
              <a:t>, </a:t>
            </a:r>
            <a:r>
              <a:rPr lang="ru-RU" dirty="0" err="1"/>
              <a:t>довірена</a:t>
            </a:r>
            <a:r>
              <a:rPr lang="ru-RU" dirty="0"/>
              <a:t> особа) </a:t>
            </a:r>
            <a:r>
              <a:rPr lang="ru-RU" dirty="0" err="1"/>
              <a:t>приймає</a:t>
            </a:r>
            <a:r>
              <a:rPr lang="ru-RU" dirty="0"/>
              <a:t> на себе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укладати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та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(принципала, </a:t>
            </a:r>
            <a:r>
              <a:rPr lang="ru-RU" dirty="0" err="1"/>
              <a:t>довірителя</a:t>
            </a:r>
            <a:r>
              <a:rPr lang="ru-RU" dirty="0"/>
              <a:t>) угоди з </a:t>
            </a:r>
            <a:r>
              <a:rPr lang="ru-RU" dirty="0" err="1"/>
              <a:t>третіми</a:t>
            </a:r>
            <a:r>
              <a:rPr lang="ru-RU" dirty="0"/>
              <a:t> особами.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доручення</a:t>
            </a:r>
            <a:r>
              <a:rPr lang="ru-RU" dirty="0"/>
              <a:t> є </a:t>
            </a:r>
            <a:r>
              <a:rPr lang="ru-RU" dirty="0" err="1"/>
              <a:t>однією</a:t>
            </a:r>
            <a:r>
              <a:rPr lang="ru-RU" dirty="0"/>
              <a:t> з основ </a:t>
            </a:r>
            <a:r>
              <a:rPr lang="ru-RU" dirty="0" err="1"/>
              <a:t>представництва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взаємовідносини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клієнтом</a:t>
            </a:r>
            <a:r>
              <a:rPr lang="ru-RU" dirty="0"/>
              <a:t> та брокером і не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взаємовідносини</a:t>
            </a:r>
            <a:r>
              <a:rPr lang="ru-RU" dirty="0"/>
              <a:t> з </a:t>
            </a:r>
            <a:r>
              <a:rPr lang="ru-RU" dirty="0" err="1"/>
              <a:t>третіми</a:t>
            </a:r>
            <a:r>
              <a:rPr lang="ru-RU" dirty="0"/>
              <a:t> особами. Брокер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посередником</a:t>
            </a:r>
            <a:r>
              <a:rPr lang="ru-RU" dirty="0"/>
              <a:t> при </a:t>
            </a:r>
            <a:r>
              <a:rPr lang="ru-RU" dirty="0" err="1"/>
              <a:t>укладанні</a:t>
            </a:r>
            <a:r>
              <a:rPr lang="ru-RU" dirty="0"/>
              <a:t> угоди </a:t>
            </a:r>
            <a:r>
              <a:rPr lang="ru-RU" dirty="0" err="1"/>
              <a:t>купівлі</a:t>
            </a:r>
            <a:r>
              <a:rPr lang="ru-RU" dirty="0"/>
              <a:t>-продажу, але не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переказі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(</a:t>
            </a:r>
            <a:r>
              <a:rPr lang="ru-RU" dirty="0" err="1"/>
              <a:t>грошові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переказуються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</a:t>
            </a:r>
            <a:r>
              <a:rPr lang="ru-RU" dirty="0" err="1"/>
              <a:t>продавцю</a:t>
            </a:r>
            <a:r>
              <a:rPr lang="ru-RU" dirty="0"/>
              <a:t>,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папери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</a:t>
            </a:r>
            <a:r>
              <a:rPr lang="ru-RU" dirty="0" err="1" smtClean="0"/>
              <a:t>покупцю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17646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59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640960" cy="201622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договорі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брокер (</a:t>
            </a:r>
            <a:r>
              <a:rPr lang="ru-RU" dirty="0" err="1"/>
              <a:t>комісіонер</a:t>
            </a:r>
            <a:r>
              <a:rPr lang="ru-RU" dirty="0"/>
              <a:t>) </a:t>
            </a:r>
            <a:r>
              <a:rPr lang="ru-RU" dirty="0" err="1"/>
              <a:t>зобов'язується</a:t>
            </a:r>
            <a:r>
              <a:rPr lang="ru-RU" dirty="0"/>
              <a:t> </a:t>
            </a:r>
            <a:r>
              <a:rPr lang="ru-RU" dirty="0" err="1"/>
              <a:t>укладати</a:t>
            </a:r>
            <a:r>
              <a:rPr lang="ru-RU" dirty="0"/>
              <a:t> угоди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, але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(принципала, </a:t>
            </a:r>
            <a:r>
              <a:rPr lang="ru-RU" dirty="0" err="1"/>
              <a:t>комітента</a:t>
            </a:r>
            <a:r>
              <a:rPr lang="ru-RU" dirty="0"/>
              <a:t>). Як правило, брокер не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виконання</a:t>
            </a:r>
            <a:r>
              <a:rPr lang="ru-RU" dirty="0"/>
              <a:t> умов угоди </a:t>
            </a:r>
            <a:r>
              <a:rPr lang="ru-RU" dirty="0" err="1"/>
              <a:t>третьою</a:t>
            </a:r>
            <a:r>
              <a:rPr lang="ru-RU" dirty="0"/>
              <a:t> стороною. У </a:t>
            </a:r>
            <a:r>
              <a:rPr lang="ru-RU" dirty="0" err="1"/>
              <a:t>договорі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прав і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зобов'язаним</a:t>
            </a:r>
            <a:r>
              <a:rPr lang="ru-RU" dirty="0"/>
              <a:t> перед </a:t>
            </a:r>
            <a:r>
              <a:rPr lang="ru-RU" dirty="0" err="1"/>
              <a:t>третьою</a:t>
            </a:r>
            <a:r>
              <a:rPr lang="ru-RU" dirty="0"/>
              <a:t> стороною брокер,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договору </a:t>
            </a:r>
            <a:r>
              <a:rPr lang="ru-RU" dirty="0" err="1"/>
              <a:t>доручення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права та </a:t>
            </a:r>
            <a:r>
              <a:rPr lang="ru-RU" dirty="0" err="1"/>
              <a:t>обов'язки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у </a:t>
            </a:r>
            <a:r>
              <a:rPr lang="ru-RU" dirty="0" err="1"/>
              <a:t>клієнта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і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і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посередництвом</a:t>
            </a:r>
            <a:r>
              <a:rPr lang="ru-RU" dirty="0"/>
              <a:t> брокера (рис. </a:t>
            </a:r>
            <a:r>
              <a:rPr lang="ru-RU" dirty="0" smtClean="0"/>
              <a:t>1).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23528" y="3717032"/>
            <a:ext cx="8359462" cy="27363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Рис. 2.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брокер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укладати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договори </a:t>
            </a:r>
            <a:r>
              <a:rPr lang="ru-RU" dirty="0" err="1"/>
              <a:t>агентування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умов угоди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трансформуватися</a:t>
            </a:r>
            <a:r>
              <a:rPr lang="ru-RU" dirty="0"/>
              <a:t> в договори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доручення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u="sng" dirty="0" err="1"/>
              <a:t>Брокерську</a:t>
            </a:r>
            <a:r>
              <a:rPr lang="ru-RU" u="sng" dirty="0"/>
              <a:t> </a:t>
            </a:r>
            <a:r>
              <a:rPr lang="ru-RU" u="sng" dirty="0" err="1"/>
              <a:t>діяльність</a:t>
            </a:r>
            <a:r>
              <a:rPr lang="ru-RU" u="sng" dirty="0"/>
              <a:t> </a:t>
            </a:r>
            <a:r>
              <a:rPr lang="ru-RU" u="sng" dirty="0" err="1"/>
              <a:t>посередники</a:t>
            </a:r>
            <a:r>
              <a:rPr lang="ru-RU" u="sng" dirty="0"/>
              <a:t> </a:t>
            </a:r>
            <a:r>
              <a:rPr lang="ru-RU" u="sng" dirty="0" err="1"/>
              <a:t>можуть</a:t>
            </a:r>
            <a:r>
              <a:rPr lang="ru-RU" u="sng" dirty="0"/>
              <a:t> </a:t>
            </a:r>
            <a:r>
              <a:rPr lang="ru-RU" u="sng" dirty="0" err="1"/>
              <a:t>поєднувати</a:t>
            </a:r>
            <a:r>
              <a:rPr lang="ru-RU" u="sng" dirty="0"/>
              <a:t> з </a:t>
            </a:r>
            <a:r>
              <a:rPr lang="ru-RU" u="sng" dirty="0" err="1"/>
              <a:t>дилерською</a:t>
            </a:r>
            <a:r>
              <a:rPr lang="ru-RU" u="sng" dirty="0"/>
              <a:t>, </a:t>
            </a:r>
            <a:r>
              <a:rPr lang="ru-RU" u="sng" dirty="0" err="1"/>
              <a:t>андеррайтингом</a:t>
            </a:r>
            <a:r>
              <a:rPr lang="ru-RU" u="sng" dirty="0"/>
              <a:t> </a:t>
            </a:r>
            <a:r>
              <a:rPr lang="ru-RU" u="sng" dirty="0" err="1"/>
              <a:t>чи</a:t>
            </a:r>
            <a:r>
              <a:rPr lang="ru-RU" u="sng" dirty="0"/>
              <a:t> </a:t>
            </a:r>
            <a:r>
              <a:rPr lang="ru-RU" u="sng" dirty="0" err="1"/>
              <a:t>управлінням</a:t>
            </a:r>
            <a:r>
              <a:rPr lang="ru-RU" u="sng" dirty="0"/>
              <a:t> </a:t>
            </a:r>
            <a:r>
              <a:rPr lang="ru-RU" u="sng" dirty="0" err="1"/>
              <a:t>цінними</a:t>
            </a:r>
            <a:r>
              <a:rPr lang="ru-RU" u="sng" dirty="0"/>
              <a:t> </a:t>
            </a:r>
            <a:r>
              <a:rPr lang="ru-RU" u="sng" dirty="0" err="1"/>
              <a:t>паперами</a:t>
            </a:r>
            <a:r>
              <a:rPr lang="ru-RU" u="sng" dirty="0"/>
              <a:t> (як </a:t>
            </a:r>
            <a:r>
              <a:rPr lang="ru-RU" u="sng" dirty="0" err="1"/>
              <a:t>поєднують</a:t>
            </a:r>
            <a:r>
              <a:rPr lang="ru-RU" u="sng" dirty="0"/>
              <a:t> </a:t>
            </a:r>
            <a:r>
              <a:rPr lang="ru-RU" u="sng" dirty="0" err="1"/>
              <a:t>її</a:t>
            </a:r>
            <a:r>
              <a:rPr lang="ru-RU" u="sng" dirty="0"/>
              <a:t> </a:t>
            </a:r>
            <a:r>
              <a:rPr lang="ru-RU" u="sng" dirty="0" err="1"/>
              <a:t>торговці</a:t>
            </a:r>
            <a:r>
              <a:rPr lang="ru-RU" u="sng" dirty="0"/>
              <a:t> </a:t>
            </a:r>
            <a:r>
              <a:rPr lang="ru-RU" u="sng" dirty="0" err="1"/>
              <a:t>цінними</a:t>
            </a:r>
            <a:r>
              <a:rPr lang="ru-RU" u="sng" dirty="0"/>
              <a:t> </a:t>
            </a:r>
            <a:r>
              <a:rPr lang="ru-RU" u="sng" dirty="0" err="1"/>
              <a:t>паперами</a:t>
            </a:r>
            <a:r>
              <a:rPr lang="ru-RU" u="sng" dirty="0"/>
              <a:t>) та з </a:t>
            </a:r>
            <a:r>
              <a:rPr lang="ru-RU" u="sng" dirty="0" err="1"/>
              <a:t>наданням</a:t>
            </a:r>
            <a:r>
              <a:rPr lang="ru-RU" u="sng" dirty="0"/>
              <a:t> </a:t>
            </a:r>
            <a:r>
              <a:rPr lang="ru-RU" u="sng" dirty="0" err="1"/>
              <a:t>своїм</a:t>
            </a:r>
            <a:r>
              <a:rPr lang="ru-RU" u="sng" dirty="0"/>
              <a:t> </a:t>
            </a:r>
            <a:r>
              <a:rPr lang="ru-RU" u="sng" dirty="0" err="1"/>
              <a:t>клієнтам</a:t>
            </a:r>
            <a:r>
              <a:rPr lang="ru-RU" u="sng" dirty="0"/>
              <a:t> </a:t>
            </a:r>
            <a:r>
              <a:rPr lang="ru-RU" u="sng" dirty="0" err="1"/>
              <a:t>консультацій</a:t>
            </a:r>
            <a:r>
              <a:rPr lang="ru-RU" u="sng" dirty="0"/>
              <a:t> </a:t>
            </a:r>
            <a:r>
              <a:rPr lang="ru-RU" u="sng" dirty="0" err="1"/>
              <a:t>щодо</a:t>
            </a:r>
            <a:r>
              <a:rPr lang="ru-RU" u="sng" dirty="0"/>
              <a:t> </a:t>
            </a:r>
            <a:r>
              <a:rPr lang="ru-RU" u="sng" dirty="0" err="1"/>
              <a:t>купівлі</a:t>
            </a:r>
            <a:r>
              <a:rPr lang="ru-RU" u="sng" dirty="0"/>
              <a:t>-продажу </a:t>
            </a:r>
            <a:r>
              <a:rPr lang="ru-RU" u="sng" dirty="0" err="1"/>
              <a:t>цінних</a:t>
            </a:r>
            <a:r>
              <a:rPr lang="ru-RU" u="sng" dirty="0"/>
              <a:t> </a:t>
            </a:r>
            <a:r>
              <a:rPr lang="ru-RU" u="sng" dirty="0" err="1"/>
              <a:t>паперів</a:t>
            </a:r>
            <a:r>
              <a:rPr lang="ru-RU" u="sng" dirty="0"/>
              <a:t> та </a:t>
            </a:r>
            <a:r>
              <a:rPr lang="ru-RU" u="sng" dirty="0" err="1"/>
              <a:t>інших</a:t>
            </a:r>
            <a:r>
              <a:rPr lang="ru-RU" u="sng" dirty="0"/>
              <a:t> </a:t>
            </a:r>
            <a:r>
              <a:rPr lang="ru-RU" u="sng" dirty="0" err="1"/>
              <a:t>фінансових</a:t>
            </a:r>
            <a:r>
              <a:rPr lang="ru-RU" u="sng" dirty="0"/>
              <a:t> </a:t>
            </a:r>
            <a:r>
              <a:rPr lang="ru-RU" u="sng" dirty="0" err="1"/>
              <a:t>інструментів</a:t>
            </a:r>
            <a:r>
              <a:rPr lang="ru-RU" u="sng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41682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45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424936" cy="158417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i="1" dirty="0"/>
              <a:t>Основною </a:t>
            </a:r>
            <a:r>
              <a:rPr lang="ru-RU" i="1" dirty="0" err="1"/>
              <a:t>інформацією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міститься</a:t>
            </a:r>
            <a:r>
              <a:rPr lang="ru-RU" i="1" dirty="0"/>
              <a:t> в </a:t>
            </a:r>
            <a:r>
              <a:rPr lang="ru-RU" i="1" dirty="0" err="1"/>
              <a:t>замовленні</a:t>
            </a:r>
            <a:r>
              <a:rPr lang="ru-RU" i="1" dirty="0"/>
              <a:t> </a:t>
            </a:r>
            <a:r>
              <a:rPr lang="ru-RU" i="1" dirty="0" err="1"/>
              <a:t>клієнта</a:t>
            </a:r>
            <a:r>
              <a:rPr lang="ru-RU" i="1" dirty="0"/>
              <a:t> на </a:t>
            </a:r>
            <a:r>
              <a:rPr lang="ru-RU" i="1" dirty="0" err="1"/>
              <a:t>купівлю</a:t>
            </a:r>
            <a:r>
              <a:rPr lang="ru-RU" i="1" dirty="0"/>
              <a:t>-продаж </a:t>
            </a:r>
            <a:r>
              <a:rPr lang="ru-RU" i="1" dirty="0" err="1"/>
              <a:t>цінних</a:t>
            </a:r>
            <a:r>
              <a:rPr lang="ru-RU" i="1" dirty="0"/>
              <a:t> </a:t>
            </a:r>
            <a:r>
              <a:rPr lang="ru-RU" i="1" dirty="0" err="1"/>
              <a:t>паперів</a:t>
            </a:r>
            <a:r>
              <a:rPr lang="ru-RU" i="1" dirty="0"/>
              <a:t>, </a:t>
            </a:r>
            <a:r>
              <a:rPr lang="ru-RU" i="1" dirty="0" err="1"/>
              <a:t>оформленому</a:t>
            </a:r>
            <a:r>
              <a:rPr lang="ru-RU" i="1" dirty="0"/>
              <a:t> у </a:t>
            </a:r>
            <a:r>
              <a:rPr lang="ru-RU" i="1" dirty="0" err="1"/>
              <a:t>вигляді</a:t>
            </a:r>
            <a:r>
              <a:rPr lang="ru-RU" i="1" dirty="0"/>
              <a:t> </a:t>
            </a:r>
            <a:r>
              <a:rPr lang="ru-RU" i="1" dirty="0" err="1"/>
              <a:t>клієнтської</a:t>
            </a:r>
            <a:r>
              <a:rPr lang="ru-RU" i="1" dirty="0"/>
              <a:t> заявки, є: </a:t>
            </a:r>
            <a:r>
              <a:rPr lang="ru-RU" i="1" dirty="0" err="1"/>
              <a:t>назва</a:t>
            </a:r>
            <a:r>
              <a:rPr lang="ru-RU" i="1" dirty="0"/>
              <a:t> </a:t>
            </a:r>
            <a:r>
              <a:rPr lang="ru-RU" i="1" dirty="0" err="1"/>
              <a:t>брокерської</a:t>
            </a:r>
            <a:r>
              <a:rPr lang="ru-RU" i="1" dirty="0"/>
              <a:t> </a:t>
            </a:r>
            <a:r>
              <a:rPr lang="ru-RU" i="1" dirty="0" err="1"/>
              <a:t>контори</a:t>
            </a:r>
            <a:r>
              <a:rPr lang="ru-RU" i="1" dirty="0"/>
              <a:t>; вид </a:t>
            </a:r>
            <a:r>
              <a:rPr lang="ru-RU" i="1" dirty="0" err="1"/>
              <a:t>цінного</a:t>
            </a:r>
            <a:r>
              <a:rPr lang="ru-RU" i="1" dirty="0"/>
              <a:t> </a:t>
            </a:r>
            <a:r>
              <a:rPr lang="ru-RU" i="1" dirty="0" err="1"/>
              <a:t>папера</a:t>
            </a:r>
            <a:r>
              <a:rPr lang="ru-RU" i="1" dirty="0"/>
              <a:t>; тип угоди; </a:t>
            </a:r>
            <a:r>
              <a:rPr lang="ru-RU" i="1" dirty="0" err="1"/>
              <a:t>обсяг</a:t>
            </a:r>
            <a:r>
              <a:rPr lang="ru-RU" i="1" dirty="0"/>
              <a:t> угоди; </a:t>
            </a:r>
            <a:r>
              <a:rPr lang="ru-RU" i="1" dirty="0" err="1"/>
              <a:t>максимальний</a:t>
            </a:r>
            <a:r>
              <a:rPr lang="ru-RU" i="1" dirty="0"/>
              <a:t> </a:t>
            </a:r>
            <a:r>
              <a:rPr lang="ru-RU" i="1" dirty="0" err="1"/>
              <a:t>термін</a:t>
            </a:r>
            <a:r>
              <a:rPr lang="ru-RU" i="1" dirty="0"/>
              <a:t> </a:t>
            </a:r>
            <a:r>
              <a:rPr lang="ru-RU" i="1" dirty="0" err="1"/>
              <a:t>виконання</a:t>
            </a:r>
            <a:r>
              <a:rPr lang="ru-RU" i="1" dirty="0"/>
              <a:t>; тип заявки, </a:t>
            </a:r>
            <a:r>
              <a:rPr lang="ru-RU" i="1" dirty="0" err="1"/>
              <a:t>який</a:t>
            </a:r>
            <a:r>
              <a:rPr lang="ru-RU" i="1" dirty="0"/>
              <a:t> </a:t>
            </a:r>
            <a:r>
              <a:rPr lang="ru-RU" i="1" dirty="0" err="1"/>
              <a:t>визначається</a:t>
            </a:r>
            <a:r>
              <a:rPr lang="ru-RU" i="1" dirty="0"/>
              <a:t> </a:t>
            </a:r>
            <a:r>
              <a:rPr lang="ru-RU" i="1" dirty="0" err="1"/>
              <a:t>відповідним</a:t>
            </a:r>
            <a:r>
              <a:rPr lang="ru-RU" i="1" dirty="0"/>
              <a:t> наказом, та так </a:t>
            </a:r>
            <a:r>
              <a:rPr lang="ru-RU" i="1" dirty="0" err="1"/>
              <a:t>звані</a:t>
            </a:r>
            <a:r>
              <a:rPr lang="ru-RU" i="1" dirty="0"/>
              <a:t> </a:t>
            </a:r>
            <a:r>
              <a:rPr lang="ru-RU" i="1" dirty="0" err="1"/>
              <a:t>обмеження</a:t>
            </a:r>
            <a:r>
              <a:rPr lang="ru-RU" i="1" dirty="0"/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395536" y="2132856"/>
            <a:ext cx="8287454" cy="4176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1</a:t>
            </a:r>
            <a:r>
              <a:rPr lang="ru-RU" dirty="0"/>
              <a:t>. </a:t>
            </a:r>
            <a:r>
              <a:rPr lang="ru-RU" b="1" dirty="0"/>
              <a:t>Тип угоди.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Угода на </a:t>
            </a:r>
            <a:r>
              <a:rPr lang="ru-RU" dirty="0" err="1"/>
              <a:t>купівлю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продаж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означати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за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цінним</a:t>
            </a:r>
            <a:r>
              <a:rPr lang="ru-RU" dirty="0"/>
              <a:t> </a:t>
            </a:r>
            <a:r>
              <a:rPr lang="ru-RU" dirty="0" err="1"/>
              <a:t>папером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бути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хеджування</a:t>
            </a:r>
            <a:r>
              <a:rPr lang="ru-RU" dirty="0"/>
              <a:t>, коли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закриває</a:t>
            </a:r>
            <a:r>
              <a:rPr lang="ru-RU" dirty="0"/>
              <a:t> </a:t>
            </a:r>
            <a:r>
              <a:rPr lang="ru-RU" dirty="0" err="1"/>
              <a:t>попередню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2</a:t>
            </a:r>
            <a:r>
              <a:rPr lang="ru-RU" dirty="0"/>
              <a:t>. </a:t>
            </a:r>
            <a:r>
              <a:rPr lang="ru-RU" b="1" dirty="0" err="1"/>
              <a:t>Обсяг</a:t>
            </a:r>
            <a:r>
              <a:rPr lang="ru-RU" b="1" dirty="0"/>
              <a:t> угоди.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Обсяг</a:t>
            </a:r>
            <a:r>
              <a:rPr lang="ru-RU" dirty="0"/>
              <a:t> угоди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виражений</a:t>
            </a:r>
            <a:r>
              <a:rPr lang="ru-RU" dirty="0"/>
              <a:t> у </a:t>
            </a:r>
            <a:r>
              <a:rPr lang="ru-RU" dirty="0" err="1"/>
              <a:t>повних</a:t>
            </a:r>
            <a:r>
              <a:rPr lang="ru-RU" dirty="0"/>
              <a:t> лотах, </a:t>
            </a:r>
            <a:r>
              <a:rPr lang="ru-RU" dirty="0" err="1"/>
              <a:t>дорівнювати</a:t>
            </a:r>
            <a:r>
              <a:rPr lang="ru-RU" dirty="0"/>
              <a:t> </a:t>
            </a:r>
            <a:r>
              <a:rPr lang="ru-RU" dirty="0" err="1"/>
              <a:t>неповному</a:t>
            </a:r>
            <a:r>
              <a:rPr lang="ru-RU" dirty="0"/>
              <a:t> лоту </a:t>
            </a:r>
            <a:r>
              <a:rPr lang="ru-RU" dirty="0" err="1"/>
              <a:t>чи</a:t>
            </a:r>
            <a:r>
              <a:rPr lang="ru-RU" dirty="0"/>
              <a:t> бути </a:t>
            </a:r>
            <a:r>
              <a:rPr lang="ru-RU" dirty="0" err="1"/>
              <a:t>комбінацією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та </a:t>
            </a:r>
            <a:r>
              <a:rPr lang="ru-RU" dirty="0" err="1"/>
              <a:t>неповного</a:t>
            </a:r>
            <a:r>
              <a:rPr lang="ru-RU" dirty="0"/>
              <a:t> </a:t>
            </a:r>
            <a:r>
              <a:rPr lang="ru-RU" dirty="0" err="1"/>
              <a:t>лотів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Повний</a:t>
            </a:r>
            <a:r>
              <a:rPr lang="ru-RU" b="1" dirty="0"/>
              <a:t> лот</a:t>
            </a:r>
            <a:r>
              <a:rPr lang="ru-RU" i="1" dirty="0"/>
              <a:t>:</a:t>
            </a:r>
            <a:r>
              <a:rPr lang="ru-RU" dirty="0"/>
              <a:t> </a:t>
            </a:r>
            <a:r>
              <a:rPr lang="ru-RU" dirty="0" err="1"/>
              <a:t>обсяг</a:t>
            </a:r>
            <a:r>
              <a:rPr lang="ru-RU" dirty="0"/>
              <a:t> угоди </a:t>
            </a:r>
            <a:r>
              <a:rPr lang="ru-RU" dirty="0" err="1"/>
              <a:t>кратний</a:t>
            </a:r>
            <a:r>
              <a:rPr lang="ru-RU" dirty="0"/>
              <a:t> </a:t>
            </a:r>
            <a:r>
              <a:rPr lang="ru-RU" dirty="0" err="1"/>
              <a:t>стандартній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мінімальній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товару,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одиницею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на </a:t>
            </a:r>
            <a:r>
              <a:rPr lang="ru-RU" dirty="0" err="1"/>
              <a:t>біржі</a:t>
            </a:r>
            <a:r>
              <a:rPr lang="ru-RU" dirty="0"/>
              <a:t>. Як правило, для </a:t>
            </a:r>
            <a:r>
              <a:rPr lang="ru-RU" dirty="0" err="1"/>
              <a:t>ліквідних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 лот становить 100 </a:t>
            </a:r>
            <a:r>
              <a:rPr lang="ru-RU" dirty="0" err="1"/>
              <a:t>одиниць</a:t>
            </a:r>
            <a:r>
              <a:rPr lang="ru-RU" dirty="0"/>
              <a:t>, для </a:t>
            </a:r>
            <a:r>
              <a:rPr lang="ru-RU" dirty="0" err="1"/>
              <a:t>неліквідних</a:t>
            </a:r>
            <a:r>
              <a:rPr lang="ru-RU" dirty="0"/>
              <a:t> (</a:t>
            </a:r>
            <a:r>
              <a:rPr lang="ru-RU" dirty="0" err="1"/>
              <a:t>зазвичай</a:t>
            </a:r>
            <a:r>
              <a:rPr lang="ru-RU" dirty="0"/>
              <a:t>, </a:t>
            </a:r>
            <a:r>
              <a:rPr lang="ru-RU" dirty="0" err="1"/>
              <a:t>привелійованих</a:t>
            </a:r>
            <a:r>
              <a:rPr lang="ru-RU" dirty="0"/>
              <a:t>) – 10.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повні</a:t>
            </a:r>
            <a:r>
              <a:rPr lang="ru-RU" dirty="0"/>
              <a:t> </a:t>
            </a:r>
            <a:r>
              <a:rPr lang="ru-RU" dirty="0" err="1"/>
              <a:t>лоти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25 </a:t>
            </a:r>
            <a:r>
              <a:rPr lang="ru-RU" dirty="0" err="1"/>
              <a:t>чи</a:t>
            </a:r>
            <a:r>
              <a:rPr lang="ru-RU" dirty="0"/>
              <a:t> 50 </a:t>
            </a:r>
            <a:r>
              <a:rPr lang="ru-RU" dirty="0" err="1"/>
              <a:t>акцій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Неповний</a:t>
            </a:r>
            <a:r>
              <a:rPr lang="ru-RU" b="1" dirty="0"/>
              <a:t> лот</a:t>
            </a:r>
            <a:r>
              <a:rPr lang="ru-RU" i="1" dirty="0"/>
              <a:t>:</a:t>
            </a:r>
            <a:r>
              <a:rPr lang="ru-RU" dirty="0"/>
              <a:t> </a:t>
            </a:r>
            <a:r>
              <a:rPr lang="ru-RU" dirty="0" err="1"/>
              <a:t>такі</a:t>
            </a:r>
            <a:r>
              <a:rPr lang="ru-RU" dirty="0"/>
              <a:t> угоди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використовуватись</a:t>
            </a:r>
            <a:r>
              <a:rPr lang="ru-RU" dirty="0"/>
              <a:t> для </a:t>
            </a:r>
            <a:r>
              <a:rPr lang="ru-RU" dirty="0" err="1"/>
              <a:t>збалансування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портфелів</a:t>
            </a:r>
            <a:r>
              <a:rPr lang="uk-UA" dirty="0"/>
              <a:t>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085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5760640" cy="640871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3</a:t>
            </a:r>
            <a:r>
              <a:rPr lang="ru-RU" dirty="0"/>
              <a:t>. </a:t>
            </a:r>
            <a:r>
              <a:rPr lang="ru-RU" b="1" dirty="0" err="1"/>
              <a:t>Термін</a:t>
            </a:r>
            <a:r>
              <a:rPr lang="ru-RU" b="1" dirty="0"/>
              <a:t> </a:t>
            </a:r>
            <a:r>
              <a:rPr lang="ru-RU" b="1" dirty="0" err="1"/>
              <a:t>виконання</a:t>
            </a:r>
            <a:r>
              <a:rPr lang="ru-RU" b="1" dirty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b="1" dirty="0" err="1"/>
              <a:t>Одноденна</a:t>
            </a:r>
            <a:r>
              <a:rPr lang="ru-RU" b="1" dirty="0"/>
              <a:t> заявка</a:t>
            </a:r>
            <a:r>
              <a:rPr lang="ru-RU" dirty="0"/>
              <a:t> повинна бути </a:t>
            </a:r>
            <a:r>
              <a:rPr lang="ru-RU" dirty="0" err="1"/>
              <a:t>виконана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дня. </a:t>
            </a:r>
            <a:r>
              <a:rPr lang="ru-RU" dirty="0" err="1"/>
              <a:t>Якщо</a:t>
            </a:r>
            <a:r>
              <a:rPr lang="ru-RU" dirty="0"/>
              <a:t> на </a:t>
            </a:r>
            <a:r>
              <a:rPr lang="ru-RU" dirty="0" err="1"/>
              <a:t>кінець</a:t>
            </a:r>
            <a:r>
              <a:rPr lang="ru-RU" dirty="0"/>
              <a:t> дня заявка </a:t>
            </a:r>
            <a:r>
              <a:rPr lang="ru-RU" dirty="0" err="1"/>
              <a:t>залишилася</a:t>
            </a:r>
            <a:r>
              <a:rPr lang="ru-RU" dirty="0"/>
              <a:t> </a:t>
            </a:r>
            <a:r>
              <a:rPr lang="ru-RU" dirty="0" err="1"/>
              <a:t>невиконаною</a:t>
            </a:r>
            <a:r>
              <a:rPr lang="ru-RU" dirty="0"/>
              <a:t>, вона </a:t>
            </a:r>
            <a:r>
              <a:rPr lang="ru-RU" dirty="0" err="1"/>
              <a:t>анулюється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заявки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одноденними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обумовлено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Заявка на </a:t>
            </a:r>
            <a:r>
              <a:rPr lang="ru-RU" b="1" dirty="0" err="1"/>
              <a:t>визначений</a:t>
            </a:r>
            <a:r>
              <a:rPr lang="ru-RU" b="1" dirty="0"/>
              <a:t> </a:t>
            </a:r>
            <a:r>
              <a:rPr lang="ru-RU" b="1" dirty="0" err="1"/>
              <a:t>термін</a:t>
            </a:r>
            <a:r>
              <a:rPr lang="ru-RU" dirty="0"/>
              <a:t> (</a:t>
            </a:r>
            <a:r>
              <a:rPr lang="ru-RU" dirty="0" err="1"/>
              <a:t>тиждень</a:t>
            </a:r>
            <a:r>
              <a:rPr lang="ru-RU" dirty="0"/>
              <a:t>, </a:t>
            </a:r>
            <a:r>
              <a:rPr lang="ru-RU" dirty="0" err="1"/>
              <a:t>місяць</a:t>
            </a:r>
            <a:r>
              <a:rPr lang="ru-RU" dirty="0"/>
              <a:t>)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визначеного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, по </a:t>
            </a:r>
            <a:r>
              <a:rPr lang="ru-RU" dirty="0" err="1"/>
              <a:t>закінченні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вона автоматично </a:t>
            </a:r>
            <a:r>
              <a:rPr lang="ru-RU" dirty="0" err="1"/>
              <a:t>анулюється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заявки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,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ринку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відкритим</a:t>
            </a:r>
            <a:r>
              <a:rPr lang="ru-RU" dirty="0"/>
              <a:t> заявкам.</a:t>
            </a:r>
          </a:p>
          <a:p>
            <a:pPr marL="0" indent="0" algn="just">
              <a:buNone/>
            </a:pPr>
            <a:r>
              <a:rPr lang="ru-RU" b="1" dirty="0" err="1"/>
              <a:t>Відкрита</a:t>
            </a:r>
            <a:r>
              <a:rPr lang="ru-RU" b="1" dirty="0"/>
              <a:t> заявка</a:t>
            </a:r>
            <a:r>
              <a:rPr lang="ru-RU" dirty="0"/>
              <a:t> </a:t>
            </a:r>
            <a:r>
              <a:rPr lang="ru-RU" dirty="0" err="1"/>
              <a:t>залишається</a:t>
            </a:r>
            <a:r>
              <a:rPr lang="ru-RU" dirty="0"/>
              <a:t> в </a:t>
            </a:r>
            <a:r>
              <a:rPr lang="ru-RU" dirty="0" err="1"/>
              <a:t>силі</a:t>
            </a:r>
            <a:r>
              <a:rPr lang="ru-RU" dirty="0"/>
              <a:t> до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скасування</a:t>
            </a:r>
            <a:r>
              <a:rPr lang="ru-RU" dirty="0"/>
              <a:t> </a:t>
            </a:r>
            <a:r>
              <a:rPr lang="ru-RU" dirty="0" err="1"/>
              <a:t>клієнтом</a:t>
            </a:r>
            <a:r>
              <a:rPr lang="ru-RU" dirty="0"/>
              <a:t>. Часто </a:t>
            </a:r>
            <a:r>
              <a:rPr lang="ru-RU" dirty="0" err="1"/>
              <a:t>такі</a:t>
            </a:r>
            <a:r>
              <a:rPr lang="ru-RU" dirty="0"/>
              <a:t> заявки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 регулярного </a:t>
            </a:r>
            <a:r>
              <a:rPr lang="ru-RU" dirty="0" err="1"/>
              <a:t>підтвердження</a:t>
            </a:r>
            <a:r>
              <a:rPr lang="ru-RU" dirty="0"/>
              <a:t> того, </a:t>
            </a:r>
            <a:r>
              <a:rPr lang="ru-RU" dirty="0" err="1"/>
              <a:t>чи</a:t>
            </a:r>
            <a:r>
              <a:rPr lang="ru-RU" dirty="0"/>
              <a:t> заявка </a:t>
            </a:r>
            <a:r>
              <a:rPr lang="ru-RU" dirty="0" err="1"/>
              <a:t>залишається</a:t>
            </a:r>
            <a:r>
              <a:rPr lang="ru-RU" dirty="0"/>
              <a:t> в </a:t>
            </a:r>
            <a:r>
              <a:rPr lang="ru-RU" dirty="0" err="1"/>
              <a:t>силі</a:t>
            </a:r>
            <a:r>
              <a:rPr lang="ru-RU" dirty="0"/>
              <a:t>. </a:t>
            </a:r>
            <a:r>
              <a:rPr lang="ru-RU" dirty="0" err="1"/>
              <a:t>Інвестор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підтвердження</a:t>
            </a:r>
            <a:r>
              <a:rPr lang="ru-RU" dirty="0"/>
              <a:t> на </a:t>
            </a:r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місяць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брокер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відміну</a:t>
            </a:r>
            <a:r>
              <a:rPr lang="ru-RU" dirty="0"/>
              <a:t> заявки по </a:t>
            </a:r>
            <a:r>
              <a:rPr lang="ru-RU" dirty="0" err="1"/>
              <a:t>закінченні</a:t>
            </a:r>
            <a:r>
              <a:rPr lang="ru-RU" dirty="0"/>
              <a:t> </a:t>
            </a:r>
            <a:r>
              <a:rPr lang="ru-RU" dirty="0" err="1"/>
              <a:t>зазначеного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4.</a:t>
            </a:r>
            <a:r>
              <a:rPr lang="ru-RU" dirty="0"/>
              <a:t> </a:t>
            </a:r>
            <a:r>
              <a:rPr lang="ru-RU" b="1" dirty="0"/>
              <a:t>Тип заявки</a:t>
            </a:r>
            <a:r>
              <a:rPr lang="ru-RU" b="1" i="1" dirty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Тип заявки </a:t>
            </a:r>
            <a:r>
              <a:rPr lang="ru-RU" dirty="0" err="1"/>
              <a:t>визначається</a:t>
            </a:r>
            <a:r>
              <a:rPr lang="ru-RU" dirty="0"/>
              <a:t> наказом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інвестор</a:t>
            </a:r>
            <a:r>
              <a:rPr lang="ru-RU" dirty="0"/>
              <a:t> брокеру.</a:t>
            </a:r>
          </a:p>
          <a:p>
            <a:pPr marL="0" indent="0" algn="just">
              <a:buNone/>
            </a:pPr>
            <a:r>
              <a:rPr lang="ru-RU" b="1" dirty="0" err="1" smtClean="0"/>
              <a:t>Ринковий</a:t>
            </a:r>
            <a:r>
              <a:rPr lang="ru-RU" b="1" dirty="0" smtClean="0"/>
              <a:t> </a:t>
            </a:r>
            <a:r>
              <a:rPr lang="ru-RU" b="1" dirty="0"/>
              <a:t>наказ:</a:t>
            </a:r>
            <a:r>
              <a:rPr lang="ru-RU" dirty="0"/>
              <a:t> </a:t>
            </a:r>
            <a:r>
              <a:rPr lang="ru-RU" dirty="0" err="1"/>
              <a:t>виконується</a:t>
            </a:r>
            <a:r>
              <a:rPr lang="ru-RU" dirty="0"/>
              <a:t> за </a:t>
            </a:r>
            <a:r>
              <a:rPr lang="ru-RU" dirty="0" err="1"/>
              <a:t>найкращою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на момент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в </a:t>
            </a:r>
            <a:r>
              <a:rPr lang="ru-RU" dirty="0" err="1"/>
              <a:t>операційний</a:t>
            </a:r>
            <a:r>
              <a:rPr lang="ru-RU" dirty="0"/>
              <a:t> зал. За такими наказами </a:t>
            </a:r>
            <a:r>
              <a:rPr lang="ru-RU" u="sng" dirty="0" err="1"/>
              <a:t>клієнт</a:t>
            </a:r>
            <a:r>
              <a:rPr lang="ru-RU" u="sng" dirty="0"/>
              <a:t> не </a:t>
            </a:r>
            <a:r>
              <a:rPr lang="ru-RU" u="sng" dirty="0" err="1"/>
              <a:t>обумовлює</a:t>
            </a:r>
            <a:r>
              <a:rPr lang="ru-RU" u="sng" dirty="0"/>
              <a:t> </a:t>
            </a:r>
            <a:r>
              <a:rPr lang="ru-RU" u="sng" dirty="0" err="1"/>
              <a:t>ціну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виконується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 (</a:t>
            </a:r>
            <a:r>
              <a:rPr lang="ru-RU" dirty="0" err="1"/>
              <a:t>якщо</a:t>
            </a:r>
            <a:r>
              <a:rPr lang="ru-RU" dirty="0"/>
              <a:t> брокер не </a:t>
            </a:r>
            <a:r>
              <a:rPr lang="ru-RU" dirty="0" err="1"/>
              <a:t>призупиняє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). Будь-яка </a:t>
            </a:r>
            <a:r>
              <a:rPr lang="ru-RU" dirty="0" err="1"/>
              <a:t>затримка</a:t>
            </a:r>
            <a:r>
              <a:rPr lang="ru-RU" dirty="0"/>
              <a:t> у </a:t>
            </a:r>
            <a:r>
              <a:rPr lang="ru-RU" dirty="0" err="1"/>
              <a:t>виконанні</a:t>
            </a:r>
            <a:r>
              <a:rPr lang="ru-RU" dirty="0"/>
              <a:t> такого наказу,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несприятлива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трактуватися</a:t>
            </a:r>
            <a:r>
              <a:rPr lang="ru-RU" dirty="0"/>
              <a:t> як “</a:t>
            </a:r>
            <a:r>
              <a:rPr lang="ru-RU" dirty="0" err="1"/>
              <a:t>невиконання</a:t>
            </a:r>
            <a:r>
              <a:rPr lang="ru-RU" dirty="0"/>
              <a:t> наказу </a:t>
            </a:r>
            <a:r>
              <a:rPr lang="ru-RU" dirty="0" err="1"/>
              <a:t>клієнта</a:t>
            </a:r>
            <a:r>
              <a:rPr lang="ru-RU" dirty="0"/>
              <a:t> на </a:t>
            </a:r>
            <a:r>
              <a:rPr lang="ru-RU" dirty="0" err="1"/>
              <a:t>оптимальних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” і як </a:t>
            </a:r>
            <a:r>
              <a:rPr lang="ru-RU" dirty="0" err="1"/>
              <a:t>помилка</a:t>
            </a:r>
            <a:r>
              <a:rPr lang="ru-RU" dirty="0"/>
              <a:t> </a:t>
            </a:r>
            <a:r>
              <a:rPr lang="ru-RU" dirty="0" err="1"/>
              <a:t>брокерської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персоналу </a:t>
            </a:r>
            <a:r>
              <a:rPr lang="ru-RU" dirty="0" err="1"/>
              <a:t>операційного</a:t>
            </a:r>
            <a:r>
              <a:rPr lang="ru-RU" dirty="0"/>
              <a:t> залу.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тип наказу (до 85 %),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, як правило, разом з наказами з </a:t>
            </a:r>
            <a:r>
              <a:rPr lang="ru-RU" dirty="0" err="1"/>
              <a:t>повним</a:t>
            </a:r>
            <a:r>
              <a:rPr lang="ru-RU" dirty="0"/>
              <a:t> лотом на продаж.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8575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192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</TotalTime>
  <Words>1974</Words>
  <Application>Microsoft Office PowerPoint</Application>
  <PresentationFormat>Экран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Тема. Професійна діяльність на фондовому ринку</vt:lpstr>
      <vt:lpstr>1. Поняття та види професійної діяльності.</vt:lpstr>
      <vt:lpstr>Презентация PowerPoint</vt:lpstr>
      <vt:lpstr>На фондовому ринку України здійснюються такі види професійної діяльності:</vt:lpstr>
      <vt:lpstr>При виконанні спеціальних вимог, передбачених ліцензійними умовами, юридичні особи можуть отримати ліцензію на здійснення таких видів професійної діяльності на ринку цінних паперів:</vt:lpstr>
      <vt:lpstr> 2. Брокерська діяльність.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Дилерська діяльність.</vt:lpstr>
      <vt:lpstr>Презентация PowerPoint</vt:lpstr>
      <vt:lpstr>4. Управління активами.</vt:lpstr>
      <vt:lpstr>Основні способи оплати послуг з управління активами такі:</vt:lpstr>
      <vt:lpstr>Розглянемо деякі особливості управління активами, яке здійснюють фінансові посередники на вітчизняному фондовому ринку.</vt:lpstr>
      <vt:lpstr>Презентация PowerPoint</vt:lpstr>
      <vt:lpstr>Компанія з управління активами під час провадження діяльності з управління активами ІСІ не має права: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Професійна діяльність на фондовому ринку</dc:title>
  <dc:creator>Анна Андреева</dc:creator>
  <cp:lastModifiedBy>Анна Андреева</cp:lastModifiedBy>
  <cp:revision>7</cp:revision>
  <dcterms:created xsi:type="dcterms:W3CDTF">2021-04-18T07:48:39Z</dcterms:created>
  <dcterms:modified xsi:type="dcterms:W3CDTF">2021-04-18T08:58:20Z</dcterms:modified>
</cp:coreProperties>
</file>