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BE431B3-1D8B-4A81-8654-EE8846933364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804" y="5301208"/>
            <a:ext cx="6553200" cy="457200"/>
          </a:xfrm>
        </p:spPr>
        <p:txBody>
          <a:bodyPr>
            <a:normAutofit/>
          </a:bodyPr>
          <a:lstStyle/>
          <a:p>
            <a:endParaRPr lang="uk-UA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804" y="3335441"/>
            <a:ext cx="6847615" cy="2169362"/>
          </a:xfrm>
        </p:spPr>
        <p:txBody>
          <a:bodyPr/>
          <a:lstStyle/>
          <a:p>
            <a:pPr algn="l"/>
            <a:r>
              <a:rPr lang="ru-RU" b="1" dirty="0" err="1"/>
              <a:t>Глобальні</a:t>
            </a:r>
            <a:r>
              <a:rPr lang="ru-RU" b="1" dirty="0"/>
              <a:t> </a:t>
            </a:r>
            <a:r>
              <a:rPr lang="ru-RU" b="1" dirty="0" err="1"/>
              <a:t>загрози</a:t>
            </a:r>
            <a:r>
              <a:rPr lang="ru-RU" b="1" dirty="0"/>
              <a:t> </a:t>
            </a:r>
            <a:r>
              <a:rPr lang="ru-RU" b="1" dirty="0" err="1"/>
              <a:t>міжнародного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189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ВИКЛИКИ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800" dirty="0"/>
              <a:t>Третя загроза, яку таїть у собі глобалізація, пов’язана з </a:t>
            </a:r>
            <a:r>
              <a:rPr lang="uk-UA" sz="2800" dirty="0" smtClean="0"/>
              <a:t>збільшенням </a:t>
            </a:r>
            <a:r>
              <a:rPr lang="uk-UA" sz="2800" dirty="0"/>
              <a:t>розриву в рівнях заробітної плати кваліфікованих і менш кваліфікованих працівників, а також із зростанням безробіття серед </a:t>
            </a:r>
            <a:r>
              <a:rPr lang="uk-UA" sz="2800" dirty="0" smtClean="0"/>
              <a:t>останніх.</a:t>
            </a:r>
            <a:endParaRPr lang="uk-UA" sz="2800" dirty="0"/>
          </a:p>
        </p:txBody>
      </p:sp>
      <p:pic>
        <p:nvPicPr>
          <p:cNvPr id="13314" name="Picture 2" descr="ÐÐ°ÑÑÐ¸Ð½ÐºÐ¸ Ð¿Ð¾ Ð·Ð°Ð¿ÑÐ¾ÑÑ ÑÐ³ÑÐ¾Ð·Ð° Ð±Ð¸Ð·Ð½ÐµÑ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649" y="4005064"/>
            <a:ext cx="5763663" cy="269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890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ВИКЛИКИ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435280" cy="4916760"/>
          </a:xfrm>
        </p:spPr>
        <p:txBody>
          <a:bodyPr>
            <a:normAutofit/>
          </a:bodyPr>
          <a:lstStyle/>
          <a:p>
            <a:pPr marL="114300" indent="0">
              <a:spcBef>
                <a:spcPts val="0"/>
              </a:spcBef>
              <a:buNone/>
            </a:pPr>
            <a:r>
              <a:rPr lang="uk-UA" sz="2800" dirty="0"/>
              <a:t>Як четверту загрозу відзначають переведення фірмами країн з високою вартістю робочої сили частини своїх виробничих </a:t>
            </a:r>
            <a:r>
              <a:rPr lang="uk-UA" sz="2800" dirty="0" err="1"/>
              <a:t>потужностей</a:t>
            </a:r>
            <a:r>
              <a:rPr lang="uk-UA" sz="2800" dirty="0"/>
              <a:t> у країни з низькою оплатою праці. Експорт робочих місць може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виявитися </a:t>
            </a:r>
            <a:r>
              <a:rPr lang="uk-UA" sz="2800" dirty="0"/>
              <a:t>небажаним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для </a:t>
            </a:r>
            <a:r>
              <a:rPr lang="uk-UA" sz="2800" dirty="0"/>
              <a:t>економіки ряду держав.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Однак </a:t>
            </a:r>
            <a:r>
              <a:rPr lang="uk-UA" sz="2800" dirty="0"/>
              <a:t>подібна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погроза </a:t>
            </a:r>
            <a:r>
              <a:rPr lang="uk-UA" sz="2800" dirty="0"/>
              <a:t>не занадто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небезпечна</a:t>
            </a:r>
            <a:r>
              <a:rPr lang="uk-UA" sz="2800" dirty="0"/>
              <a:t>.</a:t>
            </a:r>
          </a:p>
        </p:txBody>
      </p:sp>
      <p:pic>
        <p:nvPicPr>
          <p:cNvPr id="14338" name="Picture 2" descr="ÐÐ°ÑÑÐ¸Ð½ÐºÐ¸ Ð¿Ð¾ Ð·Ð°Ð¿ÑÐ¾ÑÑ ÑÐ³ÑÐ¾Ð·Ð° Ð±Ð¸Ð·Ð½ÐµÑ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645" y="3645024"/>
            <a:ext cx="3024336" cy="289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04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ВИКЛИКИ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507288" cy="4752528"/>
          </a:xfrm>
        </p:spPr>
        <p:txBody>
          <a:bodyPr>
            <a:normAutofit lnSpcReduction="10000"/>
          </a:bodyPr>
          <a:lstStyle/>
          <a:p>
            <a:pPr marL="114300" indent="0">
              <a:spcBef>
                <a:spcPts val="0"/>
              </a:spcBef>
              <a:buNone/>
            </a:pPr>
            <a:r>
              <a:rPr lang="uk-UA" sz="2800" dirty="0"/>
              <a:t>П’яту загрозу пов’язують з мобільністю робочої сили. Сьогодні багато говориться про вільний обмін товарами, послугами і капіталом і значно менше - про свободу переміщення робочої сили. Негативні наслідки її вже давно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визнавали </a:t>
            </a:r>
            <a:r>
              <a:rPr lang="uk-UA" sz="2800" dirty="0"/>
              <a:t>як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потенційну </a:t>
            </a:r>
            <a:r>
              <a:rPr lang="uk-UA" sz="2800" dirty="0"/>
              <a:t>небезпеку</a:t>
            </a:r>
            <a:r>
              <a:rPr lang="uk-UA" sz="2800" dirty="0" smtClean="0"/>
              <a:t>,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а </a:t>
            </a:r>
            <a:r>
              <a:rPr lang="uk-UA" sz="2800" dirty="0"/>
              <a:t>сьогодні в багатьох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країнах </a:t>
            </a:r>
            <a:r>
              <a:rPr lang="uk-UA" sz="2800" dirty="0"/>
              <a:t>вона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вважається </a:t>
            </a:r>
            <a:r>
              <a:rPr lang="uk-UA" sz="2800" dirty="0"/>
              <a:t>цілком </a:t>
            </a:r>
            <a:endParaRPr lang="uk-UA" sz="2800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sz="2800" dirty="0" smtClean="0"/>
              <a:t>реальною </a:t>
            </a:r>
            <a:r>
              <a:rPr lang="uk-UA" sz="2800" dirty="0"/>
              <a:t>. </a:t>
            </a:r>
          </a:p>
        </p:txBody>
      </p:sp>
      <p:pic>
        <p:nvPicPr>
          <p:cNvPr id="15362" name="Picture 2" descr="ÐÐ°ÑÑÐ¸Ð½ÐºÐ¸ Ð¿Ð¾ Ð·Ð°Ð¿ÑÐ¾ÑÑ ÑÐ³ÑÐ¾Ð·Ð° Ð±Ð¸Ð·Ð½ÐµÑ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895813"/>
            <a:ext cx="4536504" cy="272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002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/>
              <a:t>ДЯКУЮ ЗА УВАГУ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334809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Основні риси міжнародного бізнесу: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52600"/>
            <a:ext cx="8928992" cy="5105400"/>
          </a:xfrm>
        </p:spPr>
        <p:txBody>
          <a:bodyPr>
            <a:normAutofit/>
          </a:bodyPr>
          <a:lstStyle/>
          <a:p>
            <a:r>
              <a:rPr lang="uk-UA" dirty="0"/>
              <a:t>1. Отримання прибутку в міжнародному бізнесі досягається за рахунок використання </a:t>
            </a:r>
            <a:r>
              <a:rPr lang="uk-UA" dirty="0" smtClean="0"/>
              <a:t>переваг </a:t>
            </a:r>
            <a:r>
              <a:rPr lang="uk-UA" dirty="0"/>
              <a:t>виходу за межі національних кордонів</a:t>
            </a:r>
            <a:r>
              <a:rPr lang="uk-UA" dirty="0" smtClean="0"/>
              <a:t>.</a:t>
            </a:r>
          </a:p>
          <a:p>
            <a:pPr marL="114300" indent="0">
              <a:buNone/>
            </a:pPr>
            <a:endParaRPr lang="uk-UA" dirty="0"/>
          </a:p>
          <a:p>
            <a:r>
              <a:rPr lang="uk-UA" dirty="0"/>
              <a:t>2. Підприємці прагнуть використовувати додаткові економічні можливості, що випливають із: ресурсних особливостей зарубіжних ринків, місткості, правових особливостей зарубіжних країн, специфіки міждержавних політичних і економічних </a:t>
            </a:r>
            <a:r>
              <a:rPr lang="uk-UA" dirty="0" smtClean="0"/>
              <a:t>взаємовідносин.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475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Основні риси міжнародного бізнесу: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52600"/>
            <a:ext cx="9036496" cy="484475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3. Міжнародний бізнес суттєво варіаційний залежно від рівня інтернаціоналізації. Вісь розвитку "національний бізнес - мультинаціональний бізнес" включає етапи росту цього рівня: від разових поставок на зарубіжний ринок до розвинутої структури транснаціональних компаній (ТНК</a:t>
            </a:r>
            <a:r>
              <a:rPr lang="uk-UA" dirty="0" smtClean="0"/>
              <a:t>)</a:t>
            </a:r>
          </a:p>
          <a:p>
            <a:endParaRPr lang="uk-UA" dirty="0"/>
          </a:p>
          <a:p>
            <a:r>
              <a:rPr lang="uk-UA" dirty="0" smtClean="0"/>
              <a:t> 4</a:t>
            </a:r>
            <a:r>
              <a:rPr lang="uk-UA" dirty="0"/>
              <a:t>. Внаслідок інтернаціоналізації для будь-якого бізнесу стає максимально доступним глобальний бізнес-сервіс, </a:t>
            </a:r>
            <a:r>
              <a:rPr lang="uk-UA" dirty="0" smtClean="0"/>
              <a:t>не </a:t>
            </a:r>
            <a:r>
              <a:rPr lang="uk-UA" dirty="0"/>
              <a:t>залежний від національної належності і орієнтований лише на економічну ефективність пакет різноманітних послуг: від наукових до фінансових і від транспортних до підбору інтернаціональних </a:t>
            </a:r>
            <a:r>
              <a:rPr lang="uk-UA" dirty="0" smtClean="0"/>
              <a:t>колективів.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6882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Глобальні</a:t>
            </a:r>
            <a:r>
              <a:rPr lang="ru-RU" b="1" dirty="0"/>
              <a:t> </a:t>
            </a:r>
            <a:r>
              <a:rPr lang="ru-RU" b="1" dirty="0" err="1" smtClean="0"/>
              <a:t>ризики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виявлені</a:t>
            </a:r>
            <a:r>
              <a:rPr lang="ru-RU" dirty="0"/>
              <a:t> та </a:t>
            </a:r>
            <a:r>
              <a:rPr lang="ru-RU" dirty="0" err="1"/>
              <a:t>виміряні</a:t>
            </a:r>
            <a:r>
              <a:rPr lang="ru-RU" dirty="0"/>
              <a:t> через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кон’юнктури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динаміку</a:t>
            </a:r>
            <a:r>
              <a:rPr lang="ru-RU" dirty="0"/>
              <a:t> в </a:t>
            </a:r>
            <a:r>
              <a:rPr lang="ru-RU" dirty="0" err="1"/>
              <a:t>просторі</a:t>
            </a:r>
            <a:r>
              <a:rPr lang="ru-RU" dirty="0"/>
              <a:t> й </a:t>
            </a:r>
            <a:r>
              <a:rPr lang="ru-RU" dirty="0" err="1"/>
              <a:t>часі</a:t>
            </a:r>
            <a:r>
              <a:rPr lang="ru-RU" dirty="0"/>
              <a:t>. </a:t>
            </a:r>
            <a:endParaRPr lang="uk-UA" dirty="0"/>
          </a:p>
        </p:txBody>
      </p:sp>
      <p:pic>
        <p:nvPicPr>
          <p:cNvPr id="10242" name="Picture 2" descr="ÐÐ°ÑÑÐ¸Ð½ÐºÐ¸ Ð¿Ð¾ Ð·Ð°Ð¿ÑÐ¾ÑÑ ÑÐ¸Ñ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068960"/>
            <a:ext cx="6912768" cy="355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860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Глобальні</a:t>
            </a:r>
            <a:r>
              <a:rPr lang="ru-RU" b="1" dirty="0"/>
              <a:t> </a:t>
            </a:r>
            <a:r>
              <a:rPr lang="ru-RU" b="1" dirty="0" err="1"/>
              <a:t>ризики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507288" cy="49167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 err="1"/>
              <a:t>Експерти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своєрідні</a:t>
            </a:r>
            <a:r>
              <a:rPr lang="ru-RU" dirty="0"/>
              <a:t> </a:t>
            </a:r>
            <a:r>
              <a:rPr lang="ru-RU" dirty="0" err="1" smtClean="0"/>
              <a:t>глобальні</a:t>
            </a:r>
            <a:r>
              <a:rPr lang="ru-RU" dirty="0" smtClean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породжують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для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можлива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реляційної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, коли з </a:t>
            </a:r>
            <a:r>
              <a:rPr lang="ru-RU" dirty="0" err="1"/>
              <a:t>взаємовпливу</a:t>
            </a:r>
            <a:r>
              <a:rPr lang="ru-RU" dirty="0"/>
              <a:t> і порядку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цілісна</a:t>
            </a:r>
            <a:r>
              <a:rPr lang="ru-RU" dirty="0"/>
              <a:t> </a:t>
            </a:r>
            <a:r>
              <a:rPr lang="ru-RU" dirty="0" err="1"/>
              <a:t>підсистема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endParaRPr lang="uk-UA" dirty="0"/>
          </a:p>
          <a:p>
            <a:pPr marL="114300" indent="0">
              <a:buNone/>
            </a:pPr>
            <a:r>
              <a:rPr lang="ru-RU" dirty="0"/>
              <a:t>У </a:t>
            </a:r>
            <a:r>
              <a:rPr lang="ru-RU" dirty="0" err="1"/>
              <a:t>звітах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форумів</a:t>
            </a:r>
            <a:r>
              <a:rPr lang="ru-RU" dirty="0"/>
              <a:t> </a:t>
            </a:r>
            <a:r>
              <a:rPr lang="ru-RU" dirty="0" smtClean="0"/>
              <a:t>особливо </a:t>
            </a:r>
            <a:r>
              <a:rPr lang="ru-RU" dirty="0" err="1"/>
              <a:t>підкреслено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та </a:t>
            </a:r>
            <a:r>
              <a:rPr lang="ru-RU" dirty="0" err="1"/>
              <a:t>відіграватимуть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і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загалом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816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Світові</a:t>
            </a:r>
            <a:r>
              <a:rPr lang="ru-RU" b="1" dirty="0"/>
              <a:t> </a:t>
            </a:r>
            <a:r>
              <a:rPr lang="ru-RU" b="1" dirty="0" err="1"/>
              <a:t>карти</a:t>
            </a:r>
            <a:r>
              <a:rPr lang="ru-RU" b="1" dirty="0"/>
              <a:t> </a:t>
            </a:r>
            <a:r>
              <a:rPr lang="ru-RU" b="1" dirty="0" err="1" smtClean="0"/>
              <a:t>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73563"/>
          </a:xfrm>
        </p:spPr>
        <p:txBody>
          <a:bodyPr/>
          <a:lstStyle/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цікавими</a:t>
            </a:r>
            <a:r>
              <a:rPr lang="ru-RU" dirty="0"/>
              <a:t> є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роду </a:t>
            </a:r>
            <a:r>
              <a:rPr lang="ru-RU" dirty="0" err="1"/>
              <a:t>ризиків</a:t>
            </a:r>
            <a:r>
              <a:rPr lang="ru-RU" dirty="0"/>
              <a:t> для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 За </a:t>
            </a:r>
            <a:r>
              <a:rPr lang="ru-RU" dirty="0" err="1"/>
              <a:t>суттю</a:t>
            </a:r>
            <a:r>
              <a:rPr lang="ru-RU" dirty="0"/>
              <a:t> карта </a:t>
            </a:r>
            <a:r>
              <a:rPr lang="ru-RU" dirty="0" err="1"/>
              <a:t>ризиків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</a:t>
            </a:r>
            <a:r>
              <a:rPr lang="ru-RU" dirty="0" err="1"/>
              <a:t>візуального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ризиковості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для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</a:t>
            </a:r>
            <a:endParaRPr lang="uk-UA" dirty="0"/>
          </a:p>
          <a:p>
            <a:r>
              <a:rPr lang="ru-RU" dirty="0" err="1"/>
              <a:t>Наприклад</a:t>
            </a:r>
            <a:r>
              <a:rPr lang="ru-RU" dirty="0"/>
              <a:t>, карта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Aon</a:t>
            </a:r>
            <a:r>
              <a:rPr lang="ru-RU" dirty="0"/>
              <a:t> </a:t>
            </a:r>
            <a:endParaRPr lang="uk-UA" dirty="0"/>
          </a:p>
        </p:txBody>
      </p:sp>
      <p:pic>
        <p:nvPicPr>
          <p:cNvPr id="4" name="p19img1" descr="https://studfiles.net/html/2706/1138/html_HSgvAo5hmM.YNm0/htmlconvd-gbm5Wl19x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149080"/>
            <a:ext cx="4951460" cy="8192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6628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Світові</a:t>
            </a:r>
            <a:r>
              <a:rPr lang="ru-RU" b="1" dirty="0"/>
              <a:t> </a:t>
            </a:r>
            <a:r>
              <a:rPr lang="ru-RU" b="1" dirty="0" err="1"/>
              <a:t>карти</a:t>
            </a:r>
            <a:r>
              <a:rPr lang="ru-RU" b="1" dirty="0"/>
              <a:t> </a:t>
            </a:r>
            <a:r>
              <a:rPr lang="ru-RU" b="1" dirty="0" err="1"/>
              <a:t>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11256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800" dirty="0"/>
              <a:t>Дана карта </a:t>
            </a:r>
            <a:r>
              <a:rPr lang="ru-RU" sz="2800" dirty="0" err="1"/>
              <a:t>дає</a:t>
            </a:r>
            <a:r>
              <a:rPr lang="ru-RU" sz="2800" dirty="0"/>
              <a:t> </a:t>
            </a:r>
            <a:r>
              <a:rPr lang="ru-RU" sz="2800" dirty="0" err="1"/>
              <a:t>змогу</a:t>
            </a:r>
            <a:r>
              <a:rPr lang="ru-RU" sz="2800" dirty="0"/>
              <a:t> </a:t>
            </a:r>
            <a:r>
              <a:rPr lang="ru-RU" sz="2800" dirty="0" err="1"/>
              <a:t>оцінити</a:t>
            </a:r>
            <a:r>
              <a:rPr lang="ru-RU" sz="2800" dirty="0"/>
              <a:t> </a:t>
            </a:r>
            <a:r>
              <a:rPr lang="ru-RU" sz="2800" dirty="0" err="1"/>
              <a:t>різні</a:t>
            </a:r>
            <a:r>
              <a:rPr lang="ru-RU" sz="2800" dirty="0"/>
              <a:t> </a:t>
            </a:r>
            <a:r>
              <a:rPr lang="ru-RU" sz="2800" dirty="0" err="1"/>
              <a:t>наслідки</a:t>
            </a:r>
            <a:r>
              <a:rPr lang="ru-RU" sz="2800" dirty="0"/>
              <a:t> та </a:t>
            </a:r>
            <a:r>
              <a:rPr lang="ru-RU" sz="2800" dirty="0" err="1"/>
              <a:t>визначити</a:t>
            </a:r>
            <a:r>
              <a:rPr lang="ru-RU" sz="2800" dirty="0"/>
              <a:t>, як вони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вплинути</a:t>
            </a:r>
            <a:r>
              <a:rPr lang="ru-RU" sz="2800" dirty="0"/>
              <a:t> на </a:t>
            </a:r>
            <a:r>
              <a:rPr lang="ru-RU" sz="2800" dirty="0" err="1"/>
              <a:t>стабільне</a:t>
            </a:r>
            <a:r>
              <a:rPr lang="ru-RU" sz="2800" dirty="0"/>
              <a:t> </a:t>
            </a:r>
            <a:r>
              <a:rPr lang="ru-RU" sz="2800" dirty="0" err="1"/>
              <a:t>зростання</a:t>
            </a:r>
            <a:r>
              <a:rPr lang="ru-RU" sz="2800" dirty="0"/>
              <a:t>, </a:t>
            </a:r>
            <a:r>
              <a:rPr lang="ru-RU" sz="2800" dirty="0" err="1"/>
              <a:t>сталість</a:t>
            </a:r>
            <a:r>
              <a:rPr lang="ru-RU" sz="2800" dirty="0"/>
              <a:t> та </a:t>
            </a:r>
            <a:r>
              <a:rPr lang="ru-RU" sz="2800" dirty="0" err="1"/>
              <a:t>рентабельність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 smtClean="0"/>
              <a:t>.</a:t>
            </a:r>
            <a:endParaRPr lang="uk-UA" sz="2800" dirty="0" smtClean="0"/>
          </a:p>
          <a:p>
            <a:pPr marL="114300" indent="0">
              <a:buNone/>
            </a:pPr>
            <a:endParaRPr lang="uk-UA" sz="2800" dirty="0"/>
          </a:p>
          <a:p>
            <a:pPr marL="114300" indent="0">
              <a:buNone/>
            </a:pPr>
            <a:r>
              <a:rPr lang="ru-RU" sz="2800" dirty="0" err="1"/>
              <a:t>Компанія</a:t>
            </a:r>
            <a:r>
              <a:rPr lang="ru-RU" sz="2800" dirty="0"/>
              <a:t> </a:t>
            </a:r>
            <a:r>
              <a:rPr lang="ru-RU" sz="2800" dirty="0" err="1"/>
              <a:t>Aon</a:t>
            </a:r>
            <a:r>
              <a:rPr lang="ru-RU" sz="2800" dirty="0"/>
              <a:t> </a:t>
            </a:r>
            <a:r>
              <a:rPr lang="ru-RU" sz="2800" dirty="0" err="1"/>
              <a:t>оцінює</a:t>
            </a:r>
            <a:r>
              <a:rPr lang="ru-RU" sz="2800" dirty="0"/>
              <a:t> </a:t>
            </a:r>
            <a:r>
              <a:rPr lang="ru-RU" sz="2800" dirty="0" err="1"/>
              <a:t>політичні</a:t>
            </a:r>
            <a:r>
              <a:rPr lang="ru-RU" sz="2800" dirty="0"/>
              <a:t> та </a:t>
            </a:r>
            <a:r>
              <a:rPr lang="ru-RU" sz="2800" dirty="0" err="1"/>
              <a:t>економічні</a:t>
            </a:r>
            <a:r>
              <a:rPr lang="ru-RU" sz="2800" dirty="0"/>
              <a:t> </a:t>
            </a:r>
            <a:r>
              <a:rPr lang="ru-RU" sz="2800" dirty="0" err="1"/>
              <a:t>ризики</a:t>
            </a:r>
            <a:r>
              <a:rPr lang="ru-RU" sz="2800" dirty="0"/>
              <a:t> 209 </a:t>
            </a:r>
            <a:r>
              <a:rPr lang="ru-RU" sz="2800" dirty="0" err="1"/>
              <a:t>країн</a:t>
            </a:r>
            <a:r>
              <a:rPr lang="ru-RU" sz="2800" dirty="0"/>
              <a:t> і </a:t>
            </a:r>
            <a:r>
              <a:rPr lang="ru-RU" sz="2800" dirty="0" err="1"/>
              <a:t>територій</a:t>
            </a:r>
            <a:r>
              <a:rPr lang="ru-RU" sz="2800" dirty="0"/>
              <a:t>. </a:t>
            </a:r>
            <a:r>
              <a:rPr lang="ru-RU" sz="2800" dirty="0" err="1"/>
              <a:t>Ризик</a:t>
            </a:r>
            <a:r>
              <a:rPr lang="ru-RU" sz="2800" dirty="0"/>
              <a:t> </a:t>
            </a:r>
            <a:r>
              <a:rPr lang="ru-RU" sz="2800" dirty="0" err="1"/>
              <a:t>кожної</a:t>
            </a:r>
            <a:r>
              <a:rPr lang="ru-RU" sz="2800" dirty="0"/>
              <a:t> </a:t>
            </a:r>
            <a:r>
              <a:rPr lang="ru-RU" sz="2800" dirty="0" err="1"/>
              <a:t>країни</a:t>
            </a:r>
            <a:r>
              <a:rPr lang="ru-RU" sz="2800" dirty="0"/>
              <a:t> </a:t>
            </a:r>
            <a:r>
              <a:rPr lang="ru-RU" sz="2800" dirty="0" err="1"/>
              <a:t>визначають</a:t>
            </a:r>
            <a:r>
              <a:rPr lang="ru-RU" sz="2800" dirty="0"/>
              <a:t> за </a:t>
            </a:r>
            <a:r>
              <a:rPr lang="ru-RU" sz="2800" dirty="0" err="1"/>
              <a:t>наступною</a:t>
            </a:r>
            <a:r>
              <a:rPr lang="ru-RU" sz="2800" dirty="0"/>
              <a:t> шкалою: </a:t>
            </a:r>
            <a:r>
              <a:rPr lang="ru-RU" sz="2800" dirty="0" err="1"/>
              <a:t>низький</a:t>
            </a:r>
            <a:r>
              <a:rPr lang="ru-RU" sz="2800" dirty="0"/>
              <a:t>, </a:t>
            </a:r>
            <a:r>
              <a:rPr lang="ru-RU" sz="2800" dirty="0" err="1"/>
              <a:t>середньо-низький,середній,середньо-високий,високий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дуже</a:t>
            </a:r>
            <a:r>
              <a:rPr lang="ru-RU" sz="2800" dirty="0"/>
              <a:t> </a:t>
            </a:r>
            <a:r>
              <a:rPr lang="ru-RU" sz="2800" dirty="0" err="1" smtClean="0"/>
              <a:t>високий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40895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661381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ВИКЛИКИ </a:t>
            </a:r>
            <a:r>
              <a:rPr lang="ru-RU" b="1" dirty="0" err="1" smtClean="0"/>
              <a:t>міжнародноМУ</a:t>
            </a:r>
            <a:r>
              <a:rPr lang="ru-RU" b="1" dirty="0" smtClean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r>
              <a:rPr lang="ru-RU" b="1" dirty="0"/>
              <a:t/>
            </a:r>
            <a:br>
              <a:rPr lang="ru-RU" b="1" dirty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52600"/>
            <a:ext cx="8736972" cy="4988768"/>
          </a:xfrm>
        </p:spPr>
        <p:txBody>
          <a:bodyPr>
            <a:normAutofit lnSpcReduction="10000"/>
          </a:bodyPr>
          <a:lstStyle/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Перша загроза в зв’язку з глобалізацією викликана тим, що її переваги, які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зрозумілі </a:t>
            </a:r>
            <a:r>
              <a:rPr lang="uk-UA" dirty="0"/>
              <a:t>людям, </a:t>
            </a:r>
            <a:r>
              <a:rPr lang="uk-UA" dirty="0" smtClean="0"/>
              <a:t>будуть 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розподілятися </a:t>
            </a:r>
            <a:r>
              <a:rPr lang="uk-UA" dirty="0"/>
              <a:t>нерівномірно.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У </a:t>
            </a:r>
            <a:r>
              <a:rPr lang="uk-UA" dirty="0"/>
              <a:t>короткостроковій </a:t>
            </a:r>
            <a:r>
              <a:rPr lang="uk-UA" dirty="0" smtClean="0"/>
              <a:t>перспективі 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зміни </a:t>
            </a:r>
            <a:r>
              <a:rPr lang="uk-UA" dirty="0"/>
              <a:t>в обробній промисловості</a:t>
            </a:r>
            <a:r>
              <a:rPr lang="uk-UA" dirty="0" smtClean="0"/>
              <a:t>,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сфері </a:t>
            </a:r>
            <a:r>
              <a:rPr lang="uk-UA" dirty="0"/>
              <a:t>послуг призводять до того</a:t>
            </a:r>
            <a:r>
              <a:rPr lang="uk-UA" dirty="0" smtClean="0"/>
              <a:t>,</a:t>
            </a:r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що </a:t>
            </a:r>
            <a:r>
              <a:rPr lang="uk-UA" dirty="0"/>
              <a:t>галузі, які отримують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переваги </a:t>
            </a:r>
            <a:r>
              <a:rPr lang="uk-UA" dirty="0"/>
              <a:t>від зовнішньої торгівлі, і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галузі</a:t>
            </a:r>
            <a:r>
              <a:rPr lang="uk-UA" dirty="0"/>
              <a:t>, пов’язані з експортом,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відчувають </a:t>
            </a:r>
            <a:r>
              <a:rPr lang="uk-UA" dirty="0"/>
              <a:t>більший приплив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капіталу </a:t>
            </a:r>
            <a:r>
              <a:rPr lang="uk-UA" dirty="0"/>
              <a:t>і кваліфікованої </a:t>
            </a:r>
            <a:endParaRPr lang="uk-UA" dirty="0" smtClean="0"/>
          </a:p>
          <a:p>
            <a:pPr marL="11430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робочої </a:t>
            </a:r>
            <a:r>
              <a:rPr lang="uk-UA" dirty="0"/>
              <a:t>сили. </a:t>
            </a:r>
          </a:p>
        </p:txBody>
      </p:sp>
      <p:pic>
        <p:nvPicPr>
          <p:cNvPr id="11266" name="Picture 2" descr="ÐÐ°ÑÑÐ¸Ð½ÐºÐ¸ Ð¿Ð¾ Ð·Ð°Ð¿ÑÐ¾ÑÑ ÑÐ³ÑÐ¾Ð·Ð° Ð±Ð¸Ð·Ð½ÐµÑ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078" y="2276872"/>
            <a:ext cx="3439406" cy="43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702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ВИКЛИКИ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</a:t>
            </a:r>
            <a:r>
              <a:rPr lang="ru-RU" b="1" dirty="0" err="1"/>
              <a:t>глобалізації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08" y="1772816"/>
            <a:ext cx="8964488" cy="5112568"/>
          </a:xfrm>
        </p:spPr>
        <p:txBody>
          <a:bodyPr>
            <a:normAutofit lnSpcReduction="10000"/>
          </a:bodyPr>
          <a:lstStyle/>
          <a:p>
            <a:pPr marL="114300" indent="0">
              <a:spcBef>
                <a:spcPts val="0"/>
              </a:spcBef>
              <a:buNone/>
            </a:pPr>
            <a:r>
              <a:rPr lang="uk-UA" dirty="0"/>
              <a:t>Другою загрозою багато хто вважає деіндустріалізацію економіки, оскільки глобальна відкритість асоціюється зі зниженням зайнятості в обробних галузях.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Насправді, деіндустріалізація </a:t>
            </a:r>
            <a:r>
              <a:rPr lang="uk-UA" dirty="0"/>
              <a:t>– нормальне явище, породжуване технологічним прогресом і економічним розвитком. Дійсно, частка обробних галузей в економіці промислово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розвинутих </a:t>
            </a:r>
            <a:r>
              <a:rPr lang="uk-UA" dirty="0"/>
              <a:t>країн різко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знижується</a:t>
            </a:r>
            <a:r>
              <a:rPr lang="uk-UA" dirty="0"/>
              <a:t>, але це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зниження </a:t>
            </a:r>
            <a:r>
              <a:rPr lang="uk-UA" dirty="0"/>
              <a:t>балансується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швидким </a:t>
            </a:r>
            <a:r>
              <a:rPr lang="uk-UA" dirty="0"/>
              <a:t>ростом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питомої </a:t>
            </a:r>
            <a:r>
              <a:rPr lang="uk-UA" dirty="0"/>
              <a:t>ваги сфери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послуг</a:t>
            </a:r>
            <a:r>
              <a:rPr lang="uk-UA" dirty="0"/>
              <a:t>, включаючи </a:t>
            </a:r>
            <a:endParaRPr lang="uk-UA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uk-UA" dirty="0" smtClean="0"/>
              <a:t>фінансовий </a:t>
            </a:r>
            <a:r>
              <a:rPr lang="uk-UA" dirty="0"/>
              <a:t>сектор.</a:t>
            </a:r>
          </a:p>
          <a:p>
            <a:endParaRPr lang="uk-UA" dirty="0"/>
          </a:p>
        </p:txBody>
      </p:sp>
      <p:pic>
        <p:nvPicPr>
          <p:cNvPr id="12290" name="Picture 2" descr="ÐÐ°ÑÑÐ¸Ð½ÐºÐ¸ Ð¿Ð¾ Ð·Ð°Ð¿ÑÐ¾ÑÑ ÑÐ³ÑÐ¾Ð·Ð° Ð±Ð¸Ð·Ð½ÐµÑ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992024"/>
            <a:ext cx="4672235" cy="266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55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64</TotalTime>
  <Words>599</Words>
  <Application>Microsoft Office PowerPoint</Application>
  <PresentationFormat>Экран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Book Antiqua</vt:lpstr>
      <vt:lpstr>Century Gothic</vt:lpstr>
      <vt:lpstr>Аптека</vt:lpstr>
      <vt:lpstr>Глобальні загрози міжнародного бізнесу </vt:lpstr>
      <vt:lpstr>Основні риси міжнародного бізнесу:</vt:lpstr>
      <vt:lpstr>Основні риси міжнародного бізнесу:</vt:lpstr>
      <vt:lpstr>Глобальні ризики</vt:lpstr>
      <vt:lpstr>Глобальні ризики</vt:lpstr>
      <vt:lpstr>Світові карти ризиків</vt:lpstr>
      <vt:lpstr>Світові карти ризиків</vt:lpstr>
      <vt:lpstr>ВИКЛИКИ міжнародноМУ бізнесу в умовах глобалізації </vt:lpstr>
      <vt:lpstr>ВИКЛИКИ міжнародноМУ бізнесу в умовах глобалізації</vt:lpstr>
      <vt:lpstr>ВИКЛИКИ міжнародноМУ бізнесу в умовах глобалізації</vt:lpstr>
      <vt:lpstr>ВИКЛИКИ міжнародноМУ бізнесу в умовах глобалізації</vt:lpstr>
      <vt:lpstr>ВИКЛИКИ міжнародноМУ бізнесу в умовах глобалізації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ризику як економічної категорії</dc:title>
  <dc:creator>Таня</dc:creator>
  <cp:lastModifiedBy>Пользователь Windows</cp:lastModifiedBy>
  <cp:revision>8</cp:revision>
  <dcterms:created xsi:type="dcterms:W3CDTF">2018-09-29T18:07:47Z</dcterms:created>
  <dcterms:modified xsi:type="dcterms:W3CDTF">2019-09-09T08:35:33Z</dcterms:modified>
</cp:coreProperties>
</file>