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1" r:id="rId4"/>
    <p:sldId id="262" r:id="rId5"/>
    <p:sldId id="258" r:id="rId6"/>
    <p:sldId id="259" r:id="rId7"/>
    <p:sldId id="260"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6DCAC"/>
            </a:gs>
            <a:gs pos="12000">
              <a:srgbClr val="E6D78A"/>
            </a:gs>
            <a:gs pos="30000">
              <a:srgbClr val="C7AC4C"/>
            </a:gs>
            <a:gs pos="45000">
              <a:srgbClr val="E6D78A"/>
            </a:gs>
            <a:gs pos="77000">
              <a:srgbClr val="C7AC4C"/>
            </a:gs>
            <a:gs pos="100000">
              <a:srgbClr val="E6DCAC"/>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628800"/>
            <a:ext cx="8229600" cy="2736304"/>
          </a:xfr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txBody>
          <a:bodyPr>
            <a:normAutofit/>
          </a:bodyPr>
          <a:lstStyle/>
          <a:p>
            <a:r>
              <a:rPr lang="uk-UA" dirty="0" smtClean="0"/>
              <a:t>Навчальна дисципліна</a:t>
            </a:r>
            <a:br>
              <a:rPr lang="uk-UA" dirty="0" smtClean="0"/>
            </a:br>
            <a:r>
              <a:rPr lang="uk-UA" dirty="0" smtClean="0"/>
              <a:t>«</a:t>
            </a:r>
            <a:r>
              <a:rPr lang="ru-RU" dirty="0"/>
              <a:t>УПРАВЛІННЯ ФІНАНСОВИМИ ТА МАТЕРІАЛЬНИМИ РЕСУРСАМИ</a:t>
            </a:r>
            <a:r>
              <a:rPr lang="uk-UA" dirty="0" smtClean="0"/>
              <a:t>»</a:t>
            </a:r>
            <a:endParaRPr lang="ru-RU" dirty="0"/>
          </a:p>
        </p:txBody>
      </p:sp>
      <p:sp>
        <p:nvSpPr>
          <p:cNvPr id="3" name="Объект 2"/>
          <p:cNvSpPr>
            <a:spLocks noGrp="1"/>
          </p:cNvSpPr>
          <p:nvPr>
            <p:ph idx="1"/>
          </p:nvPr>
        </p:nvSpPr>
        <p:spPr>
          <a:xfrm>
            <a:off x="457200" y="4221088"/>
            <a:ext cx="8229600" cy="1905075"/>
          </a:xfrm>
        </p:spPr>
        <p:txBody>
          <a:bodyPr/>
          <a:lstStyle/>
          <a:p>
            <a:pPr marL="0" indent="0" algn="r">
              <a:buNone/>
            </a:pPr>
            <a:endParaRPr lang="uk-UA" dirty="0" smtClean="0"/>
          </a:p>
          <a:p>
            <a:pPr marL="0" indent="0" algn="r">
              <a:buNone/>
            </a:pPr>
            <a:r>
              <a:rPr lang="uk-UA" dirty="0" smtClean="0"/>
              <a:t>Викладач: </a:t>
            </a:r>
            <a:r>
              <a:rPr lang="uk-UA" dirty="0" err="1" smtClean="0"/>
              <a:t>к.е.н</a:t>
            </a:r>
            <a:r>
              <a:rPr lang="uk-UA" dirty="0" smtClean="0"/>
              <a:t>., доц. </a:t>
            </a:r>
            <a:r>
              <a:rPr lang="uk-UA" dirty="0" err="1" smtClean="0"/>
              <a:t>Хацер</a:t>
            </a:r>
            <a:r>
              <a:rPr lang="uk-UA" dirty="0" smtClean="0"/>
              <a:t> М.В.</a:t>
            </a:r>
            <a:endParaRPr lang="ru-RU"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dirty="0" smtClean="0"/>
              <a:t>Кафедра «Підприємництва, менеджменту організацій та логістики»</a:t>
            </a:r>
            <a:endParaRPr lang="ru-RU" dirty="0"/>
          </a:p>
        </p:txBody>
      </p:sp>
    </p:spTree>
    <p:extLst>
      <p:ext uri="{BB962C8B-B14F-4D97-AF65-F5344CB8AC3E}">
        <p14:creationId xmlns:p14="http://schemas.microsoft.com/office/powerpoint/2010/main" val="570663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70000" lnSpcReduction="20000"/>
          </a:bodyPr>
          <a:lstStyle/>
          <a:p>
            <a:pPr algn="ctr">
              <a:spcAft>
                <a:spcPts val="0"/>
              </a:spcAft>
            </a:pPr>
            <a:r>
              <a:rPr lang="uk-UA" sz="2400" b="1" i="1" kern="0" dirty="0">
                <a:latin typeface="Times New Roman"/>
                <a:ea typeface="Times New Roman"/>
                <a:cs typeface="FreeSans"/>
              </a:rPr>
              <a:t>Змістовий модуль 4.</a:t>
            </a:r>
            <a:r>
              <a:rPr lang="uk-UA" sz="2400" i="1" kern="0" dirty="0">
                <a:latin typeface="Times New Roman"/>
                <a:ea typeface="Times New Roman"/>
                <a:cs typeface="FreeSans"/>
              </a:rPr>
              <a:t> </a:t>
            </a:r>
            <a:r>
              <a:rPr lang="uk-UA" sz="2400" b="1" i="1" kern="0" dirty="0">
                <a:latin typeface="Times New Roman"/>
                <a:ea typeface="Times New Roman"/>
                <a:cs typeface="FreeSans"/>
              </a:rPr>
              <a:t>Управління матеріальними ресурсами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5. Управління матеріальними ресурсами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PetersburgC"/>
                <a:cs typeface="FreeSans"/>
              </a:rPr>
              <a:t>Основні етапи управління необоротними активами (основними фондами) підприємства. Мета управління необоротними активами підприємства. Аналіз необоротних активів підприємства в попередньому періоді. Оптимізація загального обсягу і складу необоротних активів підприємства. Забезпечення правильного нарахування амортизації необоротних активів. Забезпечення своєчасного відновлення необоротних активів підприємства. Забезпечення ефективного використання необоротних активів підприємства. Вибір форм і оптимізація структури джерел фінансування необоротних активів.</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PetersburgC"/>
                <a:cs typeface="FreeSans"/>
              </a:rPr>
              <a:t>Управління оборотними активами підприємства. Групи оборотних активів підприємства. Питання управління оборотними активами підприємства.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PetersburgC"/>
                <a:cs typeface="FreeSans"/>
              </a:rPr>
              <a:t>Нормування витрат матеріалів. Визначення сутності термінів «Нормування витрат матеріалів» та «Норма витрат матеріалів». Формула розрахунку норми витрат основних матеріалів. Класифікація норм витрат.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PetersburgC"/>
                <a:cs typeface="FreeSans"/>
              </a:rPr>
              <a:t>Управління запасами підприємства. Класифікація запасів. Завдання управління запасами підприємства. Системи управління запасами підприємства та їх характеристика. Система з фіксованим розміром замовлення. Система управління запасами з фіксованим інтервалом часу між замовленнями. Система із заданою періодичністю поповнення запасів до встановленого рівня. Система «Мінімум — максимум».</a:t>
            </a:r>
            <a:endParaRPr lang="ru-RU" sz="2400"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1580342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lnSpcReduction="20000"/>
          </a:bodyPr>
          <a:lstStyle/>
          <a:p>
            <a:pPr algn="ctr">
              <a:spcAft>
                <a:spcPts val="0"/>
              </a:spcAft>
            </a:pPr>
            <a:r>
              <a:rPr lang="uk-UA" sz="2400" b="1" i="1" kern="0" dirty="0">
                <a:latin typeface="Times New Roman"/>
                <a:ea typeface="Times New Roman"/>
                <a:cs typeface="FreeSans"/>
              </a:rPr>
              <a:t>Змістовий модуль 5.</a:t>
            </a:r>
            <a:r>
              <a:rPr lang="uk-UA" sz="2400" i="1" kern="0" dirty="0">
                <a:latin typeface="Times New Roman"/>
                <a:ea typeface="Times New Roman"/>
                <a:cs typeface="FreeSans"/>
              </a:rPr>
              <a:t> </a:t>
            </a:r>
            <a:r>
              <a:rPr lang="uk-UA" sz="2400" b="1" i="1" kern="0" dirty="0">
                <a:latin typeface="Times New Roman"/>
                <a:ea typeface="Times New Roman"/>
                <a:cs typeface="FreeSans"/>
              </a:rPr>
              <a:t>Управління фінансовими ресурсами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6. Управління фінансовими ресурсами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Сутність, функції та організація управління фінансовими ресурсами підприємства. Сутність терміну «управління фінансовими ресурсами підприємства». Функції управління фінансовими ресурсами підприємства. Фінансовий механізм підприємства та характеристика його частин.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Мета та завдання управління фінансовими ресурсами підприємства. Основна мета управління фінансовими ресурсами господарюючого суб'єкта. Основні завдання управління фінансовими ресурсами господарюючого суб'єкта. Функції фінансової служби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Управління формуванням фінансових ресурсів підприємства Підходи до управління формуванням фінансових ресурсів підприємства. Головні аспекти (моменти) управління формуванням фінансових ресурсів підприємства. Ефект фінансового левериджу.</a:t>
            </a:r>
            <a:endParaRPr lang="ru-RU" sz="2400"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1408409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85000" lnSpcReduction="20000"/>
          </a:bodyPr>
          <a:lstStyle/>
          <a:p>
            <a:pPr algn="ctr">
              <a:spcAft>
                <a:spcPts val="0"/>
              </a:spcAft>
            </a:pPr>
            <a:r>
              <a:rPr lang="uk-UA" sz="2400" b="1" i="1" kern="0" dirty="0">
                <a:latin typeface="Times New Roman"/>
                <a:ea typeface="Times New Roman"/>
                <a:cs typeface="FreeSans"/>
              </a:rPr>
              <a:t>Змістовий модуль 6.</a:t>
            </a:r>
            <a:r>
              <a:rPr lang="uk-UA" sz="2400" i="1" kern="0" dirty="0">
                <a:latin typeface="Times New Roman"/>
                <a:ea typeface="Times New Roman"/>
                <a:cs typeface="FreeSans"/>
              </a:rPr>
              <a:t> </a:t>
            </a:r>
            <a:r>
              <a:rPr lang="uk-UA" sz="2400" b="1" i="1" kern="0" dirty="0">
                <a:latin typeface="Times New Roman"/>
                <a:ea typeface="Times New Roman"/>
                <a:cs typeface="FreeSans"/>
              </a:rPr>
              <a:t>Удосконалення управління використанням ресурсів на підприємстві</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7. Удосконалення управління використанням ресурсів на підприємстві</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Оцінювання рівня використання ресурсів підприємства. Показники оцінювання стану використання ресурсів підприємством: формули та характеристика.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Резерви та шляхи зростання ефективності управління використанням ресурсів підприємства. Напрями удосконалення управління ресурсами підприємства. Шляхи підвищення ефективності управління  використанням ресурсів та їх характеристика.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Інформаційне забезпечення оцінювання та прогнозування удосконалення управління використанням ресурсів на підприємстві. Вимоги до інформаційних ресурсів в процесі оцінювання управління використання ресурсів підприємства. Етапи оцінювання та прогнозування управління використання ресурсів підприємства. Математико-кібернетичні методи у системах підтримки прийняття рішень щодо удосконалення управління використанням ресурсів на підприємстві та їх характеристика.</a:t>
            </a:r>
            <a:endParaRPr lang="ru-RU" sz="2400"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293145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548680"/>
            <a:ext cx="6400800" cy="5090120"/>
          </a:xfrm>
        </p:spPr>
        <p:txBody>
          <a:bodyPr>
            <a:normAutofit fontScale="40000" lnSpcReduction="20000"/>
          </a:bodyPr>
          <a:lstStyle/>
          <a:p>
            <a:r>
              <a:rPr lang="uk-UA" sz="7200" b="1" dirty="0">
                <a:solidFill>
                  <a:schemeClr val="tx1"/>
                </a:solidFill>
              </a:rPr>
              <a:t>Метою вивчення навчальної дисципліни «Управління фінансовими та матеріальними ресурсами» є розкриття основ системного управління фінансовими та матеріальними ресурсами підприємства на стадіях їх формування, акумуляції, функціонування, відтворення та використання; формування вмінь щодо управління окремими видами ресурсів підприємства та оцінювання ефективності даного процесу.</a:t>
            </a:r>
            <a:endParaRPr lang="ru-RU" dirty="0"/>
          </a:p>
        </p:txBody>
      </p:sp>
    </p:spTree>
    <p:extLst>
      <p:ext uri="{BB962C8B-B14F-4D97-AF65-F5344CB8AC3E}">
        <p14:creationId xmlns:p14="http://schemas.microsoft.com/office/powerpoint/2010/main" val="2717194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23528" y="188640"/>
            <a:ext cx="8496944" cy="6408712"/>
          </a:xfrm>
        </p:spPr>
        <p:txBody>
          <a:bodyPr>
            <a:normAutofit fontScale="25000" lnSpcReduction="20000"/>
          </a:bodyPr>
          <a:lstStyle/>
          <a:p>
            <a:r>
              <a:rPr lang="uk-UA" sz="7200" b="1" dirty="0">
                <a:solidFill>
                  <a:schemeClr val="tx1"/>
                </a:solidFill>
              </a:rPr>
              <a:t>Цей курс охоплює широкий спектр тем, пов'язаних з управлінням фінансовими та матеріальними ресурсами, зокрема: Сутність та класифікація ресурсів підприємства; Матеріальні ресурси: сутність, складові, вимірювання та резерви використання; Фінансові ресурси підприємства; Управління ресурсами підприємства: сутність та характеристика; Управління матеріальними ресурсами підприємства; Управління фінансовими ресурсами підприємства; Удосконалення управління використанням ресурсів на підприємстві.</a:t>
            </a:r>
          </a:p>
          <a:p>
            <a:endParaRPr lang="uk-UA" sz="7200" b="1" dirty="0" smtClean="0">
              <a:solidFill>
                <a:schemeClr val="tx1"/>
              </a:solidFill>
            </a:endParaRPr>
          </a:p>
          <a:p>
            <a:r>
              <a:rPr lang="uk-UA" sz="7200" b="1" dirty="0" smtClean="0">
                <a:solidFill>
                  <a:schemeClr val="tx1"/>
                </a:solidFill>
              </a:rPr>
              <a:t>Цей </a:t>
            </a:r>
            <a:r>
              <a:rPr lang="uk-UA" sz="7200" b="1" dirty="0">
                <a:solidFill>
                  <a:schemeClr val="tx1"/>
                </a:solidFill>
              </a:rPr>
              <a:t>курс є важливим для здобувачів вищої освіти, які прагнуть будувати кар'єру в сфері менеджменту, оскільки він дає їм знання та навички, необхідні для: проведення компаративної оцінки економічних ресурсів підприємства; оцінювання використання матеріальних ресурсів на підприємстві; виявлення резервів матеріальних ресурсів на підприємстві; проведення оцінки видів позичкових ресурсів підприємства; використання методів вирішення завдань управління ресурсами підприємства; проведення компаративної оцінки систем управління запасами підприємства; розрахунку ефекту фінансового левериджу; вимірювання показників оцінювання стану використання ресурсів підприємством.</a:t>
            </a:r>
          </a:p>
          <a:p>
            <a:endParaRPr lang="uk-UA" sz="7200" b="1" dirty="0" smtClean="0">
              <a:solidFill>
                <a:schemeClr val="tx1"/>
              </a:solidFill>
            </a:endParaRPr>
          </a:p>
          <a:p>
            <a:r>
              <a:rPr lang="uk-UA" sz="7200" b="1" dirty="0" smtClean="0">
                <a:solidFill>
                  <a:schemeClr val="tx1"/>
                </a:solidFill>
              </a:rPr>
              <a:t>Цей </a:t>
            </a:r>
            <a:r>
              <a:rPr lang="uk-UA" sz="7200" b="1" dirty="0">
                <a:solidFill>
                  <a:schemeClr val="tx1"/>
                </a:solidFill>
              </a:rPr>
              <a:t>курс відповідає сучасним вимогам ринку праці, оскільки він готує фахівців, які володіють: знаннями щодо сутності, класифікації та джерел формування фінансових та матеріальних ресурсів підприємства; ресурсною </a:t>
            </a:r>
            <a:r>
              <a:rPr lang="uk-UA" sz="7200" b="1" dirty="0" err="1">
                <a:solidFill>
                  <a:schemeClr val="tx1"/>
                </a:solidFill>
              </a:rPr>
              <a:t>концепцєюї</a:t>
            </a:r>
            <a:r>
              <a:rPr lang="uk-UA" sz="7200" b="1" dirty="0">
                <a:solidFill>
                  <a:schemeClr val="tx1"/>
                </a:solidFill>
              </a:rPr>
              <a:t> управління підприємством; практичними навичками оцінки ефективності управління окремими видами ресурсів підприємства та формулювання висновків щодо їх використання в процесі господарської діяльності підприємства.</a:t>
            </a:r>
          </a:p>
        </p:txBody>
      </p:sp>
    </p:spTree>
    <p:extLst>
      <p:ext uri="{BB962C8B-B14F-4D97-AF65-F5344CB8AC3E}">
        <p14:creationId xmlns:p14="http://schemas.microsoft.com/office/powerpoint/2010/main" val="4057870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51520" y="116632"/>
            <a:ext cx="8712968" cy="6552728"/>
          </a:xfrm>
        </p:spPr>
        <p:txBody>
          <a:bodyPr>
            <a:normAutofit fontScale="25000" lnSpcReduction="20000"/>
          </a:bodyPr>
          <a:lstStyle/>
          <a:p>
            <a:r>
              <a:rPr lang="uk-UA" sz="7200" b="1" dirty="0">
                <a:solidFill>
                  <a:schemeClr val="tx1"/>
                </a:solidFill>
              </a:rPr>
              <a:t>Без знань та навичок, які дає цей курс, фахівцеві буде складно: проводити класифікацію ресурсів підприємства; визначати складові матеріальних ресурсів підприємства; ідентифікувати види фінансових ресурсів підприємства; використовувати компоненти системи управління ресурсами підприємства; виявляти складові управління матеріальними ресурсами підприємства; розкривати мету та завдання управління фінансовими ресурсами підприємства; розробляти шляхи підвищення ефективності управління використанням ресурсів на підприємстві.</a:t>
            </a:r>
          </a:p>
          <a:p>
            <a:endParaRPr lang="uk-UA" sz="7200" b="1" dirty="0" smtClean="0">
              <a:solidFill>
                <a:schemeClr val="tx1"/>
              </a:solidFill>
            </a:endParaRPr>
          </a:p>
          <a:p>
            <a:r>
              <a:rPr lang="uk-UA" sz="7200" b="1" dirty="0" smtClean="0">
                <a:solidFill>
                  <a:schemeClr val="tx1"/>
                </a:solidFill>
              </a:rPr>
              <a:t>Навчальна </a:t>
            </a:r>
            <a:r>
              <a:rPr lang="uk-UA" sz="7200" b="1" dirty="0">
                <a:solidFill>
                  <a:schemeClr val="tx1"/>
                </a:solidFill>
              </a:rPr>
              <a:t>дисципліна «Управління фінансовими та матеріальними ресурсами» входить до циклу професійної підготовки освітньо-професійної програми «Менеджмент організацій і адміністрування» спеціальності 073 «Менеджмент». Згідно структурно-логічної схеми освітньо-професійної програми підготовки бакалаврів «Менеджмент організацій і адміністрування» тематично курс «Управління фінансовими та матеріальними ресурсами» пов'язаний з такими дисциплінами: «Математичні основи менеджменту»; «Планування та управління фінансами підприємства»; «Управління сталим розвитком підприємства».</a:t>
            </a:r>
          </a:p>
          <a:p>
            <a:endParaRPr lang="uk-UA" sz="7200" b="1" dirty="0" smtClean="0">
              <a:solidFill>
                <a:schemeClr val="tx1"/>
              </a:solidFill>
            </a:endParaRPr>
          </a:p>
          <a:p>
            <a:r>
              <a:rPr lang="uk-UA" sz="7200" b="1" dirty="0" smtClean="0">
                <a:solidFill>
                  <a:schemeClr val="tx1"/>
                </a:solidFill>
              </a:rPr>
              <a:t>Вміння </a:t>
            </a:r>
            <a:r>
              <a:rPr lang="uk-UA" sz="7200" b="1" dirty="0">
                <a:solidFill>
                  <a:schemeClr val="tx1"/>
                </a:solidFill>
              </a:rPr>
              <a:t>аналізувати й структурувати проблеми комерційних організації, формувати обґрунтовані рішення у сфері управління фінансовими та матеріальними ресурсами є ключовою компетенцією, що визначає конкурентоспроможність сучасних менеджерів на вітчизняному та закордонних ринках праці. Навчальний матеріал дозволить майбутньому фахівцю отримати знання та практичні навички відносно управління фінансовою і операційною діяльністю бізнес-одиниць. Здобута кваліфікація та компетенції під час навчання з дисципліни є важливими для практичної управлінської діяльності та забезпечать додаткові конкурентні переваги на ринку праці, а також підвищать ефективність та результативність управлінської діяльності.</a:t>
            </a:r>
          </a:p>
        </p:txBody>
      </p:sp>
    </p:spTree>
    <p:extLst>
      <p:ext uri="{BB962C8B-B14F-4D97-AF65-F5344CB8AC3E}">
        <p14:creationId xmlns:p14="http://schemas.microsoft.com/office/powerpoint/2010/main" val="4172498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marL="0" indent="0" algn="ctr">
              <a:buNone/>
            </a:pPr>
            <a:r>
              <a:rPr lang="uk-UA" b="1" dirty="0"/>
              <a:t>Паспорт навчальної </a:t>
            </a:r>
            <a:r>
              <a:rPr lang="uk-UA" b="1" dirty="0" smtClean="0"/>
              <a:t>дисципліни</a:t>
            </a:r>
          </a:p>
          <a:p>
            <a:pPr marL="0" indent="0" algn="ctr">
              <a:buNone/>
            </a:pP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2921642062"/>
              </p:ext>
            </p:extLst>
          </p:nvPr>
        </p:nvGraphicFramePr>
        <p:xfrm>
          <a:off x="611560" y="1124744"/>
          <a:ext cx="8136904" cy="5400601"/>
        </p:xfrm>
        <a:graphic>
          <a:graphicData uri="http://schemas.openxmlformats.org/drawingml/2006/table">
            <a:tbl>
              <a:tblPr firstRow="1" firstCol="1" bandRow="1"/>
              <a:tblGrid>
                <a:gridCol w="2550654"/>
                <a:gridCol w="2793125"/>
                <a:gridCol w="2793125"/>
              </a:tblGrid>
              <a:tr h="507863">
                <a:tc>
                  <a:txBody>
                    <a:bodyPr/>
                    <a:lstStyle/>
                    <a:p>
                      <a:pPr algn="ctr">
                        <a:lnSpc>
                          <a:spcPct val="115000"/>
                        </a:lnSpc>
                        <a:spcAft>
                          <a:spcPts val="0"/>
                        </a:spcAft>
                      </a:pPr>
                      <a:r>
                        <a:rPr lang="uk-UA" sz="800" b="1" kern="100">
                          <a:effectLst/>
                          <a:latin typeface="Times New Roman"/>
                          <a:ea typeface="Droid Sans Fallback"/>
                          <a:cs typeface="FreeSans"/>
                        </a:rPr>
                        <a:t>Нормативні показники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800" b="1" kern="100">
                          <a:effectLst/>
                          <a:latin typeface="Times New Roman"/>
                          <a:ea typeface="Droid Sans Fallback"/>
                          <a:cs typeface="FreeSans"/>
                        </a:rPr>
                        <a:t>денна форма здобуття освіти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800" b="1" kern="100">
                          <a:effectLst/>
                          <a:latin typeface="Times New Roman"/>
                          <a:ea typeface="Droid Sans Fallback"/>
                          <a:cs typeface="FreeSans"/>
                        </a:rPr>
                        <a:t>заочна форма здобуття освіти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137">
                <a:tc>
                  <a:txBody>
                    <a:bodyPr/>
                    <a:lstStyle/>
                    <a:p>
                      <a:pPr algn="ctr">
                        <a:lnSpc>
                          <a:spcPct val="107000"/>
                        </a:lnSpc>
                        <a:spcAft>
                          <a:spcPts val="0"/>
                        </a:spcAft>
                      </a:pPr>
                      <a:r>
                        <a:rPr lang="uk-UA" sz="600" b="1" i="1" kern="100">
                          <a:effectLst/>
                          <a:latin typeface="Times New Roman"/>
                          <a:ea typeface="Droid Sans Fallback"/>
                          <a:cs typeface="FreeSans"/>
                        </a:rPr>
                        <a:t>1</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2</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uk-UA" sz="600" b="1" i="1" kern="100">
                          <a:effectLst/>
                          <a:latin typeface="Times New Roman"/>
                          <a:ea typeface="Droid Sans Fallback"/>
                          <a:cs typeface="FreeSans"/>
                        </a:rPr>
                        <a:t>3</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9723">
                <a:tc>
                  <a:txBody>
                    <a:bodyPr/>
                    <a:lstStyle/>
                    <a:p>
                      <a:pPr>
                        <a:lnSpc>
                          <a:spcPct val="115000"/>
                        </a:lnSpc>
                        <a:spcBef>
                          <a:spcPts val="300"/>
                        </a:spcBef>
                        <a:spcAft>
                          <a:spcPts val="300"/>
                        </a:spcAft>
                      </a:pPr>
                      <a:r>
                        <a:rPr lang="uk-UA" sz="900" kern="100">
                          <a:effectLst/>
                          <a:latin typeface="Times New Roman"/>
                          <a:ea typeface="Droid Sans Fallback"/>
                          <a:cs typeface="FreeSans"/>
                        </a:rPr>
                        <a:t>Статус дисципліни</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Обов’язкова</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90492">
                <a:tc>
                  <a:txBody>
                    <a:bodyPr/>
                    <a:lstStyle/>
                    <a:p>
                      <a:pPr>
                        <a:lnSpc>
                          <a:spcPct val="115000"/>
                        </a:lnSpc>
                        <a:spcBef>
                          <a:spcPts val="300"/>
                        </a:spcBef>
                        <a:spcAft>
                          <a:spcPts val="300"/>
                        </a:spcAft>
                      </a:pPr>
                      <a:r>
                        <a:rPr lang="uk-UA" sz="900" kern="100">
                          <a:effectLst/>
                          <a:latin typeface="Times New Roman"/>
                          <a:ea typeface="Droid Sans Fallback"/>
                          <a:cs typeface="FreeSans"/>
                        </a:rPr>
                        <a:t>Семестр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3 -й</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3905">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кредитів ECTS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4</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09356">
                <a:tc>
                  <a:txBody>
                    <a:bodyPr/>
                    <a:lstStyle/>
                    <a:p>
                      <a:pPr>
                        <a:lnSpc>
                          <a:spcPct val="115000"/>
                        </a:lnSpc>
                        <a:spcBef>
                          <a:spcPts val="300"/>
                        </a:spcBef>
                        <a:spcAft>
                          <a:spcPts val="300"/>
                        </a:spcAft>
                      </a:pPr>
                      <a:r>
                        <a:rPr lang="uk-UA" sz="900" kern="100">
                          <a:effectLst/>
                          <a:latin typeface="Times New Roman"/>
                          <a:ea typeface="Droid Sans Fallback"/>
                          <a:cs typeface="FreeSans"/>
                        </a:rPr>
                        <a:t>Кількість годин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a:effectLst/>
                          <a:latin typeface="Times New Roman"/>
                          <a:ea typeface="Droid Sans Fallback"/>
                          <a:cs typeface="FreeSans"/>
                        </a:rPr>
                        <a:t>120</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90492">
                <a:tc>
                  <a:txBody>
                    <a:bodyPr/>
                    <a:lstStyle/>
                    <a:p>
                      <a:pPr>
                        <a:lnSpc>
                          <a:spcPct val="115000"/>
                        </a:lnSpc>
                        <a:spcAft>
                          <a:spcPts val="0"/>
                        </a:spcAft>
                      </a:pPr>
                      <a:r>
                        <a:rPr lang="uk-UA" sz="900" kern="100">
                          <a:effectLst/>
                          <a:latin typeface="Times New Roman"/>
                          <a:ea typeface="Droid Sans Fallback"/>
                          <a:cs typeface="FreeSans"/>
                        </a:rPr>
                        <a:t>Лекційні заняття</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28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530">
                <a:tc>
                  <a:txBody>
                    <a:bodyPr/>
                    <a:lstStyle/>
                    <a:p>
                      <a:pPr>
                        <a:lnSpc>
                          <a:spcPct val="115000"/>
                        </a:lnSpc>
                        <a:spcAft>
                          <a:spcPts val="0"/>
                        </a:spcAft>
                      </a:pPr>
                      <a:r>
                        <a:rPr lang="uk-UA" sz="900" kern="100">
                          <a:effectLst/>
                          <a:latin typeface="Times New Roman"/>
                          <a:ea typeface="Droid Sans Fallback"/>
                          <a:cs typeface="FreeSans"/>
                        </a:rPr>
                        <a:t>Семінарські  / Практичні / Лабораторні заняття</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14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6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0492">
                <a:tc>
                  <a:txBody>
                    <a:bodyPr/>
                    <a:lstStyle/>
                    <a:p>
                      <a:pPr>
                        <a:lnSpc>
                          <a:spcPct val="115000"/>
                        </a:lnSpc>
                        <a:spcAft>
                          <a:spcPts val="0"/>
                        </a:spcAft>
                      </a:pPr>
                      <a:r>
                        <a:rPr lang="uk-UA" sz="900" kern="100">
                          <a:effectLst/>
                          <a:latin typeface="Times New Roman"/>
                          <a:ea typeface="Droid Sans Fallback"/>
                          <a:cs typeface="FreeSans"/>
                        </a:rPr>
                        <a:t>Самостійна робота</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78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uk-UA" sz="900" kern="100">
                          <a:effectLst/>
                          <a:latin typeface="Times New Roman"/>
                          <a:ea typeface="Droid Sans Fallback"/>
                          <a:cs typeface="FreeSans"/>
                        </a:rPr>
                        <a:t>108 год.</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27153">
                <a:tc>
                  <a:txBody>
                    <a:bodyPr/>
                    <a:lstStyle/>
                    <a:p>
                      <a:pPr>
                        <a:lnSpc>
                          <a:spcPct val="115000"/>
                        </a:lnSpc>
                        <a:spcAft>
                          <a:spcPts val="0"/>
                        </a:spcAft>
                      </a:pPr>
                      <a:r>
                        <a:rPr lang="uk-UA" sz="900" kern="100">
                          <a:effectLst/>
                          <a:latin typeface="Times New Roman"/>
                          <a:ea typeface="Droid Sans Fallback"/>
                          <a:cs typeface="FreeSans"/>
                        </a:rPr>
                        <a:t>Консультації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0"/>
                        </a:spcAft>
                      </a:pPr>
                      <a:r>
                        <a:rPr lang="uk-UA" sz="900" i="1" kern="100">
                          <a:effectLst/>
                          <a:latin typeface="Times New Roman"/>
                          <a:ea typeface="Droid Sans Fallback"/>
                          <a:cs typeface="FreeSans"/>
                        </a:rPr>
                        <a:t>Розклад консультацій знаходиться на кафедрі підприємництва, менеджменту організацій та логістики, VІ корпус, ауд.415, а також наводиться у створеній групі по дисципліні у Telegram.</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очні (кафедра, VІ корпус, ауд.415) або дистанційні (</a:t>
                      </a:r>
                      <a:r>
                        <a:rPr lang="en-US" sz="900" i="1" kern="100">
                          <a:effectLst/>
                          <a:latin typeface="Times New Roman"/>
                          <a:ea typeface="Droid Sans Fallback"/>
                          <a:cs typeface="FreeSans"/>
                        </a:rPr>
                        <a:t>ZOOM</a:t>
                      </a:r>
                      <a:r>
                        <a:rPr lang="uk-UA" sz="900" i="1" kern="100">
                          <a:effectLst/>
                          <a:latin typeface="Times New Roman"/>
                          <a:ea typeface="Droid Sans Fallback"/>
                          <a:cs typeface="FreeSans"/>
                        </a:rPr>
                        <a:t>, ідентифікатор конференції 696 130 2686, код доступу 792887).</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Час проведення консультацій з понеділка по п’ятницю.</a:t>
                      </a:r>
                      <a:endParaRPr lang="ru-RU" sz="900" kern="100">
                        <a:effectLst/>
                        <a:latin typeface="Liberation Serif"/>
                        <a:ea typeface="Droid Sans Fallback"/>
                        <a:cs typeface="FreeSans"/>
                      </a:endParaRPr>
                    </a:p>
                    <a:p>
                      <a:pPr>
                        <a:lnSpc>
                          <a:spcPct val="107000"/>
                        </a:lnSpc>
                        <a:spcAft>
                          <a:spcPts val="0"/>
                        </a:spcAft>
                      </a:pPr>
                      <a:r>
                        <a:rPr lang="uk-UA" sz="900" i="1" kern="100">
                          <a:effectLst/>
                          <a:latin typeface="Times New Roman"/>
                          <a:ea typeface="Droid Sans Fallback"/>
                          <a:cs typeface="FreeSans"/>
                        </a:rPr>
                        <a:t>Консультації проводяться згідно затвердженого графіку або за попередньою домовленістю з викладачем з використанням комунікаційних можливостей Сезн ЗНУ повідомлення, Viber, Telegram.</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380983">
                <a:tc>
                  <a:txBody>
                    <a:bodyPr/>
                    <a:lstStyle/>
                    <a:p>
                      <a:pPr>
                        <a:lnSpc>
                          <a:spcPct val="115000"/>
                        </a:lnSpc>
                        <a:spcAft>
                          <a:spcPts val="0"/>
                        </a:spcAft>
                      </a:pPr>
                      <a:r>
                        <a:rPr lang="uk-UA" sz="900" kern="100">
                          <a:effectLst/>
                          <a:latin typeface="Times New Roman"/>
                          <a:ea typeface="Droid Sans Fallback"/>
                          <a:cs typeface="FreeSans"/>
                        </a:rPr>
                        <a:t>Вид підсумкового семестрового контролю: </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1100" b="1" kern="100">
                          <a:effectLst/>
                          <a:latin typeface="Times New Roman"/>
                          <a:ea typeface="Droid Sans Fallback"/>
                          <a:cs typeface="FreeSans"/>
                        </a:rPr>
                        <a:t>екзамен</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71475">
                <a:tc>
                  <a:txBody>
                    <a:bodyPr/>
                    <a:lstStyle/>
                    <a:p>
                      <a:pPr>
                        <a:lnSpc>
                          <a:spcPct val="115000"/>
                        </a:lnSpc>
                        <a:spcAft>
                          <a:spcPts val="0"/>
                        </a:spcAft>
                      </a:pPr>
                      <a:r>
                        <a:rPr lang="uk-UA" sz="900" kern="100">
                          <a:effectLst/>
                          <a:latin typeface="Times New Roman"/>
                          <a:ea typeface="Droid Sans Fallback"/>
                          <a:cs typeface="FreeSans"/>
                        </a:rPr>
                        <a:t>Посилання на електронний курс у СЕЗН ЗНУ (платформа Moodle)</a:t>
                      </a:r>
                      <a:endParaRPr lang="ru-RU" sz="900" kern="10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uk-UA" sz="900" kern="100" dirty="0">
                          <a:effectLst/>
                          <a:latin typeface="Times New Roman"/>
                          <a:ea typeface="Droid Sans Fallback"/>
                          <a:cs typeface="FreeSans"/>
                        </a:rPr>
                        <a:t>https://moodle.znu.edu.ua/course/view.php?id=9156</a:t>
                      </a:r>
                      <a:endParaRPr lang="ru-RU" sz="900" kern="100" dirty="0">
                        <a:effectLst/>
                        <a:latin typeface="Liberation Serif"/>
                        <a:ea typeface="Droid Sans Fallback"/>
                        <a:cs typeface="FreeSans"/>
                      </a:endParaRPr>
                    </a:p>
                  </a:txBody>
                  <a:tcPr marL="52129" marR="521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bl>
          </a:graphicData>
        </a:graphic>
      </p:graphicFrame>
    </p:spTree>
    <p:extLst>
      <p:ext uri="{BB962C8B-B14F-4D97-AF65-F5344CB8AC3E}">
        <p14:creationId xmlns:p14="http://schemas.microsoft.com/office/powerpoint/2010/main" val="3474680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6632"/>
            <a:ext cx="8229600" cy="6552728"/>
          </a:xfrm>
        </p:spPr>
        <p:txBody>
          <a:bodyPr>
            <a:normAutofit/>
          </a:bodyPr>
          <a:lstStyle/>
          <a:p>
            <a:pPr marL="0" indent="0" algn="ctr">
              <a:buNone/>
            </a:pPr>
            <a:r>
              <a:rPr lang="uk-UA" sz="2800" b="1" dirty="0" smtClean="0"/>
              <a:t>Методи досягнення запланованих освітньою програмою </a:t>
            </a:r>
            <a:r>
              <a:rPr lang="uk-UA" sz="2800" b="1" dirty="0" err="1" smtClean="0"/>
              <a:t>компетентностей</a:t>
            </a:r>
            <a:r>
              <a:rPr lang="uk-UA" sz="2800" b="1" dirty="0" smtClean="0"/>
              <a:t> і результатів навчання</a:t>
            </a:r>
          </a:p>
          <a:p>
            <a:pPr marL="0" indent="0" algn="ctr">
              <a:buNone/>
            </a:pPr>
            <a:r>
              <a:rPr lang="ru-RU" b="1" dirty="0" smtClean="0"/>
              <a:t> </a:t>
            </a:r>
            <a:endParaRPr lang="ru-RU" dirty="0"/>
          </a:p>
        </p:txBody>
      </p:sp>
      <p:graphicFrame>
        <p:nvGraphicFramePr>
          <p:cNvPr id="2" name="Таблица 1"/>
          <p:cNvGraphicFramePr>
            <a:graphicFrameLocks noGrp="1"/>
          </p:cNvGraphicFramePr>
          <p:nvPr>
            <p:extLst>
              <p:ext uri="{D42A27DB-BD31-4B8C-83A1-F6EECF244321}">
                <p14:modId xmlns:p14="http://schemas.microsoft.com/office/powerpoint/2010/main" val="1424256551"/>
              </p:ext>
            </p:extLst>
          </p:nvPr>
        </p:nvGraphicFramePr>
        <p:xfrm>
          <a:off x="611558" y="1484785"/>
          <a:ext cx="8280921" cy="5237834"/>
        </p:xfrm>
        <a:graphic>
          <a:graphicData uri="http://schemas.openxmlformats.org/drawingml/2006/table">
            <a:tbl>
              <a:tblPr firstRow="1" firstCol="1" bandRow="1"/>
              <a:tblGrid>
                <a:gridCol w="3664817"/>
                <a:gridCol w="2739577"/>
                <a:gridCol w="1876527"/>
              </a:tblGrid>
              <a:tr h="203317">
                <a:tc>
                  <a:txBody>
                    <a:bodyPr/>
                    <a:lstStyle/>
                    <a:p>
                      <a:pPr indent="187325" algn="ctr">
                        <a:lnSpc>
                          <a:spcPct val="107000"/>
                        </a:lnSpc>
                        <a:spcAft>
                          <a:spcPts val="0"/>
                        </a:spcAft>
                      </a:pPr>
                      <a:r>
                        <a:rPr lang="uk-UA" sz="700" b="1" kern="100" dirty="0">
                          <a:effectLst/>
                          <a:latin typeface="Times New Roman"/>
                          <a:ea typeface="Droid Sans Fallback"/>
                          <a:cs typeface="FreeSans"/>
                        </a:rPr>
                        <a:t>Компетентності/</a:t>
                      </a:r>
                      <a:endParaRPr lang="ru-RU" sz="700" kern="100" dirty="0">
                        <a:effectLst/>
                        <a:latin typeface="Liberation Serif"/>
                        <a:ea typeface="Droid Sans Fallback"/>
                        <a:cs typeface="FreeSans"/>
                      </a:endParaRPr>
                    </a:p>
                    <a:p>
                      <a:pPr indent="187325" algn="ctr">
                        <a:lnSpc>
                          <a:spcPct val="107000"/>
                        </a:lnSpc>
                        <a:spcAft>
                          <a:spcPts val="0"/>
                        </a:spcAft>
                      </a:pPr>
                      <a:r>
                        <a:rPr lang="uk-UA" sz="700" b="1" kern="100" dirty="0">
                          <a:effectLst/>
                          <a:latin typeface="Times New Roman"/>
                          <a:ea typeface="Droid Sans Fallback"/>
                          <a:cs typeface="FreeSans"/>
                        </a:rPr>
                        <a:t>результати навчання</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700" b="1" kern="100">
                          <a:effectLst/>
                          <a:latin typeface="Times New Roman"/>
                          <a:ea typeface="Droid Sans Fallback"/>
                          <a:cs typeface="FreeSans"/>
                        </a:rPr>
                        <a:t>Методи навчання  </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700" b="1" kern="100">
                          <a:effectLst/>
                          <a:latin typeface="Times New Roman"/>
                          <a:ea typeface="Droid Sans Fallback"/>
                          <a:cs typeface="FreeSans"/>
                        </a:rPr>
                        <a:t>Форми і методи оцінювання</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658">
                <a:tc>
                  <a:txBody>
                    <a:bodyPr/>
                    <a:lstStyle/>
                    <a:p>
                      <a:pPr indent="187325" algn="ctr">
                        <a:lnSpc>
                          <a:spcPct val="107000"/>
                        </a:lnSpc>
                        <a:spcAft>
                          <a:spcPts val="0"/>
                        </a:spcAft>
                      </a:pPr>
                      <a:r>
                        <a:rPr lang="uk-UA" sz="700" b="1" i="1" kern="100" dirty="0">
                          <a:effectLst/>
                          <a:latin typeface="Times New Roman"/>
                          <a:ea typeface="Droid Sans Fallback"/>
                          <a:cs typeface="FreeSans"/>
                        </a:rPr>
                        <a:t>1</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700" b="1" i="1" kern="100">
                          <a:effectLst/>
                          <a:latin typeface="Times New Roman"/>
                          <a:ea typeface="Droid Sans Fallback"/>
                          <a:cs typeface="FreeSans"/>
                        </a:rPr>
                        <a:t>2</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ctr">
                        <a:lnSpc>
                          <a:spcPct val="107000"/>
                        </a:lnSpc>
                        <a:spcAft>
                          <a:spcPts val="0"/>
                        </a:spcAft>
                      </a:pPr>
                      <a:r>
                        <a:rPr lang="uk-UA" sz="700" b="1" i="1" kern="100">
                          <a:effectLst/>
                          <a:latin typeface="Times New Roman"/>
                          <a:ea typeface="Droid Sans Fallback"/>
                          <a:cs typeface="FreeSans"/>
                        </a:rPr>
                        <a:t>3</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658">
                <a:tc>
                  <a:txBody>
                    <a:bodyPr/>
                    <a:lstStyle/>
                    <a:p>
                      <a:pPr algn="just">
                        <a:lnSpc>
                          <a:spcPct val="107000"/>
                        </a:lnSpc>
                        <a:spcAft>
                          <a:spcPts val="0"/>
                        </a:spcAft>
                      </a:pPr>
                      <a:r>
                        <a:rPr lang="uk-UA" sz="700" kern="100">
                          <a:effectLst/>
                          <a:latin typeface="Times New Roman"/>
                          <a:ea typeface="Droid Sans Fallback"/>
                          <a:cs typeface="FreeSans"/>
                        </a:rPr>
                        <a:t>Загальні компетентності</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just">
                        <a:lnSpc>
                          <a:spcPct val="107000"/>
                        </a:lnSpc>
                        <a:spcAft>
                          <a:spcPts val="0"/>
                        </a:spcAft>
                      </a:pPr>
                      <a:r>
                        <a:rPr lang="uk-UA" sz="700" kern="100">
                          <a:effectLst/>
                          <a:latin typeface="Times New Roman"/>
                          <a:ea typeface="Droid Sans Fallback"/>
                          <a:cs typeface="FreeSans"/>
                        </a:rPr>
                        <a:t>1. Інформаційно-лекційні методи: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Лекції з використанням мультимедійних засобів;</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Електронні лекції;</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Консультування.</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2.Проблемно-дослідницькі методи: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Аналіз проблемних ситуацій;</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Ділові ігри;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Case-study;</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Дослідницькі проекти.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3. Інтерактивні методи: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Дискусії;</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Круглі столи;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Мозковий штурм.</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4. Самостійні методи: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Вивчення рекомендованої літератури;</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Підготовка рефератів та доповідей;</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Робота над індивідуальними та колективними проектами.</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just">
                        <a:lnSpc>
                          <a:spcPct val="107000"/>
                        </a:lnSpc>
                        <a:spcAft>
                          <a:spcPts val="0"/>
                        </a:spcAft>
                      </a:pPr>
                      <a:r>
                        <a:rPr lang="uk-UA" sz="700" kern="100">
                          <a:effectLst/>
                          <a:latin typeface="Times New Roman"/>
                          <a:ea typeface="Droid Sans Fallback"/>
                          <a:cs typeface="FreeSans"/>
                        </a:rPr>
                        <a:t>1. Поточний контроль:</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Усне опитування;</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nSpc>
                          <a:spcPct val="107000"/>
                        </a:lnSpc>
                        <a:spcAft>
                          <a:spcPts val="0"/>
                        </a:spcAft>
                      </a:pPr>
                      <a:r>
                        <a:rPr lang="uk-UA" sz="700" kern="100">
                          <a:effectLst/>
                          <a:latin typeface="Times New Roman"/>
                          <a:ea typeface="Droid Sans Fallback"/>
                          <a:cs typeface="FreeSans"/>
                        </a:rPr>
                        <a:t>- Виконання практичних завдань;</a:t>
                      </a:r>
                      <a:endParaRPr lang="ru-RU" sz="700" kern="100">
                        <a:effectLst/>
                        <a:latin typeface="Liberation Serif"/>
                        <a:ea typeface="Droid Sans Fallback"/>
                        <a:cs typeface="FreeSans"/>
                      </a:endParaRPr>
                    </a:p>
                    <a:p>
                      <a:pPr>
                        <a:lnSpc>
                          <a:spcPct val="107000"/>
                        </a:lnSpc>
                        <a:spcAft>
                          <a:spcPts val="0"/>
                        </a:spcAft>
                      </a:pPr>
                      <a:r>
                        <a:rPr lang="uk-UA" sz="700" kern="100">
                          <a:effectLst/>
                          <a:latin typeface="Times New Roman"/>
                          <a:ea typeface="Droid Sans Fallback"/>
                          <a:cs typeface="FreeSans"/>
                        </a:rPr>
                        <a:t>- Захист індивідуальних та колективних проектів;</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Написання рефератів та доповідей (ессе тощо).</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2. Рубіжний контроль:</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Тестування;</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Захист рефератів;</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Індивідуальні усні співбесіди.</a:t>
                      </a:r>
                      <a:endParaRPr lang="ru-RU" sz="700" kern="100">
                        <a:effectLst/>
                        <a:latin typeface="Liberation Serif"/>
                        <a:ea typeface="Droid Sans Fallback"/>
                        <a:cs typeface="FreeSans"/>
                      </a:endParaRPr>
                    </a:p>
                    <a:p>
                      <a:pPr>
                        <a:lnSpc>
                          <a:spcPct val="107000"/>
                        </a:lnSpc>
                        <a:spcAft>
                          <a:spcPts val="0"/>
                        </a:spcAft>
                      </a:pPr>
                      <a:r>
                        <a:rPr lang="uk-UA" sz="700" kern="100">
                          <a:effectLst/>
                          <a:latin typeface="Times New Roman"/>
                          <a:ea typeface="Droid Sans Fallback"/>
                          <a:cs typeface="FreeSans"/>
                        </a:rPr>
                        <a:t>3. Підсумковий контроль:</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Екзамен (усна або письмова форма);</a:t>
                      </a:r>
                      <a:endParaRPr lang="ru-RU" sz="700" kern="100">
                        <a:effectLst/>
                        <a:latin typeface="Liberation Serif"/>
                        <a:ea typeface="Droid Sans Fallback"/>
                        <a:cs typeface="FreeSans"/>
                      </a:endParaRPr>
                    </a:p>
                    <a:p>
                      <a:pPr algn="just">
                        <a:lnSpc>
                          <a:spcPct val="107000"/>
                        </a:lnSpc>
                        <a:spcAft>
                          <a:spcPts val="0"/>
                        </a:spcAft>
                      </a:pPr>
                      <a:r>
                        <a:rPr lang="uk-UA" sz="700" kern="100">
                          <a:effectLst/>
                          <a:latin typeface="Times New Roman"/>
                          <a:ea typeface="Droid Sans Fallback"/>
                          <a:cs typeface="FreeSans"/>
                        </a:rPr>
                        <a:t>- Тестування, усна співбесіда.</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975">
                <a:tc>
                  <a:txBody>
                    <a:bodyPr/>
                    <a:lstStyle/>
                    <a:p>
                      <a:pPr indent="180340" algn="just">
                        <a:lnSpc>
                          <a:spcPct val="107000"/>
                        </a:lnSpc>
                        <a:spcAft>
                          <a:spcPts val="0"/>
                        </a:spcAft>
                      </a:pPr>
                      <a:r>
                        <a:rPr lang="uk-UA" sz="700" kern="100" dirty="0">
                          <a:effectLst/>
                          <a:latin typeface="Times New Roman"/>
                          <a:ea typeface="Droid Sans Fallback"/>
                          <a:cs typeface="FreeSans"/>
                        </a:rPr>
                        <a:t>ЗК 03</a:t>
                      </a:r>
                      <a:endParaRPr lang="ru-RU" sz="700" kern="100" dirty="0">
                        <a:effectLst/>
                        <a:latin typeface="Liberation Serif"/>
                        <a:ea typeface="Droid Sans Fallback"/>
                        <a:cs typeface="FreeSans"/>
                      </a:endParaRPr>
                    </a:p>
                    <a:p>
                      <a:pPr indent="180340" algn="just">
                        <a:lnSpc>
                          <a:spcPct val="107000"/>
                        </a:lnSpc>
                        <a:spcAft>
                          <a:spcPts val="0"/>
                        </a:spcAft>
                      </a:pPr>
                      <a:r>
                        <a:rPr lang="uk-UA" sz="700" kern="100" dirty="0">
                          <a:effectLst/>
                          <a:latin typeface="Times New Roman"/>
                          <a:ea typeface="Droid Sans Fallback"/>
                          <a:cs typeface="FreeSans"/>
                        </a:rPr>
                        <a:t>Здатність до абстрактного мислення, аналізу, синтезу.</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r h="101658">
                <a:tc>
                  <a:txBody>
                    <a:bodyPr/>
                    <a:lstStyle/>
                    <a:p>
                      <a:pPr algn="just">
                        <a:lnSpc>
                          <a:spcPct val="107000"/>
                        </a:lnSpc>
                        <a:spcAft>
                          <a:spcPts val="0"/>
                        </a:spcAft>
                      </a:pPr>
                      <a:r>
                        <a:rPr lang="uk-UA" sz="700" kern="100" dirty="0">
                          <a:effectLst/>
                          <a:latin typeface="Times New Roman"/>
                          <a:ea typeface="Droid Sans Fallback"/>
                          <a:cs typeface="FreeSans"/>
                        </a:rPr>
                        <a:t>Спеціальні компетентності</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r h="1829851">
                <a:tc>
                  <a:txBody>
                    <a:bodyPr/>
                    <a:lstStyle/>
                    <a:p>
                      <a:pPr indent="187325" algn="just">
                        <a:lnSpc>
                          <a:spcPct val="107000"/>
                        </a:lnSpc>
                        <a:spcAft>
                          <a:spcPts val="0"/>
                        </a:spcAft>
                      </a:pPr>
                      <a:r>
                        <a:rPr lang="uk-UA" sz="700" kern="100" dirty="0">
                          <a:effectLst/>
                          <a:latin typeface="Times New Roman"/>
                          <a:ea typeface="Droid Sans Fallback"/>
                          <a:cs typeface="FreeSans"/>
                        </a:rPr>
                        <a:t>СК 02</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Здатність аналізувати результати діяльності організації, зіставляти їх з факторами впливу зовнішнього та внутрішнього середовища.</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СК 07</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Здатність обирати та використовувати сучасний інструментарій менеджменту.</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СК 09</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Здатність працювати в команді та налагоджувати міжособистісну взаємодію при вирішенні професійних завдань.</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СК 12</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Здатність аналізувати й структурувати проблеми організації, формувати обґрунтовані рішення.</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СК 13</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Розуміти принципи і норми права та використовувати їх у професійній діяльності.</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r h="101658">
                <a:tc>
                  <a:txBody>
                    <a:bodyPr/>
                    <a:lstStyle/>
                    <a:p>
                      <a:pPr indent="187325" algn="just">
                        <a:lnSpc>
                          <a:spcPct val="107000"/>
                        </a:lnSpc>
                        <a:spcAft>
                          <a:spcPts val="0"/>
                        </a:spcAft>
                      </a:pPr>
                      <a:r>
                        <a:rPr lang="uk-UA" sz="700" kern="100">
                          <a:effectLst/>
                          <a:latin typeface="Times New Roman"/>
                          <a:ea typeface="Droid Sans Fallback"/>
                          <a:cs typeface="FreeSans"/>
                        </a:rPr>
                        <a:t>Програмні результати навчання</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07000"/>
                        </a:lnSpc>
                        <a:spcAft>
                          <a:spcPts val="0"/>
                        </a:spcAft>
                      </a:pPr>
                      <a:r>
                        <a:rPr lang="uk-UA" sz="700" kern="100">
                          <a:effectLst/>
                          <a:latin typeface="Times New Roman"/>
                          <a:ea typeface="Droid Sans Fallback"/>
                          <a:cs typeface="FreeSans"/>
                        </a:rPr>
                        <a:t> </a:t>
                      </a:r>
                      <a:endParaRPr lang="ru-RU" sz="700" kern="10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87325" algn="just">
                        <a:lnSpc>
                          <a:spcPct val="107000"/>
                        </a:lnSpc>
                        <a:spcAft>
                          <a:spcPts val="0"/>
                        </a:spcAft>
                      </a:pPr>
                      <a:r>
                        <a:rPr lang="uk-UA" sz="700" kern="100" dirty="0">
                          <a:effectLst/>
                          <a:latin typeface="Times New Roman"/>
                          <a:ea typeface="Droid Sans Fallback"/>
                          <a:cs typeface="FreeSans"/>
                        </a:rPr>
                        <a:t> </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28192">
                <a:tc>
                  <a:txBody>
                    <a:bodyPr/>
                    <a:lstStyle/>
                    <a:p>
                      <a:pPr indent="187325" algn="just">
                        <a:lnSpc>
                          <a:spcPct val="107000"/>
                        </a:lnSpc>
                        <a:spcAft>
                          <a:spcPts val="0"/>
                        </a:spcAft>
                      </a:pPr>
                      <a:r>
                        <a:rPr lang="uk-UA" sz="700" kern="100" dirty="0">
                          <a:effectLst/>
                          <a:latin typeface="Times New Roman"/>
                          <a:ea typeface="Droid Sans Fallback"/>
                          <a:cs typeface="FreeSans"/>
                        </a:rPr>
                        <a:t>ПРН 04</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Демонструвати навички виявлення проблем та обґрунтування управлінських рішень.</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ПРН 05</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Описувати зміст функціональних сфер діяльності організації.</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ПРН 11</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Демонструвати навички аналізу ситуації та здійснення комунікації у різних сферах діяльності організації.</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ПРН 16</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Демонструвати навички самостійної роботи, гнучкого мислення, відкритості до нових знань, бути критичним і самокритичним.</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ПРН 17</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Виконувати дослідження індивідуально та/або в групі під керівництвом лідера.</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just">
                        <a:lnSpc>
                          <a:spcPct val="107000"/>
                        </a:lnSpc>
                        <a:spcAft>
                          <a:spcPts val="0"/>
                        </a:spcAft>
                      </a:pPr>
                      <a:r>
                        <a:rPr lang="uk-UA" sz="700" kern="100" dirty="0">
                          <a:effectLst/>
                          <a:latin typeface="Times New Roman"/>
                          <a:ea typeface="Droid Sans Fallback"/>
                          <a:cs typeface="FreeSans"/>
                        </a:rPr>
                        <a:t>1. Інформаційно-лекційні методи: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Лекції з використанням мультимедійних засобів;</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Електронні лекції;</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Консультування.</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2.Проблемно-дослідницькі методи: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Аналіз проблемних ситуацій;</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Ділові ігри;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Case-</a:t>
                      </a:r>
                      <a:r>
                        <a:rPr lang="uk-UA" sz="700" kern="100" dirty="0" err="1">
                          <a:effectLst/>
                          <a:latin typeface="Times New Roman"/>
                          <a:ea typeface="Droid Sans Fallback"/>
                          <a:cs typeface="FreeSans"/>
                        </a:rPr>
                        <a:t>study</a:t>
                      </a:r>
                      <a:r>
                        <a:rPr lang="uk-UA" sz="700" kern="100" dirty="0">
                          <a:effectLst/>
                          <a:latin typeface="Times New Roman"/>
                          <a:ea typeface="Droid Sans Fallback"/>
                          <a:cs typeface="FreeSans"/>
                        </a:rPr>
                        <a:t>;</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Дослідницькі проекти.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3. Інтерактивні методи: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Дискусії;</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Круглі столи;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Мозковий штурм.</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4. Самостійні методи: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Вивчення рекомендованої літератури;</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Виконання практичних завдань;</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Підготовка рефератів та доповідей;</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 Робота над індивідуальними та колективними проектами.</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just">
                        <a:lnSpc>
                          <a:spcPct val="107000"/>
                        </a:lnSpc>
                        <a:spcAft>
                          <a:spcPts val="0"/>
                        </a:spcAft>
                      </a:pPr>
                      <a:r>
                        <a:rPr lang="uk-UA" sz="700" kern="100" dirty="0">
                          <a:effectLst/>
                          <a:latin typeface="Times New Roman"/>
                          <a:ea typeface="Droid Sans Fallback"/>
                          <a:cs typeface="FreeSans"/>
                        </a:rPr>
                        <a:t>1. Поточний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Усне опитування;</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nSpc>
                          <a:spcPct val="107000"/>
                        </a:lnSpc>
                        <a:spcAft>
                          <a:spcPts val="0"/>
                        </a:spcAft>
                      </a:pPr>
                      <a:r>
                        <a:rPr lang="uk-UA" sz="700" kern="100" dirty="0">
                          <a:effectLst/>
                          <a:latin typeface="Times New Roman"/>
                          <a:ea typeface="Droid Sans Fallback"/>
                          <a:cs typeface="FreeSans"/>
                        </a:rPr>
                        <a:t>- Виконання практичних завдань;</a:t>
                      </a:r>
                      <a:endParaRPr lang="ru-RU" sz="700" kern="100" dirty="0">
                        <a:effectLst/>
                        <a:latin typeface="Liberation Serif"/>
                        <a:ea typeface="Droid Sans Fallback"/>
                        <a:cs typeface="FreeSans"/>
                      </a:endParaRPr>
                    </a:p>
                    <a:p>
                      <a:pPr>
                        <a:lnSpc>
                          <a:spcPct val="107000"/>
                        </a:lnSpc>
                        <a:spcAft>
                          <a:spcPts val="0"/>
                        </a:spcAft>
                      </a:pPr>
                      <a:r>
                        <a:rPr lang="uk-UA" sz="700" kern="100" dirty="0">
                          <a:effectLst/>
                          <a:latin typeface="Times New Roman"/>
                          <a:ea typeface="Droid Sans Fallback"/>
                          <a:cs typeface="FreeSans"/>
                        </a:rPr>
                        <a:t>- Захист індивідуальних та колективних проектів;</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Написання рефератів та доповідей (</a:t>
                      </a:r>
                      <a:r>
                        <a:rPr lang="uk-UA" sz="700" kern="100" dirty="0" err="1">
                          <a:effectLst/>
                          <a:latin typeface="Times New Roman"/>
                          <a:ea typeface="Droid Sans Fallback"/>
                          <a:cs typeface="FreeSans"/>
                        </a:rPr>
                        <a:t>ессе</a:t>
                      </a:r>
                      <a:r>
                        <a:rPr lang="uk-UA" sz="700" kern="100" dirty="0">
                          <a:effectLst/>
                          <a:latin typeface="Times New Roman"/>
                          <a:ea typeface="Droid Sans Fallback"/>
                          <a:cs typeface="FreeSans"/>
                        </a:rPr>
                        <a:t> тощо).</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2. Рубіжний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Тестування;</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Захист рефератів;</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Індивідуальні усні співбесіди.</a:t>
                      </a:r>
                      <a:endParaRPr lang="ru-RU" sz="700" kern="100" dirty="0">
                        <a:effectLst/>
                        <a:latin typeface="Liberation Serif"/>
                        <a:ea typeface="Droid Sans Fallback"/>
                        <a:cs typeface="FreeSans"/>
                      </a:endParaRPr>
                    </a:p>
                    <a:p>
                      <a:pPr>
                        <a:lnSpc>
                          <a:spcPct val="107000"/>
                        </a:lnSpc>
                        <a:spcAft>
                          <a:spcPts val="0"/>
                        </a:spcAft>
                      </a:pPr>
                      <a:r>
                        <a:rPr lang="uk-UA" sz="700" kern="100" dirty="0">
                          <a:effectLst/>
                          <a:latin typeface="Times New Roman"/>
                          <a:ea typeface="Droid Sans Fallback"/>
                          <a:cs typeface="FreeSans"/>
                        </a:rPr>
                        <a:t>3. Підсумковий контроль:</a:t>
                      </a:r>
                      <a:endParaRPr lang="ru-RU" sz="700" kern="100" dirty="0">
                        <a:effectLst/>
                        <a:latin typeface="Liberation Serif"/>
                        <a:ea typeface="Droid Sans Fallback"/>
                        <a:cs typeface="FreeSans"/>
                      </a:endParaRPr>
                    </a:p>
                    <a:p>
                      <a:pPr algn="just">
                        <a:lnSpc>
                          <a:spcPct val="107000"/>
                        </a:lnSpc>
                        <a:spcAft>
                          <a:spcPts val="0"/>
                        </a:spcAft>
                      </a:pPr>
                      <a:r>
                        <a:rPr lang="uk-UA" sz="700" kern="100" dirty="0">
                          <a:effectLst/>
                          <a:latin typeface="Times New Roman"/>
                          <a:ea typeface="Droid Sans Fallback"/>
                          <a:cs typeface="FreeSans"/>
                        </a:rPr>
                        <a:t>- Екзамен (усна або письмова форма);</a:t>
                      </a:r>
                      <a:endParaRPr lang="ru-RU" sz="700" kern="100" dirty="0">
                        <a:effectLst/>
                        <a:latin typeface="Liberation Serif"/>
                        <a:ea typeface="Droid Sans Fallback"/>
                        <a:cs typeface="FreeSans"/>
                      </a:endParaRPr>
                    </a:p>
                    <a:p>
                      <a:pPr indent="7620" algn="just">
                        <a:lnSpc>
                          <a:spcPct val="107000"/>
                        </a:lnSpc>
                        <a:spcAft>
                          <a:spcPts val="0"/>
                        </a:spcAft>
                      </a:pPr>
                      <a:r>
                        <a:rPr lang="uk-UA" sz="700" kern="100" dirty="0">
                          <a:effectLst/>
                          <a:latin typeface="Times New Roman"/>
                          <a:ea typeface="Droid Sans Fallback"/>
                          <a:cs typeface="FreeSans"/>
                        </a:rPr>
                        <a:t>- Тестування, усна співбесіда.</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317">
                <a:tc>
                  <a:txBody>
                    <a:bodyPr/>
                    <a:lstStyle/>
                    <a:p>
                      <a:pPr indent="187325" algn="just">
                        <a:lnSpc>
                          <a:spcPct val="107000"/>
                        </a:lnSpc>
                        <a:spcAft>
                          <a:spcPts val="0"/>
                        </a:spcAft>
                      </a:pPr>
                      <a:r>
                        <a:rPr lang="uk-UA" sz="700" kern="100" dirty="0">
                          <a:effectLst/>
                          <a:latin typeface="Times New Roman"/>
                          <a:ea typeface="Droid Sans Fallback"/>
                          <a:cs typeface="FreeSans"/>
                        </a:rPr>
                        <a:t>Програмні результати навчання, визначені закладом вищої освіти та освітньою програмою</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r h="508292">
                <a:tc>
                  <a:txBody>
                    <a:bodyPr/>
                    <a:lstStyle/>
                    <a:p>
                      <a:pPr indent="187325" algn="just">
                        <a:lnSpc>
                          <a:spcPct val="107000"/>
                        </a:lnSpc>
                        <a:spcAft>
                          <a:spcPts val="0"/>
                        </a:spcAft>
                      </a:pPr>
                      <a:r>
                        <a:rPr lang="uk-UA" sz="700" kern="100" dirty="0">
                          <a:effectLst/>
                          <a:latin typeface="Times New Roman"/>
                          <a:ea typeface="Droid Sans Fallback"/>
                          <a:cs typeface="FreeSans"/>
                        </a:rPr>
                        <a:t>ПРН 20</a:t>
                      </a:r>
                      <a:endParaRPr lang="ru-RU" sz="700" kern="100" dirty="0">
                        <a:effectLst/>
                        <a:latin typeface="Liberation Serif"/>
                        <a:ea typeface="Droid Sans Fallback"/>
                        <a:cs typeface="FreeSans"/>
                      </a:endParaRPr>
                    </a:p>
                    <a:p>
                      <a:pPr indent="187325" algn="just">
                        <a:lnSpc>
                          <a:spcPct val="107000"/>
                        </a:lnSpc>
                        <a:spcAft>
                          <a:spcPts val="0"/>
                        </a:spcAft>
                      </a:pPr>
                      <a:r>
                        <a:rPr lang="uk-UA" sz="700" kern="100" dirty="0">
                          <a:effectLst/>
                          <a:latin typeface="Times New Roman"/>
                          <a:ea typeface="Droid Sans Fallback"/>
                          <a:cs typeface="FreeSans"/>
                        </a:rPr>
                        <a:t>Застосовувати методи менеджменту для управління фінансово-господарською діяльністю організації, у тому числі взаємовідносинами з податковими органами.</a:t>
                      </a:r>
                      <a:endParaRPr lang="ru-RU" sz="700" kern="100" dirty="0">
                        <a:effectLst/>
                        <a:latin typeface="Liberation Serif"/>
                        <a:ea typeface="Droid Sans Fallback"/>
                        <a:cs typeface="FreeSans"/>
                      </a:endParaRPr>
                    </a:p>
                  </a:txBody>
                  <a:tcPr marL="37322" marR="3732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vMerge="1">
                  <a:txBody>
                    <a:bodyPr/>
                    <a:lstStyle/>
                    <a:p>
                      <a:endParaRPr lang="ru-RU"/>
                    </a:p>
                  </a:txBody>
                  <a:tcPr/>
                </a:tc>
              </a:tr>
            </a:tbl>
          </a:graphicData>
        </a:graphic>
      </p:graphicFrame>
    </p:spTree>
    <p:extLst>
      <p:ext uri="{BB962C8B-B14F-4D97-AF65-F5344CB8AC3E}">
        <p14:creationId xmlns:p14="http://schemas.microsoft.com/office/powerpoint/2010/main" val="3440902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88640"/>
            <a:ext cx="8435280" cy="6408712"/>
          </a:xfrm>
        </p:spPr>
        <p:txBody>
          <a:bodyPr>
            <a:normAutofit fontScale="62500" lnSpcReduction="20000"/>
          </a:bodyPr>
          <a:lstStyle/>
          <a:p>
            <a:pPr marL="228600" indent="-228600" algn="ctr">
              <a:spcAft>
                <a:spcPts val="0"/>
              </a:spcAft>
              <a:tabLst>
                <a:tab pos="180340" algn="l"/>
              </a:tabLst>
            </a:pPr>
            <a:r>
              <a:rPr lang="uk-UA" sz="2800" b="1" kern="100" dirty="0">
                <a:latin typeface="Times New Roman"/>
                <a:ea typeface="Droid Sans Fallback"/>
                <a:cs typeface="FreeSans"/>
              </a:rPr>
              <a:t>Зміст навчальної дисципліни</a:t>
            </a:r>
            <a:endParaRPr lang="ru-RU" sz="2400" kern="100" dirty="0">
              <a:latin typeface="Liberation Serif"/>
              <a:ea typeface="Droid Sans Fallback"/>
              <a:cs typeface="FreeSans"/>
            </a:endParaRPr>
          </a:p>
          <a:p>
            <a:pPr algn="ctr">
              <a:spcAft>
                <a:spcPts val="0"/>
              </a:spcAft>
            </a:pPr>
            <a:r>
              <a:rPr lang="uk-UA" sz="2800" kern="100" dirty="0">
                <a:latin typeface="Times New Roman"/>
                <a:ea typeface="Droid Sans Fallback"/>
                <a:cs typeface="FreeSans"/>
              </a:rPr>
              <a:t> </a:t>
            </a:r>
            <a:endParaRPr lang="ru-RU" sz="2400" kern="100" dirty="0">
              <a:latin typeface="Liberation Serif"/>
              <a:ea typeface="Droid Sans Fallback"/>
              <a:cs typeface="FreeSans"/>
            </a:endParaRPr>
          </a:p>
          <a:p>
            <a:pPr indent="417830" algn="ctr">
              <a:spcAft>
                <a:spcPts val="0"/>
              </a:spcAft>
            </a:pPr>
            <a:r>
              <a:rPr lang="uk-UA" sz="2400" b="1" i="1" kern="0" dirty="0">
                <a:latin typeface="Times New Roman"/>
                <a:ea typeface="Times New Roman"/>
                <a:cs typeface="FreeSans"/>
              </a:rPr>
              <a:t>Змістовий модуль 1.</a:t>
            </a:r>
            <a:r>
              <a:rPr lang="uk-UA" sz="2400" i="1" kern="0" dirty="0">
                <a:latin typeface="Times New Roman"/>
                <a:ea typeface="Times New Roman"/>
                <a:cs typeface="FreeSans"/>
              </a:rPr>
              <a:t> </a:t>
            </a:r>
            <a:r>
              <a:rPr lang="uk-UA" sz="2400" b="1" i="1" kern="0" dirty="0">
                <a:latin typeface="Times New Roman"/>
                <a:ea typeface="Times New Roman"/>
                <a:cs typeface="FreeSans"/>
              </a:rPr>
              <a:t>Сутність та класифікація ресурсів підприємства. Матеріальні ресурси: сутність, складові, вимірювання та резерви використання</a:t>
            </a:r>
            <a:endParaRPr lang="ru-RU" sz="2400" kern="100" dirty="0">
              <a:latin typeface="Liberation Serif"/>
              <a:ea typeface="Droid Sans Fallback"/>
              <a:cs typeface="FreeSans"/>
            </a:endParaRPr>
          </a:p>
          <a:p>
            <a:pPr algn="just">
              <a:spcAft>
                <a:spcPts val="0"/>
              </a:spcAft>
            </a:pPr>
            <a:r>
              <a:rPr lang="uk-UA" sz="2400" i="1"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1. Сутність та класифікація ресурсів підприємства</a:t>
            </a:r>
            <a:endParaRPr lang="ru-RU" sz="2400" kern="100" dirty="0">
              <a:latin typeface="Liberation Serif"/>
              <a:ea typeface="Droid Sans Fallback"/>
              <a:cs typeface="FreeSans"/>
            </a:endParaRPr>
          </a:p>
          <a:p>
            <a:pPr indent="450215"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kern="0" dirty="0">
                <a:latin typeface="Times New Roman"/>
                <a:ea typeface="Times New Roman"/>
                <a:cs typeface="FreeSans"/>
              </a:rPr>
              <a:t>Ресурси підприємства: сутність та місце у системі управління суб’єктом господарювання. Місце ресурсів у системі управління підприємством. Визначення сутності терміну «ресурси». </a:t>
            </a:r>
            <a:endParaRPr lang="ru-RU" sz="2400" kern="100" dirty="0">
              <a:latin typeface="Liberation Serif"/>
              <a:ea typeface="Droid Sans Fallback"/>
              <a:cs typeface="FreeSans"/>
            </a:endParaRPr>
          </a:p>
          <a:p>
            <a:pPr indent="450215"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kern="0" dirty="0">
                <a:latin typeface="Times New Roman"/>
                <a:ea typeface="Times New Roman"/>
                <a:cs typeface="FreeSans"/>
              </a:rPr>
              <a:t>Класифікація ресурсів підприємства. Класифікація ресурсів за походженням. Класифікація ресурсів за видами господарської діяльності. Класифікація ресурсів за ознакою вичерпності. </a:t>
            </a:r>
            <a:endParaRPr lang="ru-RU" sz="2400" kern="100" dirty="0">
              <a:latin typeface="Liberation Serif"/>
              <a:ea typeface="Droid Sans Fallback"/>
              <a:cs typeface="FreeSans"/>
            </a:endParaRPr>
          </a:p>
          <a:p>
            <a:pPr indent="450215"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kern="0" dirty="0">
                <a:latin typeface="Times New Roman"/>
                <a:ea typeface="Times New Roman"/>
                <a:cs typeface="FreeSans"/>
              </a:rPr>
              <a:t>Класифікація економічних ресурсів підприємства. Трудові ресурси, їх сутність та характеристика. Кількісні, якісні і структурні характеристики персоналу підприємства. Нематеріальні ресурси, їх сутність та характеристика. Інформаційні ресурси, їх сутність та характеристика. Види інформації. Основні види джерел інформації. Фінансові ресурси. Матеріальні ресурси.</a:t>
            </a:r>
            <a:endParaRPr lang="ru-RU" sz="2400" kern="100" dirty="0">
              <a:latin typeface="Liberation Serif"/>
              <a:ea typeface="Droid Sans Fallback"/>
              <a:cs typeface="FreeSans"/>
            </a:endParaRPr>
          </a:p>
          <a:p>
            <a:pPr indent="450215" algn="just">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2. Матеріальні ресурси: сутність, складові, вимірювання та резерви використання</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Сутність та класифікація матеріальних ресурсів. Сутність термінів «матеріальні ресурси» та «основні фонди». Групи основних фондів. Класифікація основних фондів. Активні і пасивні основні засоби. Діючі і недіючі основні засоби. Власні й орендовані основні засоби. Сутність терміну «оборотні активи». Стадії кругообігу оборотних активів та їх характеристика.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Система показників використання матеріальних ресурсів. Цілі оцінки ефективності використання матеріальних ресурсів. Показники використання матеріальних ресурсів: сутність, формули та пояснення.</a:t>
            </a:r>
            <a:endParaRPr lang="ru-RU" sz="2400" kern="100" dirty="0">
              <a:latin typeface="Liberation Serif"/>
              <a:ea typeface="Droid Sans Fallback"/>
              <a:cs typeface="FreeSans"/>
            </a:endParaRPr>
          </a:p>
          <a:p>
            <a:pPr algn="just">
              <a:spcAft>
                <a:spcPts val="0"/>
              </a:spcAft>
            </a:pPr>
            <a:r>
              <a:rPr lang="uk-UA" sz="2400" kern="0" dirty="0">
                <a:latin typeface="Times New Roman"/>
                <a:ea typeface="Times New Roman"/>
                <a:cs typeface="FreeSans"/>
              </a:rPr>
              <a:t>Резерви та шляхи раціонального використання матеріальних ресурсів. Сутність визначення терміну «резерви». Резерви економії матеріальних ресурсів. Економія матеріальних ресурсів та формула її розрахунку. Режим економії. Принципи економії матеріальних ресурсів. Раціональне використання матеріальних ресурсів.</a:t>
            </a:r>
            <a:endParaRPr lang="ru-RU" sz="2400"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3457822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77500" lnSpcReduction="20000"/>
          </a:bodyPr>
          <a:lstStyle/>
          <a:p>
            <a:pPr algn="ctr">
              <a:spcAft>
                <a:spcPts val="0"/>
              </a:spcAft>
            </a:pPr>
            <a:r>
              <a:rPr lang="uk-UA" sz="2400" b="1" i="1" kern="0" dirty="0">
                <a:latin typeface="Times New Roman"/>
                <a:ea typeface="Times New Roman"/>
                <a:cs typeface="FreeSans"/>
              </a:rPr>
              <a:t>Змістовий модуль 2. Фінансові ресурси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3. Фінансові ресурси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Фінансові ресурси та їх класифікація. Сутність та види фінансових ресурсів підприємства. Власні кошти (капітал) та позикові кошти (капітал) підприємства і їх складові.</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Власний капітал підприємства. Сутність власного капіталу підприємства. Функції власного капіталу підприємства. Шляхи утворення власного капіталу підприємства.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Внутрішні джерела фінансування підприємства. Чистий прибуток (самофінансування). Амортизаційні відрахування. Забезпечення наступних витрат і платежів. Грошові надходження від інвестиційної діяльності (проценти, дивіденди, виручки від реалізації необоротних активів, фінансових інвестицій).</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Сутність та характеристика зовнішнього фінансування суб’єктів підприємництва. Визначення терміну «кредитор». Характеристика позичкового капіталу підприємства. Основні зовнішні джерела формування позичкового капіталу підприємства. Фінансовий кредит. Банківський кредит та принципи кредитування. Облігації та їх класифікація. Комерційний кредит, його види та чинники впливу на вартість.</a:t>
            </a:r>
            <a:endParaRPr lang="ru-RU" sz="2400" kern="100" dirty="0">
              <a:latin typeface="Liberation Serif"/>
              <a:ea typeface="Droid Sans Fallback"/>
              <a:cs typeface="FreeSans"/>
            </a:endParaRPr>
          </a:p>
          <a:p>
            <a:pPr>
              <a:spcAft>
                <a:spcPts val="0"/>
              </a:spcAf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3123393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70000" lnSpcReduction="20000"/>
          </a:bodyPr>
          <a:lstStyle/>
          <a:p>
            <a:pPr algn="ctr">
              <a:spcAft>
                <a:spcPts val="0"/>
              </a:spcAft>
            </a:pPr>
            <a:r>
              <a:rPr lang="uk-UA" sz="2400" b="1" i="1" kern="0" dirty="0">
                <a:latin typeface="Times New Roman"/>
                <a:ea typeface="Times New Roman"/>
                <a:cs typeface="FreeSans"/>
              </a:rPr>
              <a:t>Змістовий модуль 3.</a:t>
            </a:r>
            <a:r>
              <a:rPr lang="uk-UA" sz="2400" i="1" kern="0" dirty="0">
                <a:latin typeface="Times New Roman"/>
                <a:ea typeface="Times New Roman"/>
                <a:cs typeface="FreeSans"/>
              </a:rPr>
              <a:t> </a:t>
            </a:r>
            <a:r>
              <a:rPr lang="uk-UA" sz="2400" b="1" i="1" kern="0" dirty="0">
                <a:latin typeface="Times New Roman"/>
                <a:ea typeface="Times New Roman"/>
                <a:cs typeface="FreeSans"/>
              </a:rPr>
              <a:t>Управління ресурсами підприємства: сутність та характеристика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 </a:t>
            </a:r>
            <a:endParaRPr lang="ru-RU" sz="2400" kern="100" dirty="0">
              <a:latin typeface="Liberation Serif"/>
              <a:ea typeface="Droid Sans Fallback"/>
              <a:cs typeface="FreeSans"/>
            </a:endParaRPr>
          </a:p>
          <a:p>
            <a:pPr indent="450215" algn="just">
              <a:spcAft>
                <a:spcPts val="0"/>
              </a:spcAft>
            </a:pPr>
            <a:r>
              <a:rPr lang="uk-UA" sz="2400" b="1" i="1" kern="0" dirty="0">
                <a:latin typeface="Times New Roman"/>
                <a:ea typeface="Times New Roman"/>
                <a:cs typeface="FreeSans"/>
              </a:rPr>
              <a:t>Тема 4. Управління ресурсами підприємства: сутність та характеристика</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Сутність управління ресурсами підприємства. Визначення терміну «управління ресурсами підприємства». Компоненти системи управління ресурсами підприємства. Види управління ресурсами підприємства. Стратегічне управління ресурсами підприємства та його завдання. Поточне управління ресурсами підприємства та його завдання. Функції управління ресурсами підприємства.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Параметри системної характеристики управління ресурсами підприємства. Об’єкт управління ресурсами підприємства. Предмет управління ресурсами підприємства. Методи управління ресурсами підприємства (системний, порівняння). Закони управління ресурсами підприємства. </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Основні завдання управління ресурсами підприємства. На етапі аналізу. На етапі планування. На етапі організації. На етапі мотивації. На етапі контролю. На етапі регулювання.</a:t>
            </a:r>
            <a:endParaRPr lang="ru-RU" sz="2400" kern="100" dirty="0">
              <a:latin typeface="Liberation Serif"/>
              <a:ea typeface="Droid Sans Fallback"/>
              <a:cs typeface="FreeSans"/>
            </a:endParaRPr>
          </a:p>
          <a:p>
            <a:pPr indent="450215" algn="just">
              <a:spcAft>
                <a:spcPts val="0"/>
              </a:spcAft>
            </a:pPr>
            <a:r>
              <a:rPr lang="uk-UA" sz="2400" kern="0" dirty="0">
                <a:latin typeface="Times New Roman"/>
                <a:ea typeface="Times New Roman"/>
                <a:cs typeface="FreeSans"/>
              </a:rPr>
              <a:t>Методи вирішення завдань управління ресурсами підприємства. Етапи процесу розв’язання задач управління ресурсами. Метод «гарної ідеї» та його характеристика. Метод «мозкового штурму» та його характеристика. Метод щоденників, та його характеристика. Метод </a:t>
            </a:r>
            <a:r>
              <a:rPr lang="uk-UA" sz="2400" kern="0" dirty="0" err="1">
                <a:latin typeface="Times New Roman"/>
                <a:ea typeface="Times New Roman"/>
                <a:cs typeface="FreeSans"/>
              </a:rPr>
              <a:t>Дельбека</a:t>
            </a:r>
            <a:r>
              <a:rPr lang="uk-UA" sz="2400" kern="0" dirty="0">
                <a:latin typeface="Times New Roman"/>
                <a:ea typeface="Times New Roman"/>
                <a:cs typeface="FreeSans"/>
              </a:rPr>
              <a:t> та його характеристика. Техніка прийняття рішень «Квадрат Декарта». SWOT-аналіз та його характеристика. Діаграма </a:t>
            </a:r>
            <a:r>
              <a:rPr lang="uk-UA" sz="2400" kern="0" dirty="0" err="1">
                <a:latin typeface="Times New Roman"/>
                <a:ea typeface="Times New Roman"/>
                <a:cs typeface="FreeSans"/>
              </a:rPr>
              <a:t>Парето</a:t>
            </a:r>
            <a:r>
              <a:rPr lang="uk-UA" sz="2400" kern="0" dirty="0">
                <a:latin typeface="Times New Roman"/>
                <a:ea typeface="Times New Roman"/>
                <a:cs typeface="FreeSans"/>
              </a:rPr>
              <a:t> та етапи її побудови.</a:t>
            </a:r>
            <a:endParaRPr lang="ru-RU" sz="2400" kern="100" dirty="0">
              <a:latin typeface="Liberation Serif"/>
              <a:ea typeface="Droid Sans Fallback"/>
              <a:cs typeface="FreeSans"/>
            </a:endParaRPr>
          </a:p>
          <a:p>
            <a:endParaRPr lang="ru-RU" dirty="0"/>
          </a:p>
        </p:txBody>
      </p:sp>
    </p:spTree>
    <p:extLst>
      <p:ext uri="{BB962C8B-B14F-4D97-AF65-F5344CB8AC3E}">
        <p14:creationId xmlns:p14="http://schemas.microsoft.com/office/powerpoint/2010/main" val="299017934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1219</Words>
  <Application>Microsoft Office PowerPoint</Application>
  <PresentationFormat>Экран (4:3)</PresentationFormat>
  <Paragraphs>197</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Навчальна дисципліна «УПРАВЛІННЯ ФІНАНСОВИМИ ТА МАТЕРІАЛЬНИМИ РЕСУРСАМИ»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10</cp:revision>
  <dcterms:created xsi:type="dcterms:W3CDTF">2020-08-26T06:53:27Z</dcterms:created>
  <dcterms:modified xsi:type="dcterms:W3CDTF">2024-09-02T07:56:32Z</dcterms:modified>
</cp:coreProperties>
</file>