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10/6/2025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10/6/2025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10/6/2025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latin typeface="Times New Roman" panose="02020603050405020304" pitchFamily="18" charset="0"/>
                <a:cs typeface="Times New Roman" panose="02020603050405020304" pitchFamily="18" charset="0"/>
              </a:rPr>
              <a:t>МЕТОДИ ОЦІНКИ СТАНУ ЕКОСИСТЕМ ТА ЇХ КОМПОНЕНТІВ </a:t>
            </a:r>
            <a:endParaRPr lang="en-US"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9849394" y="6041572"/>
            <a:ext cx="2015445" cy="555171"/>
          </a:xfrm>
        </p:spPr>
        <p:txBody>
          <a:bodyPr/>
          <a:lstStyle/>
          <a:p>
            <a:r>
              <a:rPr lang="uk-UA" dirty="0" smtClean="0">
                <a:solidFill>
                  <a:schemeClr val="tx1"/>
                </a:solidFill>
                <a:latin typeface="Times New Roman" panose="02020603050405020304" pitchFamily="18" charset="0"/>
                <a:cs typeface="Times New Roman" panose="02020603050405020304" pitchFamily="18" charset="0"/>
              </a:rPr>
              <a:t>Лекція 7</a:t>
            </a:r>
          </a:p>
          <a:p>
            <a:endParaRPr lang="uk-UA" dirty="0" smtClean="0"/>
          </a:p>
          <a:p>
            <a:endParaRPr lang="en-US" dirty="0"/>
          </a:p>
        </p:txBody>
      </p:sp>
    </p:spTree>
    <p:extLst>
      <p:ext uri="{BB962C8B-B14F-4D97-AF65-F5344CB8AC3E}">
        <p14:creationId xmlns:p14="http://schemas.microsoft.com/office/powerpoint/2010/main" val="749928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18903" y="558403"/>
            <a:ext cx="10149840" cy="3945054"/>
          </a:xfrm>
          <a:prstGeom prst="rect">
            <a:avLst/>
          </a:prstGeom>
        </p:spPr>
        <p:txBody>
          <a:bodyPr wrap="square">
            <a:spAutoFit/>
          </a:bodyPr>
          <a:lstStyle/>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Природні </a:t>
            </a:r>
            <a:r>
              <a:rPr lang="uk-UA" dirty="0">
                <a:latin typeface="Times New Roman" panose="02020603050405020304" pitchFamily="18" charset="0"/>
                <a:ea typeface="Times New Roman" panose="02020603050405020304" pitchFamily="18" charset="0"/>
                <a:cs typeface="Times New Roman" panose="02020603050405020304" pitchFamily="18" charset="0"/>
              </a:rPr>
              <a:t>катастрофічні явища можуть також класифікуватися </a:t>
            </a:r>
            <a:r>
              <a:rPr lang="uk-UA" b="1" dirty="0">
                <a:latin typeface="Times New Roman" panose="02020603050405020304" pitchFamily="18" charset="0"/>
                <a:ea typeface="Times New Roman" panose="02020603050405020304" pitchFamily="18" charset="0"/>
                <a:cs typeface="Times New Roman" panose="02020603050405020304" pitchFamily="18" charset="0"/>
              </a:rPr>
              <a:t>за площею</a:t>
            </a:r>
            <a:r>
              <a:rPr lang="uk-UA" dirty="0">
                <a:latin typeface="Times New Roman" panose="02020603050405020304" pitchFamily="18" charset="0"/>
                <a:ea typeface="Times New Roman" panose="02020603050405020304" pitchFamily="18" charset="0"/>
                <a:cs typeface="Times New Roman" panose="02020603050405020304" pitchFamily="18" charset="0"/>
              </a:rPr>
              <a:t> охоплення. З цих позицій вони бувають: локальні окремі ділянки великих екосистем; регіональні, такі, що охоплюють окремі регіони, наприклад, Європу; і, нарешті, глобальні, які стосуються нашої планети в цілому, усього живого і неживого на ній. До таких катастроф можна віднести пандемії.</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b="1" dirty="0" smtClean="0">
                <a:latin typeface="Times New Roman" panose="02020603050405020304" pitchFamily="18" charset="0"/>
                <a:ea typeface="Times New Roman" panose="02020603050405020304" pitchFamily="18" charset="0"/>
                <a:cs typeface="Times New Roman" panose="02020603050405020304" pitchFamily="18" charset="0"/>
              </a:rPr>
              <a:t>	За </a:t>
            </a:r>
            <a:r>
              <a:rPr lang="uk-UA" b="1" dirty="0">
                <a:latin typeface="Times New Roman" panose="02020603050405020304" pitchFamily="18" charset="0"/>
                <a:ea typeface="Times New Roman" panose="02020603050405020304" pitchFamily="18" charset="0"/>
                <a:cs typeface="Times New Roman" panose="02020603050405020304" pitchFamily="18" charset="0"/>
              </a:rPr>
              <a:t>місцем локалізації</a:t>
            </a:r>
            <a:r>
              <a:rPr lang="uk-UA" dirty="0">
                <a:latin typeface="Times New Roman" panose="02020603050405020304" pitchFamily="18" charset="0"/>
                <a:ea typeface="Times New Roman" panose="02020603050405020304" pitchFamily="18" charset="0"/>
                <a:cs typeface="Times New Roman" panose="02020603050405020304" pitchFamily="18" charset="0"/>
              </a:rPr>
              <a:t> стихійні лиха поділяють на: літосферні (виверження вулканів, землетруси, зсуви, селі);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гідросферні</a:t>
            </a:r>
            <a:r>
              <a:rPr lang="uk-UA" dirty="0">
                <a:latin typeface="Times New Roman" panose="02020603050405020304" pitchFamily="18" charset="0"/>
                <a:ea typeface="Times New Roman" panose="02020603050405020304" pitchFamily="18" charset="0"/>
                <a:cs typeface="Times New Roman" panose="02020603050405020304" pitchFamily="18" charset="0"/>
              </a:rPr>
              <a:t> (повені, снігові лавини, шторми); атмосферні (урагани, зливи, ожеледі, блискавки).</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Ще </a:t>
            </a:r>
            <a:r>
              <a:rPr lang="uk-UA" dirty="0">
                <a:latin typeface="Times New Roman" panose="02020603050405020304" pitchFamily="18" charset="0"/>
                <a:ea typeface="Times New Roman" panose="02020603050405020304" pitchFamily="18" charset="0"/>
                <a:cs typeface="Times New Roman" panose="02020603050405020304" pitchFamily="18" charset="0"/>
              </a:rPr>
              <a:t>один критерій існуючих класифікацій – </a:t>
            </a:r>
            <a:r>
              <a:rPr lang="uk-UA" b="1" dirty="0">
                <a:latin typeface="Times New Roman" panose="02020603050405020304" pitchFamily="18" charset="0"/>
                <a:ea typeface="Times New Roman" panose="02020603050405020304" pitchFamily="18" charset="0"/>
                <a:cs typeface="Times New Roman" panose="02020603050405020304" pitchFamily="18" charset="0"/>
              </a:rPr>
              <a:t>кількість жертв</a:t>
            </a:r>
            <a:r>
              <a:rPr lang="uk-UA" dirty="0">
                <a:latin typeface="Times New Roman" panose="02020603050405020304" pitchFamily="18" charset="0"/>
                <a:ea typeface="Times New Roman" panose="02020603050405020304" pitchFamily="18" charset="0"/>
                <a:cs typeface="Times New Roman" panose="02020603050405020304" pitchFamily="18" charset="0"/>
              </a:rPr>
              <a:t> тієї або іншої природної катастрофи, хоча смерть навіть однієї людини – це вже катастрофа. Проте, така класифікація існує. У цьому випадку говорять про дрібні і великі катастрофи. Можна класифікувати катастрофи </a:t>
            </a:r>
            <a:r>
              <a:rPr lang="uk-UA" b="1" dirty="0">
                <a:latin typeface="Times New Roman" panose="02020603050405020304" pitchFamily="18" charset="0"/>
                <a:ea typeface="Times New Roman" panose="02020603050405020304" pitchFamily="18" charset="0"/>
                <a:cs typeface="Times New Roman" panose="02020603050405020304" pitchFamily="18" charset="0"/>
              </a:rPr>
              <a:t>за нанесеним матеріальним збитком.</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Звичайно</a:t>
            </a:r>
            <a:r>
              <a:rPr lang="uk-UA" dirty="0">
                <a:latin typeface="Times New Roman" panose="02020603050405020304" pitchFamily="18" charset="0"/>
                <a:ea typeface="Times New Roman" panose="02020603050405020304" pitchFamily="18" charset="0"/>
                <a:cs typeface="Times New Roman" panose="02020603050405020304" pitchFamily="18" charset="0"/>
              </a:rPr>
              <a:t>, точно визначити до якого класу або типу відноситься та або інша природна катастрофа, досить складно. Тому, що це - багатофакторне і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багатопричинне</a:t>
            </a:r>
            <a:r>
              <a:rPr lang="uk-UA" dirty="0">
                <a:latin typeface="Times New Roman" panose="02020603050405020304" pitchFamily="18" charset="0"/>
                <a:ea typeface="Times New Roman" panose="02020603050405020304" pitchFamily="18" charset="0"/>
                <a:cs typeface="Times New Roman" panose="02020603050405020304" pitchFamily="18" charset="0"/>
              </a:rPr>
              <a:t> явище </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194" name="Picture 2" descr="Найбільші техногенні катастрофи XXI століття | Український тижден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406" y="4528796"/>
            <a:ext cx="5368833" cy="235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613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846" y="623612"/>
            <a:ext cx="10019211" cy="2959143"/>
          </a:xfrm>
          <a:prstGeom prst="rect">
            <a:avLst/>
          </a:prstGeom>
        </p:spPr>
        <p:txBody>
          <a:bodyPr wrap="square">
            <a:spAutoFit/>
          </a:bodyPr>
          <a:lstStyle/>
          <a:p>
            <a:pPr algn="ctr">
              <a:lnSpc>
                <a:spcPct val="107000"/>
              </a:lnSpc>
              <a:spcAft>
                <a:spcPts val="0"/>
              </a:spcAft>
            </a:pPr>
            <a:r>
              <a:rPr lang="uk-UA" b="1" dirty="0" smtClean="0">
                <a:latin typeface="Times New Roman" panose="02020603050405020304" pitchFamily="18" charset="0"/>
                <a:ea typeface="Times New Roman" panose="02020603050405020304" pitchFamily="18" charset="0"/>
                <a:cs typeface="Times New Roman" panose="02020603050405020304" pitchFamily="18" charset="0"/>
              </a:rPr>
              <a:t>	Причини </a:t>
            </a:r>
            <a:r>
              <a:rPr lang="uk-UA" b="1" dirty="0">
                <a:latin typeface="Times New Roman" panose="02020603050405020304" pitchFamily="18" charset="0"/>
                <a:ea typeface="Times New Roman" panose="02020603050405020304" pitchFamily="18" charset="0"/>
                <a:cs typeface="Times New Roman" panose="02020603050405020304" pitchFamily="18" charset="0"/>
              </a:rPr>
              <a:t>виникнення природних катастроф</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Природні </a:t>
            </a:r>
            <a:r>
              <a:rPr lang="uk-UA" dirty="0">
                <a:latin typeface="Times New Roman" panose="02020603050405020304" pitchFamily="18" charset="0"/>
                <a:ea typeface="Times New Roman" panose="02020603050405020304" pitchFamily="18" charset="0"/>
                <a:cs typeface="Times New Roman" panose="02020603050405020304" pitchFamily="18" charset="0"/>
              </a:rPr>
              <a:t>катастрофи спричиняються екзогенними й ендогенними факторами, тобто зовнішніми навколоземними або космічними та внутрішніми силами Землі, зумовленими процесами в її надрах. Зовнішні та внутрішні сили тісно пов'язані між собою, розвиток одних часто стимулює появу інших.</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uk-UA" dirty="0" smtClean="0">
                <a:latin typeface="Times New Roman" panose="02020603050405020304" pitchFamily="18" charset="0"/>
                <a:ea typeface="Times New Roman" panose="02020603050405020304" pitchFamily="18" charset="0"/>
              </a:rPr>
              <a:t>	До </a:t>
            </a:r>
            <a:r>
              <a:rPr lang="uk-UA" dirty="0">
                <a:latin typeface="Times New Roman" panose="02020603050405020304" pitchFamily="18" charset="0"/>
                <a:ea typeface="Times New Roman" panose="02020603050405020304" pitchFamily="18" charset="0"/>
              </a:rPr>
              <a:t>зовнішніх сил природи, здатних призвести до катастрофічних наслідків для екосистем, належать: зміни магнітного, електричного, гравітаційного полів і радіаційного поясу, спричинені явищами, що відбуваються в космічному просторі (спалахи наднових зірок, проходження поблизу Землі великих космічних тіл); падіння на Землю великих метеоритів; урагани; повені; цунамі; сильні посухи; страшні зливи; зсуви; осипи; селі; обвали.</a:t>
            </a:r>
            <a:endParaRPr lang="en-US" dirty="0"/>
          </a:p>
        </p:txBody>
      </p:sp>
      <p:pic>
        <p:nvPicPr>
          <p:cNvPr id="9218" name="Picture 2" descr="Природні та екологічні катастрофи | Тест на 8 запитань. яд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411" y="3609974"/>
            <a:ext cx="6087292" cy="32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561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0343" y="731187"/>
            <a:ext cx="9993086" cy="2031325"/>
          </a:xfrm>
          <a:prstGeom prst="rect">
            <a:avLst/>
          </a:prstGeom>
        </p:spPr>
        <p:txBody>
          <a:bodyPr wrap="square">
            <a:spAutoFit/>
          </a:bodyPr>
          <a:lstStyle/>
          <a:p>
            <a:r>
              <a:rPr lang="uk-UA" dirty="0" smtClean="0">
                <a:latin typeface="Times New Roman" panose="02020603050405020304" pitchFamily="18" charset="0"/>
                <a:ea typeface="Times New Roman" panose="02020603050405020304" pitchFamily="18" charset="0"/>
              </a:rPr>
              <a:t>	Сонячна </a:t>
            </a:r>
            <a:r>
              <a:rPr lang="uk-UA" dirty="0">
                <a:latin typeface="Times New Roman" panose="02020603050405020304" pitchFamily="18" charset="0"/>
                <a:ea typeface="Times New Roman" panose="02020603050405020304" pitchFamily="18" charset="0"/>
              </a:rPr>
              <a:t>система рухається навколо центра Галактики не по колу, а по еліпсу зі значною різницею в довжині його осей. Максимальні наближення до центра Галактики, що спостерігаються приблизно один раз на 250 млн. років, зміни сил гравітаційних, магнітних і електромагнітних полів у Космосі під час обертання Сонячної системи навколо центра Галактики викликають на Землі збурення її геофізичних полів, стимулюють розвиток вулканізму й землетрусів, рух тектонічних плит і деформацію земної кори, а також спричиняють періодичні зміни клімату (зледеніння й потепління), що супроводжуються екологічними катастрофами.</a:t>
            </a:r>
            <a:endParaRPr lang="en-US" dirty="0"/>
          </a:p>
        </p:txBody>
      </p:sp>
      <p:pic>
        <p:nvPicPr>
          <p:cNvPr id="10242" name="Picture 2" descr="Наша Галактика - Фізика і астрономія. Профільний рівень. 11 клас. Засєкі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709" y="2762512"/>
            <a:ext cx="8386354" cy="409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464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6834" y="1250328"/>
            <a:ext cx="10633166" cy="4241418"/>
          </a:xfrm>
          <a:prstGeom prst="rect">
            <a:avLst/>
          </a:prstGeom>
        </p:spPr>
        <p:txBody>
          <a:bodyPr wrap="square">
            <a:spAutoFit/>
          </a:bodyPr>
          <a:lstStyle/>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Великий </a:t>
            </a:r>
            <a:r>
              <a:rPr lang="uk-UA" dirty="0">
                <a:latin typeface="Times New Roman" panose="02020603050405020304" pitchFamily="18" charset="0"/>
                <a:ea typeface="Times New Roman" panose="02020603050405020304" pitchFamily="18" charset="0"/>
                <a:cs typeface="Times New Roman" panose="02020603050405020304" pitchFamily="18" charset="0"/>
              </a:rPr>
              <a:t>вплив на біосферу Землі справляють також збурення геофізичних полів унаслідок періодичних вибухів на Сонці, спалахів у його хромосфері, які є причиною появи на Землі полярних сяйв, магнітних бур та ін. З давніх часів до наших днів на Землі періодично відбуваються грандіозні катастрофи, спричинені падінням космічних тіл (великих метеоритів, астероїдів, комет).</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Внутрішніми </a:t>
            </a:r>
            <a:r>
              <a:rPr lang="uk-UA" dirty="0">
                <a:latin typeface="Times New Roman" panose="02020603050405020304" pitchFamily="18" charset="0"/>
                <a:ea typeface="Times New Roman" panose="02020603050405020304" pitchFamily="18" charset="0"/>
                <a:cs typeface="Times New Roman" panose="02020603050405020304" pitchFamily="18" charset="0"/>
              </a:rPr>
              <a:t>силами Землі викликаються надзвичайні екологічні ситуації: виверження вулканів; землетруси; переміщення велетенських мас гірських порід через утворення в земній корі великих розломів тощо. Причинами виникнення катастроф є не лише власне природні фактори, а й </a:t>
            </a:r>
            <a:r>
              <a:rPr lang="uk-UA" b="1" dirty="0">
                <a:latin typeface="Times New Roman" panose="02020603050405020304" pitchFamily="18" charset="0"/>
                <a:ea typeface="Times New Roman" panose="02020603050405020304" pitchFamily="18" charset="0"/>
                <a:cs typeface="Times New Roman" panose="02020603050405020304" pitchFamily="18" charset="0"/>
              </a:rPr>
              <a:t>людська діяльність</a:t>
            </a:r>
            <a:r>
              <a:rPr lang="uk-UA" dirty="0">
                <a:latin typeface="Times New Roman" panose="02020603050405020304" pitchFamily="18" charset="0"/>
                <a:ea typeface="Times New Roman" panose="02020603050405020304" pitchFamily="18" charset="0"/>
                <a:cs typeface="Times New Roman" panose="02020603050405020304" pitchFamily="18" charset="0"/>
              </a:rPr>
              <a:t>. Знищення традиційних екосистем (наприклад, вирубка лісів) приводить до збільшення числа засух, повеней і ураганів. Окрім того, за даними Національної Дослідницької Ради, негативну роль виконує процес урбанізації: такі стихійні лиха, як землетруси, особливо небезпечні в місцях масового скупчення населення. Слід відзначити, що основний збиток завдається в результаті впливу не первинних факторів, що породжуються земною стихією, — коливаннями ґрунту і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тріщинами</a:t>
            </a:r>
            <a:r>
              <a:rPr lang="uk-UA" dirty="0">
                <a:latin typeface="Times New Roman" panose="02020603050405020304" pitchFamily="18" charset="0"/>
                <a:ea typeface="Times New Roman" panose="02020603050405020304" pitchFamily="18" charset="0"/>
                <a:cs typeface="Times New Roman" panose="02020603050405020304" pitchFamily="18" charset="0"/>
              </a:rPr>
              <a:t>, що в ньому утворюються,— а повторними, які виникають під впливом первинних: руйнуваннями, пожежами, повенями </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тощо.</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7493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2149" y="593751"/>
            <a:ext cx="10384971" cy="4183325"/>
          </a:xfrm>
          <a:prstGeom prst="rect">
            <a:avLst/>
          </a:prstGeom>
        </p:spPr>
        <p:txBody>
          <a:bodyPr wrap="square">
            <a:spAutoFit/>
          </a:bodyPr>
          <a:lstStyle/>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При </a:t>
            </a:r>
            <a:r>
              <a:rPr lang="uk-UA" dirty="0">
                <a:latin typeface="Times New Roman" panose="02020603050405020304" pitchFamily="18" charset="0"/>
                <a:ea typeface="Times New Roman" panose="02020603050405020304" pitchFamily="18" charset="0"/>
                <a:cs typeface="Times New Roman" panose="02020603050405020304" pitchFamily="18" charset="0"/>
              </a:rPr>
              <a:t>землетрусах високої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бальності</a:t>
            </a:r>
            <a:r>
              <a:rPr lang="uk-UA" dirty="0">
                <a:latin typeface="Times New Roman" panose="02020603050405020304" pitchFamily="18" charset="0"/>
                <a:ea typeface="Times New Roman" panose="02020603050405020304" pitchFamily="18" charset="0"/>
                <a:cs typeface="Times New Roman" panose="02020603050405020304" pitchFamily="18" charset="0"/>
              </a:rPr>
              <a:t> можливі масові ураження населення, у тому числі травми різного ступеня, порушення нормальних умов життєдіяльності людей, руйнування окремих об'єктів і систем інфраструктури.</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Найчастіше </a:t>
            </a:r>
            <a:r>
              <a:rPr lang="uk-UA" dirty="0">
                <a:latin typeface="Times New Roman" panose="02020603050405020304" pitchFamily="18" charset="0"/>
                <a:ea typeface="Times New Roman" panose="02020603050405020304" pitchFamily="18" charset="0"/>
                <a:cs typeface="Times New Roman" panose="02020603050405020304" pitchFamily="18" charset="0"/>
              </a:rPr>
              <a:t>землетруси трапляються в місцях зіткнення двох тектонічних плит, як, наприклад, у Каліфорнії вздовж розлому Сан-</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Андреас</a:t>
            </a:r>
            <a:r>
              <a:rPr lang="uk-UA" dirty="0">
                <a:latin typeface="Times New Roman" panose="02020603050405020304" pitchFamily="18" charset="0"/>
                <a:ea typeface="Times New Roman" panose="02020603050405020304" pitchFamily="18" charset="0"/>
                <a:cs typeface="Times New Roman" panose="02020603050405020304" pitchFamily="18" charset="0"/>
              </a:rPr>
              <a:t>. У процесі того, як плити насуваються одна на одну, тиск зростає, доки одна з плит не «поступиться». Чим більший проміжок часу минає між двома землетрусами, тим сильніший тиск плит і тим більша вірогідність того, що наступний землетрус буде ще </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потужніший.</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Значні </a:t>
            </a:r>
            <a:r>
              <a:rPr lang="uk-UA" dirty="0">
                <a:latin typeface="Times New Roman" panose="02020603050405020304" pitchFamily="18" charset="0"/>
                <a:ea typeface="Times New Roman" panose="02020603050405020304" pitchFamily="18" charset="0"/>
                <a:cs typeface="Times New Roman" panose="02020603050405020304" pitchFamily="18" charset="0"/>
              </a:rPr>
              <a:t>побоювання повинні виникати землетруси, які іноді виникають всередині тектонічних плит – у будь-якому місці і в будь-який час. Вони трапляються далеко від країв плит, що робить їх непередбачуваними.</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uk-UA" dirty="0" smtClean="0">
                <a:latin typeface="Times New Roman" panose="02020603050405020304" pitchFamily="18" charset="0"/>
                <a:ea typeface="Times New Roman" panose="02020603050405020304" pitchFamily="18" charset="0"/>
              </a:rPr>
              <a:t>	Підземні </a:t>
            </a:r>
            <a:r>
              <a:rPr lang="uk-UA" dirty="0">
                <a:latin typeface="Times New Roman" panose="02020603050405020304" pitchFamily="18" charset="0"/>
                <a:ea typeface="Times New Roman" panose="02020603050405020304" pitchFamily="18" charset="0"/>
              </a:rPr>
              <a:t>поштовхи силою 7 балів глибоко в земній мантії не є небезпечними, на глибині 650 км – можливо, не </a:t>
            </a:r>
            <a:r>
              <a:rPr lang="uk-UA" dirty="0" err="1">
                <a:latin typeface="Times New Roman" panose="02020603050405020304" pitchFamily="18" charset="0"/>
                <a:ea typeface="Times New Roman" panose="02020603050405020304" pitchFamily="18" charset="0"/>
              </a:rPr>
              <a:t>спричинять</a:t>
            </a:r>
            <a:r>
              <a:rPr lang="uk-UA" dirty="0">
                <a:latin typeface="Times New Roman" panose="02020603050405020304" pitchFamily="18" charset="0"/>
                <a:ea typeface="Times New Roman" panose="02020603050405020304" pitchFamily="18" charset="0"/>
              </a:rPr>
              <a:t> руйнувань на поверхні, у той же час, як слабкий землетрус на глибині 6 км може стати причиною серйозних порушень на значних територіях</a:t>
            </a:r>
            <a:endParaRPr lang="en-US" dirty="0"/>
          </a:p>
        </p:txBody>
      </p:sp>
      <p:pic>
        <p:nvPicPr>
          <p:cNvPr id="11266" name="Picture 2" descr="Утворення гір — урок. Географія, 6 кла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149" y="4748654"/>
            <a:ext cx="2521131" cy="210934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Землетруси - Географія. 6 клас. Довган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971" y="4797335"/>
            <a:ext cx="3331029" cy="206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979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8090" y="628615"/>
            <a:ext cx="10045337" cy="3055965"/>
          </a:xfrm>
          <a:prstGeom prst="rect">
            <a:avLst/>
          </a:prstGeom>
        </p:spPr>
        <p:txBody>
          <a:bodyPr wrap="square">
            <a:spAutoFit/>
          </a:bodyPr>
          <a:lstStyle/>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dirty="0" err="1" smtClean="0">
                <a:latin typeface="Times New Roman" panose="02020603050405020304" pitchFamily="18" charset="0"/>
                <a:ea typeface="Times New Roman" panose="02020603050405020304" pitchFamily="18" charset="0"/>
                <a:cs typeface="Times New Roman" panose="02020603050405020304" pitchFamily="18" charset="0"/>
              </a:rPr>
              <a:t>Мегацунамі</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dirty="0">
                <a:latin typeface="Times New Roman" panose="02020603050405020304" pitchFamily="18" charset="0"/>
                <a:ea typeface="Times New Roman" panose="02020603050405020304" pitchFamily="18" charset="0"/>
                <a:cs typeface="Times New Roman" panose="02020603050405020304" pitchFamily="18" charset="0"/>
              </a:rPr>
              <a:t>- надпотужна хвиля цунамі, яка загрожує великим проникненням углиб суші. Може бути викликане космічною катастрофою (наприклад, зіткненням Землі з астероїдом) або земними причинами - землетрусами, зсувами ґрунту, обвалами.</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У </a:t>
            </a:r>
            <a:r>
              <a:rPr lang="uk-UA" dirty="0">
                <a:latin typeface="Times New Roman" panose="02020603050405020304" pitchFamily="18" charset="0"/>
                <a:ea typeface="Times New Roman" panose="02020603050405020304" pitchFamily="18" charset="0"/>
                <a:cs typeface="Times New Roman" panose="02020603050405020304" pitchFamily="18" charset="0"/>
              </a:rPr>
              <a:t>зв'язку з детальним вивченням і господарським освоєнням високогірних територій людині все частіше доводиться стикатися з грізними явищами природи, одним їх яких є раптові просування льодовиків. Причому набагато більшу небезпеку являє не сам льодовик, який просувається лише на декілька кілометрів. Річ у тому, що при переміщенні такий льодовик нерідко перегороджує бічні долини, і за крижаними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загатищами</a:t>
            </a:r>
            <a:r>
              <a:rPr lang="uk-UA" dirty="0">
                <a:latin typeface="Times New Roman" panose="02020603050405020304" pitchFamily="18" charset="0"/>
                <a:ea typeface="Times New Roman" panose="02020603050405020304" pitchFamily="18" charset="0"/>
                <a:cs typeface="Times New Roman" panose="02020603050405020304" pitchFamily="18" charset="0"/>
              </a:rPr>
              <a:t> утворюються озера. Велика маса води накопичується в них і прориває неміцну греблю, і тоді величезна хвиля води, змішаної з льодом і валунами спрямовується вниз по долині, змітаючи все на своїй дорозі.</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290" name="Picture 2" descr="Идеи на тему «ЦУНАМІ» (12) | цунами, волны, природ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415" y="3684579"/>
            <a:ext cx="3449774" cy="3042791"/>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4950823" y="3684578"/>
            <a:ext cx="6008914" cy="3042791"/>
          </a:xfrm>
          <a:prstGeom prst="rect">
            <a:avLst/>
          </a:prstGeom>
        </p:spPr>
      </p:pic>
    </p:spTree>
    <p:extLst>
      <p:ext uri="{BB962C8B-B14F-4D97-AF65-F5344CB8AC3E}">
        <p14:creationId xmlns:p14="http://schemas.microsoft.com/office/powerpoint/2010/main" val="1882883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8091" y="751677"/>
            <a:ext cx="10136778" cy="1477328"/>
          </a:xfrm>
          <a:prstGeom prst="rect">
            <a:avLst/>
          </a:prstGeom>
        </p:spPr>
        <p:txBody>
          <a:bodyPr wrap="square">
            <a:spAutoFit/>
          </a:bodyPr>
          <a:lstStyle/>
          <a:p>
            <a:r>
              <a:rPr lang="uk-UA" dirty="0" smtClean="0">
                <a:latin typeface="Times New Roman" panose="02020603050405020304" pitchFamily="18" charset="0"/>
                <a:ea typeface="Times New Roman" panose="02020603050405020304" pitchFamily="18" charset="0"/>
              </a:rPr>
              <a:t>	Лавина </a:t>
            </a:r>
            <a:r>
              <a:rPr lang="uk-UA" dirty="0">
                <a:latin typeface="Times New Roman" panose="02020603050405020304" pitchFamily="18" charset="0"/>
                <a:ea typeface="Times New Roman" panose="02020603050405020304" pitchFamily="18" charset="0"/>
              </a:rPr>
              <a:t>– це потужний сніговий обвал, що виникає на крутих гірських схилах. Величезні маси снігу ковзають по поверхні схилу, проходячи частину дороги у вільному падінні. Падіння лавини супроводжується, залежно від стану снігу, оглушливим шумом і скреготом. На відміну від обвалів скельних порід, лавини у процесі руху значно збільшуються за рахунок захоплення нових шарів снігу, що лежать нижче по схилу. Швидкість лавини може досягати 80–100 м/</a:t>
            </a:r>
            <a:r>
              <a:rPr lang="uk-UA" dirty="0" err="1">
                <a:latin typeface="Times New Roman" panose="02020603050405020304" pitchFamily="18" charset="0"/>
                <a:ea typeface="Times New Roman" panose="02020603050405020304" pitchFamily="18" charset="0"/>
              </a:rPr>
              <a:t>сек</a:t>
            </a:r>
            <a:r>
              <a:rPr lang="uk-UA" dirty="0">
                <a:latin typeface="Times New Roman" panose="02020603050405020304" pitchFamily="18" charset="0"/>
                <a:ea typeface="Times New Roman" panose="02020603050405020304" pitchFamily="18" charset="0"/>
              </a:rPr>
              <a:t> </a:t>
            </a:r>
            <a:r>
              <a:rPr lang="uk-UA" dirty="0" smtClean="0">
                <a:latin typeface="Times New Roman" panose="02020603050405020304" pitchFamily="18" charset="0"/>
                <a:ea typeface="Times New Roman" panose="02020603050405020304" pitchFamily="18" charset="0"/>
              </a:rPr>
              <a:t>.</a:t>
            </a:r>
            <a:endParaRPr lang="en-US" dirty="0"/>
          </a:p>
        </p:txBody>
      </p:sp>
      <p:pic>
        <p:nvPicPr>
          <p:cNvPr id="13314" name="Picture 2" descr="Срочные новости снежные лавины 60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855" y="2229005"/>
            <a:ext cx="6793865" cy="444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253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2777" y="608203"/>
            <a:ext cx="10280468" cy="1574149"/>
          </a:xfrm>
          <a:prstGeom prst="rect">
            <a:avLst/>
          </a:prstGeom>
        </p:spPr>
        <p:txBody>
          <a:bodyPr wrap="square">
            <a:spAutoFit/>
          </a:bodyPr>
          <a:lstStyle/>
          <a:p>
            <a:pPr algn="ctr">
              <a:lnSpc>
                <a:spcPct val="107000"/>
              </a:lnSpc>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Приклади найзначніших катастроф</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З </a:t>
            </a:r>
            <a:r>
              <a:rPr lang="uk-UA" dirty="0">
                <a:latin typeface="Times New Roman" panose="02020603050405020304" pitchFamily="18" charset="0"/>
                <a:ea typeface="Times New Roman" panose="02020603050405020304" pitchFamily="18" charset="0"/>
                <a:cs typeface="Times New Roman" panose="02020603050405020304" pitchFamily="18" charset="0"/>
              </a:rPr>
              <a:t>1949 року усі можливі природні катаклізми забрали життя більше 1,4 млн чоловік. За півстоліття на Землі сталося більше 250 катаклізмів, які завжди супроводжувалися людськими жертвами. А за все тисячоліття сталося 100 тис. природних катастроф, у яких загинуло 15 млн чоловік, із них 3,5 млн — у XX столітті.</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992777" y="2077849"/>
            <a:ext cx="10280468" cy="2424510"/>
          </a:xfrm>
          <a:prstGeom prst="rect">
            <a:avLst/>
          </a:prstGeom>
        </p:spPr>
        <p:txBody>
          <a:bodyPr wrap="square">
            <a:spAutoFit/>
          </a:bodyPr>
          <a:lstStyle/>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За </a:t>
            </a:r>
            <a:r>
              <a:rPr lang="uk-UA" dirty="0">
                <a:latin typeface="Times New Roman" panose="02020603050405020304" pitchFamily="18" charset="0"/>
                <a:ea typeface="Times New Roman" panose="02020603050405020304" pitchFamily="18" charset="0"/>
                <a:cs typeface="Times New Roman" panose="02020603050405020304" pitchFamily="18" charset="0"/>
              </a:rPr>
              <a:t>статистикою, перші позиції за кількістю жертв займають повені. Доречно буде згадати трагедію у Венесуелі, коли під шаром води та грязі були поховані близько 50 тисяч чоловік. Серед найбільш страшних катаклізмів - землетруси у Вірменії, Китаї, Мексиці та Туреччині. Експерти однієї з найбільших у світі страхових компаній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Munich</a:t>
            </a:r>
            <a:r>
              <a:rPr lang="uk-UA" dirty="0">
                <a:latin typeface="Times New Roman" panose="02020603050405020304" pitchFamily="18" charset="0"/>
                <a:ea typeface="Times New Roman" panose="02020603050405020304" pitchFamily="18" charset="0"/>
                <a:cs typeface="Times New Roman" panose="02020603050405020304" pitchFamily="18" charset="0"/>
              </a:rPr>
              <a:t> Дає підрахували, що у 1999 році на планеті сталося більше 700 великих та середніх природних катастроф, внаслідок яких загинули тисячі людей.</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З	а </a:t>
            </a:r>
            <a:r>
              <a:rPr lang="uk-UA" dirty="0">
                <a:latin typeface="Times New Roman" panose="02020603050405020304" pitchFamily="18" charset="0"/>
                <a:ea typeface="Times New Roman" panose="02020603050405020304" pitchFamily="18" charset="0"/>
                <a:cs typeface="Times New Roman" panose="02020603050405020304" pitchFamily="18" charset="0"/>
              </a:rPr>
              <a:t>останні десять років економічні втрати від природних лих склали 535 млрд доларів.</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uk-UA" dirty="0" smtClean="0">
                <a:latin typeface="Times New Roman" panose="02020603050405020304" pitchFamily="18" charset="0"/>
                <a:ea typeface="Times New Roman" panose="02020603050405020304" pitchFamily="18" charset="0"/>
              </a:rPr>
              <a:t>	Доки </a:t>
            </a:r>
            <a:r>
              <a:rPr lang="uk-UA" dirty="0">
                <a:latin typeface="Times New Roman" panose="02020603050405020304" pitchFamily="18" charset="0"/>
                <a:ea typeface="Times New Roman" panose="02020603050405020304" pitchFamily="18" charset="0"/>
              </a:rPr>
              <a:t>вулканічні сили дрімають у підземних глибинах, ми забуваємо про їх руйнівну енергію. Поряд із землетрусами, вони є однією з найпотужніших сил на </a:t>
            </a:r>
            <a:r>
              <a:rPr lang="uk-UA" dirty="0" smtClean="0">
                <a:latin typeface="Times New Roman" panose="02020603050405020304" pitchFamily="18" charset="0"/>
                <a:ea typeface="Times New Roman" panose="02020603050405020304" pitchFamily="18" charset="0"/>
              </a:rPr>
              <a:t>планеті.</a:t>
            </a:r>
            <a:endParaRPr lang="en-US" dirty="0"/>
          </a:p>
        </p:txBody>
      </p:sp>
      <p:pic>
        <p:nvPicPr>
          <p:cNvPr id="14340" name="Picture 4" descr="У Венесуелі оголошено надзвичайний стан через повені - Korrespondent.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777" y="4652656"/>
            <a:ext cx="2926080" cy="2090057"/>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У Вірменії стався землетрус, після якого зник зв'язок | Новини в Час Пі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5427" y="4652656"/>
            <a:ext cx="3095897" cy="206393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248503" y="4652656"/>
            <a:ext cx="2599508" cy="2031325"/>
          </a:xfrm>
          <a:prstGeom prst="rect">
            <a:avLst/>
          </a:prstGeom>
        </p:spPr>
        <p:txBody>
          <a:bodyPr wrap="square">
            <a:spAutoFit/>
          </a:bodyPr>
          <a:lstStyle/>
          <a:p>
            <a:r>
              <a:rPr lang="uk-UA" dirty="0">
                <a:latin typeface="Times New Roman" panose="02020603050405020304" pitchFamily="18" charset="0"/>
                <a:ea typeface="Times New Roman" panose="02020603050405020304" pitchFamily="18" charset="0"/>
                <a:cs typeface="Times New Roman" panose="02020603050405020304" pitchFamily="18" charset="0"/>
              </a:rPr>
              <a:t>Витвереження вулкана – це подія планетарного масштабу. Уже не один раз хмари з часток магми спричиняли погіршення клімату на Землі </a:t>
            </a:r>
            <a:endParaRPr lang="en-US" dirty="0"/>
          </a:p>
        </p:txBody>
      </p:sp>
      <p:pic>
        <p:nvPicPr>
          <p:cNvPr id="14346" name="Picture 10" descr="rgdb.ru - ВебЛандия рекомендует: сайты о вулканах"/>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7894" y="4658281"/>
            <a:ext cx="1960608" cy="2084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208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8457" y="466399"/>
            <a:ext cx="10868297" cy="2228944"/>
          </a:xfrm>
          <a:prstGeom prst="rect">
            <a:avLst/>
          </a:prstGeom>
        </p:spPr>
        <p:txBody>
          <a:bodyPr wrap="square">
            <a:spAutoFit/>
          </a:bodyPr>
          <a:lstStyle/>
          <a:p>
            <a:pPr algn="just">
              <a:lnSpc>
                <a:spcPct val="107000"/>
              </a:lnSpc>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uk-UA" dirty="0" smtClean="0">
                <a:latin typeface="Times New Roman" panose="02020603050405020304" pitchFamily="18" charset="0"/>
                <a:ea typeface="Times New Roman" panose="02020603050405020304" pitchFamily="18" charset="0"/>
              </a:rPr>
              <a:t>	У </a:t>
            </a:r>
            <a:r>
              <a:rPr lang="uk-UA" dirty="0">
                <a:latin typeface="Times New Roman" panose="02020603050405020304" pitchFamily="18" charset="0"/>
                <a:ea typeface="Times New Roman" panose="02020603050405020304" pitchFamily="18" charset="0"/>
              </a:rPr>
              <a:t>залежності від джерела, найсильніший землетрус з часів створення шкали Ріхтера відбувся або у березні 1964 р. в </a:t>
            </a:r>
            <a:r>
              <a:rPr lang="uk-UA" dirty="0" err="1">
                <a:latin typeface="Times New Roman" panose="02020603050405020304" pitchFamily="18" charset="0"/>
                <a:ea typeface="Times New Roman" panose="02020603050405020304" pitchFamily="18" charset="0"/>
              </a:rPr>
              <a:t>затоці</a:t>
            </a:r>
            <a:r>
              <a:rPr lang="uk-UA" dirty="0">
                <a:latin typeface="Times New Roman" panose="02020603050405020304" pitchFamily="18" charset="0"/>
                <a:ea typeface="Times New Roman" panose="02020603050405020304" pitchFamily="18" charset="0"/>
              </a:rPr>
              <a:t> Принца Вільяма на Алясці ( з </a:t>
            </a:r>
            <a:r>
              <a:rPr lang="uk-UA" dirty="0" err="1">
                <a:latin typeface="Times New Roman" panose="02020603050405020304" pitchFamily="18" charset="0"/>
                <a:ea typeface="Times New Roman" panose="02020603050405020304" pitchFamily="18" charset="0"/>
              </a:rPr>
              <a:t>магнітудою</a:t>
            </a:r>
            <a:r>
              <a:rPr lang="uk-UA" dirty="0">
                <a:latin typeface="Times New Roman" panose="02020603050405020304" pitchFamily="18" charset="0"/>
                <a:ea typeface="Times New Roman" panose="02020603050405020304" pitchFamily="18" charset="0"/>
              </a:rPr>
              <a:t> 9,2 за шкалою Ріхтера), </a:t>
            </a:r>
            <a:r>
              <a:rPr lang="uk-UA" dirty="0" smtClean="0">
                <a:latin typeface="Times New Roman" panose="02020603050405020304" pitchFamily="18" charset="0"/>
                <a:ea typeface="Times New Roman" panose="02020603050405020304" pitchFamily="18" charset="0"/>
              </a:rPr>
              <a:t>або у </a:t>
            </a:r>
            <a:r>
              <a:rPr lang="uk-UA" dirty="0">
                <a:latin typeface="Times New Roman" panose="02020603050405020304" pitchFamily="18" charset="0"/>
                <a:ea typeface="Times New Roman" panose="02020603050405020304" pitchFamily="18" charset="0"/>
              </a:rPr>
              <a:t>1960 році в Тихому океані біля узбережжя Чилі. Щоб там не було, обидва землетруси виявилися надзвичайно руйнівними. Підземні поштовхи 1960 року не лише нанесли значних збитків всьому узбережжю Південної Америки, а й спричинили велетенське цунамі, яке близько 10 000 км пройшло Тихим океаном, доки не досягло м. </a:t>
            </a:r>
            <a:r>
              <a:rPr lang="uk-UA" dirty="0" err="1">
                <a:latin typeface="Times New Roman" panose="02020603050405020304" pitchFamily="18" charset="0"/>
                <a:ea typeface="Times New Roman" panose="02020603050405020304" pitchFamily="18" charset="0"/>
              </a:rPr>
              <a:t>Хіло</a:t>
            </a:r>
            <a:r>
              <a:rPr lang="uk-UA" dirty="0">
                <a:latin typeface="Times New Roman" panose="02020603050405020304" pitchFamily="18" charset="0"/>
                <a:ea typeface="Times New Roman" panose="02020603050405020304" pitchFamily="18" charset="0"/>
              </a:rPr>
              <a:t> на Гавайських островах, де зруйнувало біля 500 будівель і стало причиною загибелі близько 60 людей</a:t>
            </a:r>
            <a:endParaRPr lang="en-US" dirty="0"/>
          </a:p>
        </p:txBody>
      </p:sp>
      <p:pic>
        <p:nvPicPr>
          <p:cNvPr id="15364" name="Picture 4" descr="Великий Аляскинський землетрус — Вікіпед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457" y="2695343"/>
            <a:ext cx="5721532" cy="3966714"/>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1960 Tsunami Images | Pacific Tsunami Muse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2121" y="2847703"/>
            <a:ext cx="4758690" cy="372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281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5029" y="524007"/>
            <a:ext cx="10058400" cy="2070054"/>
          </a:xfrm>
          <a:prstGeom prst="rect">
            <a:avLst/>
          </a:prstGeom>
        </p:spPr>
        <p:txBody>
          <a:bodyPr wrap="square">
            <a:spAutoFit/>
          </a:bodyPr>
          <a:lstStyle/>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Десятки </a:t>
            </a:r>
            <a:r>
              <a:rPr lang="uk-UA" dirty="0">
                <a:latin typeface="Times New Roman" panose="02020603050405020304" pitchFamily="18" charset="0"/>
                <a:ea typeface="Times New Roman" panose="02020603050405020304" pitchFamily="18" charset="0"/>
                <a:cs typeface="Times New Roman" panose="02020603050405020304" pitchFamily="18" charset="0"/>
              </a:rPr>
              <a:t>тисяч людей загинули під час землетрусу силою 6,6 бали у грудні 2004 р. у місті-оазисі Бам на південному сході Ірану.</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uk-UA" dirty="0" smtClean="0">
                <a:latin typeface="Times New Roman" panose="02020603050405020304" pitchFamily="18" charset="0"/>
                <a:ea typeface="Times New Roman" panose="02020603050405020304" pitchFamily="18" charset="0"/>
              </a:rPr>
              <a:t>	Ще </a:t>
            </a:r>
            <a:r>
              <a:rPr lang="uk-UA" dirty="0">
                <a:latin typeface="Times New Roman" panose="02020603050405020304" pitchFamily="18" charset="0"/>
                <a:ea typeface="Times New Roman" panose="02020603050405020304" pitchFamily="18" charset="0"/>
              </a:rPr>
              <a:t>до початку сучасної катастрофи в Японії (землетрус, що розпочався 11 березня 2011р., силою близько 9 балів тривав 4 дні; він спричинив грандіозне цунамі та вибухи чотирьох реакторів на АЕС, забрав більше 6000 життів) спеціалісти Лондонського університетського коледжу попереджали, що Токіо – це місто «смерті». Столиця Японії розташована на межі зіткнення трьох тектонічних плит, до того ж, у країні, добре відомій своєю сейсмічною нестабільністю</a:t>
            </a:r>
            <a:endParaRPr lang="en-US" dirty="0"/>
          </a:p>
        </p:txBody>
      </p:sp>
      <p:pic>
        <p:nvPicPr>
          <p:cNvPr id="4" name="Рисунок 3"/>
          <p:cNvPicPr>
            <a:picLocks noChangeAspect="1"/>
          </p:cNvPicPr>
          <p:nvPr/>
        </p:nvPicPr>
        <p:blipFill>
          <a:blip r:embed="rId2"/>
          <a:stretch>
            <a:fillRect/>
          </a:stretch>
        </p:blipFill>
        <p:spPr>
          <a:xfrm>
            <a:off x="1153887" y="2724690"/>
            <a:ext cx="5024845" cy="3131820"/>
          </a:xfrm>
          <a:prstGeom prst="rect">
            <a:avLst/>
          </a:prstGeom>
        </p:spPr>
      </p:pic>
      <p:pic>
        <p:nvPicPr>
          <p:cNvPr id="16388" name="Picture 4" descr="Японія. Цунамі 2011 року | КПІ ім. Ігоря Сікорськог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8732" y="2724690"/>
            <a:ext cx="5760719" cy="4041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950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81658" y="814642"/>
            <a:ext cx="9700797" cy="584775"/>
          </a:xfrm>
          <a:prstGeom prst="rect">
            <a:avLst/>
          </a:prstGeom>
        </p:spPr>
        <p:txBody>
          <a:bodyPr wrap="none">
            <a:spAutoFit/>
          </a:bodyPr>
          <a:lstStyle/>
          <a:p>
            <a:pPr algn="ctr"/>
            <a:r>
              <a:rPr lang="ru-RU" sz="3200" b="1" dirty="0">
                <a:latin typeface="Times New Roman" panose="02020603050405020304" pitchFamily="18" charset="0"/>
                <a:cs typeface="Times New Roman" panose="02020603050405020304" pitchFamily="18" charset="0"/>
              </a:rPr>
              <a:t>Теорія катастроф за Жоржем </a:t>
            </a:r>
            <a:r>
              <a:rPr lang="ru-RU" sz="3200" b="1" dirty="0" err="1">
                <a:latin typeface="Times New Roman" panose="02020603050405020304" pitchFamily="18" charset="0"/>
                <a:cs typeface="Times New Roman" panose="02020603050405020304" pitchFamily="18" charset="0"/>
              </a:rPr>
              <a:t>Кюв’є</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катастрофізм</a:t>
            </a:r>
            <a:r>
              <a:rPr lang="ru-RU"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1026" name="Picture 2" descr="Глава I. Теория катастроф Кювье в развитии (Игорь Смородин) / Проза.р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5964" y="1494473"/>
            <a:ext cx="1895475" cy="24193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Теория катастроф Жоржа Кювье: Основы и влияние на науку | Нейросеть Бегемо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97" y="1494473"/>
            <a:ext cx="9326879" cy="5245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223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2961" y="638819"/>
            <a:ext cx="10306594" cy="1277786"/>
          </a:xfrm>
          <a:prstGeom prst="rect">
            <a:avLst/>
          </a:prstGeom>
        </p:spPr>
        <p:txBody>
          <a:bodyPr wrap="square">
            <a:spAutoFit/>
          </a:bodyPr>
          <a:lstStyle/>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Катастрофічне </a:t>
            </a:r>
            <a:r>
              <a:rPr lang="uk-UA" dirty="0">
                <a:latin typeface="Times New Roman" panose="02020603050405020304" pitchFamily="18" charset="0"/>
                <a:ea typeface="Times New Roman" panose="02020603050405020304" pitchFamily="18" charset="0"/>
                <a:cs typeface="Times New Roman" panose="02020603050405020304" pitchFamily="18" charset="0"/>
              </a:rPr>
              <a:t>цунамі, що зародилося в Індійському океані біля узбережжя острова Суматра на католицьке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різдво</a:t>
            </a:r>
            <a:r>
              <a:rPr lang="uk-UA" dirty="0">
                <a:latin typeface="Times New Roman" panose="02020603050405020304" pitchFamily="18" charset="0"/>
                <a:ea typeface="Times New Roman" panose="02020603050405020304" pitchFamily="18" charset="0"/>
                <a:cs typeface="Times New Roman" panose="02020603050405020304" pitchFamily="18" charset="0"/>
              </a:rPr>
              <a:t> 26 грудня 2004 року, - одне із найбільш руйнівних стихійних лих в історії. Його причиною був підводний землетрус з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магнітудою</a:t>
            </a:r>
            <a:r>
              <a:rPr lang="uk-UA" dirty="0">
                <a:latin typeface="Times New Roman" panose="02020603050405020304" pitchFamily="18" charset="0"/>
                <a:ea typeface="Times New Roman" panose="02020603050405020304" pitchFamily="18" charset="0"/>
                <a:cs typeface="Times New Roman" panose="02020603050405020304" pitchFamily="18" charset="0"/>
              </a:rPr>
              <a:t> близько 9,1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бала</a:t>
            </a:r>
            <a:r>
              <a:rPr lang="uk-UA" dirty="0">
                <a:latin typeface="Times New Roman" panose="02020603050405020304" pitchFamily="18" charset="0"/>
                <a:ea typeface="Times New Roman" panose="02020603050405020304" pitchFamily="18" charset="0"/>
                <a:cs typeface="Times New Roman" panose="02020603050405020304" pitchFamily="18" charset="0"/>
              </a:rPr>
              <a:t>. Жертвами цунамі стали як мінімум 231 тис. чоловік.</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410" name="Picture 2" descr="Цунами в Индийском океане 26 декабря 2004 года считается самым смертоносным  в известной истор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1" y="2080895"/>
            <a:ext cx="5290456" cy="456809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Самое смертоносное цунами в современной истории - Ведом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417" y="2181497"/>
            <a:ext cx="5568041" cy="4467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223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5029" y="720358"/>
            <a:ext cx="10293531" cy="1477328"/>
          </a:xfrm>
          <a:prstGeom prst="rect">
            <a:avLst/>
          </a:prstGeom>
        </p:spPr>
        <p:txBody>
          <a:bodyPr wrap="square">
            <a:spAutoFit/>
          </a:bodyPr>
          <a:lstStyle/>
          <a:p>
            <a:r>
              <a:rPr lang="uk-UA" dirty="0" smtClean="0">
                <a:latin typeface="Times New Roman" panose="02020603050405020304" pitchFamily="18" charset="0"/>
                <a:ea typeface="Times New Roman" panose="02020603050405020304" pitchFamily="18" charset="0"/>
              </a:rPr>
              <a:t>	200 </a:t>
            </a:r>
            <a:r>
              <a:rPr lang="uk-UA" dirty="0">
                <a:latin typeface="Times New Roman" panose="02020603050405020304" pitchFamily="18" charset="0"/>
                <a:ea typeface="Times New Roman" panose="02020603050405020304" pitchFamily="18" charset="0"/>
              </a:rPr>
              <a:t>млн років тому гігантське цунамі знищило 3/4 всього живого на нашій планеті. Причиною цього </a:t>
            </a:r>
            <a:r>
              <a:rPr lang="uk-UA" dirty="0" err="1">
                <a:latin typeface="Times New Roman" panose="02020603050405020304" pitchFamily="18" charset="0"/>
                <a:ea typeface="Times New Roman" panose="02020603050405020304" pitchFamily="18" charset="0"/>
              </a:rPr>
              <a:t>мегацунамі</a:t>
            </a:r>
            <a:r>
              <a:rPr lang="uk-UA" dirty="0">
                <a:latin typeface="Times New Roman" panose="02020603050405020304" pitchFamily="18" charset="0"/>
                <a:ea typeface="Times New Roman" panose="02020603050405020304" pitchFamily="18" charset="0"/>
              </a:rPr>
              <a:t> стало падіння метеорита, який імовірно впав між Ісландією та Північною Америкою. </a:t>
            </a:r>
            <a:r>
              <a:rPr lang="uk-UA" dirty="0" smtClean="0">
                <a:latin typeface="Times New Roman" panose="02020603050405020304" pitchFamily="18" charset="0"/>
                <a:ea typeface="Times New Roman" panose="02020603050405020304" pitchFamily="18" charset="0"/>
              </a:rPr>
              <a:t>	Шар </a:t>
            </a:r>
            <a:r>
              <a:rPr lang="uk-UA" dirty="0">
                <a:latin typeface="Times New Roman" panose="02020603050405020304" pitchFamily="18" charset="0"/>
                <a:ea typeface="Times New Roman" panose="02020603050405020304" pitchFamily="18" charset="0"/>
              </a:rPr>
              <a:t>намиву цього </a:t>
            </a:r>
            <a:r>
              <a:rPr lang="uk-UA" dirty="0" err="1">
                <a:latin typeface="Times New Roman" panose="02020603050405020304" pitchFamily="18" charset="0"/>
                <a:ea typeface="Times New Roman" panose="02020603050405020304" pitchFamily="18" charset="0"/>
              </a:rPr>
              <a:t>мегацунамі</a:t>
            </a:r>
            <a:r>
              <a:rPr lang="uk-UA" dirty="0">
                <a:latin typeface="Times New Roman" panose="02020603050405020304" pitchFamily="18" charset="0"/>
                <a:ea typeface="Times New Roman" panose="02020603050405020304" pitchFamily="18" charset="0"/>
              </a:rPr>
              <a:t> знайдений і вивчений німецькими вченими під м. </a:t>
            </a:r>
            <a:r>
              <a:rPr lang="uk-UA" dirty="0" err="1">
                <a:latin typeface="Times New Roman" panose="02020603050405020304" pitchFamily="18" charset="0"/>
                <a:ea typeface="Times New Roman" panose="02020603050405020304" pitchFamily="18" charset="0"/>
              </a:rPr>
              <a:t>Тюбінген</a:t>
            </a:r>
            <a:r>
              <a:rPr lang="uk-UA" dirty="0">
                <a:latin typeface="Times New Roman" panose="02020603050405020304" pitchFamily="18" charset="0"/>
                <a:ea typeface="Times New Roman" panose="02020603050405020304" pitchFamily="18" charset="0"/>
              </a:rPr>
              <a:t>. Його товщина найбільша з відомих - 30 см. (на думку дослідників, спершу вона сягала 1 м.). Вважається, що це </a:t>
            </a:r>
            <a:r>
              <a:rPr lang="uk-UA" dirty="0" err="1">
                <a:latin typeface="Times New Roman" panose="02020603050405020304" pitchFamily="18" charset="0"/>
                <a:ea typeface="Times New Roman" panose="02020603050405020304" pitchFamily="18" charset="0"/>
              </a:rPr>
              <a:t>мегацунамі</a:t>
            </a:r>
            <a:r>
              <a:rPr lang="uk-UA" dirty="0">
                <a:latin typeface="Times New Roman" panose="02020603050405020304" pitchFamily="18" charset="0"/>
                <a:ea typeface="Times New Roman" panose="02020603050405020304" pitchFamily="18" charset="0"/>
              </a:rPr>
              <a:t> було найбільшим за всю історію планети </a:t>
            </a:r>
            <a:r>
              <a:rPr lang="uk-UA" dirty="0" smtClean="0">
                <a:latin typeface="Times New Roman" panose="02020603050405020304" pitchFamily="18" charset="0"/>
                <a:ea typeface="Times New Roman" panose="02020603050405020304" pitchFamily="18" charset="0"/>
              </a:rPr>
              <a:t>Земля. </a:t>
            </a:r>
            <a:endParaRPr lang="en-US" dirty="0"/>
          </a:p>
        </p:txBody>
      </p:sp>
      <p:pic>
        <p:nvPicPr>
          <p:cNvPr id="18434" name="Picture 2" descr="Мегацунамі — Вікіпед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604" y="2197686"/>
            <a:ext cx="6558734" cy="446437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759338" y="2187749"/>
            <a:ext cx="3734797" cy="3648691"/>
          </a:xfrm>
          <a:prstGeom prst="rect">
            <a:avLst/>
          </a:prstGeom>
        </p:spPr>
        <p:txBody>
          <a:bodyPr wrap="square">
            <a:spAutoFit/>
          </a:bodyPr>
          <a:lstStyle/>
          <a:p>
            <a:pPr algn="just">
              <a:lnSpc>
                <a:spcPct val="107000"/>
              </a:lnSpc>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На Алясці в бухті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Літуя</a:t>
            </a:r>
            <a:r>
              <a:rPr lang="uk-UA" dirty="0">
                <a:latin typeface="Times New Roman" panose="02020603050405020304" pitchFamily="18" charset="0"/>
                <a:ea typeface="Times New Roman" panose="02020603050405020304" pitchFamily="18" charset="0"/>
                <a:cs typeface="Times New Roman" panose="02020603050405020304" pitchFamily="18" charset="0"/>
              </a:rPr>
              <a:t>, США, 8 липня 1958 р. сталося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мегацунамі</a:t>
            </a:r>
            <a:r>
              <a:rPr lang="uk-UA"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Причина - обвал 30 млн мі гірських порід у води бухти з висоти приблизно 900 м. Найбільша висота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гребеня</a:t>
            </a:r>
            <a:r>
              <a:rPr lang="uk-UA" dirty="0">
                <a:latin typeface="Times New Roman" panose="02020603050405020304" pitchFamily="18" charset="0"/>
                <a:ea typeface="Times New Roman" panose="02020603050405020304" pitchFamily="18" charset="0"/>
                <a:cs typeface="Times New Roman" panose="02020603050405020304" pitchFamily="18" charset="0"/>
              </a:rPr>
              <a:t> хвилі була близько 520 м - максимальна для цунамі в історичні часи. Швидкість хвилі — 160 км/год. На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аерофотознімку</a:t>
            </a:r>
            <a:r>
              <a:rPr lang="uk-UA" dirty="0">
                <a:latin typeface="Times New Roman" panose="02020603050405020304" pitchFamily="18" charset="0"/>
                <a:ea typeface="Times New Roman" panose="02020603050405020304" pitchFamily="18" charset="0"/>
                <a:cs typeface="Times New Roman" panose="02020603050405020304" pitchFamily="18" charset="0"/>
              </a:rPr>
              <a:t> було видно світлі області на березі, де ґрунт із деревами було змито повністю, до скелі.</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7043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0526" y="607795"/>
            <a:ext cx="10332720" cy="1870512"/>
          </a:xfrm>
          <a:prstGeom prst="rect">
            <a:avLst/>
          </a:prstGeom>
        </p:spPr>
        <p:txBody>
          <a:bodyPr wrap="square">
            <a:spAutoFit/>
          </a:bodyPr>
          <a:lstStyle/>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В </a:t>
            </a:r>
            <a:r>
              <a:rPr lang="uk-UA" dirty="0">
                <a:latin typeface="Times New Roman" panose="02020603050405020304" pitchFamily="18" charset="0"/>
                <a:ea typeface="Times New Roman" panose="02020603050405020304" pitchFamily="18" charset="0"/>
                <a:cs typeface="Times New Roman" panose="02020603050405020304" pitchFamily="18" charset="0"/>
              </a:rPr>
              <a:t>Україні 1992 р. осіння повінь на річці Уж завдала величезних матеріальних збитків. Через сильні дощі рівень води в річці піднявся на 3—5 м, на значній площі було затоплено сільгоспугіддя, господарські об'єкти, деякі села, частково — міста Мукачеве, Сваляву та Ужгород,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розмито</a:t>
            </a:r>
            <a:r>
              <a:rPr lang="uk-UA" dirty="0">
                <a:latin typeface="Times New Roman" panose="02020603050405020304" pitchFamily="18" charset="0"/>
                <a:ea typeface="Times New Roman" panose="02020603050405020304" pitchFamily="18" charset="0"/>
                <a:cs typeface="Times New Roman" panose="02020603050405020304" pitchFamily="18" charset="0"/>
              </a:rPr>
              <a:t> кілька автодоріг, порушено енергопостачання багатьох сіл. У вересні від сильних дощів почалася повінь у Тернопільській області, внаслідок якої загинуло 6 чоловік, завдано збитків об'єктам енергетики, зв'язку, сільському господарству.</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458" name="Picture 2" descr="1992 рік. Повінь в Ужгороді... | Made in Uzhhorod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2478307"/>
            <a:ext cx="3789408" cy="3021156"/>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Без світла залишились 35 містечок: останні новини про негоду на Західній  Україні – фото, віде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83" y="2478307"/>
            <a:ext cx="6413863" cy="3464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662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3589" y="705779"/>
            <a:ext cx="10110651" cy="2089418"/>
          </a:xfrm>
          <a:prstGeom prst="rect">
            <a:avLst/>
          </a:prstGeom>
        </p:spPr>
        <p:txBody>
          <a:bodyPr wrap="square">
            <a:spAutoFit/>
          </a:bodyPr>
          <a:lstStyle/>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У </a:t>
            </a:r>
            <a:r>
              <a:rPr lang="uk-UA" dirty="0">
                <a:latin typeface="Times New Roman" panose="02020603050405020304" pitchFamily="18" charset="0"/>
                <a:ea typeface="Times New Roman" panose="02020603050405020304" pitchFamily="18" charset="0"/>
                <a:cs typeface="Times New Roman" panose="02020603050405020304" pitchFamily="18" charset="0"/>
              </a:rPr>
              <a:t>цьому ж році снігопади й сильні заметілі в Криму пошкодили близько 3 тис. житлових будинків і 150 виробничих приміщень. Ураганні вітри, швидкість яких досягала 25—34 м/с (місцями — 38—40 м/с), завдали величезних збитків господарству.</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uk-UA" dirty="0" smtClean="0">
                <a:latin typeface="Times New Roman" panose="02020603050405020304" pitchFamily="18" charset="0"/>
                <a:ea typeface="Times New Roman" panose="02020603050405020304" pitchFamily="18" charset="0"/>
              </a:rPr>
              <a:t>	Тоді </a:t>
            </a:r>
            <a:r>
              <a:rPr lang="uk-UA" dirty="0">
                <a:latin typeface="Times New Roman" panose="02020603050405020304" pitchFamily="18" charset="0"/>
                <a:ea typeface="Times New Roman" panose="02020603050405020304" pitchFamily="18" charset="0"/>
              </a:rPr>
              <a:t>ж біля південних берегів Криму лютували сильні шторми: 15 листопада вони зруйнували в Ялті пірс вантажного порту, портові споруди. В море витекло паливо з кількох цистерн, затонуло 8 невеликих суден, зазнали пошкоджень і великі судна. З будинків зривало покрівлі. Збитки становили близько 10 млрд. крб. Були й людські </a:t>
            </a:r>
            <a:r>
              <a:rPr lang="uk-UA" dirty="0" smtClean="0">
                <a:latin typeface="Times New Roman" panose="02020603050405020304" pitchFamily="18" charset="0"/>
                <a:ea typeface="Times New Roman" panose="02020603050405020304" pitchFamily="18" charset="0"/>
              </a:rPr>
              <a:t>жертви. </a:t>
            </a:r>
            <a:endParaRPr lang="en-US" dirty="0"/>
          </a:p>
        </p:txBody>
      </p:sp>
      <p:pic>
        <p:nvPicPr>
          <p:cNvPr id="20482" name="Picture 2" descr="Погода в Крыму: снег, гололедица, температура воздуха ночью опустится до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589" y="2795197"/>
            <a:ext cx="38862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Ураганы прошлых веков. Какие бури и штормы уже сотрясали Крым - Погода M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926" y="2795197"/>
            <a:ext cx="2900091" cy="3292094"/>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Фото &quot;Набережная Ялты. Последствия ледяного шторма. Владислав Григорьевич  Власов&quot;, 1971 год, Украинская ССР, Крымская обл., г. Ялта - История России  в фотографиях"/>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08" y="3275665"/>
            <a:ext cx="4045042" cy="2563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961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5840" y="573822"/>
            <a:ext cx="10332720" cy="2585323"/>
          </a:xfrm>
          <a:prstGeom prst="rect">
            <a:avLst/>
          </a:prstGeom>
        </p:spPr>
        <p:txBody>
          <a:bodyPr wrap="square">
            <a:spAutoFit/>
          </a:bodyPr>
          <a:lstStyle/>
          <a:p>
            <a:r>
              <a:rPr lang="uk-UA" dirty="0" smtClean="0">
                <a:latin typeface="Times New Roman" panose="02020603050405020304" pitchFamily="18" charset="0"/>
                <a:ea typeface="Times New Roman" panose="02020603050405020304" pitchFamily="18" charset="0"/>
              </a:rPr>
              <a:t>	Того </a:t>
            </a:r>
            <a:r>
              <a:rPr lang="uk-UA" dirty="0">
                <a:latin typeface="Times New Roman" panose="02020603050405020304" pitchFamily="18" charset="0"/>
                <a:ea typeface="Times New Roman" panose="02020603050405020304" pitchFamily="18" charset="0"/>
              </a:rPr>
              <a:t>ж року сталося 5869 пожеж, здебільшого антропогенних, у результаті яких було знищено майже 2 тис. га лісу. На початку листопада 1998 р. сталася найбільша природна екологічна катастрофа на Закарпатті — руйнівна повінь, яка забрала декілька десятків людських життів і завдала колосальних економічних збитків. Подібних катастроф тут не траплялося 200 років. Для відновлення екосистем, а також нормальних умов проживання людей потрібно багато десятиліть. За попередніми підрахунками, загальні збитки перевищують 120 млрд. гривень (зруйновано більш як 2 тис. будинків, близько 2 тис. — підтоплено, майже з 6 тис. будинків відселено жителів, пошкоджено багато десятків кілометрів доріг, ліній каналізації, водо- та енергопостачання, затоплено тисячі гектарів сільськогосподарських угідь).</a:t>
            </a:r>
            <a:endParaRPr lang="en-US" dirty="0"/>
          </a:p>
        </p:txBody>
      </p:sp>
      <p:pic>
        <p:nvPicPr>
          <p:cNvPr id="21506" name="Picture 2" descr="Шмигаль згадав повені на Закарпатті 1998 року: Зараз наслідки набагато  легші | Українська правд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162" y="3223516"/>
            <a:ext cx="5866403" cy="338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099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9086" y="724953"/>
            <a:ext cx="10411097" cy="2463238"/>
          </a:xfrm>
          <a:prstGeom prst="rect">
            <a:avLst/>
          </a:prstGeom>
        </p:spPr>
        <p:txBody>
          <a:bodyPr wrap="square">
            <a:spAutoFit/>
          </a:bodyPr>
          <a:lstStyle/>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Найбільш </a:t>
            </a:r>
            <a:r>
              <a:rPr lang="uk-UA" dirty="0">
                <a:latin typeface="Times New Roman" panose="02020603050405020304" pitchFamily="18" charset="0"/>
                <a:ea typeface="Times New Roman" panose="02020603050405020304" pitchFamily="18" charset="0"/>
                <a:cs typeface="Times New Roman" panose="02020603050405020304" pitchFamily="18" charset="0"/>
              </a:rPr>
              <a:t>значне відоме просування льодовика сталося на Північно-східній Землі (Шпіцберген), коли між 1936 і 1938 рр. частина схилу Південного крижаного поля сповзла на 20 км. в море, утворивши сильно розбите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тріщинами</a:t>
            </a:r>
            <a:r>
              <a:rPr lang="uk-UA" dirty="0">
                <a:latin typeface="Times New Roman" panose="02020603050405020304" pitchFamily="18" charset="0"/>
                <a:ea typeface="Times New Roman" panose="02020603050405020304" pitchFamily="18" charset="0"/>
                <a:cs typeface="Times New Roman" panose="02020603050405020304" pitchFamily="18" charset="0"/>
              </a:rPr>
              <a:t> льодовикове пасмо шириною 30 км., площею 400–500 км2, яке отримало назву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Бразвельбре</a:t>
            </a:r>
            <a:r>
              <a:rPr lang="uk-UA" dirty="0">
                <a:latin typeface="Times New Roman" panose="02020603050405020304" pitchFamily="18" charset="0"/>
                <a:ea typeface="Times New Roman" panose="02020603050405020304" pitchFamily="18" charset="0"/>
                <a:cs typeface="Times New Roman" panose="02020603050405020304" pitchFamily="18" charset="0"/>
              </a:rPr>
              <a:t>» (швидко зростаючий льодовик).</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Катастрофічні </a:t>
            </a:r>
            <a:r>
              <a:rPr lang="uk-UA" dirty="0">
                <a:latin typeface="Times New Roman" panose="02020603050405020304" pitchFamily="18" charset="0"/>
                <a:ea typeface="Times New Roman" panose="02020603050405020304" pitchFamily="18" charset="0"/>
                <a:cs typeface="Times New Roman" panose="02020603050405020304" pitchFamily="18" charset="0"/>
              </a:rPr>
              <a:t>селеві потоки характерні для більшості гірських районів світу, освоєних людиною. Південь Росії відзначається високим рівнем селевої активності. На початку ХХІ століття тут трапилося декілька селевих катастроф, які спричинили значні руйнування і стали причиною смерті десятків людей.</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530" name="Picture 2" descr="На заході України ввечері можливі паводки, селі та зсуви ґрунту - ДСН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086" y="3177287"/>
            <a:ext cx="5270723" cy="3011843"/>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Туристів у Карпатах попереджають про можливі сходження селевих потоків •  dovko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512" y="2884926"/>
            <a:ext cx="5089905" cy="360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016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6652" y="685252"/>
            <a:ext cx="10515600" cy="1773691"/>
          </a:xfrm>
          <a:prstGeom prst="rect">
            <a:avLst/>
          </a:prstGeom>
        </p:spPr>
        <p:txBody>
          <a:bodyPr wrap="square">
            <a:spAutoFit/>
          </a:bodyPr>
          <a:lstStyle/>
          <a:p>
            <a:pPr algn="ctr">
              <a:lnSpc>
                <a:spcPct val="107000"/>
              </a:lnSpc>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Міжнародні організації та програми з дослідження та ліквідації природних катастроф</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uk-UA" dirty="0" smtClean="0">
                <a:latin typeface="Times New Roman" panose="02020603050405020304" pitchFamily="18" charset="0"/>
                <a:ea typeface="Times New Roman" panose="02020603050405020304" pitchFamily="18" charset="0"/>
              </a:rPr>
              <a:t>	Передумовою </a:t>
            </a:r>
            <a:r>
              <a:rPr lang="uk-UA" dirty="0">
                <a:latin typeface="Times New Roman" panose="02020603050405020304" pitchFamily="18" charset="0"/>
                <a:ea typeface="Times New Roman" panose="02020603050405020304" pitchFamily="18" charset="0"/>
              </a:rPr>
              <a:t>для захисту від природних катастроф є визначення причин і механізму їх виникнення. Знаючи суть катастрофічного явища, можна знайти способи його прогнозу і проведення захисних заходів, значно зменшуючи наслідки. Особливо важлива ця проблема для держав альпійського складчастого поясу, де в даний час </a:t>
            </a:r>
            <a:r>
              <a:rPr lang="uk-UA" dirty="0" err="1">
                <a:latin typeface="Times New Roman" panose="02020603050405020304" pitchFamily="18" charset="0"/>
                <a:ea typeface="Times New Roman" panose="02020603050405020304" pitchFamily="18" charset="0"/>
              </a:rPr>
              <a:t>інтенсивно</a:t>
            </a:r>
            <a:r>
              <a:rPr lang="uk-UA" dirty="0">
                <a:latin typeface="Times New Roman" panose="02020603050405020304" pitchFamily="18" charset="0"/>
                <a:ea typeface="Times New Roman" panose="02020603050405020304" pitchFamily="18" charset="0"/>
              </a:rPr>
              <a:t> проявляються тектонічні рухи, викликаючи землетруси і активний </a:t>
            </a:r>
            <a:r>
              <a:rPr lang="uk-UA" dirty="0" smtClean="0">
                <a:latin typeface="Times New Roman" panose="02020603050405020304" pitchFamily="18" charset="0"/>
                <a:ea typeface="Times New Roman" panose="02020603050405020304" pitchFamily="18" charset="0"/>
              </a:rPr>
              <a:t>вулканізм.</a:t>
            </a:r>
            <a:endParaRPr lang="en-US" dirty="0"/>
          </a:p>
        </p:txBody>
      </p:sp>
      <p:pic>
        <p:nvPicPr>
          <p:cNvPr id="23554" name="Picture 2" descr="Системи прогнозування перебігу надзвичайних ситуацій природного та  техногенного характеру&gt; NASU &gt;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652" y="2625634"/>
            <a:ext cx="3878429" cy="411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225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2961" y="1158480"/>
            <a:ext cx="10411097" cy="4834144"/>
          </a:xfrm>
          <a:prstGeom prst="rect">
            <a:avLst/>
          </a:prstGeom>
        </p:spPr>
        <p:txBody>
          <a:bodyPr wrap="square">
            <a:spAutoFit/>
          </a:bodyPr>
          <a:lstStyle/>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За </a:t>
            </a:r>
            <a:r>
              <a:rPr lang="uk-UA" dirty="0">
                <a:latin typeface="Times New Roman" panose="02020603050405020304" pitchFamily="18" charset="0"/>
                <a:ea typeface="Times New Roman" panose="02020603050405020304" pitchFamily="18" charset="0"/>
                <a:cs typeface="Times New Roman" panose="02020603050405020304" pitchFamily="18" charset="0"/>
              </a:rPr>
              <a:t>даними кліматолога Джона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Твігга</a:t>
            </a:r>
            <a:r>
              <a:rPr lang="uk-UA" dirty="0">
                <a:latin typeface="Times New Roman" panose="02020603050405020304" pitchFamily="18" charset="0"/>
                <a:ea typeface="Times New Roman" panose="02020603050405020304" pitchFamily="18" charset="0"/>
                <a:cs typeface="Times New Roman" panose="02020603050405020304" pitchFamily="18" charset="0"/>
              </a:rPr>
              <a:t>, автора дослідження «Шляхи Зменшення Збитків Катастроф», починаючи з 1970 року природні катастрофи щорічно забирають, в середньому, 80 тис. життів. За оцінками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Чикагського</a:t>
            </a:r>
            <a:r>
              <a:rPr lang="uk-UA" dirty="0">
                <a:latin typeface="Times New Roman" panose="02020603050405020304" pitchFamily="18" charset="0"/>
                <a:ea typeface="Times New Roman" panose="02020603050405020304" pitchFamily="18" charset="0"/>
                <a:cs typeface="Times New Roman" panose="02020603050405020304" pitchFamily="18" charset="0"/>
              </a:rPr>
              <a:t> Університету, стихійні лиха останніх десятиліть 20 століття торкнулися приблизно 2 млрд. чоловік - третини всього людства. Тому, на мою думку надзвичайно актуальним є питання про підтримку вже існуючих та створення нових програм з дослідження та ліквідації природних катастроф.</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Питаннями </a:t>
            </a:r>
            <a:r>
              <a:rPr lang="uk-UA" dirty="0">
                <a:latin typeface="Times New Roman" panose="02020603050405020304" pitchFamily="18" charset="0"/>
                <a:ea typeface="Times New Roman" panose="02020603050405020304" pitchFamily="18" charset="0"/>
                <a:cs typeface="Times New Roman" panose="02020603050405020304" pitchFamily="18" charset="0"/>
              </a:rPr>
              <a:t>екологічного співробітництва, дослідження та ліквідації природних катастроф займається ряд міжнародних організацій. Міжнародне екологічне співробітництво розпочалось в 50—60-х роках. Воно включає в себе не лише розробку проектів стосовно охорони навколишнього середовища, а й співпрацю держав у сфері прогнозування, дослідження, ліквідації стихійних катастроф. Протягом останніх 40 років під егідою ООН було створено десятки органів, центрів і програм, які працюють у цьому напрямку: 1970 p.— Міжнародна програма МАВ («Людина і біосфера»), яка вбирає близько 15 наукових проектів досліджень для ЗО країн: 1972—ЮНЕП (Програма міжнародного співробітництва з проблем природного середовища), ВОЗ (Всесвітня організація охорони здоров'я), МКОСР (Міжнародна комісія з охорони довкілля і розвитку), ЕФОС (Глобальний фонд навколишнього середовища, з 1990 p.); АМО (Всесвітня метеорологічна організація) та ін.</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7361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62594" y="615524"/>
            <a:ext cx="10097589" cy="3139321"/>
          </a:xfrm>
          <a:prstGeom prst="rect">
            <a:avLst/>
          </a:prstGeom>
        </p:spPr>
        <p:txBody>
          <a:bodyPr wrap="square">
            <a:spAutoFit/>
          </a:bodyPr>
          <a:lstStyle/>
          <a:p>
            <a:r>
              <a:rPr lang="uk-UA" dirty="0" smtClean="0">
                <a:latin typeface="Times New Roman" panose="02020603050405020304" pitchFamily="18" charset="0"/>
                <a:ea typeface="Times New Roman" panose="02020603050405020304" pitchFamily="18" charset="0"/>
              </a:rPr>
              <a:t>	Наша </a:t>
            </a:r>
            <a:r>
              <a:rPr lang="uk-UA" dirty="0">
                <a:latin typeface="Times New Roman" panose="02020603050405020304" pitchFamily="18" charset="0"/>
                <a:ea typeface="Times New Roman" panose="02020603050405020304" pitchFamily="18" charset="0"/>
              </a:rPr>
              <a:t>країна заявила про підтримку Концепції ООН про сталий людський розвиток. Одним з ключових завдань державної політики України на найближчу перспективу, визначених в Посланні Президента до Верховної Ради "Україна: поступ у XXI століття. Стратегія економічного та політичного розвитку на 2000-2004 роки", в Указі Президента від 09.02.2001 р. №80/2001 "Про заходи щодо підвищення рівня захисту населення і територій від надзвичайних ситуацій техногенного та природного характеру", у Програмі діяльності Кабінету Міністрів "Реформи заради добробуту", є зниження рівня техногенно-екологічних ризиків та захист населення і територій від надзвичайних ситуацій. Законодавчою базою для реалізації цих завдань є низка нових законів, що стосуються захисту населення від надзвичайних ситуацій природного і техногенного характеру, прийнятих Верховною Радою, в тому числі проект Закону </a:t>
            </a:r>
            <a:r>
              <a:rPr lang="uk-UA" dirty="0" smtClean="0">
                <a:latin typeface="Times New Roman" panose="02020603050405020304" pitchFamily="18" charset="0"/>
                <a:ea typeface="Times New Roman" panose="02020603050405020304" pitchFamily="18" charset="0"/>
              </a:rPr>
              <a:t>«Про </a:t>
            </a:r>
            <a:r>
              <a:rPr lang="uk-UA" dirty="0">
                <a:latin typeface="Times New Roman" panose="02020603050405020304" pitchFamily="18" charset="0"/>
                <a:ea typeface="Times New Roman" panose="02020603050405020304" pitchFamily="18" charset="0"/>
              </a:rPr>
              <a:t>Концепцію сталого розвитку в </a:t>
            </a:r>
            <a:r>
              <a:rPr lang="uk-UA" dirty="0" smtClean="0">
                <a:latin typeface="Times New Roman" panose="02020603050405020304" pitchFamily="18" charset="0"/>
                <a:ea typeface="Times New Roman" panose="02020603050405020304" pitchFamily="18" charset="0"/>
              </a:rPr>
              <a:t>Україні».</a:t>
            </a:r>
            <a:endParaRPr lang="en-US" dirty="0"/>
          </a:p>
        </p:txBody>
      </p:sp>
      <p:pic>
        <p:nvPicPr>
          <p:cNvPr id="24578" name="Picture 2" descr="Екологічна політика України врахує Цілі сталого розвитку ООН — Зак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594" y="3754844"/>
            <a:ext cx="5702092" cy="310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503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8091" y="730576"/>
            <a:ext cx="10398035" cy="2585323"/>
          </a:xfrm>
          <a:prstGeom prst="rect">
            <a:avLst/>
          </a:prstGeom>
        </p:spPr>
        <p:txBody>
          <a:bodyPr wrap="square">
            <a:spAutoFit/>
          </a:bodyPr>
          <a:lstStyle/>
          <a:p>
            <a:r>
              <a:rPr lang="uk-UA" dirty="0" smtClean="0">
                <a:latin typeface="Times New Roman" panose="02020603050405020304" pitchFamily="18" charset="0"/>
                <a:ea typeface="Times New Roman" panose="02020603050405020304" pitchFamily="18" charset="0"/>
              </a:rPr>
              <a:t>	У </a:t>
            </a:r>
            <a:r>
              <a:rPr lang="uk-UA" dirty="0">
                <a:latin typeface="Times New Roman" panose="02020603050405020304" pitchFamily="18" charset="0"/>
                <a:ea typeface="Times New Roman" panose="02020603050405020304" pitchFamily="18" charset="0"/>
              </a:rPr>
              <a:t>разі стихійного лиха оперативні установи ООН докладають чималих зусиль для надання допомоги потерпілому населенню. Дві структури ООН несуть основну відповідальність за ці дії: Управління по координації гуманітарної діяльності і Програма Розвитку ООН. Така допомога включає продовольчу допомогу, що надається через Всесвітню продовольчу програму; дах і захист, забезпечувані Управлінням Верховного комісара Організації Об'єднаних Націй у справах біженців; надзвичайну допомогу матерям і дітям, що надається Дитячим фондом Організації Об'єднаних Націй, і </a:t>
            </a:r>
            <a:r>
              <a:rPr lang="uk-UA" dirty="0" err="1">
                <a:latin typeface="Times New Roman" panose="02020603050405020304" pitchFamily="18" charset="0"/>
                <a:ea typeface="Times New Roman" panose="02020603050405020304" pitchFamily="18" charset="0"/>
              </a:rPr>
              <a:t>т.д</a:t>
            </a:r>
            <a:r>
              <a:rPr lang="uk-UA" dirty="0">
                <a:latin typeface="Times New Roman" panose="02020603050405020304" pitchFamily="18" charset="0"/>
                <a:ea typeface="Times New Roman" panose="02020603050405020304" pitchFamily="18" charset="0"/>
              </a:rPr>
              <a:t>. Практично вся гуманітарна допомога ООН фінансується за рахунок добровільних внесків: за період з 2001 по 2004 рік ООН вдалося зібрати на ці цілі близько $1.4 млрд., що дозволило надати допомоги 44 млн. чоловік</a:t>
            </a:r>
            <a:endParaRPr lang="en-US" dirty="0"/>
          </a:p>
        </p:txBody>
      </p:sp>
      <p:sp>
        <p:nvSpPr>
          <p:cNvPr id="3" name="Прямоугольник 2"/>
          <p:cNvSpPr/>
          <p:nvPr/>
        </p:nvSpPr>
        <p:spPr>
          <a:xfrm>
            <a:off x="1058091" y="3315899"/>
            <a:ext cx="10398035" cy="2585323"/>
          </a:xfrm>
          <a:prstGeom prst="rect">
            <a:avLst/>
          </a:prstGeom>
        </p:spPr>
        <p:txBody>
          <a:bodyPr wrap="square">
            <a:spAutoFit/>
          </a:bodyPr>
          <a:lstStyle/>
          <a:p>
            <a:r>
              <a:rPr lang="uk-UA" dirty="0" smtClean="0">
                <a:latin typeface="Times New Roman" panose="02020603050405020304" pitchFamily="18" charset="0"/>
                <a:ea typeface="Times New Roman" panose="02020603050405020304" pitchFamily="18" charset="0"/>
              </a:rPr>
              <a:t>	Показово</a:t>
            </a:r>
            <a:r>
              <a:rPr lang="uk-UA" dirty="0">
                <a:latin typeface="Times New Roman" panose="02020603050405020304" pitchFamily="18" charset="0"/>
                <a:ea typeface="Times New Roman" panose="02020603050405020304" pitchFamily="18" charset="0"/>
              </a:rPr>
              <a:t>, що нині держави і народи світу прагнуть надавати негайні допомоги потерпілим від природних катаклізмів незалежно від того, де вони відбулися. У 1995 році США надали масштабні продовольчі допомоги Північній Кореї, в якій почався голод, не дивлячись на те, що відносини між двома країнами були вельми напруженими. Показовий приклад повеней 2002 року в Європі. Тоді безпрецедентні опади привели до того, що з берегів вийшли такі річки, як Дунай і Ельба. Від повеней серйозно постраждали Чехія, Німеччина, Польща, Угорщина, Словаччина, Австрія. В цілому загинуло більше 100 чоловік, сотні тисяч були вимушені покинути свої будинки, економічний збиток досяг $15 млрд. євро. Цікаво, що допомогу потерпілим надавали навіть жителі "бідних" країн - уряд Шрі - Ланки з цією ж метою передав постраждалим 2 </a:t>
            </a:r>
            <a:r>
              <a:rPr lang="uk-UA" dirty="0" err="1">
                <a:latin typeface="Times New Roman" panose="02020603050405020304" pitchFamily="18" charset="0"/>
                <a:ea typeface="Times New Roman" panose="02020603050405020304" pitchFamily="18" charset="0"/>
              </a:rPr>
              <a:t>тонни</a:t>
            </a:r>
            <a:r>
              <a:rPr lang="uk-UA" dirty="0">
                <a:latin typeface="Times New Roman" panose="02020603050405020304" pitchFamily="18" charset="0"/>
                <a:ea typeface="Times New Roman" panose="02020603050405020304" pitchFamily="18" charset="0"/>
              </a:rPr>
              <a:t> добірного чаю.</a:t>
            </a:r>
            <a:endParaRPr lang="en-US" dirty="0"/>
          </a:p>
        </p:txBody>
      </p:sp>
    </p:spTree>
    <p:extLst>
      <p:ext uri="{BB962C8B-B14F-4D97-AF65-F5344CB8AC3E}">
        <p14:creationId xmlns:p14="http://schemas.microsoft.com/office/powerpoint/2010/main" val="2981333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81658" y="916092"/>
            <a:ext cx="9499702" cy="4524315"/>
          </a:xfrm>
          <a:prstGeom prst="rect">
            <a:avLst/>
          </a:prstGeom>
        </p:spPr>
        <p:txBody>
          <a:bodyPr wrap="square">
            <a:spAutoFit/>
          </a:bodyPr>
          <a:lstStyle/>
          <a:p>
            <a:pPr algn="just">
              <a:spcAft>
                <a:spcPts val="0"/>
              </a:spcAft>
            </a:pPr>
            <a:r>
              <a:rPr lang="ru-RU" dirty="0" smtClean="0">
                <a:latin typeface="Times New Roman" panose="02020603050405020304" pitchFamily="18" charset="0"/>
                <a:ea typeface="Times New Roman" panose="02020603050405020304" pitchFamily="18" charset="0"/>
              </a:rPr>
              <a:t>	Жорж </a:t>
            </a:r>
            <a:r>
              <a:rPr lang="ru-RU" dirty="0" err="1">
                <a:latin typeface="Times New Roman" panose="02020603050405020304" pitchFamily="18" charset="0"/>
                <a:ea typeface="Times New Roman" panose="02020603050405020304" pitchFamily="18" charset="0"/>
              </a:rPr>
              <a:t>Кюв’є</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опублікував</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працю</a:t>
            </a:r>
            <a:r>
              <a:rPr lang="ru-RU" dirty="0">
                <a:latin typeface="Times New Roman" panose="02020603050405020304" pitchFamily="18" charset="0"/>
                <a:ea typeface="Times New Roman" panose="02020603050405020304" pitchFamily="18" charset="0"/>
              </a:rPr>
              <a:t> </a:t>
            </a:r>
            <a:r>
              <a:rPr lang="ru-RU" b="1" dirty="0">
                <a:latin typeface="Times New Roman" panose="02020603050405020304" pitchFamily="18" charset="0"/>
                <a:ea typeface="Times New Roman" panose="02020603050405020304" pitchFamily="18" charset="0"/>
              </a:rPr>
              <a:t>«</a:t>
            </a:r>
            <a:r>
              <a:rPr lang="en-US" b="1" dirty="0" err="1">
                <a:latin typeface="Times New Roman" panose="02020603050405020304" pitchFamily="18" charset="0"/>
                <a:ea typeface="Times New Roman" panose="02020603050405020304" pitchFamily="18" charset="0"/>
              </a:rPr>
              <a:t>Discours</a:t>
            </a:r>
            <a:r>
              <a:rPr lang="en-US" b="1" dirty="0">
                <a:latin typeface="Times New Roman" panose="02020603050405020304" pitchFamily="18" charset="0"/>
                <a:ea typeface="Times New Roman" panose="02020603050405020304" pitchFamily="18" charset="0"/>
              </a:rPr>
              <a:t> sur les r</a:t>
            </a:r>
            <a:r>
              <a:rPr lang="ru-RU" b="1" dirty="0">
                <a:latin typeface="Times New Roman" panose="02020603050405020304" pitchFamily="18" charset="0"/>
                <a:ea typeface="Times New Roman" panose="02020603050405020304" pitchFamily="18" charset="0"/>
              </a:rPr>
              <a:t>é</a:t>
            </a:r>
            <a:r>
              <a:rPr lang="en-US" b="1" dirty="0" err="1">
                <a:latin typeface="Times New Roman" panose="02020603050405020304" pitchFamily="18" charset="0"/>
                <a:ea typeface="Times New Roman" panose="02020603050405020304" pitchFamily="18" charset="0"/>
              </a:rPr>
              <a:t>volutions</a:t>
            </a:r>
            <a:r>
              <a:rPr lang="en-US" b="1" dirty="0">
                <a:latin typeface="Times New Roman" panose="02020603050405020304" pitchFamily="18" charset="0"/>
                <a:ea typeface="Times New Roman" panose="02020603050405020304" pitchFamily="18" charset="0"/>
              </a:rPr>
              <a:t> de la surface du globe et sur les </a:t>
            </a:r>
            <a:r>
              <a:rPr lang="en-US" b="1" dirty="0" err="1">
                <a:latin typeface="Times New Roman" panose="02020603050405020304" pitchFamily="18" charset="0"/>
                <a:ea typeface="Times New Roman" panose="02020603050405020304" pitchFamily="18" charset="0"/>
              </a:rPr>
              <a:t>changements</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qu</a:t>
            </a:r>
            <a:r>
              <a:rPr lang="ru-RU" b="1" dirty="0">
                <a:latin typeface="Times New Roman" panose="02020603050405020304" pitchFamily="18" charset="0"/>
                <a:ea typeface="Times New Roman" panose="02020603050405020304" pitchFamily="18" charset="0"/>
              </a:rPr>
              <a:t>’</a:t>
            </a:r>
            <a:r>
              <a:rPr lang="en-US" b="1" dirty="0" err="1">
                <a:latin typeface="Times New Roman" panose="02020603050405020304" pitchFamily="18" charset="0"/>
                <a:ea typeface="Times New Roman" panose="02020603050405020304" pitchFamily="18" charset="0"/>
              </a:rPr>
              <a:t>elles</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ont</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produits</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dans</a:t>
            </a:r>
            <a:r>
              <a:rPr lang="en-US" b="1" dirty="0">
                <a:latin typeface="Times New Roman" panose="02020603050405020304" pitchFamily="18" charset="0"/>
                <a:ea typeface="Times New Roman" panose="02020603050405020304" pitchFamily="18" charset="0"/>
              </a:rPr>
              <a:t> le r</a:t>
            </a:r>
            <a:r>
              <a:rPr lang="ru-RU" b="1" dirty="0">
                <a:latin typeface="Times New Roman" panose="02020603050405020304" pitchFamily="18" charset="0"/>
                <a:ea typeface="Times New Roman" panose="02020603050405020304" pitchFamily="18" charset="0"/>
              </a:rPr>
              <a:t>è</a:t>
            </a:r>
            <a:r>
              <a:rPr lang="en-US" b="1" dirty="0" err="1">
                <a:latin typeface="Times New Roman" panose="02020603050405020304" pitchFamily="18" charset="0"/>
                <a:ea typeface="Times New Roman" panose="02020603050405020304" pitchFamily="18" charset="0"/>
              </a:rPr>
              <a:t>gne</a:t>
            </a:r>
            <a:r>
              <a:rPr lang="en-US" b="1" dirty="0">
                <a:latin typeface="Times New Roman" panose="02020603050405020304" pitchFamily="18" charset="0"/>
                <a:ea typeface="Times New Roman" panose="02020603050405020304" pitchFamily="18" charset="0"/>
              </a:rPr>
              <a:t> animal</a:t>
            </a:r>
            <a:r>
              <a:rPr lang="ru-RU" b="1" dirty="0">
                <a:latin typeface="Times New Roman" panose="02020603050405020304" pitchFamily="18" charset="0"/>
                <a:ea typeface="Times New Roman" panose="02020603050405020304" pitchFamily="18" charset="0"/>
              </a:rPr>
              <a:t>»</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Промови</a:t>
            </a:r>
            <a:r>
              <a:rPr lang="ru-RU" dirty="0">
                <a:latin typeface="Times New Roman" panose="02020603050405020304" pitchFamily="18" charset="0"/>
                <a:ea typeface="Times New Roman" panose="02020603050405020304" pitchFamily="18" charset="0"/>
              </a:rPr>
              <a:t> про перевороти на </a:t>
            </a:r>
            <a:r>
              <a:rPr lang="ru-RU" dirty="0" err="1">
                <a:latin typeface="Times New Roman" panose="02020603050405020304" pitchFamily="18" charset="0"/>
                <a:ea typeface="Times New Roman" panose="02020603050405020304" pitchFamily="18" charset="0"/>
              </a:rPr>
              <a:t>поверхні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Землі</a:t>
            </a:r>
            <a:r>
              <a:rPr lang="ru-RU" dirty="0">
                <a:latin typeface="Times New Roman" panose="02020603050405020304" pitchFamily="18" charset="0"/>
                <a:ea typeface="Times New Roman" panose="02020603050405020304" pitchFamily="18" charset="0"/>
              </a:rPr>
              <a:t> та </a:t>
            </a:r>
            <a:r>
              <a:rPr lang="ru-RU" dirty="0" err="1">
                <a:latin typeface="Times New Roman" panose="02020603050405020304" pitchFamily="18" charset="0"/>
                <a:ea typeface="Times New Roman" panose="02020603050405020304" pitchFamily="18" charset="0"/>
              </a:rPr>
              <a:t>зміни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які</a:t>
            </a:r>
            <a:r>
              <a:rPr lang="ru-RU" dirty="0">
                <a:latin typeface="Times New Roman" panose="02020603050405020304" pitchFamily="18" charset="0"/>
                <a:ea typeface="Times New Roman" panose="02020603050405020304" pitchFamily="18" charset="0"/>
              </a:rPr>
              <a:t> вони </a:t>
            </a:r>
            <a:r>
              <a:rPr lang="ru-RU" dirty="0" err="1">
                <a:latin typeface="Times New Roman" panose="02020603050405020304" pitchFamily="18" charset="0"/>
                <a:ea typeface="Times New Roman" panose="02020603050405020304" pitchFamily="18" charset="0"/>
              </a:rPr>
              <a:t>спричинили</a:t>
            </a:r>
            <a:r>
              <a:rPr lang="ru-RU" dirty="0">
                <a:latin typeface="Times New Roman" panose="02020603050405020304" pitchFamily="18" charset="0"/>
                <a:ea typeface="Times New Roman" panose="02020603050405020304" pitchFamily="18" charset="0"/>
              </a:rPr>
              <a:t> у </a:t>
            </a:r>
            <a:r>
              <a:rPr lang="ru-RU" dirty="0" err="1">
                <a:latin typeface="Times New Roman" panose="02020603050405020304" pitchFamily="18" charset="0"/>
                <a:ea typeface="Times New Roman" panose="02020603050405020304" pitchFamily="18" charset="0"/>
              </a:rPr>
              <a:t>світі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тварин</a:t>
            </a:r>
            <a:r>
              <a:rPr lang="ru-RU" dirty="0">
                <a:latin typeface="Times New Roman" panose="02020603050405020304" pitchFamily="18" charset="0"/>
                <a:ea typeface="Times New Roman" panose="02020603050405020304" pitchFamily="18" charset="0"/>
              </a:rPr>
              <a:t>»).</a:t>
            </a:r>
            <a:endParaRPr lang="en-US" sz="1200" dirty="0">
              <a:latin typeface="Times New Roman" panose="02020603050405020304" pitchFamily="18" charset="0"/>
              <a:ea typeface="Times New Roman" panose="02020603050405020304" pitchFamily="18" charset="0"/>
            </a:endParaRPr>
          </a:p>
          <a:p>
            <a:pPr algn="just">
              <a:spcAft>
                <a:spcPts val="0"/>
              </a:spcAft>
            </a:pPr>
            <a:r>
              <a:rPr lang="ru-RU" dirty="0" smtClean="0">
                <a:latin typeface="Times New Roman" panose="02020603050405020304" pitchFamily="18" charset="0"/>
                <a:ea typeface="Times New Roman" panose="02020603050405020304" pitchFamily="18" charset="0"/>
              </a:rPr>
              <a:t>	У </a:t>
            </a:r>
            <a:r>
              <a:rPr lang="ru-RU" dirty="0" err="1">
                <a:latin typeface="Times New Roman" panose="02020603050405020304" pitchFamily="18" charset="0"/>
                <a:ea typeface="Times New Roman" panose="02020603050405020304" pitchFamily="18" charset="0"/>
              </a:rPr>
              <a:t>цій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роботі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виклав</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гіпотезу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згідно</a:t>
            </a:r>
            <a:r>
              <a:rPr lang="ru-RU" dirty="0">
                <a:latin typeface="Times New Roman" panose="02020603050405020304" pitchFamily="18" charset="0"/>
                <a:ea typeface="Times New Roman" panose="02020603050405020304" pitchFamily="18" charset="0"/>
              </a:rPr>
              <a:t> з </a:t>
            </a:r>
            <a:r>
              <a:rPr lang="ru-RU" dirty="0" err="1">
                <a:latin typeface="Times New Roman" panose="02020603050405020304" pitchFamily="18" charset="0"/>
                <a:ea typeface="Times New Roman" panose="02020603050405020304" pitchFamily="18" charset="0"/>
              </a:rPr>
              <a:t>якою</a:t>
            </a:r>
            <a:r>
              <a:rPr lang="ru-RU"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кожен</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геологічний</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період</a:t>
            </a:r>
            <a:r>
              <a:rPr lang="ru-RU" dirty="0">
                <a:latin typeface="Times New Roman" panose="02020603050405020304" pitchFamily="18" charset="0"/>
                <a:ea typeface="Times New Roman" panose="02020603050405020304" pitchFamily="18" charset="0"/>
              </a:rPr>
              <a:t> в </a:t>
            </a:r>
            <a:r>
              <a:rPr lang="ru-RU" dirty="0" err="1">
                <a:latin typeface="Times New Roman" panose="02020603050405020304" pitchFamily="18" charset="0"/>
                <a:ea typeface="Times New Roman" panose="02020603050405020304" pitchFamily="18" charset="0"/>
              </a:rPr>
              <a:t>історії</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Землі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мав</a:t>
            </a:r>
            <a:r>
              <a:rPr lang="ru-RU"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власну</a:t>
            </a:r>
            <a:r>
              <a:rPr lang="ru-RU" b="1" dirty="0">
                <a:latin typeface="Times New Roman" panose="02020603050405020304" pitchFamily="18" charset="0"/>
                <a:ea typeface="Times New Roman" panose="02020603050405020304" pitchFamily="18" charset="0"/>
              </a:rPr>
              <a:t> флору і фауну</a:t>
            </a:r>
            <a:r>
              <a:rPr lang="ru-RU" dirty="0">
                <a:latin typeface="Times New Roman" panose="02020603050405020304" pitchFamily="18" charset="0"/>
                <a:ea typeface="Times New Roman" panose="02020603050405020304" pitchFamily="18" charset="0"/>
              </a:rPr>
              <a:t> та </a:t>
            </a:r>
            <a:r>
              <a:rPr lang="ru-RU" b="1" dirty="0" err="1">
                <a:latin typeface="Times New Roman" panose="02020603050405020304" pitchFamily="18" charset="0"/>
                <a:ea typeface="Times New Roman" panose="02020603050405020304" pitchFamily="18" charset="0"/>
              </a:rPr>
              <a:t>завершувався</a:t>
            </a:r>
            <a:r>
              <a:rPr lang="ru-RU" b="1" dirty="0">
                <a:latin typeface="Times New Roman" panose="02020603050405020304" pitchFamily="18" charset="0"/>
                <a:ea typeface="Times New Roman" panose="02020603050405020304" pitchFamily="18" charset="0"/>
              </a:rPr>
              <a:t> катастрофою</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унаслідок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якої</a:t>
            </a:r>
            <a:r>
              <a:rPr lang="ru-RU" dirty="0">
                <a:latin typeface="Times New Roman" panose="02020603050405020304" pitchFamily="18" charset="0"/>
                <a:ea typeface="Times New Roman" panose="02020603050405020304" pitchFamily="18" charset="0"/>
              </a:rPr>
              <a:t> все </a:t>
            </a:r>
            <a:r>
              <a:rPr lang="ru-RU" dirty="0" err="1">
                <a:latin typeface="Times New Roman" panose="02020603050405020304" pitchFamily="18" charset="0"/>
                <a:ea typeface="Times New Roman" panose="02020603050405020304" pitchFamily="18" charset="0"/>
              </a:rPr>
              <a:t>живе</a:t>
            </a:r>
            <a:r>
              <a:rPr lang="ru-RU" dirty="0">
                <a:latin typeface="Times New Roman" panose="02020603050405020304" pitchFamily="18" charset="0"/>
                <a:ea typeface="Times New Roman" panose="02020603050405020304" pitchFamily="18" charset="0"/>
              </a:rPr>
              <a:t> гинуло. </a:t>
            </a:r>
            <a:r>
              <a:rPr lang="ru-RU" dirty="0" err="1">
                <a:latin typeface="Times New Roman" panose="02020603050405020304" pitchFamily="18" charset="0"/>
                <a:ea typeface="Times New Roman" panose="02020603050405020304" pitchFamily="18" charset="0"/>
              </a:rPr>
              <a:t>Після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цього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виникав</a:t>
            </a:r>
            <a:r>
              <a:rPr lang="ru-RU"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новий</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органічний</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світ</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створений</a:t>
            </a:r>
            <a:r>
              <a:rPr lang="ru-RU"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новим</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божественним</a:t>
            </a:r>
            <a:r>
              <a:rPr lang="ru-RU" b="1" dirty="0">
                <a:latin typeface="Times New Roman" panose="02020603050405020304" pitchFamily="18" charset="0"/>
                <a:ea typeface="Times New Roman" panose="02020603050405020304" pitchFamily="18" charset="0"/>
              </a:rPr>
              <a:t> актом </a:t>
            </a:r>
            <a:r>
              <a:rPr lang="ru-RU" b="1" dirty="0" err="1">
                <a:latin typeface="Times New Roman" panose="02020603050405020304" pitchFamily="18" charset="0"/>
                <a:ea typeface="Times New Roman" panose="02020603050405020304" pitchFamily="18" charset="0"/>
              </a:rPr>
              <a:t>творіння</a:t>
            </a:r>
            <a:r>
              <a:rPr lang="ru-RU" dirty="0">
                <a:latin typeface="Times New Roman" panose="02020603050405020304" pitchFamily="18" charset="0"/>
                <a:ea typeface="Times New Roman" panose="02020603050405020304" pitchFamily="18" charset="0"/>
              </a:rPr>
              <a:t>. І так – </a:t>
            </a:r>
            <a:r>
              <a:rPr lang="ru-RU" b="1" dirty="0" err="1">
                <a:latin typeface="Times New Roman" panose="02020603050405020304" pitchFamily="18" charset="0"/>
                <a:ea typeface="Times New Roman" panose="02020603050405020304" pitchFamily="18" charset="0"/>
              </a:rPr>
              <a:t>від</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катастрофи</a:t>
            </a:r>
            <a:r>
              <a:rPr lang="ru-RU" b="1" dirty="0">
                <a:latin typeface="Times New Roman" panose="02020603050405020304" pitchFamily="18" charset="0"/>
                <a:ea typeface="Times New Roman" panose="02020603050405020304" pitchFamily="18" charset="0"/>
              </a:rPr>
              <a:t> до </a:t>
            </a:r>
            <a:r>
              <a:rPr lang="ru-RU" b="1" dirty="0" err="1">
                <a:latin typeface="Times New Roman" panose="02020603050405020304" pitchFamily="18" charset="0"/>
                <a:ea typeface="Times New Roman" panose="02020603050405020304" pitchFamily="18" charset="0"/>
              </a:rPr>
              <a:t>катастрофи</a:t>
            </a:r>
            <a:r>
              <a:rPr lang="ru-RU" dirty="0">
                <a:latin typeface="Times New Roman" panose="02020603050405020304" pitchFamily="18" charset="0"/>
                <a:ea typeface="Times New Roman" panose="02020603050405020304" pitchFamily="18" charset="0"/>
              </a:rPr>
              <a:t>.</a:t>
            </a:r>
            <a:endParaRPr lang="en-US" sz="1200" dirty="0">
              <a:latin typeface="Times New Roman" panose="02020603050405020304" pitchFamily="18" charset="0"/>
              <a:ea typeface="Times New Roman" panose="02020603050405020304" pitchFamily="18" charset="0"/>
            </a:endParaRPr>
          </a:p>
          <a:p>
            <a:pPr indent="457200" algn="just">
              <a:spcAft>
                <a:spcPts val="0"/>
              </a:spcAft>
            </a:pPr>
            <a:r>
              <a:rPr lang="ru-RU" dirty="0" err="1">
                <a:latin typeface="Times New Roman" panose="02020603050405020304" pitchFamily="18" charset="0"/>
                <a:ea typeface="Times New Roman" panose="02020603050405020304" pitchFamily="18" charset="0"/>
              </a:rPr>
              <a:t>Після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кожної</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катастрофи</a:t>
            </a:r>
            <a:r>
              <a:rPr lang="ru-RU" dirty="0">
                <a:latin typeface="Times New Roman" panose="02020603050405020304" pitchFamily="18" charset="0"/>
                <a:ea typeface="Times New Roman" panose="02020603050405020304" pitchFamily="18" charset="0"/>
              </a:rPr>
              <a:t>, за </a:t>
            </a:r>
            <a:r>
              <a:rPr lang="ru-RU" dirty="0" err="1">
                <a:latin typeface="Times New Roman" panose="02020603050405020304" pitchFamily="18" charset="0"/>
                <a:ea typeface="Times New Roman" panose="02020603050405020304" pitchFamily="18" charset="0"/>
              </a:rPr>
              <a:t>Кюв’є</a:t>
            </a:r>
            <a:r>
              <a:rPr lang="ru-RU"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додається</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творча</a:t>
            </a:r>
            <a:r>
              <a:rPr lang="ru-RU" b="1" dirty="0">
                <a:latin typeface="Times New Roman" panose="02020603050405020304" pitchFamily="18" charset="0"/>
                <a:ea typeface="Times New Roman" panose="02020603050405020304" pitchFamily="18" charset="0"/>
              </a:rPr>
              <a:t> сила»</a:t>
            </a:r>
            <a:r>
              <a:rPr lang="ru-RU" dirty="0">
                <a:latin typeface="Times New Roman" panose="02020603050405020304" pitchFamily="18" charset="0"/>
                <a:ea typeface="Times New Roman" panose="02020603050405020304" pitchFamily="18" charset="0"/>
              </a:rPr>
              <a:t>, тому </a:t>
            </a:r>
            <a:r>
              <a:rPr lang="ru-RU" dirty="0" err="1">
                <a:latin typeface="Times New Roman" panose="02020603050405020304" pitchFamily="18" charset="0"/>
                <a:ea typeface="Times New Roman" panose="02020603050405020304" pitchFamily="18" charset="0"/>
              </a:rPr>
              <a:t>розвиток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світу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загалом</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має</a:t>
            </a:r>
            <a:r>
              <a:rPr lang="ru-RU"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висхідний</a:t>
            </a:r>
            <a:r>
              <a:rPr lang="ru-RU" b="1" dirty="0">
                <a:latin typeface="Times New Roman" panose="02020603050405020304" pitchFamily="18" charset="0"/>
                <a:ea typeface="Times New Roman" panose="02020603050405020304" pitchFamily="18" charset="0"/>
              </a:rPr>
              <a:t> характер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Цією</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теорією</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Кюв’є</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намагався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пояснити</a:t>
            </a:r>
            <a:r>
              <a:rPr lang="ru-RU"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багаторазову</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зміну</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флори</a:t>
            </a:r>
            <a:r>
              <a:rPr lang="ru-RU" b="1" dirty="0">
                <a:latin typeface="Times New Roman" panose="02020603050405020304" pitchFamily="18" charset="0"/>
                <a:ea typeface="Times New Roman" panose="02020603050405020304" pitchFamily="18" charset="0"/>
              </a:rPr>
              <a:t> та </a:t>
            </a:r>
            <a:r>
              <a:rPr lang="ru-RU" b="1" dirty="0" err="1">
                <a:latin typeface="Times New Roman" panose="02020603050405020304" pitchFamily="18" charset="0"/>
                <a:ea typeface="Times New Roman" panose="02020603050405020304" pitchFamily="18" charset="0"/>
              </a:rPr>
              <a:t>фауни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виявлену</a:t>
            </a:r>
            <a:r>
              <a:rPr lang="ru-RU" dirty="0">
                <a:latin typeface="Times New Roman" panose="02020603050405020304" pitchFamily="18" charset="0"/>
                <a:ea typeface="Times New Roman" panose="02020603050405020304" pitchFamily="18" charset="0"/>
              </a:rPr>
              <a:t> у </a:t>
            </a:r>
            <a:r>
              <a:rPr lang="ru-RU" dirty="0" err="1">
                <a:latin typeface="Times New Roman" panose="02020603050405020304" pitchFamily="18" charset="0"/>
                <a:ea typeface="Times New Roman" panose="02020603050405020304" pitchFamily="18" charset="0"/>
              </a:rPr>
              <a:t>геологічних</a:t>
            </a:r>
            <a:r>
              <a:rPr lang="ru-RU" dirty="0">
                <a:latin typeface="Times New Roman" panose="02020603050405020304" pitchFamily="18" charset="0"/>
                <a:ea typeface="Times New Roman" panose="02020603050405020304" pitchFamily="18" charset="0"/>
              </a:rPr>
              <a:t> шарах. </a:t>
            </a:r>
            <a:r>
              <a:rPr lang="ru-RU" dirty="0" err="1">
                <a:latin typeface="Times New Roman" panose="02020603050405020304" pitchFamily="18" charset="0"/>
                <a:ea typeface="Times New Roman" panose="02020603050405020304" pitchFamily="18" charset="0"/>
              </a:rPr>
              <a:t>Кількість</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послідовних</a:t>
            </a:r>
            <a:r>
              <a:rPr lang="ru-RU" dirty="0">
                <a:latin typeface="Times New Roman" panose="02020603050405020304" pitchFamily="18" charset="0"/>
                <a:ea typeface="Times New Roman" panose="02020603050405020304" pitchFamily="18" charset="0"/>
              </a:rPr>
              <a:t> катастроф, </a:t>
            </a:r>
            <a:r>
              <a:rPr lang="ru-RU" dirty="0" err="1">
                <a:latin typeface="Times New Roman" panose="02020603050405020304" pitchFamily="18" charset="0"/>
                <a:ea typeface="Times New Roman" panose="02020603050405020304" pitchFamily="18" charset="0"/>
              </a:rPr>
              <a:t>згідно</a:t>
            </a:r>
            <a:r>
              <a:rPr lang="ru-RU" dirty="0">
                <a:latin typeface="Times New Roman" panose="02020603050405020304" pitchFamily="18" charset="0"/>
                <a:ea typeface="Times New Roman" panose="02020603050405020304" pitchFamily="18" charset="0"/>
              </a:rPr>
              <a:t> з </a:t>
            </a:r>
            <a:r>
              <a:rPr lang="ru-RU" dirty="0" err="1">
                <a:latin typeface="Times New Roman" panose="02020603050405020304" pitchFamily="18" charset="0"/>
                <a:ea typeface="Times New Roman" panose="02020603050405020304" pitchFamily="18" charset="0"/>
              </a:rPr>
              <a:t>новими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палеонтологічними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даними</a:t>
            </a:r>
            <a:r>
              <a:rPr lang="ru-RU"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постійно</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зростала</a:t>
            </a:r>
            <a:r>
              <a:rPr lang="ru-RU" b="1" dirty="0">
                <a:latin typeface="Times New Roman" panose="02020603050405020304" pitchFamily="18" charset="0"/>
                <a:ea typeface="Times New Roman" panose="02020603050405020304" pitchFamily="18" charset="0"/>
              </a:rPr>
              <a:t> — </a:t>
            </a:r>
            <a:r>
              <a:rPr lang="ru-RU" b="1" dirty="0" err="1">
                <a:latin typeface="Times New Roman" panose="02020603050405020304" pitchFamily="18" charset="0"/>
                <a:ea typeface="Times New Roman" panose="02020603050405020304" pitchFamily="18" charset="0"/>
              </a:rPr>
              <a:t>від</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кількох</a:t>
            </a:r>
            <a:r>
              <a:rPr lang="ru-RU" b="1" dirty="0">
                <a:latin typeface="Times New Roman" panose="02020603050405020304" pitchFamily="18" charset="0"/>
                <a:ea typeface="Times New Roman" panose="02020603050405020304" pitchFamily="18" charset="0"/>
              </a:rPr>
              <a:t> до 27</a:t>
            </a:r>
            <a:r>
              <a:rPr lang="ru-RU" dirty="0">
                <a:latin typeface="Times New Roman" panose="02020603050405020304" pitchFamily="18" charset="0"/>
                <a:ea typeface="Times New Roman" panose="02020603050405020304" pitchFamily="18" charset="0"/>
              </a:rPr>
              <a:t>.</a:t>
            </a:r>
            <a:endParaRPr lang="en-US" sz="1200" dirty="0">
              <a:latin typeface="Times New Roman" panose="02020603050405020304" pitchFamily="18" charset="0"/>
              <a:ea typeface="Times New Roman" panose="02020603050405020304" pitchFamily="18" charset="0"/>
            </a:endParaRPr>
          </a:p>
          <a:p>
            <a:pPr indent="457200" algn="just">
              <a:spcAft>
                <a:spcPts val="0"/>
              </a:spcAft>
            </a:pPr>
            <a:r>
              <a:rPr lang="ru-RU" dirty="0">
                <a:latin typeface="Times New Roman" panose="02020603050405020304" pitchFamily="18" charset="0"/>
                <a:ea typeface="Times New Roman" panose="02020603050405020304" pitchFamily="18" charset="0"/>
              </a:rPr>
              <a:t>«</a:t>
            </a:r>
            <a:r>
              <a:rPr lang="ru-RU" dirty="0" err="1">
                <a:latin typeface="Times New Roman" panose="02020603050405020304" pitchFamily="18" charset="0"/>
                <a:ea typeface="Times New Roman" panose="02020603050405020304" pitchFamily="18" charset="0"/>
              </a:rPr>
              <a:t>Ефектна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теорія</a:t>
            </a:r>
            <a:r>
              <a:rPr lang="ru-RU" dirty="0">
                <a:latin typeface="Times New Roman" panose="02020603050405020304" pitchFamily="18" charset="0"/>
                <a:ea typeface="Times New Roman" panose="02020603050405020304" pitchFamily="18" charset="0"/>
              </a:rPr>
              <a:t> катастроф” </a:t>
            </a:r>
            <a:r>
              <a:rPr lang="ru-RU" dirty="0" err="1">
                <a:latin typeface="Times New Roman" panose="02020603050405020304" pitchFamily="18" charset="0"/>
                <a:ea typeface="Times New Roman" panose="02020603050405020304" pitchFamily="18" charset="0"/>
              </a:rPr>
              <a:t>Кюв’є</a:t>
            </a:r>
            <a:r>
              <a:rPr lang="ru-RU" dirty="0">
                <a:latin typeface="Times New Roman" panose="02020603050405020304" pitchFamily="18" charset="0"/>
                <a:ea typeface="Times New Roman" panose="02020603050405020304" pitchFamily="18" charset="0"/>
              </a:rPr>
              <a:t>, по </a:t>
            </a:r>
            <a:r>
              <a:rPr lang="ru-RU" dirty="0" err="1">
                <a:latin typeface="Times New Roman" panose="02020603050405020304" pitchFamily="18" charset="0"/>
                <a:ea typeface="Times New Roman" panose="02020603050405020304" pitchFamily="18" charset="0"/>
              </a:rPr>
              <a:t>суті</a:t>
            </a:r>
            <a:r>
              <a:rPr lang="ru-RU" dirty="0">
                <a:latin typeface="Times New Roman" panose="02020603050405020304" pitchFamily="18" charset="0"/>
                <a:ea typeface="Times New Roman" panose="02020603050405020304" pitchFamily="18" charset="0"/>
              </a:rPr>
              <a:t>, є </a:t>
            </a:r>
            <a:r>
              <a:rPr lang="ru-RU" dirty="0" err="1">
                <a:latin typeface="Times New Roman" panose="02020603050405020304" pitchFamily="18" charset="0"/>
                <a:ea typeface="Times New Roman" panose="02020603050405020304" pitchFamily="18" charset="0"/>
              </a:rPr>
              <a:t>науковоподібною</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реплікою</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біблійної</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теорії</a:t>
            </a:r>
            <a:r>
              <a:rPr lang="ru-RU" dirty="0">
                <a:latin typeface="Times New Roman" panose="02020603050405020304" pitchFamily="18" charset="0"/>
                <a:ea typeface="Times New Roman" panose="02020603050405020304" pitchFamily="18" charset="0"/>
              </a:rPr>
              <a:t> про </a:t>
            </a:r>
            <a:r>
              <a:rPr lang="ru-RU" dirty="0" err="1">
                <a:latin typeface="Times New Roman" panose="02020603050405020304" pitchFamily="18" charset="0"/>
                <a:ea typeface="Times New Roman" panose="02020603050405020304" pitchFamily="18" charset="0"/>
              </a:rPr>
              <a:t>створення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світу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Творцем</a:t>
            </a:r>
            <a:r>
              <a:rPr lang="ru-RU" dirty="0">
                <a:latin typeface="Times New Roman" panose="02020603050405020304" pitchFamily="18" charset="0"/>
                <a:ea typeface="Times New Roman" panose="02020603050405020304" pitchFamily="18" charset="0"/>
              </a:rPr>
              <a:t> і про </a:t>
            </a:r>
            <a:r>
              <a:rPr lang="ru-RU" dirty="0" err="1">
                <a:latin typeface="Times New Roman" panose="02020603050405020304" pitchFamily="18" charset="0"/>
                <a:ea typeface="Times New Roman" panose="02020603050405020304" pitchFamily="18" charset="0"/>
              </a:rPr>
              <a:t>знищення</a:t>
            </a:r>
            <a:r>
              <a:rPr lang="ru-RU" dirty="0">
                <a:latin typeface="Times New Roman" panose="02020603050405020304" pitchFamily="18" charset="0"/>
                <a:ea typeface="Times New Roman" panose="02020603050405020304" pitchFamily="18" charset="0"/>
              </a:rPr>
              <a:t> ним </a:t>
            </a:r>
            <a:r>
              <a:rPr lang="ru-RU" dirty="0" err="1">
                <a:latin typeface="Times New Roman" panose="02020603050405020304" pitchFamily="18" charset="0"/>
                <a:ea typeface="Times New Roman" panose="02020603050405020304" pitchFamily="18" charset="0"/>
              </a:rPr>
              <a:t>людства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що</a:t>
            </a:r>
            <a:r>
              <a:rPr lang="ru-RU" dirty="0">
                <a:latin typeface="Times New Roman" panose="02020603050405020304" pitchFamily="18" charset="0"/>
                <a:ea typeface="Times New Roman" panose="02020603050405020304" pitchFamily="18" charset="0"/>
              </a:rPr>
              <a:t> загрузло у </a:t>
            </a:r>
            <a:r>
              <a:rPr lang="ru-RU" dirty="0" err="1">
                <a:latin typeface="Times New Roman" panose="02020603050405020304" pitchFamily="18" charset="0"/>
                <a:ea typeface="Times New Roman" panose="02020603050405020304" pitchFamily="18" charset="0"/>
              </a:rPr>
              <a:t>гріхах</a:t>
            </a:r>
            <a:r>
              <a:rPr lang="ru-RU" dirty="0">
                <a:latin typeface="Times New Roman" panose="02020603050405020304" pitchFamily="18" charset="0"/>
                <a:ea typeface="Times New Roman" panose="02020603050405020304" pitchFamily="18" charset="0"/>
              </a:rPr>
              <a:t>, разом </a:t>
            </a:r>
            <a:r>
              <a:rPr lang="ru-RU" dirty="0" err="1">
                <a:latin typeface="Times New Roman" panose="02020603050405020304" pitchFamily="18" charset="0"/>
                <a:ea typeface="Times New Roman" panose="02020603050405020304" pitchFamily="18" charset="0"/>
              </a:rPr>
              <a:t>із</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тваринами</a:t>
            </a:r>
            <a:r>
              <a:rPr lang="ru-RU" dirty="0">
                <a:latin typeface="Times New Roman" panose="02020603050405020304" pitchFamily="18" charset="0"/>
                <a:ea typeface="Times New Roman" panose="02020603050405020304" pitchFamily="18" charset="0"/>
              </a:rPr>
              <a:t>», — писав </a:t>
            </a:r>
            <a:r>
              <a:rPr lang="ru-RU" b="1" dirty="0">
                <a:latin typeface="Times New Roman" panose="02020603050405020304" pitchFamily="18" charset="0"/>
                <a:ea typeface="Times New Roman" panose="02020603050405020304" pitchFamily="18" charset="0"/>
              </a:rPr>
              <a:t>В. Є. Ларичев</a:t>
            </a:r>
            <a:r>
              <a:rPr lang="ru-RU" dirty="0">
                <a:latin typeface="Times New Roman" panose="02020603050405020304" pitchFamily="18" charset="0"/>
                <a:ea typeface="Times New Roman" panose="02020603050405020304" pitchFamily="18" charset="0"/>
              </a:rPr>
              <a:t> у </a:t>
            </a:r>
            <a:r>
              <a:rPr lang="ru-RU" dirty="0" err="1">
                <a:latin typeface="Times New Roman" panose="02020603050405020304" pitchFamily="18" charset="0"/>
                <a:ea typeface="Times New Roman" panose="02020603050405020304" pitchFamily="18" charset="0"/>
              </a:rPr>
              <a:t>книзі</a:t>
            </a:r>
            <a:r>
              <a:rPr lang="ru-RU" dirty="0">
                <a:latin typeface="Times New Roman" panose="02020603050405020304" pitchFamily="18" charset="0"/>
                <a:ea typeface="Times New Roman" panose="02020603050405020304" pitchFamily="18" charset="0"/>
              </a:rPr>
              <a:t> </a:t>
            </a:r>
            <a:r>
              <a:rPr lang="ru-RU" i="1" dirty="0">
                <a:latin typeface="Times New Roman" panose="02020603050405020304" pitchFamily="18" charset="0"/>
                <a:ea typeface="Times New Roman" panose="02020603050405020304" pitchFamily="18" charset="0"/>
              </a:rPr>
              <a:t>«Сад </a:t>
            </a:r>
            <a:r>
              <a:rPr lang="ru-RU" i="1" dirty="0" err="1">
                <a:latin typeface="Times New Roman" panose="02020603050405020304" pitchFamily="18" charset="0"/>
                <a:ea typeface="Times New Roman" panose="02020603050405020304" pitchFamily="18" charset="0"/>
              </a:rPr>
              <a:t>Едема</a:t>
            </a:r>
            <a:r>
              <a:rPr lang="ru-RU" i="1" dirty="0">
                <a:latin typeface="Times New Roman" panose="02020603050405020304" pitchFamily="18" charset="0"/>
                <a:ea typeface="Times New Roman" panose="02020603050405020304" pitchFamily="18" charset="0"/>
              </a:rPr>
              <a:t>»</a:t>
            </a:r>
            <a:r>
              <a:rPr lang="ru-RU" dirty="0">
                <a:latin typeface="Times New Roman" panose="02020603050405020304" pitchFamily="18" charset="0"/>
                <a:ea typeface="Times New Roman" panose="02020603050405020304" pitchFamily="18" charset="0"/>
              </a:rPr>
              <a:t> (1980 р.).</a:t>
            </a:r>
            <a:endParaRPr lang="en-US" sz="1200" dirty="0">
              <a:latin typeface="Times New Roman" panose="02020603050405020304" pitchFamily="18" charset="0"/>
              <a:ea typeface="Times New Roman" panose="02020603050405020304" pitchFamily="18" charset="0"/>
            </a:endParaRPr>
          </a:p>
          <a:p>
            <a:r>
              <a:rPr lang="ru-RU" dirty="0" smtClean="0">
                <a:latin typeface="Calibri" panose="020F0502020204030204" pitchFamily="34" charset="0"/>
                <a:ea typeface="Calibri" panose="020F0502020204030204" pitchFamily="34" charset="0"/>
                <a:cs typeface="Times New Roman" panose="02020603050405020304" pitchFamily="18" charset="0"/>
              </a:rPr>
              <a:t>	Жорж </a:t>
            </a:r>
            <a:r>
              <a:rPr lang="ru-RU" dirty="0" err="1">
                <a:latin typeface="Calibri" panose="020F0502020204030204" pitchFamily="34" charset="0"/>
                <a:ea typeface="Calibri" panose="020F0502020204030204" pitchFamily="34" charset="0"/>
                <a:cs typeface="Times New Roman" panose="02020603050405020304" pitchFamily="18" charset="0"/>
              </a:rPr>
              <a:t>Кюв’є</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був</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b="1" dirty="0" err="1">
                <a:latin typeface="Calibri" panose="020F0502020204030204" pitchFamily="34" charset="0"/>
                <a:ea typeface="Calibri" panose="020F0502020204030204" pitchFamily="34" charset="0"/>
                <a:cs typeface="Times New Roman" panose="02020603050405020304" pitchFamily="18" charset="0"/>
              </a:rPr>
              <a:t>прихильником</a:t>
            </a:r>
            <a:r>
              <a:rPr lang="ru-RU" b="1" dirty="0">
                <a:latin typeface="Calibri" panose="020F0502020204030204" pitchFamily="34" charset="0"/>
                <a:ea typeface="Calibri" panose="020F0502020204030204" pitchFamily="34" charset="0"/>
                <a:cs typeface="Times New Roman" panose="02020603050405020304" pitchFamily="18" charset="0"/>
              </a:rPr>
              <a:t> </a:t>
            </a:r>
            <a:r>
              <a:rPr lang="ru-RU" b="1" dirty="0" err="1">
                <a:latin typeface="Calibri" panose="020F0502020204030204" pitchFamily="34" charset="0"/>
                <a:ea typeface="Calibri" panose="020F0502020204030204" pitchFamily="34" charset="0"/>
                <a:cs typeface="Times New Roman" panose="02020603050405020304" pitchFamily="18" charset="0"/>
              </a:rPr>
              <a:t>постійності</a:t>
            </a:r>
            <a:r>
              <a:rPr lang="ru-RU" b="1" dirty="0">
                <a:latin typeface="Calibri" panose="020F0502020204030204" pitchFamily="34" charset="0"/>
                <a:ea typeface="Calibri" panose="020F0502020204030204" pitchFamily="34" charset="0"/>
                <a:cs typeface="Times New Roman" panose="02020603050405020304" pitchFamily="18" charset="0"/>
              </a:rPr>
              <a:t> (</a:t>
            </a:r>
            <a:r>
              <a:rPr lang="ru-RU" b="1" dirty="0" err="1">
                <a:latin typeface="Calibri" panose="020F0502020204030204" pitchFamily="34" charset="0"/>
                <a:ea typeface="Calibri" panose="020F0502020204030204" pitchFamily="34" charset="0"/>
                <a:cs typeface="Times New Roman" panose="02020603050405020304" pitchFamily="18" charset="0"/>
              </a:rPr>
              <a:t>незмінності</a:t>
            </a:r>
            <a:r>
              <a:rPr lang="ru-RU" b="1" dirty="0">
                <a:latin typeface="Calibri" panose="020F0502020204030204" pitchFamily="34" charset="0"/>
                <a:ea typeface="Calibri" panose="020F0502020204030204" pitchFamily="34" charset="0"/>
                <a:cs typeface="Times New Roman" panose="02020603050405020304" pitchFamily="18" charset="0"/>
              </a:rPr>
              <a:t>) </a:t>
            </a:r>
            <a:r>
              <a:rPr lang="ru-RU" b="1" dirty="0" err="1">
                <a:latin typeface="Calibri" panose="020F0502020204030204" pitchFamily="34" charset="0"/>
                <a:ea typeface="Calibri" panose="020F0502020204030204" pitchFamily="34" charset="0"/>
                <a:cs typeface="Times New Roman" panose="02020603050405020304" pitchFamily="18" charset="0"/>
              </a:rPr>
              <a:t>видів</a:t>
            </a:r>
            <a:r>
              <a:rPr lang="ru-RU" b="1" dirty="0">
                <a:latin typeface="Calibri" panose="020F0502020204030204" pitchFamily="34" charset="0"/>
                <a:ea typeface="Calibri" panose="020F0502020204030204" pitchFamily="34" charset="0"/>
                <a:cs typeface="Times New Roman" panose="02020603050405020304" pitchFamily="18" charset="0"/>
              </a:rPr>
              <a:t> </a:t>
            </a:r>
            <a:r>
              <a:rPr lang="ru-RU" b="1" dirty="0" err="1">
                <a:latin typeface="Calibri" panose="020F0502020204030204" pitchFamily="34" charset="0"/>
                <a:ea typeface="Calibri" panose="020F0502020204030204" pitchFamily="34" charset="0"/>
                <a:cs typeface="Times New Roman" panose="02020603050405020304" pitchFamily="18" charset="0"/>
              </a:rPr>
              <a:t>тварин</a:t>
            </a:r>
            <a:r>
              <a:rPr lang="ru-RU" dirty="0">
                <a:latin typeface="Calibri" panose="020F0502020204030204" pitchFamily="34" charset="0"/>
                <a:ea typeface="Calibri" panose="020F0502020204030204" pitchFamily="34" charset="0"/>
                <a:cs typeface="Times New Roman" panose="02020603050405020304" pitchFamily="18" charset="0"/>
              </a:rPr>
              <a:t> і </a:t>
            </a:r>
            <a:r>
              <a:rPr lang="ru-RU" b="1" dirty="0">
                <a:latin typeface="Calibri" panose="020F0502020204030204" pitchFamily="34" charset="0"/>
                <a:ea typeface="Calibri" panose="020F0502020204030204" pitchFamily="34" charset="0"/>
                <a:cs typeface="Times New Roman" panose="02020603050405020304" pitchFamily="18" charset="0"/>
              </a:rPr>
              <a:t>супротивником </a:t>
            </a:r>
            <a:r>
              <a:rPr lang="ru-RU" b="1" dirty="0" err="1">
                <a:latin typeface="Calibri" panose="020F0502020204030204" pitchFamily="34" charset="0"/>
                <a:ea typeface="Calibri" panose="020F0502020204030204" pitchFamily="34" charset="0"/>
                <a:cs typeface="Times New Roman" panose="02020603050405020304" pitchFamily="18" charset="0"/>
              </a:rPr>
              <a:t>ідей</a:t>
            </a:r>
            <a:r>
              <a:rPr lang="ru-RU" b="1" dirty="0">
                <a:latin typeface="Calibri" panose="020F0502020204030204" pitchFamily="34" charset="0"/>
                <a:ea typeface="Calibri" panose="020F0502020204030204" pitchFamily="34" charset="0"/>
                <a:cs typeface="Times New Roman" panose="02020603050405020304" pitchFamily="18" charset="0"/>
              </a:rPr>
              <a:t> </a:t>
            </a:r>
            <a:r>
              <a:rPr lang="ru-RU" b="1" dirty="0" err="1">
                <a:latin typeface="Calibri" panose="020F0502020204030204" pitchFamily="34" charset="0"/>
                <a:ea typeface="Calibri" panose="020F0502020204030204" pitchFamily="34" charset="0"/>
                <a:cs typeface="Times New Roman" panose="02020603050405020304" pitchFamily="18" charset="0"/>
              </a:rPr>
              <a:t>еволюції</a:t>
            </a:r>
            <a:r>
              <a:rPr lang="ru-RU" b="1" dirty="0">
                <a:latin typeface="Calibri" panose="020F0502020204030204" pitchFamily="34" charset="0"/>
                <a:ea typeface="Calibri" panose="020F0502020204030204" pitchFamily="34" charset="0"/>
                <a:cs typeface="Times New Roman" panose="02020603050405020304" pitchFamily="18" charset="0"/>
              </a:rPr>
              <a:t> Жана-</a:t>
            </a:r>
            <a:r>
              <a:rPr lang="ru-RU" b="1" dirty="0" err="1">
                <a:latin typeface="Calibri" panose="020F0502020204030204" pitchFamily="34" charset="0"/>
                <a:ea typeface="Calibri" panose="020F0502020204030204" pitchFamily="34" charset="0"/>
                <a:cs typeface="Times New Roman" panose="02020603050405020304" pitchFamily="18" charset="0"/>
              </a:rPr>
              <a:t>Батіста</a:t>
            </a:r>
            <a:r>
              <a:rPr lang="ru-RU" b="1" dirty="0">
                <a:latin typeface="Calibri" panose="020F0502020204030204" pitchFamily="34" charset="0"/>
                <a:ea typeface="Calibri" panose="020F0502020204030204" pitchFamily="34" charset="0"/>
                <a:cs typeface="Times New Roman" panose="02020603050405020304" pitchFamily="18" charset="0"/>
              </a:rPr>
              <a:t> Ламарка</a:t>
            </a:r>
            <a:r>
              <a:rPr lang="ru-RU" dirty="0">
                <a:latin typeface="Calibri" panose="020F0502020204030204" pitchFamily="34" charset="0"/>
                <a:ea typeface="Calibri" panose="020F0502020204030204" pitchFamily="34" charset="0"/>
                <a:cs typeface="Times New Roman" panose="02020603050405020304" pitchFamily="18" charset="0"/>
              </a:rPr>
              <a:t> та </a:t>
            </a:r>
            <a:r>
              <a:rPr lang="ru-RU" dirty="0" err="1">
                <a:latin typeface="Calibri" panose="020F0502020204030204" pitchFamily="34" charset="0"/>
                <a:ea typeface="Calibri" panose="020F0502020204030204" pitchFamily="34" charset="0"/>
                <a:cs typeface="Times New Roman" panose="02020603050405020304" pitchFamily="18" charset="0"/>
              </a:rPr>
              <a:t>його</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послідовників</a:t>
            </a:r>
            <a:r>
              <a:rPr lang="ru-RU" dirty="0">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Tree>
    <p:extLst>
      <p:ext uri="{BB962C8B-B14F-4D97-AF65-F5344CB8AC3E}">
        <p14:creationId xmlns:p14="http://schemas.microsoft.com/office/powerpoint/2010/main" val="2738592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7646" y="991515"/>
            <a:ext cx="10593977" cy="981423"/>
          </a:xfrm>
          <a:prstGeom prst="rect">
            <a:avLst/>
          </a:prstGeom>
        </p:spPr>
        <p:txBody>
          <a:bodyPr wrap="square">
            <a:spAutoFit/>
          </a:bodyPr>
          <a:lstStyle/>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Глобальний </a:t>
            </a:r>
            <a:r>
              <a:rPr lang="uk-UA" dirty="0">
                <a:latin typeface="Times New Roman" panose="02020603050405020304" pitchFamily="18" charset="0"/>
                <a:ea typeface="Times New Roman" panose="02020603050405020304" pitchFamily="18" charset="0"/>
                <a:cs typeface="Times New Roman" panose="02020603050405020304" pitchFamily="18" charset="0"/>
              </a:rPr>
              <a:t>розвиток людської цивілізації, крім позитивних надбань, породив чисельні загрози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життєво</a:t>
            </a:r>
            <a:r>
              <a:rPr lang="uk-UA" dirty="0">
                <a:latin typeface="Times New Roman" panose="02020603050405020304" pitchFamily="18" charset="0"/>
                <a:ea typeface="Times New Roman" panose="02020603050405020304" pitchFamily="18" charset="0"/>
                <a:cs typeface="Times New Roman" panose="02020603050405020304" pitchFamily="18" charset="0"/>
              </a:rPr>
              <a:t> важливим інтересам людини і громадянина, суспільства і держави. Значне місце серед цих загроз займають небезпеки природної сфери. Багато з них в тій чи іншій мірі притаманні й Україні.</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602" name="Picture 2" descr="Методична розробка до лекційного заняття на тему: &quot;ПРИРОДНІ ЗАГРОЗИ ТА  ХАРАКТЕР ЇХ ПРОЯВІВ І ДІЇ НА ЛЮДЕЙ, ТВАРИН, РОСЛИН, ОБ'ЄКТИ ЕКОНОМІК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58" y="2158182"/>
            <a:ext cx="7146562" cy="4490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3613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5028" y="658008"/>
            <a:ext cx="10149840" cy="2463238"/>
          </a:xfrm>
          <a:prstGeom prst="rect">
            <a:avLst/>
          </a:prstGeom>
        </p:spPr>
        <p:txBody>
          <a:bodyPr wrap="square">
            <a:spAutoFit/>
          </a:bodyPr>
          <a:lstStyle/>
          <a:p>
            <a:pPr algn="ctr">
              <a:lnSpc>
                <a:spcPct val="107000"/>
              </a:lnSpc>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Дослідження проблематики катаклізмів</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Чимало </a:t>
            </a:r>
            <a:r>
              <a:rPr lang="uk-UA" dirty="0">
                <a:latin typeface="Times New Roman" panose="02020603050405020304" pitchFamily="18" charset="0"/>
                <a:ea typeface="Times New Roman" panose="02020603050405020304" pitchFamily="18" charset="0"/>
                <a:cs typeface="Times New Roman" panose="02020603050405020304" pitchFamily="18" charset="0"/>
              </a:rPr>
              <a:t>вітчизняних </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вчених </a:t>
            </a:r>
            <a:r>
              <a:rPr lang="uk-UA" dirty="0">
                <a:latin typeface="Times New Roman" panose="02020603050405020304" pitchFamily="18" charset="0"/>
                <a:ea typeface="Times New Roman" panose="02020603050405020304" pitchFamily="18" charset="0"/>
                <a:cs typeface="Times New Roman" panose="02020603050405020304" pitchFamily="18" charset="0"/>
              </a:rPr>
              <a:t>займаються вивченням та прогнозуванням природних катастроф. </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b="1" dirty="0" smtClean="0">
                <a:latin typeface="Times New Roman" panose="02020603050405020304" pitchFamily="18" charset="0"/>
                <a:ea typeface="Times New Roman" panose="02020603050405020304" pitchFamily="18" charset="0"/>
                <a:cs typeface="Times New Roman" panose="02020603050405020304" pitchFamily="18" charset="0"/>
              </a:rPr>
              <a:t>Стародуб </a:t>
            </a:r>
            <a:r>
              <a:rPr lang="uk-UA" b="1" dirty="0">
                <a:latin typeface="Times New Roman" panose="02020603050405020304" pitchFamily="18" charset="0"/>
                <a:ea typeface="Times New Roman" panose="02020603050405020304" pitchFamily="18" charset="0"/>
                <a:cs typeface="Times New Roman" panose="02020603050405020304" pitchFamily="18" charset="0"/>
              </a:rPr>
              <a:t>Юрій Петрович </a:t>
            </a:r>
            <a:r>
              <a:rPr lang="uk-UA" dirty="0">
                <a:latin typeface="Times New Roman" panose="02020603050405020304" pitchFamily="18" charset="0"/>
                <a:ea typeface="Times New Roman" panose="02020603050405020304" pitchFamily="18" charset="0"/>
                <a:cs typeface="Times New Roman" panose="02020603050405020304" pitchFamily="18" charset="0"/>
              </a:rPr>
              <a:t>— український математик, геофізик, дійсний член Української нафтогазової Академії. Займається математичним моделюванням хвильових полів (розробив і апробував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матрично-скінченоелементний</a:t>
            </a:r>
            <a:r>
              <a:rPr lang="uk-UA" dirty="0">
                <a:latin typeface="Times New Roman" panose="02020603050405020304" pitchFamily="18" charset="0"/>
                <a:ea typeface="Times New Roman" panose="02020603050405020304" pitchFamily="18" charset="0"/>
                <a:cs typeface="Times New Roman" panose="02020603050405020304" pitchFamily="18" charset="0"/>
              </a:rPr>
              <a:t> метод) для розв’язання задач у галузях: сейсмологія, сейсморозвідка, сейсмічна інженерія. Провів дослідження напружено-деформованого стану, поширення сейсмічних хвиль через перетини земної кори в напрямку Карпатських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геотраверсів</a:t>
            </a:r>
            <a:r>
              <a:rPr lang="uk-UA" dirty="0">
                <a:latin typeface="Times New Roman" panose="02020603050405020304" pitchFamily="18" charset="0"/>
                <a:ea typeface="Times New Roman" panose="02020603050405020304" pitchFamily="18" charset="0"/>
                <a:cs typeface="Times New Roman" panose="02020603050405020304" pitchFamily="18" charset="0"/>
              </a:rPr>
              <a:t>, під Чорнобильською атомною станцією, на нафтових </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родовищах.</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1045028" y="3121246"/>
            <a:ext cx="10502538" cy="1200329"/>
          </a:xfrm>
          <a:prstGeom prst="rect">
            <a:avLst/>
          </a:prstGeom>
        </p:spPr>
        <p:txBody>
          <a:bodyPr wrap="square">
            <a:spAutoFit/>
          </a:bodyPr>
          <a:lstStyle/>
          <a:p>
            <a:r>
              <a:rPr lang="uk-UA" b="1" dirty="0" smtClean="0">
                <a:latin typeface="Times New Roman" panose="02020603050405020304" pitchFamily="18" charset="0"/>
                <a:ea typeface="Times New Roman" panose="02020603050405020304" pitchFamily="18" charset="0"/>
              </a:rPr>
              <a:t>	Кендзера </a:t>
            </a:r>
            <a:r>
              <a:rPr lang="uk-UA" b="1" dirty="0">
                <a:latin typeface="Times New Roman" panose="02020603050405020304" pitchFamily="18" charset="0"/>
                <a:ea typeface="Times New Roman" panose="02020603050405020304" pitchFamily="18" charset="0"/>
              </a:rPr>
              <a:t>Олександр Володимирович - </a:t>
            </a:r>
            <a:r>
              <a:rPr lang="uk-UA" dirty="0">
                <a:latin typeface="Times New Roman" panose="02020603050405020304" pitchFamily="18" charset="0"/>
                <a:ea typeface="Times New Roman" panose="02020603050405020304" pitchFamily="18" charset="0"/>
              </a:rPr>
              <a:t>фахівець з теоретичних основ і програмних засобів моніторингу сейсмічної небезпеки території України, методики і технології визначення кількісних параметрів прогнозованих сейсмічних впливів для проектування і перевірки сейсмостійкості </a:t>
            </a:r>
            <a:r>
              <a:rPr lang="uk-UA" dirty="0" smtClean="0">
                <a:latin typeface="Times New Roman" panose="02020603050405020304" pitchFamily="18" charset="0"/>
                <a:ea typeface="Times New Roman" panose="02020603050405020304" pitchFamily="18" charset="0"/>
              </a:rPr>
              <a:t>будинків</a:t>
            </a:r>
          </a:p>
          <a:p>
            <a:r>
              <a:rPr lang="uk-UA" dirty="0" smtClean="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і </a:t>
            </a:r>
            <a:r>
              <a:rPr lang="uk-UA" dirty="0" smtClean="0">
                <a:latin typeface="Times New Roman" panose="02020603050405020304" pitchFamily="18" charset="0"/>
                <a:ea typeface="Times New Roman" panose="02020603050405020304" pitchFamily="18" charset="0"/>
              </a:rPr>
              <a:t>споруд.</a:t>
            </a:r>
            <a:endParaRPr lang="en-US" dirty="0"/>
          </a:p>
        </p:txBody>
      </p:sp>
      <p:pic>
        <p:nvPicPr>
          <p:cNvPr id="1026" name="Picture 2" descr="https://ldubgd.edu.ua/sites/default/files/dsc_41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717" y="4193176"/>
            <a:ext cx="3620919" cy="24169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Кендзера Олександр Володимирови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324" y="4193176"/>
            <a:ext cx="4010655" cy="241696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192718" y="6128710"/>
            <a:ext cx="3620918" cy="481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latin typeface="Times New Roman" panose="02020603050405020304" pitchFamily="18" charset="0"/>
                <a:ea typeface="Times New Roman" panose="02020603050405020304" pitchFamily="18" charset="0"/>
                <a:cs typeface="Times New Roman" panose="02020603050405020304" pitchFamily="18" charset="0"/>
              </a:rPr>
              <a:t>Стародуб Юрій Петрович</a:t>
            </a:r>
            <a:endParaRPr lang="en-US" dirty="0"/>
          </a:p>
        </p:txBody>
      </p:sp>
    </p:spTree>
    <p:extLst>
      <p:ext uri="{BB962C8B-B14F-4D97-AF65-F5344CB8AC3E}">
        <p14:creationId xmlns:p14="http://schemas.microsoft.com/office/powerpoint/2010/main" val="20433231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8274" y="714750"/>
            <a:ext cx="10280468" cy="4241418"/>
          </a:xfrm>
          <a:prstGeom prst="rect">
            <a:avLst/>
          </a:prstGeom>
        </p:spPr>
        <p:txBody>
          <a:bodyPr wrap="square">
            <a:spAutoFit/>
          </a:bodyPr>
          <a:lstStyle/>
          <a:p>
            <a:pPr algn="ctr">
              <a:lnSpc>
                <a:spcPct val="107000"/>
              </a:lnSpc>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Світові вчені, які досліджували проблематику природних катастроф</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Дослідженням </a:t>
            </a:r>
            <a:r>
              <a:rPr lang="uk-UA" dirty="0">
                <a:latin typeface="Times New Roman" panose="02020603050405020304" pitchFamily="18" charset="0"/>
                <a:ea typeface="Times New Roman" panose="02020603050405020304" pitchFamily="18" charset="0"/>
                <a:cs typeface="Times New Roman" panose="02020603050405020304" pitchFamily="18" charset="0"/>
              </a:rPr>
              <a:t>теорії катастроф одним з перших займався у 1849 р. англієць А.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д'Орбіньї</a:t>
            </a:r>
            <a:r>
              <a:rPr lang="uk-UA" dirty="0">
                <a:latin typeface="Times New Roman" panose="02020603050405020304" pitchFamily="18" charset="0"/>
                <a:ea typeface="Times New Roman" panose="02020603050405020304" pitchFamily="18" charset="0"/>
                <a:cs typeface="Times New Roman" panose="02020603050405020304" pitchFamily="18" charset="0"/>
              </a:rPr>
              <a:t>. У наш час теорія природних катастроф відома як </a:t>
            </a:r>
            <a:r>
              <a:rPr lang="uk-UA" b="1" dirty="0" err="1">
                <a:latin typeface="Times New Roman" panose="02020603050405020304" pitchFamily="18" charset="0"/>
                <a:ea typeface="Times New Roman" panose="02020603050405020304" pitchFamily="18" charset="0"/>
                <a:cs typeface="Times New Roman" panose="02020603050405020304" pitchFamily="18" charset="0"/>
              </a:rPr>
              <a:t>сальтаціонізм</a:t>
            </a:r>
            <a:r>
              <a:rPr lang="uk-UA"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Відомий біолог </a:t>
            </a:r>
            <a:r>
              <a:rPr lang="uk-UA" b="1" dirty="0">
                <a:latin typeface="Times New Roman" panose="02020603050405020304" pitchFamily="18" charset="0"/>
                <a:ea typeface="Times New Roman" panose="02020603050405020304" pitchFamily="18" charset="0"/>
                <a:cs typeface="Times New Roman" panose="02020603050405020304" pitchFamily="18" charset="0"/>
              </a:rPr>
              <a:t>Ж. Кюв'є</a:t>
            </a:r>
            <a:r>
              <a:rPr lang="uk-UA" dirty="0">
                <a:latin typeface="Times New Roman" panose="02020603050405020304" pitchFamily="18" charset="0"/>
                <a:ea typeface="Times New Roman" panose="02020603050405020304" pitchFamily="18" charset="0"/>
                <a:cs typeface="Times New Roman" panose="02020603050405020304" pitchFamily="18" charset="0"/>
              </a:rPr>
              <a:t> (1769 -1832) працював у цьому напрямі з метою доведення істинності креаціонізму. На його думку, </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спокійний </a:t>
            </a:r>
            <a:r>
              <a:rPr lang="uk-UA" dirty="0">
                <a:latin typeface="Times New Roman" panose="02020603050405020304" pitchFamily="18" charset="0"/>
                <a:ea typeface="Times New Roman" panose="02020603050405020304" pitchFamily="18" charset="0"/>
                <a:cs typeface="Times New Roman" panose="02020603050405020304" pitchFamily="18" charset="0"/>
              </a:rPr>
              <a:t>розвиток життя на Землі багато разів переривався революційними швидкими змінами катастрофічного характеру, внаслідок яких кардинально змінювався склад тварин і рослин, що населяли Землю. Кюв'є зазначав, що такими катастрофами були всесвітні потопи. Про причини потопів вчений у своїх творах не пише, але з його книг випливає, що він мав на увазі затоплення континентів внаслідок їх опускання нижче рівня океану.</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Взагалі</a:t>
            </a:r>
            <a:r>
              <a:rPr lang="uk-UA" dirty="0">
                <a:latin typeface="Times New Roman" panose="02020603050405020304" pitchFamily="18" charset="0"/>
                <a:ea typeface="Times New Roman" panose="02020603050405020304" pitchFamily="18" charset="0"/>
                <a:cs typeface="Times New Roman" panose="02020603050405020304" pitchFamily="18" charset="0"/>
              </a:rPr>
              <a:t>, лише сто років тому світила науки знали про надра Землі не більше, ніж звичайні шахтарі. Лише у 1906 році ірландський геолог Р.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Олдхем</a:t>
            </a:r>
            <a:r>
              <a:rPr lang="uk-UA" dirty="0">
                <a:latin typeface="Times New Roman" panose="02020603050405020304" pitchFamily="18" charset="0"/>
                <a:ea typeface="Times New Roman" panose="02020603050405020304" pitchFamily="18" charset="0"/>
                <a:cs typeface="Times New Roman" panose="02020603050405020304" pitchFamily="18" charset="0"/>
              </a:rPr>
              <a:t>, вивчаючи сейсмограми землетрусів на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Гватемалах</a:t>
            </a:r>
            <a:r>
              <a:rPr lang="uk-UA" dirty="0">
                <a:latin typeface="Times New Roman" panose="02020603050405020304" pitchFamily="18" charset="0"/>
                <a:ea typeface="Times New Roman" panose="02020603050405020304" pitchFamily="18" charset="0"/>
                <a:cs typeface="Times New Roman" panose="02020603050405020304" pitchFamily="18" charset="0"/>
              </a:rPr>
              <a:t>, помітив, що окремі ударні хвилі проникали глибоко в Землю до певної точки, а потім відбивалися під кутом, неначе наштовхувалися на якусь перепону. З цього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Олдхем</a:t>
            </a:r>
            <a:r>
              <a:rPr lang="uk-UA" dirty="0">
                <a:latin typeface="Times New Roman" panose="02020603050405020304" pitchFamily="18" charset="0"/>
                <a:ea typeface="Times New Roman" panose="02020603050405020304" pitchFamily="18" charset="0"/>
                <a:cs typeface="Times New Roman" panose="02020603050405020304" pitchFamily="18" charset="0"/>
              </a:rPr>
              <a:t> зробив висновок, що Земля має ядро.</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888274" y="4849141"/>
            <a:ext cx="10280468" cy="1574149"/>
          </a:xfrm>
          <a:prstGeom prst="rect">
            <a:avLst/>
          </a:prstGeom>
        </p:spPr>
        <p:txBody>
          <a:bodyPr wrap="square">
            <a:spAutoFit/>
          </a:bodyPr>
          <a:lstStyle/>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Початок </a:t>
            </a:r>
            <a:r>
              <a:rPr lang="uk-UA" dirty="0">
                <a:latin typeface="Times New Roman" panose="02020603050405020304" pitchFamily="18" charset="0"/>
                <a:ea typeface="Times New Roman" panose="02020603050405020304" pitchFamily="18" charset="0"/>
                <a:cs typeface="Times New Roman" panose="02020603050405020304" pitchFamily="18" charset="0"/>
              </a:rPr>
              <a:t>ХХІ ст. ознаменувався появою гіпотези, якій надалі було призначено зіграти ключову роль серед наук про Землю. Ф. Тейлор (1910), а слідом за ним А.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Вегнер</a:t>
            </a:r>
            <a:r>
              <a:rPr lang="uk-UA" dirty="0">
                <a:latin typeface="Times New Roman" panose="02020603050405020304" pitchFamily="18" charset="0"/>
                <a:ea typeface="Times New Roman" panose="02020603050405020304" pitchFamily="18" charset="0"/>
                <a:cs typeface="Times New Roman" panose="02020603050405020304" pitchFamily="18" charset="0"/>
              </a:rPr>
              <a:t> (1912) висловили ідею про горизонтальні переміщення материків на великі відстані (дрейф материків), що підтвердилася в 1960-х рр. після відкриття в океанах глобальної системи серединно-океанічних хребтів. Були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закартовані</a:t>
            </a:r>
            <a:r>
              <a:rPr lang="uk-UA" dirty="0">
                <a:latin typeface="Times New Roman" panose="02020603050405020304" pitchFamily="18" charset="0"/>
                <a:ea typeface="Times New Roman" panose="02020603050405020304" pitchFamily="18" charset="0"/>
                <a:cs typeface="Times New Roman" panose="02020603050405020304" pitchFamily="18" charset="0"/>
              </a:rPr>
              <a:t> аномалії магнітного поля океанічного ложа.</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1478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8823" y="784555"/>
            <a:ext cx="10907486" cy="3945054"/>
          </a:xfrm>
          <a:prstGeom prst="rect">
            <a:avLst/>
          </a:prstGeom>
        </p:spPr>
        <p:txBody>
          <a:bodyPr wrap="square">
            <a:spAutoFit/>
          </a:bodyPr>
          <a:lstStyle/>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Значний </a:t>
            </a:r>
            <a:r>
              <a:rPr lang="uk-UA" dirty="0">
                <a:latin typeface="Times New Roman" panose="02020603050405020304" pitchFamily="18" charset="0"/>
                <a:ea typeface="Times New Roman" panose="02020603050405020304" pitchFamily="18" charset="0"/>
                <a:cs typeface="Times New Roman" panose="02020603050405020304" pitchFamily="18" charset="0"/>
              </a:rPr>
              <a:t>об’єм нової інформації, особливо про будову атмосфери та явища в ній, був отриманий у результаті досліджень глобальних геофізичних процесів під час максимальної сонячної активності (1957-58).</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У 1910р. хорватський сейсмолог А.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Мохорович</a:t>
            </a:r>
            <a:r>
              <a:rPr lang="uk-UA" dirty="0">
                <a:latin typeface="Times New Roman" panose="02020603050405020304" pitchFamily="18" charset="0"/>
                <a:ea typeface="Times New Roman" panose="02020603050405020304" pitchFamily="18" charset="0"/>
                <a:cs typeface="Times New Roman" panose="02020603050405020304" pitchFamily="18" charset="0"/>
              </a:rPr>
              <a:t>, вивчаючи сейсмограм землетрусу в Загребі, помітив таку ж особливість, але на значно меншій глибині. Так він виявив межу між земною корою і мантією («поверхня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Мохоровича</a:t>
            </a:r>
            <a:r>
              <a:rPr lang="uk-UA" dirty="0">
                <a:latin typeface="Times New Roman" panose="02020603050405020304" pitchFamily="18" charset="0"/>
                <a:ea typeface="Times New Roman" panose="02020603050405020304" pitchFamily="18" charset="0"/>
                <a:cs typeface="Times New Roman" panose="02020603050405020304" pitchFamily="18" charset="0"/>
              </a:rPr>
              <a:t>»).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Ттак</a:t>
            </a:r>
            <a:r>
              <a:rPr lang="uk-UA" dirty="0">
                <a:latin typeface="Times New Roman" panose="02020603050405020304" pitchFamily="18" charset="0"/>
                <a:ea typeface="Times New Roman" panose="02020603050405020304" pitchFamily="18" charset="0"/>
                <a:cs typeface="Times New Roman" panose="02020603050405020304" pitchFamily="18" charset="0"/>
              </a:rPr>
              <a:t> зародилося туманне уявлення про пошарову структуру Землі.</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Лише у 1936 році датчанка І.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Леман</a:t>
            </a:r>
            <a:r>
              <a:rPr lang="uk-UA" dirty="0">
                <a:latin typeface="Times New Roman" panose="02020603050405020304" pitchFamily="18" charset="0"/>
                <a:ea typeface="Times New Roman" panose="02020603050405020304" pitchFamily="18" charset="0"/>
                <a:cs typeface="Times New Roman" panose="02020603050405020304" pitchFamily="18" charset="0"/>
              </a:rPr>
              <a:t>, вивчаючи сейсмограми землетрусу у Новій Зеландії, виявила, що ядро </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Землі </a:t>
            </a:r>
            <a:r>
              <a:rPr lang="uk-UA" dirty="0">
                <a:latin typeface="Times New Roman" panose="02020603050405020304" pitchFamily="18" charset="0"/>
                <a:ea typeface="Times New Roman" panose="02020603050405020304" pitchFamily="18" charset="0"/>
                <a:cs typeface="Times New Roman" panose="02020603050405020304" pitchFamily="18" charset="0"/>
              </a:rPr>
              <a:t>складається з двох частин. Зовнішнє ядро, якщо припустити, що в'язкий стан, може бути джерелом магнетизму.</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Приблизно </a:t>
            </a:r>
            <a:r>
              <a:rPr lang="uk-UA" dirty="0">
                <a:latin typeface="Times New Roman" panose="02020603050405020304" pitchFamily="18" charset="0"/>
                <a:ea typeface="Times New Roman" panose="02020603050405020304" pitchFamily="18" charset="0"/>
                <a:cs typeface="Times New Roman" panose="02020603050405020304" pitchFamily="18" charset="0"/>
              </a:rPr>
              <a:t>в той же час, коли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Леман</a:t>
            </a:r>
            <a:r>
              <a:rPr lang="uk-UA" dirty="0">
                <a:latin typeface="Times New Roman" panose="02020603050405020304" pitchFamily="18" charset="0"/>
                <a:ea typeface="Times New Roman" panose="02020603050405020304" pitchFamily="18" charset="0"/>
                <a:cs typeface="Times New Roman" panose="02020603050405020304" pitchFamily="18" charset="0"/>
              </a:rPr>
              <a:t> вивчала сейсмічні хвилі і розширювала уявлення про внутрішню будову Землі, два геолога з Каліфорнійського технологічного інституту винайшли, як порівняти два один землетрус з іншим. Їх звали Ч. Ріхтер і Б.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Гутенберг</a:t>
            </a:r>
            <a:r>
              <a:rPr lang="uk-UA" dirty="0">
                <a:latin typeface="Times New Roman" panose="02020603050405020304" pitchFamily="18" charset="0"/>
                <a:ea typeface="Times New Roman" panose="02020603050405020304" pitchFamily="18" charset="0"/>
                <a:cs typeface="Times New Roman" panose="02020603050405020304" pitchFamily="18" charset="0"/>
              </a:rPr>
              <a:t>. Вони розробили шкалу, яка дозволяла вимірювати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магнітуду</a:t>
            </a:r>
            <a:r>
              <a:rPr lang="uk-UA" dirty="0">
                <a:latin typeface="Times New Roman" panose="02020603050405020304" pitchFamily="18" charset="0"/>
                <a:ea typeface="Times New Roman" panose="02020603050405020304" pitchFamily="18" charset="0"/>
                <a:cs typeface="Times New Roman" panose="02020603050405020304" pitchFamily="18" charset="0"/>
              </a:rPr>
              <a:t> підземних поштовхів. Сама шкала дозволяє вимірювати силу землетрусів, але не дає змоги прогнозувати їх руйнівні наслідки.</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6626" name="Picture 2" descr="805 рез. по запросу «Шкала рихтера» — стоковая векторная графика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6057" y="4427405"/>
            <a:ext cx="6779624" cy="2430595"/>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Как измеряется сила землетрясений? | Аргументы и Факт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403" y="4729609"/>
            <a:ext cx="2914197" cy="201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446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5028" y="650659"/>
            <a:ext cx="9927772" cy="3055965"/>
          </a:xfrm>
          <a:prstGeom prst="rect">
            <a:avLst/>
          </a:prstGeom>
        </p:spPr>
        <p:txBody>
          <a:bodyPr wrap="square">
            <a:spAutoFit/>
          </a:bodyPr>
          <a:lstStyle/>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Перше </a:t>
            </a:r>
            <a:r>
              <a:rPr lang="uk-UA" dirty="0">
                <a:latin typeface="Times New Roman" panose="02020603050405020304" pitchFamily="18" charset="0"/>
                <a:ea typeface="Times New Roman" panose="02020603050405020304" pitchFamily="18" charset="0"/>
                <a:cs typeface="Times New Roman" panose="02020603050405020304" pitchFamily="18" charset="0"/>
              </a:rPr>
              <a:t>соціологічне дослідження, присвячене темі впливу катастроф на суспільства, було опубліковане в 1920 році (його автором став американський учений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Семюель</a:t>
            </a:r>
            <a:r>
              <a:rPr lang="uk-UA" dirty="0">
                <a:latin typeface="Times New Roman" panose="02020603050405020304" pitchFamily="18" charset="0"/>
                <a:ea typeface="Times New Roman" panose="02020603050405020304" pitchFamily="18" charset="0"/>
                <a:cs typeface="Times New Roman" panose="02020603050405020304" pitchFamily="18" charset="0"/>
              </a:rPr>
              <a:t> Принс, книга називалася "Катастрофа і Соціальні Зміни". З кінця 1940-х років подібні дослідження стали великомасштабними. У 1963 році в США був створений особливий соціологічний Центр Досліджень Катастроф. У 1970 т-і роки аналогічні центри з'явилися в багатьох країнах Європи і Азії.</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Основи </a:t>
            </a:r>
            <a:r>
              <a:rPr lang="uk-UA" dirty="0">
                <a:latin typeface="Times New Roman" panose="02020603050405020304" pitchFamily="18" charset="0"/>
                <a:ea typeface="Times New Roman" panose="02020603050405020304" pitchFamily="18" charset="0"/>
                <a:cs typeface="Times New Roman" panose="02020603050405020304" pitchFamily="18" charset="0"/>
              </a:rPr>
              <a:t>теорії катастроф були закладені насамперед у працях американського тополога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Гасслера</a:t>
            </a:r>
            <a:r>
              <a:rPr lang="uk-UA" dirty="0">
                <a:latin typeface="Times New Roman" panose="02020603050405020304" pitchFamily="18" charset="0"/>
                <a:ea typeface="Times New Roman" panose="02020603050405020304" pitchFamily="18" charset="0"/>
                <a:cs typeface="Times New Roman" panose="02020603050405020304" pitchFamily="18" charset="0"/>
              </a:rPr>
              <a:t>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Вітні</a:t>
            </a:r>
            <a:r>
              <a:rPr lang="uk-UA" dirty="0">
                <a:latin typeface="Times New Roman" panose="02020603050405020304" pitchFamily="18" charset="0"/>
                <a:ea typeface="Times New Roman" panose="02020603050405020304" pitchFamily="18" charset="0"/>
                <a:cs typeface="Times New Roman" panose="02020603050405020304" pitchFamily="18" charset="0"/>
              </a:rPr>
              <a:t> в 1955 році, в 1960-х цією теорією зайнявся французький математик і лауреат премії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Філдса</a:t>
            </a:r>
            <a:r>
              <a:rPr lang="uk-UA" dirty="0">
                <a:latin typeface="Times New Roman" panose="02020603050405020304" pitchFamily="18" charset="0"/>
                <a:ea typeface="Times New Roman" panose="02020603050405020304" pitchFamily="18" charset="0"/>
                <a:cs typeface="Times New Roman" panose="02020603050405020304" pitchFamily="18" charset="0"/>
              </a:rPr>
              <a:t> 1958 року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Рене</a:t>
            </a:r>
            <a:r>
              <a:rPr lang="uk-UA" dirty="0">
                <a:latin typeface="Times New Roman" panose="02020603050405020304" pitchFamily="18" charset="0"/>
                <a:ea typeface="Times New Roman" panose="02020603050405020304" pitchFamily="18" charset="0"/>
                <a:cs typeface="Times New Roman" panose="02020603050405020304" pitchFamily="18" charset="0"/>
              </a:rPr>
              <a:t> Том. Однак популярність ідеї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Вітні</a:t>
            </a:r>
            <a:r>
              <a:rPr lang="uk-UA" dirty="0">
                <a:latin typeface="Times New Roman" panose="02020603050405020304" pitchFamily="18" charset="0"/>
                <a:ea typeface="Times New Roman" panose="02020603050405020304" pitchFamily="18" charset="0"/>
                <a:cs typeface="Times New Roman" panose="02020603050405020304" pitchFamily="18" charset="0"/>
              </a:rPr>
              <a:t> та Тома придбали тільки завдяки декільком публікаціям Крістофера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Зімана</a:t>
            </a:r>
            <a:r>
              <a:rPr lang="uk-UA" dirty="0">
                <a:latin typeface="Times New Roman" panose="02020603050405020304" pitchFamily="18" charset="0"/>
                <a:ea typeface="Times New Roman" panose="02020603050405020304" pitchFamily="18" charset="0"/>
                <a:cs typeface="Times New Roman" panose="02020603050405020304" pitchFamily="18" charset="0"/>
              </a:rPr>
              <a:t> в </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1970-х.</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650" name="Picture 2" descr="Нефтяники уменьшают негативное воздействие на окружающую среду - Экология  производства | Новости эколог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980" y="4002995"/>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Теория катастроф — Википед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914" y="3458430"/>
            <a:ext cx="5101590" cy="3033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61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1520" y="579632"/>
            <a:ext cx="10802983" cy="4537781"/>
          </a:xfrm>
          <a:prstGeom prst="rect">
            <a:avLst/>
          </a:prstGeom>
        </p:spPr>
        <p:txBody>
          <a:bodyPr wrap="square">
            <a:spAutoFit/>
          </a:bodyPr>
          <a:lstStyle/>
          <a:p>
            <a:pPr algn="ctr">
              <a:lnSpc>
                <a:spcPct val="107000"/>
              </a:lnSpc>
              <a:spcAft>
                <a:spcPts val="0"/>
              </a:spcAft>
            </a:pPr>
            <a:r>
              <a:rPr lang="uk-UA" b="1" dirty="0" smtClean="0">
                <a:latin typeface="Times New Roman" panose="02020603050405020304" pitchFamily="18" charset="0"/>
                <a:ea typeface="Times New Roman" panose="02020603050405020304" pitchFamily="18" charset="0"/>
                <a:cs typeface="Times New Roman" panose="02020603050405020304" pitchFamily="18" charset="0"/>
              </a:rPr>
              <a:t>	ВИСНОВОК</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Стихійні </a:t>
            </a:r>
            <a:r>
              <a:rPr lang="uk-UA" dirty="0">
                <a:latin typeface="Times New Roman" panose="02020603050405020304" pitchFamily="18" charset="0"/>
                <a:ea typeface="Times New Roman" panose="02020603050405020304" pitchFamily="18" charset="0"/>
                <a:cs typeface="Times New Roman" panose="02020603050405020304" pitchFamily="18" charset="0"/>
              </a:rPr>
              <a:t>лиха — це природні явища, які мають надзвичайний характер та призводять до порушення нормальної діяльності населення, загибелі людей, руйнування і нищення матеріальних цінностей.</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Глобальні катастрофи охоплюють цілі континенти, і їх розвиток ставить під загрозу існування усієї біосфери. В наш цивілізований, технічно розвинений час людство залишається залежним від природних явищ, які досить часто мають катастрофічний характер. Виверження вулканів, землетруси, посухи, селеві потоки, снігові лавини, повені спричиняють загибель багатьох тисяч людей, завдають величезних матеріальних збитків.</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Природні </a:t>
            </a:r>
            <a:r>
              <a:rPr lang="uk-UA" dirty="0">
                <a:latin typeface="Times New Roman" panose="02020603050405020304" pitchFamily="18" charset="0"/>
                <a:ea typeface="Times New Roman" panose="02020603050405020304" pitchFamily="18" charset="0"/>
                <a:cs typeface="Times New Roman" panose="02020603050405020304" pitchFamily="18" charset="0"/>
              </a:rPr>
              <a:t>катаклізми та катастрофи трапляються не лише внаслідок атмосферних, тектонічних процесів, активності Сонця тощо. Однією із причин їх виникнення є сама людина. Сягнувши надзвичайно високого рівня пізнання і розвитку, суспільство тим самим створило реальну загрозу своєму існуванню. Сьогодні йдеться про інтенсивне якісне і кількісне знищення природних умов та ресурсів, необхідних і достатніх для існування живого. За прогнозом учених Римського клубу, при збереженні наявних тенденцій у взаємодії суспільства і навколишнього середовища, вже через 35—40 років може розпочатися масове вимирання землян.</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8674" name="Picture 2" descr="Эковопрос - Экология производства | Новости эколог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6135" y="4767943"/>
            <a:ext cx="2313305" cy="209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836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0240" y="650018"/>
            <a:ext cx="9091749" cy="369332"/>
          </a:xfrm>
          <a:prstGeom prst="rect">
            <a:avLst/>
          </a:prstGeom>
        </p:spPr>
        <p:txBody>
          <a:bodyPr wrap="square">
            <a:spAutoFit/>
          </a:bodyPr>
          <a:lstStyle/>
          <a:p>
            <a:r>
              <a:rPr lang="uk-UA" b="1" kern="1800" dirty="0">
                <a:latin typeface="Times New Roman" panose="02020603050405020304" pitchFamily="18" charset="0"/>
                <a:ea typeface="Times New Roman" panose="02020603050405020304" pitchFamily="18" charset="0"/>
              </a:rPr>
              <a:t>ГЛОБАЛЬНІ КАТАСТРОФИ, ЯК ПРОЯВ СОЦІОГЕОЕКОЛОГІЧНОЇ КРИЗИ</a:t>
            </a:r>
            <a:endParaRPr lang="en-US" dirty="0"/>
          </a:p>
        </p:txBody>
      </p:sp>
      <p:sp>
        <p:nvSpPr>
          <p:cNvPr id="3" name="Прямоугольник 2"/>
          <p:cNvSpPr/>
          <p:nvPr/>
        </p:nvSpPr>
        <p:spPr>
          <a:xfrm>
            <a:off x="679269" y="1132761"/>
            <a:ext cx="10881360" cy="4241418"/>
          </a:xfrm>
          <a:prstGeom prst="rect">
            <a:avLst/>
          </a:prstGeom>
        </p:spPr>
        <p:txBody>
          <a:bodyPr wrap="square">
            <a:spAutoFit/>
          </a:bodyPr>
          <a:lstStyle/>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Вчення </a:t>
            </a:r>
            <a:r>
              <a:rPr lang="uk-UA" dirty="0">
                <a:latin typeface="Times New Roman" panose="02020603050405020304" pitchFamily="18" charset="0"/>
                <a:ea typeface="Times New Roman" panose="02020603050405020304" pitchFamily="18" charset="0"/>
                <a:cs typeface="Times New Roman" panose="02020603050405020304" pitchFamily="18" charset="0"/>
              </a:rPr>
              <a:t>про біосферу останнім часом займає ключові позиції в еволюційному вченні, оскільки природний відбір є головним направляючим еволюційним фактором, що включає пристосування організмів до умов навколишнього середовища. Таким чином у популяціях закріплюються корисні мутації, які визначають генетичну здатність до існування в конкретній екологічній ніші. Тобто, оточуюче середовище відіграє не останню роль у видоутворенні. У такому випадку не виключенням є і людина. Теорія глобальних катастроф у цілому не визнана сучасною наукою. Вона стверджує, що вимирання і видоутворення відбувається за рахунок раптових змін у навколишньому середовищі, які носять катастрофічний характер.</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Відомо</a:t>
            </a:r>
            <a:r>
              <a:rPr lang="uk-UA" dirty="0">
                <a:latin typeface="Times New Roman" panose="02020603050405020304" pitchFamily="18" charset="0"/>
                <a:ea typeface="Times New Roman" panose="02020603050405020304" pitchFamily="18" charset="0"/>
                <a:cs typeface="Times New Roman" panose="02020603050405020304" pitchFamily="18" charset="0"/>
              </a:rPr>
              <a:t>, що природа - єдина й неподільна, а сучасне господарство – результат взаємодії природи і суспільства. Отже, суспільство, господарство і природа - взаємопов'язані, зв'язок цей має глобальний </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характер. </a:t>
            </a:r>
            <a:r>
              <a:rPr lang="uk-UA" dirty="0">
                <a:latin typeface="Times New Roman" panose="02020603050405020304" pitchFamily="18" charset="0"/>
                <a:ea typeface="Times New Roman" panose="02020603050405020304" pitchFamily="18" charset="0"/>
                <a:cs typeface="Times New Roman" panose="02020603050405020304" pitchFamily="18" charset="0"/>
              </a:rPr>
              <a:t>На сучасному етапі існування людства природні катастрофи все частіше виступають проявом глобальної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соціоекологічної</a:t>
            </a:r>
            <a:r>
              <a:rPr lang="uk-UA" dirty="0">
                <a:latin typeface="Times New Roman" panose="02020603050405020304" pitchFamily="18" charset="0"/>
                <a:ea typeface="Times New Roman" panose="02020603050405020304" pitchFamily="18" charset="0"/>
                <a:cs typeface="Times New Roman" panose="02020603050405020304" pitchFamily="18" charset="0"/>
              </a:rPr>
              <a:t> кризи. Немає жодної країни світу, цілком безпечної з погляду стихійних лих. З кожним роком кількість природних катаклізмів збільшується.</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Більшість </a:t>
            </a:r>
            <a:r>
              <a:rPr lang="uk-UA" dirty="0">
                <a:latin typeface="Times New Roman" panose="02020603050405020304" pitchFamily="18" charset="0"/>
                <a:ea typeface="Times New Roman" panose="02020603050405020304" pitchFamily="18" charset="0"/>
                <a:cs typeface="Times New Roman" panose="02020603050405020304" pitchFamily="18" charset="0"/>
              </a:rPr>
              <a:t>фахівців нині вважають, що збільшення кількості стихійних лих є прямо пов’язаним із діяльністю </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людства.</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Стихійні лиха. | Урок на 3 завдання. Основи здоров'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2937" y="5055327"/>
            <a:ext cx="6027692" cy="1802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799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9532" y="443289"/>
            <a:ext cx="9757954" cy="2166875"/>
          </a:xfrm>
          <a:prstGeom prst="rect">
            <a:avLst/>
          </a:prstGeom>
        </p:spPr>
        <p:txBody>
          <a:bodyPr wrap="square">
            <a:spAutoFit/>
          </a:bodyPr>
          <a:lstStyle/>
          <a:p>
            <a:pPr algn="ctr">
              <a:lnSpc>
                <a:spcPct val="107000"/>
              </a:lnSpc>
              <a:spcAft>
                <a:spcPts val="0"/>
              </a:spcAft>
            </a:pPr>
            <a:r>
              <a:rPr lang="uk-UA" b="1" dirty="0" smtClean="0">
                <a:latin typeface="Times New Roman" panose="02020603050405020304" pitchFamily="18" charset="0"/>
                <a:ea typeface="Times New Roman" panose="02020603050405020304" pitchFamily="18" charset="0"/>
                <a:cs typeface="Times New Roman" panose="02020603050405020304" pitchFamily="18" charset="0"/>
              </a:rPr>
              <a:t>	Поняття </a:t>
            </a:r>
            <a:r>
              <a:rPr lang="uk-UA" b="1" dirty="0">
                <a:latin typeface="Times New Roman" panose="02020603050405020304" pitchFamily="18" charset="0"/>
                <a:ea typeface="Times New Roman" panose="02020603050405020304" pitchFamily="18" charset="0"/>
                <a:cs typeface="Times New Roman" panose="02020603050405020304" pitchFamily="18" charset="0"/>
              </a:rPr>
              <a:t>«природні катастрофи»</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У </a:t>
            </a:r>
            <a:r>
              <a:rPr lang="uk-UA" dirty="0">
                <a:latin typeface="Times New Roman" panose="02020603050405020304" pitchFamily="18" charset="0"/>
                <a:ea typeface="Times New Roman" panose="02020603050405020304" pitchFamily="18" charset="0"/>
                <a:cs typeface="Times New Roman" panose="02020603050405020304" pitchFamily="18" charset="0"/>
              </a:rPr>
              <a:t>наш час, враховуючи багатогранність наукових досліджень особливостей та причин виникнення природних катастроф, їх характеру, масштабів, історичного значення тощо, науковці не досягли спільної думки щодо остаточного визначення такого поняття, як «природна катастрофа». При аналізі термінологічного апарату різних наук, нерідко натрапляємо на певні «моменти», які потребують уточнення. Саме цей аспект став причиною різносторонності визначення поняття «природна катастрофа</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Відкритий урок урок у 10 класі- Природні катаклізм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983" y="2610165"/>
            <a:ext cx="7485017" cy="4247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82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7647" y="597184"/>
            <a:ext cx="10607040" cy="2759602"/>
          </a:xfrm>
          <a:prstGeom prst="rect">
            <a:avLst/>
          </a:prstGeom>
        </p:spPr>
        <p:txBody>
          <a:bodyPr wrap="square">
            <a:spAutoFit/>
          </a:bodyPr>
          <a:lstStyle/>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На </a:t>
            </a:r>
            <a:r>
              <a:rPr lang="uk-UA" dirty="0">
                <a:latin typeface="Times New Roman" panose="02020603050405020304" pitchFamily="18" charset="0"/>
                <a:ea typeface="Times New Roman" panose="02020603050405020304" pitchFamily="18" charset="0"/>
                <a:cs typeface="Times New Roman" panose="02020603050405020304" pitchFamily="18" charset="0"/>
              </a:rPr>
              <a:t>думку доктора географічних наук, професора В.С. Пушкаря</a:t>
            </a:r>
            <a:r>
              <a:rPr lang="uk-UA" b="1" dirty="0">
                <a:latin typeface="Times New Roman" panose="02020603050405020304" pitchFamily="18" charset="0"/>
                <a:ea typeface="Times New Roman" panose="02020603050405020304" pitchFamily="18" charset="0"/>
                <a:cs typeface="Times New Roman" panose="02020603050405020304" pitchFamily="18" charset="0"/>
              </a:rPr>
              <a:t> катастрофа (від грець. </a:t>
            </a:r>
            <a:r>
              <a:rPr lang="uk-UA" b="1" dirty="0" err="1">
                <a:latin typeface="Times New Roman" panose="02020603050405020304" pitchFamily="18" charset="0"/>
                <a:ea typeface="Times New Roman" panose="02020603050405020304" pitchFamily="18" charset="0"/>
                <a:cs typeface="Times New Roman" panose="02020603050405020304" pitchFamily="18" charset="0"/>
              </a:rPr>
              <a:t>katastrophe</a:t>
            </a:r>
            <a:r>
              <a:rPr lang="uk-UA" b="1" dirty="0">
                <a:latin typeface="Times New Roman" panose="02020603050405020304" pitchFamily="18" charset="0"/>
                <a:ea typeface="Times New Roman" panose="02020603050405020304" pitchFamily="18" charset="0"/>
                <a:cs typeface="Times New Roman" panose="02020603050405020304" pitchFamily="18" charset="0"/>
              </a:rPr>
              <a:t> – переворот, загибель) – </a:t>
            </a:r>
            <a:r>
              <a:rPr lang="uk-UA" dirty="0">
                <a:latin typeface="Times New Roman" panose="02020603050405020304" pitchFamily="18" charset="0"/>
                <a:ea typeface="Times New Roman" panose="02020603050405020304" pitchFamily="18" charset="0"/>
                <a:cs typeface="Times New Roman" panose="02020603050405020304" pitchFamily="18" charset="0"/>
              </a:rPr>
              <a:t>це раптова подія, некерований швидкоплинний природний процес, що веде за собою тяжкі наслідки, руйнування, жертви. Його колега, кандидат геолого-мінералогічних наук, доцент Тихоокеанського інституту географії М.В.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Черепанова</a:t>
            </a:r>
            <a:r>
              <a:rPr lang="uk-UA" dirty="0">
                <a:latin typeface="Times New Roman" panose="02020603050405020304" pitchFamily="18" charset="0"/>
                <a:ea typeface="Times New Roman" panose="02020603050405020304" pitchFamily="18" charset="0"/>
                <a:cs typeface="Times New Roman" panose="02020603050405020304" pitchFamily="18" charset="0"/>
              </a:rPr>
              <a:t>, дає наступне визначення: п</a:t>
            </a:r>
            <a:r>
              <a:rPr lang="uk-UA" b="1" dirty="0">
                <a:latin typeface="Times New Roman" panose="02020603050405020304" pitchFamily="18" charset="0"/>
                <a:ea typeface="Times New Roman" panose="02020603050405020304" pitchFamily="18" charset="0"/>
                <a:cs typeface="Times New Roman" panose="02020603050405020304" pitchFamily="18" charset="0"/>
              </a:rPr>
              <a:t>риродними катастрофами</a:t>
            </a:r>
            <a:r>
              <a:rPr lang="uk-UA" dirty="0">
                <a:latin typeface="Times New Roman" panose="02020603050405020304" pitchFamily="18" charset="0"/>
                <a:ea typeface="Times New Roman" panose="02020603050405020304" pitchFamily="18" charset="0"/>
                <a:cs typeface="Times New Roman" panose="02020603050405020304" pitchFamily="18" charset="0"/>
              </a:rPr>
              <a:t> є закономірні етапи формування системи, сприяючі її прогресивному розвитку. Найбільш загальним і поширеним є трактування,</a:t>
            </a:r>
            <a:r>
              <a:rPr lang="uk-UA" b="1" dirty="0">
                <a:latin typeface="Times New Roman" panose="02020603050405020304" pitchFamily="18" charset="0"/>
                <a:ea typeface="Times New Roman" panose="02020603050405020304" pitchFamily="18" charset="0"/>
                <a:cs typeface="Times New Roman" panose="02020603050405020304" pitchFamily="18" charset="0"/>
              </a:rPr>
              <a:t> що природна катастрофа - </a:t>
            </a:r>
            <a:r>
              <a:rPr lang="uk-UA" dirty="0">
                <a:latin typeface="Times New Roman" panose="02020603050405020304" pitchFamily="18" charset="0"/>
                <a:ea typeface="Times New Roman" panose="02020603050405020304" pitchFamily="18" charset="0"/>
                <a:cs typeface="Times New Roman" panose="02020603050405020304" pitchFamily="18" charset="0"/>
              </a:rPr>
              <a:t>подія, що трапилася в результаті природної надзвичайної ситуації, яка спричинила загибель людей або призвела до непоправних наслідків в історії того чи іншого об'єкта.</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b="1"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p>
        </p:txBody>
      </p:sp>
      <p:sp>
        <p:nvSpPr>
          <p:cNvPr id="3" name="Прямоугольник 2"/>
          <p:cNvSpPr/>
          <p:nvPr/>
        </p:nvSpPr>
        <p:spPr>
          <a:xfrm>
            <a:off x="862149" y="3086063"/>
            <a:ext cx="4036422" cy="2166875"/>
          </a:xfrm>
          <a:prstGeom prst="rect">
            <a:avLst/>
          </a:prstGeom>
        </p:spPr>
        <p:txBody>
          <a:bodyPr wrap="square">
            <a:spAutoFit/>
          </a:bodyPr>
          <a:lstStyle/>
          <a:p>
            <a:pPr algn="just">
              <a:lnSpc>
                <a:spcPct val="107000"/>
              </a:lnSpc>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З економічної точки зору природні катастрофи</a:t>
            </a:r>
            <a:r>
              <a:rPr lang="uk-UA" dirty="0">
                <a:latin typeface="Times New Roman" panose="02020603050405020304" pitchFamily="18" charset="0"/>
                <a:ea typeface="Times New Roman" panose="02020603050405020304" pitchFamily="18" charset="0"/>
                <a:cs typeface="Times New Roman" panose="02020603050405020304" pitchFamily="18" charset="0"/>
              </a:rPr>
              <a:t> — порушення нормальних умов життя та діяльності людини на об'єкті або території, викликане стихійним лихом , що призвело до загибелі людей або значних матеріальних збитків.</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080" name="Picture 8" descr="Стихійні лиха. | Урок на 3 завдання. Основи здоров'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7395" y="3187338"/>
            <a:ext cx="5969726" cy="2625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206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7462" y="891503"/>
            <a:ext cx="10306595" cy="981423"/>
          </a:xfrm>
          <a:prstGeom prst="rect">
            <a:avLst/>
          </a:prstGeom>
        </p:spPr>
        <p:txBody>
          <a:bodyPr wrap="square">
            <a:spAutoFit/>
          </a:bodyPr>
          <a:lstStyle/>
          <a:p>
            <a:pPr algn="just">
              <a:lnSpc>
                <a:spcPct val="107000"/>
              </a:lnSpc>
              <a:spcAft>
                <a:spcPts val="0"/>
              </a:spcAft>
            </a:pPr>
            <a:r>
              <a:rPr lang="uk-UA" b="1" dirty="0" smtClean="0">
                <a:latin typeface="Times New Roman" panose="02020603050405020304" pitchFamily="18" charset="0"/>
                <a:ea typeface="Times New Roman" panose="02020603050405020304" pitchFamily="18" charset="0"/>
                <a:cs typeface="Times New Roman" panose="02020603050405020304" pitchFamily="18" charset="0"/>
              </a:rPr>
              <a:t>	Гуманітарна </a:t>
            </a:r>
            <a:r>
              <a:rPr lang="uk-UA" b="1" dirty="0">
                <a:latin typeface="Times New Roman" panose="02020603050405020304" pitchFamily="18" charset="0"/>
                <a:ea typeface="Times New Roman" panose="02020603050405020304" pitchFamily="18" charset="0"/>
                <a:cs typeface="Times New Roman" panose="02020603050405020304" pitchFamily="18" charset="0"/>
              </a:rPr>
              <a:t>катастрофа</a:t>
            </a:r>
            <a:r>
              <a:rPr lang="uk-UA" dirty="0">
                <a:latin typeface="Times New Roman" panose="02020603050405020304" pitchFamily="18" charset="0"/>
                <a:ea typeface="Times New Roman" panose="02020603050405020304" pitchFamily="18" charset="0"/>
                <a:cs typeface="Times New Roman" panose="02020603050405020304" pitchFamily="18" charset="0"/>
              </a:rPr>
              <a:t> -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важкооборотне</a:t>
            </a:r>
            <a:r>
              <a:rPr lang="uk-UA" dirty="0">
                <a:latin typeface="Times New Roman" panose="02020603050405020304" pitchFamily="18" charset="0"/>
                <a:ea typeface="Times New Roman" panose="02020603050405020304" pitchFamily="18" charset="0"/>
                <a:cs typeface="Times New Roman" panose="02020603050405020304" pitchFamily="18" charset="0"/>
              </a:rPr>
              <a:t> явище, що виникає в результаті наслідків воєнних дій, природних катаклізмів, економічної блокади чи політичних рішень і спричиняє людські жертви переважно серед мирного населення.</a:t>
            </a:r>
            <a:endParaRPr lang="en-US" dirty="0"/>
          </a:p>
        </p:txBody>
      </p:sp>
      <p:pic>
        <p:nvPicPr>
          <p:cNvPr id="3" name="Picture 4" descr="Луганщині загрожує гуманітарна катастрофа: не вивозять сміття, навала  щурів, відсутня вода – новини Луганська | ЕкоПоліт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61" y="1872926"/>
            <a:ext cx="10306595" cy="4985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167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7463" y="467778"/>
            <a:ext cx="10528663" cy="783869"/>
          </a:xfrm>
          <a:prstGeom prst="rect">
            <a:avLst/>
          </a:prstGeom>
        </p:spPr>
        <p:txBody>
          <a:bodyPr wrap="square">
            <a:spAutoFit/>
          </a:bodyPr>
          <a:lstStyle/>
          <a:p>
            <a:pPr algn="ctr">
              <a:lnSpc>
                <a:spcPct val="107000"/>
              </a:lnSpc>
              <a:spcAft>
                <a:spcPts val="0"/>
              </a:spcAft>
            </a:pPr>
            <a:r>
              <a:rPr lang="uk-UA" sz="2400" b="1" dirty="0">
                <a:latin typeface="Times New Roman" panose="02020603050405020304" pitchFamily="18" charset="0"/>
                <a:ea typeface="Times New Roman" panose="02020603050405020304" pitchFamily="18" charset="0"/>
                <a:cs typeface="Times New Roman" panose="02020603050405020304" pitchFamily="18" charset="0"/>
              </a:rPr>
              <a:t>Класифікація природних катастроф</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За </a:t>
            </a:r>
            <a:r>
              <a:rPr lang="uk-UA" dirty="0">
                <a:latin typeface="Times New Roman" panose="02020603050405020304" pitchFamily="18" charset="0"/>
                <a:ea typeface="Times New Roman" panose="02020603050405020304" pitchFamily="18" charset="0"/>
                <a:cs typeface="Times New Roman" panose="02020603050405020304" pitchFamily="18" charset="0"/>
              </a:rPr>
              <a:t>своїм </a:t>
            </a:r>
            <a:r>
              <a:rPr lang="uk-UA" b="1" dirty="0">
                <a:latin typeface="Times New Roman" panose="02020603050405020304" pitchFamily="18" charset="0"/>
                <a:ea typeface="Times New Roman" panose="02020603050405020304" pitchFamily="18" charset="0"/>
                <a:cs typeface="Times New Roman" panose="02020603050405020304" pitchFamily="18" charset="0"/>
              </a:rPr>
              <a:t>походженням</a:t>
            </a:r>
            <a:r>
              <a:rPr lang="uk-UA" dirty="0">
                <a:latin typeface="Times New Roman" panose="02020603050405020304" pitchFamily="18" charset="0"/>
                <a:ea typeface="Times New Roman" panose="02020603050405020304" pitchFamily="18" charset="0"/>
                <a:cs typeface="Times New Roman" panose="02020603050405020304" pitchFamily="18" charset="0"/>
              </a:rPr>
              <a:t> катастрофи поділяються на</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1036320" y="1433653"/>
            <a:ext cx="3137262" cy="1574149"/>
          </a:xfrm>
          <a:prstGeom prst="rect">
            <a:avLst/>
          </a:prstGeom>
        </p:spPr>
        <p:txBody>
          <a:bodyPr wrap="square">
            <a:spAutoFit/>
          </a:bodyPr>
          <a:lstStyle/>
          <a:p>
            <a:pPr>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1</a:t>
            </a:r>
            <a:r>
              <a:rPr lang="uk-UA" dirty="0">
                <a:latin typeface="Times New Roman" panose="02020603050405020304" pitchFamily="18" charset="0"/>
                <a:ea typeface="Times New Roman" panose="02020603050405020304" pitchFamily="18" charset="0"/>
                <a:cs typeface="Times New Roman" panose="02020603050405020304" pitchFamily="18" charset="0"/>
              </a:rPr>
              <a:t>) ендогенні, пов'язані з внутрішньою енергією і силами Землі. До них відносяться землетруси, цунамі, виверження вулканів</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4173582" y="1449201"/>
            <a:ext cx="3559630" cy="2166875"/>
          </a:xfrm>
          <a:prstGeom prst="rect">
            <a:avLst/>
          </a:prstGeom>
        </p:spPr>
        <p:txBody>
          <a:bodyPr wrap="square">
            <a:spAutoFit/>
          </a:bodyPr>
          <a:lstStyle/>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2) екзогенні, обумовлені, головним чином, сонячною енергією і сонячною активністю, атмосферними, гідродинамічними і гравітаційними процесами. Це циклони і урагани, повені, грози, зсуви, засухи і піщані бурі і </a:t>
            </a:r>
            <a:r>
              <a:rPr lang="uk-UA" dirty="0" err="1" smtClean="0">
                <a:latin typeface="Times New Roman" panose="02020603050405020304" pitchFamily="18" charset="0"/>
                <a:ea typeface="Times New Roman" panose="02020603050405020304" pitchFamily="18" charset="0"/>
                <a:cs typeface="Times New Roman" panose="02020603050405020304" pitchFamily="18" charset="0"/>
              </a:rPr>
              <a:t>т.д</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8046718" y="1449201"/>
            <a:ext cx="3513910" cy="2166875"/>
          </a:xfrm>
          <a:prstGeom prst="rect">
            <a:avLst/>
          </a:prstGeom>
        </p:spPr>
        <p:txBody>
          <a:bodyPr wrap="square">
            <a:spAutoFit/>
          </a:bodyPr>
          <a:lstStyle/>
          <a:p>
            <a:pPr algn="just">
              <a:lnSpc>
                <a:spcPct val="107000"/>
              </a:lnSpc>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3) в окрему групу виділяють антропогенні катастрофи, які виникають в результаті діяльності людини. Вони викликані людиною, але сили, що привели до них, є за своєю природою або ендогенними або екзогенними.</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Вулканы Камчатки – фото приро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79" y="3616076"/>
            <a:ext cx="3603097" cy="301985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По Японии прошел очередной тайфун — «Хагиби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439" y="3616076"/>
            <a:ext cx="4040279" cy="300430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10 найстрашніших екологічних катастроф в історії людств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3081" y="3616076"/>
            <a:ext cx="3772496" cy="300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168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5578" y="908241"/>
            <a:ext cx="11090365" cy="1870512"/>
          </a:xfrm>
          <a:prstGeom prst="rect">
            <a:avLst/>
          </a:prstGeom>
        </p:spPr>
        <p:txBody>
          <a:bodyPr wrap="square">
            <a:spAutoFit/>
          </a:bodyPr>
          <a:lstStyle/>
          <a:p>
            <a:pPr algn="just">
              <a:lnSpc>
                <a:spcPct val="107000"/>
              </a:lnSpc>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Катастрофи </a:t>
            </a:r>
            <a:r>
              <a:rPr lang="uk-UA" dirty="0">
                <a:latin typeface="Times New Roman" panose="02020603050405020304" pitchFamily="18" charset="0"/>
                <a:ea typeface="Times New Roman" panose="02020603050405020304" pitchFamily="18" charset="0"/>
                <a:cs typeface="Times New Roman" panose="02020603050405020304" pitchFamily="18" charset="0"/>
              </a:rPr>
              <a:t>також підрозділяються </a:t>
            </a:r>
            <a:r>
              <a:rPr lang="uk-UA" b="1" dirty="0">
                <a:latin typeface="Times New Roman" panose="02020603050405020304" pitchFamily="18" charset="0"/>
                <a:ea typeface="Times New Roman" panose="02020603050405020304" pitchFamily="18" charset="0"/>
                <a:cs typeface="Times New Roman" panose="02020603050405020304" pitchFamily="18" charset="0"/>
              </a:rPr>
              <a:t>за часом</a:t>
            </a:r>
            <a:r>
              <a:rPr lang="uk-UA" dirty="0">
                <a:latin typeface="Times New Roman" panose="02020603050405020304" pitchFamily="18" charset="0"/>
                <a:ea typeface="Times New Roman" panose="02020603050405020304" pitchFamily="18" charset="0"/>
                <a:cs typeface="Times New Roman" panose="02020603050405020304" pitchFamily="18" charset="0"/>
              </a:rPr>
              <a:t> свого протікання, тобто за часом своєї дії на природні системи:</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1) різкі стихійні короткочасні лиха: усе ті ж землетруси, виверження вулканів, лавини тощо;</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2) стихійні лиха, що виникають унаслідок тривалого накопичення результату дії якого-небудь негативного явища. Це, перш за все, техногенна дія на довкілля, пов'язана із забрудненням атмосфери, гідросфери, літосфери і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т.д</a:t>
            </a:r>
            <a:r>
              <a:rPr lang="uk-UA" dirty="0">
                <a:latin typeface="Times New Roman" panose="02020603050405020304" pitchFamily="18" charset="0"/>
                <a:ea typeface="Times New Roman" panose="02020603050405020304" pitchFamily="18" charset="0"/>
                <a:cs typeface="Times New Roman" panose="02020603050405020304" pitchFamily="18" charset="0"/>
              </a:rPr>
              <a:t>. До цього типу криз можна віднести й зростання чисельності населення нашої планети.</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2" name="Picture 4" descr="Проєкт &quot;Екологічні та технологічні проблеми людства&quot; | Дослідн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0958" y="2964951"/>
            <a:ext cx="381000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Самые масштабные лавины в истории - 4sport.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578" y="2856813"/>
            <a:ext cx="2848829" cy="190014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Новости Блокнот-Новороссийс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407" y="2856812"/>
            <a:ext cx="2848828" cy="190014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Що робить вулкан смертоносним - BBC News Україн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1466" y="4683441"/>
            <a:ext cx="3865881" cy="2174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504343"/>
      </p:ext>
    </p:extLst>
  </p:cSld>
  <p:clrMapOvr>
    <a:masterClrMapping/>
  </p:clrMapOvr>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Капля</Template>
  <TotalTime>188</TotalTime>
  <Words>4566</Words>
  <Application>Microsoft Office PowerPoint</Application>
  <PresentationFormat>Широкоэкранный</PresentationFormat>
  <Paragraphs>91</Paragraphs>
  <Slides>35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35</vt:i4>
      </vt:variant>
    </vt:vector>
  </HeadingPairs>
  <TitlesOfParts>
    <vt:vector size="40" baseType="lpstr">
      <vt:lpstr>Arial</vt:lpstr>
      <vt:lpstr>Calibri</vt:lpstr>
      <vt:lpstr>Times New Roman</vt:lpstr>
      <vt:lpstr>Tw Cen MT</vt:lpstr>
      <vt:lpstr>Капля</vt:lpstr>
      <vt:lpstr>МЕТОДИ ОЦІНКИ СТАНУ ЕКОСИСТЕМ ТА ЇХ КОМПОНЕНТІВ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znu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 ОЦІНКИ СТАНУ ЕКОСИСТЕМ ТА ЇХ КОМПОНЕНТІВ</dc:title>
  <dc:creator>user</dc:creator>
  <cp:lastModifiedBy>user</cp:lastModifiedBy>
  <cp:revision>21</cp:revision>
  <dcterms:created xsi:type="dcterms:W3CDTF">2025-10-06T10:32:02Z</dcterms:created>
  <dcterms:modified xsi:type="dcterms:W3CDTF">2025-10-06T13:41:10Z</dcterms:modified>
</cp:coreProperties>
</file>