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C0CC4CC-FE02-4455-9C2E-4DAC09A3DA67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38120" y="319320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uk-UA" sz="4400" b="0" strike="noStrike" spc="-1" dirty="0" smtClean="0">
              <a:latin typeface="Arial"/>
            </a:endParaRPr>
          </a:p>
          <a:p>
            <a:pPr algn="ctr"/>
            <a:endParaRPr lang="uk-UA" sz="4400" spc="-1" dirty="0">
              <a:latin typeface="Arial"/>
            </a:endParaRPr>
          </a:p>
          <a:p>
            <a:pPr algn="ctr"/>
            <a:endParaRPr lang="uk-UA" sz="4400" b="0" strike="noStrike" spc="-1" dirty="0" smtClean="0">
              <a:latin typeface="Arial"/>
            </a:endParaRPr>
          </a:p>
          <a:p>
            <a:pPr algn="ctr"/>
            <a:r>
              <a:rPr lang="en-US" sz="4400" b="0" strike="noStrike" spc="-1" dirty="0" err="1" smtClean="0">
                <a:latin typeface="Arial"/>
              </a:rPr>
              <a:t>Результати</a:t>
            </a:r>
            <a:r>
              <a:rPr lang="en-US" sz="4400" b="0" strike="noStrike" spc="-1" dirty="0" smtClean="0">
                <a:latin typeface="Arial"/>
              </a:rPr>
              <a:t> </a:t>
            </a:r>
            <a:r>
              <a:rPr lang="en-US" sz="4400" b="0" strike="noStrike" spc="-1" dirty="0" err="1">
                <a:latin typeface="Arial"/>
              </a:rPr>
              <a:t>підготовки</a:t>
            </a:r>
            <a:r>
              <a:rPr lang="en-US" sz="4400" b="0" strike="noStrike" spc="-1" dirty="0">
                <a:latin typeface="Arial"/>
              </a:rPr>
              <a:t> </a:t>
            </a:r>
            <a:r>
              <a:rPr lang="en-US" sz="4400" b="0" strike="noStrike" spc="-1" dirty="0" err="1">
                <a:latin typeface="Arial"/>
              </a:rPr>
              <a:t>спеціалістів</a:t>
            </a:r>
            <a:r>
              <a:rPr lang="en-US" sz="4400" b="0" strike="noStrike" spc="-1" dirty="0">
                <a:latin typeface="Arial"/>
              </a:rPr>
              <a:t> в </a:t>
            </a:r>
            <a:r>
              <a:rPr lang="en-US" sz="4400" b="0" strike="noStrike" spc="-1" dirty="0" err="1">
                <a:latin typeface="Arial"/>
              </a:rPr>
              <a:t>області</a:t>
            </a:r>
            <a:r>
              <a:rPr lang="en-US" sz="4400" b="0" strike="noStrike" spc="-1" dirty="0">
                <a:latin typeface="Arial"/>
              </a:rPr>
              <a:t> </a:t>
            </a:r>
            <a:r>
              <a:rPr lang="uk-UA" sz="4400" spc="-1" dirty="0" err="1">
                <a:latin typeface="Arial"/>
              </a:rPr>
              <a:t>е</a:t>
            </a:r>
            <a:r>
              <a:rPr lang="en-US" sz="4400" b="0" strike="noStrike" spc="-1" dirty="0" err="1" smtClean="0">
                <a:latin typeface="Arial"/>
              </a:rPr>
              <a:t>рготерапії</a:t>
            </a:r>
            <a:r>
              <a:rPr lang="en-US" sz="4400" b="0" strike="noStrike" spc="-1" dirty="0" smtClean="0">
                <a:latin typeface="Arial"/>
              </a:rPr>
              <a:t> </a:t>
            </a:r>
            <a:r>
              <a:rPr lang="en-US" sz="4400" b="0" strike="noStrike" spc="-1" dirty="0" err="1">
                <a:latin typeface="Arial"/>
              </a:rPr>
              <a:t>та</a:t>
            </a:r>
            <a:r>
              <a:rPr lang="en-US" sz="4400" b="0" strike="noStrike" spc="-1" dirty="0">
                <a:latin typeface="Arial"/>
              </a:rPr>
              <a:t> </a:t>
            </a:r>
            <a:r>
              <a:rPr lang="en-US" sz="4400" b="0" strike="noStrike" spc="-1" dirty="0" err="1">
                <a:latin typeface="Arial"/>
              </a:rPr>
              <a:t>фізичної</a:t>
            </a:r>
            <a:r>
              <a:rPr lang="en-US" sz="4400" b="0" strike="noStrike" spc="-1" dirty="0">
                <a:latin typeface="Arial"/>
              </a:rPr>
              <a:t> </a:t>
            </a:r>
            <a:r>
              <a:rPr lang="en-US" sz="4400" b="0" strike="noStrike" spc="-1" dirty="0" err="1">
                <a:latin typeface="Arial"/>
              </a:rPr>
              <a:t>терапії</a:t>
            </a:r>
            <a:r>
              <a:rPr lang="en-US" sz="4400" b="0" strike="noStrike" spc="-1" dirty="0"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:p15="http://schemas.microsoft.com/office/powerpoint/2012/main"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48640" y="365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9.Здійснювати заходи ерготерапії для ліквідації або компенсації функціональних та асоційованих з ними обмежень активності та участі в діяльності. </a:t>
            </a:r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74320" y="2926080"/>
            <a:ext cx="1742760" cy="261900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3"/>
          <a:stretch/>
        </p:blipFill>
        <p:spPr>
          <a:xfrm>
            <a:off x="2011680" y="2286000"/>
            <a:ext cx="2590200" cy="173016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4"/>
          <a:stretch/>
        </p:blipFill>
        <p:spPr>
          <a:xfrm>
            <a:off x="4595040" y="3840480"/>
            <a:ext cx="2628720" cy="174276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5"/>
          <a:stretch/>
        </p:blipFill>
        <p:spPr>
          <a:xfrm>
            <a:off x="7223760" y="2271240"/>
            <a:ext cx="2609640" cy="17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3155760" y="182880"/>
            <a:ext cx="6811200" cy="274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10.Здійснювати заходи фізичної терапії для ліквідації або компенсації рухових порушень та активності</a:t>
            </a:r>
          </a:p>
        </p:txBody>
      </p:sp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91440" y="182880"/>
            <a:ext cx="3301920" cy="210312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3"/>
          <a:stretch/>
        </p:blipFill>
        <p:spPr>
          <a:xfrm>
            <a:off x="1280160" y="2926080"/>
            <a:ext cx="3017520" cy="221112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4"/>
          <a:stretch/>
        </p:blipFill>
        <p:spPr>
          <a:xfrm>
            <a:off x="4846320" y="2286000"/>
            <a:ext cx="4962240" cy="23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72360" y="950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11.Вербально і невербально спілкуватися з особами та групамиспіврозмовників, різними за віком, рівнем освіти, соціальною і професійною приналежністю, психологічними та когнітивними якостями тощо, у мультидисциплінарній команді. </a:t>
            </a:r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3749040" y="3108960"/>
            <a:ext cx="2242800" cy="224280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3"/>
          <a:stretch/>
        </p:blipFill>
        <p:spPr>
          <a:xfrm>
            <a:off x="457200" y="337788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4"/>
          <a:stretch/>
        </p:blipFill>
        <p:spPr>
          <a:xfrm>
            <a:off x="7040880" y="3339720"/>
            <a:ext cx="2561760" cy="178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29560" y="365760"/>
            <a:ext cx="9071640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12.Обирати оптимальні форми, методи і прийоми, які б забезпечили шанобливе ставлення до пацієнта/клієнта, його безпеку/захист, комфорт та приватність.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13.Оцінювати результати виконання програм фізичної терапії та ерготерапії, використовуючи відповідний інструментарій (додаток 3), та за потреби,модифіковувати поточну діяльність.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:p15="http://schemas.microsoft.com/office/powerpoint/2012/main"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365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14.Оцінювати себе критично, засвоювати нову фахову інформацію,поглиблювати знання за допомогою самоосвіти, оцінювати й представлятивласний досвід, аналізувати й застосовувати досвід колег.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822960" y="3017520"/>
            <a:ext cx="2880000" cy="208368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3"/>
          <a:stretch/>
        </p:blipFill>
        <p:spPr>
          <a:xfrm>
            <a:off x="5486400" y="2810880"/>
            <a:ext cx="4023360" cy="267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91440" y="822960"/>
            <a:ext cx="6492240" cy="45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1.Демонструвати готовність до зміцнення та збереження особистого та громадського здоров'я шляхом використання рухової активності людини та проведення роз’яснювальної роботи серед пацієнтів/клієнтів, членів їх родин,медичних фахівців, а також покращенню довкілля громади.</a:t>
            </a: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6675120" y="1005840"/>
            <a:ext cx="2487600" cy="109620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3"/>
          <a:stretch/>
        </p:blipFill>
        <p:spPr>
          <a:xfrm>
            <a:off x="7589520" y="2078640"/>
            <a:ext cx="2370240" cy="173700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4"/>
          <a:stretch/>
        </p:blipFill>
        <p:spPr>
          <a:xfrm>
            <a:off x="6858000" y="3815640"/>
            <a:ext cx="1762200" cy="1762200"/>
          </a:xfrm>
          <a:prstGeom prst="rect">
            <a:avLst/>
          </a:prstGeom>
          <a:ln>
            <a:noFill/>
          </a:ln>
        </p:spPr>
      </p:pic>
      <p:sp>
        <p:nvSpPr>
          <p:cNvPr id="47" name="TextShape 2"/>
          <p:cNvSpPr txBox="1"/>
          <p:nvPr/>
        </p:nvSpPr>
        <p:spPr>
          <a:xfrm>
            <a:off x="640080" y="91440"/>
            <a:ext cx="8778240" cy="65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4000" b="0" strike="noStrike" spc="-1">
                <a:latin typeface="Arial"/>
              </a:rPr>
              <a:t>Що повинен вміти спеціаліст?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zoom/>
      </p:transition>
    </mc:Choice>
    <mc:Fallback xmlns:p15="http://schemas.microsoft.com/office/powerpoint/2012/main" xmlns="">
      <p:transition spd="slow">
        <p:zoom dir="ou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48640" y="289080"/>
            <a:ext cx="8961120" cy="327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2.Спілкуватися усно та письмово українською та іноземною мовами у професійному середовищі, володіти фаховою термінологією та професійним дискурсом, дотримуватися етики ділового спілкування; складати документи, у тому числі іноземною мовою (мовами). </a:t>
            </a: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457200" y="3575520"/>
            <a:ext cx="4937760" cy="2094480"/>
          </a:xfrm>
          <a:prstGeom prst="rect">
            <a:avLst/>
          </a:prstGeom>
          <a:ln>
            <a:noFill/>
          </a:ln>
        </p:spPr>
      </p:pic>
      <p:pic>
        <p:nvPicPr>
          <p:cNvPr id="50" name="Picture 49"/>
          <p:cNvPicPr/>
          <p:nvPr/>
        </p:nvPicPr>
        <p:blipFill>
          <a:blip r:embed="rId3"/>
          <a:stretch/>
        </p:blipFill>
        <p:spPr>
          <a:xfrm>
            <a:off x="5394960" y="3580200"/>
            <a:ext cx="4114800" cy="208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:p15="http://schemas.microsoft.com/office/powerpoint/2012/main"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274320" y="365760"/>
            <a:ext cx="5760720" cy="464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>
                <a:latin typeface="Arial"/>
              </a:rPr>
              <a:t>3.Використовувати сучасну комп’ютерну техніку; знаходити інформацію з</a:t>
            </a:r>
          </a:p>
          <a:p>
            <a:r>
              <a:rPr lang="en-US" sz="3200" b="0" strike="noStrike" spc="-1">
                <a:latin typeface="Arial"/>
              </a:rPr>
              <a:t>різних джерел; аналізувати вітчизняні та зарубіжні джерела інформації,</a:t>
            </a:r>
          </a:p>
          <a:p>
            <a:r>
              <a:rPr lang="en-US" sz="3200" b="0" strike="noStrike" spc="-1">
                <a:latin typeface="Arial"/>
              </a:rPr>
              <a:t>необхідної для виконання професійних завдань та прийняття професійних</a:t>
            </a:r>
          </a:p>
          <a:p>
            <a:r>
              <a:rPr lang="en-US" sz="3200" b="0" strike="noStrike" spc="-1">
                <a:latin typeface="Arial"/>
              </a:rPr>
              <a:t>рішень.</a:t>
            </a:r>
          </a:p>
        </p:txBody>
      </p:sp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6012360" y="457560"/>
            <a:ext cx="1851480" cy="246852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3"/>
          <a:stretch/>
        </p:blipFill>
        <p:spPr>
          <a:xfrm>
            <a:off x="7265160" y="3108960"/>
            <a:ext cx="2610360" cy="173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p15="http://schemas.microsoft.com/office/powerpoint/2012/main" xmlns="">
      <p:transition spd="slow">
        <p:fade thruBlk="true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2651760" y="231480"/>
            <a:ext cx="7289640" cy="287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4.Застосовувати у професійній діяльності знання біологічних, медичних,педагогічних та психосоціальних аспектів фізичної терапії та ерготерапії. </a:t>
            </a:r>
          </a:p>
        </p:txBody>
      </p:sp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274320" y="183240"/>
            <a:ext cx="2255400" cy="338292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/>
          <p:nvPr/>
        </p:nvPicPr>
        <p:blipFill>
          <a:blip r:embed="rId3"/>
          <a:stretch/>
        </p:blipFill>
        <p:spPr>
          <a:xfrm>
            <a:off x="6492240" y="3657600"/>
            <a:ext cx="3580560" cy="2011680"/>
          </a:xfrm>
          <a:prstGeom prst="rect">
            <a:avLst/>
          </a:prstGeom>
          <a:ln>
            <a:noFill/>
          </a:ln>
        </p:spPr>
      </p:pic>
      <p:pic>
        <p:nvPicPr>
          <p:cNvPr id="57" name="Picture 56"/>
          <p:cNvPicPr/>
          <p:nvPr/>
        </p:nvPicPr>
        <p:blipFill>
          <a:blip r:embed="rId4"/>
          <a:stretch/>
        </p:blipFill>
        <p:spPr>
          <a:xfrm>
            <a:off x="2960640" y="2651760"/>
            <a:ext cx="2982960" cy="248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48640" y="64368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5.Надавати долікарську допомогу при невідкладних станах та патологічних процесах в організмі; вибирати оптимальні методи та засоби збереження життя.</a:t>
            </a:r>
          </a:p>
        </p:txBody>
      </p:sp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3705480" y="3383280"/>
            <a:ext cx="2695320" cy="169524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3"/>
          <a:stretch/>
        </p:blipFill>
        <p:spPr>
          <a:xfrm>
            <a:off x="489960" y="338328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4"/>
          <a:stretch/>
        </p:blipFill>
        <p:spPr>
          <a:xfrm>
            <a:off x="6532560" y="3357000"/>
            <a:ext cx="3052800" cy="167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:p15="http://schemas.microsoft.com/office/powerpoint/2012/main" xmlns=""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48640" y="365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6.Застосовувати методи й інструменти визначення та вимірювання структурних змін та порушених функцій організму, активності та участі (додаток 3), трактувати отриману інформацію.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2"/>
          <a:stretch/>
        </p:blipFill>
        <p:spPr>
          <a:xfrm>
            <a:off x="6777360" y="2355840"/>
            <a:ext cx="3189600" cy="2124720"/>
          </a:xfrm>
          <a:prstGeom prst="rect">
            <a:avLst/>
          </a:prstGeom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3"/>
          <a:stretch/>
        </p:blipFill>
        <p:spPr>
          <a:xfrm>
            <a:off x="15840" y="2575080"/>
            <a:ext cx="3001680" cy="1996920"/>
          </a:xfrm>
          <a:prstGeom prst="rect">
            <a:avLst/>
          </a:prstGeom>
          <a:ln>
            <a:noFill/>
          </a:ln>
        </p:spPr>
      </p:pic>
      <p:pic>
        <p:nvPicPr>
          <p:cNvPr id="65" name="Picture 64"/>
          <p:cNvPicPr/>
          <p:nvPr/>
        </p:nvPicPr>
        <p:blipFill>
          <a:blip r:embed="rId4"/>
          <a:stretch/>
        </p:blipFill>
        <p:spPr>
          <a:xfrm>
            <a:off x="3443400" y="2377440"/>
            <a:ext cx="3048840" cy="283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-44640" y="457200"/>
            <a:ext cx="6262560" cy="493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7. Трактувати інформацію про наявні у пацієнта/клієнта порушення за Міжнародною класифікацією функціонування, обмеження життєдіяльності та здоров’я (МКФ) та Міжнародною класифікацією функціонування, обмеження життєдіяльності та здоров’я дітей та підлітків (МКФ ДП). </a:t>
            </a:r>
          </a:p>
        </p:txBody>
      </p:sp>
      <p:pic>
        <p:nvPicPr>
          <p:cNvPr id="67" name="Picture 66"/>
          <p:cNvPicPr/>
          <p:nvPr/>
        </p:nvPicPr>
        <p:blipFill>
          <a:blip r:embed="rId2"/>
          <a:stretch/>
        </p:blipFill>
        <p:spPr>
          <a:xfrm>
            <a:off x="6035040" y="1489680"/>
            <a:ext cx="3749040" cy="28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2761560" y="274320"/>
            <a:ext cx="7318440" cy="1611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8.Здійснювати заходи фізичної терапії для ліквідації або компенсації рухових порушень та активності</a:t>
            </a:r>
          </a:p>
        </p:txBody>
      </p:sp>
      <p:pic>
        <p:nvPicPr>
          <p:cNvPr id="69" name="Picture 68"/>
          <p:cNvPicPr/>
          <p:nvPr/>
        </p:nvPicPr>
        <p:blipFill>
          <a:blip r:embed="rId2"/>
          <a:stretch/>
        </p:blipFill>
        <p:spPr>
          <a:xfrm>
            <a:off x="6894720" y="2560320"/>
            <a:ext cx="2889360" cy="2674440"/>
          </a:xfrm>
          <a:prstGeom prst="rect">
            <a:avLst/>
          </a:prstGeom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3"/>
          <a:stretch/>
        </p:blipFill>
        <p:spPr>
          <a:xfrm>
            <a:off x="91440" y="54324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4"/>
          <a:stretch/>
        </p:blipFill>
        <p:spPr>
          <a:xfrm>
            <a:off x="2743200" y="2103120"/>
            <a:ext cx="3780000" cy="283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353</Words>
  <Application>Microsoft Office PowerPoint</Application>
  <PresentationFormat>Произвольный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Пользователь</dc:creator>
  <dc:description/>
  <cp:lastModifiedBy>Пользователь</cp:lastModifiedBy>
  <cp:revision>7</cp:revision>
  <dcterms:created xsi:type="dcterms:W3CDTF">2017-10-20T23:41:18Z</dcterms:created>
  <dcterms:modified xsi:type="dcterms:W3CDTF">2021-11-24T00:01:21Z</dcterms:modified>
  <dc:language>uk-UA</dc:language>
</cp:coreProperties>
</file>