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7556500" cy="10693400"/>
  <p:notesSz cx="75565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196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1605" y="4120515"/>
            <a:ext cx="5739638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15715" y="10087927"/>
            <a:ext cx="28956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24934" y="10100627"/>
            <a:ext cx="7112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45"/>
              </a:lnSpc>
            </a:pPr>
            <a:r>
              <a:rPr sz="1100" dirty="0">
                <a:latin typeface="Carlito"/>
                <a:cs typeface="Carlito"/>
              </a:rPr>
              <a:t>0</a:t>
            </a:r>
            <a:endParaRPr sz="11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300095" y="0"/>
            <a:ext cx="2982595" cy="10652760"/>
            <a:chOff x="3300095" y="0"/>
            <a:chExt cx="2982595" cy="10652760"/>
          </a:xfrm>
        </p:grpSpPr>
        <p:sp>
          <p:nvSpPr>
            <p:cNvPr id="4" name="object 4"/>
            <p:cNvSpPr/>
            <p:nvPr/>
          </p:nvSpPr>
          <p:spPr>
            <a:xfrm>
              <a:off x="3300095" y="0"/>
              <a:ext cx="134620" cy="106527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401060" y="0"/>
              <a:ext cx="2881630" cy="10652760"/>
            </a:xfrm>
            <a:custGeom>
              <a:avLst/>
              <a:gdLst/>
              <a:ahLst/>
              <a:cxnLst/>
              <a:rect l="l" t="t" r="r" b="b"/>
              <a:pathLst>
                <a:path w="2881629" h="10652760">
                  <a:moveTo>
                    <a:pt x="2881630" y="4300220"/>
                  </a:moveTo>
                  <a:lnTo>
                    <a:pt x="0" y="4300220"/>
                  </a:lnTo>
                  <a:lnTo>
                    <a:pt x="0" y="10652760"/>
                  </a:lnTo>
                  <a:lnTo>
                    <a:pt x="2881630" y="10652760"/>
                  </a:lnTo>
                  <a:lnTo>
                    <a:pt x="2881630" y="4300220"/>
                  </a:lnTo>
                  <a:close/>
                </a:path>
                <a:path w="2881629" h="10652760">
                  <a:moveTo>
                    <a:pt x="2881630" y="0"/>
                  </a:moveTo>
                  <a:lnTo>
                    <a:pt x="0" y="0"/>
                  </a:lnTo>
                  <a:lnTo>
                    <a:pt x="0" y="2701290"/>
                  </a:lnTo>
                  <a:lnTo>
                    <a:pt x="2881630" y="2701290"/>
                  </a:lnTo>
                  <a:lnTo>
                    <a:pt x="2881630" y="0"/>
                  </a:lnTo>
                  <a:close/>
                </a:path>
              </a:pathLst>
            </a:custGeom>
            <a:solidFill>
              <a:srgbClr val="A8D0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5714" y="2691765"/>
            <a:ext cx="6798309" cy="4861560"/>
            <a:chOff x="5714" y="2691765"/>
            <a:chExt cx="6798309" cy="4861560"/>
          </a:xfrm>
        </p:grpSpPr>
        <p:sp>
          <p:nvSpPr>
            <p:cNvPr id="8" name="object 8"/>
            <p:cNvSpPr/>
            <p:nvPr/>
          </p:nvSpPr>
          <p:spPr>
            <a:xfrm>
              <a:off x="1061084" y="4850765"/>
              <a:ext cx="5577840" cy="27025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239" y="2701290"/>
              <a:ext cx="6779259" cy="1598930"/>
            </a:xfrm>
            <a:custGeom>
              <a:avLst/>
              <a:gdLst/>
              <a:ahLst/>
              <a:cxnLst/>
              <a:rect l="l" t="t" r="r" b="b"/>
              <a:pathLst>
                <a:path w="6779259" h="1598929">
                  <a:moveTo>
                    <a:pt x="6779259" y="0"/>
                  </a:moveTo>
                  <a:lnTo>
                    <a:pt x="0" y="0"/>
                  </a:lnTo>
                  <a:lnTo>
                    <a:pt x="0" y="1598930"/>
                  </a:lnTo>
                  <a:lnTo>
                    <a:pt x="6779259" y="1598930"/>
                  </a:lnTo>
                  <a:lnTo>
                    <a:pt x="67792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239" y="2701290"/>
              <a:ext cx="6779259" cy="1598930"/>
            </a:xfrm>
            <a:custGeom>
              <a:avLst/>
              <a:gdLst/>
              <a:ahLst/>
              <a:cxnLst/>
              <a:rect l="l" t="t" r="r" b="b"/>
              <a:pathLst>
                <a:path w="6779259" h="1598929">
                  <a:moveTo>
                    <a:pt x="0" y="1598930"/>
                  </a:moveTo>
                  <a:lnTo>
                    <a:pt x="6779259" y="1598930"/>
                  </a:lnTo>
                  <a:lnTo>
                    <a:pt x="6779259" y="0"/>
                  </a:lnTo>
                  <a:lnTo>
                    <a:pt x="0" y="0"/>
                  </a:lnTo>
                  <a:lnTo>
                    <a:pt x="0" y="159893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86740" y="2714244"/>
            <a:ext cx="5642610" cy="1579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b="0" dirty="0" err="1">
                <a:solidFill>
                  <a:srgbClr val="FFFFFF"/>
                </a:solidFill>
                <a:latin typeface="Carlito"/>
                <a:cs typeface="Carlito"/>
              </a:rPr>
              <a:t>Маркетинг</a:t>
            </a:r>
            <a:r>
              <a:rPr sz="2800" b="0" spc="-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lang="uk-UA" sz="2800" b="0" spc="-95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lang="en-US" sz="2800" b="0" spc="-95" dirty="0" smtClean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b="0" dirty="0" err="1" smtClean="0">
                <a:solidFill>
                  <a:srgbClr val="FFFFFF"/>
                </a:solidFill>
                <a:latin typeface="Carlito"/>
                <a:cs typeface="Carlito"/>
              </a:rPr>
              <a:t>інновацій</a:t>
            </a:r>
            <a:r>
              <a:rPr lang="uk-UA" sz="2800" b="0" dirty="0" smtClean="0">
                <a:solidFill>
                  <a:srgbClr val="FFFFFF"/>
                </a:solidFill>
                <a:latin typeface="Carlito"/>
                <a:cs typeface="Carlito"/>
              </a:rPr>
              <a:t>ній діяльності </a:t>
            </a:r>
            <a:r>
              <a:rPr sz="4800" b="0" dirty="0" smtClean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endParaRPr sz="4800" dirty="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90"/>
              </a:spcBef>
              <a:tabLst>
                <a:tab pos="1322705" algn="l"/>
              </a:tabLst>
            </a:pPr>
            <a:r>
              <a:rPr sz="2500" b="0" dirty="0">
                <a:solidFill>
                  <a:srgbClr val="FFFFFF"/>
                </a:solidFill>
                <a:latin typeface="Carlito"/>
                <a:cs typeface="Carlito"/>
              </a:rPr>
              <a:t>Курс	</a:t>
            </a:r>
            <a:r>
              <a:rPr sz="2500" b="0" spc="-5" dirty="0">
                <a:solidFill>
                  <a:srgbClr val="FFFFFF"/>
                </a:solidFill>
                <a:latin typeface="Carlito"/>
                <a:cs typeface="Carlito"/>
              </a:rPr>
              <a:t>лекцій</a:t>
            </a:r>
            <a:endParaRPr sz="25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3851275" y="10087927"/>
            <a:ext cx="21844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z="1100" dirty="0">
                <a:latin typeface="Carlito"/>
                <a:cs typeface="Carlito"/>
              </a:rPr>
              <a:t>10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7435" cy="7277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достатньо відомими. Але існують також </a:t>
            </a:r>
            <a:r>
              <a:rPr sz="1400" dirty="0">
                <a:latin typeface="Carlito"/>
                <a:cs typeface="Carlito"/>
              </a:rPr>
              <a:t>потреби, </a:t>
            </a:r>
            <a:r>
              <a:rPr sz="1400" spc="-5" dirty="0">
                <a:latin typeface="Carlito"/>
                <a:cs typeface="Carlito"/>
              </a:rPr>
              <a:t>які мають прихований  (потенційний) характер,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10" dirty="0">
                <a:latin typeface="Carlito"/>
                <a:cs typeface="Carlito"/>
              </a:rPr>
              <a:t>поділяють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розпізнані </a:t>
            </a:r>
            <a:r>
              <a:rPr sz="1400" dirty="0">
                <a:latin typeface="Carlito"/>
                <a:cs typeface="Carlito"/>
              </a:rPr>
              <a:t>інноватором і </a:t>
            </a:r>
            <a:r>
              <a:rPr sz="1400" spc="-5" dirty="0">
                <a:latin typeface="Carlito"/>
                <a:cs typeface="Carlito"/>
              </a:rPr>
              <a:t>нерозпізнані.  </a:t>
            </a:r>
            <a:r>
              <a:rPr sz="1400" dirty="0">
                <a:latin typeface="Carlito"/>
                <a:cs typeface="Carlito"/>
              </a:rPr>
              <a:t>Виявити </a:t>
            </a:r>
            <a:r>
              <a:rPr sz="1400" spc="-5" dirty="0">
                <a:latin typeface="Carlito"/>
                <a:cs typeface="Carlito"/>
              </a:rPr>
              <a:t>такого роду </a:t>
            </a:r>
            <a:r>
              <a:rPr sz="1400" dirty="0">
                <a:latin typeface="Carlito"/>
                <a:cs typeface="Carlito"/>
              </a:rPr>
              <a:t>потреби </a:t>
            </a:r>
            <a:r>
              <a:rPr sz="1400" spc="-5" dirty="0">
                <a:latin typeface="Carlito"/>
                <a:cs typeface="Carlito"/>
              </a:rPr>
              <a:t>дуже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непросто.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730" y="1298955"/>
            <a:ext cx="4993640" cy="7296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449580">
              <a:lnSpc>
                <a:spcPct val="109900"/>
              </a:lnSpc>
              <a:spcBef>
                <a:spcPts val="105"/>
              </a:spcBef>
              <a:tabLst>
                <a:tab pos="793115" algn="l"/>
                <a:tab pos="1161415" algn="l"/>
                <a:tab pos="1232535" algn="l"/>
                <a:tab pos="2127250" algn="l"/>
                <a:tab pos="2607945" algn="l"/>
                <a:tab pos="3077210" algn="l"/>
                <a:tab pos="3286760" algn="l"/>
                <a:tab pos="3373754" algn="l"/>
                <a:tab pos="4144645" algn="l"/>
              </a:tabLst>
            </a:pPr>
            <a:r>
              <a:rPr sz="1400" spc="-5" dirty="0">
                <a:latin typeface="Carlito"/>
                <a:cs typeface="Carlito"/>
              </a:rPr>
              <a:t>Для </a:t>
            </a:r>
            <a:r>
              <a:rPr sz="1400" dirty="0">
                <a:latin typeface="Carlito"/>
                <a:cs typeface="Carlito"/>
              </a:rPr>
              <a:t>великих і середніх </a:t>
            </a:r>
            <a:r>
              <a:rPr sz="1400" spc="-5" dirty="0">
                <a:latin typeface="Carlito"/>
                <a:cs typeface="Carlito"/>
              </a:rPr>
              <a:t>підприємств, які розвиваються  шляхом,	що	супроводжується	</a:t>
            </a:r>
            <a:r>
              <a:rPr sz="1400" dirty="0">
                <a:latin typeface="Carlito"/>
                <a:cs typeface="Carlito"/>
              </a:rPr>
              <a:t>частими		</a:t>
            </a:r>
            <a:r>
              <a:rPr sz="1400" spc="-5" dirty="0">
                <a:latin typeface="Carlito"/>
                <a:cs typeface="Carlito"/>
              </a:rPr>
              <a:t>змінами	напрямків  номенклатури		продукції,	доцільною	</a:t>
            </a:r>
            <a:r>
              <a:rPr sz="1400" dirty="0">
                <a:latin typeface="Carlito"/>
                <a:cs typeface="Carlito"/>
              </a:rPr>
              <a:t>є	</a:t>
            </a:r>
            <a:r>
              <a:rPr sz="1400" spc="-5" dirty="0">
                <a:latin typeface="Carlito"/>
                <a:cs typeface="Carlito"/>
              </a:rPr>
              <a:t>матрична	структура,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21660" y="1298955"/>
            <a:ext cx="1111885" cy="7296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43180" algn="just">
              <a:lnSpc>
                <a:spcPct val="109900"/>
              </a:lnSpc>
              <a:spcBef>
                <a:spcPts val="105"/>
              </a:spcBef>
            </a:pPr>
            <a:r>
              <a:rPr sz="1400" dirty="0">
                <a:latin typeface="Carlito"/>
                <a:cs typeface="Carlito"/>
              </a:rPr>
              <a:t>інно</a:t>
            </a:r>
            <a:r>
              <a:rPr sz="1400" spc="10" dirty="0">
                <a:latin typeface="Carlito"/>
                <a:cs typeface="Carlito"/>
              </a:rPr>
              <a:t>в</a:t>
            </a:r>
            <a:r>
              <a:rPr sz="1400" dirty="0">
                <a:latin typeface="Carlito"/>
                <a:cs typeface="Carlito"/>
              </a:rPr>
              <a:t>аційн</a:t>
            </a:r>
            <a:r>
              <a:rPr sz="1400" spc="-10" dirty="0">
                <a:latin typeface="Carlito"/>
                <a:cs typeface="Carlito"/>
              </a:rPr>
              <a:t>и</a:t>
            </a:r>
            <a:r>
              <a:rPr sz="1400" dirty="0">
                <a:latin typeface="Carlito"/>
                <a:cs typeface="Carlito"/>
              </a:rPr>
              <a:t>м  </a:t>
            </a:r>
            <a:r>
              <a:rPr sz="1400" spc="-5" dirty="0">
                <a:latin typeface="Carlito"/>
                <a:cs typeface="Carlito"/>
              </a:rPr>
              <a:t>діяльності та  яка </a:t>
            </a:r>
            <a:r>
              <a:rPr sz="1400" dirty="0">
                <a:latin typeface="Carlito"/>
                <a:cs typeface="Carlito"/>
              </a:rPr>
              <a:t>дозволяє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730" y="2004315"/>
            <a:ext cx="6147435" cy="36404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оперативно формувати </a:t>
            </a:r>
            <a:r>
              <a:rPr sz="1400" dirty="0">
                <a:latin typeface="Carlito"/>
                <a:cs typeface="Carlito"/>
              </a:rPr>
              <a:t>колективи </a:t>
            </a:r>
            <a:r>
              <a:rPr sz="1400" spc="-5" dirty="0">
                <a:latin typeface="Carlito"/>
                <a:cs typeface="Carlito"/>
              </a:rPr>
              <a:t>(групи) фахівців, </a:t>
            </a:r>
            <a:r>
              <a:rPr sz="1400" dirty="0">
                <a:latin typeface="Carlito"/>
                <a:cs typeface="Carlito"/>
              </a:rPr>
              <a:t>що </a:t>
            </a:r>
            <a:r>
              <a:rPr sz="1400" spc="-5" dirty="0">
                <a:latin typeface="Carlito"/>
                <a:cs typeface="Carlito"/>
              </a:rPr>
              <a:t>орієнтовані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виконання  </a:t>
            </a:r>
            <a:r>
              <a:rPr sz="1400" dirty="0">
                <a:latin typeface="Carlito"/>
                <a:cs typeface="Carlito"/>
              </a:rPr>
              <a:t>комплексу </a:t>
            </a:r>
            <a:r>
              <a:rPr sz="1400" spc="-5" dirty="0">
                <a:latin typeface="Carlito"/>
                <a:cs typeface="Carlito"/>
              </a:rPr>
              <a:t>робіт, </a:t>
            </a:r>
            <a:r>
              <a:rPr sz="1400" dirty="0">
                <a:latin typeface="Carlito"/>
                <a:cs typeface="Carlito"/>
              </a:rPr>
              <a:t>пов'язаних з </a:t>
            </a:r>
            <a:r>
              <a:rPr sz="1400" spc="-5" dirty="0">
                <a:latin typeface="Carlito"/>
                <a:cs typeface="Carlito"/>
              </a:rPr>
              <a:t>розробленням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просуванням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ринок  </a:t>
            </a:r>
            <a:r>
              <a:rPr sz="1400" dirty="0">
                <a:latin typeface="Carlito"/>
                <a:cs typeface="Carlito"/>
              </a:rPr>
              <a:t>конкретних </a:t>
            </a:r>
            <a:r>
              <a:rPr sz="1400" spc="-5" dirty="0">
                <a:latin typeface="Carlito"/>
                <a:cs typeface="Carlito"/>
              </a:rPr>
              <a:t>інновацій. До складу груп входять фахівці </a:t>
            </a:r>
            <a:r>
              <a:rPr sz="1400" dirty="0">
                <a:latin typeface="Carlito"/>
                <a:cs typeface="Carlito"/>
              </a:rPr>
              <a:t>різних </a:t>
            </a:r>
            <a:r>
              <a:rPr sz="1400" spc="-5" dirty="0">
                <a:latin typeface="Carlito"/>
                <a:cs typeface="Carlito"/>
              </a:rPr>
              <a:t>підрозділів, які  підпорядковані як керівникові </a:t>
            </a:r>
            <a:r>
              <a:rPr sz="1400" dirty="0">
                <a:latin typeface="Carlito"/>
                <a:cs typeface="Carlito"/>
              </a:rPr>
              <a:t>конкретного </a:t>
            </a:r>
            <a:r>
              <a:rPr sz="1400" spc="-5" dirty="0">
                <a:latin typeface="Carlito"/>
                <a:cs typeface="Carlito"/>
              </a:rPr>
              <a:t>інноваційного проекту, так </a:t>
            </a:r>
            <a:r>
              <a:rPr sz="1400" dirty="0">
                <a:latin typeface="Carlito"/>
                <a:cs typeface="Carlito"/>
              </a:rPr>
              <a:t>і  керівникам </a:t>
            </a:r>
            <a:r>
              <a:rPr sz="1400" spc="-5" dirty="0">
                <a:latin typeface="Carlito"/>
                <a:cs typeface="Carlito"/>
              </a:rPr>
              <a:t>відповідних підрозділів, до яких можна </a:t>
            </a:r>
            <a:r>
              <a:rPr sz="1400" dirty="0">
                <a:latin typeface="Carlito"/>
                <a:cs typeface="Carlito"/>
              </a:rPr>
              <a:t>при нагоді </a:t>
            </a:r>
            <a:r>
              <a:rPr sz="1400" spc="-5" dirty="0">
                <a:latin typeface="Carlito"/>
                <a:cs typeface="Carlito"/>
              </a:rPr>
              <a:t>звернутися </a:t>
            </a:r>
            <a:r>
              <a:rPr sz="1400" dirty="0">
                <a:latin typeface="Carlito"/>
                <a:cs typeface="Carlito"/>
              </a:rPr>
              <a:t>за  </a:t>
            </a:r>
            <a:r>
              <a:rPr sz="1400" spc="-5" dirty="0">
                <a:latin typeface="Carlito"/>
                <a:cs typeface="Carlito"/>
              </a:rPr>
              <a:t>консультаціями.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Така </a:t>
            </a:r>
            <a:r>
              <a:rPr sz="1400" dirty="0">
                <a:latin typeface="Carlito"/>
                <a:cs typeface="Carlito"/>
              </a:rPr>
              <a:t>система </a:t>
            </a:r>
            <a:r>
              <a:rPr sz="1400" spc="-5" dirty="0">
                <a:latin typeface="Carlito"/>
                <a:cs typeface="Carlito"/>
              </a:rPr>
              <a:t>має суттєві </a:t>
            </a:r>
            <a:r>
              <a:rPr sz="1400" dirty="0">
                <a:latin typeface="Carlito"/>
                <a:cs typeface="Carlito"/>
              </a:rPr>
              <a:t>переваги з </a:t>
            </a:r>
            <a:r>
              <a:rPr sz="1400" spc="-5" dirty="0">
                <a:latin typeface="Carlito"/>
                <a:cs typeface="Carlito"/>
              </a:rPr>
              <a:t>погляду досягнення цілей  </a:t>
            </a:r>
            <a:r>
              <a:rPr sz="1400" dirty="0">
                <a:latin typeface="Carlito"/>
                <a:cs typeface="Carlito"/>
              </a:rPr>
              <a:t>підприємства, </a:t>
            </a:r>
            <a:r>
              <a:rPr sz="1400" spc="-5" dirty="0">
                <a:latin typeface="Carlito"/>
                <a:cs typeface="Carlito"/>
              </a:rPr>
              <a:t>чіткості функцій </a:t>
            </a:r>
            <a:r>
              <a:rPr sz="1400" dirty="0">
                <a:latin typeface="Carlito"/>
                <a:cs typeface="Carlito"/>
              </a:rPr>
              <a:t>керівника </a:t>
            </a:r>
            <a:r>
              <a:rPr sz="1400" spc="-5" dirty="0">
                <a:latin typeface="Carlito"/>
                <a:cs typeface="Carlito"/>
              </a:rPr>
              <a:t>проекту, </a:t>
            </a:r>
            <a:r>
              <a:rPr sz="1400" dirty="0">
                <a:latin typeface="Carlito"/>
                <a:cs typeface="Carlito"/>
              </a:rPr>
              <a:t>керівництва </a:t>
            </a:r>
            <a:r>
              <a:rPr sz="1400" spc="-5" dirty="0">
                <a:latin typeface="Carlito"/>
                <a:cs typeface="Carlito"/>
              </a:rPr>
              <a:t>функціональних  маркетингових підрозділів та </a:t>
            </a:r>
            <a:r>
              <a:rPr sz="1400" dirty="0">
                <a:latin typeface="Carlito"/>
                <a:cs typeface="Carlito"/>
              </a:rPr>
              <a:t>безпосередніх </a:t>
            </a:r>
            <a:r>
              <a:rPr sz="1400" spc="-5" dirty="0">
                <a:latin typeface="Carlito"/>
                <a:cs typeface="Carlito"/>
              </a:rPr>
              <a:t>виконавців інноваційного проекту.  </a:t>
            </a:r>
            <a:r>
              <a:rPr sz="1400" dirty="0">
                <a:latin typeface="Carlito"/>
                <a:cs typeface="Carlito"/>
              </a:rPr>
              <a:t>У рамках </a:t>
            </a:r>
            <a:r>
              <a:rPr sz="1400" spc="-5" dirty="0">
                <a:latin typeface="Carlito"/>
                <a:cs typeface="Carlito"/>
              </a:rPr>
              <a:t>матричної структури до </a:t>
            </a:r>
            <a:r>
              <a:rPr sz="1400" dirty="0">
                <a:latin typeface="Carlito"/>
                <a:cs typeface="Carlito"/>
              </a:rPr>
              <a:t>виконання </a:t>
            </a:r>
            <a:r>
              <a:rPr sz="1400" spc="-5" dirty="0">
                <a:latin typeface="Carlito"/>
                <a:cs typeface="Carlito"/>
              </a:rPr>
              <a:t>інноваційного проекту залучаються  також </a:t>
            </a:r>
            <a:r>
              <a:rPr sz="1400" dirty="0">
                <a:latin typeface="Carlito"/>
                <a:cs typeface="Carlito"/>
              </a:rPr>
              <a:t>інші </a:t>
            </a:r>
            <a:r>
              <a:rPr sz="1400" spc="-5" dirty="0">
                <a:latin typeface="Carlito"/>
                <a:cs typeface="Carlito"/>
              </a:rPr>
              <a:t>підрозділи підприємства. </a:t>
            </a:r>
            <a:r>
              <a:rPr sz="1400" dirty="0">
                <a:latin typeface="Carlito"/>
                <a:cs typeface="Carlito"/>
              </a:rPr>
              <a:t>Окремі </a:t>
            </a:r>
            <a:r>
              <a:rPr sz="1400" spc="-5" dirty="0">
                <a:latin typeface="Carlito"/>
                <a:cs typeface="Carlito"/>
              </a:rPr>
              <a:t>виконавці, які </a:t>
            </a:r>
            <a:r>
              <a:rPr sz="1400" dirty="0">
                <a:latin typeface="Carlito"/>
                <a:cs typeface="Carlito"/>
              </a:rPr>
              <a:t>є </a:t>
            </a:r>
            <a:r>
              <a:rPr sz="1400" spc="-5" dirty="0">
                <a:latin typeface="Carlito"/>
                <a:cs typeface="Carlito"/>
              </a:rPr>
              <a:t>фахівцями </a:t>
            </a:r>
            <a:r>
              <a:rPr sz="1400" dirty="0">
                <a:latin typeface="Carlito"/>
                <a:cs typeface="Carlito"/>
              </a:rPr>
              <a:t>у своїй  </a:t>
            </a:r>
            <a:r>
              <a:rPr sz="1400" spc="-5" dirty="0">
                <a:latin typeface="Carlito"/>
                <a:cs typeface="Carlito"/>
              </a:rPr>
              <a:t>галузі, </a:t>
            </a:r>
            <a:r>
              <a:rPr sz="1400" dirty="0">
                <a:latin typeface="Carlito"/>
                <a:cs typeface="Carlito"/>
              </a:rPr>
              <a:t>набувають </a:t>
            </a:r>
            <a:r>
              <a:rPr sz="1400" spc="-5" dirty="0">
                <a:latin typeface="Carlito"/>
                <a:cs typeface="Carlito"/>
              </a:rPr>
              <a:t>досвіду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суміжних галузях </a:t>
            </a:r>
            <a:r>
              <a:rPr sz="1400" dirty="0">
                <a:latin typeface="Carlito"/>
                <a:cs typeface="Carlito"/>
              </a:rPr>
              <a:t>знань. Крім </a:t>
            </a:r>
            <a:r>
              <a:rPr sz="1400" spc="-5" dirty="0">
                <a:latin typeface="Carlito"/>
                <a:cs typeface="Carlito"/>
              </a:rPr>
              <a:t>того, для </a:t>
            </a:r>
            <a:r>
              <a:rPr sz="1400" dirty="0">
                <a:latin typeface="Carlito"/>
                <a:cs typeface="Carlito"/>
              </a:rPr>
              <a:t>більшості  </a:t>
            </a:r>
            <a:r>
              <a:rPr sz="1400" spc="-5" dirty="0">
                <a:latin typeface="Carlito"/>
                <a:cs typeface="Carlito"/>
              </a:rPr>
              <a:t>фахівців </a:t>
            </a:r>
            <a:r>
              <a:rPr sz="1400" dirty="0">
                <a:latin typeface="Carlito"/>
                <a:cs typeface="Carlito"/>
              </a:rPr>
              <a:t>бажаною є </a:t>
            </a:r>
            <a:r>
              <a:rPr sz="1400" spc="-5" dirty="0">
                <a:latin typeface="Carlito"/>
                <a:cs typeface="Carlito"/>
              </a:rPr>
              <a:t>робота </a:t>
            </a:r>
            <a:r>
              <a:rPr sz="1400" dirty="0">
                <a:latin typeface="Carlito"/>
                <a:cs typeface="Carlito"/>
              </a:rPr>
              <a:t>над </a:t>
            </a:r>
            <a:r>
              <a:rPr sz="1400" spc="-5" dirty="0">
                <a:latin typeface="Carlito"/>
                <a:cs typeface="Carlito"/>
              </a:rPr>
              <a:t>конкретними завданнями, які виконуються </a:t>
            </a:r>
            <a:r>
              <a:rPr sz="1400" dirty="0">
                <a:latin typeface="Carlito"/>
                <a:cs typeface="Carlito"/>
              </a:rPr>
              <a:t>в  </a:t>
            </a:r>
            <a:r>
              <a:rPr sz="1400" spc="-5" dirty="0">
                <a:latin typeface="Carlito"/>
                <a:cs typeface="Carlito"/>
              </a:rPr>
              <a:t>межах проектно-орієнтованих матричних структур, що добре сприймається  працівниками.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730" y="5720715"/>
            <a:ext cx="2564130" cy="7277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49580" algn="just">
              <a:lnSpc>
                <a:spcPct val="109800"/>
              </a:lnSpc>
              <a:spcBef>
                <a:spcPts val="95"/>
              </a:spcBef>
            </a:pPr>
            <a:r>
              <a:rPr sz="1400" dirty="0">
                <a:latin typeface="Carlito"/>
                <a:cs typeface="Carlito"/>
              </a:rPr>
              <a:t>Потребує змін і система  </a:t>
            </a:r>
            <a:r>
              <a:rPr sz="1400" spc="-5" dirty="0">
                <a:latin typeface="Carlito"/>
                <a:cs typeface="Carlito"/>
              </a:rPr>
              <a:t>стимулювала </a:t>
            </a:r>
            <a:r>
              <a:rPr sz="1400" dirty="0">
                <a:latin typeface="Carlito"/>
                <a:cs typeface="Carlito"/>
              </a:rPr>
              <a:t>творчу </a:t>
            </a:r>
            <a:r>
              <a:rPr sz="1400" spc="-10" dirty="0">
                <a:latin typeface="Carlito"/>
                <a:cs typeface="Carlito"/>
              </a:rPr>
              <a:t>діяльність,  </a:t>
            </a:r>
            <a:r>
              <a:rPr sz="1400" spc="-5" dirty="0">
                <a:latin typeface="Carlito"/>
                <a:cs typeface="Carlito"/>
              </a:rPr>
              <a:t>інтелектуальний потенціал.</a:t>
            </a:r>
            <a:r>
              <a:rPr sz="1400" spc="9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Це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30444" y="5720715"/>
            <a:ext cx="3502025" cy="7277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240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мотивації персоналу </a:t>
            </a:r>
            <a:r>
              <a:rPr sz="1400" dirty="0">
                <a:latin typeface="Carlito"/>
                <a:cs typeface="Carlito"/>
              </a:rPr>
              <a:t>підприємства, </a:t>
            </a:r>
            <a:r>
              <a:rPr sz="1400" spc="-5" dirty="0">
                <a:latin typeface="Carlito"/>
                <a:cs typeface="Carlito"/>
              </a:rPr>
              <a:t>яка </a:t>
            </a:r>
            <a:r>
              <a:rPr sz="1400" dirty="0">
                <a:latin typeface="Carlito"/>
                <a:cs typeface="Carlito"/>
              </a:rPr>
              <a:t>б  </a:t>
            </a:r>
            <a:r>
              <a:rPr sz="1400" spc="-5" dirty="0">
                <a:latin typeface="Carlito"/>
                <a:cs typeface="Carlito"/>
              </a:rPr>
              <a:t>надавала можливість розкрити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наявний  </a:t>
            </a:r>
            <a:r>
              <a:rPr sz="1400" dirty="0">
                <a:latin typeface="Carlito"/>
                <a:cs typeface="Carlito"/>
              </a:rPr>
              <a:t>є </a:t>
            </a:r>
            <a:r>
              <a:rPr sz="1400" spc="-5" dirty="0">
                <a:latin typeface="Carlito"/>
                <a:cs typeface="Carlito"/>
              </a:rPr>
              <a:t>особливо актуальним для</a:t>
            </a:r>
            <a:r>
              <a:rPr sz="1400" spc="1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вітчизняних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7730" y="6421755"/>
            <a:ext cx="6148705" cy="29394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350" algn="just">
              <a:lnSpc>
                <a:spcPct val="109800"/>
              </a:lnSpc>
              <a:spcBef>
                <a:spcPts val="105"/>
              </a:spcBef>
            </a:pPr>
            <a:r>
              <a:rPr sz="1400" dirty="0">
                <a:latin typeface="Carlito"/>
                <a:cs typeface="Carlito"/>
              </a:rPr>
              <a:t>підприємств, </a:t>
            </a:r>
            <a:r>
              <a:rPr sz="1400" spc="-5" dirty="0">
                <a:latin typeface="Carlito"/>
                <a:cs typeface="Carlito"/>
              </a:rPr>
              <a:t>які зберегли </a:t>
            </a:r>
            <a:r>
              <a:rPr sz="1400" dirty="0">
                <a:latin typeface="Carlito"/>
                <a:cs typeface="Carlito"/>
              </a:rPr>
              <a:t>все ще </a:t>
            </a:r>
            <a:r>
              <a:rPr sz="1400" spc="-5" dirty="0">
                <a:latin typeface="Carlito"/>
                <a:cs typeface="Carlito"/>
              </a:rPr>
              <a:t>досить пристойний його рівень. </a:t>
            </a:r>
            <a:r>
              <a:rPr sz="1400" dirty="0">
                <a:latin typeface="Carlito"/>
                <a:cs typeface="Carlito"/>
              </a:rPr>
              <a:t>Практика  </a:t>
            </a:r>
            <a:r>
              <a:rPr sz="1400" spc="-5" dirty="0">
                <a:latin typeface="Carlito"/>
                <a:cs typeface="Carlito"/>
              </a:rPr>
              <a:t>свідчить, що основними мотивами до активізації </a:t>
            </a:r>
            <a:r>
              <a:rPr sz="1400" dirty="0">
                <a:latin typeface="Carlito"/>
                <a:cs typeface="Carlito"/>
              </a:rPr>
              <a:t>інноваційної </a:t>
            </a:r>
            <a:r>
              <a:rPr sz="1400" spc="-5" dirty="0">
                <a:latin typeface="Carlito"/>
                <a:cs typeface="Carlito"/>
              </a:rPr>
              <a:t>діяльності </a:t>
            </a:r>
            <a:r>
              <a:rPr sz="1400" dirty="0">
                <a:latin typeface="Carlito"/>
                <a:cs typeface="Carlito"/>
              </a:rPr>
              <a:t>є  </a:t>
            </a:r>
            <a:r>
              <a:rPr sz="1400" spc="-5" dirty="0">
                <a:latin typeface="Carlito"/>
                <a:cs typeface="Carlito"/>
              </a:rPr>
              <a:t>свободотворчості </a:t>
            </a:r>
            <a:r>
              <a:rPr sz="1400" dirty="0">
                <a:latin typeface="Carlito"/>
                <a:cs typeface="Carlito"/>
              </a:rPr>
              <a:t>від </a:t>
            </a:r>
            <a:r>
              <a:rPr sz="1400" spc="-5" dirty="0">
                <a:latin typeface="Carlito"/>
                <a:cs typeface="Carlito"/>
              </a:rPr>
              <a:t>бюрократичних та </a:t>
            </a:r>
            <a:r>
              <a:rPr sz="1400" dirty="0">
                <a:latin typeface="Carlito"/>
                <a:cs typeface="Carlito"/>
              </a:rPr>
              <a:t>інших </a:t>
            </a:r>
            <a:r>
              <a:rPr sz="1400" spc="-5" dirty="0">
                <a:latin typeface="Carlito"/>
                <a:cs typeface="Carlito"/>
              </a:rPr>
              <a:t>обмежень, потреба </a:t>
            </a:r>
            <a:r>
              <a:rPr sz="1400" dirty="0">
                <a:latin typeface="Carlito"/>
                <a:cs typeface="Carlito"/>
              </a:rPr>
              <a:t>в інноваціях  й інноваторах, </a:t>
            </a:r>
            <a:r>
              <a:rPr sz="1400" spc="-5" dirty="0">
                <a:latin typeface="Carlito"/>
                <a:cs typeface="Carlito"/>
              </a:rPr>
              <a:t>толерантність до </a:t>
            </a:r>
            <a:r>
              <a:rPr sz="1400" dirty="0">
                <a:latin typeface="Carlito"/>
                <a:cs typeface="Carlito"/>
              </a:rPr>
              <a:t>колег і </a:t>
            </a:r>
            <a:r>
              <a:rPr sz="1400" spc="-5" dirty="0">
                <a:latin typeface="Carlito"/>
                <a:cs typeface="Carlito"/>
              </a:rPr>
              <a:t>суспільства, </a:t>
            </a:r>
            <a:r>
              <a:rPr sz="1400" dirty="0">
                <a:latin typeface="Carlito"/>
                <a:cs typeface="Carlito"/>
              </a:rPr>
              <a:t>визнання керівництвом і  колегами, </a:t>
            </a:r>
            <a:r>
              <a:rPr sz="1400" spc="-5" dirty="0">
                <a:latin typeface="Carlito"/>
                <a:cs typeface="Carlito"/>
              </a:rPr>
              <a:t>сприятливі умови </a:t>
            </a:r>
            <a:r>
              <a:rPr sz="1400" dirty="0">
                <a:latin typeface="Carlito"/>
                <a:cs typeface="Carlito"/>
              </a:rPr>
              <a:t>праці, правова </a:t>
            </a:r>
            <a:r>
              <a:rPr sz="1400" spc="-5" dirty="0">
                <a:latin typeface="Carlito"/>
                <a:cs typeface="Carlito"/>
              </a:rPr>
              <a:t>захищеність авторських прав,  </a:t>
            </a:r>
            <a:r>
              <a:rPr sz="1400" dirty="0">
                <a:latin typeface="Carlito"/>
                <a:cs typeface="Carlito"/>
              </a:rPr>
              <a:t>висока </a:t>
            </a:r>
            <a:r>
              <a:rPr sz="1400" spc="-5" dirty="0">
                <a:latin typeface="Carlito"/>
                <a:cs typeface="Carlito"/>
              </a:rPr>
              <a:t>оплата праці, </a:t>
            </a:r>
            <a:r>
              <a:rPr sz="1400" dirty="0">
                <a:latin typeface="Carlito"/>
                <a:cs typeface="Carlito"/>
              </a:rPr>
              <a:t>участь у </a:t>
            </a:r>
            <a:r>
              <a:rPr sz="1400" spc="-5" dirty="0">
                <a:latin typeface="Carlito"/>
                <a:cs typeface="Carlito"/>
              </a:rPr>
              <a:t>прибутку </a:t>
            </a:r>
            <a:r>
              <a:rPr sz="1400" dirty="0">
                <a:latin typeface="Carlito"/>
                <a:cs typeface="Carlito"/>
              </a:rPr>
              <a:t>від </a:t>
            </a:r>
            <a:r>
              <a:rPr sz="1400" spc="-5" dirty="0">
                <a:latin typeface="Carlito"/>
                <a:cs typeface="Carlito"/>
              </a:rPr>
              <a:t>комерціалізації </a:t>
            </a:r>
            <a:r>
              <a:rPr sz="1400" dirty="0">
                <a:latin typeface="Carlito"/>
                <a:cs typeface="Carlito"/>
              </a:rPr>
              <a:t>інновацій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тощо.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Таким </a:t>
            </a:r>
            <a:r>
              <a:rPr sz="1400" dirty="0">
                <a:latin typeface="Carlito"/>
                <a:cs typeface="Carlito"/>
              </a:rPr>
              <a:t>чином, авторами </a:t>
            </a:r>
            <a:r>
              <a:rPr sz="1400" spc="-5" dirty="0">
                <a:latin typeface="Carlito"/>
                <a:cs typeface="Carlito"/>
              </a:rPr>
              <a:t>узагальнені погляди науковців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сутність </a:t>
            </a:r>
            <a:r>
              <a:rPr sz="1400" dirty="0">
                <a:latin typeface="Carlito"/>
                <a:cs typeface="Carlito"/>
              </a:rPr>
              <a:t>і зміст  </a:t>
            </a:r>
            <a:r>
              <a:rPr sz="1400" spc="-5" dirty="0">
                <a:latin typeface="Carlito"/>
                <a:cs typeface="Carlito"/>
              </a:rPr>
              <a:t>маркетингу інновацій, </a:t>
            </a:r>
            <a:r>
              <a:rPr sz="1400" dirty="0">
                <a:latin typeface="Carlito"/>
                <a:cs typeface="Carlito"/>
              </a:rPr>
              <a:t>визначено </a:t>
            </a:r>
            <a:r>
              <a:rPr sz="1400" spc="-5" dirty="0">
                <a:latin typeface="Carlito"/>
                <a:cs typeface="Carlito"/>
              </a:rPr>
              <a:t>його головну мету, основні стратегічні </a:t>
            </a:r>
            <a:r>
              <a:rPr sz="1400" dirty="0">
                <a:latin typeface="Carlito"/>
                <a:cs typeface="Carlito"/>
              </a:rPr>
              <a:t>й  </a:t>
            </a:r>
            <a:r>
              <a:rPr sz="1400" spc="-5" dirty="0">
                <a:latin typeface="Carlito"/>
                <a:cs typeface="Carlito"/>
              </a:rPr>
              <a:t>тактичні </a:t>
            </a:r>
            <a:r>
              <a:rPr sz="1400" dirty="0">
                <a:latin typeface="Carlito"/>
                <a:cs typeface="Carlito"/>
              </a:rPr>
              <a:t>завдання, а </a:t>
            </a:r>
            <a:r>
              <a:rPr sz="1400" spc="-5" dirty="0">
                <a:latin typeface="Carlito"/>
                <a:cs typeface="Carlito"/>
              </a:rPr>
              <a:t>також завдання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етапах інноваційного процесу для  </a:t>
            </a:r>
            <a:r>
              <a:rPr sz="1400" dirty="0">
                <a:latin typeface="Carlito"/>
                <a:cs typeface="Carlito"/>
              </a:rPr>
              <a:t>різних </a:t>
            </a:r>
            <a:r>
              <a:rPr sz="1400" spc="-5" dirty="0">
                <a:latin typeface="Carlito"/>
                <a:cs typeface="Carlito"/>
              </a:rPr>
              <a:t>типів підприємств інноваційного </a:t>
            </a:r>
            <a:r>
              <a:rPr sz="1400" dirty="0">
                <a:latin typeface="Carlito"/>
                <a:cs typeface="Carlito"/>
              </a:rPr>
              <a:t>бізнесу. </a:t>
            </a:r>
            <a:r>
              <a:rPr sz="1400" spc="-5" dirty="0">
                <a:latin typeface="Carlito"/>
                <a:cs typeface="Carlito"/>
              </a:rPr>
              <a:t>Визначені специфічні риси, що  відрізняють маркетинг інновацій </a:t>
            </a:r>
            <a:r>
              <a:rPr sz="1400" dirty="0">
                <a:latin typeface="Carlito"/>
                <a:cs typeface="Carlito"/>
              </a:rPr>
              <a:t>від </a:t>
            </a:r>
            <a:r>
              <a:rPr sz="1400" spc="-5" dirty="0">
                <a:latin typeface="Carlito"/>
                <a:cs typeface="Carlito"/>
              </a:rPr>
              <a:t>маркетингу </a:t>
            </a:r>
            <a:r>
              <a:rPr sz="1400" dirty="0">
                <a:latin typeface="Carlito"/>
                <a:cs typeface="Carlito"/>
              </a:rPr>
              <a:t>звичайного </a:t>
            </a:r>
            <a:r>
              <a:rPr sz="1400" spc="-5" dirty="0">
                <a:latin typeface="Carlito"/>
                <a:cs typeface="Carlito"/>
              </a:rPr>
              <a:t>товару, </a:t>
            </a:r>
            <a:r>
              <a:rPr sz="1400" dirty="0">
                <a:latin typeface="Carlito"/>
                <a:cs typeface="Carlito"/>
              </a:rPr>
              <a:t>щодо  </a:t>
            </a:r>
            <a:r>
              <a:rPr sz="1400" spc="-5" dirty="0">
                <a:latin typeface="Carlito"/>
                <a:cs typeface="Carlito"/>
              </a:rPr>
              <a:t>методичного </a:t>
            </a:r>
            <a:r>
              <a:rPr sz="1400" dirty="0">
                <a:latin typeface="Carlito"/>
                <a:cs typeface="Carlito"/>
              </a:rPr>
              <a:t>інструментарію, </a:t>
            </a:r>
            <a:r>
              <a:rPr sz="1400" spc="-5" dirty="0">
                <a:latin typeface="Carlito"/>
                <a:cs typeface="Carlito"/>
              </a:rPr>
              <a:t>організаційних форм, </a:t>
            </a:r>
            <a:r>
              <a:rPr sz="1400" dirty="0">
                <a:latin typeface="Carlito"/>
                <a:cs typeface="Carlito"/>
              </a:rPr>
              <a:t>системи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мотивації.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122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2990" cy="2072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98980" marR="477520" indent="-1509395">
              <a:lnSpc>
                <a:spcPct val="109500"/>
              </a:lnSpc>
              <a:spcBef>
                <a:spcPts val="100"/>
              </a:spcBef>
            </a:pPr>
            <a:r>
              <a:rPr sz="1400" b="1" spc="-5" dirty="0">
                <a:latin typeface="Carlito"/>
                <a:cs typeface="Carlito"/>
              </a:rPr>
              <a:t>ЛЕКЦІЯ №12. МАРКЕТИНГ ІННОВАЦІЙНОЇ </a:t>
            </a:r>
            <a:r>
              <a:rPr sz="1400" b="1" dirty="0">
                <a:latin typeface="Carlito"/>
                <a:cs typeface="Carlito"/>
              </a:rPr>
              <a:t>ПРОДУКЦІЇ </a:t>
            </a:r>
            <a:r>
              <a:rPr sz="1400" b="1" spc="-5" dirty="0">
                <a:latin typeface="Carlito"/>
                <a:cs typeface="Carlito"/>
              </a:rPr>
              <a:t>ВИРОБНИЧО-  ТЕХНІЧНОГО ПРИЗНАЧЕННЯ</a:t>
            </a: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Carlito"/>
              <a:cs typeface="Carlito"/>
            </a:endParaRPr>
          </a:p>
          <a:p>
            <a:pPr marL="12700" marR="5080" indent="449580">
              <a:lnSpc>
                <a:spcPct val="110100"/>
              </a:lnSpc>
              <a:spcBef>
                <a:spcPts val="5"/>
              </a:spcBef>
              <a:buAutoNum type="arabicPeriod"/>
              <a:tabLst>
                <a:tab pos="744220" algn="l"/>
                <a:tab pos="744855" algn="l"/>
                <a:tab pos="1694814" algn="l"/>
                <a:tab pos="2905125" algn="l"/>
                <a:tab pos="3630929" algn="l"/>
                <a:tab pos="4469130" algn="l"/>
                <a:tab pos="4798060" algn="l"/>
              </a:tabLst>
            </a:pPr>
            <a:r>
              <a:rPr sz="1400" b="1" dirty="0">
                <a:latin typeface="Carlito"/>
                <a:cs typeface="Carlito"/>
              </a:rPr>
              <a:t>Пр</a:t>
            </a:r>
            <a:r>
              <a:rPr sz="1400" b="1" spc="-10" dirty="0">
                <a:latin typeface="Carlito"/>
                <a:cs typeface="Carlito"/>
              </a:rPr>
              <a:t>о</a:t>
            </a:r>
            <a:r>
              <a:rPr sz="1400" b="1" dirty="0">
                <a:latin typeface="Carlito"/>
                <a:cs typeface="Carlito"/>
              </a:rPr>
              <a:t>блеми	заб</a:t>
            </a:r>
            <a:r>
              <a:rPr sz="1400" b="1" spc="-5" dirty="0">
                <a:latin typeface="Carlito"/>
                <a:cs typeface="Carlito"/>
              </a:rPr>
              <a:t>е</a:t>
            </a:r>
            <a:r>
              <a:rPr sz="1400" b="1" dirty="0">
                <a:latin typeface="Carlito"/>
                <a:cs typeface="Carlito"/>
              </a:rPr>
              <a:t>зп</a:t>
            </a:r>
            <a:r>
              <a:rPr sz="1400" b="1" spc="-5" dirty="0">
                <a:latin typeface="Carlito"/>
                <a:cs typeface="Carlito"/>
              </a:rPr>
              <a:t>еч</a:t>
            </a:r>
            <a:r>
              <a:rPr sz="1400" b="1" spc="-10" dirty="0">
                <a:latin typeface="Carlito"/>
                <a:cs typeface="Carlito"/>
              </a:rPr>
              <a:t>е</a:t>
            </a:r>
            <a:r>
              <a:rPr sz="1400" b="1" spc="-5" dirty="0">
                <a:latin typeface="Carlito"/>
                <a:cs typeface="Carlito"/>
              </a:rPr>
              <a:t>н</a:t>
            </a:r>
            <a:r>
              <a:rPr sz="1400" b="1" spc="-10" dirty="0">
                <a:latin typeface="Carlito"/>
                <a:cs typeface="Carlito"/>
              </a:rPr>
              <a:t>н</a:t>
            </a:r>
            <a:r>
              <a:rPr sz="1400" b="1" dirty="0">
                <a:latin typeface="Carlito"/>
                <a:cs typeface="Carlito"/>
              </a:rPr>
              <a:t>я	</a:t>
            </a:r>
            <a:r>
              <a:rPr sz="1400" b="1" spc="10" dirty="0">
                <a:latin typeface="Carlito"/>
                <a:cs typeface="Carlito"/>
              </a:rPr>
              <a:t>с</a:t>
            </a:r>
            <a:r>
              <a:rPr sz="1400" b="1" dirty="0">
                <a:latin typeface="Carlito"/>
                <a:cs typeface="Carlito"/>
              </a:rPr>
              <a:t>талого	р</a:t>
            </a:r>
            <a:r>
              <a:rPr sz="1400" b="1" spc="-10" dirty="0">
                <a:latin typeface="Carlito"/>
                <a:cs typeface="Carlito"/>
              </a:rPr>
              <a:t>о</a:t>
            </a:r>
            <a:r>
              <a:rPr sz="1400" b="1" dirty="0">
                <a:latin typeface="Carlito"/>
                <a:cs typeface="Carlito"/>
              </a:rPr>
              <a:t>звит</a:t>
            </a:r>
            <a:r>
              <a:rPr sz="1400" b="1" spc="-10" dirty="0">
                <a:latin typeface="Carlito"/>
                <a:cs typeface="Carlito"/>
              </a:rPr>
              <a:t>к</a:t>
            </a:r>
            <a:r>
              <a:rPr sz="1400" b="1" dirty="0">
                <a:latin typeface="Carlito"/>
                <a:cs typeface="Carlito"/>
              </a:rPr>
              <a:t>у	</a:t>
            </a:r>
            <a:r>
              <a:rPr sz="1400" b="1" spc="-5" dirty="0">
                <a:latin typeface="Carlito"/>
                <a:cs typeface="Carlito"/>
              </a:rPr>
              <a:t>н</a:t>
            </a:r>
            <a:r>
              <a:rPr sz="1400" b="1" dirty="0">
                <a:latin typeface="Carlito"/>
                <a:cs typeface="Carlito"/>
              </a:rPr>
              <a:t>а	</a:t>
            </a:r>
            <a:r>
              <a:rPr sz="1400" b="1" spc="-5" dirty="0">
                <a:latin typeface="Carlito"/>
                <a:cs typeface="Carlito"/>
              </a:rPr>
              <a:t>машинобу</a:t>
            </a:r>
            <a:r>
              <a:rPr sz="1400" b="1" spc="-10" dirty="0">
                <a:latin typeface="Carlito"/>
                <a:cs typeface="Carlito"/>
              </a:rPr>
              <a:t>д</a:t>
            </a:r>
            <a:r>
              <a:rPr sz="1400" b="1" spc="-5" dirty="0">
                <a:latin typeface="Carlito"/>
                <a:cs typeface="Carlito"/>
              </a:rPr>
              <a:t>і</a:t>
            </a:r>
            <a:r>
              <a:rPr sz="1400" b="1" spc="5" dirty="0">
                <a:latin typeface="Carlito"/>
                <a:cs typeface="Carlito"/>
              </a:rPr>
              <a:t>в</a:t>
            </a:r>
            <a:r>
              <a:rPr sz="1400" b="1" spc="-5" dirty="0">
                <a:latin typeface="Carlito"/>
                <a:cs typeface="Carlito"/>
              </a:rPr>
              <a:t>них  підприємствах</a:t>
            </a:r>
            <a:endParaRPr sz="1400">
              <a:latin typeface="Carlito"/>
              <a:cs typeface="Carlito"/>
            </a:endParaRPr>
          </a:p>
          <a:p>
            <a:pPr marL="640080" indent="-17843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640715" algn="l"/>
              </a:tabLst>
            </a:pPr>
            <a:r>
              <a:rPr sz="1400" b="1" spc="-5" dirty="0">
                <a:latin typeface="Carlito"/>
                <a:cs typeface="Carlito"/>
              </a:rPr>
              <a:t>Первинні </a:t>
            </a:r>
            <a:r>
              <a:rPr sz="1400" b="1" dirty="0">
                <a:latin typeface="Carlito"/>
                <a:cs typeface="Carlito"/>
              </a:rPr>
              <a:t>та </a:t>
            </a:r>
            <a:r>
              <a:rPr sz="1400" b="1" spc="-5" dirty="0">
                <a:latin typeface="Carlito"/>
                <a:cs typeface="Carlito"/>
              </a:rPr>
              <a:t>вторинні інновації </a:t>
            </a:r>
            <a:r>
              <a:rPr sz="1400" b="1" dirty="0">
                <a:latin typeface="Carlito"/>
                <a:cs typeface="Carlito"/>
              </a:rPr>
              <a:t>в </a:t>
            </a:r>
            <a:r>
              <a:rPr sz="1400" b="1" spc="-5" dirty="0">
                <a:latin typeface="Carlito"/>
                <a:cs typeface="Carlito"/>
              </a:rPr>
              <a:t>умовах перехідної</a:t>
            </a:r>
            <a:r>
              <a:rPr sz="1400" b="1" spc="10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економіки</a:t>
            </a:r>
            <a:endParaRPr sz="1400">
              <a:latin typeface="Carlito"/>
              <a:cs typeface="Carlito"/>
            </a:endParaRPr>
          </a:p>
          <a:p>
            <a:pPr marL="640080" indent="-178435">
              <a:lnSpc>
                <a:spcPct val="100000"/>
              </a:lnSpc>
              <a:spcBef>
                <a:spcPts val="970"/>
              </a:spcBef>
              <a:buAutoNum type="arabicPeriod"/>
              <a:tabLst>
                <a:tab pos="640715" algn="l"/>
              </a:tabLst>
            </a:pPr>
            <a:r>
              <a:rPr sz="1400" b="1" spc="-5" dirty="0">
                <a:latin typeface="Carlito"/>
                <a:cs typeface="Carlito"/>
              </a:rPr>
              <a:t>Маркетинг інновацій виробничо-технічної продукції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730" y="3316224"/>
            <a:ext cx="6148070" cy="6421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160" indent="449580">
              <a:lnSpc>
                <a:spcPct val="109500"/>
              </a:lnSpc>
              <a:spcBef>
                <a:spcPts val="100"/>
              </a:spcBef>
              <a:tabLst>
                <a:tab pos="744220" algn="l"/>
                <a:tab pos="1694814" algn="l"/>
                <a:tab pos="2905125" algn="l"/>
                <a:tab pos="3630929" algn="l"/>
                <a:tab pos="4469130" algn="l"/>
                <a:tab pos="4798060" algn="l"/>
              </a:tabLst>
            </a:pPr>
            <a:r>
              <a:rPr sz="1400" b="1" dirty="0">
                <a:latin typeface="Carlito"/>
                <a:cs typeface="Carlito"/>
              </a:rPr>
              <a:t>1.	Пр</a:t>
            </a:r>
            <a:r>
              <a:rPr sz="1400" b="1" spc="-10" dirty="0">
                <a:latin typeface="Carlito"/>
                <a:cs typeface="Carlito"/>
              </a:rPr>
              <a:t>о</a:t>
            </a:r>
            <a:r>
              <a:rPr sz="1400" b="1" dirty="0">
                <a:latin typeface="Carlito"/>
                <a:cs typeface="Carlito"/>
              </a:rPr>
              <a:t>блеми	заб</a:t>
            </a:r>
            <a:r>
              <a:rPr sz="1400" b="1" spc="-5" dirty="0">
                <a:latin typeface="Carlito"/>
                <a:cs typeface="Carlito"/>
              </a:rPr>
              <a:t>е</a:t>
            </a:r>
            <a:r>
              <a:rPr sz="1400" b="1" dirty="0">
                <a:latin typeface="Carlito"/>
                <a:cs typeface="Carlito"/>
              </a:rPr>
              <a:t>зп</a:t>
            </a:r>
            <a:r>
              <a:rPr sz="1400" b="1" spc="-5" dirty="0">
                <a:latin typeface="Carlito"/>
                <a:cs typeface="Carlito"/>
              </a:rPr>
              <a:t>еч</a:t>
            </a:r>
            <a:r>
              <a:rPr sz="1400" b="1" spc="-10" dirty="0">
                <a:latin typeface="Carlito"/>
                <a:cs typeface="Carlito"/>
              </a:rPr>
              <a:t>е</a:t>
            </a:r>
            <a:r>
              <a:rPr sz="1400" b="1" spc="-5" dirty="0">
                <a:latin typeface="Carlito"/>
                <a:cs typeface="Carlito"/>
              </a:rPr>
              <a:t>н</a:t>
            </a:r>
            <a:r>
              <a:rPr sz="1400" b="1" spc="-10" dirty="0">
                <a:latin typeface="Carlito"/>
                <a:cs typeface="Carlito"/>
              </a:rPr>
              <a:t>н</a:t>
            </a:r>
            <a:r>
              <a:rPr sz="1400" b="1" dirty="0">
                <a:latin typeface="Carlito"/>
                <a:cs typeface="Carlito"/>
              </a:rPr>
              <a:t>я	</a:t>
            </a:r>
            <a:r>
              <a:rPr sz="1400" b="1" spc="10" dirty="0">
                <a:latin typeface="Carlito"/>
                <a:cs typeface="Carlito"/>
              </a:rPr>
              <a:t>с</a:t>
            </a:r>
            <a:r>
              <a:rPr sz="1400" b="1" dirty="0">
                <a:latin typeface="Carlito"/>
                <a:cs typeface="Carlito"/>
              </a:rPr>
              <a:t>талого	р</a:t>
            </a:r>
            <a:r>
              <a:rPr sz="1400" b="1" spc="-10" dirty="0">
                <a:latin typeface="Carlito"/>
                <a:cs typeface="Carlito"/>
              </a:rPr>
              <a:t>о</a:t>
            </a:r>
            <a:r>
              <a:rPr sz="1400" b="1" dirty="0">
                <a:latin typeface="Carlito"/>
                <a:cs typeface="Carlito"/>
              </a:rPr>
              <a:t>звит</a:t>
            </a:r>
            <a:r>
              <a:rPr sz="1400" b="1" spc="-10" dirty="0">
                <a:latin typeface="Carlito"/>
                <a:cs typeface="Carlito"/>
              </a:rPr>
              <a:t>к</a:t>
            </a:r>
            <a:r>
              <a:rPr sz="1400" b="1" dirty="0">
                <a:latin typeface="Carlito"/>
                <a:cs typeface="Carlito"/>
              </a:rPr>
              <a:t>у	</a:t>
            </a:r>
            <a:r>
              <a:rPr sz="1400" b="1" spc="-5" dirty="0">
                <a:latin typeface="Carlito"/>
                <a:cs typeface="Carlito"/>
              </a:rPr>
              <a:t>н</a:t>
            </a:r>
            <a:r>
              <a:rPr sz="1400" b="1" dirty="0">
                <a:latin typeface="Carlito"/>
                <a:cs typeface="Carlito"/>
              </a:rPr>
              <a:t>а	</a:t>
            </a:r>
            <a:r>
              <a:rPr sz="1400" b="1" spc="-5" dirty="0">
                <a:latin typeface="Carlito"/>
                <a:cs typeface="Carlito"/>
              </a:rPr>
              <a:t>машинобу</a:t>
            </a:r>
            <a:r>
              <a:rPr sz="1400" b="1" spc="-10" dirty="0">
                <a:latin typeface="Carlito"/>
                <a:cs typeface="Carlito"/>
              </a:rPr>
              <a:t>д</a:t>
            </a:r>
            <a:r>
              <a:rPr sz="1400" b="1" spc="-5" dirty="0">
                <a:latin typeface="Carlito"/>
                <a:cs typeface="Carlito"/>
              </a:rPr>
              <a:t>і</a:t>
            </a:r>
            <a:r>
              <a:rPr sz="1400" b="1" spc="5" dirty="0">
                <a:latin typeface="Carlito"/>
                <a:cs typeface="Carlito"/>
              </a:rPr>
              <a:t>в</a:t>
            </a:r>
            <a:r>
              <a:rPr sz="1400" b="1" spc="-5" dirty="0">
                <a:latin typeface="Carlito"/>
                <a:cs typeface="Carlito"/>
              </a:rPr>
              <a:t>них  підприємствах</a:t>
            </a: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</a:pPr>
            <a:r>
              <a:rPr sz="1400" spc="-5" dirty="0">
                <a:latin typeface="Carlito"/>
                <a:cs typeface="Carlito"/>
              </a:rPr>
              <a:t>Друга </a:t>
            </a:r>
            <a:r>
              <a:rPr sz="1400" dirty="0">
                <a:latin typeface="Carlito"/>
                <a:cs typeface="Carlito"/>
              </a:rPr>
              <a:t>половина </a:t>
            </a:r>
            <a:r>
              <a:rPr sz="1400" spc="-5" dirty="0">
                <a:latin typeface="Carlito"/>
                <a:cs typeface="Carlito"/>
              </a:rPr>
              <a:t>XX століття характеризується зростанням ролі освіти </a:t>
            </a:r>
            <a:r>
              <a:rPr sz="1400" dirty="0">
                <a:latin typeface="Carlito"/>
                <a:cs typeface="Carlito"/>
              </a:rPr>
              <a:t>й  науки, </a:t>
            </a:r>
            <a:r>
              <a:rPr sz="1400" spc="-5" dirty="0">
                <a:latin typeface="Carlito"/>
                <a:cs typeface="Carlito"/>
              </a:rPr>
              <a:t>створенням </a:t>
            </a:r>
            <a:r>
              <a:rPr sz="1400" dirty="0">
                <a:latin typeface="Carlito"/>
                <a:cs typeface="Carlito"/>
              </a:rPr>
              <a:t>наукоємних і </a:t>
            </a:r>
            <a:r>
              <a:rPr sz="1400" spc="-5" dirty="0">
                <a:latin typeface="Carlito"/>
                <a:cs typeface="Carlito"/>
              </a:rPr>
              <a:t>високотехнологічних виробництв та  </a:t>
            </a:r>
            <a:r>
              <a:rPr sz="1400" dirty="0">
                <a:latin typeface="Carlito"/>
                <a:cs typeface="Carlito"/>
              </a:rPr>
              <a:t>виникненням </a:t>
            </a:r>
            <a:r>
              <a:rPr sz="1400" spc="-5" dirty="0">
                <a:latin typeface="Carlito"/>
                <a:cs typeface="Carlito"/>
              </a:rPr>
              <a:t>інформаційної індустрії, що зумовили </a:t>
            </a:r>
            <a:r>
              <a:rPr sz="1400" dirty="0">
                <a:latin typeface="Carlito"/>
                <a:cs typeface="Carlito"/>
              </a:rPr>
              <a:t>зміни в </a:t>
            </a:r>
            <a:r>
              <a:rPr sz="1400" spc="-5" dirty="0">
                <a:latin typeface="Carlito"/>
                <a:cs typeface="Carlito"/>
              </a:rPr>
              <a:t>структурі  виробництва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основі розроблення </a:t>
            </a:r>
            <a:r>
              <a:rPr sz="1400" dirty="0">
                <a:latin typeface="Carlito"/>
                <a:cs typeface="Carlito"/>
              </a:rPr>
              <a:t>інноваційних </a:t>
            </a:r>
            <a:r>
              <a:rPr sz="1400" spc="-5" dirty="0">
                <a:latin typeface="Carlito"/>
                <a:cs typeface="Carlito"/>
              </a:rPr>
              <a:t>стратегій, які, </a:t>
            </a:r>
            <a:r>
              <a:rPr sz="1400" dirty="0">
                <a:latin typeface="Carlito"/>
                <a:cs typeface="Carlito"/>
              </a:rPr>
              <a:t>у свою </a:t>
            </a:r>
            <a:r>
              <a:rPr sz="1400" spc="-5" dirty="0">
                <a:latin typeface="Carlito"/>
                <a:cs typeface="Carlito"/>
              </a:rPr>
              <a:t>чергу,  визначили динамічний розвиток економічно розвинутих </a:t>
            </a:r>
            <a:r>
              <a:rPr sz="1400" dirty="0">
                <a:latin typeface="Carlito"/>
                <a:cs typeface="Carlito"/>
              </a:rPr>
              <a:t>країн </a:t>
            </a:r>
            <a:r>
              <a:rPr sz="1400" spc="-5" dirty="0">
                <a:latin typeface="Carlito"/>
                <a:cs typeface="Carlito"/>
              </a:rPr>
              <a:t>світу, таких </a:t>
            </a:r>
            <a:r>
              <a:rPr sz="1400" spc="-10" dirty="0">
                <a:latin typeface="Carlito"/>
                <a:cs typeface="Carlito"/>
              </a:rPr>
              <a:t>як  </a:t>
            </a:r>
            <a:r>
              <a:rPr sz="1400" dirty="0">
                <a:latin typeface="Carlito"/>
                <a:cs typeface="Carlito"/>
              </a:rPr>
              <a:t>США, </a:t>
            </a:r>
            <a:r>
              <a:rPr sz="1400" spc="-5" dirty="0">
                <a:latin typeface="Carlito"/>
                <a:cs typeface="Carlito"/>
              </a:rPr>
              <a:t>Японія, Англія, </a:t>
            </a:r>
            <a:r>
              <a:rPr sz="1400" dirty="0">
                <a:latin typeface="Carlito"/>
                <a:cs typeface="Carlito"/>
              </a:rPr>
              <a:t>Франція. Так, наприклад, </a:t>
            </a:r>
            <a:r>
              <a:rPr sz="1400" spc="-5" dirty="0">
                <a:latin typeface="Carlito"/>
                <a:cs typeface="Carlito"/>
              </a:rPr>
              <a:t>США, </a:t>
            </a:r>
            <a:r>
              <a:rPr sz="1400" dirty="0">
                <a:latin typeface="Carlito"/>
                <a:cs typeface="Carlito"/>
              </a:rPr>
              <a:t>частка </a:t>
            </a:r>
            <a:r>
              <a:rPr sz="1400" spc="-5" dirty="0">
                <a:latin typeface="Carlito"/>
                <a:cs typeface="Carlito"/>
              </a:rPr>
              <a:t>яких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світовому  </a:t>
            </a:r>
            <a:r>
              <a:rPr sz="1400" dirty="0">
                <a:latin typeface="Carlito"/>
                <a:cs typeface="Carlito"/>
              </a:rPr>
              <a:t>ринку </a:t>
            </a:r>
            <a:r>
              <a:rPr sz="1400" spc="-5" dirty="0">
                <a:latin typeface="Carlito"/>
                <a:cs typeface="Carlito"/>
              </a:rPr>
              <a:t>продукції, виготовленої </a:t>
            </a:r>
            <a:r>
              <a:rPr sz="1400" dirty="0">
                <a:latin typeface="Carlito"/>
                <a:cs typeface="Carlito"/>
              </a:rPr>
              <a:t>з використанням новітніх </a:t>
            </a:r>
            <a:r>
              <a:rPr sz="1400" spc="-5" dirty="0">
                <a:latin typeface="Carlito"/>
                <a:cs typeface="Carlito"/>
              </a:rPr>
              <a:t>технологій, становить  </a:t>
            </a:r>
            <a:r>
              <a:rPr sz="1400" dirty="0">
                <a:latin typeface="Carlito"/>
                <a:cs typeface="Carlito"/>
              </a:rPr>
              <a:t>близько 35% , </a:t>
            </a:r>
            <a:r>
              <a:rPr sz="1400" spc="-5" dirty="0">
                <a:latin typeface="Carlito"/>
                <a:cs typeface="Carlito"/>
              </a:rPr>
              <a:t>завдяки цьому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минулому десятиріччі отримували </a:t>
            </a:r>
            <a:r>
              <a:rPr sz="1400" dirty="0">
                <a:latin typeface="Carlito"/>
                <a:cs typeface="Carlito"/>
              </a:rPr>
              <a:t>більше ніж  700 </a:t>
            </a:r>
            <a:r>
              <a:rPr sz="1400" spc="-5" dirty="0">
                <a:latin typeface="Carlito"/>
                <a:cs typeface="Carlito"/>
              </a:rPr>
              <a:t>млрд дол. </a:t>
            </a:r>
            <a:r>
              <a:rPr sz="1400" dirty="0">
                <a:latin typeface="Carlito"/>
                <a:cs typeface="Carlito"/>
              </a:rPr>
              <a:t>щорічно. </a:t>
            </a:r>
            <a:r>
              <a:rPr sz="1400" spc="-5" dirty="0">
                <a:latin typeface="Carlito"/>
                <a:cs typeface="Carlito"/>
              </a:rPr>
              <a:t>Стратегія розвитку </a:t>
            </a:r>
            <a:r>
              <a:rPr sz="1400" dirty="0">
                <a:latin typeface="Carlito"/>
                <a:cs typeface="Carlito"/>
              </a:rPr>
              <a:t>сфери </a:t>
            </a:r>
            <a:r>
              <a:rPr sz="1400" spc="-5" dirty="0">
                <a:latin typeface="Carlito"/>
                <a:cs typeface="Carlito"/>
              </a:rPr>
              <a:t>виробництва технологій </a:t>
            </a:r>
            <a:r>
              <a:rPr sz="1400" dirty="0">
                <a:latin typeface="Carlito"/>
                <a:cs typeface="Carlito"/>
              </a:rPr>
              <a:t>в  </a:t>
            </a:r>
            <a:r>
              <a:rPr sz="1400" spc="-5" dirty="0">
                <a:latin typeface="Carlito"/>
                <a:cs typeface="Carlito"/>
              </a:rPr>
              <a:t>Японії ґрунтується </a:t>
            </a:r>
            <a:r>
              <a:rPr sz="1400" dirty="0">
                <a:latin typeface="Carlito"/>
                <a:cs typeface="Carlito"/>
              </a:rPr>
              <a:t>на принципі концентрації </a:t>
            </a:r>
            <a:r>
              <a:rPr sz="1400" spc="-5" dirty="0">
                <a:latin typeface="Carlito"/>
                <a:cs typeface="Carlito"/>
              </a:rPr>
              <a:t>засобів </a:t>
            </a:r>
            <a:r>
              <a:rPr sz="1400" dirty="0">
                <a:latin typeface="Carlito"/>
                <a:cs typeface="Carlito"/>
              </a:rPr>
              <a:t>і сил </a:t>
            </a:r>
            <a:r>
              <a:rPr sz="1400" spc="-5" dirty="0">
                <a:latin typeface="Carlito"/>
                <a:cs typeface="Carlito"/>
              </a:rPr>
              <a:t>та </a:t>
            </a:r>
            <a:r>
              <a:rPr sz="1400" dirty="0">
                <a:latin typeface="Carlito"/>
                <a:cs typeface="Carlito"/>
              </a:rPr>
              <a:t>ініціативі персоналу  підприємства. </a:t>
            </a:r>
            <a:r>
              <a:rPr sz="1400" spc="-5" dirty="0">
                <a:latin typeface="Carlito"/>
                <a:cs typeface="Carlito"/>
              </a:rPr>
              <a:t>Японськими товаровиробниками була з'ясована необхідність  оновлення основного капіталу відповідно до структурних </a:t>
            </a:r>
            <a:r>
              <a:rPr sz="1400" dirty="0">
                <a:latin typeface="Carlito"/>
                <a:cs typeface="Carlito"/>
              </a:rPr>
              <a:t>змін в </a:t>
            </a:r>
            <a:r>
              <a:rPr sz="1400" spc="-5" dirty="0">
                <a:latin typeface="Carlito"/>
                <a:cs typeface="Carlito"/>
              </a:rPr>
              <a:t>економіці  </a:t>
            </a:r>
            <a:r>
              <a:rPr sz="1400" dirty="0">
                <a:latin typeface="Carlito"/>
                <a:cs typeface="Carlito"/>
              </a:rPr>
              <a:t>країни. </a:t>
            </a:r>
            <a:r>
              <a:rPr sz="1400" spc="-5" dirty="0">
                <a:latin typeface="Carlito"/>
                <a:cs typeface="Carlito"/>
              </a:rPr>
              <a:t>Провідна роль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цьому </a:t>
            </a:r>
            <a:r>
              <a:rPr sz="1400" dirty="0">
                <a:latin typeface="Carlito"/>
                <a:cs typeface="Carlito"/>
              </a:rPr>
              <a:t>процесі </a:t>
            </a:r>
            <a:r>
              <a:rPr sz="1400" spc="-5" dirty="0">
                <a:latin typeface="Carlito"/>
                <a:cs typeface="Carlito"/>
              </a:rPr>
              <a:t>належала державі, що провела  </a:t>
            </a:r>
            <a:r>
              <a:rPr sz="1400" dirty="0">
                <a:latin typeface="Carlito"/>
                <a:cs typeface="Carlito"/>
              </a:rPr>
              <a:t>податкову </a:t>
            </a:r>
            <a:r>
              <a:rPr sz="1400" spc="-5" dirty="0">
                <a:latin typeface="Carlito"/>
                <a:cs typeface="Carlito"/>
              </a:rPr>
              <a:t>реформу, яка </a:t>
            </a:r>
            <a:r>
              <a:rPr sz="1400" dirty="0">
                <a:latin typeface="Carlito"/>
                <a:cs typeface="Carlito"/>
              </a:rPr>
              <a:t>знизила норми </a:t>
            </a:r>
            <a:r>
              <a:rPr sz="1400" spc="-5" dirty="0">
                <a:latin typeface="Carlito"/>
                <a:cs typeface="Carlito"/>
              </a:rPr>
              <a:t>оподаткування доходів </a:t>
            </a:r>
            <a:r>
              <a:rPr sz="1400" dirty="0">
                <a:latin typeface="Carlito"/>
                <a:cs typeface="Carlito"/>
              </a:rPr>
              <a:t>підприємств,  </a:t>
            </a:r>
            <a:r>
              <a:rPr sz="1400" spc="-5" dirty="0">
                <a:latin typeface="Carlito"/>
                <a:cs typeface="Carlito"/>
              </a:rPr>
              <a:t>установила </a:t>
            </a:r>
            <a:r>
              <a:rPr sz="1400" dirty="0">
                <a:latin typeface="Carlito"/>
                <a:cs typeface="Carlito"/>
              </a:rPr>
              <a:t>пільги </a:t>
            </a:r>
            <a:r>
              <a:rPr sz="1400" spc="-5" dirty="0">
                <a:latin typeface="Carlito"/>
                <a:cs typeface="Carlito"/>
              </a:rPr>
              <a:t>для </a:t>
            </a:r>
            <a:r>
              <a:rPr sz="1400" dirty="0">
                <a:latin typeface="Carlito"/>
                <a:cs typeface="Carlito"/>
              </a:rPr>
              <a:t>інвесторів </a:t>
            </a:r>
            <a:r>
              <a:rPr sz="1400" spc="-5" dirty="0">
                <a:latin typeface="Carlito"/>
                <a:cs typeface="Carlito"/>
              </a:rPr>
              <a:t>тощо. Уряди провідних європейських </a:t>
            </a:r>
            <a:r>
              <a:rPr sz="1400" dirty="0">
                <a:latin typeface="Carlito"/>
                <a:cs typeface="Carlito"/>
              </a:rPr>
              <a:t>країн з  ринковою </a:t>
            </a:r>
            <a:r>
              <a:rPr sz="1400" spc="-5" dirty="0">
                <a:latin typeface="Carlito"/>
                <a:cs typeface="Carlito"/>
              </a:rPr>
              <a:t>економікою фінансують розвиток фундаментальних </a:t>
            </a:r>
            <a:r>
              <a:rPr sz="1400" spc="-10" dirty="0">
                <a:latin typeface="Carlito"/>
                <a:cs typeface="Carlito"/>
              </a:rPr>
              <a:t>та </a:t>
            </a:r>
            <a:r>
              <a:rPr sz="1400" spc="-5" dirty="0">
                <a:latin typeface="Carlito"/>
                <a:cs typeface="Carlito"/>
              </a:rPr>
              <a:t>прикладних  наук, дослідно-конструкторських та проектних робіт,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також створення  відповідних </a:t>
            </a:r>
            <a:r>
              <a:rPr sz="1400" dirty="0">
                <a:latin typeface="Carlito"/>
                <a:cs typeface="Carlito"/>
              </a:rPr>
              <a:t>виробництв. Частка </a:t>
            </a:r>
            <a:r>
              <a:rPr sz="1400" spc="-5" dirty="0">
                <a:latin typeface="Carlito"/>
                <a:cs typeface="Carlito"/>
              </a:rPr>
              <a:t>таких </a:t>
            </a:r>
            <a:r>
              <a:rPr sz="1400" dirty="0">
                <a:latin typeface="Carlito"/>
                <a:cs typeface="Carlito"/>
              </a:rPr>
              <a:t>наукоємних виробництв у 80-90 рр.  </a:t>
            </a:r>
            <a:r>
              <a:rPr sz="1400" spc="-5" dirty="0">
                <a:latin typeface="Carlito"/>
                <a:cs typeface="Carlito"/>
              </a:rPr>
              <a:t>минулого століття </a:t>
            </a:r>
            <a:r>
              <a:rPr sz="1400" dirty="0">
                <a:latin typeface="Carlito"/>
                <a:cs typeface="Carlito"/>
              </a:rPr>
              <a:t>у Франції </a:t>
            </a:r>
            <a:r>
              <a:rPr sz="1400" spc="-5" dirty="0">
                <a:latin typeface="Carlito"/>
                <a:cs typeface="Carlito"/>
              </a:rPr>
              <a:t>становила </a:t>
            </a:r>
            <a:r>
              <a:rPr sz="1400" dirty="0">
                <a:latin typeface="Carlito"/>
                <a:cs typeface="Carlito"/>
              </a:rPr>
              <a:t>90%, а в </a:t>
            </a:r>
            <a:r>
              <a:rPr sz="1400" spc="-5" dirty="0">
                <a:latin typeface="Carlito"/>
                <a:cs typeface="Carlito"/>
              </a:rPr>
              <a:t>Англії </a:t>
            </a:r>
            <a:r>
              <a:rPr sz="1400" dirty="0">
                <a:latin typeface="Carlito"/>
                <a:cs typeface="Carlito"/>
              </a:rPr>
              <a:t>- 80% </a:t>
            </a:r>
            <a:r>
              <a:rPr sz="1400" spc="-5" dirty="0">
                <a:latin typeface="Carlito"/>
                <a:cs typeface="Carlito"/>
              </a:rPr>
              <a:t>усіх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новостворених.</a:t>
            </a:r>
            <a:endParaRPr sz="1400">
              <a:latin typeface="Carlito"/>
              <a:cs typeface="Carlito"/>
            </a:endParaRPr>
          </a:p>
          <a:p>
            <a:pPr marL="12700" marR="7620" indent="449580" algn="just">
              <a:lnSpc>
                <a:spcPct val="1099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Таким </a:t>
            </a:r>
            <a:r>
              <a:rPr sz="1400" dirty="0">
                <a:latin typeface="Carlito"/>
                <a:cs typeface="Carlito"/>
              </a:rPr>
              <a:t>чином, </a:t>
            </a:r>
            <a:r>
              <a:rPr sz="1400" spc="-5" dirty="0">
                <a:latin typeface="Carlito"/>
                <a:cs typeface="Carlito"/>
              </a:rPr>
              <a:t>сталий економічний розвиток вищезазначених </a:t>
            </a:r>
            <a:r>
              <a:rPr sz="1400" dirty="0">
                <a:latin typeface="Carlito"/>
                <a:cs typeface="Carlito"/>
              </a:rPr>
              <a:t>країн  значною </a:t>
            </a:r>
            <a:r>
              <a:rPr sz="1400" spc="-5" dirty="0">
                <a:latin typeface="Carlito"/>
                <a:cs typeface="Carlito"/>
              </a:rPr>
              <a:t>мірою обумовлений координувальною роллю держави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створенні  умов для </a:t>
            </a:r>
            <a:r>
              <a:rPr sz="1400" dirty="0">
                <a:latin typeface="Carlito"/>
                <a:cs typeface="Carlito"/>
              </a:rPr>
              <a:t>накопичення </a:t>
            </a:r>
            <a:r>
              <a:rPr sz="1400" spc="-5" dirty="0">
                <a:latin typeface="Carlito"/>
                <a:cs typeface="Carlito"/>
              </a:rPr>
              <a:t>відповідних </a:t>
            </a:r>
            <a:r>
              <a:rPr sz="1400" dirty="0">
                <a:latin typeface="Carlito"/>
                <a:cs typeface="Carlito"/>
              </a:rPr>
              <a:t>коштів </a:t>
            </a:r>
            <a:r>
              <a:rPr sz="1400" spc="-5" dirty="0">
                <a:latin typeface="Carlito"/>
                <a:cs typeface="Carlito"/>
              </a:rPr>
              <a:t>підприємствами виробничої сфери.  Тобто </a:t>
            </a:r>
            <a:r>
              <a:rPr sz="1400" dirty="0">
                <a:latin typeface="Carlito"/>
                <a:cs typeface="Carlito"/>
              </a:rPr>
              <a:t>без </a:t>
            </a:r>
            <a:r>
              <a:rPr sz="1400" spc="-5" dirty="0">
                <a:latin typeface="Carlito"/>
                <a:cs typeface="Carlito"/>
              </a:rPr>
              <a:t>інвестування </a:t>
            </a:r>
            <a:r>
              <a:rPr sz="1400" dirty="0">
                <a:latin typeface="Carlito"/>
                <a:cs typeface="Carlito"/>
              </a:rPr>
              <a:t>реальних </a:t>
            </a:r>
            <a:r>
              <a:rPr sz="1400" spc="-5" dirty="0">
                <a:latin typeface="Carlito"/>
                <a:cs typeface="Carlito"/>
              </a:rPr>
              <a:t>капіталовкладень </a:t>
            </a:r>
            <a:r>
              <a:rPr sz="1400" dirty="0">
                <a:latin typeface="Carlito"/>
                <a:cs typeface="Carlito"/>
              </a:rPr>
              <a:t>у виробничу </a:t>
            </a:r>
            <a:r>
              <a:rPr sz="1400" spc="-5" dirty="0">
                <a:latin typeface="Carlito"/>
                <a:cs typeface="Carlito"/>
              </a:rPr>
              <a:t>сферу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123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070" cy="946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09500"/>
              </a:lnSpc>
              <a:spcBef>
                <a:spcPts val="100"/>
              </a:spcBef>
            </a:pPr>
            <a:r>
              <a:rPr sz="1400" spc="-5" dirty="0">
                <a:latin typeface="Carlito"/>
                <a:cs typeface="Carlito"/>
              </a:rPr>
              <a:t>неможливі розвиток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ефективність інноваційних процесів, що </a:t>
            </a:r>
            <a:r>
              <a:rPr sz="1400" dirty="0">
                <a:latin typeface="Carlito"/>
                <a:cs typeface="Carlito"/>
              </a:rPr>
              <a:t>визначають  </a:t>
            </a:r>
            <a:r>
              <a:rPr sz="1400" spc="-5" dirty="0">
                <a:latin typeface="Carlito"/>
                <a:cs typeface="Carlito"/>
              </a:rPr>
              <a:t>економічне </a:t>
            </a:r>
            <a:r>
              <a:rPr sz="1400" spc="-10" dirty="0">
                <a:latin typeface="Carlito"/>
                <a:cs typeface="Carlito"/>
              </a:rPr>
              <a:t>зростання </a:t>
            </a:r>
            <a:r>
              <a:rPr sz="1400" dirty="0">
                <a:latin typeface="Carlito"/>
                <a:cs typeface="Carlito"/>
              </a:rPr>
              <a:t>кожної</a:t>
            </a:r>
            <a:r>
              <a:rPr sz="1400" spc="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країни.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dirty="0">
                <a:latin typeface="Carlito"/>
                <a:cs typeface="Carlito"/>
              </a:rPr>
              <a:t>Питання про </a:t>
            </a:r>
            <a:r>
              <a:rPr sz="1400" spc="-5" dirty="0">
                <a:latin typeface="Carlito"/>
                <a:cs typeface="Carlito"/>
              </a:rPr>
              <a:t>першопричину інноваційного розвитку, яка </a:t>
            </a:r>
            <a:r>
              <a:rPr sz="1400" dirty="0">
                <a:latin typeface="Carlito"/>
                <a:cs typeface="Carlito"/>
              </a:rPr>
              <a:t>є підґрунтям </a:t>
            </a:r>
            <a:r>
              <a:rPr sz="1400" spc="-5" dirty="0">
                <a:latin typeface="Carlito"/>
                <a:cs typeface="Carlito"/>
              </a:rPr>
              <a:t>для  двох різних економічних концепцій, має дискусійний характер. Прибічники </a:t>
            </a:r>
            <a:r>
              <a:rPr sz="1400" spc="-10" dirty="0">
                <a:latin typeface="Carlito"/>
                <a:cs typeface="Carlito"/>
              </a:rPr>
              <a:t>так  </a:t>
            </a:r>
            <a:r>
              <a:rPr sz="1400" spc="-5" dirty="0">
                <a:latin typeface="Carlito"/>
                <a:cs typeface="Carlito"/>
              </a:rPr>
              <a:t>званого технологічного </a:t>
            </a:r>
            <a:r>
              <a:rPr sz="1400" dirty="0">
                <a:latin typeface="Carlito"/>
                <a:cs typeface="Carlito"/>
              </a:rPr>
              <a:t>поштовху </a:t>
            </a:r>
            <a:r>
              <a:rPr sz="1400" spc="-5" dirty="0">
                <a:latin typeface="Carlito"/>
                <a:cs typeface="Carlito"/>
              </a:rPr>
              <a:t>зазначають, що </a:t>
            </a:r>
            <a:r>
              <a:rPr sz="1400" dirty="0">
                <a:latin typeface="Carlito"/>
                <a:cs typeface="Carlito"/>
              </a:rPr>
              <a:t>інновації </a:t>
            </a:r>
            <a:r>
              <a:rPr sz="1400" spc="-5" dirty="0">
                <a:latin typeface="Carlito"/>
                <a:cs typeface="Carlito"/>
              </a:rPr>
              <a:t>стимулюються  </a:t>
            </a:r>
            <a:r>
              <a:rPr sz="1400" dirty="0">
                <a:latin typeface="Carlito"/>
                <a:cs typeface="Carlito"/>
              </a:rPr>
              <a:t>наявними </a:t>
            </a:r>
            <a:r>
              <a:rPr sz="1400" spc="-5" dirty="0">
                <a:latin typeface="Carlito"/>
                <a:cs typeface="Carlito"/>
              </a:rPr>
              <a:t>науково-технічними </a:t>
            </a:r>
            <a:r>
              <a:rPr sz="1400" dirty="0">
                <a:latin typeface="Carlito"/>
                <a:cs typeface="Carlito"/>
              </a:rPr>
              <a:t>передумовами. </a:t>
            </a:r>
            <a:r>
              <a:rPr sz="1400" spc="-5" dirty="0">
                <a:latin typeface="Carlito"/>
                <a:cs typeface="Carlito"/>
              </a:rPr>
              <a:t>Зрозуміло, що мобільний  телефонний зв'язок мав </a:t>
            </a:r>
            <a:r>
              <a:rPr sz="1400" dirty="0">
                <a:latin typeface="Carlito"/>
                <a:cs typeface="Carlito"/>
              </a:rPr>
              <a:t>би попит відразу після його </a:t>
            </a:r>
            <a:r>
              <a:rPr sz="1400" spc="-5" dirty="0">
                <a:latin typeface="Carlito"/>
                <a:cs typeface="Carlito"/>
              </a:rPr>
              <a:t>винаходу та впровадження 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масове </a:t>
            </a:r>
            <a:r>
              <a:rPr sz="1400" dirty="0">
                <a:latin typeface="Carlito"/>
                <a:cs typeface="Carlito"/>
              </a:rPr>
              <a:t>комерційне </a:t>
            </a:r>
            <a:r>
              <a:rPr sz="1400" spc="-5" dirty="0">
                <a:latin typeface="Carlito"/>
                <a:cs typeface="Carlito"/>
              </a:rPr>
              <a:t>виробництво. Але </a:t>
            </a:r>
            <a:r>
              <a:rPr sz="1400" dirty="0">
                <a:latin typeface="Carlito"/>
                <a:cs typeface="Carlito"/>
              </a:rPr>
              <a:t>він </a:t>
            </a:r>
            <a:r>
              <a:rPr sz="1400" spc="-5" dirty="0">
                <a:latin typeface="Carlito"/>
                <a:cs typeface="Carlito"/>
              </a:rPr>
              <a:t>«запізнився» відповідно до  стаціонарного телефонного зв'язку майже </a:t>
            </a:r>
            <a:r>
              <a:rPr sz="1400" dirty="0">
                <a:latin typeface="Carlito"/>
                <a:cs typeface="Carlito"/>
              </a:rPr>
              <a:t>на сто </a:t>
            </a:r>
            <a:r>
              <a:rPr sz="1400" spc="-5" dirty="0">
                <a:latin typeface="Carlito"/>
                <a:cs typeface="Carlito"/>
              </a:rPr>
              <a:t>років. </a:t>
            </a:r>
            <a:r>
              <a:rPr sz="1400" dirty="0">
                <a:latin typeface="Carlito"/>
                <a:cs typeface="Carlito"/>
              </a:rPr>
              <a:t>З іншого </a:t>
            </a:r>
            <a:r>
              <a:rPr sz="1400" spc="-5" dirty="0">
                <a:latin typeface="Carlito"/>
                <a:cs typeface="Carlito"/>
              </a:rPr>
              <a:t>боку,  </a:t>
            </a:r>
            <a:r>
              <a:rPr sz="1400" dirty="0">
                <a:latin typeface="Carlito"/>
                <a:cs typeface="Carlito"/>
              </a:rPr>
              <a:t>наприкінці 60-х </a:t>
            </a:r>
            <a:r>
              <a:rPr sz="1400" spc="-5" dirty="0">
                <a:latin typeface="Carlito"/>
                <a:cs typeface="Carlito"/>
              </a:rPr>
              <a:t>років минулого століття вважалося, що </a:t>
            </a:r>
            <a:r>
              <a:rPr sz="1400" dirty="0">
                <a:latin typeface="Carlito"/>
                <a:cs typeface="Carlito"/>
              </a:rPr>
              <a:t>в недалекому  </a:t>
            </a:r>
            <a:r>
              <a:rPr sz="1400" spc="-5" dirty="0">
                <a:latin typeface="Carlito"/>
                <a:cs typeface="Carlito"/>
              </a:rPr>
              <a:t>майбутньому книжки, як засоби для </a:t>
            </a:r>
            <a:r>
              <a:rPr sz="1400" dirty="0">
                <a:latin typeface="Carlito"/>
                <a:cs typeface="Carlito"/>
              </a:rPr>
              <a:t>передачі </a:t>
            </a:r>
            <a:r>
              <a:rPr sz="1400" spc="-5" dirty="0">
                <a:latin typeface="Carlito"/>
                <a:cs typeface="Carlito"/>
              </a:rPr>
              <a:t>інформації, узагалі </a:t>
            </a:r>
            <a:r>
              <a:rPr sz="1400" dirty="0">
                <a:latin typeface="Carlito"/>
                <a:cs typeface="Carlito"/>
              </a:rPr>
              <a:t>зникнуть. їх  повністю замінить </a:t>
            </a:r>
            <a:r>
              <a:rPr sz="1400" spc="-5" dirty="0">
                <a:latin typeface="Carlito"/>
                <a:cs typeface="Carlito"/>
              </a:rPr>
              <a:t>мікрофільмування. Усі умови </a:t>
            </a:r>
            <a:r>
              <a:rPr sz="1400" dirty="0">
                <a:latin typeface="Carlito"/>
                <a:cs typeface="Carlito"/>
              </a:rPr>
              <a:t>для комерційного </a:t>
            </a:r>
            <a:r>
              <a:rPr sz="1400" spc="-5" dirty="0">
                <a:latin typeface="Carlito"/>
                <a:cs typeface="Carlito"/>
              </a:rPr>
              <a:t>виробництва  мікрофільмів та фільмоскопів були. Але, </a:t>
            </a:r>
            <a:r>
              <a:rPr sz="1400" dirty="0">
                <a:latin typeface="Carlito"/>
                <a:cs typeface="Carlito"/>
              </a:rPr>
              <a:t>не набувши </a:t>
            </a:r>
            <a:r>
              <a:rPr sz="1400" spc="-5" dirty="0">
                <a:latin typeface="Carlito"/>
                <a:cs typeface="Carlito"/>
              </a:rPr>
              <a:t>необхідного попиту,  </a:t>
            </a:r>
            <a:r>
              <a:rPr sz="1400" dirty="0">
                <a:latin typeface="Carlito"/>
                <a:cs typeface="Carlito"/>
              </a:rPr>
              <a:t>інновація </a:t>
            </a:r>
            <a:r>
              <a:rPr sz="1400" spc="-5" dirty="0">
                <a:latin typeface="Carlito"/>
                <a:cs typeface="Carlito"/>
              </a:rPr>
              <a:t>так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залишилася нереалізованою. Ця </a:t>
            </a:r>
            <a:r>
              <a:rPr sz="1400" dirty="0">
                <a:latin typeface="Carlito"/>
                <a:cs typeface="Carlito"/>
              </a:rPr>
              <a:t>концепція </a:t>
            </a:r>
            <a:r>
              <a:rPr sz="1400" spc="-5" dirty="0">
                <a:latin typeface="Carlito"/>
                <a:cs typeface="Carlito"/>
              </a:rPr>
              <a:t>має </a:t>
            </a:r>
            <a:r>
              <a:rPr sz="1400" dirty="0">
                <a:latin typeface="Carlito"/>
                <a:cs typeface="Carlito"/>
              </a:rPr>
              <a:t>назву виклик  </a:t>
            </a:r>
            <a:r>
              <a:rPr sz="1400" spc="-5" dirty="0">
                <a:latin typeface="Carlito"/>
                <a:cs typeface="Carlito"/>
              </a:rPr>
              <a:t>попиту.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До основних факторів інноваційного розвитку належить </a:t>
            </a:r>
            <a:r>
              <a:rPr sz="1400" dirty="0">
                <a:latin typeface="Carlito"/>
                <a:cs typeface="Carlito"/>
              </a:rPr>
              <a:t>науково-  </a:t>
            </a:r>
            <a:r>
              <a:rPr sz="1400" spc="-5" dirty="0">
                <a:latin typeface="Carlito"/>
                <a:cs typeface="Carlito"/>
              </a:rPr>
              <a:t>технічний </a:t>
            </a:r>
            <a:r>
              <a:rPr sz="1400" dirty="0">
                <a:latin typeface="Carlito"/>
                <a:cs typeface="Carlito"/>
              </a:rPr>
              <a:t>потенціал - </a:t>
            </a:r>
            <a:r>
              <a:rPr sz="1400" spc="-5" dirty="0">
                <a:latin typeface="Carlito"/>
                <a:cs typeface="Carlito"/>
              </a:rPr>
              <a:t>фактор пропозиції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макроекономічні умови його  реалізації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фактор попиту. Можна </a:t>
            </a:r>
            <a:r>
              <a:rPr sz="1400" dirty="0">
                <a:latin typeface="Carlito"/>
                <a:cs typeface="Carlito"/>
              </a:rPr>
              <a:t>погодитися з І. </a:t>
            </a:r>
            <a:r>
              <a:rPr sz="1400" spc="-5" dirty="0">
                <a:latin typeface="Carlito"/>
                <a:cs typeface="Carlito"/>
              </a:rPr>
              <a:t>Третяком, який стверджує,  що однозначної відповіді </a:t>
            </a:r>
            <a:r>
              <a:rPr sz="1400" dirty="0">
                <a:latin typeface="Carlito"/>
                <a:cs typeface="Carlito"/>
              </a:rPr>
              <a:t>на питання, </a:t>
            </a:r>
            <a:r>
              <a:rPr sz="1400" spc="-5" dirty="0">
                <a:latin typeface="Carlito"/>
                <a:cs typeface="Carlito"/>
              </a:rPr>
              <a:t>який </a:t>
            </a:r>
            <a:r>
              <a:rPr sz="1400" dirty="0">
                <a:latin typeface="Carlito"/>
                <a:cs typeface="Carlito"/>
              </a:rPr>
              <a:t>з цих </a:t>
            </a:r>
            <a:r>
              <a:rPr sz="1400" spc="-5" dirty="0">
                <a:latin typeface="Carlito"/>
                <a:cs typeface="Carlito"/>
              </a:rPr>
              <a:t>факторів істотніше </a:t>
            </a:r>
            <a:r>
              <a:rPr sz="1400" dirty="0">
                <a:latin typeface="Carlito"/>
                <a:cs typeface="Carlito"/>
              </a:rPr>
              <a:t>впливає на  інноваційний </a:t>
            </a:r>
            <a:r>
              <a:rPr sz="1400" spc="-5" dirty="0">
                <a:latin typeface="Carlito"/>
                <a:cs typeface="Carlito"/>
              </a:rPr>
              <a:t>розвиток,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існує. Протиставляти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теж недоцільно, оскільки  реалізація інноваційного процесу потребує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збалансованого  взаємоузгодженого співвідношення. </a:t>
            </a:r>
            <a:r>
              <a:rPr sz="1400" dirty="0">
                <a:latin typeface="Carlito"/>
                <a:cs typeface="Carlito"/>
              </a:rPr>
              <a:t>Кореляція </a:t>
            </a:r>
            <a:r>
              <a:rPr sz="1400" spc="-5" dirty="0">
                <a:latin typeface="Carlito"/>
                <a:cs typeface="Carlito"/>
              </a:rPr>
              <a:t>спостерігається </a:t>
            </a:r>
            <a:r>
              <a:rPr sz="1400" dirty="0">
                <a:latin typeface="Carlito"/>
                <a:cs typeface="Carlito"/>
              </a:rPr>
              <a:t>як </a:t>
            </a:r>
            <a:r>
              <a:rPr sz="1400" spc="-5" dirty="0">
                <a:latin typeface="Carlito"/>
                <a:cs typeface="Carlito"/>
              </a:rPr>
              <a:t>між НДДКР та  </a:t>
            </a:r>
            <a:r>
              <a:rPr sz="1400" dirty="0">
                <a:latin typeface="Carlito"/>
                <a:cs typeface="Carlito"/>
              </a:rPr>
              <a:t>інноваційною </a:t>
            </a:r>
            <a:r>
              <a:rPr sz="1400" spc="-5" dirty="0">
                <a:latin typeface="Carlito"/>
                <a:cs typeface="Carlito"/>
              </a:rPr>
              <a:t>продукцією, так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між </a:t>
            </a:r>
            <a:r>
              <a:rPr sz="1400" dirty="0">
                <a:latin typeface="Carlito"/>
                <a:cs typeface="Carlito"/>
              </a:rPr>
              <a:t>ринковим </a:t>
            </a:r>
            <a:r>
              <a:rPr sz="1400" spc="-5" dirty="0">
                <a:latin typeface="Carlito"/>
                <a:cs typeface="Carlito"/>
              </a:rPr>
              <a:t>попитом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нововведеннями.  </a:t>
            </a:r>
            <a:r>
              <a:rPr sz="1400" dirty="0">
                <a:latin typeface="Carlito"/>
                <a:cs typeface="Carlito"/>
              </a:rPr>
              <a:t>Концепція </a:t>
            </a:r>
            <a:r>
              <a:rPr sz="1400" spc="-5" dirty="0">
                <a:latin typeface="Carlito"/>
                <a:cs typeface="Carlito"/>
              </a:rPr>
              <a:t>технологічного </a:t>
            </a:r>
            <a:r>
              <a:rPr sz="1400" dirty="0">
                <a:latin typeface="Carlito"/>
                <a:cs typeface="Carlito"/>
              </a:rPr>
              <a:t>поштовху </a:t>
            </a:r>
            <a:r>
              <a:rPr sz="1400" spc="-5" dirty="0">
                <a:latin typeface="Carlito"/>
                <a:cs typeface="Carlito"/>
              </a:rPr>
              <a:t>ґрунтується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твердженні, що </a:t>
            </a:r>
            <a:r>
              <a:rPr sz="1400" dirty="0">
                <a:latin typeface="Carlito"/>
                <a:cs typeface="Carlito"/>
              </a:rPr>
              <a:t>інновації  </a:t>
            </a:r>
            <a:r>
              <a:rPr sz="1400" spc="-5" dirty="0">
                <a:latin typeface="Carlito"/>
                <a:cs typeface="Carlito"/>
              </a:rPr>
              <a:t>стимулюються завдяки виникненню науково-технічних передумов. Засадами  </a:t>
            </a:r>
            <a:r>
              <a:rPr sz="1400" dirty="0">
                <a:latin typeface="Carlito"/>
                <a:cs typeface="Carlito"/>
              </a:rPr>
              <a:t>концепції </a:t>
            </a:r>
            <a:r>
              <a:rPr sz="1400" spc="-5" dirty="0">
                <a:latin typeface="Carlito"/>
                <a:cs typeface="Carlito"/>
              </a:rPr>
              <a:t>виклику попиту </a:t>
            </a:r>
            <a:r>
              <a:rPr sz="1400" dirty="0">
                <a:latin typeface="Carlito"/>
                <a:cs typeface="Carlito"/>
              </a:rPr>
              <a:t>є суспільні потреби: за економічної </a:t>
            </a:r>
            <a:r>
              <a:rPr sz="1400" spc="-5" dirty="0">
                <a:latin typeface="Carlito"/>
                <a:cs typeface="Carlito"/>
              </a:rPr>
              <a:t>стабільності  ринковий </a:t>
            </a:r>
            <a:r>
              <a:rPr sz="1400" dirty="0">
                <a:latin typeface="Carlito"/>
                <a:cs typeface="Carlito"/>
              </a:rPr>
              <a:t>попит </a:t>
            </a:r>
            <a:r>
              <a:rPr sz="1400" spc="-5" dirty="0">
                <a:latin typeface="Carlito"/>
                <a:cs typeface="Carlito"/>
              </a:rPr>
              <a:t>прагне усунути </a:t>
            </a:r>
            <a:r>
              <a:rPr sz="1400" dirty="0">
                <a:latin typeface="Carlito"/>
                <a:cs typeface="Carlito"/>
              </a:rPr>
              <a:t>«вузькі </a:t>
            </a:r>
            <a:r>
              <a:rPr sz="1400" spc="-5" dirty="0">
                <a:latin typeface="Carlito"/>
                <a:cs typeface="Carlito"/>
              </a:rPr>
              <a:t>місця»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промисловому підприємстві, </a:t>
            </a:r>
            <a:r>
              <a:rPr sz="1400" dirty="0">
                <a:latin typeface="Carlito"/>
                <a:cs typeface="Carlito"/>
              </a:rPr>
              <a:t>а  за </a:t>
            </a:r>
            <a:r>
              <a:rPr sz="1400" spc="-5" dirty="0">
                <a:latin typeface="Carlito"/>
                <a:cs typeface="Carlito"/>
              </a:rPr>
              <a:t>умов дестабілізації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вимагає принципово нових засобів </a:t>
            </a:r>
            <a:r>
              <a:rPr sz="1400" dirty="0">
                <a:latin typeface="Carlito"/>
                <a:cs typeface="Carlito"/>
              </a:rPr>
              <a:t>поповнення </a:t>
            </a:r>
            <a:r>
              <a:rPr sz="1400" spc="-5" dirty="0">
                <a:latin typeface="Carlito"/>
                <a:cs typeface="Carlito"/>
              </a:rPr>
              <a:t>джерел  надходження прибутку. Якщо останні </a:t>
            </a:r>
            <a:r>
              <a:rPr sz="1400" dirty="0">
                <a:latin typeface="Carlito"/>
                <a:cs typeface="Carlito"/>
              </a:rPr>
              <a:t>знайти не </a:t>
            </a:r>
            <a:r>
              <a:rPr sz="1400" spc="-5" dirty="0">
                <a:latin typeface="Carlito"/>
                <a:cs typeface="Carlito"/>
              </a:rPr>
              <a:t>вдається, промислове  </a:t>
            </a:r>
            <a:r>
              <a:rPr sz="1400" dirty="0">
                <a:latin typeface="Carlito"/>
                <a:cs typeface="Carlito"/>
              </a:rPr>
              <a:t>підприємство </a:t>
            </a:r>
            <a:r>
              <a:rPr sz="1400" spc="-5" dirty="0">
                <a:latin typeface="Carlito"/>
                <a:cs typeface="Carlito"/>
              </a:rPr>
              <a:t>потрапляє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ситуації </a:t>
            </a:r>
            <a:r>
              <a:rPr sz="1400" dirty="0">
                <a:latin typeface="Carlito"/>
                <a:cs typeface="Carlito"/>
              </a:rPr>
              <a:t>системної </a:t>
            </a:r>
            <a:r>
              <a:rPr sz="1400" spc="-5" dirty="0">
                <a:latin typeface="Carlito"/>
                <a:cs typeface="Carlito"/>
              </a:rPr>
              <a:t>кризи </a:t>
            </a:r>
            <a:r>
              <a:rPr sz="1400" dirty="0">
                <a:latin typeface="Carlito"/>
                <a:cs typeface="Carlito"/>
              </a:rPr>
              <a:t>й спаду</a:t>
            </a:r>
            <a:r>
              <a:rPr sz="1400" spc="-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комерційної.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Для </a:t>
            </a:r>
            <a:r>
              <a:rPr sz="1400" dirty="0">
                <a:latin typeface="Carlito"/>
                <a:cs typeface="Carlito"/>
              </a:rPr>
              <a:t>поступового </a:t>
            </a:r>
            <a:r>
              <a:rPr sz="1400" spc="-5" dirty="0">
                <a:latin typeface="Carlito"/>
                <a:cs typeface="Carlito"/>
              </a:rPr>
              <a:t>сталого </a:t>
            </a:r>
            <a:r>
              <a:rPr sz="1400" dirty="0">
                <a:latin typeface="Carlito"/>
                <a:cs typeface="Carlito"/>
              </a:rPr>
              <a:t>економічного </a:t>
            </a:r>
            <a:r>
              <a:rPr sz="1400" spc="-5" dirty="0">
                <a:latin typeface="Carlito"/>
                <a:cs typeface="Carlito"/>
              </a:rPr>
              <a:t>розвитку </a:t>
            </a:r>
            <a:r>
              <a:rPr sz="1400" dirty="0">
                <a:latin typeface="Carlito"/>
                <a:cs typeface="Carlito"/>
              </a:rPr>
              <a:t>країни </a:t>
            </a:r>
            <a:r>
              <a:rPr sz="1400" spc="-5" dirty="0">
                <a:latin typeface="Carlito"/>
                <a:cs typeface="Carlito"/>
              </a:rPr>
              <a:t>необхідно  повертати </a:t>
            </a:r>
            <a:r>
              <a:rPr sz="1400" dirty="0">
                <a:latin typeface="Carlito"/>
                <a:cs typeface="Carlito"/>
              </a:rPr>
              <a:t>її інноваційну </a:t>
            </a:r>
            <a:r>
              <a:rPr sz="1400" spc="-5" dirty="0">
                <a:latin typeface="Carlito"/>
                <a:cs typeface="Carlito"/>
              </a:rPr>
              <a:t>складову до </a:t>
            </a:r>
            <a:r>
              <a:rPr sz="1400" dirty="0">
                <a:latin typeface="Carlito"/>
                <a:cs typeface="Carlito"/>
              </a:rPr>
              <a:t>рівноважного </a:t>
            </a:r>
            <a:r>
              <a:rPr sz="1400" spc="-5" dirty="0">
                <a:latin typeface="Carlito"/>
                <a:cs typeface="Carlito"/>
              </a:rPr>
              <a:t>стану. Це можливе лише  шляхом реалізації відповідної загальнодержавної політики, що підтримується  всіма гілками влади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виконується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урядовому </a:t>
            </a:r>
            <a:r>
              <a:rPr sz="1400" dirty="0">
                <a:latin typeface="Carlito"/>
                <a:cs typeface="Carlito"/>
              </a:rPr>
              <a:t>рівні. </a:t>
            </a:r>
            <a:r>
              <a:rPr sz="1400" spc="-5" dirty="0">
                <a:latin typeface="Carlito"/>
                <a:cs typeface="Carlito"/>
              </a:rPr>
              <a:t>Саме </a:t>
            </a:r>
            <a:r>
              <a:rPr sz="1400" dirty="0">
                <a:latin typeface="Carlito"/>
                <a:cs typeface="Carlito"/>
              </a:rPr>
              <a:t>цим </a:t>
            </a:r>
            <a:r>
              <a:rPr sz="1400" spc="-5" dirty="0">
                <a:latin typeface="Carlito"/>
                <a:cs typeface="Carlito"/>
              </a:rPr>
              <a:t>зумовлена </a:t>
            </a:r>
            <a:r>
              <a:rPr sz="1400" dirty="0">
                <a:latin typeface="Carlito"/>
                <a:cs typeface="Carlito"/>
              </a:rPr>
              <a:t>й  </a:t>
            </a:r>
            <a:r>
              <a:rPr sz="1400" spc="-5" dirty="0">
                <a:latin typeface="Carlito"/>
                <a:cs typeface="Carlito"/>
              </a:rPr>
              <a:t>промислова революція XIX століття </a:t>
            </a:r>
            <a:r>
              <a:rPr sz="1400" dirty="0">
                <a:latin typeface="Carlito"/>
                <a:cs typeface="Carlito"/>
              </a:rPr>
              <a:t>в Англії, </a:t>
            </a:r>
            <a:r>
              <a:rPr sz="1400" spc="-5" dirty="0">
                <a:latin typeface="Carlito"/>
                <a:cs typeface="Carlito"/>
              </a:rPr>
              <a:t>економічний стан якої </a:t>
            </a:r>
            <a:r>
              <a:rPr sz="1400" dirty="0">
                <a:latin typeface="Carlito"/>
                <a:cs typeface="Carlito"/>
              </a:rPr>
              <a:t>був  </a:t>
            </a:r>
            <a:r>
              <a:rPr sz="1400" spc="-5" dirty="0">
                <a:latin typeface="Carlito"/>
                <a:cs typeface="Carlito"/>
              </a:rPr>
              <a:t>сприятливим, </a:t>
            </a:r>
            <a:r>
              <a:rPr sz="1400" dirty="0">
                <a:latin typeface="Carlito"/>
                <a:cs typeface="Carlito"/>
              </a:rPr>
              <a:t>а не у </a:t>
            </a:r>
            <a:r>
              <a:rPr sz="1400" spc="-5" dirty="0">
                <a:latin typeface="Carlito"/>
                <a:cs typeface="Carlito"/>
              </a:rPr>
              <a:t>Франції, що мала для цього </a:t>
            </a:r>
            <a:r>
              <a:rPr sz="1400" dirty="0">
                <a:latin typeface="Carlito"/>
                <a:cs typeface="Carlito"/>
              </a:rPr>
              <a:t>значні науково-технічні  </a:t>
            </a:r>
            <a:r>
              <a:rPr sz="1400" spc="-5" dirty="0">
                <a:latin typeface="Carlito"/>
                <a:cs typeface="Carlito"/>
              </a:rPr>
              <a:t>передумови. </a:t>
            </a:r>
            <a:r>
              <a:rPr sz="1400" dirty="0">
                <a:latin typeface="Carlito"/>
                <a:cs typeface="Carlito"/>
              </a:rPr>
              <a:t>І, </a:t>
            </a:r>
            <a:r>
              <a:rPr sz="1400" spc="-5" dirty="0">
                <a:latin typeface="Carlito"/>
                <a:cs typeface="Carlito"/>
              </a:rPr>
              <a:t>навпаки, так зване «японське диво» відбулося </a:t>
            </a:r>
            <a:r>
              <a:rPr sz="1400" dirty="0">
                <a:latin typeface="Carlito"/>
                <a:cs typeface="Carlito"/>
              </a:rPr>
              <a:t>в країні, </a:t>
            </a:r>
            <a:r>
              <a:rPr sz="1400" spc="-5" dirty="0">
                <a:latin typeface="Carlito"/>
                <a:cs typeface="Carlito"/>
              </a:rPr>
              <a:t>де після  </a:t>
            </a:r>
            <a:r>
              <a:rPr sz="1400" dirty="0">
                <a:latin typeface="Carlito"/>
                <a:cs typeface="Carlito"/>
              </a:rPr>
              <a:t>поразки в </a:t>
            </a:r>
            <a:r>
              <a:rPr sz="1400" spc="-5" dirty="0">
                <a:latin typeface="Carlito"/>
                <a:cs typeface="Carlito"/>
              </a:rPr>
              <a:t>Другій світовій </a:t>
            </a:r>
            <a:r>
              <a:rPr sz="1400" dirty="0">
                <a:latin typeface="Carlito"/>
                <a:cs typeface="Carlito"/>
              </a:rPr>
              <a:t>війні </a:t>
            </a:r>
            <a:r>
              <a:rPr sz="1400" spc="1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було жодних економічних умов,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економічне  </a:t>
            </a:r>
            <a:r>
              <a:rPr sz="1400" dirty="0">
                <a:latin typeface="Carlito"/>
                <a:cs typeface="Carlito"/>
              </a:rPr>
              <a:t>піднесення</a:t>
            </a:r>
            <a:r>
              <a:rPr sz="1400" spc="8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спричинив</a:t>
            </a:r>
            <a:r>
              <a:rPr sz="1400" spc="7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потужний</a:t>
            </a:r>
            <a:r>
              <a:rPr sz="1400" spc="9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технологічний</a:t>
            </a:r>
            <a:r>
              <a:rPr sz="1400" spc="8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поштовх.</a:t>
            </a:r>
            <a:r>
              <a:rPr sz="1400" spc="8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На</a:t>
            </a:r>
            <a:r>
              <a:rPr sz="1400" spc="8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сьогодні</a:t>
            </a:r>
            <a:r>
              <a:rPr sz="1400" spc="8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понад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841115" y="10087927"/>
            <a:ext cx="23876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sz="1100" dirty="0">
                <a:latin typeface="Carlito"/>
                <a:cs typeface="Carlito"/>
              </a:rPr>
              <a:t>124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705" cy="943483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260"/>
              </a:spcBef>
            </a:pPr>
            <a:r>
              <a:rPr sz="1400" spc="-5" dirty="0">
                <a:latin typeface="Carlito"/>
                <a:cs typeface="Carlito"/>
              </a:rPr>
              <a:t>чверть національного доходу держави виробляється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сфері </a:t>
            </a:r>
            <a:r>
              <a:rPr sz="1400" dirty="0">
                <a:latin typeface="Carlito"/>
                <a:cs typeface="Carlito"/>
              </a:rPr>
              <a:t>високих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технологій</a:t>
            </a:r>
            <a:endParaRPr sz="1400">
              <a:latin typeface="Carlito"/>
              <a:cs typeface="Carlito"/>
            </a:endParaRPr>
          </a:p>
          <a:p>
            <a:pPr marL="107950" indent="-95250" algn="just">
              <a:lnSpc>
                <a:spcPct val="100000"/>
              </a:lnSpc>
              <a:spcBef>
                <a:spcPts val="160"/>
              </a:spcBef>
              <a:buChar char="-"/>
              <a:tabLst>
                <a:tab pos="107950" algn="l"/>
              </a:tabLst>
            </a:pPr>
            <a:r>
              <a:rPr sz="1400" spc="-5" dirty="0">
                <a:latin typeface="Carlito"/>
                <a:cs typeface="Carlito"/>
              </a:rPr>
              <a:t>інформаційних, біотехнологій та </a:t>
            </a:r>
            <a:r>
              <a:rPr sz="1400" dirty="0">
                <a:latin typeface="Carlito"/>
                <a:cs typeface="Carlito"/>
              </a:rPr>
              <a:t>ін.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будь-якій </a:t>
            </a:r>
            <a:r>
              <a:rPr sz="1400" dirty="0">
                <a:latin typeface="Carlito"/>
                <a:cs typeface="Carlito"/>
              </a:rPr>
              <a:t>сфері </a:t>
            </a:r>
            <a:r>
              <a:rPr sz="1400" spc="-5" dirty="0">
                <a:latin typeface="Carlito"/>
                <a:cs typeface="Carlito"/>
              </a:rPr>
              <a:t>діяльності </a:t>
            </a:r>
            <a:r>
              <a:rPr sz="1400" dirty="0">
                <a:latin typeface="Carlito"/>
                <a:cs typeface="Carlito"/>
              </a:rPr>
              <a:t>людини </a:t>
            </a:r>
            <a:r>
              <a:rPr sz="1400" spc="-5" dirty="0">
                <a:latin typeface="Carlito"/>
                <a:cs typeface="Carlito"/>
              </a:rPr>
              <a:t>можна застосувати </a:t>
            </a:r>
            <a:r>
              <a:rPr sz="1400" dirty="0">
                <a:latin typeface="Carlito"/>
                <a:cs typeface="Carlito"/>
              </a:rPr>
              <a:t>інноваційний  підхід </a:t>
            </a:r>
            <a:r>
              <a:rPr sz="1400" spc="-5" dirty="0">
                <a:latin typeface="Carlito"/>
                <a:cs typeface="Carlito"/>
              </a:rPr>
              <a:t>до вирішення тієї </a:t>
            </a:r>
            <a:r>
              <a:rPr sz="1400" dirty="0">
                <a:latin typeface="Carlito"/>
                <a:cs typeface="Carlito"/>
              </a:rPr>
              <a:t>чи іншої </a:t>
            </a:r>
            <a:r>
              <a:rPr sz="1400" spc="-5" dirty="0">
                <a:latin typeface="Carlito"/>
                <a:cs typeface="Carlito"/>
              </a:rPr>
              <a:t>проблеми. Наведемо декілька прикладів  </a:t>
            </a:r>
            <a:r>
              <a:rPr sz="1400" dirty="0">
                <a:latin typeface="Carlito"/>
                <a:cs typeface="Carlito"/>
              </a:rPr>
              <a:t>інноваційних </a:t>
            </a:r>
            <a:r>
              <a:rPr sz="1400" spc="-5" dirty="0">
                <a:latin typeface="Carlito"/>
                <a:cs typeface="Carlito"/>
              </a:rPr>
              <a:t>підходів для розв'язання </a:t>
            </a:r>
            <a:r>
              <a:rPr sz="1400" dirty="0">
                <a:latin typeface="Carlito"/>
                <a:cs typeface="Carlito"/>
              </a:rPr>
              <a:t>макро- </a:t>
            </a:r>
            <a:r>
              <a:rPr sz="1400" spc="-5" dirty="0">
                <a:latin typeface="Carlito"/>
                <a:cs typeface="Carlito"/>
              </a:rPr>
              <a:t>та мікроекономічних проблем.  </a:t>
            </a:r>
            <a:r>
              <a:rPr sz="1400" dirty="0">
                <a:latin typeface="Carlito"/>
                <a:cs typeface="Carlito"/>
              </a:rPr>
              <a:t>Прикладом </a:t>
            </a:r>
            <a:r>
              <a:rPr sz="1400" spc="-5" dirty="0">
                <a:latin typeface="Carlito"/>
                <a:cs typeface="Carlito"/>
              </a:rPr>
              <a:t>макроекономічного інноваційного </a:t>
            </a:r>
            <a:r>
              <a:rPr sz="1400" dirty="0">
                <a:latin typeface="Carlito"/>
                <a:cs typeface="Carlito"/>
              </a:rPr>
              <a:t>підходу в економіці </a:t>
            </a:r>
            <a:r>
              <a:rPr sz="1400" spc="-5" dirty="0">
                <a:latin typeface="Carlito"/>
                <a:cs typeface="Carlito"/>
              </a:rPr>
              <a:t>може  слугувати </a:t>
            </a:r>
            <a:r>
              <a:rPr sz="1400" dirty="0">
                <a:latin typeface="Carlito"/>
                <a:cs typeface="Carlito"/>
              </a:rPr>
              <a:t>введення на </a:t>
            </a:r>
            <a:r>
              <a:rPr sz="1400" spc="-5" dirty="0">
                <a:latin typeface="Carlito"/>
                <a:cs typeface="Carlito"/>
              </a:rPr>
              <a:t>загальнодержавному рівні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Радянському Союзі НЕПу  (нової економічної політики), що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той </a:t>
            </a:r>
            <a:r>
              <a:rPr sz="1400" dirty="0">
                <a:latin typeface="Carlito"/>
                <a:cs typeface="Carlito"/>
              </a:rPr>
              <a:t>час, на </a:t>
            </a:r>
            <a:r>
              <a:rPr sz="1400" spc="-5" dirty="0">
                <a:latin typeface="Carlito"/>
                <a:cs typeface="Carlito"/>
              </a:rPr>
              <a:t>думку </a:t>
            </a:r>
            <a:r>
              <a:rPr sz="1400" dirty="0">
                <a:latin typeface="Carlito"/>
                <a:cs typeface="Carlito"/>
              </a:rPr>
              <a:t>вчених-сучасників,  </a:t>
            </a:r>
            <a:r>
              <a:rPr sz="1400" spc="-5" dirty="0">
                <a:latin typeface="Carlito"/>
                <a:cs typeface="Carlito"/>
              </a:rPr>
              <a:t>відповідало оптимальній структурі багатоукладної </a:t>
            </a:r>
            <a:r>
              <a:rPr sz="1400" dirty="0">
                <a:latin typeface="Carlito"/>
                <a:cs typeface="Carlito"/>
              </a:rPr>
              <a:t>економіки. У середині 90-х  </a:t>
            </a:r>
            <a:r>
              <a:rPr sz="1400" spc="-5" dirty="0">
                <a:latin typeface="Carlito"/>
                <a:cs typeface="Carlito"/>
              </a:rPr>
              <a:t>років минулого століття завдяки </a:t>
            </a:r>
            <a:r>
              <a:rPr sz="1400" dirty="0">
                <a:latin typeface="Carlito"/>
                <a:cs typeface="Carlito"/>
              </a:rPr>
              <a:t>створенню </a:t>
            </a:r>
            <a:r>
              <a:rPr sz="1400" spc="-5" dirty="0">
                <a:latin typeface="Carlito"/>
                <a:cs typeface="Carlito"/>
              </a:rPr>
              <a:t>певних умов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містах України </a:t>
            </a:r>
            <a:r>
              <a:rPr sz="1400" spc="-10" dirty="0">
                <a:latin typeface="Carlito"/>
                <a:cs typeface="Carlito"/>
              </a:rPr>
              <a:t>із  </a:t>
            </a:r>
            <a:r>
              <a:rPr sz="1400" spc="-5" dirty="0">
                <a:latin typeface="Carlito"/>
                <a:cs typeface="Carlito"/>
              </a:rPr>
              <a:t>хаосу транспортного забезпечення сформувалися так </a:t>
            </a:r>
            <a:r>
              <a:rPr sz="1400" dirty="0">
                <a:latin typeface="Carlito"/>
                <a:cs typeface="Carlito"/>
              </a:rPr>
              <a:t>звані </a:t>
            </a:r>
            <a:r>
              <a:rPr sz="1400" spc="-5" dirty="0">
                <a:latin typeface="Carlito"/>
                <a:cs typeface="Carlito"/>
              </a:rPr>
              <a:t>організаційні  </a:t>
            </a:r>
            <a:r>
              <a:rPr sz="1400" dirty="0">
                <a:latin typeface="Carlito"/>
                <a:cs typeface="Carlito"/>
              </a:rPr>
              <a:t>інновації. </a:t>
            </a:r>
            <a:r>
              <a:rPr sz="1400" spc="-5" dirty="0">
                <a:latin typeface="Carlito"/>
                <a:cs typeface="Carlito"/>
              </a:rPr>
              <a:t>Усі </a:t>
            </a:r>
            <a:r>
              <a:rPr sz="1400" dirty="0">
                <a:latin typeface="Carlito"/>
                <a:cs typeface="Carlito"/>
              </a:rPr>
              <a:t>вони по-різному </a:t>
            </a:r>
            <a:r>
              <a:rPr sz="1400" spc="-5" dirty="0">
                <a:latin typeface="Carlito"/>
                <a:cs typeface="Carlito"/>
              </a:rPr>
              <a:t>вирішують проблему пасажирських </a:t>
            </a:r>
            <a:r>
              <a:rPr sz="1400" dirty="0">
                <a:latin typeface="Carlito"/>
                <a:cs typeface="Carlito"/>
              </a:rPr>
              <a:t>перевезень у  </a:t>
            </a:r>
            <a:r>
              <a:rPr sz="1400" spc="-5" dirty="0">
                <a:latin typeface="Carlito"/>
                <a:cs typeface="Carlito"/>
              </a:rPr>
              <a:t>містах, але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цілому завдяки </a:t>
            </a:r>
            <a:r>
              <a:rPr sz="1400" dirty="0">
                <a:latin typeface="Carlito"/>
                <a:cs typeface="Carlito"/>
              </a:rPr>
              <a:t>їм </a:t>
            </a:r>
            <a:r>
              <a:rPr sz="1400" spc="-5" dirty="0">
                <a:latin typeface="Carlito"/>
                <a:cs typeface="Carlito"/>
              </a:rPr>
              <a:t>транспортна проблема певним чином була  вирішена. Це приклад мікроекономічної інноваційної політики. </a:t>
            </a:r>
            <a:r>
              <a:rPr sz="1400" dirty="0">
                <a:latin typeface="Carlito"/>
                <a:cs typeface="Carlito"/>
              </a:rPr>
              <a:t>Зміна </a:t>
            </a:r>
            <a:r>
              <a:rPr sz="1400" spc="-5" dirty="0">
                <a:latin typeface="Carlito"/>
                <a:cs typeface="Carlito"/>
              </a:rPr>
              <a:t>форм  власності того </a:t>
            </a:r>
            <a:r>
              <a:rPr sz="1400" dirty="0">
                <a:latin typeface="Carlito"/>
                <a:cs typeface="Carlito"/>
              </a:rPr>
              <a:t>чи іншого підприємства - це </a:t>
            </a:r>
            <a:r>
              <a:rPr sz="1400" spc="-5" dirty="0">
                <a:latin typeface="Carlito"/>
                <a:cs typeface="Carlito"/>
              </a:rPr>
              <a:t>теж </a:t>
            </a:r>
            <a:r>
              <a:rPr sz="1400" dirty="0">
                <a:latin typeface="Carlito"/>
                <a:cs typeface="Carlito"/>
              </a:rPr>
              <a:t>інноваційних підхід, що  </a:t>
            </a:r>
            <a:r>
              <a:rPr sz="1400" spc="-5" dirty="0">
                <a:latin typeface="Carlito"/>
                <a:cs typeface="Carlito"/>
              </a:rPr>
              <a:t>належить до </a:t>
            </a:r>
            <a:r>
              <a:rPr sz="1400" dirty="0">
                <a:latin typeface="Carlito"/>
                <a:cs typeface="Carlito"/>
              </a:rPr>
              <a:t>інновацій в </a:t>
            </a:r>
            <a:r>
              <a:rPr sz="1400" spc="-5" dirty="0">
                <a:latin typeface="Carlito"/>
                <a:cs typeface="Carlito"/>
              </a:rPr>
              <a:t>галузі </a:t>
            </a:r>
            <a:r>
              <a:rPr sz="1400" dirty="0">
                <a:latin typeface="Carlito"/>
                <a:cs typeface="Carlito"/>
              </a:rPr>
              <a:t>права, </a:t>
            </a:r>
            <a:r>
              <a:rPr sz="1400" spc="-5" dirty="0">
                <a:latin typeface="Carlito"/>
                <a:cs typeface="Carlito"/>
              </a:rPr>
              <a:t>так </a:t>
            </a:r>
            <a:r>
              <a:rPr sz="1400" dirty="0">
                <a:latin typeface="Carlito"/>
                <a:cs typeface="Carlito"/>
              </a:rPr>
              <a:t>само, </a:t>
            </a:r>
            <a:r>
              <a:rPr sz="1400" spc="-5" dirty="0">
                <a:latin typeface="Carlito"/>
                <a:cs typeface="Carlito"/>
              </a:rPr>
              <a:t>як </a:t>
            </a:r>
            <a:r>
              <a:rPr sz="1400" dirty="0">
                <a:latin typeface="Carlito"/>
                <a:cs typeface="Carlito"/>
              </a:rPr>
              <a:t>і, наприклад, </a:t>
            </a:r>
            <a:r>
              <a:rPr sz="1400" spc="-5" dirty="0">
                <a:latin typeface="Carlito"/>
                <a:cs typeface="Carlito"/>
              </a:rPr>
              <a:t>прийняття  </a:t>
            </a:r>
            <a:r>
              <a:rPr sz="1400" dirty="0">
                <a:latin typeface="Carlito"/>
                <a:cs typeface="Carlito"/>
              </a:rPr>
              <a:t>законів щодо </a:t>
            </a:r>
            <a:r>
              <a:rPr sz="1400" spc="-5" dirty="0">
                <a:latin typeface="Carlito"/>
                <a:cs typeface="Carlito"/>
              </a:rPr>
              <a:t>місцевого самоврядування, </a:t>
            </a:r>
            <a:r>
              <a:rPr sz="1400" dirty="0">
                <a:latin typeface="Carlito"/>
                <a:cs typeface="Carlito"/>
              </a:rPr>
              <a:t>хоч вони </a:t>
            </a:r>
            <a:r>
              <a:rPr sz="1400" spc="-5" dirty="0">
                <a:latin typeface="Carlito"/>
                <a:cs typeface="Carlito"/>
              </a:rPr>
              <a:t>складаються </a:t>
            </a:r>
            <a:r>
              <a:rPr sz="1400" dirty="0">
                <a:latin typeface="Carlito"/>
                <a:cs typeface="Carlito"/>
              </a:rPr>
              <a:t>із </a:t>
            </a:r>
            <a:r>
              <a:rPr sz="1400" spc="-5" dirty="0">
                <a:latin typeface="Carlito"/>
                <a:cs typeface="Carlito"/>
              </a:rPr>
              <a:t>сукупності  </a:t>
            </a:r>
            <a:r>
              <a:rPr sz="1400" dirty="0">
                <a:latin typeface="Carlito"/>
                <a:cs typeface="Carlito"/>
              </a:rPr>
              <a:t>інновацій: </a:t>
            </a:r>
            <a:r>
              <a:rPr sz="1400" spc="-5" dirty="0">
                <a:latin typeface="Carlito"/>
                <a:cs typeface="Carlito"/>
              </a:rPr>
              <a:t>організаційних, економічних, юридичних тощо.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До </a:t>
            </a:r>
            <a:r>
              <a:rPr sz="1400" dirty="0">
                <a:latin typeface="Carlito"/>
                <a:cs typeface="Carlito"/>
              </a:rPr>
              <a:t>введення </a:t>
            </a:r>
            <a:r>
              <a:rPr sz="1400" spc="-5" dirty="0">
                <a:latin typeface="Carlito"/>
                <a:cs typeface="Carlito"/>
              </a:rPr>
              <a:t>інновацій людей </a:t>
            </a:r>
            <a:r>
              <a:rPr sz="1400" dirty="0">
                <a:latin typeface="Carlito"/>
                <a:cs typeface="Carlito"/>
              </a:rPr>
              <a:t>спонукає </a:t>
            </a:r>
            <a:r>
              <a:rPr sz="1400" spc="-5" dirty="0">
                <a:latin typeface="Carlito"/>
                <a:cs typeface="Carlito"/>
              </a:rPr>
              <a:t>розвиток суспільства. Існують  </a:t>
            </a:r>
            <a:r>
              <a:rPr sz="1400" dirty="0">
                <a:latin typeface="Carlito"/>
                <a:cs typeface="Carlito"/>
              </a:rPr>
              <a:t>інновації, </a:t>
            </a:r>
            <a:r>
              <a:rPr sz="1400" spc="-5" dirty="0">
                <a:latin typeface="Carlito"/>
                <a:cs typeface="Carlito"/>
              </a:rPr>
              <a:t>що випереджають свій </a:t>
            </a:r>
            <a:r>
              <a:rPr sz="1400" dirty="0">
                <a:latin typeface="Carlito"/>
                <a:cs typeface="Carlito"/>
              </a:rPr>
              <a:t>час, здебільшого це інноваційні ідеї </a:t>
            </a:r>
            <a:r>
              <a:rPr sz="1400" spc="-5" dirty="0">
                <a:latin typeface="Carlito"/>
                <a:cs typeface="Carlito"/>
              </a:rPr>
              <a:t>та товарні  </a:t>
            </a:r>
            <a:r>
              <a:rPr sz="1400" dirty="0">
                <a:latin typeface="Carlito"/>
                <a:cs typeface="Carlito"/>
              </a:rPr>
              <a:t>інновації, </a:t>
            </a:r>
            <a:r>
              <a:rPr sz="1400" spc="-5" dirty="0">
                <a:latin typeface="Carlito"/>
                <a:cs typeface="Carlito"/>
              </a:rPr>
              <a:t>що орієнтуються </a:t>
            </a:r>
            <a:r>
              <a:rPr sz="1400" dirty="0">
                <a:latin typeface="Carlito"/>
                <a:cs typeface="Carlito"/>
              </a:rPr>
              <a:t>на найкращі </a:t>
            </a:r>
            <a:r>
              <a:rPr sz="1400" spc="-5" dirty="0">
                <a:latin typeface="Carlito"/>
                <a:cs typeface="Carlito"/>
              </a:rPr>
              <a:t>вже існуючі </a:t>
            </a:r>
            <a:r>
              <a:rPr sz="1400" dirty="0">
                <a:latin typeface="Carlito"/>
                <a:cs typeface="Carlito"/>
              </a:rPr>
              <a:t>зразки </a:t>
            </a:r>
            <a:r>
              <a:rPr sz="1400" spc="-5" dirty="0">
                <a:latin typeface="Carlito"/>
                <a:cs typeface="Carlito"/>
              </a:rPr>
              <a:t>товарів.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технічній  продукції </a:t>
            </a:r>
            <a:r>
              <a:rPr sz="1400" dirty="0">
                <a:latin typeface="Carlito"/>
                <a:cs typeface="Carlito"/>
              </a:rPr>
              <a:t>споживача більше цікавить сам виріб, а, наприклад, у  </a:t>
            </a:r>
            <a:r>
              <a:rPr sz="1400" spc="-5" dirty="0">
                <a:latin typeface="Carlito"/>
                <a:cs typeface="Carlito"/>
              </a:rPr>
              <a:t>сільськогосподарській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оновлення застарілих </a:t>
            </a:r>
            <a:r>
              <a:rPr sz="1400" dirty="0">
                <a:latin typeface="Carlito"/>
                <a:cs typeface="Carlito"/>
              </a:rPr>
              <a:t>форм </a:t>
            </a:r>
            <a:r>
              <a:rPr sz="1400" spc="-5" dirty="0">
                <a:latin typeface="Carlito"/>
                <a:cs typeface="Carlito"/>
              </a:rPr>
              <a:t>організації </a:t>
            </a:r>
            <a:r>
              <a:rPr sz="1400" dirty="0">
                <a:latin typeface="Carlito"/>
                <a:cs typeface="Carlito"/>
              </a:rPr>
              <a:t>економічної  </a:t>
            </a:r>
            <a:r>
              <a:rPr sz="1400" spc="-5" dirty="0">
                <a:latin typeface="Carlito"/>
                <a:cs typeface="Carlito"/>
              </a:rPr>
              <a:t>діяльності, </a:t>
            </a:r>
            <a:r>
              <a:rPr sz="1400" dirty="0">
                <a:latin typeface="Carlito"/>
                <a:cs typeface="Carlito"/>
              </a:rPr>
              <a:t>наприклад: збирання, </a:t>
            </a:r>
            <a:r>
              <a:rPr sz="1400" spc="-5" dirty="0">
                <a:latin typeface="Carlito"/>
                <a:cs typeface="Carlito"/>
              </a:rPr>
              <a:t>зберігання, доставки</a:t>
            </a:r>
            <a:r>
              <a:rPr sz="1400" spc="-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сільгосппродукції.</a:t>
            </a:r>
            <a:endParaRPr sz="1400">
              <a:latin typeface="Carlito"/>
              <a:cs typeface="Carlito"/>
            </a:endParaRPr>
          </a:p>
          <a:p>
            <a:pPr marL="12700" marR="7620" indent="449580" algn="just">
              <a:lnSpc>
                <a:spcPct val="110100"/>
              </a:lnSpc>
              <a:spcBef>
                <a:spcPts val="790"/>
              </a:spcBef>
            </a:pPr>
            <a:r>
              <a:rPr sz="1400" spc="-5" dirty="0">
                <a:latin typeface="Carlito"/>
                <a:cs typeface="Carlito"/>
              </a:rPr>
              <a:t>Існує </a:t>
            </a:r>
            <a:r>
              <a:rPr sz="1400" dirty="0">
                <a:latin typeface="Carlito"/>
                <a:cs typeface="Carlito"/>
              </a:rPr>
              <a:t>низка чинників, </a:t>
            </a:r>
            <a:r>
              <a:rPr sz="1400" spc="-5" dirty="0">
                <a:latin typeface="Carlito"/>
                <a:cs typeface="Carlito"/>
              </a:rPr>
              <a:t>які зумовлюють можливість реалізації </a:t>
            </a:r>
            <a:r>
              <a:rPr sz="1400" dirty="0">
                <a:latin typeface="Carlito"/>
                <a:cs typeface="Carlito"/>
              </a:rPr>
              <a:t>конкретної  інновації. </a:t>
            </a:r>
            <a:r>
              <a:rPr sz="1400" spc="-5" dirty="0">
                <a:latin typeface="Carlito"/>
                <a:cs typeface="Carlito"/>
              </a:rPr>
              <a:t>До </a:t>
            </a:r>
            <a:r>
              <a:rPr sz="1400" dirty="0">
                <a:latin typeface="Carlito"/>
                <a:cs typeface="Carlito"/>
              </a:rPr>
              <a:t>них </a:t>
            </a:r>
            <a:r>
              <a:rPr sz="1400" spc="-5" dirty="0">
                <a:latin typeface="Carlito"/>
                <a:cs typeface="Carlito"/>
              </a:rPr>
              <a:t>належать такі:</a:t>
            </a:r>
            <a:endParaRPr sz="1400">
              <a:latin typeface="Carlito"/>
              <a:cs typeface="Carlito"/>
            </a:endParaRPr>
          </a:p>
          <a:p>
            <a:pPr marL="12700" marR="5080" lvl="1" indent="449580" algn="just">
              <a:lnSpc>
                <a:spcPct val="109900"/>
              </a:lnSpc>
              <a:spcBef>
                <a:spcPts val="795"/>
              </a:spcBef>
              <a:buAutoNum type="arabicPeriod"/>
              <a:tabLst>
                <a:tab pos="719455" algn="l"/>
              </a:tabLst>
            </a:pPr>
            <a:r>
              <a:rPr sz="1400" spc="-5" dirty="0">
                <a:latin typeface="Carlito"/>
                <a:cs typeface="Carlito"/>
              </a:rPr>
              <a:t>Талановитий </a:t>
            </a:r>
            <a:r>
              <a:rPr sz="1400" dirty="0">
                <a:latin typeface="Carlito"/>
                <a:cs typeface="Carlito"/>
              </a:rPr>
              <a:t>винахідник. Без </a:t>
            </a:r>
            <a:r>
              <a:rPr sz="1400" spc="-5" dirty="0">
                <a:latin typeface="Carlito"/>
                <a:cs typeface="Carlito"/>
              </a:rPr>
              <a:t>його існування створення технічної  </a:t>
            </a:r>
            <a:r>
              <a:rPr sz="1400" dirty="0">
                <a:latin typeface="Carlito"/>
                <a:cs typeface="Carlito"/>
              </a:rPr>
              <a:t>інновації </a:t>
            </a:r>
            <a:r>
              <a:rPr sz="1400" spc="-5" dirty="0">
                <a:latin typeface="Carlito"/>
                <a:cs typeface="Carlito"/>
              </a:rPr>
              <a:t>неможливе. Наявність </a:t>
            </a:r>
            <a:r>
              <a:rPr sz="1400" dirty="0">
                <a:latin typeface="Carlito"/>
                <a:cs typeface="Carlito"/>
              </a:rPr>
              <a:t>ідей - необхідна </a:t>
            </a:r>
            <a:r>
              <a:rPr sz="1400" spc="-5" dirty="0">
                <a:latin typeface="Carlito"/>
                <a:cs typeface="Carlito"/>
              </a:rPr>
              <a:t>умова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організації  </a:t>
            </a:r>
            <a:r>
              <a:rPr sz="1400" dirty="0">
                <a:latin typeface="Carlito"/>
                <a:cs typeface="Carlito"/>
              </a:rPr>
              <a:t>інноваційної </a:t>
            </a:r>
            <a:r>
              <a:rPr sz="1400" spc="-5" dirty="0">
                <a:latin typeface="Carlito"/>
                <a:cs typeface="Carlito"/>
              </a:rPr>
              <a:t>діяльності </a:t>
            </a:r>
            <a:r>
              <a:rPr sz="1400" dirty="0">
                <a:latin typeface="Carlito"/>
                <a:cs typeface="Carlito"/>
              </a:rPr>
              <a:t>будь-якої </a:t>
            </a:r>
            <a:r>
              <a:rPr sz="1400" spc="-5" dirty="0">
                <a:latin typeface="Carlito"/>
                <a:cs typeface="Carlito"/>
              </a:rPr>
              <a:t>проектної, виробничої та </a:t>
            </a:r>
            <a:r>
              <a:rPr sz="1400" dirty="0">
                <a:latin typeface="Carlito"/>
                <a:cs typeface="Carlito"/>
              </a:rPr>
              <a:t>інших </a:t>
            </a:r>
            <a:r>
              <a:rPr sz="1400" spc="-5" dirty="0">
                <a:latin typeface="Carlito"/>
                <a:cs typeface="Carlito"/>
              </a:rPr>
              <a:t>організацій.  Отже, потрібно встановити правила,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якими необхідно </a:t>
            </a:r>
            <a:r>
              <a:rPr sz="1400" spc="-10" dirty="0">
                <a:latin typeface="Carlito"/>
                <a:cs typeface="Carlito"/>
              </a:rPr>
              <a:t>довести </a:t>
            </a:r>
            <a:r>
              <a:rPr sz="1400" spc="-5" dirty="0">
                <a:latin typeface="Carlito"/>
                <a:cs typeface="Carlito"/>
              </a:rPr>
              <a:t>те </a:t>
            </a: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інше  розроблення до </a:t>
            </a:r>
            <a:r>
              <a:rPr sz="1400" dirty="0">
                <a:latin typeface="Carlito"/>
                <a:cs typeface="Carlito"/>
              </a:rPr>
              <a:t>певної </a:t>
            </a:r>
            <a:r>
              <a:rPr sz="1400" spc="-5" dirty="0">
                <a:latin typeface="Carlito"/>
                <a:cs typeface="Carlito"/>
              </a:rPr>
              <a:t>стадії та оформити юридично (права інтелектуальної  власності). Це стосується як традиційно стабільних проектних </a:t>
            </a:r>
            <a:r>
              <a:rPr sz="1400" dirty="0">
                <a:latin typeface="Carlito"/>
                <a:cs typeface="Carlito"/>
              </a:rPr>
              <a:t>форм, </a:t>
            </a:r>
            <a:r>
              <a:rPr sz="1400" spc="-5" dirty="0">
                <a:latin typeface="Carlito"/>
                <a:cs typeface="Carlito"/>
              </a:rPr>
              <a:t>так </a:t>
            </a:r>
            <a:r>
              <a:rPr sz="1400" dirty="0">
                <a:latin typeface="Carlito"/>
                <a:cs typeface="Carlito"/>
              </a:rPr>
              <a:t>і  </a:t>
            </a:r>
            <a:r>
              <a:rPr sz="1400" spc="-5" dirty="0">
                <a:latin typeface="Carlito"/>
                <a:cs typeface="Carlito"/>
              </a:rPr>
              <a:t>венчурних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форм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підвищеним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ризиком.</a:t>
            </a:r>
            <a:endParaRPr sz="1400">
              <a:latin typeface="Carlito"/>
              <a:cs typeface="Carlito"/>
            </a:endParaRPr>
          </a:p>
          <a:p>
            <a:pPr marL="12700" marR="6350" lvl="1" indent="449580" algn="just">
              <a:lnSpc>
                <a:spcPct val="109800"/>
              </a:lnSpc>
              <a:spcBef>
                <a:spcPts val="795"/>
              </a:spcBef>
              <a:buAutoNum type="arabicPeriod"/>
              <a:tabLst>
                <a:tab pos="912494" algn="l"/>
              </a:tabLst>
            </a:pPr>
            <a:r>
              <a:rPr sz="1400" spc="-5" dirty="0">
                <a:latin typeface="Carlito"/>
                <a:cs typeface="Carlito"/>
              </a:rPr>
              <a:t>Утворення нових структур. На </a:t>
            </a:r>
            <a:r>
              <a:rPr sz="1400" dirty="0">
                <a:latin typeface="Carlito"/>
                <a:cs typeface="Carlito"/>
              </a:rPr>
              <a:t>відміну від </a:t>
            </a:r>
            <a:r>
              <a:rPr sz="1400" spc="-5" dirty="0">
                <a:latin typeface="Carlito"/>
                <a:cs typeface="Carlito"/>
              </a:rPr>
              <a:t>економічно розвинутих  </a:t>
            </a:r>
            <a:r>
              <a:rPr sz="1400" dirty="0">
                <a:latin typeface="Carlito"/>
                <a:cs typeface="Carlito"/>
              </a:rPr>
              <a:t>країн велика </a:t>
            </a:r>
            <a:r>
              <a:rPr sz="1400" spc="-5" dirty="0">
                <a:latin typeface="Carlito"/>
                <a:cs typeface="Carlito"/>
              </a:rPr>
              <a:t>кількість висунутих фахівцями України, Росії та </a:t>
            </a:r>
            <a:r>
              <a:rPr sz="1400" dirty="0">
                <a:latin typeface="Carlito"/>
                <a:cs typeface="Carlito"/>
              </a:rPr>
              <a:t>інших країн </a:t>
            </a:r>
            <a:r>
              <a:rPr sz="1400" spc="-5" dirty="0">
                <a:latin typeface="Carlito"/>
                <a:cs typeface="Carlito"/>
              </a:rPr>
              <a:t>СНД  </a:t>
            </a:r>
            <a:r>
              <a:rPr sz="1400" dirty="0">
                <a:latin typeface="Carlito"/>
                <a:cs typeface="Carlito"/>
              </a:rPr>
              <a:t>ідей не </a:t>
            </a:r>
            <a:r>
              <a:rPr sz="1400" spc="-5" dirty="0">
                <a:latin typeface="Carlito"/>
                <a:cs typeface="Carlito"/>
              </a:rPr>
              <a:t>реалізується (не доводиться </a:t>
            </a:r>
            <a:r>
              <a:rPr sz="1400" dirty="0">
                <a:latin typeface="Carlito"/>
                <a:cs typeface="Carlito"/>
              </a:rPr>
              <a:t>часто не </a:t>
            </a:r>
            <a:r>
              <a:rPr sz="1400" spc="-5" dirty="0">
                <a:latin typeface="Carlito"/>
                <a:cs typeface="Carlito"/>
              </a:rPr>
              <a:t>тільки до комерційного  виробництва, </a:t>
            </a:r>
            <a:r>
              <a:rPr sz="1400" dirty="0">
                <a:latin typeface="Carlito"/>
                <a:cs typeface="Carlito"/>
              </a:rPr>
              <a:t>а навіть </a:t>
            </a:r>
            <a:r>
              <a:rPr sz="1400" spc="-5" dirty="0">
                <a:latin typeface="Carlito"/>
                <a:cs typeface="Carlito"/>
              </a:rPr>
              <a:t>до </a:t>
            </a:r>
            <a:r>
              <a:rPr sz="1400" spc="-10" dirty="0">
                <a:latin typeface="Carlito"/>
                <a:cs typeface="Carlito"/>
              </a:rPr>
              <a:t>дослідного </a:t>
            </a:r>
            <a:r>
              <a:rPr sz="1400" dirty="0">
                <a:latin typeface="Carlito"/>
                <a:cs typeface="Carlito"/>
              </a:rPr>
              <a:t>зразка чи </a:t>
            </a:r>
            <a:r>
              <a:rPr sz="1400" spc="-5" dirty="0">
                <a:latin typeface="Carlito"/>
                <a:cs typeface="Carlito"/>
              </a:rPr>
              <a:t>пробної партії товару). Це  </a:t>
            </a:r>
            <a:r>
              <a:rPr sz="1400" dirty="0">
                <a:latin typeface="Carlito"/>
                <a:cs typeface="Carlito"/>
              </a:rPr>
              <a:t>значною</a:t>
            </a:r>
            <a:r>
              <a:rPr sz="1400" spc="2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мірою</a:t>
            </a:r>
            <a:r>
              <a:rPr sz="1400" spc="204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відбувається</a:t>
            </a:r>
            <a:r>
              <a:rPr sz="1400" spc="21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через</a:t>
            </a:r>
            <a:r>
              <a:rPr sz="1400" spc="2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те,</a:t>
            </a:r>
            <a:r>
              <a:rPr sz="1400" spc="2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що,</a:t>
            </a:r>
            <a:r>
              <a:rPr sz="1400" spc="2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наприклад,</a:t>
            </a:r>
            <a:r>
              <a:rPr sz="1400" spc="21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в</a:t>
            </a:r>
            <a:r>
              <a:rPr sz="1400" spc="2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Україні</a:t>
            </a:r>
            <a:r>
              <a:rPr sz="1400" spc="20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не</a:t>
            </a:r>
            <a:r>
              <a:rPr sz="1400" spc="2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так</a:t>
            </a:r>
            <a:r>
              <a:rPr sz="1400" spc="2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багато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125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705" cy="950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6985" algn="just">
              <a:lnSpc>
                <a:spcPct val="109900"/>
              </a:lnSpc>
              <a:spcBef>
                <a:spcPts val="90"/>
              </a:spcBef>
            </a:pPr>
            <a:r>
              <a:rPr sz="1400" dirty="0">
                <a:latin typeface="Carlito"/>
                <a:cs typeface="Carlito"/>
              </a:rPr>
              <a:t>менеджерів, </a:t>
            </a:r>
            <a:r>
              <a:rPr sz="1400" spc="-5" dirty="0">
                <a:latin typeface="Carlito"/>
                <a:cs typeface="Carlito"/>
              </a:rPr>
              <a:t>здатних організувати таке виробництво,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інвесторів, які можуть  вкласти </a:t>
            </a:r>
            <a:r>
              <a:rPr sz="1400" dirty="0">
                <a:latin typeface="Carlito"/>
                <a:cs typeface="Carlito"/>
              </a:rPr>
              <a:t>кошти у </a:t>
            </a:r>
            <a:r>
              <a:rPr sz="1400" spc="-5" dirty="0">
                <a:latin typeface="Carlito"/>
                <a:cs typeface="Carlito"/>
              </a:rPr>
              <a:t>відповідне виробництво, узагалі одиниці. Тобто </a:t>
            </a:r>
            <a:r>
              <a:rPr sz="1400" dirty="0">
                <a:latin typeface="Carlito"/>
                <a:cs typeface="Carlito"/>
              </a:rPr>
              <a:t>інноваціям  </a:t>
            </a:r>
            <a:r>
              <a:rPr sz="1400" spc="-5" dirty="0">
                <a:latin typeface="Carlito"/>
                <a:cs typeface="Carlito"/>
              </a:rPr>
              <a:t>сприятиме відхід </a:t>
            </a:r>
            <a:r>
              <a:rPr sz="1400" dirty="0">
                <a:latin typeface="Carlito"/>
                <a:cs typeface="Carlito"/>
              </a:rPr>
              <a:t>від </a:t>
            </a:r>
            <a:r>
              <a:rPr sz="1400" spc="-5" dirty="0">
                <a:latin typeface="Carlito"/>
                <a:cs typeface="Carlito"/>
              </a:rPr>
              <a:t>існуючих бюрократичних структур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можливість створення  </a:t>
            </a:r>
            <a:r>
              <a:rPr sz="1400" dirty="0">
                <a:latin typeface="Carlito"/>
                <a:cs typeface="Carlito"/>
              </a:rPr>
              <a:t>нових </a:t>
            </a:r>
            <a:r>
              <a:rPr sz="1400" spc="-5" dirty="0">
                <a:latin typeface="Carlito"/>
                <a:cs typeface="Carlito"/>
              </a:rPr>
              <a:t>гнучких тимчасових та ін., метою яких </a:t>
            </a:r>
            <a:r>
              <a:rPr sz="1400" dirty="0">
                <a:latin typeface="Carlito"/>
                <a:cs typeface="Carlito"/>
              </a:rPr>
              <a:t>буде </a:t>
            </a:r>
            <a:r>
              <a:rPr sz="1400" spc="-5" dirty="0">
                <a:latin typeface="Carlito"/>
                <a:cs typeface="Carlito"/>
              </a:rPr>
              <a:t>впровадження </a:t>
            </a:r>
            <a:r>
              <a:rPr sz="1400" dirty="0">
                <a:latin typeface="Carlito"/>
                <a:cs typeface="Carlito"/>
              </a:rPr>
              <a:t>ідей в  конкретну</a:t>
            </a:r>
            <a:r>
              <a:rPr sz="1400" spc="-5" dirty="0">
                <a:latin typeface="Carlito"/>
                <a:cs typeface="Carlito"/>
              </a:rPr>
              <a:t> продукцію.</a:t>
            </a:r>
            <a:endParaRPr sz="1400">
              <a:latin typeface="Carlito"/>
              <a:cs typeface="Carlito"/>
            </a:endParaRPr>
          </a:p>
          <a:p>
            <a:pPr marL="12700" marR="8255" indent="449580" algn="just">
              <a:lnSpc>
                <a:spcPct val="110100"/>
              </a:lnSpc>
              <a:spcBef>
                <a:spcPts val="795"/>
              </a:spcBef>
            </a:pPr>
            <a:r>
              <a:rPr sz="1400" dirty="0">
                <a:latin typeface="Carlito"/>
                <a:cs typeface="Carlito"/>
              </a:rPr>
              <a:t>3. </a:t>
            </a:r>
            <a:r>
              <a:rPr sz="1400" spc="-5" dirty="0">
                <a:latin typeface="Carlito"/>
                <a:cs typeface="Carlito"/>
              </a:rPr>
              <a:t>Співвідношення товарних інновацій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концепцією стратегічного  управління (підприємства, фірми, установи, </a:t>
            </a:r>
            <a:r>
              <a:rPr sz="1400" dirty="0">
                <a:latin typeface="Carlito"/>
                <a:cs typeface="Carlito"/>
              </a:rPr>
              <a:t>що </a:t>
            </a:r>
            <a:r>
              <a:rPr sz="1400" spc="-10" dirty="0">
                <a:latin typeface="Carlito"/>
                <a:cs typeface="Carlito"/>
              </a:rPr>
              <a:t>можуть </a:t>
            </a:r>
            <a:r>
              <a:rPr sz="1400" spc="-5" dirty="0">
                <a:latin typeface="Carlito"/>
                <a:cs typeface="Carlito"/>
              </a:rPr>
              <a:t>запровадити</a:t>
            </a:r>
            <a:r>
              <a:rPr sz="1400" spc="16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інновацію):</a:t>
            </a:r>
            <a:endParaRPr sz="1400">
              <a:latin typeface="Carlito"/>
              <a:cs typeface="Carlito"/>
            </a:endParaRPr>
          </a:p>
          <a:p>
            <a:pPr marL="911860" indent="-450215">
              <a:lnSpc>
                <a:spcPct val="100000"/>
              </a:lnSpc>
              <a:spcBef>
                <a:spcPts val="960"/>
              </a:spcBef>
              <a:buChar char="-"/>
              <a:tabLst>
                <a:tab pos="911860" algn="l"/>
                <a:tab pos="912494" algn="l"/>
              </a:tabLst>
            </a:pPr>
            <a:r>
              <a:rPr sz="1400" spc="-5" dirty="0">
                <a:latin typeface="Carlito"/>
                <a:cs typeface="Carlito"/>
              </a:rPr>
              <a:t>який ступінь радикальності </a:t>
            </a:r>
            <a:r>
              <a:rPr sz="1400" dirty="0">
                <a:latin typeface="Carlito"/>
                <a:cs typeface="Carlito"/>
              </a:rPr>
              <a:t>ідеї</a:t>
            </a:r>
            <a:r>
              <a:rPr sz="1400" spc="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інновації;</a:t>
            </a:r>
            <a:endParaRPr sz="1400">
              <a:latin typeface="Carlito"/>
              <a:cs typeface="Carlito"/>
            </a:endParaRPr>
          </a:p>
          <a:p>
            <a:pPr marL="12700" marR="7620" indent="449580">
              <a:lnSpc>
                <a:spcPct val="110100"/>
              </a:lnSpc>
              <a:spcBef>
                <a:spcPts val="790"/>
              </a:spcBef>
              <a:buChar char="-"/>
              <a:tabLst>
                <a:tab pos="911860" algn="l"/>
                <a:tab pos="912494" algn="l"/>
                <a:tab pos="1224915" algn="l"/>
                <a:tab pos="2392045" algn="l"/>
                <a:tab pos="2840355" algn="l"/>
                <a:tab pos="3596004" algn="l"/>
                <a:tab pos="3804285" algn="l"/>
                <a:tab pos="4420870" algn="l"/>
                <a:tab pos="5627370" algn="l"/>
              </a:tabLst>
            </a:pPr>
            <a:r>
              <a:rPr sz="1400" dirty="0">
                <a:latin typeface="Carlito"/>
                <a:cs typeface="Carlito"/>
              </a:rPr>
              <a:t>чи	збі</a:t>
            </a:r>
            <a:r>
              <a:rPr sz="1400" spc="-5" dirty="0">
                <a:latin typeface="Carlito"/>
                <a:cs typeface="Carlito"/>
              </a:rPr>
              <a:t>г</a:t>
            </a:r>
            <a:r>
              <a:rPr sz="1400" dirty="0">
                <a:latin typeface="Carlito"/>
                <a:cs typeface="Carlito"/>
              </a:rPr>
              <a:t>атимуться	нові	стратег</a:t>
            </a:r>
            <a:r>
              <a:rPr sz="1400" spc="-10" dirty="0">
                <a:latin typeface="Carlito"/>
                <a:cs typeface="Carlito"/>
              </a:rPr>
              <a:t>і</a:t>
            </a:r>
            <a:r>
              <a:rPr sz="1400" dirty="0">
                <a:latin typeface="Carlito"/>
                <a:cs typeface="Carlito"/>
              </a:rPr>
              <a:t>ї	з	</a:t>
            </a:r>
            <a:r>
              <a:rPr sz="1400" spc="-5" dirty="0">
                <a:latin typeface="Carlito"/>
                <a:cs typeface="Carlito"/>
              </a:rPr>
              <a:t>місіє</a:t>
            </a:r>
            <a:r>
              <a:rPr sz="1400" dirty="0">
                <a:latin typeface="Carlito"/>
                <a:cs typeface="Carlito"/>
              </a:rPr>
              <a:t>ю	підприємства,	ф</a:t>
            </a:r>
            <a:r>
              <a:rPr sz="1400" spc="-10" dirty="0">
                <a:latin typeface="Carlito"/>
                <a:cs typeface="Carlito"/>
              </a:rPr>
              <a:t>і</a:t>
            </a:r>
            <a:r>
              <a:rPr sz="1400" dirty="0">
                <a:latin typeface="Carlito"/>
                <a:cs typeface="Carlito"/>
              </a:rPr>
              <a:t>р</a:t>
            </a:r>
            <a:r>
              <a:rPr sz="1400" spc="-10" dirty="0">
                <a:latin typeface="Carlito"/>
                <a:cs typeface="Carlito"/>
              </a:rPr>
              <a:t>м</a:t>
            </a:r>
            <a:r>
              <a:rPr sz="1400" dirty="0">
                <a:latin typeface="Carlito"/>
                <a:cs typeface="Carlito"/>
              </a:rPr>
              <a:t>и,  </a:t>
            </a:r>
            <a:r>
              <a:rPr sz="1400" spc="-5" dirty="0">
                <a:latin typeface="Carlito"/>
                <a:cs typeface="Carlito"/>
              </a:rPr>
              <a:t>установи;</a:t>
            </a:r>
            <a:endParaRPr sz="1400">
              <a:latin typeface="Carlito"/>
              <a:cs typeface="Carlito"/>
            </a:endParaRPr>
          </a:p>
          <a:p>
            <a:pPr marL="12700" marR="6350" indent="449580">
              <a:lnSpc>
                <a:spcPct val="110100"/>
              </a:lnSpc>
              <a:spcBef>
                <a:spcPts val="790"/>
              </a:spcBef>
              <a:buChar char="-"/>
              <a:tabLst>
                <a:tab pos="911860" algn="l"/>
                <a:tab pos="912494" algn="l"/>
              </a:tabLst>
            </a:pP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зрозуміють партнери </a:t>
            </a:r>
            <a:r>
              <a:rPr sz="1400" dirty="0">
                <a:latin typeface="Carlito"/>
                <a:cs typeface="Carlito"/>
              </a:rPr>
              <a:t>з бізнесу (постачальники, </a:t>
            </a:r>
            <a:r>
              <a:rPr sz="1400" spc="-5" dirty="0">
                <a:latin typeface="Carlito"/>
                <a:cs typeface="Carlito"/>
              </a:rPr>
              <a:t>посередники,  </a:t>
            </a:r>
            <a:r>
              <a:rPr sz="1400" dirty="0">
                <a:latin typeface="Carlito"/>
                <a:cs typeface="Carlito"/>
              </a:rPr>
              <a:t>споживачі) ці </a:t>
            </a:r>
            <a:r>
              <a:rPr sz="1400" spc="-5" dirty="0">
                <a:latin typeface="Carlito"/>
                <a:cs typeface="Carlito"/>
              </a:rPr>
              <a:t>нові стратегії, які можуть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відповідати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ресурсам.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На </a:t>
            </a:r>
            <a:r>
              <a:rPr sz="1400" dirty="0">
                <a:latin typeface="Carlito"/>
                <a:cs typeface="Carlito"/>
              </a:rPr>
              <a:t>відміну від часів планової економіки під час </a:t>
            </a:r>
            <a:r>
              <a:rPr sz="1400" spc="-5" dirty="0">
                <a:latin typeface="Carlito"/>
                <a:cs typeface="Carlito"/>
              </a:rPr>
              <a:t>трансформації до  </a:t>
            </a:r>
            <a:r>
              <a:rPr sz="1400" dirty="0">
                <a:latin typeface="Carlito"/>
                <a:cs typeface="Carlito"/>
              </a:rPr>
              <a:t>ринкової </a:t>
            </a:r>
            <a:r>
              <a:rPr sz="1400" spc="-5" dirty="0">
                <a:latin typeface="Carlito"/>
                <a:cs typeface="Carlito"/>
              </a:rPr>
              <a:t>інакше постають питання </a:t>
            </a:r>
            <a:r>
              <a:rPr sz="1400" dirty="0">
                <a:latin typeface="Carlito"/>
                <a:cs typeface="Carlito"/>
              </a:rPr>
              <a:t>інтелектуальної власності. </a:t>
            </a:r>
            <a:r>
              <a:rPr sz="1400" spc="-5" dirty="0">
                <a:latin typeface="Carlito"/>
                <a:cs typeface="Carlito"/>
              </a:rPr>
              <a:t>Це цілком  зрозуміло, якщо продукт уже готовий до </a:t>
            </a:r>
            <a:r>
              <a:rPr sz="1400" dirty="0">
                <a:latin typeface="Carlito"/>
                <a:cs typeface="Carlito"/>
              </a:rPr>
              <a:t>комерційного </a:t>
            </a:r>
            <a:r>
              <a:rPr sz="1400" spc="-5" dirty="0">
                <a:latin typeface="Carlito"/>
                <a:cs typeface="Carlito"/>
              </a:rPr>
              <a:t>використання. Але  трапляються </a:t>
            </a:r>
            <a:r>
              <a:rPr sz="1400" dirty="0">
                <a:latin typeface="Carlito"/>
                <a:cs typeface="Carlito"/>
              </a:rPr>
              <a:t>випадки, коли </a:t>
            </a:r>
            <a:r>
              <a:rPr sz="1400" spc="-5" dirty="0">
                <a:latin typeface="Carlito"/>
                <a:cs typeface="Carlito"/>
              </a:rPr>
              <a:t>інновацію слід довести до </a:t>
            </a:r>
            <a:r>
              <a:rPr sz="1400" dirty="0">
                <a:latin typeface="Carlito"/>
                <a:cs typeface="Carlito"/>
              </a:rPr>
              <a:t>певної </a:t>
            </a:r>
            <a:r>
              <a:rPr sz="1400" spc="-5" dirty="0">
                <a:latin typeface="Carlito"/>
                <a:cs typeface="Carlito"/>
              </a:rPr>
              <a:t>стадії створення  (рівня </a:t>
            </a:r>
            <a:r>
              <a:rPr sz="1400" dirty="0">
                <a:latin typeface="Carlito"/>
                <a:cs typeface="Carlito"/>
              </a:rPr>
              <a:t>ідеї, </a:t>
            </a:r>
            <a:r>
              <a:rPr sz="1400" spc="-5" dirty="0">
                <a:latin typeface="Carlito"/>
                <a:cs typeface="Carlito"/>
              </a:rPr>
              <a:t>макетування, дослідного </a:t>
            </a:r>
            <a:r>
              <a:rPr sz="1400" dirty="0">
                <a:latin typeface="Carlito"/>
                <a:cs typeface="Carlito"/>
              </a:rPr>
              <a:t>зразка </a:t>
            </a:r>
            <a:r>
              <a:rPr sz="1400" spc="-5" dirty="0">
                <a:latin typeface="Carlito"/>
                <a:cs typeface="Carlito"/>
              </a:rPr>
              <a:t>тощо), </a:t>
            </a:r>
            <a:r>
              <a:rPr sz="1400" dirty="0">
                <a:latin typeface="Carlito"/>
                <a:cs typeface="Carlito"/>
              </a:rPr>
              <a:t>а потім </a:t>
            </a:r>
            <a:r>
              <a:rPr sz="1400" spc="-5" dirty="0">
                <a:latin typeface="Carlito"/>
                <a:cs typeface="Carlito"/>
              </a:rPr>
              <a:t>реалізовувати як  </a:t>
            </a:r>
            <a:r>
              <a:rPr sz="1400" dirty="0">
                <a:latin typeface="Carlito"/>
                <a:cs typeface="Carlito"/>
              </a:rPr>
              <a:t>патент. </a:t>
            </a:r>
            <a:r>
              <a:rPr sz="1400" spc="-5" dirty="0">
                <a:latin typeface="Carlito"/>
                <a:cs typeface="Carlito"/>
              </a:rPr>
              <a:t>Це </a:t>
            </a:r>
            <a:r>
              <a:rPr sz="1400" dirty="0">
                <a:latin typeface="Carlito"/>
                <a:cs typeface="Carlito"/>
              </a:rPr>
              <a:t>стосується всього спектру ідей: від </a:t>
            </a:r>
            <a:r>
              <a:rPr sz="1400" spc="-5" dirty="0">
                <a:latin typeface="Carlito"/>
                <a:cs typeface="Carlito"/>
              </a:rPr>
              <a:t>найпростішої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модифікації одного  </a:t>
            </a:r>
            <a:r>
              <a:rPr sz="1400" dirty="0">
                <a:latin typeface="Carlito"/>
                <a:cs typeface="Carlito"/>
              </a:rPr>
              <a:t>з різновидів </a:t>
            </a:r>
            <a:r>
              <a:rPr sz="1400" spc="-5" dirty="0">
                <a:latin typeface="Carlito"/>
                <a:cs typeface="Carlito"/>
              </a:rPr>
              <a:t>товару, до фундаментальної, яку можна </a:t>
            </a:r>
            <a:r>
              <a:rPr sz="1400" dirty="0">
                <a:latin typeface="Carlito"/>
                <a:cs typeface="Carlito"/>
              </a:rPr>
              <a:t>поширити </a:t>
            </a:r>
            <a:r>
              <a:rPr sz="1400" spc="-5" dirty="0">
                <a:latin typeface="Carlito"/>
                <a:cs typeface="Carlito"/>
              </a:rPr>
              <a:t>на </a:t>
            </a:r>
            <a:r>
              <a:rPr sz="1400" dirty="0">
                <a:latin typeface="Carlito"/>
                <a:cs typeface="Carlito"/>
              </a:rPr>
              <a:t>весь </a:t>
            </a:r>
            <a:r>
              <a:rPr sz="1400" spc="-5" dirty="0">
                <a:latin typeface="Carlito"/>
                <a:cs typeface="Carlito"/>
              </a:rPr>
              <a:t>бізнес  </a:t>
            </a:r>
            <a:r>
              <a:rPr sz="1400" dirty="0">
                <a:latin typeface="Carlito"/>
                <a:cs typeface="Carlito"/>
              </a:rPr>
              <a:t>певної групи</a:t>
            </a:r>
            <a:r>
              <a:rPr sz="1400" spc="-5" dirty="0">
                <a:latin typeface="Carlito"/>
                <a:cs typeface="Carlito"/>
              </a:rPr>
              <a:t> товарів.</a:t>
            </a:r>
            <a:endParaRPr sz="1400">
              <a:latin typeface="Carlito"/>
              <a:cs typeface="Carlito"/>
            </a:endParaRPr>
          </a:p>
          <a:p>
            <a:pPr marL="12700" marR="5715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Розглянемо такий умовний приклад. Споживач </a:t>
            </a:r>
            <a:r>
              <a:rPr sz="1400" dirty="0">
                <a:latin typeface="Carlito"/>
                <a:cs typeface="Carlito"/>
              </a:rPr>
              <a:t>замовив розроблювачу-  </a:t>
            </a:r>
            <a:r>
              <a:rPr sz="1400" spc="-5" dirty="0">
                <a:latin typeface="Carlito"/>
                <a:cs typeface="Carlito"/>
              </a:rPr>
              <a:t>виробникові електронний прилад для досліджень, </a:t>
            </a:r>
            <a:r>
              <a:rPr sz="1400" dirty="0">
                <a:latin typeface="Carlito"/>
                <a:cs typeface="Carlito"/>
              </a:rPr>
              <a:t>що </a:t>
            </a:r>
            <a:r>
              <a:rPr sz="1400" spc="-5" dirty="0">
                <a:latin typeface="Carlito"/>
                <a:cs typeface="Carlito"/>
              </a:rPr>
              <a:t>використовує </a:t>
            </a:r>
            <a:r>
              <a:rPr sz="1400" dirty="0">
                <a:latin typeface="Carlito"/>
                <a:cs typeface="Carlito"/>
              </a:rPr>
              <a:t>новий  </a:t>
            </a:r>
            <a:r>
              <a:rPr sz="1400" spc="-5" dirty="0">
                <a:latin typeface="Carlito"/>
                <a:cs typeface="Carlito"/>
              </a:rPr>
              <a:t>принцип фізичної дії, профінансувавши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проект, </a:t>
            </a:r>
            <a:r>
              <a:rPr sz="1400" dirty="0">
                <a:latin typeface="Carlito"/>
                <a:cs typeface="Carlito"/>
              </a:rPr>
              <a:t>і кінцевий </a:t>
            </a:r>
            <a:r>
              <a:rPr sz="1400" spc="-5" dirty="0">
                <a:latin typeface="Carlito"/>
                <a:cs typeface="Carlito"/>
              </a:rPr>
              <a:t>продукт. </a:t>
            </a:r>
            <a:r>
              <a:rPr sz="1400" dirty="0">
                <a:latin typeface="Carlito"/>
                <a:cs typeface="Carlito"/>
              </a:rPr>
              <a:t>Тут </a:t>
            </a:r>
            <a:r>
              <a:rPr sz="1400" spc="-5" dirty="0">
                <a:latin typeface="Carlito"/>
                <a:cs typeface="Carlito"/>
              </a:rPr>
              <a:t>маємо  два полярні </a:t>
            </a:r>
            <a:r>
              <a:rPr sz="1400" dirty="0">
                <a:latin typeface="Carlito"/>
                <a:cs typeface="Carlito"/>
              </a:rPr>
              <a:t>випадки. Перший, </a:t>
            </a:r>
            <a:r>
              <a:rPr sz="1400" spc="-5" dirty="0">
                <a:latin typeface="Carlito"/>
                <a:cs typeface="Carlito"/>
              </a:rPr>
              <a:t>коли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проектна документація, </a:t>
            </a:r>
            <a:r>
              <a:rPr sz="1400" dirty="0">
                <a:latin typeface="Carlito"/>
                <a:cs typeface="Carlito"/>
              </a:rPr>
              <a:t>і її </a:t>
            </a:r>
            <a:r>
              <a:rPr sz="1400" spc="-5" dirty="0">
                <a:latin typeface="Carlito"/>
                <a:cs typeface="Carlito"/>
              </a:rPr>
              <a:t>матеріальне  втілення </a:t>
            </a:r>
            <a:r>
              <a:rPr sz="1400" dirty="0">
                <a:latin typeface="Carlito"/>
                <a:cs typeface="Carlito"/>
              </a:rPr>
              <a:t>повністю є </a:t>
            </a:r>
            <a:r>
              <a:rPr sz="1400" spc="-5" dirty="0">
                <a:latin typeface="Carlito"/>
                <a:cs typeface="Carlito"/>
              </a:rPr>
              <a:t>власністю споживача-замовника. Другий, </a:t>
            </a:r>
            <a:r>
              <a:rPr sz="1400" dirty="0">
                <a:latin typeface="Carlito"/>
                <a:cs typeface="Carlito"/>
              </a:rPr>
              <a:t>коли </a:t>
            </a:r>
            <a:r>
              <a:rPr sz="1400" spc="-5" dirty="0">
                <a:latin typeface="Carlito"/>
                <a:cs typeface="Carlito"/>
              </a:rPr>
              <a:t>електронний  </a:t>
            </a:r>
            <a:r>
              <a:rPr sz="1400" dirty="0">
                <a:latin typeface="Carlito"/>
                <a:cs typeface="Carlito"/>
              </a:rPr>
              <a:t>прилад є </a:t>
            </a:r>
            <a:r>
              <a:rPr sz="1400" spc="-5" dirty="0">
                <a:latin typeface="Carlito"/>
                <a:cs typeface="Carlito"/>
              </a:rPr>
              <a:t>власністю </a:t>
            </a:r>
            <a:r>
              <a:rPr sz="1400" dirty="0">
                <a:latin typeface="Carlito"/>
                <a:cs typeface="Carlito"/>
              </a:rPr>
              <a:t>споживача, а </a:t>
            </a:r>
            <a:r>
              <a:rPr sz="1400" spc="-5" dirty="0">
                <a:latin typeface="Carlito"/>
                <a:cs typeface="Carlito"/>
              </a:rPr>
              <a:t>проектна документація залишається </a:t>
            </a:r>
            <a:r>
              <a:rPr sz="1400" dirty="0">
                <a:latin typeface="Carlito"/>
                <a:cs typeface="Carlito"/>
              </a:rPr>
              <a:t>у  </a:t>
            </a:r>
            <a:r>
              <a:rPr sz="1400" spc="-5" dirty="0">
                <a:latin typeface="Carlito"/>
                <a:cs typeface="Carlito"/>
              </a:rPr>
              <a:t>власності розроблювана.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правового погляду, логічним </a:t>
            </a:r>
            <a:r>
              <a:rPr sz="1400" dirty="0">
                <a:latin typeface="Carlito"/>
                <a:cs typeface="Carlito"/>
              </a:rPr>
              <a:t>є </a:t>
            </a:r>
            <a:r>
              <a:rPr sz="1400" spc="-5" dirty="0">
                <a:latin typeface="Carlito"/>
                <a:cs typeface="Carlito"/>
              </a:rPr>
              <a:t>перший </a:t>
            </a:r>
            <a:r>
              <a:rPr sz="1400" dirty="0">
                <a:latin typeface="Carlito"/>
                <a:cs typeface="Carlito"/>
              </a:rPr>
              <a:t>варіант. </a:t>
            </a:r>
            <a:r>
              <a:rPr sz="1400" spc="-5" dirty="0">
                <a:latin typeface="Carlito"/>
                <a:cs typeface="Carlito"/>
              </a:rPr>
              <a:t>На  </a:t>
            </a:r>
            <a:r>
              <a:rPr sz="1400" dirty="0">
                <a:latin typeface="Carlito"/>
                <a:cs typeface="Carlito"/>
              </a:rPr>
              <a:t>практиці, </a:t>
            </a:r>
            <a:r>
              <a:rPr sz="1400" spc="-5" dirty="0">
                <a:latin typeface="Carlito"/>
                <a:cs typeface="Carlito"/>
              </a:rPr>
              <a:t>цілком доцільно було </a:t>
            </a:r>
            <a:r>
              <a:rPr sz="1400" dirty="0">
                <a:latin typeface="Carlito"/>
                <a:cs typeface="Carlito"/>
              </a:rPr>
              <a:t>б </a:t>
            </a:r>
            <a:r>
              <a:rPr sz="1400" spc="-5" dirty="0">
                <a:latin typeface="Carlito"/>
                <a:cs typeface="Carlito"/>
              </a:rPr>
              <a:t>мати проектну документацію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спільній  власності та </a:t>
            </a:r>
            <a:r>
              <a:rPr sz="1400" dirty="0">
                <a:latin typeface="Carlito"/>
                <a:cs typeface="Carlito"/>
              </a:rPr>
              <a:t>під час </a:t>
            </a:r>
            <a:r>
              <a:rPr sz="1400" spc="-5" dirty="0">
                <a:latin typeface="Carlito"/>
                <a:cs typeface="Carlito"/>
              </a:rPr>
              <a:t>подальшого комерційного </a:t>
            </a:r>
            <a:r>
              <a:rPr sz="1400" dirty="0">
                <a:latin typeface="Carlito"/>
                <a:cs typeface="Carlito"/>
              </a:rPr>
              <a:t>випуску, </a:t>
            </a:r>
            <a:r>
              <a:rPr sz="1400" spc="-5" dirty="0">
                <a:latin typeface="Carlito"/>
                <a:cs typeface="Carlito"/>
              </a:rPr>
              <a:t>який вже опанував  виробник, віддавати. </a:t>
            </a:r>
            <a:r>
              <a:rPr sz="1400" dirty="0">
                <a:latin typeface="Carlito"/>
                <a:cs typeface="Carlito"/>
              </a:rPr>
              <a:t>споживачеві-замовнику частину </a:t>
            </a:r>
            <a:r>
              <a:rPr sz="1400" spc="-5" dirty="0">
                <a:latin typeface="Carlito"/>
                <a:cs typeface="Carlito"/>
              </a:rPr>
              <a:t>взаємоузгодженого  прибутку </a:t>
            </a:r>
            <a:r>
              <a:rPr sz="1400" dirty="0">
                <a:latin typeface="Carlito"/>
                <a:cs typeface="Carlito"/>
              </a:rPr>
              <a:t>від </a:t>
            </a:r>
            <a:r>
              <a:rPr sz="1400" spc="-5" dirty="0">
                <a:latin typeface="Carlito"/>
                <a:cs typeface="Carlito"/>
              </a:rPr>
              <a:t>продажу </a:t>
            </a:r>
            <a:r>
              <a:rPr sz="1400" dirty="0">
                <a:latin typeface="Carlito"/>
                <a:cs typeface="Carlito"/>
              </a:rPr>
              <a:t>кожного </a:t>
            </a:r>
            <a:r>
              <a:rPr sz="1400" spc="-5" dirty="0">
                <a:latin typeface="Carlito"/>
                <a:cs typeface="Carlito"/>
              </a:rPr>
              <a:t>приладу. </a:t>
            </a:r>
            <a:r>
              <a:rPr sz="1400" dirty="0">
                <a:latin typeface="Carlito"/>
                <a:cs typeface="Carlito"/>
              </a:rPr>
              <a:t>З іншого боку, за певних </a:t>
            </a:r>
            <a:r>
              <a:rPr sz="1400" spc="-5" dirty="0">
                <a:latin typeface="Carlito"/>
                <a:cs typeface="Carlito"/>
              </a:rPr>
              <a:t>умов </a:t>
            </a:r>
            <a:r>
              <a:rPr sz="1400" dirty="0">
                <a:latin typeface="Carlito"/>
                <a:cs typeface="Carlito"/>
              </a:rPr>
              <a:t>і  </a:t>
            </a:r>
            <a:r>
              <a:rPr sz="1400" spc="-5" dirty="0">
                <a:latin typeface="Carlito"/>
                <a:cs typeface="Carlito"/>
              </a:rPr>
              <a:t>споживач-замовник,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розроблювач-виробник </a:t>
            </a:r>
            <a:r>
              <a:rPr sz="1400" spc="-10" dirty="0">
                <a:latin typeface="Carlito"/>
                <a:cs typeface="Carlito"/>
              </a:rPr>
              <a:t>могли </a:t>
            </a:r>
            <a:r>
              <a:rPr sz="1400" dirty="0">
                <a:latin typeface="Carlito"/>
                <a:cs typeface="Carlito"/>
              </a:rPr>
              <a:t>б </a:t>
            </a:r>
            <a:r>
              <a:rPr sz="1400" spc="-5" dirty="0">
                <a:latin typeface="Carlito"/>
                <a:cs typeface="Carlito"/>
              </a:rPr>
              <a:t>продавати </a:t>
            </a:r>
            <a:r>
              <a:rPr sz="1400" dirty="0">
                <a:latin typeface="Carlito"/>
                <a:cs typeface="Carlito"/>
              </a:rPr>
              <a:t>інновацію у  </a:t>
            </a:r>
            <a:r>
              <a:rPr sz="1400" spc="-5" dirty="0">
                <a:latin typeface="Carlito"/>
                <a:cs typeface="Carlito"/>
              </a:rPr>
              <a:t>вигляді </a:t>
            </a:r>
            <a:r>
              <a:rPr sz="1400" dirty="0">
                <a:latin typeface="Carlito"/>
                <a:cs typeface="Carlito"/>
              </a:rPr>
              <a:t>патенту.</a:t>
            </a:r>
            <a:endParaRPr sz="1400">
              <a:latin typeface="Carlito"/>
              <a:cs typeface="Carlito"/>
            </a:endParaRPr>
          </a:p>
          <a:p>
            <a:pPr marL="12700" marR="8255" indent="449580" algn="just">
              <a:lnSpc>
                <a:spcPct val="110100"/>
              </a:lnSpc>
              <a:spcBef>
                <a:spcPts val="790"/>
              </a:spcBef>
            </a:pPr>
            <a:r>
              <a:rPr sz="1400" spc="-5" dirty="0">
                <a:latin typeface="Carlito"/>
                <a:cs typeface="Carlito"/>
              </a:rPr>
              <a:t>Спробуємо охарактеризувати класифікацію існуючих </a:t>
            </a:r>
            <a:r>
              <a:rPr sz="1400" dirty="0">
                <a:latin typeface="Carlito"/>
                <a:cs typeface="Carlito"/>
              </a:rPr>
              <a:t>на сьогодні  інновацій.</a:t>
            </a:r>
            <a:endParaRPr sz="1400">
              <a:latin typeface="Carlito"/>
              <a:cs typeface="Carlito"/>
            </a:endParaRPr>
          </a:p>
          <a:p>
            <a:pPr marL="12700" marR="6985" indent="449580" algn="just">
              <a:lnSpc>
                <a:spcPct val="109500"/>
              </a:lnSpc>
              <a:spcBef>
                <a:spcPts val="800"/>
              </a:spcBef>
            </a:pP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останніх публікації вітчизняних та зарубіжних </a:t>
            </a:r>
            <a:r>
              <a:rPr sz="1400" dirty="0">
                <a:latin typeface="Carlito"/>
                <a:cs typeface="Carlito"/>
              </a:rPr>
              <a:t>авторів, зокрема,  </a:t>
            </a:r>
            <a:r>
              <a:rPr sz="1400" spc="-5" dirty="0">
                <a:latin typeface="Carlito"/>
                <a:cs typeface="Carlito"/>
              </a:rPr>
              <a:t>зазначається, що концептуальною основою успішного розвитку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інноваційного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126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705" cy="91300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процесу </a:t>
            </a:r>
            <a:r>
              <a:rPr sz="1400" dirty="0">
                <a:latin typeface="Carlito"/>
                <a:cs typeface="Carlito"/>
              </a:rPr>
              <a:t>є </a:t>
            </a:r>
            <a:r>
              <a:rPr sz="1400" spc="-5" dirty="0">
                <a:latin typeface="Carlito"/>
                <a:cs typeface="Carlito"/>
              </a:rPr>
              <a:t>орієнтація діяльності </a:t>
            </a:r>
            <a:r>
              <a:rPr sz="1400" dirty="0">
                <a:latin typeface="Carlito"/>
                <a:cs typeface="Carlito"/>
              </a:rPr>
              <a:t>підприємства </a:t>
            </a:r>
            <a:r>
              <a:rPr sz="1400" spc="-5" dirty="0">
                <a:latin typeface="Carlito"/>
                <a:cs typeface="Carlito"/>
              </a:rPr>
              <a:t>відповідно до концепції  маркетингу. Сутність маркетингу </a:t>
            </a:r>
            <a:r>
              <a:rPr sz="1400" dirty="0">
                <a:latin typeface="Carlito"/>
                <a:cs typeface="Carlito"/>
              </a:rPr>
              <a:t>інновацій </a:t>
            </a:r>
            <a:r>
              <a:rPr sz="1400" spc="-5" dirty="0">
                <a:latin typeface="Carlito"/>
                <a:cs typeface="Carlito"/>
              </a:rPr>
              <a:t>полягає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розумінні </a:t>
            </a:r>
            <a:r>
              <a:rPr sz="1400" dirty="0">
                <a:latin typeface="Carlito"/>
                <a:cs typeface="Carlito"/>
              </a:rPr>
              <a:t>або </a:t>
            </a:r>
            <a:r>
              <a:rPr sz="1400" spc="-5" dirty="0">
                <a:latin typeface="Carlito"/>
                <a:cs typeface="Carlito"/>
              </a:rPr>
              <a:t>виявленні  </a:t>
            </a:r>
            <a:r>
              <a:rPr sz="1400" dirty="0">
                <a:latin typeface="Carlito"/>
                <a:cs typeface="Carlito"/>
              </a:rPr>
              <a:t>реальних чи </a:t>
            </a:r>
            <a:r>
              <a:rPr sz="1400" spc="-5" dirty="0">
                <a:latin typeface="Carlito"/>
                <a:cs typeface="Carlito"/>
              </a:rPr>
              <a:t>бажаних потреб споживачів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своєчасному виведенні </a:t>
            </a:r>
            <a:r>
              <a:rPr sz="1400" dirty="0">
                <a:latin typeface="Carlito"/>
                <a:cs typeface="Carlito"/>
              </a:rPr>
              <a:t>на ринок  </a:t>
            </a:r>
            <a:r>
              <a:rPr sz="1400" spc="-5" dirty="0">
                <a:latin typeface="Carlito"/>
                <a:cs typeface="Carlito"/>
              </a:rPr>
              <a:t>продукції, рівень якості якої максимально </a:t>
            </a:r>
            <a:r>
              <a:rPr sz="1400" dirty="0">
                <a:latin typeface="Carlito"/>
                <a:cs typeface="Carlito"/>
              </a:rPr>
              <a:t>їм </a:t>
            </a:r>
            <a:r>
              <a:rPr sz="1400" spc="-5" dirty="0">
                <a:latin typeface="Carlito"/>
                <a:cs typeface="Carlito"/>
              </a:rPr>
              <a:t>відповідає. Таким </a:t>
            </a:r>
            <a:r>
              <a:rPr sz="1400" dirty="0">
                <a:latin typeface="Carlito"/>
                <a:cs typeface="Carlito"/>
              </a:rPr>
              <a:t>чином, </a:t>
            </a:r>
            <a:r>
              <a:rPr sz="1400" spc="-5" dirty="0">
                <a:latin typeface="Carlito"/>
                <a:cs typeface="Carlito"/>
              </a:rPr>
              <a:t>оскільки  </a:t>
            </a:r>
            <a:r>
              <a:rPr sz="1400" dirty="0">
                <a:latin typeface="Carlito"/>
                <a:cs typeface="Carlito"/>
              </a:rPr>
              <a:t>на сьогодні </a:t>
            </a:r>
            <a:r>
              <a:rPr sz="1400" spc="-5" dirty="0">
                <a:latin typeface="Carlito"/>
                <a:cs typeface="Carlito"/>
              </a:rPr>
              <a:t>успіх </a:t>
            </a:r>
            <a:r>
              <a:rPr sz="1400" dirty="0">
                <a:latin typeface="Carlito"/>
                <a:cs typeface="Carlito"/>
              </a:rPr>
              <a:t>інновацій </a:t>
            </a:r>
            <a:r>
              <a:rPr sz="1400" spc="-5" dirty="0">
                <a:latin typeface="Carlito"/>
                <a:cs typeface="Carlito"/>
              </a:rPr>
              <a:t>залежить </a:t>
            </a:r>
            <a:r>
              <a:rPr sz="1400" dirty="0">
                <a:latin typeface="Carlito"/>
                <a:cs typeface="Carlito"/>
              </a:rPr>
              <a:t>від </a:t>
            </a:r>
            <a:r>
              <a:rPr sz="1400" spc="-5" dirty="0">
                <a:latin typeface="Carlito"/>
                <a:cs typeface="Carlito"/>
              </a:rPr>
              <a:t>повноти </a:t>
            </a:r>
            <a:r>
              <a:rPr sz="1400" dirty="0">
                <a:latin typeface="Carlito"/>
                <a:cs typeface="Carlito"/>
              </a:rPr>
              <a:t>заходів з реалізації </a:t>
            </a:r>
            <a:r>
              <a:rPr sz="1400" spc="-5" dirty="0">
                <a:latin typeface="Carlito"/>
                <a:cs typeface="Carlito"/>
              </a:rPr>
              <a:t>концепції  маркетингу, реальні </a:t>
            </a:r>
            <a:r>
              <a:rPr sz="1400" dirty="0">
                <a:latin typeface="Carlito"/>
                <a:cs typeface="Carlito"/>
              </a:rPr>
              <a:t>інноваційні </a:t>
            </a:r>
            <a:r>
              <a:rPr sz="1400" spc="-5" dirty="0">
                <a:latin typeface="Carlito"/>
                <a:cs typeface="Carlito"/>
              </a:rPr>
              <a:t>процеси </a:t>
            </a:r>
            <a:r>
              <a:rPr sz="1400" dirty="0">
                <a:latin typeface="Carlito"/>
                <a:cs typeface="Carlito"/>
              </a:rPr>
              <a:t>є </a:t>
            </a:r>
            <a:r>
              <a:rPr sz="1400" spc="-5" dirty="0">
                <a:latin typeface="Carlito"/>
                <a:cs typeface="Carlito"/>
              </a:rPr>
              <a:t>предметом досліджень </a:t>
            </a:r>
            <a:r>
              <a:rPr sz="1400" dirty="0">
                <a:latin typeface="Carlito"/>
                <a:cs typeface="Carlito"/>
              </a:rPr>
              <a:t>у першу  </a:t>
            </a:r>
            <a:r>
              <a:rPr sz="1400" spc="-5" dirty="0">
                <a:latin typeface="Carlito"/>
                <a:cs typeface="Carlito"/>
              </a:rPr>
              <a:t>чергу маркетологів, </a:t>
            </a:r>
            <a:r>
              <a:rPr sz="1400" dirty="0">
                <a:latin typeface="Carlito"/>
                <a:cs typeface="Carlito"/>
              </a:rPr>
              <a:t>а не </a:t>
            </a:r>
            <a:r>
              <a:rPr sz="1400" spc="-5" dirty="0">
                <a:latin typeface="Carlito"/>
                <a:cs typeface="Carlito"/>
              </a:rPr>
              <a:t>конструкторів та технологів. Можна стверджувати, </a:t>
            </a:r>
            <a:r>
              <a:rPr sz="1400" dirty="0">
                <a:latin typeface="Carlito"/>
                <a:cs typeface="Carlito"/>
              </a:rPr>
              <a:t>що  </a:t>
            </a:r>
            <a:r>
              <a:rPr sz="1400" spc="-5" dirty="0">
                <a:latin typeface="Carlito"/>
                <a:cs typeface="Carlito"/>
              </a:rPr>
              <a:t>нововведення, упроваджені </a:t>
            </a:r>
            <a:r>
              <a:rPr sz="1400" dirty="0">
                <a:latin typeface="Carlito"/>
                <a:cs typeface="Carlito"/>
              </a:rPr>
              <a:t>в різні галузі </a:t>
            </a:r>
            <a:r>
              <a:rPr sz="1400" spc="-5" dirty="0">
                <a:latin typeface="Carlito"/>
                <a:cs typeface="Carlito"/>
              </a:rPr>
              <a:t>промисловості, </a:t>
            </a:r>
            <a:r>
              <a:rPr sz="1400" dirty="0">
                <a:latin typeface="Carlito"/>
                <a:cs typeface="Carlito"/>
              </a:rPr>
              <a:t>потребують </a:t>
            </a:r>
            <a:r>
              <a:rPr sz="1400" spc="-5" dirty="0">
                <a:latin typeface="Carlito"/>
                <a:cs typeface="Carlito"/>
              </a:rPr>
              <a:t>різних  </a:t>
            </a:r>
            <a:r>
              <a:rPr sz="1400" dirty="0">
                <a:latin typeface="Carlito"/>
                <a:cs typeface="Carlito"/>
              </a:rPr>
              <a:t>витрат, </a:t>
            </a:r>
            <a:r>
              <a:rPr sz="1400" spc="-5" dirty="0">
                <a:latin typeface="Carlito"/>
                <a:cs typeface="Carlito"/>
              </a:rPr>
              <a:t>мають </a:t>
            </a:r>
            <a:r>
              <a:rPr sz="1400" dirty="0">
                <a:latin typeface="Carlito"/>
                <a:cs typeface="Carlito"/>
              </a:rPr>
              <a:t>різні </a:t>
            </a:r>
            <a:r>
              <a:rPr sz="1400" spc="-5" dirty="0">
                <a:latin typeface="Carlito"/>
                <a:cs typeface="Carlito"/>
              </a:rPr>
              <a:t>терміни одержання результатів та </a:t>
            </a:r>
            <a:r>
              <a:rPr sz="1400" dirty="0">
                <a:latin typeface="Carlito"/>
                <a:cs typeface="Carlito"/>
              </a:rPr>
              <a:t>різні </a:t>
            </a:r>
            <a:r>
              <a:rPr sz="1400" spc="-5" dirty="0">
                <a:latin typeface="Carlito"/>
                <a:cs typeface="Carlito"/>
              </a:rPr>
              <a:t>наслідки </a:t>
            </a:r>
            <a:r>
              <a:rPr sz="1400" dirty="0">
                <a:latin typeface="Carlito"/>
                <a:cs typeface="Carlito"/>
              </a:rPr>
              <a:t>їх впливу  на </a:t>
            </a:r>
            <a:r>
              <a:rPr sz="1400" spc="-5" dirty="0">
                <a:latin typeface="Carlito"/>
                <a:cs typeface="Carlito"/>
              </a:rPr>
              <a:t>майбутній розвиток окремого </a:t>
            </a:r>
            <a:r>
              <a:rPr sz="1400" dirty="0">
                <a:latin typeface="Carlito"/>
                <a:cs typeface="Carlito"/>
              </a:rPr>
              <a:t>підприємства, </a:t>
            </a:r>
            <a:r>
              <a:rPr sz="1400" spc="-5" dirty="0">
                <a:latin typeface="Carlito"/>
                <a:cs typeface="Carlito"/>
              </a:rPr>
              <a:t>галузі, </a:t>
            </a:r>
            <a:r>
              <a:rPr sz="1400" dirty="0">
                <a:latin typeface="Carlito"/>
                <a:cs typeface="Carlito"/>
              </a:rPr>
              <a:t>країни. </a:t>
            </a:r>
            <a:r>
              <a:rPr sz="1400" spc="-5" dirty="0">
                <a:latin typeface="Carlito"/>
                <a:cs typeface="Carlito"/>
              </a:rPr>
              <a:t>Економічна  енциклопедія пояснює, що маркетинг інновацій «полягає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орієнтації  організації </a:t>
            </a:r>
            <a:r>
              <a:rPr sz="1400" dirty="0">
                <a:latin typeface="Carlito"/>
                <a:cs typeface="Carlito"/>
              </a:rPr>
              <a:t>на засади </a:t>
            </a:r>
            <a:r>
              <a:rPr sz="1400" spc="-5" dirty="0">
                <a:latin typeface="Carlito"/>
                <a:cs typeface="Carlito"/>
              </a:rPr>
              <a:t>маркетингу та досягнення конкурентних </a:t>
            </a:r>
            <a:r>
              <a:rPr sz="1400" dirty="0">
                <a:latin typeface="Carlito"/>
                <a:cs typeface="Carlito"/>
              </a:rPr>
              <a:t>переваг </a:t>
            </a:r>
            <a:r>
              <a:rPr sz="1400" spc="-5" dirty="0">
                <a:latin typeface="Carlito"/>
                <a:cs typeface="Carlito"/>
              </a:rPr>
              <a:t>завдяки  </a:t>
            </a:r>
            <a:r>
              <a:rPr sz="1400" dirty="0">
                <a:latin typeface="Carlito"/>
                <a:cs typeface="Carlito"/>
              </a:rPr>
              <a:t>використанню </a:t>
            </a:r>
            <a:r>
              <a:rPr sz="1400" spc="-5" dirty="0">
                <a:latin typeface="Carlito"/>
                <a:cs typeface="Carlito"/>
              </a:rPr>
              <a:t>інновації, важливою ознакою якої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ринкових умовах </a:t>
            </a:r>
            <a:r>
              <a:rPr sz="1400" dirty="0">
                <a:latin typeface="Carlito"/>
                <a:cs typeface="Carlito"/>
              </a:rPr>
              <a:t>є новизна її  </a:t>
            </a:r>
            <a:r>
              <a:rPr sz="1400" spc="-5" dirty="0">
                <a:latin typeface="Carlito"/>
                <a:cs typeface="Carlito"/>
              </a:rPr>
              <a:t>технічних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споживчих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властивостей».</a:t>
            </a:r>
            <a:endParaRPr sz="1400">
              <a:latin typeface="Carlito"/>
              <a:cs typeface="Carlito"/>
            </a:endParaRPr>
          </a:p>
          <a:p>
            <a:pPr marL="12700" marR="635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dirty="0">
                <a:latin typeface="Carlito"/>
                <a:cs typeface="Carlito"/>
              </a:rPr>
              <a:t>Ще </a:t>
            </a:r>
            <a:r>
              <a:rPr sz="1400" spc="-5" dirty="0">
                <a:latin typeface="Carlito"/>
                <a:cs typeface="Carlito"/>
              </a:rPr>
              <a:t>наприкінці </a:t>
            </a:r>
            <a:r>
              <a:rPr sz="1400" dirty="0">
                <a:latin typeface="Carlito"/>
                <a:cs typeface="Carlito"/>
              </a:rPr>
              <a:t>80-х </a:t>
            </a:r>
            <a:r>
              <a:rPr sz="1400" spc="-5" dirty="0">
                <a:latin typeface="Carlito"/>
                <a:cs typeface="Carlito"/>
              </a:rPr>
              <a:t>рр. минулого століття, </a:t>
            </a:r>
            <a:r>
              <a:rPr sz="1400" dirty="0">
                <a:latin typeface="Carlito"/>
                <a:cs typeface="Carlito"/>
              </a:rPr>
              <a:t>коли відоме в </a:t>
            </a:r>
            <a:r>
              <a:rPr sz="1400" spc="-5" dirty="0">
                <a:latin typeface="Carlito"/>
                <a:cs typeface="Carlito"/>
              </a:rPr>
              <a:t>усьому </a:t>
            </a:r>
            <a:r>
              <a:rPr sz="1400" dirty="0">
                <a:latin typeface="Carlito"/>
                <a:cs typeface="Carlito"/>
              </a:rPr>
              <a:t>світі  </a:t>
            </a:r>
            <a:r>
              <a:rPr sz="1400" spc="-5" dirty="0">
                <a:latin typeface="Carlito"/>
                <a:cs typeface="Carlito"/>
              </a:rPr>
              <a:t>Сумське науково-технічне об'єднання </a:t>
            </a:r>
            <a:r>
              <a:rPr sz="1400" dirty="0">
                <a:latin typeface="Carlito"/>
                <a:cs typeface="Carlito"/>
              </a:rPr>
              <a:t>ВО </a:t>
            </a:r>
            <a:r>
              <a:rPr sz="1400" spc="-5" dirty="0">
                <a:latin typeface="Carlito"/>
                <a:cs typeface="Carlito"/>
              </a:rPr>
              <a:t>«Електрон» виробляло </a:t>
            </a:r>
            <a:r>
              <a:rPr sz="1400" dirty="0">
                <a:latin typeface="Carlito"/>
                <a:cs typeface="Carlito"/>
              </a:rPr>
              <a:t>наукоємну,  </a:t>
            </a:r>
            <a:r>
              <a:rPr sz="1400" spc="-5" dirty="0">
                <a:latin typeface="Carlito"/>
                <a:cs typeface="Carlito"/>
              </a:rPr>
              <a:t>високотехнологічну продукцію,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Україні вже точилися дискусії </a:t>
            </a:r>
            <a:r>
              <a:rPr sz="1400" dirty="0">
                <a:latin typeface="Carlito"/>
                <a:cs typeface="Carlito"/>
              </a:rPr>
              <a:t>щодо </a:t>
            </a:r>
            <a:r>
              <a:rPr sz="1400" spc="-5" dirty="0">
                <a:latin typeface="Carlito"/>
                <a:cs typeface="Carlito"/>
              </a:rPr>
              <a:t>вибору  шляху </a:t>
            </a:r>
            <a:r>
              <a:rPr sz="1400" dirty="0">
                <a:latin typeface="Carlito"/>
                <a:cs typeface="Carlito"/>
              </a:rPr>
              <a:t>подальшого її </a:t>
            </a:r>
            <a:r>
              <a:rPr sz="1400" spc="-5" dirty="0">
                <a:latin typeface="Carlito"/>
                <a:cs typeface="Carlito"/>
              </a:rPr>
              <a:t>розвитку. Одні </a:t>
            </a:r>
            <a:r>
              <a:rPr sz="1400" dirty="0">
                <a:latin typeface="Carlito"/>
                <a:cs typeface="Carlito"/>
              </a:rPr>
              <a:t>науковці, </a:t>
            </a:r>
            <a:r>
              <a:rPr sz="1400" spc="-5" dirty="0">
                <a:latin typeface="Carlito"/>
                <a:cs typeface="Carlito"/>
              </a:rPr>
              <a:t>розроблювані та виробничники  схилялися до думки, що Україна </a:t>
            </a:r>
            <a:r>
              <a:rPr sz="1400" dirty="0">
                <a:latin typeface="Carlito"/>
                <a:cs typeface="Carlito"/>
              </a:rPr>
              <a:t>в подальшому </a:t>
            </a:r>
            <a:r>
              <a:rPr sz="1400" spc="-5" dirty="0">
                <a:latin typeface="Carlito"/>
                <a:cs typeface="Carlito"/>
              </a:rPr>
              <a:t>має потужно розвивати складну  техніку, </a:t>
            </a:r>
            <a:r>
              <a:rPr sz="1400" dirty="0">
                <a:latin typeface="Carlito"/>
                <a:cs typeface="Carlito"/>
              </a:rPr>
              <a:t>щоб </a:t>
            </a:r>
            <a:r>
              <a:rPr sz="1400" spc="-5" dirty="0">
                <a:latin typeface="Carlito"/>
                <a:cs typeface="Carlito"/>
              </a:rPr>
              <a:t>зберегти світові </a:t>
            </a:r>
            <a:r>
              <a:rPr sz="1400" dirty="0">
                <a:latin typeface="Carlito"/>
                <a:cs typeface="Carlito"/>
              </a:rPr>
              <a:t>позиції в </a:t>
            </a:r>
            <a:r>
              <a:rPr sz="1400" spc="-5" dirty="0">
                <a:latin typeface="Carlito"/>
                <a:cs typeface="Carlito"/>
              </a:rPr>
              <a:t>розвитку </a:t>
            </a:r>
            <a:r>
              <a:rPr sz="1400" dirty="0">
                <a:latin typeface="Carlito"/>
                <a:cs typeface="Carlito"/>
              </a:rPr>
              <a:t>науки, </a:t>
            </a:r>
            <a:r>
              <a:rPr sz="1400" spc="-5" dirty="0">
                <a:latin typeface="Carlito"/>
                <a:cs typeface="Carlito"/>
              </a:rPr>
              <a:t>аерокосмонавтики,  медицини тощо. </a:t>
            </a:r>
            <a:r>
              <a:rPr sz="1400" dirty="0">
                <a:latin typeface="Carlito"/>
                <a:cs typeface="Carlito"/>
              </a:rPr>
              <a:t>Інші </a:t>
            </a:r>
            <a:r>
              <a:rPr sz="1400" spc="-5" dirty="0">
                <a:latin typeface="Carlito"/>
                <a:cs typeface="Carlito"/>
              </a:rPr>
              <a:t>наполягали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необхідності розвитку </a:t>
            </a:r>
            <a:r>
              <a:rPr sz="1400" dirty="0">
                <a:latin typeface="Carlito"/>
                <a:cs typeface="Carlito"/>
              </a:rPr>
              <a:t>ресурсних </a:t>
            </a:r>
            <a:r>
              <a:rPr sz="1400" spc="-5" dirty="0">
                <a:latin typeface="Carlito"/>
                <a:cs typeface="Carlito"/>
              </a:rPr>
              <a:t>галузей  (сільське господарство, металургія тощо), оскільки </a:t>
            </a:r>
            <a:r>
              <a:rPr sz="1400" dirty="0">
                <a:latin typeface="Carlito"/>
                <a:cs typeface="Carlito"/>
              </a:rPr>
              <a:t>вони швидко </a:t>
            </a:r>
            <a:r>
              <a:rPr sz="1400" spc="-5" dirty="0">
                <a:latin typeface="Carlito"/>
                <a:cs typeface="Carlito"/>
              </a:rPr>
              <a:t>дають </a:t>
            </a:r>
            <a:r>
              <a:rPr sz="1400" dirty="0">
                <a:latin typeface="Carlito"/>
                <a:cs typeface="Carlito"/>
              </a:rPr>
              <a:t>значні  </a:t>
            </a:r>
            <a:r>
              <a:rPr sz="1400" spc="-5" dirty="0">
                <a:latin typeface="Carlito"/>
                <a:cs typeface="Carlito"/>
              </a:rPr>
              <a:t>прибутки державі, що поступово забезпечить покращення життя людей. Відтоді  минуло майже двадцять років,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можна констатувати, що Україна так </a:t>
            </a:r>
            <a:r>
              <a:rPr sz="1400" dirty="0">
                <a:latin typeface="Carlito"/>
                <a:cs typeface="Carlito"/>
              </a:rPr>
              <a:t>і не  </a:t>
            </a:r>
            <a:r>
              <a:rPr sz="1400" spc="-5" dirty="0">
                <a:latin typeface="Carlito"/>
                <a:cs typeface="Carlito"/>
              </a:rPr>
              <a:t>визначилася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пріоритетами.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розвиток так </a:t>
            </a:r>
            <a:r>
              <a:rPr sz="1400" dirty="0">
                <a:latin typeface="Carlito"/>
                <a:cs typeface="Carlito"/>
              </a:rPr>
              <a:t>званих </a:t>
            </a:r>
            <a:r>
              <a:rPr sz="1400" spc="-5" dirty="0">
                <a:latin typeface="Carlito"/>
                <a:cs typeface="Carlito"/>
              </a:rPr>
              <a:t>первинних інновацій, </a:t>
            </a:r>
            <a:r>
              <a:rPr sz="1400" dirty="0">
                <a:latin typeface="Carlito"/>
                <a:cs typeface="Carlito"/>
              </a:rPr>
              <a:t>що  </a:t>
            </a:r>
            <a:r>
              <a:rPr sz="1400" spc="-5" dirty="0">
                <a:latin typeface="Carlito"/>
                <a:cs typeface="Carlito"/>
              </a:rPr>
              <a:t>стосуються </a:t>
            </a:r>
            <a:r>
              <a:rPr sz="1400" dirty="0">
                <a:latin typeface="Carlito"/>
                <a:cs typeface="Carlito"/>
              </a:rPr>
              <a:t>створення </a:t>
            </a:r>
            <a:r>
              <a:rPr sz="1400" spc="-5" dirty="0">
                <a:latin typeface="Carlito"/>
                <a:cs typeface="Carlito"/>
              </a:rPr>
              <a:t>наукоємної та високотехнологічної продукції,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розвиток  вторинних, які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допомогою організаційних, </a:t>
            </a:r>
            <a:r>
              <a:rPr sz="1400" dirty="0">
                <a:latin typeface="Carlito"/>
                <a:cs typeface="Carlito"/>
              </a:rPr>
              <a:t>економічних, </a:t>
            </a:r>
            <a:r>
              <a:rPr sz="1400" spc="-10" dirty="0">
                <a:latin typeface="Carlito"/>
                <a:cs typeface="Carlito"/>
              </a:rPr>
              <a:t>соціальних </a:t>
            </a:r>
            <a:r>
              <a:rPr sz="1400" spc="-5" dirty="0">
                <a:latin typeface="Carlito"/>
                <a:cs typeface="Carlito"/>
              </a:rPr>
              <a:t>та  юридичних заходів дозволяють збільшити обсяги виробництва сировини, так </a:t>
            </a:r>
            <a:r>
              <a:rPr sz="1400" dirty="0">
                <a:latin typeface="Carlito"/>
                <a:cs typeface="Carlito"/>
              </a:rPr>
              <a:t>і  не </a:t>
            </a:r>
            <a:r>
              <a:rPr sz="1400" spc="-5" dirty="0">
                <a:latin typeface="Carlito"/>
                <a:cs typeface="Carlito"/>
              </a:rPr>
              <a:t>розв'язали таких нагальних для </a:t>
            </a:r>
            <a:r>
              <a:rPr sz="1400" dirty="0">
                <a:latin typeface="Carlito"/>
                <a:cs typeface="Carlito"/>
              </a:rPr>
              <a:t>нашої країни </a:t>
            </a:r>
            <a:r>
              <a:rPr sz="1400" spc="-5" dirty="0">
                <a:latin typeface="Carlito"/>
                <a:cs typeface="Carlito"/>
              </a:rPr>
              <a:t>проблем. </a:t>
            </a:r>
            <a:r>
              <a:rPr sz="1400" dirty="0">
                <a:latin typeface="Carlito"/>
                <a:cs typeface="Carlito"/>
              </a:rPr>
              <a:t>З одного боку,  </a:t>
            </a:r>
            <a:r>
              <a:rPr sz="1400" spc="-5" dirty="0">
                <a:latin typeface="Carlito"/>
                <a:cs typeface="Carlito"/>
              </a:rPr>
              <a:t>Україна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випереджає економічно розвинуті </a:t>
            </a:r>
            <a:r>
              <a:rPr sz="1400" dirty="0">
                <a:latin typeface="Carlito"/>
                <a:cs typeface="Carlito"/>
              </a:rPr>
              <a:t>країни в </a:t>
            </a:r>
            <a:r>
              <a:rPr sz="1400" spc="-5" dirty="0">
                <a:latin typeface="Carlito"/>
                <a:cs typeface="Carlito"/>
              </a:rPr>
              <a:t>приладобудуванні або  </a:t>
            </a:r>
            <a:r>
              <a:rPr sz="1400" dirty="0">
                <a:latin typeface="Carlito"/>
                <a:cs typeface="Carlito"/>
              </a:rPr>
              <a:t>військовій </a:t>
            </a:r>
            <a:r>
              <a:rPr sz="1400" spc="-5" dirty="0">
                <a:latin typeface="Carlito"/>
                <a:cs typeface="Carlito"/>
              </a:rPr>
              <a:t>техніці, </a:t>
            </a:r>
            <a:r>
              <a:rPr sz="1400" dirty="0">
                <a:latin typeface="Carlito"/>
                <a:cs typeface="Carlito"/>
              </a:rPr>
              <a:t>а з іншого - її населення не </a:t>
            </a:r>
            <a:r>
              <a:rPr sz="1400" spc="-5" dirty="0">
                <a:latin typeface="Carlito"/>
                <a:cs typeface="Carlito"/>
              </a:rPr>
              <a:t>користується </a:t>
            </a:r>
            <a:r>
              <a:rPr sz="1400" dirty="0">
                <a:latin typeface="Carlito"/>
                <a:cs typeface="Carlito"/>
              </a:rPr>
              <a:t>в необхідному обсязі  </a:t>
            </a:r>
            <a:r>
              <a:rPr sz="1400" spc="-5" dirty="0">
                <a:latin typeface="Carlito"/>
                <a:cs typeface="Carlito"/>
              </a:rPr>
              <a:t>прибутками </a:t>
            </a:r>
            <a:r>
              <a:rPr sz="1400" dirty="0">
                <a:latin typeface="Carlito"/>
                <a:cs typeface="Carlito"/>
              </a:rPr>
              <a:t>від експорту </a:t>
            </a:r>
            <a:r>
              <a:rPr sz="1400" spc="-5" dirty="0">
                <a:latin typeface="Carlito"/>
                <a:cs typeface="Carlito"/>
              </a:rPr>
              <a:t>енергоносіїв (як, </a:t>
            </a:r>
            <a:r>
              <a:rPr sz="1400" dirty="0">
                <a:latin typeface="Carlito"/>
                <a:cs typeface="Carlito"/>
              </a:rPr>
              <a:t>наприклад, </a:t>
            </a:r>
            <a:r>
              <a:rPr sz="1400" spc="-5" dirty="0">
                <a:latin typeface="Carlito"/>
                <a:cs typeface="Carlito"/>
              </a:rPr>
              <a:t>Арабські Емірати),  продукції металургії (як, </a:t>
            </a:r>
            <a:r>
              <a:rPr sz="1400" dirty="0">
                <a:latin typeface="Carlito"/>
                <a:cs typeface="Carlito"/>
              </a:rPr>
              <a:t>наприклад, </a:t>
            </a:r>
            <a:r>
              <a:rPr sz="1400" spc="-5" dirty="0">
                <a:latin typeface="Carlito"/>
                <a:cs typeface="Carlito"/>
              </a:rPr>
              <a:t>Люксембург), злакових (як, наприклад,  </a:t>
            </a:r>
            <a:r>
              <a:rPr sz="1400" dirty="0">
                <a:latin typeface="Carlito"/>
                <a:cs typeface="Carlito"/>
              </a:rPr>
              <a:t>Канада чи цукру. </a:t>
            </a:r>
            <a:r>
              <a:rPr sz="1400" spc="-5" dirty="0">
                <a:latin typeface="Carlito"/>
                <a:cs typeface="Carlito"/>
              </a:rPr>
              <a:t>Спробуємо дослідити, чому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Україні так </a:t>
            </a:r>
            <a:r>
              <a:rPr sz="1400" dirty="0">
                <a:latin typeface="Carlito"/>
                <a:cs typeface="Carlito"/>
              </a:rPr>
              <a:t>і не </a:t>
            </a:r>
            <a:r>
              <a:rPr sz="1400" spc="-5" dirty="0">
                <a:latin typeface="Carlito"/>
                <a:cs typeface="Carlito"/>
              </a:rPr>
              <a:t>прийнято  відповідної загальнодержавної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концепції.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Ретроспективний аналіз </a:t>
            </a:r>
            <a:r>
              <a:rPr sz="1400" dirty="0">
                <a:latin typeface="Carlito"/>
                <a:cs typeface="Carlito"/>
              </a:rPr>
              <a:t>економічного </a:t>
            </a:r>
            <a:r>
              <a:rPr sz="1400" spc="-5" dirty="0">
                <a:latin typeface="Carlito"/>
                <a:cs typeface="Carlito"/>
              </a:rPr>
              <a:t>стану України та інших </a:t>
            </a:r>
            <a:r>
              <a:rPr sz="1400" dirty="0">
                <a:latin typeface="Carlito"/>
                <a:cs typeface="Carlito"/>
              </a:rPr>
              <a:t>країн  </a:t>
            </a:r>
            <a:r>
              <a:rPr sz="1400" spc="-5" dirty="0">
                <a:latin typeface="Carlito"/>
                <a:cs typeface="Carlito"/>
              </a:rPr>
              <a:t>постсоціалістичного простору дозволяє простежити можливі перспективи  </a:t>
            </a:r>
            <a:r>
              <a:rPr sz="1400" dirty="0">
                <a:latin typeface="Carlito"/>
                <a:cs typeface="Carlito"/>
              </a:rPr>
              <a:t>різних за </a:t>
            </a:r>
            <a:r>
              <a:rPr sz="1400" spc="-5" dirty="0">
                <a:latin typeface="Carlito"/>
                <a:cs typeface="Carlito"/>
              </a:rPr>
              <a:t>класифікацією </a:t>
            </a:r>
            <a:r>
              <a:rPr sz="1400" dirty="0">
                <a:latin typeface="Carlito"/>
                <a:cs typeface="Carlito"/>
              </a:rPr>
              <a:t>різновидів інновацій </a:t>
            </a:r>
            <a:r>
              <a:rPr sz="1400" spc="-5" dirty="0">
                <a:latin typeface="Carlito"/>
                <a:cs typeface="Carlito"/>
              </a:rPr>
              <a:t>відповідно як до</a:t>
            </a:r>
            <a:r>
              <a:rPr sz="1400" spc="-14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територіальних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127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7435" cy="940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55" algn="just">
              <a:lnSpc>
                <a:spcPct val="109500"/>
              </a:lnSpc>
              <a:spcBef>
                <a:spcPts val="100"/>
              </a:spcBef>
            </a:pPr>
            <a:r>
              <a:rPr sz="1400" dirty="0">
                <a:latin typeface="Carlito"/>
                <a:cs typeface="Carlito"/>
              </a:rPr>
              <a:t>меж ринків </a:t>
            </a:r>
            <a:r>
              <a:rPr sz="1400" spc="-5" dirty="0">
                <a:latin typeface="Carlito"/>
                <a:cs typeface="Carlito"/>
              </a:rPr>
              <a:t>(міжнародних, регіональних, національних), так </a:t>
            </a:r>
            <a:r>
              <a:rPr sz="1400" dirty="0">
                <a:latin typeface="Carlito"/>
                <a:cs typeface="Carlito"/>
              </a:rPr>
              <a:t>і видів </a:t>
            </a:r>
            <a:r>
              <a:rPr sz="1400" spc="-5" dirty="0">
                <a:latin typeface="Carlito"/>
                <a:cs typeface="Carlito"/>
              </a:rPr>
              <a:t>товарів,  вироблених промисловими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підприємствами.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Підприємства, які </a:t>
            </a:r>
            <a:r>
              <a:rPr sz="1400" dirty="0">
                <a:latin typeface="Carlito"/>
                <a:cs typeface="Carlito"/>
              </a:rPr>
              <a:t>за часів планової </a:t>
            </a:r>
            <a:r>
              <a:rPr sz="1400" spc="-5" dirty="0">
                <a:latin typeface="Carlito"/>
                <a:cs typeface="Carlito"/>
              </a:rPr>
              <a:t>економіки були представлені </a:t>
            </a:r>
            <a:r>
              <a:rPr sz="1400" dirty="0">
                <a:latin typeface="Carlito"/>
                <a:cs typeface="Carlito"/>
              </a:rPr>
              <a:t>на  </a:t>
            </a:r>
            <a:r>
              <a:rPr sz="1400" spc="-5" dirty="0">
                <a:latin typeface="Carlito"/>
                <a:cs typeface="Carlito"/>
              </a:rPr>
              <a:t>міжнародних ринках значним відсотком </a:t>
            </a:r>
            <a:r>
              <a:rPr sz="1400" dirty="0">
                <a:latin typeface="Carlito"/>
                <a:cs typeface="Carlito"/>
              </a:rPr>
              <a:t>експорту </a:t>
            </a:r>
            <a:r>
              <a:rPr sz="1400" spc="-5" dirty="0">
                <a:latin typeface="Carlito"/>
                <a:cs typeface="Carlito"/>
              </a:rPr>
              <a:t>вироблюваної продукції  (металургійна, енергетична, гірничодобувна промисловість), мають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10" dirty="0">
                <a:latin typeface="Carlito"/>
                <a:cs typeface="Carlito"/>
              </a:rPr>
              <a:t>до  </a:t>
            </a:r>
            <a:r>
              <a:rPr sz="1400" dirty="0">
                <a:latin typeface="Carlito"/>
                <a:cs typeface="Carlito"/>
              </a:rPr>
              <a:t>нинішнього часу </a:t>
            </a:r>
            <a:r>
              <a:rPr sz="1400" spc="-5" dirty="0">
                <a:latin typeface="Carlito"/>
                <a:cs typeface="Carlito"/>
              </a:rPr>
              <a:t>стабільно </a:t>
            </a:r>
            <a:r>
              <a:rPr sz="1400" dirty="0">
                <a:latin typeface="Carlito"/>
                <a:cs typeface="Carlito"/>
              </a:rPr>
              <a:t>високі </a:t>
            </a:r>
            <a:r>
              <a:rPr sz="1400" spc="-5" dirty="0">
                <a:latin typeface="Carlito"/>
                <a:cs typeface="Carlito"/>
              </a:rPr>
              <a:t>обсяги виробництва. Приблизно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такому </a:t>
            </a:r>
            <a:r>
              <a:rPr sz="1400" dirty="0">
                <a:latin typeface="Carlito"/>
                <a:cs typeface="Carlito"/>
              </a:rPr>
              <a:t>ж  </a:t>
            </a:r>
            <a:r>
              <a:rPr sz="1400" spc="-5" dirty="0">
                <a:latin typeface="Carlito"/>
                <a:cs typeface="Carlito"/>
              </a:rPr>
              <a:t>стані перебувають </a:t>
            </a:r>
            <a:r>
              <a:rPr sz="1400" dirty="0">
                <a:latin typeface="Carlito"/>
                <a:cs typeface="Carlito"/>
              </a:rPr>
              <a:t>підприємства, </a:t>
            </a:r>
            <a:r>
              <a:rPr sz="1400" spc="-5" dirty="0">
                <a:latin typeface="Carlito"/>
                <a:cs typeface="Carlito"/>
              </a:rPr>
              <a:t>які виробляють товари </a:t>
            </a:r>
            <a:r>
              <a:rPr sz="1400" dirty="0">
                <a:latin typeface="Carlito"/>
                <a:cs typeface="Carlito"/>
              </a:rPr>
              <a:t>разового </a:t>
            </a:r>
            <a:r>
              <a:rPr sz="1400" spc="-5" dirty="0">
                <a:latin typeface="Carlito"/>
                <a:cs typeface="Carlito"/>
              </a:rPr>
              <a:t>використання  (здебільшого харчова промисловість та агропромисловий </a:t>
            </a:r>
            <a:r>
              <a:rPr sz="1400" dirty="0">
                <a:latin typeface="Carlito"/>
                <a:cs typeface="Carlito"/>
              </a:rPr>
              <a:t>ком-плекс) і  </a:t>
            </a:r>
            <a:r>
              <a:rPr sz="1400" spc="-5" dirty="0">
                <a:latin typeface="Carlito"/>
                <a:cs typeface="Carlito"/>
              </a:rPr>
              <a:t>позиціонуються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місцевих ринках. Інвестування </a:t>
            </a:r>
            <a:r>
              <a:rPr sz="1400" dirty="0">
                <a:latin typeface="Carlito"/>
                <a:cs typeface="Carlito"/>
              </a:rPr>
              <a:t>цих </a:t>
            </a:r>
            <a:r>
              <a:rPr sz="1400" spc="-5" dirty="0">
                <a:latin typeface="Carlito"/>
                <a:cs typeface="Carlito"/>
              </a:rPr>
              <a:t>підприємств дало </a:t>
            </a:r>
            <a:r>
              <a:rPr sz="1400" dirty="0">
                <a:latin typeface="Carlito"/>
                <a:cs typeface="Carlito"/>
              </a:rPr>
              <a:t>швидкі  позитивні </a:t>
            </a:r>
            <a:r>
              <a:rPr sz="1400" spc="-5" dirty="0">
                <a:latin typeface="Carlito"/>
                <a:cs typeface="Carlito"/>
              </a:rPr>
              <a:t>наслідки, </a:t>
            </a:r>
            <a:r>
              <a:rPr sz="1400" dirty="0">
                <a:latin typeface="Carlito"/>
                <a:cs typeface="Carlito"/>
              </a:rPr>
              <a:t>а певні юридичні </a:t>
            </a:r>
            <a:r>
              <a:rPr sz="1400" spc="-5" dirty="0">
                <a:latin typeface="Carlito"/>
                <a:cs typeface="Carlito"/>
              </a:rPr>
              <a:t>інновації, що стосувалися </a:t>
            </a:r>
            <a:r>
              <a:rPr sz="1400" dirty="0">
                <a:latin typeface="Carlito"/>
                <a:cs typeface="Carlito"/>
              </a:rPr>
              <a:t>зміни форм  </a:t>
            </a:r>
            <a:r>
              <a:rPr sz="1400" spc="-5" dirty="0">
                <a:latin typeface="Carlito"/>
                <a:cs typeface="Carlito"/>
              </a:rPr>
              <a:t>власності суб'єктів господарювання </a:t>
            </a:r>
            <a:r>
              <a:rPr sz="1400" dirty="0">
                <a:latin typeface="Carlito"/>
                <a:cs typeface="Carlito"/>
              </a:rPr>
              <a:t>або </a:t>
            </a:r>
            <a:r>
              <a:rPr sz="1400" spc="-5" dirty="0">
                <a:latin typeface="Carlito"/>
                <a:cs typeface="Carlito"/>
              </a:rPr>
              <a:t>податкових обмежень імпортерів  (наприклад, для горілчаних виробів), та засоби підтримуючого маркетингу  сприяють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подальшому сталому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розвитку.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Різке </a:t>
            </a:r>
            <a:r>
              <a:rPr sz="1400" dirty="0">
                <a:latin typeface="Carlito"/>
                <a:cs typeface="Carlito"/>
              </a:rPr>
              <a:t>зниження </a:t>
            </a:r>
            <a:r>
              <a:rPr sz="1400" spc="-5" dirty="0">
                <a:latin typeface="Carlito"/>
                <a:cs typeface="Carlito"/>
              </a:rPr>
              <a:t>обсягів виробництва продукції сталося </a:t>
            </a:r>
            <a:r>
              <a:rPr sz="1400" dirty="0">
                <a:latin typeface="Carlito"/>
                <a:cs typeface="Carlito"/>
              </a:rPr>
              <a:t>на національних  ринках </a:t>
            </a:r>
            <a:r>
              <a:rPr sz="1400" spc="-5" dirty="0">
                <a:latin typeface="Carlito"/>
                <a:cs typeface="Carlito"/>
              </a:rPr>
              <a:t>промислових товарів широкого вжитку та </a:t>
            </a:r>
            <a:r>
              <a:rPr sz="1400" dirty="0">
                <a:latin typeface="Carlito"/>
                <a:cs typeface="Carlito"/>
              </a:rPr>
              <a:t>ринках, </a:t>
            </a:r>
            <a:r>
              <a:rPr sz="1400" spc="-5" dirty="0">
                <a:latin typeface="Carlito"/>
                <a:cs typeface="Carlito"/>
              </a:rPr>
              <a:t>які змінили свій статус  </a:t>
            </a:r>
            <a:r>
              <a:rPr sz="1400" dirty="0">
                <a:latin typeface="Carlito"/>
                <a:cs typeface="Carlito"/>
              </a:rPr>
              <a:t>із </a:t>
            </a:r>
            <a:r>
              <a:rPr sz="1400" spc="-5" dirty="0">
                <a:latin typeface="Carlito"/>
                <a:cs typeface="Carlito"/>
              </a:rPr>
              <a:t>внутрішніх (ринки Радянського Союзу)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міжнародні (ринки новостворених  незалежних держав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колишніх республік Радянського Союзу), </a:t>
            </a:r>
            <a:r>
              <a:rPr sz="1400" dirty="0">
                <a:latin typeface="Carlito"/>
                <a:cs typeface="Carlito"/>
              </a:rPr>
              <a:t>через </a:t>
            </a:r>
            <a:r>
              <a:rPr sz="1400" spc="-10" dirty="0">
                <a:latin typeface="Carlito"/>
                <a:cs typeface="Carlito"/>
              </a:rPr>
              <a:t>що  </a:t>
            </a:r>
            <a:r>
              <a:rPr sz="1400" spc="-5" dirty="0">
                <a:latin typeface="Carlito"/>
                <a:cs typeface="Carlito"/>
              </a:rPr>
              <a:t>фактично припинили </a:t>
            </a:r>
            <a:r>
              <a:rPr sz="1400" dirty="0">
                <a:latin typeface="Carlito"/>
                <a:cs typeface="Carlito"/>
              </a:rPr>
              <a:t>своє </a:t>
            </a:r>
            <a:r>
              <a:rPr sz="1400" spc="-5" dirty="0">
                <a:latin typeface="Carlito"/>
                <a:cs typeface="Carlito"/>
              </a:rPr>
              <a:t>існування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тільки </a:t>
            </a:r>
            <a:r>
              <a:rPr sz="1400" dirty="0">
                <a:latin typeface="Carlito"/>
                <a:cs typeface="Carlito"/>
              </a:rPr>
              <a:t>окремі </a:t>
            </a:r>
            <a:r>
              <a:rPr sz="1400" spc="-5" dirty="0">
                <a:latin typeface="Carlito"/>
                <a:cs typeface="Carlito"/>
              </a:rPr>
              <a:t>підприємства легкої,  хімічної та інших галузей промисловості </a:t>
            </a:r>
            <a:r>
              <a:rPr sz="1400" dirty="0">
                <a:latin typeface="Carlito"/>
                <a:cs typeface="Carlito"/>
              </a:rPr>
              <a:t>(зокрема, </a:t>
            </a:r>
            <a:r>
              <a:rPr sz="1400" spc="-5" dirty="0">
                <a:latin typeface="Carlito"/>
                <a:cs typeface="Carlito"/>
              </a:rPr>
              <a:t>славнозвісне Шосткинське  виробниче об'єднання «Свема»), </a:t>
            </a:r>
            <a:r>
              <a:rPr sz="1400" dirty="0">
                <a:latin typeface="Carlito"/>
                <a:cs typeface="Carlito"/>
              </a:rPr>
              <a:t>а й </a:t>
            </a:r>
            <a:r>
              <a:rPr sz="1400" spc="-5" dirty="0">
                <a:latin typeface="Carlito"/>
                <a:cs typeface="Carlito"/>
              </a:rPr>
              <a:t>цілі галузі, </a:t>
            </a:r>
            <a:r>
              <a:rPr sz="1400" dirty="0">
                <a:latin typeface="Carlito"/>
                <a:cs typeface="Carlito"/>
              </a:rPr>
              <a:t>наприклад, </a:t>
            </a:r>
            <a:r>
              <a:rPr sz="1400" spc="-5" dirty="0">
                <a:latin typeface="Carlito"/>
                <a:cs typeface="Carlito"/>
              </a:rPr>
              <a:t>виробництво  комп'ютерної техніки. Це сталося </a:t>
            </a:r>
            <a:r>
              <a:rPr sz="1400" dirty="0">
                <a:latin typeface="Carlito"/>
                <a:cs typeface="Carlito"/>
              </a:rPr>
              <a:t>значною </a:t>
            </a:r>
            <a:r>
              <a:rPr sz="1400" spc="-5" dirty="0">
                <a:latin typeface="Carlito"/>
                <a:cs typeface="Carlito"/>
              </a:rPr>
              <a:t>мірою через проникнення потужних  </a:t>
            </a:r>
            <a:r>
              <a:rPr sz="1400" dirty="0">
                <a:latin typeface="Carlito"/>
                <a:cs typeface="Carlito"/>
              </a:rPr>
              <a:t>іноземних </a:t>
            </a:r>
            <a:r>
              <a:rPr sz="1400" spc="-5" dirty="0">
                <a:latin typeface="Carlito"/>
                <a:cs typeface="Carlito"/>
              </a:rPr>
              <a:t>виробничих фірм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незміцнілі </a:t>
            </a:r>
            <a:r>
              <a:rPr sz="1400" dirty="0">
                <a:latin typeface="Carlito"/>
                <a:cs typeface="Carlito"/>
              </a:rPr>
              <a:t>ринки </a:t>
            </a:r>
            <a:r>
              <a:rPr sz="1400" spc="-5" dirty="0">
                <a:latin typeface="Carlito"/>
                <a:cs typeface="Carlito"/>
              </a:rPr>
              <a:t>новостворених незалежних  держав.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тут, </a:t>
            </a:r>
            <a:r>
              <a:rPr sz="1400" spc="5" dirty="0">
                <a:latin typeface="Carlito"/>
                <a:cs typeface="Carlito"/>
              </a:rPr>
              <a:t>на </a:t>
            </a:r>
            <a:r>
              <a:rPr sz="1400" dirty="0">
                <a:latin typeface="Carlito"/>
                <a:cs typeface="Carlito"/>
              </a:rPr>
              <a:t>відміну від </a:t>
            </a:r>
            <a:r>
              <a:rPr sz="1400" spc="-5" dirty="0">
                <a:latin typeface="Carlito"/>
                <a:cs typeface="Carlito"/>
              </a:rPr>
              <a:t>організаційних та юридичних інновацій, потрібні  </a:t>
            </a:r>
            <a:r>
              <a:rPr sz="1400" dirty="0">
                <a:latin typeface="Carlito"/>
                <a:cs typeface="Carlito"/>
              </a:rPr>
              <a:t>значні </a:t>
            </a:r>
            <a:r>
              <a:rPr sz="1400" spc="-5" dirty="0">
                <a:latin typeface="Carlito"/>
                <a:cs typeface="Carlito"/>
              </a:rPr>
              <a:t>науково-технічні розробки для виробничо-технічної продукції (машини  та механізми, прилади для </a:t>
            </a:r>
            <a:r>
              <a:rPr sz="1400" dirty="0">
                <a:latin typeface="Carlito"/>
                <a:cs typeface="Carlito"/>
              </a:rPr>
              <a:t>наукових і </a:t>
            </a:r>
            <a:r>
              <a:rPr sz="1400" spc="-5" dirty="0">
                <a:latin typeface="Carlito"/>
                <a:cs typeface="Carlito"/>
              </a:rPr>
              <a:t>медичних досліджень) </a:t>
            </a:r>
            <a:r>
              <a:rPr sz="1400" dirty="0">
                <a:latin typeface="Carlito"/>
                <a:cs typeface="Carlito"/>
              </a:rPr>
              <a:t>або </a:t>
            </a:r>
            <a:r>
              <a:rPr sz="1400" spc="-5" dirty="0">
                <a:latin typeface="Carlito"/>
                <a:cs typeface="Carlito"/>
              </a:rPr>
              <a:t>сучасна  технологічна підготовка виробництва (побутова техніка, одяг та взуття,  фармацевтичні</a:t>
            </a:r>
            <a:r>
              <a:rPr sz="1400" spc="-2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препарати).</a:t>
            </a:r>
            <a:endParaRPr sz="1400">
              <a:latin typeface="Carlito"/>
              <a:cs typeface="Carlito"/>
            </a:endParaRPr>
          </a:p>
          <a:p>
            <a:pPr marL="12700" marR="5715" indent="449580" algn="just">
              <a:lnSpc>
                <a:spcPct val="109600"/>
              </a:lnSpc>
              <a:spcBef>
                <a:spcPts val="810"/>
              </a:spcBef>
            </a:pPr>
            <a:r>
              <a:rPr sz="1400" spc="-5" dirty="0">
                <a:latin typeface="Carlito"/>
                <a:cs typeface="Carlito"/>
              </a:rPr>
              <a:t>На промислових підприємствах можна прискорити прогресивні зміни  шляхом </a:t>
            </a:r>
            <a:r>
              <a:rPr sz="1400" dirty="0">
                <a:latin typeface="Carlito"/>
                <a:cs typeface="Carlito"/>
              </a:rPr>
              <a:t>впливу на систему </a:t>
            </a:r>
            <a:r>
              <a:rPr sz="1400" spc="-5" dirty="0">
                <a:latin typeface="Carlito"/>
                <a:cs typeface="Carlito"/>
              </a:rPr>
              <a:t>стимулювання </a:t>
            </a:r>
            <a:r>
              <a:rPr sz="1400" dirty="0">
                <a:latin typeface="Carlito"/>
                <a:cs typeface="Carlito"/>
              </a:rPr>
              <a:t>інновацій. </a:t>
            </a:r>
            <a:r>
              <a:rPr sz="1400" spc="-5" dirty="0">
                <a:latin typeface="Carlito"/>
                <a:cs typeface="Carlito"/>
              </a:rPr>
              <a:t>Факторами такого </a:t>
            </a:r>
            <a:r>
              <a:rPr sz="1400" dirty="0">
                <a:latin typeface="Carlito"/>
                <a:cs typeface="Carlito"/>
              </a:rPr>
              <a:t>впливу  </a:t>
            </a:r>
            <a:r>
              <a:rPr sz="1400" spc="-5" dirty="0">
                <a:latin typeface="Carlito"/>
                <a:cs typeface="Carlito"/>
              </a:rPr>
              <a:t>мають стати: </a:t>
            </a:r>
            <a:r>
              <a:rPr sz="1400" dirty="0">
                <a:latin typeface="Carlito"/>
                <a:cs typeface="Carlito"/>
              </a:rPr>
              <a:t>використання </a:t>
            </a:r>
            <a:r>
              <a:rPr sz="1400" spc="-5" dirty="0">
                <a:latin typeface="Carlito"/>
                <a:cs typeface="Carlito"/>
              </a:rPr>
              <a:t>маркетингового </a:t>
            </a:r>
            <a:r>
              <a:rPr sz="1400" dirty="0">
                <a:latin typeface="Carlito"/>
                <a:cs typeface="Carlito"/>
              </a:rPr>
              <a:t>інструментарію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нововведень;</a:t>
            </a:r>
            <a:endParaRPr sz="1400">
              <a:latin typeface="Carlito"/>
              <a:cs typeface="Carlito"/>
            </a:endParaRPr>
          </a:p>
          <a:p>
            <a:pPr marL="911860" indent="-450215" algn="just">
              <a:lnSpc>
                <a:spcPct val="100000"/>
              </a:lnSpc>
              <a:spcBef>
                <a:spcPts val="970"/>
              </a:spcBef>
              <a:buChar char="-"/>
              <a:tabLst>
                <a:tab pos="912494" algn="l"/>
              </a:tabLst>
            </a:pPr>
            <a:r>
              <a:rPr sz="1400" dirty="0">
                <a:latin typeface="Carlito"/>
                <a:cs typeface="Carlito"/>
              </a:rPr>
              <a:t>системи </a:t>
            </a:r>
            <a:r>
              <a:rPr sz="1400" spc="-5" dirty="0">
                <a:latin typeface="Carlito"/>
                <a:cs typeface="Carlito"/>
              </a:rPr>
              <a:t>передачі технологій;</a:t>
            </a:r>
            <a:endParaRPr sz="1400">
              <a:latin typeface="Carlito"/>
              <a:cs typeface="Carlito"/>
            </a:endParaRPr>
          </a:p>
          <a:p>
            <a:pPr marL="12700" marR="5715" indent="449580">
              <a:lnSpc>
                <a:spcPct val="110100"/>
              </a:lnSpc>
              <a:spcBef>
                <a:spcPts val="790"/>
              </a:spcBef>
              <a:buChar char="-"/>
              <a:tabLst>
                <a:tab pos="911860" algn="l"/>
                <a:tab pos="912494" algn="l"/>
                <a:tab pos="1821814" algn="l"/>
                <a:tab pos="2361565" algn="l"/>
                <a:tab pos="3222625" algn="l"/>
                <a:tab pos="4020820" algn="l"/>
                <a:tab pos="5082540" algn="l"/>
              </a:tabLst>
            </a:pPr>
            <a:r>
              <a:rPr sz="1400" dirty="0">
                <a:latin typeface="Carlito"/>
                <a:cs typeface="Carlito"/>
              </a:rPr>
              <a:t>ст</a:t>
            </a:r>
            <a:r>
              <a:rPr sz="1400" spc="-5" dirty="0">
                <a:latin typeface="Carlito"/>
                <a:cs typeface="Carlito"/>
              </a:rPr>
              <a:t>во</a:t>
            </a:r>
            <a:r>
              <a:rPr sz="1400" spc="5" dirty="0">
                <a:latin typeface="Carlito"/>
                <a:cs typeface="Carlito"/>
              </a:rPr>
              <a:t>р</a:t>
            </a:r>
            <a:r>
              <a:rPr sz="1400" dirty="0">
                <a:latin typeface="Carlito"/>
                <a:cs typeface="Carlito"/>
              </a:rPr>
              <a:t>ення	чітк</a:t>
            </a:r>
            <a:r>
              <a:rPr sz="1400" spc="-10" dirty="0">
                <a:latin typeface="Carlito"/>
                <a:cs typeface="Carlito"/>
              </a:rPr>
              <a:t>о</a:t>
            </a:r>
            <a:r>
              <a:rPr sz="1400" dirty="0">
                <a:latin typeface="Carlito"/>
                <a:cs typeface="Carlito"/>
              </a:rPr>
              <a:t>ї	патентної	системи;	</a:t>
            </a:r>
            <a:r>
              <a:rPr sz="1400" spc="-5" dirty="0">
                <a:latin typeface="Carlito"/>
                <a:cs typeface="Carlito"/>
              </a:rPr>
              <a:t>дот</a:t>
            </a:r>
            <a:r>
              <a:rPr sz="1400" dirty="0">
                <a:latin typeface="Carlito"/>
                <a:cs typeface="Carlito"/>
              </a:rPr>
              <a:t>рим</a:t>
            </a:r>
            <a:r>
              <a:rPr sz="1400" spc="-15" dirty="0">
                <a:latin typeface="Carlito"/>
                <a:cs typeface="Carlito"/>
              </a:rPr>
              <a:t>а</a:t>
            </a:r>
            <a:r>
              <a:rPr sz="1400" dirty="0">
                <a:latin typeface="Carlito"/>
                <a:cs typeface="Carlito"/>
              </a:rPr>
              <a:t>ння	Міжнародн</a:t>
            </a:r>
            <a:r>
              <a:rPr sz="1400" spc="5" dirty="0">
                <a:latin typeface="Carlito"/>
                <a:cs typeface="Carlito"/>
              </a:rPr>
              <a:t>и</a:t>
            </a:r>
            <a:r>
              <a:rPr sz="1400" dirty="0">
                <a:latin typeface="Carlito"/>
                <a:cs typeface="Carlito"/>
              </a:rPr>
              <a:t>х  </a:t>
            </a:r>
            <a:r>
              <a:rPr sz="1400" spc="-5" dirty="0">
                <a:latin typeface="Carlito"/>
                <a:cs typeface="Carlito"/>
              </a:rPr>
              <a:t>технічних стандартів (за типом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ICO);</a:t>
            </a:r>
            <a:endParaRPr sz="1400">
              <a:latin typeface="Carlito"/>
              <a:cs typeface="Carlito"/>
            </a:endParaRPr>
          </a:p>
          <a:p>
            <a:pPr marL="911860" indent="-450215" algn="just">
              <a:lnSpc>
                <a:spcPct val="100000"/>
              </a:lnSpc>
              <a:spcBef>
                <a:spcPts val="960"/>
              </a:spcBef>
              <a:buChar char="-"/>
              <a:tabLst>
                <a:tab pos="912494" algn="l"/>
              </a:tabLst>
            </a:pPr>
            <a:r>
              <a:rPr sz="1400" spc="-5" dirty="0">
                <a:latin typeface="Carlito"/>
                <a:cs typeface="Carlito"/>
              </a:rPr>
              <a:t>посилення елементів </a:t>
            </a:r>
            <a:r>
              <a:rPr sz="1400" dirty="0">
                <a:latin typeface="Carlito"/>
                <a:cs typeface="Carlito"/>
              </a:rPr>
              <a:t>інтеграції в інноваційних</a:t>
            </a:r>
            <a:r>
              <a:rPr sz="1400" spc="-3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процесах.</a:t>
            </a:r>
            <a:endParaRPr sz="1400">
              <a:latin typeface="Carlito"/>
              <a:cs typeface="Carlito"/>
            </a:endParaRPr>
          </a:p>
          <a:p>
            <a:pPr marL="12700" marR="5715" indent="449580" algn="just">
              <a:lnSpc>
                <a:spcPct val="109500"/>
              </a:lnSpc>
              <a:spcBef>
                <a:spcPts val="810"/>
              </a:spcBef>
            </a:pP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світі сталий розвиток підприємств, які спеціалізуються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виробництві  товарів виробничо-технічного призначення (промислової продукції та продукції  одиничного виробництва), зумовлений ступенем </a:t>
            </a:r>
            <a:r>
              <a:rPr sz="1400" dirty="0">
                <a:latin typeface="Carlito"/>
                <a:cs typeface="Carlito"/>
              </a:rPr>
              <a:t>успішного</a:t>
            </a:r>
            <a:r>
              <a:rPr sz="1400" spc="19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застосування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128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705" cy="9231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985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маркетингової концепції вдосконалення товару, що ґрунтується </a:t>
            </a:r>
            <a:r>
              <a:rPr sz="1400" spc="5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розробленні  </a:t>
            </a:r>
            <a:r>
              <a:rPr sz="1400" dirty="0">
                <a:latin typeface="Carlito"/>
                <a:cs typeface="Carlito"/>
              </a:rPr>
              <a:t>нової </a:t>
            </a:r>
            <a:r>
              <a:rPr sz="1400" spc="-5" dirty="0">
                <a:latin typeface="Carlito"/>
                <a:cs typeface="Carlito"/>
              </a:rPr>
              <a:t>техніки відповідно до </a:t>
            </a:r>
            <a:r>
              <a:rPr sz="1400" dirty="0">
                <a:latin typeface="Carlito"/>
                <a:cs typeface="Carlito"/>
              </a:rPr>
              <a:t>сучасної </a:t>
            </a:r>
            <a:r>
              <a:rPr sz="1400" spc="-5" dirty="0">
                <a:latin typeface="Carlito"/>
                <a:cs typeface="Carlito"/>
              </a:rPr>
              <a:t>конструкційної еволюції </a:t>
            </a:r>
            <a:r>
              <a:rPr sz="1400" dirty="0">
                <a:latin typeface="Carlito"/>
                <a:cs typeface="Carlito"/>
              </a:rPr>
              <a:t>її </a:t>
            </a:r>
            <a:r>
              <a:rPr sz="1400" spc="-5" dirty="0">
                <a:latin typeface="Carlito"/>
                <a:cs typeface="Carlito"/>
              </a:rPr>
              <a:t>класів та  </a:t>
            </a:r>
            <a:r>
              <a:rPr sz="1400" dirty="0">
                <a:latin typeface="Carlito"/>
                <a:cs typeface="Carlito"/>
              </a:rPr>
              <a:t>різновидів. </a:t>
            </a:r>
            <a:r>
              <a:rPr sz="1400" spc="-5" dirty="0">
                <a:latin typeface="Carlito"/>
                <a:cs typeface="Carlito"/>
              </a:rPr>
              <a:t>На </a:t>
            </a:r>
            <a:r>
              <a:rPr sz="1400" dirty="0">
                <a:latin typeface="Carlito"/>
                <a:cs typeface="Carlito"/>
              </a:rPr>
              <a:t>сьогодні в </a:t>
            </a:r>
            <a:r>
              <a:rPr sz="1400" spc="-5" dirty="0">
                <a:latin typeface="Carlito"/>
                <a:cs typeface="Carlito"/>
              </a:rPr>
              <a:t>Україні </a:t>
            </a:r>
            <a:r>
              <a:rPr sz="1400" dirty="0">
                <a:latin typeface="Carlito"/>
                <a:cs typeface="Carlito"/>
              </a:rPr>
              <a:t>це </a:t>
            </a:r>
            <a:r>
              <a:rPr sz="1400" spc="-5" dirty="0">
                <a:latin typeface="Carlito"/>
                <a:cs typeface="Carlito"/>
              </a:rPr>
              <a:t>певною мірою залежить </a:t>
            </a:r>
            <a:r>
              <a:rPr sz="1400" dirty="0">
                <a:latin typeface="Carlito"/>
                <a:cs typeface="Carlito"/>
              </a:rPr>
              <a:t>від приєднання </a:t>
            </a:r>
            <a:r>
              <a:rPr sz="1400" spc="-5" dirty="0">
                <a:latin typeface="Carlito"/>
                <a:cs typeface="Carlito"/>
              </a:rPr>
              <a:t>чи  відтворення відокремлених або «загублених» науково-дослідних </a:t>
            </a: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проектних  підрозділів, що дозволяє гнучко реагувати </a:t>
            </a:r>
            <a:r>
              <a:rPr sz="1400" dirty="0">
                <a:latin typeface="Carlito"/>
                <a:cs typeface="Carlito"/>
              </a:rPr>
              <a:t>на специфічні </a:t>
            </a:r>
            <a:r>
              <a:rPr sz="1400" spc="-5" dirty="0">
                <a:latin typeface="Carlito"/>
                <a:cs typeface="Carlito"/>
              </a:rPr>
              <a:t>індивідуальні вимоги  </a:t>
            </a:r>
            <a:r>
              <a:rPr sz="1400" dirty="0">
                <a:latin typeface="Carlito"/>
                <a:cs typeface="Carlito"/>
              </a:rPr>
              <a:t>замовників, підвищує </a:t>
            </a:r>
            <a:r>
              <a:rPr sz="1400" spc="-5" dirty="0">
                <a:latin typeface="Carlito"/>
                <a:cs typeface="Carlito"/>
              </a:rPr>
              <a:t>економічну </a:t>
            </a:r>
            <a:r>
              <a:rPr sz="1400" dirty="0">
                <a:latin typeface="Carlito"/>
                <a:cs typeface="Carlito"/>
              </a:rPr>
              <a:t>й </a:t>
            </a:r>
            <a:r>
              <a:rPr sz="1400" spc="-5" dirty="0">
                <a:latin typeface="Carlito"/>
                <a:cs typeface="Carlito"/>
              </a:rPr>
              <a:t>технічну незалежність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майбутньому, але </a:t>
            </a:r>
            <a:r>
              <a:rPr sz="1400" dirty="0">
                <a:latin typeface="Carlito"/>
                <a:cs typeface="Carlito"/>
              </a:rPr>
              <a:t>й  </a:t>
            </a:r>
            <a:r>
              <a:rPr sz="1400" spc="-5" dirty="0">
                <a:latin typeface="Carlito"/>
                <a:cs typeface="Carlito"/>
              </a:rPr>
              <a:t>загострює окремі соціальні проблеми, що </a:t>
            </a:r>
            <a:r>
              <a:rPr sz="1400" dirty="0">
                <a:latin typeface="Carlito"/>
                <a:cs typeface="Carlito"/>
              </a:rPr>
              <a:t>існують у</a:t>
            </a:r>
            <a:r>
              <a:rPr sz="1400" spc="-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країні.</a:t>
            </a:r>
            <a:endParaRPr sz="1400">
              <a:latin typeface="Carlito"/>
              <a:cs typeface="Carlito"/>
            </a:endParaRPr>
          </a:p>
          <a:p>
            <a:pPr marL="12700" marR="5715" indent="449580" algn="just">
              <a:lnSpc>
                <a:spcPct val="1097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Останнім </a:t>
            </a:r>
            <a:r>
              <a:rPr sz="1400" dirty="0">
                <a:latin typeface="Carlito"/>
                <a:cs typeface="Carlito"/>
              </a:rPr>
              <a:t>часом в </a:t>
            </a:r>
            <a:r>
              <a:rPr sz="1400" spc="-5" dirty="0">
                <a:latin typeface="Carlito"/>
                <a:cs typeface="Carlito"/>
              </a:rPr>
              <a:t>Україні так </a:t>
            </a:r>
            <a:r>
              <a:rPr sz="1400" dirty="0">
                <a:latin typeface="Carlito"/>
                <a:cs typeface="Carlito"/>
              </a:rPr>
              <a:t>і не </a:t>
            </a:r>
            <a:r>
              <a:rPr sz="1400" spc="-5" dirty="0">
                <a:latin typeface="Carlito"/>
                <a:cs typeface="Carlito"/>
              </a:rPr>
              <a:t>відбулося очікуваного </a:t>
            </a:r>
            <a:r>
              <a:rPr sz="1400" dirty="0">
                <a:latin typeface="Carlito"/>
                <a:cs typeface="Carlito"/>
              </a:rPr>
              <a:t>підйому  інноваційної </a:t>
            </a:r>
            <a:r>
              <a:rPr sz="1400" spc="-5" dirty="0">
                <a:latin typeface="Carlito"/>
                <a:cs typeface="Carlito"/>
              </a:rPr>
              <a:t>діяльності </a:t>
            </a:r>
            <a:r>
              <a:rPr sz="1400" dirty="0">
                <a:latin typeface="Carlito"/>
                <a:cs typeface="Carlito"/>
              </a:rPr>
              <a:t>в більшості </a:t>
            </a:r>
            <a:r>
              <a:rPr sz="1400" spc="-5" dirty="0">
                <a:latin typeface="Carlito"/>
                <a:cs typeface="Carlito"/>
              </a:rPr>
              <a:t>галузей народного господарства. Це  пояснюється відсутністю </a:t>
            </a:r>
            <a:r>
              <a:rPr sz="1400" dirty="0">
                <a:latin typeface="Carlito"/>
                <a:cs typeface="Carlito"/>
              </a:rPr>
              <a:t>на макро- </a:t>
            </a:r>
            <a:r>
              <a:rPr sz="1400" spc="-5" dirty="0">
                <a:latin typeface="Carlito"/>
                <a:cs typeface="Carlito"/>
              </a:rPr>
              <a:t>та мікрорівнях </a:t>
            </a:r>
            <a:r>
              <a:rPr sz="1400" dirty="0">
                <a:latin typeface="Carlito"/>
                <a:cs typeface="Carlito"/>
              </a:rPr>
              <a:t>підприємств певних </a:t>
            </a:r>
            <a:r>
              <a:rPr sz="1400" spc="-5" dirty="0">
                <a:latin typeface="Carlito"/>
                <a:cs typeface="Carlito"/>
              </a:rPr>
              <a:t>умов, </a:t>
            </a:r>
            <a:r>
              <a:rPr sz="1400" dirty="0">
                <a:latin typeface="Carlito"/>
                <a:cs typeface="Carlito"/>
              </a:rPr>
              <a:t>що  </a:t>
            </a:r>
            <a:r>
              <a:rPr sz="1400" spc="-5" dirty="0">
                <a:latin typeface="Carlito"/>
                <a:cs typeface="Carlito"/>
              </a:rPr>
              <a:t>здатні </a:t>
            </a:r>
            <a:r>
              <a:rPr sz="1400" dirty="0">
                <a:latin typeface="Carlito"/>
                <a:cs typeface="Carlito"/>
              </a:rPr>
              <a:t>її стимулювати. Зокрема, на більшості </a:t>
            </a:r>
            <a:r>
              <a:rPr sz="1400" spc="-5" dirty="0">
                <a:latin typeface="Carlito"/>
                <a:cs typeface="Carlito"/>
              </a:rPr>
              <a:t>українських підприємств </a:t>
            </a:r>
            <a:r>
              <a:rPr sz="1400" dirty="0">
                <a:latin typeface="Carlito"/>
                <a:cs typeface="Carlito"/>
              </a:rPr>
              <a:t>ще й </a:t>
            </a:r>
            <a:r>
              <a:rPr sz="1400" spc="-5" dirty="0">
                <a:latin typeface="Carlito"/>
                <a:cs typeface="Carlito"/>
              </a:rPr>
              <a:t>досі  </a:t>
            </a:r>
            <a:r>
              <a:rPr sz="1400" dirty="0">
                <a:latin typeface="Carlito"/>
                <a:cs typeface="Carlito"/>
              </a:rPr>
              <a:t>панує система </a:t>
            </a:r>
            <a:r>
              <a:rPr sz="1400" spc="-5" dirty="0">
                <a:latin typeface="Carlito"/>
                <a:cs typeface="Carlito"/>
              </a:rPr>
              <a:t>трудових відносин, притаманних адміністративно-командній  </a:t>
            </a:r>
            <a:r>
              <a:rPr sz="1400" dirty="0">
                <a:latin typeface="Carlito"/>
                <a:cs typeface="Carlito"/>
              </a:rPr>
              <a:t>системі, </a:t>
            </a:r>
            <a:r>
              <a:rPr sz="1400" spc="-5" dirty="0">
                <a:latin typeface="Carlito"/>
                <a:cs typeface="Carlito"/>
              </a:rPr>
              <a:t>яка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спроможна задовільно </a:t>
            </a:r>
            <a:r>
              <a:rPr sz="1400" dirty="0">
                <a:latin typeface="Carlito"/>
                <a:cs typeface="Carlito"/>
              </a:rPr>
              <a:t>керувати підприємством в </a:t>
            </a:r>
            <a:r>
              <a:rPr sz="1400" spc="-5" dirty="0">
                <a:latin typeface="Carlito"/>
                <a:cs typeface="Carlito"/>
              </a:rPr>
              <a:t>умовах  невизначеності, враховуючи маркетингові, організаційні, </a:t>
            </a:r>
            <a:r>
              <a:rPr sz="1400" dirty="0">
                <a:latin typeface="Carlito"/>
                <a:cs typeface="Carlito"/>
              </a:rPr>
              <a:t>кадрові, </a:t>
            </a:r>
            <a:r>
              <a:rPr sz="1400" spc="-5" dirty="0">
                <a:latin typeface="Carlito"/>
                <a:cs typeface="Carlito"/>
              </a:rPr>
              <a:t>інформаційні  та комунікаційні </a:t>
            </a:r>
            <a:r>
              <a:rPr sz="1400" dirty="0">
                <a:latin typeface="Carlito"/>
                <a:cs typeface="Carlito"/>
              </a:rPr>
              <a:t>аспекти. І </a:t>
            </a:r>
            <a:r>
              <a:rPr sz="1400" spc="-10" dirty="0">
                <a:latin typeface="Carlito"/>
                <a:cs typeface="Carlito"/>
              </a:rPr>
              <a:t>якщо </a:t>
            </a:r>
            <a:r>
              <a:rPr sz="1400" spc="-5" dirty="0">
                <a:latin typeface="Carlito"/>
                <a:cs typeface="Carlito"/>
              </a:rPr>
              <a:t>серед технічно складних товарів широкого  вжитку можна </a:t>
            </a:r>
            <a:r>
              <a:rPr sz="1400" dirty="0">
                <a:latin typeface="Carlito"/>
                <a:cs typeface="Carlito"/>
              </a:rPr>
              <a:t>навести </a:t>
            </a:r>
            <a:r>
              <a:rPr sz="1400" spc="-5" dirty="0">
                <a:latin typeface="Carlito"/>
                <a:cs typeface="Carlito"/>
              </a:rPr>
              <a:t>приклади нових розробок (наприклад,</a:t>
            </a:r>
            <a:r>
              <a:rPr sz="1400" spc="1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автомобіль</a:t>
            </a:r>
            <a:endParaRPr sz="1400">
              <a:latin typeface="Carlito"/>
              <a:cs typeface="Carlito"/>
            </a:endParaRPr>
          </a:p>
          <a:p>
            <a:pPr marL="12700" marR="6985" algn="just">
              <a:lnSpc>
                <a:spcPct val="109500"/>
              </a:lnSpc>
              <a:spcBef>
                <a:spcPts val="15"/>
              </a:spcBef>
            </a:pPr>
            <a:r>
              <a:rPr sz="1400" spc="-5" dirty="0">
                <a:latin typeface="Carlito"/>
                <a:cs typeface="Carlito"/>
              </a:rPr>
              <a:t>«Славута»), то </a:t>
            </a:r>
            <a:r>
              <a:rPr sz="1400" dirty="0">
                <a:latin typeface="Carlito"/>
                <a:cs typeface="Carlito"/>
              </a:rPr>
              <a:t>серед </a:t>
            </a:r>
            <a:r>
              <a:rPr sz="1400" spc="-5" dirty="0">
                <a:latin typeface="Carlito"/>
                <a:cs typeface="Carlito"/>
              </a:rPr>
              <a:t>виробничо-технічної продукції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майже немає. </a:t>
            </a:r>
            <a:r>
              <a:rPr sz="1400" dirty="0">
                <a:latin typeface="Carlito"/>
                <a:cs typeface="Carlito"/>
              </a:rPr>
              <a:t>І це </a:t>
            </a:r>
            <a:r>
              <a:rPr sz="1400" spc="-5" dirty="0">
                <a:latin typeface="Carlito"/>
                <a:cs typeface="Carlito"/>
              </a:rPr>
              <a:t>зовсім 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залежить </a:t>
            </a:r>
            <a:r>
              <a:rPr sz="1400" dirty="0">
                <a:latin typeface="Carlito"/>
                <a:cs typeface="Carlito"/>
              </a:rPr>
              <a:t>від форми </a:t>
            </a:r>
            <a:r>
              <a:rPr sz="1400" spc="-5" dirty="0">
                <a:latin typeface="Carlito"/>
                <a:cs typeface="Carlito"/>
              </a:rPr>
              <a:t>власності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підприємства.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програмних документах Президента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Кабінету </a:t>
            </a:r>
            <a:r>
              <a:rPr sz="1400" dirty="0">
                <a:latin typeface="Carlito"/>
                <a:cs typeface="Carlito"/>
              </a:rPr>
              <a:t>Міністрів </a:t>
            </a:r>
            <a:r>
              <a:rPr sz="1400" spc="-5" dirty="0">
                <a:latin typeface="Carlito"/>
                <a:cs typeface="Carlito"/>
              </a:rPr>
              <a:t>неодноразово  зазначалося, що головним фактором сталого економічного розвитку </a:t>
            </a:r>
            <a:r>
              <a:rPr sz="1400" dirty="0">
                <a:latin typeface="Carlito"/>
                <a:cs typeface="Carlito"/>
              </a:rPr>
              <a:t>країни  </a:t>
            </a:r>
            <a:r>
              <a:rPr sz="1400" spc="-5" dirty="0">
                <a:latin typeface="Carlito"/>
                <a:cs typeface="Carlito"/>
              </a:rPr>
              <a:t>можуть </a:t>
            </a:r>
            <a:r>
              <a:rPr sz="1400" dirty="0">
                <a:latin typeface="Carlito"/>
                <a:cs typeface="Carlito"/>
              </a:rPr>
              <a:t>бути лише </a:t>
            </a:r>
            <a:r>
              <a:rPr sz="1400" spc="-5" dirty="0">
                <a:latin typeface="Carlito"/>
                <a:cs typeface="Carlito"/>
              </a:rPr>
              <a:t>науково-технічні </a:t>
            </a:r>
            <a:r>
              <a:rPr sz="1400" dirty="0">
                <a:latin typeface="Carlito"/>
                <a:cs typeface="Carlito"/>
              </a:rPr>
              <a:t>інновації. </a:t>
            </a:r>
            <a:r>
              <a:rPr sz="1400" spc="-5" dirty="0">
                <a:latin typeface="Carlito"/>
                <a:cs typeface="Carlito"/>
              </a:rPr>
              <a:t>Розвиток </a:t>
            </a:r>
            <a:r>
              <a:rPr sz="1400" dirty="0">
                <a:latin typeface="Carlito"/>
                <a:cs typeface="Carlito"/>
              </a:rPr>
              <a:t>інноваційної </a:t>
            </a:r>
            <a:r>
              <a:rPr sz="1400" spc="-5" dirty="0">
                <a:latin typeface="Carlito"/>
                <a:cs typeface="Carlito"/>
              </a:rPr>
              <a:t>моделі  структурної перебудови економіки, </a:t>
            </a:r>
            <a:r>
              <a:rPr sz="1400" dirty="0">
                <a:latin typeface="Carlito"/>
                <a:cs typeface="Carlito"/>
              </a:rPr>
              <a:t>її вдосконалення </a:t>
            </a:r>
            <a:r>
              <a:rPr sz="1400" spc="-5" dirty="0">
                <a:latin typeface="Carlito"/>
                <a:cs typeface="Carlito"/>
              </a:rPr>
              <a:t>та, як наслідок, </a:t>
            </a:r>
            <a:r>
              <a:rPr sz="1400" dirty="0">
                <a:latin typeface="Carlito"/>
                <a:cs typeface="Carlito"/>
              </a:rPr>
              <a:t>визнання  </a:t>
            </a:r>
            <a:r>
              <a:rPr sz="1400" spc="-5" dirty="0">
                <a:latin typeface="Carlito"/>
                <a:cs typeface="Carlito"/>
              </a:rPr>
              <a:t>України високотехнологічною країною проголошується основним принципом  державної політики, який,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жаль, </a:t>
            </a:r>
            <a:r>
              <a:rPr sz="1400" dirty="0">
                <a:latin typeface="Carlito"/>
                <a:cs typeface="Carlito"/>
              </a:rPr>
              <a:t>не поспішає </a:t>
            </a:r>
            <a:r>
              <a:rPr sz="1400" spc="-5" dirty="0">
                <a:latin typeface="Carlito"/>
                <a:cs typeface="Carlito"/>
              </a:rPr>
              <a:t>втілюватися </a:t>
            </a:r>
            <a:r>
              <a:rPr sz="1400" dirty="0">
                <a:latin typeface="Carlito"/>
                <a:cs typeface="Carlito"/>
              </a:rPr>
              <a:t>в</a:t>
            </a:r>
            <a:r>
              <a:rPr sz="1400" spc="-5" dirty="0">
                <a:latin typeface="Carlito"/>
                <a:cs typeface="Carlito"/>
              </a:rPr>
              <a:t> життя.</a:t>
            </a:r>
            <a:endParaRPr sz="1400">
              <a:latin typeface="Carlito"/>
              <a:cs typeface="Carlito"/>
            </a:endParaRPr>
          </a:p>
          <a:p>
            <a:pPr marL="12700" marR="635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Україна, як, до </a:t>
            </a:r>
            <a:r>
              <a:rPr sz="1400" dirty="0">
                <a:latin typeface="Carlito"/>
                <a:cs typeface="Carlito"/>
              </a:rPr>
              <a:t>речі, </a:t>
            </a:r>
            <a:r>
              <a:rPr sz="1400" spc="-5" dirty="0">
                <a:latin typeface="Carlito"/>
                <a:cs typeface="Carlito"/>
              </a:rPr>
              <a:t>майже </a:t>
            </a:r>
            <a:r>
              <a:rPr sz="1400" dirty="0">
                <a:latin typeface="Carlito"/>
                <a:cs typeface="Carlito"/>
              </a:rPr>
              <a:t>всі колишні </a:t>
            </a:r>
            <a:r>
              <a:rPr sz="1400" spc="-5" dirty="0">
                <a:latin typeface="Carlito"/>
                <a:cs typeface="Carlito"/>
              </a:rPr>
              <a:t>республіки </a:t>
            </a:r>
            <a:r>
              <a:rPr sz="1400" dirty="0">
                <a:latin typeface="Carlito"/>
                <a:cs typeface="Carlito"/>
              </a:rPr>
              <a:t>Радянського </a:t>
            </a:r>
            <a:r>
              <a:rPr sz="1400" spc="-5" dirty="0">
                <a:latin typeface="Carlito"/>
                <a:cs typeface="Carlito"/>
              </a:rPr>
              <a:t>Союзу,  залишається </a:t>
            </a:r>
            <a:r>
              <a:rPr sz="1400" dirty="0">
                <a:latin typeface="Carlito"/>
                <a:cs typeface="Carlito"/>
              </a:rPr>
              <a:t>здебільшого </a:t>
            </a:r>
            <a:r>
              <a:rPr sz="1400" spc="-5" dirty="0">
                <a:latin typeface="Carlito"/>
                <a:cs typeface="Carlito"/>
              </a:rPr>
              <a:t>експортером сировини та продуктів </a:t>
            </a:r>
            <a:r>
              <a:rPr sz="1400" dirty="0">
                <a:latin typeface="Carlito"/>
                <a:cs typeface="Carlito"/>
              </a:rPr>
              <a:t>первинної  </a:t>
            </a:r>
            <a:r>
              <a:rPr sz="1400" spc="-5" dirty="0">
                <a:latin typeface="Carlito"/>
                <a:cs typeface="Carlito"/>
              </a:rPr>
              <a:t>переробки. Але </a:t>
            </a:r>
            <a:r>
              <a:rPr sz="1400" dirty="0">
                <a:latin typeface="Carlito"/>
                <a:cs typeface="Carlito"/>
              </a:rPr>
              <a:t>й ці її </a:t>
            </a:r>
            <a:r>
              <a:rPr sz="1400" spc="-5" dirty="0">
                <a:latin typeface="Carlito"/>
                <a:cs typeface="Carlito"/>
              </a:rPr>
              <a:t>можливості </a:t>
            </a:r>
            <a:r>
              <a:rPr sz="1400" dirty="0">
                <a:latin typeface="Carlito"/>
                <a:cs typeface="Carlito"/>
              </a:rPr>
              <a:t>постійно </a:t>
            </a:r>
            <a:r>
              <a:rPr sz="1400" spc="-5" dirty="0">
                <a:latin typeface="Carlito"/>
                <a:cs typeface="Carlito"/>
              </a:rPr>
              <a:t>скорочуються (досить згадати, яке  </a:t>
            </a:r>
            <a:r>
              <a:rPr sz="1400" dirty="0">
                <a:latin typeface="Carlito"/>
                <a:cs typeface="Carlito"/>
              </a:rPr>
              <a:t>невдоволення в США </a:t>
            </a:r>
            <a:r>
              <a:rPr sz="1400" spc="-5" dirty="0">
                <a:latin typeface="Carlito"/>
                <a:cs typeface="Carlito"/>
              </a:rPr>
              <a:t>та Західній Європі викликало прохання України </a:t>
            </a:r>
            <a:r>
              <a:rPr sz="1400" dirty="0">
                <a:latin typeface="Carlito"/>
                <a:cs typeface="Carlito"/>
              </a:rPr>
              <a:t>підвищити  квоти на </a:t>
            </a:r>
            <a:r>
              <a:rPr sz="1400" spc="-5" dirty="0">
                <a:latin typeface="Carlito"/>
                <a:cs typeface="Carlito"/>
              </a:rPr>
              <a:t>експорт </a:t>
            </a:r>
            <a:r>
              <a:rPr sz="1400" dirty="0">
                <a:latin typeface="Carlito"/>
                <a:cs typeface="Carlito"/>
              </a:rPr>
              <a:t>зерна, у </a:t>
            </a:r>
            <a:r>
              <a:rPr sz="1400" spc="-5" dirty="0">
                <a:latin typeface="Carlito"/>
                <a:cs typeface="Carlito"/>
              </a:rPr>
              <a:t>результаті </a:t>
            </a:r>
            <a:r>
              <a:rPr sz="1400" dirty="0">
                <a:latin typeface="Carlito"/>
                <a:cs typeface="Carlito"/>
              </a:rPr>
              <a:t>високих </a:t>
            </a:r>
            <a:r>
              <a:rPr sz="1400" spc="-5" dirty="0">
                <a:latin typeface="Carlito"/>
                <a:cs typeface="Carlito"/>
              </a:rPr>
              <a:t>урожаїв </a:t>
            </a:r>
            <a:r>
              <a:rPr sz="1400" dirty="0">
                <a:latin typeface="Carlito"/>
                <a:cs typeface="Carlito"/>
              </a:rPr>
              <a:t>2001, 2002, 2005 рр.  порівняно зі </a:t>
            </a:r>
            <a:r>
              <a:rPr sz="1400" spc="-5" dirty="0">
                <a:latin typeface="Carlito"/>
                <a:cs typeface="Carlito"/>
              </a:rPr>
              <a:t>звичайними)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тому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перспективі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можуть слугувати  гарантованою основою для соціально-економічного розвитку. Складнощами </a:t>
            </a:r>
            <a:r>
              <a:rPr sz="1400" dirty="0">
                <a:latin typeface="Carlito"/>
                <a:cs typeface="Carlito"/>
              </a:rPr>
              <a:t>в  </a:t>
            </a:r>
            <a:r>
              <a:rPr sz="1400" spc="-5" dirty="0">
                <a:latin typeface="Carlito"/>
                <a:cs typeface="Carlito"/>
              </a:rPr>
              <a:t>розширенні експорту сировини та напівфабрикатів пояснюється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гірший  економічний стан України порівняно </a:t>
            </a:r>
            <a:r>
              <a:rPr sz="1400" dirty="0">
                <a:latin typeface="Carlito"/>
                <a:cs typeface="Carlito"/>
              </a:rPr>
              <a:t>з, </a:t>
            </a:r>
            <a:r>
              <a:rPr sz="1400" spc="-5" dirty="0">
                <a:latin typeface="Carlito"/>
                <a:cs typeface="Carlito"/>
              </a:rPr>
              <a:t>наприклад, європейською </a:t>
            </a:r>
            <a:r>
              <a:rPr sz="1400" dirty="0">
                <a:latin typeface="Carlito"/>
                <a:cs typeface="Carlito"/>
              </a:rPr>
              <a:t>частиною  </a:t>
            </a:r>
            <a:r>
              <a:rPr sz="1400" spc="-5" dirty="0">
                <a:latin typeface="Carlito"/>
                <a:cs typeface="Carlito"/>
              </a:rPr>
              <a:t>Росії, де перевагу має продукція виробничо-технічного призначення, </a:t>
            </a:r>
            <a:r>
              <a:rPr sz="1400" dirty="0">
                <a:latin typeface="Carlito"/>
                <a:cs typeface="Carlito"/>
              </a:rPr>
              <a:t>або з  </a:t>
            </a:r>
            <a:r>
              <a:rPr sz="1400" spc="-5" dirty="0">
                <a:latin typeface="Carlito"/>
                <a:cs typeface="Carlito"/>
              </a:rPr>
              <a:t>Казахстаном </a:t>
            </a: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Туркменістаном, що </a:t>
            </a:r>
            <a:r>
              <a:rPr sz="1400" dirty="0">
                <a:latin typeface="Carlito"/>
                <a:cs typeface="Carlito"/>
              </a:rPr>
              <a:t>є більше </a:t>
            </a:r>
            <a:r>
              <a:rPr sz="1400" spc="-5" dirty="0">
                <a:latin typeface="Carlito"/>
                <a:cs typeface="Carlito"/>
              </a:rPr>
              <a:t>експортерами, </a:t>
            </a:r>
            <a:r>
              <a:rPr sz="1400" dirty="0">
                <a:latin typeface="Carlito"/>
                <a:cs typeface="Carlito"/>
              </a:rPr>
              <a:t>ніж споживачами  корисних </a:t>
            </a:r>
            <a:r>
              <a:rPr sz="1400" spc="-5" dirty="0">
                <a:latin typeface="Carlito"/>
                <a:cs typeface="Carlito"/>
              </a:rPr>
              <a:t>копалин, ціноутворення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які здійснюється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світо-вими,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не  внутрішньосоюзними цінами другої </a:t>
            </a:r>
            <a:r>
              <a:rPr sz="1400" dirty="0">
                <a:latin typeface="Carlito"/>
                <a:cs typeface="Carlito"/>
              </a:rPr>
              <a:t>половини </a:t>
            </a:r>
            <a:r>
              <a:rPr sz="1400" spc="-5" dirty="0">
                <a:latin typeface="Carlito"/>
                <a:cs typeface="Carlito"/>
              </a:rPr>
              <a:t>минулого століття, </a:t>
            </a:r>
            <a:r>
              <a:rPr sz="1400" dirty="0">
                <a:latin typeface="Carlito"/>
                <a:cs typeface="Carlito"/>
              </a:rPr>
              <a:t>коли </a:t>
            </a:r>
            <a:r>
              <a:rPr sz="1400" spc="-5" dirty="0">
                <a:latin typeface="Carlito"/>
                <a:cs typeface="Carlito"/>
              </a:rPr>
              <a:t>останні  для внутрішньосоюзного </a:t>
            </a:r>
            <a:r>
              <a:rPr sz="1400" dirty="0">
                <a:latin typeface="Carlito"/>
                <a:cs typeface="Carlito"/>
              </a:rPr>
              <a:t>споживання </a:t>
            </a:r>
            <a:r>
              <a:rPr sz="1400" spc="-5" dirty="0">
                <a:latin typeface="Carlito"/>
                <a:cs typeface="Carlito"/>
              </a:rPr>
              <a:t>були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кілька </a:t>
            </a:r>
            <a:r>
              <a:rPr sz="1400" dirty="0">
                <a:latin typeface="Carlito"/>
                <a:cs typeface="Carlito"/>
              </a:rPr>
              <a:t>разів</a:t>
            </a:r>
            <a:r>
              <a:rPr sz="1400" spc="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меншими.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129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070" cy="93637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49580" algn="just">
              <a:lnSpc>
                <a:spcPct val="109800"/>
              </a:lnSpc>
              <a:spcBef>
                <a:spcPts val="95"/>
              </a:spcBef>
            </a:pP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світовій економічній літературі поширене поняття </a:t>
            </a:r>
            <a:r>
              <a:rPr sz="1400" dirty="0">
                <a:latin typeface="Carlito"/>
                <a:cs typeface="Carlito"/>
              </a:rPr>
              <a:t>інновацій - </a:t>
            </a:r>
            <a:r>
              <a:rPr sz="1400" spc="-5" dirty="0">
                <a:latin typeface="Carlito"/>
                <a:cs typeface="Carlito"/>
              </a:rPr>
              <a:t>процесів  перетворення потенційного науково-технічного прогресу </a:t>
            </a:r>
            <a:r>
              <a:rPr sz="1400" dirty="0">
                <a:latin typeface="Carlito"/>
                <a:cs typeface="Carlito"/>
              </a:rPr>
              <a:t>в реальний, </a:t>
            </a:r>
            <a:r>
              <a:rPr sz="1400" spc="-5" dirty="0">
                <a:latin typeface="Carlito"/>
                <a:cs typeface="Carlito"/>
              </a:rPr>
              <a:t>утілений </a:t>
            </a:r>
            <a:r>
              <a:rPr sz="1400" dirty="0">
                <a:latin typeface="Carlito"/>
                <a:cs typeface="Carlito"/>
              </a:rPr>
              <a:t>у  нові вироби, </a:t>
            </a:r>
            <a:r>
              <a:rPr sz="1400" spc="-5" dirty="0">
                <a:latin typeface="Carlito"/>
                <a:cs typeface="Carlito"/>
              </a:rPr>
              <a:t>технології, </a:t>
            </a:r>
            <a:r>
              <a:rPr sz="1400" dirty="0">
                <a:latin typeface="Carlito"/>
                <a:cs typeface="Carlito"/>
              </a:rPr>
              <a:t>новий </a:t>
            </a:r>
            <a:r>
              <a:rPr sz="1400" spc="-5" dirty="0">
                <a:latin typeface="Carlito"/>
                <a:cs typeface="Carlito"/>
              </a:rPr>
              <a:t>продукт </a:t>
            </a: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послугу, </a:t>
            </a:r>
            <a:r>
              <a:rPr sz="1400" dirty="0">
                <a:latin typeface="Carlito"/>
                <a:cs typeface="Carlito"/>
              </a:rPr>
              <a:t>спосіб їх </a:t>
            </a:r>
            <a:r>
              <a:rPr sz="1400" spc="-5" dirty="0">
                <a:latin typeface="Carlito"/>
                <a:cs typeface="Carlito"/>
              </a:rPr>
              <a:t>виробництва,  методи </a:t>
            </a:r>
            <a:r>
              <a:rPr sz="1400" dirty="0">
                <a:latin typeface="Carlito"/>
                <a:cs typeface="Carlito"/>
              </a:rPr>
              <a:t>і форми </a:t>
            </a:r>
            <a:r>
              <a:rPr sz="1400" spc="-5" dirty="0">
                <a:latin typeface="Carlito"/>
                <a:cs typeface="Carlito"/>
              </a:rPr>
              <a:t>організації та </a:t>
            </a:r>
            <a:r>
              <a:rPr sz="1400" dirty="0">
                <a:latin typeface="Carlito"/>
                <a:cs typeface="Carlito"/>
              </a:rPr>
              <a:t>інше вдосконалення, </a:t>
            </a:r>
            <a:r>
              <a:rPr sz="1400" spc="-5" dirty="0">
                <a:latin typeface="Carlito"/>
                <a:cs typeface="Carlito"/>
              </a:rPr>
              <a:t>що забезпечує </a:t>
            </a:r>
            <a:r>
              <a:rPr sz="1400" dirty="0">
                <a:latin typeface="Carlito"/>
                <a:cs typeface="Carlito"/>
              </a:rPr>
              <a:t>підвищення  </a:t>
            </a:r>
            <a:r>
              <a:rPr sz="1400" spc="-5" dirty="0">
                <a:latin typeface="Carlito"/>
                <a:cs typeface="Carlito"/>
              </a:rPr>
              <a:t>якості </a:t>
            </a:r>
            <a:r>
              <a:rPr sz="1400" dirty="0">
                <a:latin typeface="Carlito"/>
                <a:cs typeface="Carlito"/>
              </a:rPr>
              <a:t>і покращення значень </a:t>
            </a:r>
            <a:r>
              <a:rPr sz="1400" spc="-5" dirty="0">
                <a:latin typeface="Carlito"/>
                <a:cs typeface="Carlito"/>
              </a:rPr>
              <a:t>технічних показників, </a:t>
            </a:r>
            <a:r>
              <a:rPr sz="1400" dirty="0">
                <a:latin typeface="Carlito"/>
                <a:cs typeface="Carlito"/>
              </a:rPr>
              <a:t>економію </a:t>
            </a:r>
            <a:r>
              <a:rPr sz="1400" spc="-5" dirty="0">
                <a:latin typeface="Carlito"/>
                <a:cs typeface="Carlito"/>
              </a:rPr>
              <a:t>будь-яких витрат  </a:t>
            </a:r>
            <a:r>
              <a:rPr sz="1400" dirty="0">
                <a:latin typeface="Carlito"/>
                <a:cs typeface="Carlito"/>
              </a:rPr>
              <a:t>або </a:t>
            </a:r>
            <a:r>
              <a:rPr sz="1400" spc="-5" dirty="0">
                <a:latin typeface="Carlito"/>
                <a:cs typeface="Carlito"/>
              </a:rPr>
              <a:t>створення умов для такої економії. Цьому процесу сприяють освіта, </a:t>
            </a:r>
            <a:r>
              <a:rPr sz="1400" dirty="0">
                <a:latin typeface="Carlito"/>
                <a:cs typeface="Carlito"/>
              </a:rPr>
              <a:t>наука,  </a:t>
            </a:r>
            <a:r>
              <a:rPr sz="1400" spc="-5" dirty="0">
                <a:latin typeface="Carlito"/>
                <a:cs typeface="Carlito"/>
              </a:rPr>
              <a:t>відповідне економічне середовище тощо. Усі зазначені фактори тісно </a:t>
            </a:r>
            <a:r>
              <a:rPr sz="1400" dirty="0">
                <a:latin typeface="Carlito"/>
                <a:cs typeface="Carlito"/>
              </a:rPr>
              <a:t>пов'язані  </a:t>
            </a:r>
            <a:r>
              <a:rPr sz="1400" spc="-5" dirty="0">
                <a:latin typeface="Carlito"/>
                <a:cs typeface="Carlito"/>
              </a:rPr>
              <a:t>між </a:t>
            </a:r>
            <a:r>
              <a:rPr sz="1400" dirty="0">
                <a:latin typeface="Carlito"/>
                <a:cs typeface="Carlito"/>
              </a:rPr>
              <a:t>собою. </a:t>
            </a:r>
            <a:r>
              <a:rPr sz="1400" spc="-10" dirty="0">
                <a:latin typeface="Carlito"/>
                <a:cs typeface="Carlito"/>
              </a:rPr>
              <a:t>Оскільки, </a:t>
            </a:r>
            <a:r>
              <a:rPr sz="1400" spc="-5" dirty="0">
                <a:latin typeface="Carlito"/>
                <a:cs typeface="Carlito"/>
              </a:rPr>
              <a:t>наприклад, </a:t>
            </a:r>
            <a:r>
              <a:rPr sz="1400" dirty="0">
                <a:latin typeface="Carlito"/>
                <a:cs typeface="Carlito"/>
              </a:rPr>
              <a:t>витрати на </a:t>
            </a:r>
            <a:r>
              <a:rPr sz="1400" spc="-5" dirty="0">
                <a:latin typeface="Carlito"/>
                <a:cs typeface="Carlito"/>
              </a:rPr>
              <a:t>науку зменшилися, то </a:t>
            </a:r>
            <a:r>
              <a:rPr sz="1400" dirty="0">
                <a:latin typeface="Carlito"/>
                <a:cs typeface="Carlito"/>
              </a:rPr>
              <a:t>й </a:t>
            </a:r>
            <a:r>
              <a:rPr sz="1400" spc="-5" dirty="0">
                <a:latin typeface="Carlito"/>
                <a:cs typeface="Carlito"/>
              </a:rPr>
              <a:t>кількість  винаходів порівняно </a:t>
            </a:r>
            <a:r>
              <a:rPr sz="1400" dirty="0">
                <a:latin typeface="Carlito"/>
                <a:cs typeface="Carlito"/>
              </a:rPr>
              <a:t>з початком 90-х </a:t>
            </a:r>
            <a:r>
              <a:rPr sz="1400" spc="-5" dirty="0">
                <a:latin typeface="Carlito"/>
                <a:cs typeface="Carlito"/>
              </a:rPr>
              <a:t>років XX століття знизилася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порядок, </a:t>
            </a:r>
            <a:r>
              <a:rPr sz="1400" dirty="0">
                <a:latin typeface="Carlito"/>
                <a:cs typeface="Carlito"/>
              </a:rPr>
              <a:t>у  </a:t>
            </a:r>
            <a:r>
              <a:rPr sz="1400" spc="-5" dirty="0">
                <a:latin typeface="Carlito"/>
                <a:cs typeface="Carlito"/>
              </a:rPr>
              <a:t>той </a:t>
            </a:r>
            <a:r>
              <a:rPr sz="1400" dirty="0">
                <a:latin typeface="Carlito"/>
                <a:cs typeface="Carlito"/>
              </a:rPr>
              <a:t>час коли в </a:t>
            </a:r>
            <a:r>
              <a:rPr sz="1400" spc="-5" dirty="0">
                <a:latin typeface="Carlito"/>
                <a:cs typeface="Carlito"/>
              </a:rPr>
              <a:t>країнах </a:t>
            </a:r>
            <a:r>
              <a:rPr sz="1400" dirty="0">
                <a:latin typeface="Carlito"/>
                <a:cs typeface="Carlito"/>
              </a:rPr>
              <a:t>Заходу цей показник </a:t>
            </a:r>
            <a:r>
              <a:rPr sz="1400" spc="-5" dirty="0">
                <a:latin typeface="Carlito"/>
                <a:cs typeface="Carlito"/>
              </a:rPr>
              <a:t>збільшився </a:t>
            </a:r>
            <a:r>
              <a:rPr sz="1400" dirty="0">
                <a:latin typeface="Carlito"/>
                <a:cs typeface="Carlito"/>
              </a:rPr>
              <a:t>в 1,2-1,4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рази.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Середовище, що сприяє капіталовкладенням </a:t>
            </a:r>
            <a:r>
              <a:rPr sz="1400" dirty="0">
                <a:latin typeface="Carlito"/>
                <a:cs typeface="Carlito"/>
              </a:rPr>
              <a:t>в інновації, є інноваційно-  інвестиційно </a:t>
            </a:r>
            <a:r>
              <a:rPr sz="1400" spc="-5" dirty="0">
                <a:latin typeface="Carlito"/>
                <a:cs typeface="Carlito"/>
              </a:rPr>
              <a:t>привабливим. </a:t>
            </a:r>
            <a:r>
              <a:rPr sz="1400" dirty="0">
                <a:latin typeface="Carlito"/>
                <a:cs typeface="Carlito"/>
              </a:rPr>
              <a:t>Його потрібно </a:t>
            </a:r>
            <a:r>
              <a:rPr sz="1400" spc="-5" dirty="0">
                <a:latin typeface="Carlito"/>
                <a:cs typeface="Carlito"/>
              </a:rPr>
              <a:t>досліджувати </a:t>
            </a:r>
            <a:r>
              <a:rPr sz="1400" dirty="0">
                <a:latin typeface="Carlito"/>
                <a:cs typeface="Carlito"/>
              </a:rPr>
              <a:t>й </a:t>
            </a:r>
            <a:r>
              <a:rPr sz="1400" spc="-5" dirty="0">
                <a:latin typeface="Carlito"/>
                <a:cs typeface="Carlito"/>
              </a:rPr>
              <a:t>формувати.  Результати фундаментальних досліджень </a:t>
            </a:r>
            <a:r>
              <a:rPr sz="1400" dirty="0">
                <a:latin typeface="Carlito"/>
                <a:cs typeface="Carlito"/>
              </a:rPr>
              <a:t>знаходять своє </a:t>
            </a:r>
            <a:r>
              <a:rPr sz="1400" spc="-5" dirty="0">
                <a:latin typeface="Carlito"/>
                <a:cs typeface="Carlito"/>
              </a:rPr>
              <a:t>втілення </a:t>
            </a:r>
            <a:r>
              <a:rPr sz="1400" dirty="0">
                <a:latin typeface="Carlito"/>
                <a:cs typeface="Carlito"/>
              </a:rPr>
              <a:t>в наукових  </a:t>
            </a:r>
            <a:r>
              <a:rPr sz="1400" spc="-5" dirty="0">
                <a:latin typeface="Carlito"/>
                <a:cs typeface="Carlito"/>
              </a:rPr>
              <a:t>відкриттях, обґрунтуванні </a:t>
            </a:r>
            <a:r>
              <a:rPr sz="1400" dirty="0">
                <a:latin typeface="Carlito"/>
                <a:cs typeface="Carlito"/>
              </a:rPr>
              <a:t>нових понять </a:t>
            </a:r>
            <a:r>
              <a:rPr sz="1400" spc="-5" dirty="0">
                <a:latin typeface="Carlito"/>
                <a:cs typeface="Carlito"/>
              </a:rPr>
              <a:t>та уявлень, поширенні нових теорій, </a:t>
            </a:r>
            <a:r>
              <a:rPr sz="1400" dirty="0">
                <a:latin typeface="Carlito"/>
                <a:cs typeface="Carlito"/>
              </a:rPr>
              <a:t>а  </a:t>
            </a:r>
            <a:r>
              <a:rPr sz="1400" spc="-5" dirty="0">
                <a:latin typeface="Carlito"/>
                <a:cs typeface="Carlito"/>
              </a:rPr>
              <a:t>результати </a:t>
            </a:r>
            <a:r>
              <a:rPr sz="1400" dirty="0">
                <a:latin typeface="Carlito"/>
                <a:cs typeface="Carlito"/>
              </a:rPr>
              <a:t>прикладних (практичних) - у </a:t>
            </a:r>
            <a:r>
              <a:rPr sz="1400" spc="-5" dirty="0">
                <a:latin typeface="Carlito"/>
                <a:cs typeface="Carlito"/>
              </a:rPr>
              <a:t>винаходах </a:t>
            </a:r>
            <a:r>
              <a:rPr sz="1400" dirty="0">
                <a:latin typeface="Carlito"/>
                <a:cs typeface="Carlito"/>
              </a:rPr>
              <a:t>нових </a:t>
            </a:r>
            <a:r>
              <a:rPr sz="1400" spc="-5" dirty="0">
                <a:latin typeface="Carlito"/>
                <a:cs typeface="Carlito"/>
              </a:rPr>
              <a:t>принципів створення  </a:t>
            </a:r>
            <a:r>
              <a:rPr sz="1400" dirty="0">
                <a:latin typeface="Carlito"/>
                <a:cs typeface="Carlito"/>
              </a:rPr>
              <a:t>виробів і </a:t>
            </a:r>
            <a:r>
              <a:rPr sz="1400" spc="-5" dirty="0">
                <a:latin typeface="Carlito"/>
                <a:cs typeface="Carlito"/>
              </a:rPr>
              <a:t>технологій. </a:t>
            </a:r>
            <a:r>
              <a:rPr sz="1400" dirty="0">
                <a:latin typeface="Carlito"/>
                <a:cs typeface="Carlito"/>
              </a:rPr>
              <a:t>Прикладні </a:t>
            </a:r>
            <a:r>
              <a:rPr sz="1400" spc="-5" dirty="0">
                <a:latin typeface="Carlito"/>
                <a:cs typeface="Carlito"/>
              </a:rPr>
              <a:t>дослідження </a:t>
            </a:r>
            <a:r>
              <a:rPr sz="1400" dirty="0">
                <a:latin typeface="Carlito"/>
                <a:cs typeface="Carlito"/>
              </a:rPr>
              <a:t>спрямовані на пошук </a:t>
            </a:r>
            <a:r>
              <a:rPr sz="1400" spc="-5" dirty="0">
                <a:latin typeface="Carlito"/>
                <a:cs typeface="Carlito"/>
              </a:rPr>
              <a:t>шляхів  практичного застосування процесів та явищ, відкритих </a:t>
            </a:r>
            <a:r>
              <a:rPr sz="1400" dirty="0">
                <a:latin typeface="Carlito"/>
                <a:cs typeface="Carlito"/>
              </a:rPr>
              <a:t>раніше. </a:t>
            </a:r>
            <a:r>
              <a:rPr sz="1400" spc="-5" dirty="0">
                <a:latin typeface="Carlito"/>
                <a:cs typeface="Carlito"/>
              </a:rPr>
              <a:t>Наукова робота  </a:t>
            </a:r>
            <a:r>
              <a:rPr sz="1400" dirty="0">
                <a:latin typeface="Carlito"/>
                <a:cs typeface="Carlito"/>
              </a:rPr>
              <a:t>прикладного </a:t>
            </a:r>
            <a:r>
              <a:rPr sz="1400" spc="-5" dirty="0">
                <a:latin typeface="Carlito"/>
                <a:cs typeface="Carlito"/>
              </a:rPr>
              <a:t>характеру має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меті розв'язання технічної проблеми, уточнення  </a:t>
            </a:r>
            <a:r>
              <a:rPr sz="1400" dirty="0">
                <a:latin typeface="Carlito"/>
                <a:cs typeface="Carlito"/>
              </a:rPr>
              <a:t>неясних </a:t>
            </a:r>
            <a:r>
              <a:rPr sz="1400" spc="-5" dirty="0">
                <a:latin typeface="Carlito"/>
                <a:cs typeface="Carlito"/>
              </a:rPr>
              <a:t>теоретичних </a:t>
            </a:r>
            <a:r>
              <a:rPr sz="1400" dirty="0">
                <a:latin typeface="Carlito"/>
                <a:cs typeface="Carlito"/>
              </a:rPr>
              <a:t>питань, </a:t>
            </a:r>
            <a:r>
              <a:rPr sz="1400" spc="-5" dirty="0">
                <a:latin typeface="Carlito"/>
                <a:cs typeface="Carlito"/>
              </a:rPr>
              <a:t>одержання конкретних результатів, що </a:t>
            </a:r>
            <a:r>
              <a:rPr sz="1400" dirty="0">
                <a:latin typeface="Carlito"/>
                <a:cs typeface="Carlito"/>
              </a:rPr>
              <a:t>в  подальшому </a:t>
            </a:r>
            <a:r>
              <a:rPr sz="1400" spc="-5" dirty="0">
                <a:latin typeface="Carlito"/>
                <a:cs typeface="Carlito"/>
              </a:rPr>
              <a:t>будуть використані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дослідно-конструкторських та технологічних  розробках для створення, модифікації, удосконалення </a:t>
            </a:r>
            <a:r>
              <a:rPr sz="1400" dirty="0">
                <a:latin typeface="Carlito"/>
                <a:cs typeface="Carlito"/>
              </a:rPr>
              <a:t>зразків нової </a:t>
            </a:r>
            <a:r>
              <a:rPr sz="1400" spc="-5" dirty="0">
                <a:latin typeface="Carlito"/>
                <a:cs typeface="Carlito"/>
              </a:rPr>
              <a:t>техніки,  технологій, матеріалів. На </a:t>
            </a:r>
            <a:r>
              <a:rPr sz="1400" dirty="0">
                <a:latin typeface="Carlito"/>
                <a:cs typeface="Carlito"/>
              </a:rPr>
              <a:t>завершальній </a:t>
            </a:r>
            <a:r>
              <a:rPr sz="1400" spc="-5" dirty="0">
                <a:latin typeface="Carlito"/>
                <a:cs typeface="Carlito"/>
              </a:rPr>
              <a:t>науковій стадії відбувається  промислове </a:t>
            </a:r>
            <a:r>
              <a:rPr sz="1400" spc="-10" dirty="0">
                <a:latin typeface="Carlito"/>
                <a:cs typeface="Carlito"/>
              </a:rPr>
              <a:t>освоєння </a:t>
            </a:r>
            <a:r>
              <a:rPr sz="1400" dirty="0">
                <a:latin typeface="Carlito"/>
                <a:cs typeface="Carlito"/>
              </a:rPr>
              <a:t>нових виробів, у </a:t>
            </a:r>
            <a:r>
              <a:rPr sz="1400" spc="-5" dirty="0">
                <a:latin typeface="Carlito"/>
                <a:cs typeface="Carlito"/>
              </a:rPr>
              <a:t>тому </a:t>
            </a:r>
            <a:r>
              <a:rPr sz="1400" dirty="0">
                <a:latin typeface="Carlito"/>
                <a:cs typeface="Carlito"/>
              </a:rPr>
              <a:t>числі </a:t>
            </a:r>
            <a:r>
              <a:rPr sz="1400" spc="-5" dirty="0">
                <a:latin typeface="Carlito"/>
                <a:cs typeface="Carlito"/>
              </a:rPr>
              <a:t>випробування </a:t>
            </a:r>
            <a:r>
              <a:rPr sz="1400" dirty="0">
                <a:latin typeface="Carlito"/>
                <a:cs typeface="Carlito"/>
              </a:rPr>
              <a:t>вдосконаленої  </a:t>
            </a:r>
            <a:r>
              <a:rPr sz="1400" spc="-5" dirty="0">
                <a:latin typeface="Carlito"/>
                <a:cs typeface="Carlito"/>
              </a:rPr>
              <a:t>продукції, технічна та технологічна підготовка виробництва </a:t>
            </a:r>
            <a:r>
              <a:rPr sz="1400" dirty="0">
                <a:latin typeface="Carlito"/>
                <a:cs typeface="Carlito"/>
              </a:rPr>
              <a:t>й </a:t>
            </a:r>
            <a:r>
              <a:rPr sz="1400" spc="-5" dirty="0">
                <a:latin typeface="Carlito"/>
                <a:cs typeface="Carlito"/>
              </a:rPr>
              <a:t>т.</a:t>
            </a:r>
            <a:r>
              <a:rPr sz="1400" spc="3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ін.</a:t>
            </a:r>
            <a:endParaRPr sz="1400">
              <a:latin typeface="Carlito"/>
              <a:cs typeface="Carlito"/>
            </a:endParaRPr>
          </a:p>
          <a:p>
            <a:pPr marL="12700" marR="5715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Нині </a:t>
            </a:r>
            <a:r>
              <a:rPr sz="1400" dirty="0">
                <a:latin typeface="Carlito"/>
                <a:cs typeface="Carlito"/>
              </a:rPr>
              <a:t>у період </a:t>
            </a:r>
            <a:r>
              <a:rPr sz="1400" spc="-5" dirty="0">
                <a:latin typeface="Carlito"/>
                <a:cs typeface="Carlito"/>
              </a:rPr>
              <a:t>становлення ринкових </a:t>
            </a:r>
            <a:r>
              <a:rPr sz="1400" dirty="0">
                <a:latin typeface="Carlito"/>
                <a:cs typeface="Carlito"/>
              </a:rPr>
              <a:t>відносин і </a:t>
            </a:r>
            <a:r>
              <a:rPr sz="1400" spc="-5" dirty="0">
                <a:latin typeface="Carlito"/>
                <a:cs typeface="Carlito"/>
              </a:rPr>
              <a:t>переходу підприємств до  маркетингової орієнтації для сталого розвитку економіки України важливим </a:t>
            </a:r>
            <a:r>
              <a:rPr sz="1400" dirty="0">
                <a:latin typeface="Carlito"/>
                <a:cs typeface="Carlito"/>
              </a:rPr>
              <a:t>є  </a:t>
            </a:r>
            <a:r>
              <a:rPr sz="1400" spc="-5" dirty="0">
                <a:latin typeface="Carlito"/>
                <a:cs typeface="Carlito"/>
              </a:rPr>
              <a:t>збереження та поновлення </a:t>
            </a:r>
            <a:r>
              <a:rPr sz="1400" dirty="0">
                <a:latin typeface="Carlito"/>
                <a:cs typeface="Carlito"/>
              </a:rPr>
              <a:t>її </a:t>
            </a:r>
            <a:r>
              <a:rPr sz="1400" spc="-5" dirty="0">
                <a:latin typeface="Carlito"/>
                <a:cs typeface="Carlito"/>
              </a:rPr>
              <a:t>науково-промислового потенціалу, </a:t>
            </a:r>
            <a:r>
              <a:rPr sz="1400" dirty="0">
                <a:latin typeface="Carlito"/>
                <a:cs typeface="Carlito"/>
              </a:rPr>
              <a:t>забезпечення  подальшого </a:t>
            </a:r>
            <a:r>
              <a:rPr sz="1400" spc="-5" dirty="0">
                <a:latin typeface="Carlito"/>
                <a:cs typeface="Carlito"/>
              </a:rPr>
              <a:t>науково-технічного розвитку, що має </a:t>
            </a:r>
            <a:r>
              <a:rPr sz="1400" dirty="0">
                <a:latin typeface="Carlito"/>
                <a:cs typeface="Carlito"/>
              </a:rPr>
              <a:t>привести </a:t>
            </a:r>
            <a:r>
              <a:rPr sz="1400" spc="-5" dirty="0">
                <a:latin typeface="Carlito"/>
                <a:cs typeface="Carlito"/>
              </a:rPr>
              <a:t>до створення </a:t>
            </a:r>
            <a:r>
              <a:rPr sz="1400" dirty="0">
                <a:latin typeface="Carlito"/>
                <a:cs typeface="Carlito"/>
              </a:rPr>
              <a:t>й  використання </a:t>
            </a:r>
            <a:r>
              <a:rPr sz="1400" spc="-5" dirty="0">
                <a:latin typeface="Carlito"/>
                <a:cs typeface="Carlito"/>
              </a:rPr>
              <a:t>технологій </a:t>
            </a:r>
            <a:r>
              <a:rPr sz="1400" dirty="0">
                <a:latin typeface="Carlito"/>
                <a:cs typeface="Carlito"/>
              </a:rPr>
              <a:t>більш </a:t>
            </a:r>
            <a:r>
              <a:rPr sz="1400" spc="-5" dirty="0">
                <a:latin typeface="Carlito"/>
                <a:cs typeface="Carlito"/>
              </a:rPr>
              <a:t>високого рівня. </a:t>
            </a:r>
            <a:r>
              <a:rPr sz="1400" dirty="0">
                <a:latin typeface="Carlito"/>
                <a:cs typeface="Carlito"/>
              </a:rPr>
              <a:t>Інноваційна </a:t>
            </a:r>
            <a:r>
              <a:rPr sz="1400" spc="-5" dirty="0">
                <a:latin typeface="Carlito"/>
                <a:cs typeface="Carlito"/>
              </a:rPr>
              <a:t>активність, </a:t>
            </a:r>
            <a:r>
              <a:rPr sz="1400" dirty="0">
                <a:latin typeface="Carlito"/>
                <a:cs typeface="Carlito"/>
              </a:rPr>
              <a:t>що  </a:t>
            </a:r>
            <a:r>
              <a:rPr sz="1400" spc="-5" dirty="0">
                <a:latin typeface="Carlito"/>
                <a:cs typeface="Carlito"/>
              </a:rPr>
              <a:t>сприяє підживленню маркетингових стратегій промислових підприємств,  </a:t>
            </a:r>
            <a:r>
              <a:rPr sz="1400" dirty="0">
                <a:latin typeface="Carlito"/>
                <a:cs typeface="Carlito"/>
              </a:rPr>
              <a:t>стримується слабким </a:t>
            </a:r>
            <a:r>
              <a:rPr sz="1400" spc="-5" dirty="0">
                <a:latin typeface="Carlito"/>
                <a:cs typeface="Carlito"/>
              </a:rPr>
              <a:t>державним фінансуванням науково-дослідних та  дослідно-конструкторських робіт, відсутністю власних коштів компаній,  проблемами </a:t>
            </a:r>
            <a:r>
              <a:rPr sz="1400" dirty="0">
                <a:latin typeface="Carlito"/>
                <a:cs typeface="Carlito"/>
              </a:rPr>
              <a:t>із сировиною і </a:t>
            </a:r>
            <a:r>
              <a:rPr sz="1400" spc="-5" dirty="0">
                <a:latin typeface="Carlito"/>
                <a:cs typeface="Carlito"/>
              </a:rPr>
              <a:t>комплектуючими виробами,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також </a:t>
            </a:r>
            <a:r>
              <a:rPr sz="1400" dirty="0">
                <a:latin typeface="Carlito"/>
                <a:cs typeface="Carlito"/>
              </a:rPr>
              <a:t>активним  </a:t>
            </a:r>
            <a:r>
              <a:rPr sz="1400" spc="-5" dirty="0">
                <a:latin typeface="Carlito"/>
                <a:cs typeface="Carlito"/>
              </a:rPr>
              <a:t>проникненням</a:t>
            </a:r>
            <a:r>
              <a:rPr sz="1400" spc="11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на</a:t>
            </a:r>
            <a:r>
              <a:rPr sz="1400" spc="114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відповідні</a:t>
            </a:r>
            <a:r>
              <a:rPr sz="1400" spc="12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ринки</a:t>
            </a:r>
            <a:r>
              <a:rPr sz="1400" spc="12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західних</a:t>
            </a:r>
            <a:r>
              <a:rPr sz="1400" spc="114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фірм.</a:t>
            </a:r>
            <a:r>
              <a:rPr sz="1400" spc="1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Протягом</a:t>
            </a:r>
            <a:r>
              <a:rPr sz="1400" spc="1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останніх</a:t>
            </a:r>
            <a:r>
              <a:rPr sz="1400" spc="1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років</a:t>
            </a:r>
            <a:endParaRPr sz="1400">
              <a:latin typeface="Carlito"/>
              <a:cs typeface="Carlito"/>
            </a:endParaRPr>
          </a:p>
          <a:p>
            <a:pPr marL="12700" marR="6350" algn="just">
              <a:lnSpc>
                <a:spcPct val="109700"/>
              </a:lnSpc>
              <a:spcBef>
                <a:spcPts val="5"/>
              </a:spcBef>
            </a:pPr>
            <a:r>
              <a:rPr sz="1400" dirty="0">
                <a:latin typeface="Carlito"/>
                <a:cs typeface="Carlito"/>
              </a:rPr>
              <a:t>«механізацію </a:t>
            </a:r>
            <a:r>
              <a:rPr sz="1400" spc="-5" dirty="0">
                <a:latin typeface="Carlito"/>
                <a:cs typeface="Carlito"/>
              </a:rPr>
              <a:t>та </a:t>
            </a:r>
            <a:r>
              <a:rPr sz="1400" dirty="0">
                <a:latin typeface="Carlito"/>
                <a:cs typeface="Carlito"/>
              </a:rPr>
              <a:t>автоматизацію </a:t>
            </a:r>
            <a:r>
              <a:rPr sz="1400" spc="-5" dirty="0">
                <a:latin typeface="Carlito"/>
                <a:cs typeface="Carlito"/>
              </a:rPr>
              <a:t>виробництва здійснили лише 2% </a:t>
            </a:r>
            <a:r>
              <a:rPr sz="1400" dirty="0">
                <a:latin typeface="Carlito"/>
                <a:cs typeface="Carlito"/>
              </a:rPr>
              <a:t>підприємств,  </a:t>
            </a:r>
            <a:r>
              <a:rPr sz="1400" spc="-5" dirty="0">
                <a:latin typeface="Carlito"/>
                <a:cs typeface="Carlito"/>
              </a:rPr>
              <a:t>впроваджували прогресивні технологічні процеси </a:t>
            </a:r>
            <a:r>
              <a:rPr sz="1400" dirty="0">
                <a:latin typeface="Carlito"/>
                <a:cs typeface="Carlito"/>
              </a:rPr>
              <a:t>6% </a:t>
            </a:r>
            <a:r>
              <a:rPr sz="1400" spc="-5" dirty="0">
                <a:latin typeface="Carlito"/>
                <a:cs typeface="Carlito"/>
              </a:rPr>
              <a:t>за-гальної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кількості,  освоювали </a:t>
            </a:r>
            <a:r>
              <a:rPr sz="1400" dirty="0">
                <a:latin typeface="Carlito"/>
                <a:cs typeface="Carlito"/>
              </a:rPr>
              <a:t>нові види </a:t>
            </a:r>
            <a:r>
              <a:rPr sz="1400" spc="-5" dirty="0">
                <a:latin typeface="Carlito"/>
                <a:cs typeface="Carlito"/>
              </a:rPr>
              <a:t>машин, обладнання, апаратів та приладів </a:t>
            </a:r>
            <a:r>
              <a:rPr sz="1400" dirty="0">
                <a:latin typeface="Carlito"/>
                <a:cs typeface="Carlito"/>
              </a:rPr>
              <a:t>- 2%, </a:t>
            </a:r>
            <a:r>
              <a:rPr sz="1400" spc="-5" dirty="0">
                <a:latin typeface="Carlito"/>
                <a:cs typeface="Carlito"/>
              </a:rPr>
              <a:t>тільки </a:t>
            </a:r>
            <a:r>
              <a:rPr sz="1400" dirty="0">
                <a:latin typeface="Carlito"/>
                <a:cs typeface="Carlito"/>
              </a:rPr>
              <a:t>1 %  знов створених </a:t>
            </a:r>
            <a:r>
              <a:rPr sz="1400" spc="-5" dirty="0">
                <a:latin typeface="Carlito"/>
                <a:cs typeface="Carlito"/>
              </a:rPr>
              <a:t>машин та обладнання знаходиться </a:t>
            </a:r>
            <a:r>
              <a:rPr sz="1400" dirty="0">
                <a:latin typeface="Carlito"/>
                <a:cs typeface="Carlito"/>
              </a:rPr>
              <a:t>на рівні або вище рівня  </a:t>
            </a:r>
            <a:r>
              <a:rPr sz="1400" spc="-5" dirty="0">
                <a:latin typeface="Carlito"/>
                <a:cs typeface="Carlito"/>
              </a:rPr>
              <a:t>міжнародних стандартів».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130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2068226" y="496569"/>
            <a:ext cx="4965065" cy="4927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5080" indent="-13335">
              <a:lnSpc>
                <a:spcPct val="109500"/>
              </a:lnSpc>
              <a:spcBef>
                <a:spcPts val="100"/>
              </a:spcBef>
              <a:tabLst>
                <a:tab pos="365760" algn="l"/>
                <a:tab pos="987425" algn="l"/>
                <a:tab pos="1163955" algn="l"/>
                <a:tab pos="1390650" algn="l"/>
                <a:tab pos="1616710" algn="l"/>
                <a:tab pos="1995170" algn="l"/>
                <a:tab pos="2303780" algn="l"/>
                <a:tab pos="2527935" algn="l"/>
                <a:tab pos="2836545" algn="l"/>
                <a:tab pos="3449954" algn="l"/>
                <a:tab pos="3655060" algn="l"/>
                <a:tab pos="4128770" algn="l"/>
                <a:tab pos="4289425" algn="l"/>
                <a:tab pos="4866640" algn="l"/>
              </a:tabLst>
            </a:pPr>
            <a:r>
              <a:rPr sz="1400" dirty="0">
                <a:latin typeface="Carlito"/>
                <a:cs typeface="Carlito"/>
              </a:rPr>
              <a:t>цю	сит</a:t>
            </a:r>
            <a:r>
              <a:rPr sz="1400" spc="-10" dirty="0">
                <a:latin typeface="Carlito"/>
                <a:cs typeface="Carlito"/>
              </a:rPr>
              <a:t>у</a:t>
            </a:r>
            <a:r>
              <a:rPr sz="1400" dirty="0">
                <a:latin typeface="Carlito"/>
                <a:cs typeface="Carlito"/>
              </a:rPr>
              <a:t>ацію	</a:t>
            </a:r>
            <a:r>
              <a:rPr sz="1400" spc="-5" dirty="0">
                <a:latin typeface="Carlito"/>
                <a:cs typeface="Carlito"/>
              </a:rPr>
              <a:t>м</a:t>
            </a:r>
            <a:r>
              <a:rPr sz="1400" dirty="0">
                <a:latin typeface="Carlito"/>
                <a:cs typeface="Carlito"/>
              </a:rPr>
              <a:t>о</a:t>
            </a:r>
            <a:r>
              <a:rPr sz="1400" spc="-5" dirty="0">
                <a:latin typeface="Carlito"/>
                <a:cs typeface="Carlito"/>
              </a:rPr>
              <a:t>жли</a:t>
            </a:r>
            <a:r>
              <a:rPr sz="1400" spc="5" dirty="0">
                <a:latin typeface="Carlito"/>
                <a:cs typeface="Carlito"/>
              </a:rPr>
              <a:t>в</a:t>
            </a:r>
            <a:r>
              <a:rPr sz="1400" dirty="0">
                <a:latin typeface="Carlito"/>
                <a:cs typeface="Carlito"/>
              </a:rPr>
              <a:t>о	</a:t>
            </a:r>
            <a:r>
              <a:rPr sz="1400" spc="-5" dirty="0">
                <a:latin typeface="Carlito"/>
                <a:cs typeface="Carlito"/>
              </a:rPr>
              <a:t>лиш</a:t>
            </a:r>
            <a:r>
              <a:rPr sz="1400" dirty="0">
                <a:latin typeface="Carlito"/>
                <a:cs typeface="Carlito"/>
              </a:rPr>
              <a:t>е	на	</a:t>
            </a:r>
            <a:r>
              <a:rPr sz="1400" spc="-5" dirty="0">
                <a:latin typeface="Carlito"/>
                <a:cs typeface="Carlito"/>
              </a:rPr>
              <a:t>о</a:t>
            </a:r>
            <a:r>
              <a:rPr sz="1400" spc="5" dirty="0">
                <a:latin typeface="Carlito"/>
                <a:cs typeface="Carlito"/>
              </a:rPr>
              <a:t>с</a:t>
            </a:r>
            <a:r>
              <a:rPr sz="1400" dirty="0">
                <a:latin typeface="Carlito"/>
                <a:cs typeface="Carlito"/>
              </a:rPr>
              <a:t>нові	за</a:t>
            </a:r>
            <a:r>
              <a:rPr sz="1400" spc="-10" dirty="0">
                <a:latin typeface="Carlito"/>
                <a:cs typeface="Carlito"/>
              </a:rPr>
              <a:t>г</a:t>
            </a:r>
            <a:r>
              <a:rPr sz="1400" dirty="0">
                <a:latin typeface="Carlito"/>
                <a:cs typeface="Carlito"/>
              </a:rPr>
              <a:t>а</a:t>
            </a:r>
            <a:r>
              <a:rPr sz="1400" spc="-5" dirty="0">
                <a:latin typeface="Carlito"/>
                <a:cs typeface="Carlito"/>
              </a:rPr>
              <a:t>л</a:t>
            </a:r>
            <a:r>
              <a:rPr sz="1400" dirty="0">
                <a:latin typeface="Carlito"/>
                <a:cs typeface="Carlito"/>
              </a:rPr>
              <a:t>ьної	полі</a:t>
            </a:r>
            <a:r>
              <a:rPr sz="1400" spc="-5" dirty="0">
                <a:latin typeface="Carlito"/>
                <a:cs typeface="Carlito"/>
              </a:rPr>
              <a:t>т</a:t>
            </a:r>
            <a:r>
              <a:rPr sz="1400" dirty="0">
                <a:latin typeface="Carlito"/>
                <a:cs typeface="Carlito"/>
              </a:rPr>
              <a:t>ики  зрост</a:t>
            </a:r>
            <a:r>
              <a:rPr sz="1400" spc="-5" dirty="0">
                <a:latin typeface="Carlito"/>
                <a:cs typeface="Carlito"/>
              </a:rPr>
              <a:t>а</a:t>
            </a:r>
            <a:r>
              <a:rPr sz="1400" dirty="0">
                <a:latin typeface="Carlito"/>
                <a:cs typeface="Carlito"/>
              </a:rPr>
              <a:t>ння,	</a:t>
            </a:r>
            <a:r>
              <a:rPr sz="1400" spc="-5" dirty="0">
                <a:latin typeface="Carlito"/>
                <a:cs typeface="Carlito"/>
              </a:rPr>
              <a:t>як</a:t>
            </a:r>
            <a:r>
              <a:rPr sz="1400" dirty="0">
                <a:latin typeface="Carlito"/>
                <a:cs typeface="Carlito"/>
              </a:rPr>
              <a:t>а	з	позиції	сьогоднішнього	</a:t>
            </a:r>
            <a:r>
              <a:rPr sz="1400" spc="-5" dirty="0">
                <a:latin typeface="Carlito"/>
                <a:cs typeface="Carlito"/>
              </a:rPr>
              <a:t>дня</a:t>
            </a:r>
            <a:r>
              <a:rPr sz="1400" dirty="0">
                <a:latin typeface="Carlito"/>
                <a:cs typeface="Carlito"/>
              </a:rPr>
              <a:t>,	пол</a:t>
            </a:r>
            <a:r>
              <a:rPr sz="1400" spc="-5" dirty="0">
                <a:latin typeface="Carlito"/>
                <a:cs typeface="Carlito"/>
              </a:rPr>
              <a:t>яг</a:t>
            </a:r>
            <a:r>
              <a:rPr sz="1400" spc="5" dirty="0">
                <a:latin typeface="Carlito"/>
                <a:cs typeface="Carlito"/>
              </a:rPr>
              <a:t>а</a:t>
            </a:r>
            <a:r>
              <a:rPr sz="1400" dirty="0">
                <a:latin typeface="Carlito"/>
                <a:cs typeface="Carlito"/>
              </a:rPr>
              <a:t>є	в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730" y="496569"/>
            <a:ext cx="1077595" cy="7277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49580" algn="just">
              <a:lnSpc>
                <a:spcPct val="109800"/>
              </a:lnSpc>
              <a:spcBef>
                <a:spcPts val="95"/>
              </a:spcBef>
            </a:pPr>
            <a:r>
              <a:rPr sz="1400" dirty="0">
                <a:latin typeface="Carlito"/>
                <a:cs typeface="Carlito"/>
              </a:rPr>
              <a:t>Змінити  </a:t>
            </a:r>
            <a:r>
              <a:rPr sz="1400" spc="-5" dirty="0">
                <a:latin typeface="Carlito"/>
                <a:cs typeface="Carlito"/>
              </a:rPr>
              <a:t>економічного  </a:t>
            </a:r>
            <a:r>
              <a:rPr sz="1400" dirty="0">
                <a:latin typeface="Carlito"/>
                <a:cs typeface="Carlito"/>
              </a:rPr>
              <a:t>підвищенні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84023" y="985520"/>
            <a:ext cx="494855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34135" algn="l"/>
                <a:tab pos="1816100" algn="l"/>
                <a:tab pos="4081779" algn="l"/>
              </a:tabLst>
            </a:pPr>
            <a:r>
              <a:rPr sz="1400" spc="-5" dirty="0">
                <a:latin typeface="Carlito"/>
                <a:cs typeface="Carlito"/>
              </a:rPr>
              <a:t>ефективності	та	конкурентоспроможності	української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730" y="1197355"/>
            <a:ext cx="6148070" cy="8428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9800"/>
              </a:lnSpc>
              <a:spcBef>
                <a:spcPts val="105"/>
              </a:spcBef>
            </a:pPr>
            <a:r>
              <a:rPr sz="1400" spc="-5" dirty="0">
                <a:latin typeface="Carlito"/>
                <a:cs typeface="Carlito"/>
              </a:rPr>
              <a:t>промисловості на внутрішньому, усупереч споживанню закордонних товарів, </a:t>
            </a:r>
            <a:r>
              <a:rPr sz="1400" dirty="0">
                <a:latin typeface="Carlito"/>
                <a:cs typeface="Carlito"/>
              </a:rPr>
              <a:t>і  зовнішньому, </a:t>
            </a:r>
            <a:r>
              <a:rPr sz="1400" spc="-5" dirty="0">
                <a:latin typeface="Carlito"/>
                <a:cs typeface="Carlito"/>
              </a:rPr>
              <a:t>де Україна відіграє роль </a:t>
            </a:r>
            <a:r>
              <a:rPr sz="1400" dirty="0">
                <a:latin typeface="Carlito"/>
                <a:cs typeface="Carlito"/>
              </a:rPr>
              <a:t>постачальника </a:t>
            </a:r>
            <a:r>
              <a:rPr sz="1400" spc="-5" dirty="0">
                <a:latin typeface="Carlito"/>
                <a:cs typeface="Carlito"/>
              </a:rPr>
              <a:t>сировини, </a:t>
            </a:r>
            <a:r>
              <a:rPr sz="1400" dirty="0">
                <a:latin typeface="Carlito"/>
                <a:cs typeface="Carlito"/>
              </a:rPr>
              <a:t>ринках. </a:t>
            </a:r>
            <a:r>
              <a:rPr sz="1400" spc="-5" dirty="0">
                <a:latin typeface="Carlito"/>
                <a:cs typeface="Carlito"/>
              </a:rPr>
              <a:t>Звідси  </a:t>
            </a:r>
            <a:r>
              <a:rPr sz="1400" dirty="0">
                <a:latin typeface="Carlito"/>
                <a:cs typeface="Carlito"/>
              </a:rPr>
              <a:t>й випливає </a:t>
            </a:r>
            <a:r>
              <a:rPr sz="1400" spc="-5" dirty="0">
                <a:latin typeface="Carlito"/>
                <a:cs typeface="Carlito"/>
              </a:rPr>
              <a:t>стратегічна мета </a:t>
            </a:r>
            <a:r>
              <a:rPr sz="1400" dirty="0">
                <a:latin typeface="Carlito"/>
                <a:cs typeface="Carlito"/>
              </a:rPr>
              <a:t>- забезпечення </a:t>
            </a:r>
            <a:r>
              <a:rPr sz="1400" spc="-5" dirty="0">
                <a:latin typeface="Carlito"/>
                <a:cs typeface="Carlito"/>
              </a:rPr>
              <a:t>випереджальних темпів зростання  обсягів виробничо-технічної, високотехнологічної, наукоємної продукції  машинобудування, що характеризується </a:t>
            </a:r>
            <a:r>
              <a:rPr sz="1400" dirty="0">
                <a:latin typeface="Carlito"/>
                <a:cs typeface="Carlito"/>
              </a:rPr>
              <a:t>високим рівнем </a:t>
            </a:r>
            <a:r>
              <a:rPr sz="1400" spc="-5" dirty="0">
                <a:latin typeface="Carlito"/>
                <a:cs typeface="Carlito"/>
              </a:rPr>
              <a:t>техно-логій, </a:t>
            </a:r>
            <a:r>
              <a:rPr sz="1400" spc="-10" dirty="0">
                <a:latin typeface="Carlito"/>
                <a:cs typeface="Carlito"/>
              </a:rPr>
              <a:t>зі  </a:t>
            </a:r>
            <a:r>
              <a:rPr sz="1400" spc="-5" dirty="0">
                <a:latin typeface="Carlito"/>
                <a:cs typeface="Carlito"/>
              </a:rPr>
              <a:t>зберіганням </a:t>
            </a:r>
            <a:r>
              <a:rPr sz="1400" spc="-10" dirty="0">
                <a:latin typeface="Carlito"/>
                <a:cs typeface="Carlito"/>
              </a:rPr>
              <a:t>при </a:t>
            </a:r>
            <a:r>
              <a:rPr sz="1400" spc="-5" dirty="0">
                <a:latin typeface="Carlito"/>
                <a:cs typeface="Carlito"/>
              </a:rPr>
              <a:t>цьому </a:t>
            </a:r>
            <a:r>
              <a:rPr sz="1400" dirty="0">
                <a:latin typeface="Carlito"/>
                <a:cs typeface="Carlito"/>
              </a:rPr>
              <a:t>темпів </a:t>
            </a:r>
            <a:r>
              <a:rPr sz="1400" spc="-5" dirty="0">
                <a:latin typeface="Carlito"/>
                <a:cs typeface="Carlito"/>
              </a:rPr>
              <a:t>зростання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металургійній, хімічній та </a:t>
            </a:r>
            <a:r>
              <a:rPr sz="1400" dirty="0">
                <a:latin typeface="Carlito"/>
                <a:cs typeface="Carlito"/>
              </a:rPr>
              <a:t>інших  базових </a:t>
            </a:r>
            <a:r>
              <a:rPr sz="1400" spc="-5" dirty="0">
                <a:latin typeface="Carlito"/>
                <a:cs typeface="Carlito"/>
              </a:rPr>
              <a:t>галузях,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також </a:t>
            </a:r>
            <a:r>
              <a:rPr sz="1400" dirty="0">
                <a:latin typeface="Carlito"/>
                <a:cs typeface="Carlito"/>
              </a:rPr>
              <a:t>зниження </a:t>
            </a:r>
            <a:r>
              <a:rPr sz="1400" spc="-5" dirty="0">
                <a:latin typeface="Carlito"/>
                <a:cs typeface="Carlito"/>
              </a:rPr>
              <a:t>сировинних </a:t>
            </a:r>
            <a:r>
              <a:rPr sz="1400" spc="-10" dirty="0">
                <a:latin typeface="Carlito"/>
                <a:cs typeface="Carlito"/>
              </a:rPr>
              <a:t>та </a:t>
            </a:r>
            <a:r>
              <a:rPr sz="1400" spc="-5" dirty="0">
                <a:latin typeface="Carlito"/>
                <a:cs typeface="Carlito"/>
              </a:rPr>
              <a:t>енергетичних </a:t>
            </a:r>
            <a:r>
              <a:rPr sz="1400" dirty="0">
                <a:latin typeface="Carlito"/>
                <a:cs typeface="Carlito"/>
              </a:rPr>
              <a:t>витрат. Перше  здебільшого </a:t>
            </a:r>
            <a:r>
              <a:rPr sz="1400" spc="-5" dirty="0">
                <a:latin typeface="Carlito"/>
                <a:cs typeface="Carlito"/>
              </a:rPr>
              <a:t>забезпечить маркетинг </a:t>
            </a:r>
            <a:r>
              <a:rPr sz="1400" dirty="0">
                <a:latin typeface="Carlito"/>
                <a:cs typeface="Carlito"/>
              </a:rPr>
              <a:t>інновацій </a:t>
            </a:r>
            <a:r>
              <a:rPr sz="1400" spc="-5" dirty="0">
                <a:latin typeface="Carlito"/>
                <a:cs typeface="Carlito"/>
              </a:rPr>
              <a:t>виробничо-технічної продукції,  друге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інноваційний маркетинг ресурсоутворювальних галузей. Як це не  парадоксально, але, </a:t>
            </a:r>
            <a:r>
              <a:rPr sz="1400" dirty="0">
                <a:latin typeface="Carlito"/>
                <a:cs typeface="Carlito"/>
              </a:rPr>
              <a:t>сподіваючись на </a:t>
            </a:r>
            <a:r>
              <a:rPr sz="1400" spc="-5" dirty="0">
                <a:latin typeface="Carlito"/>
                <a:cs typeface="Carlito"/>
              </a:rPr>
              <a:t>ілюзорний </a:t>
            </a:r>
            <a:r>
              <a:rPr sz="1400" dirty="0">
                <a:latin typeface="Carlito"/>
                <a:cs typeface="Carlito"/>
              </a:rPr>
              <a:t>експорт </a:t>
            </a:r>
            <a:r>
              <a:rPr sz="1400" spc="-5" dirty="0">
                <a:latin typeface="Carlito"/>
                <a:cs typeface="Carlito"/>
              </a:rPr>
              <a:t>вироблюваної  продукції, </a:t>
            </a:r>
            <a:r>
              <a:rPr sz="1400" dirty="0">
                <a:latin typeface="Carlito"/>
                <a:cs typeface="Carlito"/>
              </a:rPr>
              <a:t>колишні </a:t>
            </a:r>
            <a:r>
              <a:rPr sz="1400" spc="-5" dirty="0">
                <a:latin typeface="Carlito"/>
                <a:cs typeface="Carlito"/>
              </a:rPr>
              <a:t>радянські республіки, </a:t>
            </a:r>
            <a:r>
              <a:rPr sz="1400" dirty="0">
                <a:latin typeface="Carlito"/>
                <a:cs typeface="Carlito"/>
              </a:rPr>
              <a:t>а нині самостійні незалежні </a:t>
            </a:r>
            <a:r>
              <a:rPr sz="1400" spc="-5" dirty="0">
                <a:latin typeface="Carlito"/>
                <a:cs typeface="Carlito"/>
              </a:rPr>
              <a:t>держави,  </a:t>
            </a:r>
            <a:r>
              <a:rPr sz="1400" dirty="0">
                <a:latin typeface="Carlito"/>
                <a:cs typeface="Carlito"/>
              </a:rPr>
              <a:t>певною </a:t>
            </a:r>
            <a:r>
              <a:rPr sz="1400" spc="-5" dirty="0">
                <a:latin typeface="Carlito"/>
                <a:cs typeface="Carlito"/>
              </a:rPr>
              <a:t>мірою </a:t>
            </a:r>
            <a:r>
              <a:rPr sz="1400" dirty="0">
                <a:latin typeface="Carlito"/>
                <a:cs typeface="Carlito"/>
              </a:rPr>
              <a:t>втратили </a:t>
            </a:r>
            <a:r>
              <a:rPr sz="1400" spc="-5" dirty="0">
                <a:latin typeface="Carlito"/>
                <a:cs typeface="Carlito"/>
              </a:rPr>
              <a:t>свій внутрішній </a:t>
            </a:r>
            <a:r>
              <a:rPr sz="1400" dirty="0">
                <a:latin typeface="Carlito"/>
                <a:cs typeface="Carlito"/>
              </a:rPr>
              <a:t>ринок. </a:t>
            </a:r>
            <a:r>
              <a:rPr sz="1400" spc="-5" dirty="0">
                <a:latin typeface="Carlito"/>
                <a:cs typeface="Carlito"/>
              </a:rPr>
              <a:t>Трудність одержання </a:t>
            </a:r>
            <a:r>
              <a:rPr sz="1400" dirty="0">
                <a:latin typeface="Carlito"/>
                <a:cs typeface="Carlito"/>
              </a:rPr>
              <a:t>кредиту в  </a:t>
            </a:r>
            <a:r>
              <a:rPr sz="1400" spc="-5" dirty="0">
                <a:latin typeface="Carlito"/>
                <a:cs typeface="Carlito"/>
              </a:rPr>
              <a:t>централізованих </a:t>
            </a:r>
            <a:r>
              <a:rPr sz="1400" dirty="0">
                <a:latin typeface="Carlito"/>
                <a:cs typeface="Carlito"/>
              </a:rPr>
              <a:t>інноваційних </a:t>
            </a:r>
            <a:r>
              <a:rPr sz="1400" spc="-5" dirty="0">
                <a:latin typeface="Carlito"/>
                <a:cs typeface="Carlito"/>
              </a:rPr>
              <a:t>фондах, високийрівень облікових ставок </a:t>
            </a:r>
            <a:r>
              <a:rPr sz="1400" dirty="0">
                <a:latin typeface="Carlito"/>
                <a:cs typeface="Carlito"/>
              </a:rPr>
              <a:t>кредитів  у комерційних </a:t>
            </a:r>
            <a:r>
              <a:rPr sz="1400" spc="-5" dirty="0">
                <a:latin typeface="Carlito"/>
                <a:cs typeface="Carlito"/>
              </a:rPr>
              <a:t>банках роблять нерентабельними </a:t>
            </a:r>
            <a:r>
              <a:rPr sz="1400" dirty="0">
                <a:latin typeface="Carlito"/>
                <a:cs typeface="Carlito"/>
              </a:rPr>
              <a:t>будь-які серйозні інвестиції в  </a:t>
            </a:r>
            <a:r>
              <a:rPr sz="1400" spc="-5" dirty="0">
                <a:latin typeface="Carlito"/>
                <a:cs typeface="Carlito"/>
              </a:rPr>
              <a:t>промислові проекти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досить тривалим терміном</a:t>
            </a:r>
            <a:r>
              <a:rPr sz="1400" spc="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окупності.</a:t>
            </a:r>
            <a:endParaRPr sz="1400">
              <a:latin typeface="Carlito"/>
              <a:cs typeface="Carlito"/>
            </a:endParaRPr>
          </a:p>
          <a:p>
            <a:pPr marL="12700" marR="6985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Україна має далеко </a:t>
            </a:r>
            <a:r>
              <a:rPr sz="1400" dirty="0">
                <a:latin typeface="Carlito"/>
                <a:cs typeface="Carlito"/>
              </a:rPr>
              <a:t>не всі види </a:t>
            </a:r>
            <a:r>
              <a:rPr sz="1400" spc="-5" dirty="0">
                <a:latin typeface="Carlito"/>
                <a:cs typeface="Carlito"/>
              </a:rPr>
              <a:t>основних ресурсів, необхідних для </a:t>
            </a:r>
            <a:r>
              <a:rPr sz="1400" dirty="0">
                <a:latin typeface="Carlito"/>
                <a:cs typeface="Carlito"/>
              </a:rPr>
              <a:t>сталого  </a:t>
            </a:r>
            <a:r>
              <a:rPr sz="1400" spc="-5" dirty="0">
                <a:latin typeface="Carlito"/>
                <a:cs typeface="Carlito"/>
              </a:rPr>
              <a:t>економічного розвитку: чорні, кольорові метали, </a:t>
            </a:r>
            <a:r>
              <a:rPr sz="1400" dirty="0">
                <a:latin typeface="Carlito"/>
                <a:cs typeface="Carlito"/>
              </a:rPr>
              <a:t>кам'яне </a:t>
            </a:r>
            <a:r>
              <a:rPr sz="1400" spc="-5" dirty="0">
                <a:latin typeface="Carlito"/>
                <a:cs typeface="Carlito"/>
              </a:rPr>
              <a:t>вугілля  видобуваються, використовуються та експортуються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достатній кількості, </a:t>
            </a:r>
            <a:r>
              <a:rPr sz="1400" dirty="0">
                <a:latin typeface="Carlito"/>
                <a:cs typeface="Carlito"/>
              </a:rPr>
              <a:t>а  </a:t>
            </a:r>
            <a:r>
              <a:rPr sz="1400" spc="-5" dirty="0">
                <a:latin typeface="Carlito"/>
                <a:cs typeface="Carlito"/>
              </a:rPr>
              <a:t>нафта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газ </a:t>
            </a:r>
            <a:r>
              <a:rPr sz="1400" dirty="0">
                <a:latin typeface="Carlito"/>
                <a:cs typeface="Carlito"/>
              </a:rPr>
              <a:t>значною </a:t>
            </a:r>
            <a:r>
              <a:rPr sz="1400" spc="-5" dirty="0">
                <a:latin typeface="Carlito"/>
                <a:cs typeface="Carlito"/>
              </a:rPr>
              <a:t>мірою імпортуються.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прогнозами Міжнародного  енергетичного агентства, до </a:t>
            </a:r>
            <a:r>
              <a:rPr sz="1400" dirty="0">
                <a:latin typeface="Carlito"/>
                <a:cs typeface="Carlito"/>
              </a:rPr>
              <a:t>2015 </a:t>
            </a:r>
            <a:r>
              <a:rPr sz="1400" spc="-5" dirty="0">
                <a:latin typeface="Carlito"/>
                <a:cs typeface="Carlito"/>
              </a:rPr>
              <a:t>року газ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обсягами </a:t>
            </a:r>
            <a:r>
              <a:rPr sz="1400" dirty="0">
                <a:latin typeface="Carlito"/>
                <a:cs typeface="Carlito"/>
              </a:rPr>
              <a:t>споживання </a:t>
            </a:r>
            <a:r>
              <a:rPr sz="1400" spc="-5" dirty="0">
                <a:latin typeface="Carlito"/>
                <a:cs typeface="Carlito"/>
              </a:rPr>
              <a:t>випередить  вугілля, </a:t>
            </a:r>
            <a:r>
              <a:rPr sz="1400" dirty="0">
                <a:latin typeface="Carlito"/>
                <a:cs typeface="Carlito"/>
              </a:rPr>
              <a:t>у 2020 </a:t>
            </a:r>
            <a:r>
              <a:rPr sz="1400" spc="-5" dirty="0">
                <a:latin typeface="Carlito"/>
                <a:cs typeface="Carlito"/>
              </a:rPr>
              <a:t>році перевищить нафту та </a:t>
            </a:r>
            <a:r>
              <a:rPr sz="1400" dirty="0">
                <a:latin typeface="Carlito"/>
                <a:cs typeface="Carlito"/>
              </a:rPr>
              <a:t>стане паливом </a:t>
            </a:r>
            <a:r>
              <a:rPr sz="1400" spc="-5" dirty="0">
                <a:latin typeface="Carlito"/>
                <a:cs typeface="Carlito"/>
              </a:rPr>
              <a:t>номер один для  індустріально розвинутих </a:t>
            </a:r>
            <a:r>
              <a:rPr sz="1400" dirty="0">
                <a:latin typeface="Carlito"/>
                <a:cs typeface="Carlito"/>
              </a:rPr>
              <a:t>країн. </a:t>
            </a:r>
            <a:r>
              <a:rPr sz="1400" spc="-5" dirty="0">
                <a:latin typeface="Carlito"/>
                <a:cs typeface="Carlito"/>
              </a:rPr>
              <a:t>Тому особливу роль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світі відіграватимуть дві  </a:t>
            </a:r>
            <a:r>
              <a:rPr sz="1400" dirty="0">
                <a:latin typeface="Carlito"/>
                <a:cs typeface="Carlito"/>
              </a:rPr>
              <a:t>країни - </a:t>
            </a:r>
            <a:r>
              <a:rPr sz="1400" spc="-5" dirty="0">
                <a:latin typeface="Carlito"/>
                <a:cs typeface="Carlito"/>
              </a:rPr>
              <a:t>Росія </a:t>
            </a:r>
            <a:r>
              <a:rPr sz="1400" dirty="0">
                <a:latin typeface="Carlito"/>
                <a:cs typeface="Carlito"/>
              </a:rPr>
              <a:t>й Іран, на частку </a:t>
            </a:r>
            <a:r>
              <a:rPr sz="1400" spc="-5" dirty="0">
                <a:latin typeface="Carlito"/>
                <a:cs typeface="Carlito"/>
              </a:rPr>
              <a:t>яких </a:t>
            </a:r>
            <a:r>
              <a:rPr sz="1400" dirty="0">
                <a:latin typeface="Carlito"/>
                <a:cs typeface="Carlito"/>
              </a:rPr>
              <a:t>припадає 45% </a:t>
            </a:r>
            <a:r>
              <a:rPr sz="1400" spc="-5" dirty="0">
                <a:latin typeface="Carlito"/>
                <a:cs typeface="Carlito"/>
              </a:rPr>
              <a:t>сві-тових запасів газу. Не  дивно, що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світі до </a:t>
            </a:r>
            <a:r>
              <a:rPr sz="1400" dirty="0">
                <a:latin typeface="Carlito"/>
                <a:cs typeface="Carlito"/>
              </a:rPr>
              <a:t>них прикута </a:t>
            </a:r>
            <a:r>
              <a:rPr sz="1400" spc="-5" dirty="0">
                <a:latin typeface="Carlito"/>
                <a:cs typeface="Carlito"/>
              </a:rPr>
              <a:t>увага, особливо </a:t>
            </a:r>
            <a:r>
              <a:rPr sz="1400" dirty="0">
                <a:latin typeface="Carlito"/>
                <a:cs typeface="Carlito"/>
              </a:rPr>
              <a:t>країн </a:t>
            </a:r>
            <a:r>
              <a:rPr sz="1400" spc="-5" dirty="0">
                <a:latin typeface="Carlito"/>
                <a:cs typeface="Carlito"/>
              </a:rPr>
              <a:t>так званого «золотого  мільярду». Намагання України мати стабільність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ресурсоутворювальних  галузях цілком зрозуміле, але для цього необхідно володіти потужними  важелями </a:t>
            </a:r>
            <a:r>
              <a:rPr sz="1400" dirty="0">
                <a:latin typeface="Carlito"/>
                <a:cs typeface="Carlito"/>
              </a:rPr>
              <a:t>впливу на </a:t>
            </a:r>
            <a:r>
              <a:rPr sz="1400" spc="-5" dirty="0">
                <a:latin typeface="Carlito"/>
                <a:cs typeface="Carlito"/>
              </a:rPr>
              <a:t>процес розподілення ресурсів, яких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вистачає </a:t>
            </a:r>
            <a:r>
              <a:rPr sz="1400" dirty="0">
                <a:latin typeface="Carlito"/>
                <a:cs typeface="Carlito"/>
              </a:rPr>
              <a:t>і, </a:t>
            </a:r>
            <a:r>
              <a:rPr sz="1400" spc="-5" dirty="0">
                <a:latin typeface="Carlito"/>
                <a:cs typeface="Carlito"/>
              </a:rPr>
              <a:t>якщо  Україна вважає </a:t>
            </a:r>
            <a:r>
              <a:rPr sz="1400" dirty="0">
                <a:latin typeface="Carlito"/>
                <a:cs typeface="Carlito"/>
              </a:rPr>
              <a:t>себе </a:t>
            </a:r>
            <a:r>
              <a:rPr sz="1400" spc="-5" dirty="0">
                <a:latin typeface="Carlito"/>
                <a:cs typeface="Carlito"/>
              </a:rPr>
              <a:t>індустріально розвиненою країною, дбати </a:t>
            </a:r>
            <a:r>
              <a:rPr sz="1400" dirty="0">
                <a:latin typeface="Carlito"/>
                <a:cs typeface="Carlito"/>
              </a:rPr>
              <a:t>про  </a:t>
            </a:r>
            <a:r>
              <a:rPr sz="1400" spc="-5" dirty="0">
                <a:latin typeface="Carlito"/>
                <a:cs typeface="Carlito"/>
              </a:rPr>
              <a:t>ресурсозбереження </a:t>
            </a:r>
            <a:r>
              <a:rPr sz="1400" dirty="0">
                <a:latin typeface="Carlito"/>
                <a:cs typeface="Carlito"/>
              </a:rPr>
              <a:t>практично в </a:t>
            </a:r>
            <a:r>
              <a:rPr sz="1400" spc="-5" dirty="0">
                <a:latin typeface="Carlito"/>
                <a:cs typeface="Carlito"/>
              </a:rPr>
              <a:t>усіх напрямках економічної діяльності. Це має  стати основним напрямком розвитку </a:t>
            </a:r>
            <a:r>
              <a:rPr sz="1400" dirty="0">
                <a:latin typeface="Carlito"/>
                <a:cs typeface="Carlito"/>
              </a:rPr>
              <a:t>інноваційної </a:t>
            </a:r>
            <a:r>
              <a:rPr sz="1400" spc="-5" dirty="0">
                <a:latin typeface="Carlito"/>
                <a:cs typeface="Carlito"/>
              </a:rPr>
              <a:t>політики як </a:t>
            </a:r>
            <a:r>
              <a:rPr sz="1400" dirty="0">
                <a:latin typeface="Carlito"/>
                <a:cs typeface="Carlito"/>
              </a:rPr>
              <a:t>галузей-  користувачів </a:t>
            </a:r>
            <a:r>
              <a:rPr sz="1400" spc="-5" dirty="0">
                <a:latin typeface="Carlito"/>
                <a:cs typeface="Carlito"/>
              </a:rPr>
              <a:t>ресурсів, так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державної політики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цілому.</a:t>
            </a:r>
            <a:endParaRPr sz="1400">
              <a:latin typeface="Carlito"/>
              <a:cs typeface="Carlito"/>
            </a:endParaRPr>
          </a:p>
          <a:p>
            <a:pPr marL="12700" marR="5715" indent="449580" algn="just">
              <a:lnSpc>
                <a:spcPct val="109700"/>
              </a:lnSpc>
              <a:spcBef>
                <a:spcPts val="810"/>
              </a:spcBef>
            </a:pPr>
            <a:r>
              <a:rPr sz="1400" spc="-5" dirty="0">
                <a:latin typeface="Carlito"/>
                <a:cs typeface="Carlito"/>
              </a:rPr>
              <a:t>Ресурсів, як </a:t>
            </a:r>
            <a:r>
              <a:rPr sz="1400" dirty="0">
                <a:latin typeface="Carlito"/>
                <a:cs typeface="Carlito"/>
              </a:rPr>
              <a:t>правило, не </a:t>
            </a:r>
            <a:r>
              <a:rPr sz="1400" spc="-5" dirty="0">
                <a:latin typeface="Carlito"/>
                <a:cs typeface="Carlito"/>
              </a:rPr>
              <a:t>виробляється </a:t>
            </a:r>
            <a:r>
              <a:rPr sz="1400" dirty="0">
                <a:latin typeface="Carlito"/>
                <a:cs typeface="Carlito"/>
              </a:rPr>
              <a:t>більше, ніж це </a:t>
            </a:r>
            <a:r>
              <a:rPr sz="1400" spc="-5" dirty="0">
                <a:latin typeface="Carlito"/>
                <a:cs typeface="Carlito"/>
              </a:rPr>
              <a:t>необхідно для  виробництва товарної продукції. Виробник, </a:t>
            </a:r>
            <a:r>
              <a:rPr sz="1400" dirty="0">
                <a:latin typeface="Carlito"/>
                <a:cs typeface="Carlito"/>
              </a:rPr>
              <a:t>підприємство-посередник </a:t>
            </a:r>
            <a:r>
              <a:rPr sz="1400" spc="-5" dirty="0">
                <a:latin typeface="Carlito"/>
                <a:cs typeface="Carlito"/>
              </a:rPr>
              <a:t>та  </a:t>
            </a:r>
            <a:r>
              <a:rPr sz="1400" dirty="0">
                <a:latin typeface="Carlito"/>
                <a:cs typeface="Carlito"/>
              </a:rPr>
              <a:t>певною </a:t>
            </a:r>
            <a:r>
              <a:rPr sz="1400" spc="-5" dirty="0">
                <a:latin typeface="Carlito"/>
                <a:cs typeface="Carlito"/>
              </a:rPr>
              <a:t>мірою споживач можуть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заощадити. </a:t>
            </a:r>
            <a:r>
              <a:rPr sz="1400" dirty="0">
                <a:latin typeface="Carlito"/>
                <a:cs typeface="Carlito"/>
              </a:rPr>
              <a:t>Країни </a:t>
            </a:r>
            <a:r>
              <a:rPr sz="1400" spc="-5" dirty="0">
                <a:latin typeface="Carlito"/>
                <a:cs typeface="Carlito"/>
              </a:rPr>
              <a:t>намагаються створити  запаси</a:t>
            </a:r>
            <a:r>
              <a:rPr sz="1400" spc="1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деяких</a:t>
            </a:r>
            <a:r>
              <a:rPr sz="1400" spc="10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видів</a:t>
            </a:r>
            <a:r>
              <a:rPr sz="1400" spc="10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мінеральної</a:t>
            </a:r>
            <a:r>
              <a:rPr sz="1400" spc="10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та</a:t>
            </a:r>
            <a:r>
              <a:rPr sz="1400" spc="1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натуральної</a:t>
            </a:r>
            <a:r>
              <a:rPr sz="1400" spc="10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сировини</a:t>
            </a:r>
            <a:r>
              <a:rPr sz="1400" spc="10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в</a:t>
            </a:r>
            <a:r>
              <a:rPr sz="1400" spc="1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цілому</a:t>
            </a:r>
            <a:r>
              <a:rPr sz="1400" spc="10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на</a:t>
            </a:r>
            <a:r>
              <a:rPr sz="1400" spc="10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випадок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851275" y="10087927"/>
            <a:ext cx="21844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z="1100" dirty="0">
                <a:latin typeface="Carlito"/>
                <a:cs typeface="Carlito"/>
              </a:rPr>
              <a:t>1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2110">
              <a:lnSpc>
                <a:spcPct val="100000"/>
              </a:lnSpc>
              <a:spcBef>
                <a:spcPts val="100"/>
              </a:spcBef>
            </a:pPr>
            <a:r>
              <a:rPr spc="330" dirty="0"/>
              <a:t>Маркетинг</a:t>
            </a:r>
            <a:r>
              <a:rPr spc="50" dirty="0"/>
              <a:t> </a:t>
            </a:r>
            <a:r>
              <a:rPr spc="295" dirty="0"/>
              <a:t>інновацій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30601" y="4810125"/>
            <a:ext cx="186118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195" dirty="0">
                <a:latin typeface="Trebuchet MS"/>
                <a:cs typeface="Trebuchet MS"/>
              </a:rPr>
              <a:t>Курс</a:t>
            </a:r>
            <a:r>
              <a:rPr sz="2200" b="1" spc="25" dirty="0">
                <a:latin typeface="Trebuchet MS"/>
                <a:cs typeface="Trebuchet MS"/>
              </a:rPr>
              <a:t> </a:t>
            </a:r>
            <a:r>
              <a:rPr sz="2200" b="1" spc="125" dirty="0">
                <a:latin typeface="Trebuchet MS"/>
                <a:cs typeface="Trebuchet MS"/>
              </a:rPr>
              <a:t>лекцій</a:t>
            </a:r>
            <a:endParaRPr sz="2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131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705" cy="956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525" algn="just">
              <a:lnSpc>
                <a:spcPct val="109500"/>
              </a:lnSpc>
              <a:spcBef>
                <a:spcPts val="100"/>
              </a:spcBef>
            </a:pPr>
            <a:r>
              <a:rPr sz="1400" spc="-5" dirty="0">
                <a:latin typeface="Carlito"/>
                <a:cs typeface="Carlito"/>
              </a:rPr>
              <a:t>неврожайного року </a:t>
            </a: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геополітичних </a:t>
            </a:r>
            <a:r>
              <a:rPr sz="1400" dirty="0">
                <a:latin typeface="Carlito"/>
                <a:cs typeface="Carlito"/>
              </a:rPr>
              <a:t>змін. </a:t>
            </a:r>
            <a:r>
              <a:rPr sz="1400" spc="-5" dirty="0">
                <a:latin typeface="Carlito"/>
                <a:cs typeface="Carlito"/>
              </a:rPr>
              <a:t>Ціни </a:t>
            </a:r>
            <a:r>
              <a:rPr sz="1400" dirty="0">
                <a:latin typeface="Carlito"/>
                <a:cs typeface="Carlito"/>
              </a:rPr>
              <a:t>на ресурси </a:t>
            </a:r>
            <a:r>
              <a:rPr sz="1400" spc="-5" dirty="0">
                <a:latin typeface="Carlito"/>
                <a:cs typeface="Carlito"/>
              </a:rPr>
              <a:t>мають </a:t>
            </a:r>
            <a:r>
              <a:rPr sz="1400" dirty="0">
                <a:latin typeface="Carlito"/>
                <a:cs typeface="Carlito"/>
              </a:rPr>
              <a:t>незначні  коливання, </a:t>
            </a:r>
            <a:r>
              <a:rPr sz="1400" spc="-5" dirty="0">
                <a:latin typeface="Carlito"/>
                <a:cs typeface="Carlito"/>
              </a:rPr>
              <a:t>хоча можуть монотонно зростати або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зменшуватися.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Зазначимо, </a:t>
            </a:r>
            <a:r>
              <a:rPr sz="1400" dirty="0">
                <a:latin typeface="Carlito"/>
                <a:cs typeface="Carlito"/>
              </a:rPr>
              <a:t>що за </a:t>
            </a:r>
            <a:r>
              <a:rPr sz="1400" spc="-5" dirty="0">
                <a:latin typeface="Carlito"/>
                <a:cs typeface="Carlito"/>
              </a:rPr>
              <a:t>умов постійного світового подорожчання більшості  </a:t>
            </a:r>
            <a:r>
              <a:rPr sz="1400" dirty="0">
                <a:latin typeface="Carlito"/>
                <a:cs typeface="Carlito"/>
              </a:rPr>
              <a:t>ресурсів, </a:t>
            </a:r>
            <a:r>
              <a:rPr sz="1400" spc="-5" dirty="0">
                <a:latin typeface="Carlito"/>
                <a:cs typeface="Carlito"/>
              </a:rPr>
              <a:t>які Україні доводиться експортувати </a:t>
            </a:r>
            <a:r>
              <a:rPr sz="1400" dirty="0">
                <a:latin typeface="Carlito"/>
                <a:cs typeface="Carlito"/>
              </a:rPr>
              <a:t>в значних </a:t>
            </a:r>
            <a:r>
              <a:rPr sz="1400" spc="-5" dirty="0">
                <a:latin typeface="Carlito"/>
                <a:cs typeface="Carlito"/>
              </a:rPr>
              <a:t>обсягах, заощадженню  електроенергії та переходу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енергозберігаючі технології </a:t>
            </a:r>
            <a:r>
              <a:rPr sz="1400" dirty="0">
                <a:latin typeface="Carlito"/>
                <a:cs typeface="Carlito"/>
              </a:rPr>
              <a:t>немає альтернативи.  </a:t>
            </a:r>
            <a:r>
              <a:rPr sz="1400" spc="-5" dirty="0">
                <a:latin typeface="Carlito"/>
                <a:cs typeface="Carlito"/>
              </a:rPr>
              <a:t>Щорічно заощаджувати </a:t>
            </a:r>
            <a:r>
              <a:rPr sz="1400" dirty="0">
                <a:latin typeface="Carlito"/>
                <a:cs typeface="Carlito"/>
              </a:rPr>
              <a:t>на ресурсах </a:t>
            </a:r>
            <a:r>
              <a:rPr sz="1400" spc="-5" dirty="0">
                <a:latin typeface="Carlito"/>
                <a:cs typeface="Carlito"/>
              </a:rPr>
              <a:t>можливо лише </a:t>
            </a:r>
            <a:r>
              <a:rPr sz="1400" dirty="0">
                <a:latin typeface="Carlito"/>
                <a:cs typeface="Carlito"/>
              </a:rPr>
              <a:t>при </a:t>
            </a:r>
            <a:r>
              <a:rPr sz="1400" spc="-5" dirty="0">
                <a:latin typeface="Carlito"/>
                <a:cs typeface="Carlito"/>
              </a:rPr>
              <a:t>сталому виробництві, </a:t>
            </a:r>
            <a:r>
              <a:rPr sz="1400" dirty="0">
                <a:latin typeface="Carlito"/>
                <a:cs typeface="Carlito"/>
              </a:rPr>
              <a:t>і  </a:t>
            </a:r>
            <a:r>
              <a:rPr sz="1400" spc="-5" dirty="0">
                <a:latin typeface="Carlito"/>
                <a:cs typeface="Carlito"/>
              </a:rPr>
              <a:t>якщо </a:t>
            </a:r>
            <a:r>
              <a:rPr sz="1400" dirty="0">
                <a:latin typeface="Carlito"/>
                <a:cs typeface="Carlito"/>
              </a:rPr>
              <a:t>це </a:t>
            </a:r>
            <a:r>
              <a:rPr sz="1400" spc="-5" dirty="0">
                <a:latin typeface="Carlito"/>
                <a:cs typeface="Carlito"/>
              </a:rPr>
              <a:t>вдається, то економію </a:t>
            </a:r>
            <a:r>
              <a:rPr sz="1400" dirty="0">
                <a:latin typeface="Carlito"/>
                <a:cs typeface="Carlito"/>
              </a:rPr>
              <a:t>ресурсів </a:t>
            </a:r>
            <a:r>
              <a:rPr sz="1400" spc="-5" dirty="0">
                <a:latin typeface="Carlito"/>
                <a:cs typeface="Carlito"/>
              </a:rPr>
              <a:t>або заощаджені ресурси можна  вважати </a:t>
            </a:r>
            <a:r>
              <a:rPr sz="1400" dirty="0">
                <a:latin typeface="Carlito"/>
                <a:cs typeface="Carlito"/>
              </a:rPr>
              <a:t>показником </a:t>
            </a:r>
            <a:r>
              <a:rPr sz="1400" spc="-5" dirty="0">
                <a:latin typeface="Carlito"/>
                <a:cs typeface="Carlito"/>
              </a:rPr>
              <a:t>покращання загальноекономічної ситуації </a:t>
            </a:r>
            <a:r>
              <a:rPr sz="1400" dirty="0">
                <a:latin typeface="Carlito"/>
                <a:cs typeface="Carlito"/>
              </a:rPr>
              <a:t>в країні. </a:t>
            </a:r>
            <a:r>
              <a:rPr sz="1400" spc="-5" dirty="0">
                <a:latin typeface="Carlito"/>
                <a:cs typeface="Carlito"/>
              </a:rPr>
              <a:t>Для  </a:t>
            </a:r>
            <a:r>
              <a:rPr sz="1400" dirty="0">
                <a:latin typeface="Carlito"/>
                <a:cs typeface="Carlito"/>
              </a:rPr>
              <a:t>економії </a:t>
            </a:r>
            <a:r>
              <a:rPr sz="1400" spc="-5" dirty="0">
                <a:latin typeface="Carlito"/>
                <a:cs typeface="Carlito"/>
              </a:rPr>
              <a:t>енергоресурсів необхідно застосовувати ресурсозберігаючі технології,  які можуть дозволити </a:t>
            </a:r>
            <a:r>
              <a:rPr sz="1400" dirty="0">
                <a:latin typeface="Carlito"/>
                <a:cs typeface="Carlito"/>
              </a:rPr>
              <a:t>собі </a:t>
            </a:r>
            <a:r>
              <a:rPr sz="1400" spc="-5" dirty="0">
                <a:latin typeface="Carlito"/>
                <a:cs typeface="Carlito"/>
              </a:rPr>
              <a:t>лише ті підприємства, що </a:t>
            </a:r>
            <a:r>
              <a:rPr sz="1400" dirty="0">
                <a:latin typeface="Carlito"/>
                <a:cs typeface="Carlito"/>
              </a:rPr>
              <a:t>успішно працюють у  </a:t>
            </a:r>
            <a:r>
              <a:rPr sz="1400" spc="-5" dirty="0">
                <a:latin typeface="Carlito"/>
                <a:cs typeface="Carlito"/>
              </a:rPr>
              <a:t>ринкових умовах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результаті </a:t>
            </a:r>
            <a:r>
              <a:rPr sz="1400" dirty="0">
                <a:latin typeface="Carlito"/>
                <a:cs typeface="Carlito"/>
              </a:rPr>
              <a:t>переорієнтації з </a:t>
            </a:r>
            <a:r>
              <a:rPr sz="1400" spc="-5" dirty="0">
                <a:latin typeface="Carlito"/>
                <a:cs typeface="Carlito"/>
              </a:rPr>
              <a:t>виробничої концепції </a:t>
            </a:r>
            <a:r>
              <a:rPr sz="1400" dirty="0">
                <a:latin typeface="Carlito"/>
                <a:cs typeface="Carlito"/>
              </a:rPr>
              <a:t>на  </a:t>
            </a:r>
            <a:r>
              <a:rPr sz="1400" spc="-5" dirty="0">
                <a:latin typeface="Carlito"/>
                <a:cs typeface="Carlito"/>
              </a:rPr>
              <a:t>маркетингову. </a:t>
            </a:r>
            <a:r>
              <a:rPr sz="1400" dirty="0">
                <a:latin typeface="Carlito"/>
                <a:cs typeface="Carlito"/>
              </a:rPr>
              <a:t>З іншого боку, </a:t>
            </a:r>
            <a:r>
              <a:rPr sz="1400" spc="-5" dirty="0">
                <a:latin typeface="Carlito"/>
                <a:cs typeface="Carlito"/>
              </a:rPr>
              <a:t>ресурсоутворювальні галузі </a:t>
            </a:r>
            <a:r>
              <a:rPr sz="1400" dirty="0">
                <a:latin typeface="Carlito"/>
                <a:cs typeface="Carlito"/>
              </a:rPr>
              <a:t>ще певною </a:t>
            </a:r>
            <a:r>
              <a:rPr sz="1400" spc="-5" dirty="0">
                <a:latin typeface="Carlito"/>
                <a:cs typeface="Carlito"/>
              </a:rPr>
              <a:t>мірою не  створюють для </a:t>
            </a:r>
            <a:r>
              <a:rPr sz="1400" dirty="0">
                <a:latin typeface="Carlito"/>
                <a:cs typeface="Carlito"/>
              </a:rPr>
              <a:t>споживача </a:t>
            </a:r>
            <a:r>
              <a:rPr sz="1400" spc="-5" dirty="0">
                <a:latin typeface="Carlito"/>
                <a:cs typeface="Carlito"/>
              </a:rPr>
              <a:t>найсприятливіших умов використання </a:t>
            </a:r>
            <a:r>
              <a:rPr sz="1400" dirty="0">
                <a:latin typeface="Carlito"/>
                <a:cs typeface="Carlito"/>
              </a:rPr>
              <a:t>своєї  </a:t>
            </a:r>
            <a:r>
              <a:rPr sz="1400" spc="-5" dirty="0">
                <a:latin typeface="Carlito"/>
                <a:cs typeface="Carlito"/>
              </a:rPr>
              <a:t>продукції. Ресурсозбереження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вітчизняній промисловості </a:t>
            </a:r>
            <a:r>
              <a:rPr sz="1400" dirty="0">
                <a:latin typeface="Carlito"/>
                <a:cs typeface="Carlito"/>
              </a:rPr>
              <a:t>значною </a:t>
            </a:r>
            <a:r>
              <a:rPr sz="1400" spc="-5" dirty="0">
                <a:latin typeface="Carlito"/>
                <a:cs typeface="Carlito"/>
              </a:rPr>
              <a:t>мірою  може </a:t>
            </a:r>
            <a:r>
              <a:rPr sz="1400" dirty="0">
                <a:latin typeface="Carlito"/>
                <a:cs typeface="Carlito"/>
              </a:rPr>
              <a:t>змінити </a:t>
            </a:r>
            <a:r>
              <a:rPr sz="1400" spc="-5" dirty="0">
                <a:latin typeface="Carlito"/>
                <a:cs typeface="Carlito"/>
              </a:rPr>
              <a:t>ситуацію </a:t>
            </a:r>
            <a:r>
              <a:rPr sz="1400" dirty="0">
                <a:latin typeface="Carlito"/>
                <a:cs typeface="Carlito"/>
              </a:rPr>
              <a:t>на вже </a:t>
            </a:r>
            <a:r>
              <a:rPr sz="1400" spc="-5" dirty="0">
                <a:latin typeface="Carlito"/>
                <a:cs typeface="Carlito"/>
              </a:rPr>
              <a:t>давно </a:t>
            </a:r>
            <a:r>
              <a:rPr sz="1400" dirty="0">
                <a:latin typeface="Carlito"/>
                <a:cs typeface="Carlito"/>
              </a:rPr>
              <a:t>існуючу в країнах з </a:t>
            </a:r>
            <a:r>
              <a:rPr sz="1400" spc="-5" dirty="0">
                <a:latin typeface="Carlito"/>
                <a:cs typeface="Carlito"/>
              </a:rPr>
              <a:t>розвинутою  </a:t>
            </a:r>
            <a:r>
              <a:rPr sz="1400" dirty="0">
                <a:latin typeface="Carlito"/>
                <a:cs typeface="Carlito"/>
              </a:rPr>
              <a:t>економікою, </a:t>
            </a:r>
            <a:r>
              <a:rPr sz="1400" spc="-5" dirty="0">
                <a:latin typeface="Carlito"/>
                <a:cs typeface="Carlito"/>
              </a:rPr>
              <a:t>коли ресурсоутворювальні </a:t>
            </a:r>
            <a:r>
              <a:rPr sz="1400" dirty="0">
                <a:latin typeface="Carlito"/>
                <a:cs typeface="Carlito"/>
              </a:rPr>
              <a:t>підприємства </a:t>
            </a:r>
            <a:r>
              <a:rPr sz="1400" spc="-5" dirty="0">
                <a:latin typeface="Carlito"/>
                <a:cs typeface="Carlito"/>
              </a:rPr>
              <a:t>залежать </a:t>
            </a:r>
            <a:r>
              <a:rPr sz="1400" dirty="0">
                <a:latin typeface="Carlito"/>
                <a:cs typeface="Carlito"/>
              </a:rPr>
              <a:t>від </a:t>
            </a:r>
            <a:r>
              <a:rPr sz="1400" spc="-5" dirty="0">
                <a:latin typeface="Carlito"/>
                <a:cs typeface="Carlito"/>
              </a:rPr>
              <a:t>кінцевого  товаровиробника, </a:t>
            </a:r>
            <a:r>
              <a:rPr sz="1400" dirty="0">
                <a:latin typeface="Carlito"/>
                <a:cs typeface="Carlito"/>
              </a:rPr>
              <a:t>а не навпаки, </a:t>
            </a:r>
            <a:r>
              <a:rPr sz="1400" spc="-5" dirty="0">
                <a:latin typeface="Carlito"/>
                <a:cs typeface="Carlito"/>
              </a:rPr>
              <a:t>як </a:t>
            </a:r>
            <a:r>
              <a:rPr sz="1400" dirty="0">
                <a:latin typeface="Carlito"/>
                <a:cs typeface="Carlito"/>
              </a:rPr>
              <a:t>нині в </a:t>
            </a:r>
            <a:r>
              <a:rPr sz="1400" spc="-5" dirty="0">
                <a:latin typeface="Carlito"/>
                <a:cs typeface="Carlito"/>
              </a:rPr>
              <a:t>Україні, </a:t>
            </a:r>
            <a:r>
              <a:rPr sz="1400" dirty="0">
                <a:latin typeface="Carlito"/>
                <a:cs typeface="Carlito"/>
              </a:rPr>
              <a:t>коли </a:t>
            </a:r>
            <a:r>
              <a:rPr sz="1400" spc="-5" dirty="0">
                <a:latin typeface="Carlito"/>
                <a:cs typeface="Carlito"/>
              </a:rPr>
              <a:t>кінцевий  товаровиробник залежить </a:t>
            </a:r>
            <a:r>
              <a:rPr sz="1400" dirty="0">
                <a:latin typeface="Carlito"/>
                <a:cs typeface="Carlito"/>
              </a:rPr>
              <a:t>від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них.</a:t>
            </a:r>
            <a:endParaRPr sz="1400">
              <a:latin typeface="Carlito"/>
              <a:cs typeface="Carlito"/>
            </a:endParaRPr>
          </a:p>
          <a:p>
            <a:pPr marL="12700" marR="635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dirty="0">
                <a:latin typeface="Carlito"/>
                <a:cs typeface="Carlito"/>
              </a:rPr>
              <a:t>Порівняно з </a:t>
            </a:r>
            <a:r>
              <a:rPr sz="1400" spc="-5" dirty="0">
                <a:latin typeface="Carlito"/>
                <a:cs typeface="Carlito"/>
              </a:rPr>
              <a:t>виробниками складної технічної продукції  ресурсоутворювальні підприємства </a:t>
            </a:r>
            <a:r>
              <a:rPr sz="1400" dirty="0">
                <a:latin typeface="Carlito"/>
                <a:cs typeface="Carlito"/>
              </a:rPr>
              <a:t>знаходяться в </a:t>
            </a:r>
            <a:r>
              <a:rPr sz="1400" spc="-5" dirty="0">
                <a:latin typeface="Carlito"/>
                <a:cs typeface="Carlito"/>
              </a:rPr>
              <a:t>непоганому </a:t>
            </a:r>
            <a:r>
              <a:rPr sz="1400" dirty="0">
                <a:latin typeface="Carlito"/>
                <a:cs typeface="Carlito"/>
              </a:rPr>
              <a:t>економічному  </a:t>
            </a:r>
            <a:r>
              <a:rPr sz="1400" spc="-5" dirty="0">
                <a:latin typeface="Carlito"/>
                <a:cs typeface="Carlito"/>
              </a:rPr>
              <a:t>становищі, </a:t>
            </a:r>
            <a:r>
              <a:rPr sz="1400" dirty="0">
                <a:latin typeface="Carlito"/>
                <a:cs typeface="Carlito"/>
              </a:rPr>
              <a:t>навіть </a:t>
            </a:r>
            <a:r>
              <a:rPr sz="1400" spc="-5" dirty="0">
                <a:latin typeface="Carlito"/>
                <a:cs typeface="Carlito"/>
              </a:rPr>
              <a:t>маючи </a:t>
            </a:r>
            <a:r>
              <a:rPr sz="1400" dirty="0">
                <a:latin typeface="Carlito"/>
                <a:cs typeface="Carlito"/>
              </a:rPr>
              <a:t>велику </a:t>
            </a:r>
            <a:r>
              <a:rPr sz="1400" spc="-5" dirty="0">
                <a:latin typeface="Carlito"/>
                <a:cs typeface="Carlito"/>
              </a:rPr>
              <a:t>кількість </a:t>
            </a:r>
            <a:r>
              <a:rPr sz="1400" dirty="0">
                <a:latin typeface="Carlito"/>
                <a:cs typeface="Carlito"/>
              </a:rPr>
              <a:t>боржників. </a:t>
            </a:r>
            <a:r>
              <a:rPr sz="1400" spc="-5" dirty="0">
                <a:latin typeface="Carlito"/>
                <a:cs typeface="Carlito"/>
              </a:rPr>
              <a:t>Підтвердженням цього </a:t>
            </a:r>
            <a:r>
              <a:rPr sz="1400" dirty="0">
                <a:latin typeface="Carlito"/>
                <a:cs typeface="Carlito"/>
              </a:rPr>
              <a:t>є  </a:t>
            </a:r>
            <a:r>
              <a:rPr sz="1400" spc="-5" dirty="0">
                <a:latin typeface="Carlito"/>
                <a:cs typeface="Carlito"/>
              </a:rPr>
              <a:t>те, що щорічно </a:t>
            </a:r>
            <a:r>
              <a:rPr sz="1400" dirty="0">
                <a:latin typeface="Carlito"/>
                <a:cs typeface="Carlito"/>
              </a:rPr>
              <a:t>серед 20 </a:t>
            </a:r>
            <a:r>
              <a:rPr sz="1400" spc="-5" dirty="0">
                <a:latin typeface="Carlito"/>
                <a:cs typeface="Carlito"/>
              </a:rPr>
              <a:t>найбільш </a:t>
            </a:r>
            <a:r>
              <a:rPr sz="1400" dirty="0">
                <a:latin typeface="Carlito"/>
                <a:cs typeface="Carlito"/>
              </a:rPr>
              <a:t>дохідних, </a:t>
            </a:r>
            <a:r>
              <a:rPr sz="1400" spc="-5" dirty="0">
                <a:latin typeface="Carlito"/>
                <a:cs typeface="Carlito"/>
              </a:rPr>
              <a:t>прибуткових та експортуючих  </a:t>
            </a:r>
            <a:r>
              <a:rPr sz="1400" dirty="0">
                <a:latin typeface="Carlito"/>
                <a:cs typeface="Carlito"/>
              </a:rPr>
              <a:t>підприємств </a:t>
            </a:r>
            <a:r>
              <a:rPr sz="1400" spc="-5" dirty="0">
                <a:latin typeface="Carlito"/>
                <a:cs typeface="Carlito"/>
              </a:rPr>
              <a:t>України </a:t>
            </a:r>
            <a:r>
              <a:rPr sz="1400" dirty="0">
                <a:latin typeface="Carlito"/>
                <a:cs typeface="Carlito"/>
              </a:rPr>
              <a:t>11-14 </a:t>
            </a:r>
            <a:r>
              <a:rPr sz="1400" spc="-5" dirty="0">
                <a:latin typeface="Carlito"/>
                <a:cs typeface="Carlito"/>
              </a:rPr>
              <a:t>репрезентують металургію, електроенергетику та  нафтопереробну</a:t>
            </a:r>
            <a:r>
              <a:rPr sz="1400" spc="-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галузь.</a:t>
            </a:r>
            <a:endParaRPr sz="1400">
              <a:latin typeface="Carlito"/>
              <a:cs typeface="Carlito"/>
            </a:endParaRPr>
          </a:p>
          <a:p>
            <a:pPr marL="12700" marR="5715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Такий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стан можливий унаслідок того, що, </a:t>
            </a:r>
            <a:r>
              <a:rPr sz="1400" dirty="0">
                <a:latin typeface="Carlito"/>
                <a:cs typeface="Carlito"/>
              </a:rPr>
              <a:t>по-перше, </a:t>
            </a:r>
            <a:r>
              <a:rPr sz="1400" spc="-5" dirty="0">
                <a:latin typeface="Carlito"/>
                <a:cs typeface="Carlito"/>
              </a:rPr>
              <a:t>важко </a:t>
            </a:r>
            <a:r>
              <a:rPr sz="1400" dirty="0">
                <a:latin typeface="Carlito"/>
                <a:cs typeface="Carlito"/>
              </a:rPr>
              <a:t>змінити  постачальника </a:t>
            </a:r>
            <a:r>
              <a:rPr sz="1400" spc="-5" dirty="0">
                <a:latin typeface="Carlito"/>
                <a:cs typeface="Carlito"/>
              </a:rPr>
              <a:t>сировини,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постачальника-енергетика змінити практично  неможливо, як, </a:t>
            </a:r>
            <a:r>
              <a:rPr sz="1400" dirty="0">
                <a:latin typeface="Carlito"/>
                <a:cs typeface="Carlito"/>
              </a:rPr>
              <a:t>наприклад, </a:t>
            </a:r>
            <a:r>
              <a:rPr sz="1400" spc="-5" dirty="0">
                <a:latin typeface="Carlito"/>
                <a:cs typeface="Carlito"/>
              </a:rPr>
              <a:t>металургійне </a:t>
            </a:r>
            <a:r>
              <a:rPr sz="1400" dirty="0">
                <a:latin typeface="Carlito"/>
                <a:cs typeface="Carlito"/>
              </a:rPr>
              <a:t>підприємство. </a:t>
            </a:r>
            <a:r>
              <a:rPr sz="1400" spc="-5" dirty="0">
                <a:latin typeface="Carlito"/>
                <a:cs typeface="Carlito"/>
              </a:rPr>
              <a:t>По-друге,  підприємству-користувачу </a:t>
            </a:r>
            <a:r>
              <a:rPr sz="1400" dirty="0">
                <a:latin typeface="Carlito"/>
                <a:cs typeface="Carlito"/>
              </a:rPr>
              <a:t>нафти, </a:t>
            </a:r>
            <a:r>
              <a:rPr sz="1400" spc="-5" dirty="0">
                <a:latin typeface="Carlito"/>
                <a:cs typeface="Carlito"/>
              </a:rPr>
              <a:t>газу, </a:t>
            </a:r>
            <a:r>
              <a:rPr sz="1400" dirty="0">
                <a:latin typeface="Carlito"/>
                <a:cs typeface="Carlito"/>
              </a:rPr>
              <a:t>а особливо </a:t>
            </a:r>
            <a:r>
              <a:rPr sz="1400" spc="-5" dirty="0">
                <a:latin typeface="Carlito"/>
                <a:cs typeface="Carlito"/>
              </a:rPr>
              <a:t>електроенергії </a:t>
            </a:r>
            <a:r>
              <a:rPr sz="1400" dirty="0">
                <a:latin typeface="Carlito"/>
                <a:cs typeface="Carlito"/>
              </a:rPr>
              <a:t>(на відміну від  </a:t>
            </a:r>
            <a:r>
              <a:rPr sz="1400" spc="-5" dirty="0">
                <a:latin typeface="Carlito"/>
                <a:cs typeface="Carlito"/>
              </a:rPr>
              <a:t>виробника </a:t>
            </a: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посередника) важко </a:t>
            </a:r>
            <a:r>
              <a:rPr sz="1400" dirty="0">
                <a:latin typeface="Carlito"/>
                <a:cs typeface="Carlito"/>
              </a:rPr>
              <a:t>їх заощадити. </a:t>
            </a:r>
            <a:r>
              <a:rPr sz="1400" spc="-5" dirty="0">
                <a:latin typeface="Carlito"/>
                <a:cs typeface="Carlito"/>
              </a:rPr>
              <a:t>По-третє, для сировинних  галузей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заощадження </a:t>
            </a:r>
            <a:r>
              <a:rPr sz="1400" dirty="0">
                <a:latin typeface="Carlito"/>
                <a:cs typeface="Carlito"/>
              </a:rPr>
              <a:t>невигідне: менше споживання - </a:t>
            </a:r>
            <a:r>
              <a:rPr sz="1400" spc="-5" dirty="0">
                <a:latin typeface="Carlito"/>
                <a:cs typeface="Carlito"/>
              </a:rPr>
              <a:t>менші прибутки. Для  </a:t>
            </a:r>
            <a:r>
              <a:rPr sz="1400" dirty="0">
                <a:latin typeface="Carlito"/>
                <a:cs typeface="Carlito"/>
              </a:rPr>
              <a:t>звичних </a:t>
            </a:r>
            <a:r>
              <a:rPr sz="1400" spc="-5" dirty="0">
                <a:latin typeface="Carlito"/>
                <a:cs typeface="Carlito"/>
              </a:rPr>
              <a:t>прибутків </a:t>
            </a:r>
            <a:r>
              <a:rPr sz="1400" dirty="0">
                <a:latin typeface="Carlito"/>
                <a:cs typeface="Carlito"/>
              </a:rPr>
              <a:t>потрібно займатися </a:t>
            </a:r>
            <a:r>
              <a:rPr sz="1400" spc="-5" dirty="0">
                <a:latin typeface="Carlito"/>
                <a:cs typeface="Carlito"/>
              </a:rPr>
              <a:t>реальним маркетингом, прикладати  додаткові зусилля,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результати не</a:t>
            </a:r>
            <a:r>
              <a:rPr sz="1400" spc="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гарантовані.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700"/>
              </a:lnSpc>
              <a:spcBef>
                <a:spcPts val="810"/>
              </a:spcBef>
            </a:pPr>
            <a:r>
              <a:rPr sz="1400" spc="-5" dirty="0">
                <a:latin typeface="Carlito"/>
                <a:cs typeface="Carlito"/>
              </a:rPr>
              <a:t>Саме власники водопостачання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енергоресурсів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зацікавлені </a:t>
            </a:r>
            <a:r>
              <a:rPr sz="1400" dirty="0">
                <a:latin typeface="Carlito"/>
                <a:cs typeface="Carlito"/>
              </a:rPr>
              <a:t>в  </a:t>
            </a:r>
            <a:r>
              <a:rPr sz="1400" spc="-5" dirty="0">
                <a:latin typeface="Carlito"/>
                <a:cs typeface="Carlito"/>
              </a:rPr>
              <a:t>елементарних заходах. </a:t>
            </a:r>
            <a:r>
              <a:rPr sz="1400" dirty="0">
                <a:latin typeface="Carlito"/>
                <a:cs typeface="Carlito"/>
              </a:rPr>
              <a:t>Перші, наприклад, у </a:t>
            </a:r>
            <a:r>
              <a:rPr sz="1400" spc="-5" dirty="0">
                <a:latin typeface="Carlito"/>
                <a:cs typeface="Carlito"/>
              </a:rPr>
              <a:t>встановленні лічильників </a:t>
            </a:r>
            <a:r>
              <a:rPr sz="1400" dirty="0">
                <a:latin typeface="Carlito"/>
                <a:cs typeface="Carlito"/>
              </a:rPr>
              <a:t>на воду </a:t>
            </a:r>
            <a:r>
              <a:rPr sz="1400" spc="-5" dirty="0">
                <a:latin typeface="Carlito"/>
                <a:cs typeface="Carlito"/>
              </a:rPr>
              <a:t>(у  такому </a:t>
            </a:r>
            <a:r>
              <a:rPr sz="1400" dirty="0">
                <a:latin typeface="Carlito"/>
                <a:cs typeface="Carlito"/>
              </a:rPr>
              <a:t>разі </a:t>
            </a:r>
            <a:r>
              <a:rPr sz="1400" spc="-5" dirty="0">
                <a:latin typeface="Carlito"/>
                <a:cs typeface="Carlito"/>
              </a:rPr>
              <a:t>важко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рахунок </a:t>
            </a:r>
            <a:r>
              <a:rPr sz="1400" dirty="0">
                <a:latin typeface="Carlito"/>
                <a:cs typeface="Carlito"/>
              </a:rPr>
              <a:t>споживача </a:t>
            </a:r>
            <a:r>
              <a:rPr sz="1400" spc="-5" dirty="0">
                <a:latin typeface="Carlito"/>
                <a:cs typeface="Carlito"/>
              </a:rPr>
              <a:t>мати надприбутки), другі </a:t>
            </a:r>
            <a:r>
              <a:rPr sz="1400" dirty="0">
                <a:latin typeface="Carlito"/>
                <a:cs typeface="Carlito"/>
              </a:rPr>
              <a:t>- у  </a:t>
            </a:r>
            <a:r>
              <a:rPr sz="1400" spc="-5" dirty="0">
                <a:latin typeface="Carlito"/>
                <a:cs typeface="Carlito"/>
              </a:rPr>
              <a:t>переведенні годинника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10" dirty="0">
                <a:latin typeface="Carlito"/>
                <a:cs typeface="Carlito"/>
              </a:rPr>
              <a:t>літній </a:t>
            </a:r>
            <a:r>
              <a:rPr sz="1400" dirty="0">
                <a:latin typeface="Carlito"/>
                <a:cs typeface="Carlito"/>
              </a:rPr>
              <a:t>час не на </a:t>
            </a:r>
            <a:r>
              <a:rPr sz="1400" spc="-5" dirty="0">
                <a:latin typeface="Carlito"/>
                <a:cs typeface="Carlito"/>
              </a:rPr>
              <a:t>годину, </a:t>
            </a:r>
            <a:r>
              <a:rPr sz="1400" dirty="0">
                <a:latin typeface="Carlito"/>
                <a:cs typeface="Carlito"/>
              </a:rPr>
              <a:t>а на </a:t>
            </a:r>
            <a:r>
              <a:rPr sz="1400" spc="-5" dirty="0">
                <a:latin typeface="Carlito"/>
                <a:cs typeface="Carlito"/>
              </a:rPr>
              <a:t>дві (зрозуміло, що </a:t>
            </a:r>
            <a:r>
              <a:rPr sz="1400" dirty="0">
                <a:latin typeface="Carlito"/>
                <a:cs typeface="Carlito"/>
              </a:rPr>
              <a:t>в  квітні-вересні </a:t>
            </a:r>
            <a:r>
              <a:rPr sz="1400" spc="-5" dirty="0">
                <a:latin typeface="Carlito"/>
                <a:cs typeface="Carlito"/>
              </a:rPr>
              <a:t>добре видно </a:t>
            </a:r>
            <a:r>
              <a:rPr sz="1400" dirty="0">
                <a:latin typeface="Carlito"/>
                <a:cs typeface="Carlito"/>
              </a:rPr>
              <a:t>о </a:t>
            </a:r>
            <a:r>
              <a:rPr sz="1400" spc="-5" dirty="0">
                <a:latin typeface="Carlito"/>
                <a:cs typeface="Carlito"/>
              </a:rPr>
              <a:t>п'ятій годині </a:t>
            </a:r>
            <a:r>
              <a:rPr sz="1400" dirty="0">
                <a:latin typeface="Carlito"/>
                <a:cs typeface="Carlito"/>
              </a:rPr>
              <a:t>ранку, </a:t>
            </a:r>
            <a:r>
              <a:rPr sz="1400" spc="-5" dirty="0">
                <a:latin typeface="Carlito"/>
                <a:cs typeface="Carlito"/>
              </a:rPr>
              <a:t>хоч більшість </a:t>
            </a:r>
            <a:r>
              <a:rPr sz="1400" dirty="0">
                <a:latin typeface="Carlito"/>
                <a:cs typeface="Carlito"/>
              </a:rPr>
              <a:t>населення  раніше ніж о шостій-сьомій </a:t>
            </a:r>
            <a:r>
              <a:rPr sz="1400" spc="-5" dirty="0">
                <a:latin typeface="Carlito"/>
                <a:cs typeface="Carlito"/>
              </a:rPr>
              <a:t>годині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прокидається, </a:t>
            </a:r>
            <a:r>
              <a:rPr sz="1400" dirty="0">
                <a:latin typeface="Carlito"/>
                <a:cs typeface="Carlito"/>
              </a:rPr>
              <a:t>а ввечері з 20-21-ої </a:t>
            </a:r>
            <a:r>
              <a:rPr sz="1400" spc="-5" dirty="0">
                <a:latin typeface="Carlito"/>
                <a:cs typeface="Carlito"/>
              </a:rPr>
              <a:t>години  </a:t>
            </a:r>
            <a:r>
              <a:rPr sz="1400" dirty="0">
                <a:latin typeface="Carlito"/>
                <a:cs typeface="Carlito"/>
              </a:rPr>
              <a:t>вмикає</a:t>
            </a:r>
            <a:r>
              <a:rPr sz="1400" spc="-5" dirty="0">
                <a:latin typeface="Carlito"/>
                <a:cs typeface="Carlito"/>
              </a:rPr>
              <a:t> світло).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841115" y="10087927"/>
            <a:ext cx="23876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sz="1100" dirty="0">
                <a:latin typeface="Carlito"/>
                <a:cs typeface="Carlito"/>
              </a:rPr>
              <a:t>132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070" cy="4811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985" indent="449580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Але, очевидно, незалежно </a:t>
            </a:r>
            <a:r>
              <a:rPr sz="1400" dirty="0">
                <a:latin typeface="Carlito"/>
                <a:cs typeface="Carlito"/>
              </a:rPr>
              <a:t>від бажань </a:t>
            </a:r>
            <a:r>
              <a:rPr sz="1400" spc="-5" dirty="0">
                <a:latin typeface="Carlito"/>
                <a:cs typeface="Carlito"/>
              </a:rPr>
              <a:t>тих </a:t>
            </a:r>
            <a:r>
              <a:rPr sz="1400" dirty="0">
                <a:latin typeface="Carlito"/>
                <a:cs typeface="Carlito"/>
              </a:rPr>
              <a:t>чи інших </a:t>
            </a:r>
            <a:r>
              <a:rPr sz="1400" spc="-5" dirty="0">
                <a:latin typeface="Carlito"/>
                <a:cs typeface="Carlito"/>
              </a:rPr>
              <a:t>виробників сировини  обґрунтоване зростання обсягів виробництва продукції провідних галузей  оброблюваної </a:t>
            </a:r>
            <a:r>
              <a:rPr sz="1400" dirty="0">
                <a:latin typeface="Carlito"/>
                <a:cs typeface="Carlito"/>
              </a:rPr>
              <a:t>промисловості </a:t>
            </a:r>
            <a:r>
              <a:rPr sz="1400" spc="-5" dirty="0">
                <a:latin typeface="Carlito"/>
                <a:cs typeface="Carlito"/>
              </a:rPr>
              <a:t>України можливе лише шляхом </a:t>
            </a:r>
            <a:r>
              <a:rPr sz="1400" dirty="0">
                <a:latin typeface="Carlito"/>
                <a:cs typeface="Carlito"/>
              </a:rPr>
              <a:t>зменшення  витрат </a:t>
            </a:r>
            <a:r>
              <a:rPr sz="1400" spc="-5" dirty="0">
                <a:latin typeface="Carlito"/>
                <a:cs typeface="Carlito"/>
              </a:rPr>
              <a:t>основних </a:t>
            </a:r>
            <a:r>
              <a:rPr sz="1400" dirty="0">
                <a:latin typeface="Carlito"/>
                <a:cs typeface="Carlito"/>
              </a:rPr>
              <a:t>видів ресурсів на </a:t>
            </a:r>
            <a:r>
              <a:rPr sz="1400" spc="-5" dirty="0">
                <a:latin typeface="Carlito"/>
                <a:cs typeface="Carlito"/>
              </a:rPr>
              <a:t>одиницю вироблюваної продукції. Сукупність  </a:t>
            </a:r>
            <a:r>
              <a:rPr sz="1400" dirty="0">
                <a:latin typeface="Carlito"/>
                <a:cs typeface="Carlito"/>
              </a:rPr>
              <a:t>наведених </a:t>
            </a:r>
            <a:r>
              <a:rPr sz="1400" spc="-5" dirty="0">
                <a:latin typeface="Carlito"/>
                <a:cs typeface="Carlito"/>
              </a:rPr>
              <a:t>даних підтверджує актуальність дослідження та розроблення  </a:t>
            </a:r>
            <a:r>
              <a:rPr sz="1400" dirty="0">
                <a:latin typeface="Carlito"/>
                <a:cs typeface="Carlito"/>
              </a:rPr>
              <a:t>національної </a:t>
            </a:r>
            <a:r>
              <a:rPr sz="1400" spc="-5" dirty="0">
                <a:latin typeface="Carlito"/>
                <a:cs typeface="Carlito"/>
              </a:rPr>
              <a:t>концепції маркетингу </a:t>
            </a:r>
            <a:r>
              <a:rPr sz="1400" dirty="0">
                <a:latin typeface="Carlito"/>
                <a:cs typeface="Carlito"/>
              </a:rPr>
              <a:t>в цих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галузях.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Тобто </a:t>
            </a:r>
            <a:r>
              <a:rPr sz="1400" dirty="0">
                <a:latin typeface="Carlito"/>
                <a:cs typeface="Carlito"/>
              </a:rPr>
              <a:t>інновації в </a:t>
            </a:r>
            <a:r>
              <a:rPr sz="1400" spc="-5" dirty="0">
                <a:latin typeface="Carlito"/>
                <a:cs typeface="Carlito"/>
              </a:rPr>
              <a:t>ресурсозбереженні </a:t>
            </a:r>
            <a:r>
              <a:rPr sz="1400" spc="-10" dirty="0">
                <a:latin typeface="Carlito"/>
                <a:cs typeface="Carlito"/>
              </a:rPr>
              <a:t>мають </a:t>
            </a:r>
            <a:r>
              <a:rPr sz="1400" spc="-5" dirty="0">
                <a:latin typeface="Carlito"/>
                <a:cs typeface="Carlito"/>
              </a:rPr>
              <a:t>впроваджуватися </a:t>
            </a:r>
            <a:r>
              <a:rPr sz="1400" dirty="0">
                <a:latin typeface="Carlito"/>
                <a:cs typeface="Carlito"/>
              </a:rPr>
              <a:t>у  </a:t>
            </a:r>
            <a:r>
              <a:rPr sz="1400" spc="-5" dirty="0">
                <a:latin typeface="Carlito"/>
                <a:cs typeface="Carlito"/>
              </a:rPr>
              <a:t>зворотному напрямку: </a:t>
            </a:r>
            <a:r>
              <a:rPr sz="1400" dirty="0">
                <a:latin typeface="Carlito"/>
                <a:cs typeface="Carlito"/>
              </a:rPr>
              <a:t>від </a:t>
            </a:r>
            <a:r>
              <a:rPr sz="1400" spc="-5" dirty="0">
                <a:latin typeface="Carlito"/>
                <a:cs typeface="Carlito"/>
              </a:rPr>
              <a:t>промислового </a:t>
            </a:r>
            <a:r>
              <a:rPr sz="1400" dirty="0">
                <a:latin typeface="Carlito"/>
                <a:cs typeface="Carlito"/>
              </a:rPr>
              <a:t>підприємства </a:t>
            </a:r>
            <a:r>
              <a:rPr sz="1400" spc="-5" dirty="0">
                <a:latin typeface="Carlito"/>
                <a:cs typeface="Carlito"/>
              </a:rPr>
              <a:t>до </a:t>
            </a:r>
            <a:r>
              <a:rPr sz="1400" dirty="0">
                <a:latin typeface="Carlito"/>
                <a:cs typeface="Carlito"/>
              </a:rPr>
              <a:t>постачальника  палива, </a:t>
            </a:r>
            <a:r>
              <a:rPr sz="1400" spc="-5" dirty="0">
                <a:latin typeface="Carlito"/>
                <a:cs typeface="Carlito"/>
              </a:rPr>
              <a:t>сировини тощо. </a:t>
            </a:r>
            <a:r>
              <a:rPr sz="1400" dirty="0">
                <a:latin typeface="Carlito"/>
                <a:cs typeface="Carlito"/>
              </a:rPr>
              <a:t>Вони у </a:t>
            </a:r>
            <a:r>
              <a:rPr sz="1400" spc="-5" dirty="0">
                <a:latin typeface="Carlito"/>
                <a:cs typeface="Carlito"/>
              </a:rPr>
              <a:t>вітчизняній промисловості </a:t>
            </a:r>
            <a:r>
              <a:rPr sz="1400" dirty="0">
                <a:latin typeface="Carlito"/>
                <a:cs typeface="Carlito"/>
              </a:rPr>
              <a:t>значною </a:t>
            </a:r>
            <a:r>
              <a:rPr sz="1400" spc="-5" dirty="0">
                <a:latin typeface="Carlito"/>
                <a:cs typeface="Carlito"/>
              </a:rPr>
              <a:t>мірою  можуть </a:t>
            </a:r>
            <a:r>
              <a:rPr sz="1400" dirty="0">
                <a:latin typeface="Carlito"/>
                <a:cs typeface="Carlito"/>
              </a:rPr>
              <a:t>змінити </a:t>
            </a:r>
            <a:r>
              <a:rPr sz="1400" spc="-5" dirty="0">
                <a:latin typeface="Carlito"/>
                <a:cs typeface="Carlito"/>
              </a:rPr>
              <a:t>ситуацію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аналогічну до існуючої </a:t>
            </a:r>
            <a:r>
              <a:rPr sz="1400" dirty="0">
                <a:latin typeface="Carlito"/>
                <a:cs typeface="Carlito"/>
              </a:rPr>
              <a:t>в країнах з </a:t>
            </a:r>
            <a:r>
              <a:rPr sz="1400" spc="-5" dirty="0">
                <a:latin typeface="Carlito"/>
                <a:cs typeface="Carlito"/>
              </a:rPr>
              <a:t>розвинутою  </a:t>
            </a:r>
            <a:r>
              <a:rPr sz="1400" dirty="0">
                <a:latin typeface="Carlito"/>
                <a:cs typeface="Carlito"/>
              </a:rPr>
              <a:t>економікою, </a:t>
            </a:r>
            <a:r>
              <a:rPr sz="1400" spc="-5" dirty="0">
                <a:latin typeface="Carlito"/>
                <a:cs typeface="Carlito"/>
              </a:rPr>
              <a:t>де ресурсоутворювальні </a:t>
            </a:r>
            <a:r>
              <a:rPr sz="1400" dirty="0">
                <a:latin typeface="Carlito"/>
                <a:cs typeface="Carlito"/>
              </a:rPr>
              <a:t>підприємства </a:t>
            </a:r>
            <a:r>
              <a:rPr sz="1400" spc="-5" dirty="0">
                <a:latin typeface="Carlito"/>
                <a:cs typeface="Carlito"/>
              </a:rPr>
              <a:t>залежать </a:t>
            </a:r>
            <a:r>
              <a:rPr sz="1400" dirty="0">
                <a:latin typeface="Carlito"/>
                <a:cs typeface="Carlito"/>
              </a:rPr>
              <a:t>від </a:t>
            </a:r>
            <a:r>
              <a:rPr sz="1400" spc="-5" dirty="0">
                <a:latin typeface="Carlito"/>
                <a:cs typeface="Carlito"/>
              </a:rPr>
              <a:t>кінцевого  товаровиробника. Це дозволить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тільки стабілізувати </a:t>
            </a:r>
            <a:r>
              <a:rPr sz="1400" dirty="0">
                <a:latin typeface="Carlito"/>
                <a:cs typeface="Carlito"/>
              </a:rPr>
              <a:t>стан </a:t>
            </a:r>
            <a:r>
              <a:rPr sz="1400" spc="-5" dirty="0">
                <a:latin typeface="Carlito"/>
                <a:cs typeface="Carlito"/>
              </a:rPr>
              <a:t>провідних  українських підприємств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деяких галузях промисловості, які </a:t>
            </a:r>
            <a:r>
              <a:rPr sz="1400" dirty="0">
                <a:latin typeface="Carlito"/>
                <a:cs typeface="Carlito"/>
              </a:rPr>
              <a:t>в недалекому  </a:t>
            </a:r>
            <a:r>
              <a:rPr sz="1400" spc="-5" dirty="0">
                <a:latin typeface="Carlito"/>
                <a:cs typeface="Carlito"/>
              </a:rPr>
              <a:t>минулому створювали економічний </a:t>
            </a:r>
            <a:r>
              <a:rPr sz="1400" dirty="0">
                <a:latin typeface="Carlito"/>
                <a:cs typeface="Carlito"/>
              </a:rPr>
              <a:t>потенціал </a:t>
            </a:r>
            <a:r>
              <a:rPr sz="1400" spc="-5" dirty="0">
                <a:latin typeface="Carlito"/>
                <a:cs typeface="Carlito"/>
              </a:rPr>
              <a:t>України, </a:t>
            </a:r>
            <a:r>
              <a:rPr sz="1400" dirty="0">
                <a:latin typeface="Carlito"/>
                <a:cs typeface="Carlito"/>
              </a:rPr>
              <a:t>а й </a:t>
            </a:r>
            <a:r>
              <a:rPr sz="1400" spc="-5" dirty="0">
                <a:latin typeface="Carlito"/>
                <a:cs typeface="Carlito"/>
              </a:rPr>
              <a:t>поступово </a:t>
            </a:r>
            <a:r>
              <a:rPr sz="1400" dirty="0">
                <a:latin typeface="Carlito"/>
                <a:cs typeface="Carlito"/>
              </a:rPr>
              <a:t>почати  </a:t>
            </a:r>
            <a:r>
              <a:rPr sz="1400" spc="-5" dirty="0">
                <a:latin typeface="Carlito"/>
                <a:cs typeface="Carlito"/>
              </a:rPr>
              <a:t>його нарощувати. Очевидно, </a:t>
            </a:r>
            <a:r>
              <a:rPr sz="1400" dirty="0">
                <a:latin typeface="Carlito"/>
                <a:cs typeface="Carlito"/>
              </a:rPr>
              <a:t>що </a:t>
            </a:r>
            <a:r>
              <a:rPr sz="1400" spc="-5" dirty="0">
                <a:latin typeface="Carlito"/>
                <a:cs typeface="Carlito"/>
              </a:rPr>
              <a:t>незалежно </a:t>
            </a:r>
            <a:r>
              <a:rPr sz="1400" dirty="0">
                <a:latin typeface="Carlito"/>
                <a:cs typeface="Carlito"/>
              </a:rPr>
              <a:t>від бажань </a:t>
            </a:r>
            <a:r>
              <a:rPr sz="1400" spc="-5" dirty="0">
                <a:latin typeface="Carlito"/>
                <a:cs typeface="Carlito"/>
              </a:rPr>
              <a:t>тих </a:t>
            </a:r>
            <a:r>
              <a:rPr sz="1400" dirty="0">
                <a:latin typeface="Carlito"/>
                <a:cs typeface="Carlito"/>
              </a:rPr>
              <a:t>чи інших </a:t>
            </a:r>
            <a:r>
              <a:rPr sz="1400" spc="-5" dirty="0">
                <a:latin typeface="Carlito"/>
                <a:cs typeface="Carlito"/>
              </a:rPr>
              <a:t>виробників  сировини, обґрунтоване зростання обсягів виробництва продукції провідних  галузей оброблюваної промисловості України можливе лише внаслідок  </a:t>
            </a:r>
            <a:r>
              <a:rPr sz="1400" dirty="0">
                <a:latin typeface="Carlito"/>
                <a:cs typeface="Carlito"/>
              </a:rPr>
              <a:t>зменшення </a:t>
            </a:r>
            <a:r>
              <a:rPr sz="1400" spc="-5" dirty="0">
                <a:latin typeface="Carlito"/>
                <a:cs typeface="Carlito"/>
              </a:rPr>
              <a:t>використання основних </a:t>
            </a:r>
            <a:r>
              <a:rPr sz="1400" dirty="0">
                <a:latin typeface="Carlito"/>
                <a:cs typeface="Carlito"/>
              </a:rPr>
              <a:t>видів </a:t>
            </a:r>
            <a:r>
              <a:rPr sz="1400" spc="-5" dirty="0">
                <a:latin typeface="Carlito"/>
                <a:cs typeface="Carlito"/>
              </a:rPr>
              <a:t>ресурсів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одиницю вироблюваної  продукції, яке не тільки компенсує, </a:t>
            </a:r>
            <a:r>
              <a:rPr sz="1400" dirty="0">
                <a:latin typeface="Carlito"/>
                <a:cs typeface="Carlito"/>
              </a:rPr>
              <a:t>а й </a:t>
            </a:r>
            <a:r>
              <a:rPr sz="1400" spc="-5" dirty="0">
                <a:latin typeface="Carlito"/>
                <a:cs typeface="Carlito"/>
              </a:rPr>
              <a:t>випереджає зростання світових </a:t>
            </a:r>
            <a:r>
              <a:rPr sz="1400" dirty="0">
                <a:latin typeface="Carlito"/>
                <a:cs typeface="Carlito"/>
              </a:rPr>
              <a:t>цін </a:t>
            </a:r>
            <a:r>
              <a:rPr sz="1400" spc="-5" dirty="0">
                <a:latin typeface="Carlito"/>
                <a:cs typeface="Carlito"/>
              </a:rPr>
              <a:t>на  </a:t>
            </a:r>
            <a:r>
              <a:rPr sz="1400" dirty="0">
                <a:latin typeface="Carlito"/>
                <a:cs typeface="Carlito"/>
              </a:rPr>
              <a:t>них.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730" y="6076315"/>
            <a:ext cx="6148070" cy="3823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228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Carlito"/>
                <a:cs typeface="Carlito"/>
              </a:rPr>
              <a:t>2. </a:t>
            </a:r>
            <a:r>
              <a:rPr sz="1400" b="1" spc="-5" dirty="0">
                <a:latin typeface="Carlito"/>
                <a:cs typeface="Carlito"/>
              </a:rPr>
              <a:t>Первинні </a:t>
            </a:r>
            <a:r>
              <a:rPr sz="1400" b="1" dirty="0">
                <a:latin typeface="Carlito"/>
                <a:cs typeface="Carlito"/>
              </a:rPr>
              <a:t>та </a:t>
            </a:r>
            <a:r>
              <a:rPr sz="1400" b="1" spc="-5" dirty="0">
                <a:latin typeface="Carlito"/>
                <a:cs typeface="Carlito"/>
              </a:rPr>
              <a:t>вторинні інновації </a:t>
            </a:r>
            <a:r>
              <a:rPr sz="1400" b="1" dirty="0">
                <a:latin typeface="Carlito"/>
                <a:cs typeface="Carlito"/>
              </a:rPr>
              <a:t>в </a:t>
            </a:r>
            <a:r>
              <a:rPr sz="1400" b="1" spc="-5" dirty="0">
                <a:latin typeface="Carlito"/>
                <a:cs typeface="Carlito"/>
              </a:rPr>
              <a:t>умовах перехідної</a:t>
            </a:r>
            <a:r>
              <a:rPr sz="1400" b="1" spc="15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економіки</a:t>
            </a: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</a:pPr>
            <a:r>
              <a:rPr sz="1400" spc="-5" dirty="0">
                <a:latin typeface="Carlito"/>
                <a:cs typeface="Carlito"/>
              </a:rPr>
              <a:t>Розглянемо поняття </a:t>
            </a:r>
            <a:r>
              <a:rPr sz="1400" dirty="0">
                <a:latin typeface="Carlito"/>
                <a:cs typeface="Carlito"/>
              </a:rPr>
              <a:t>інновацій більш </a:t>
            </a:r>
            <a:r>
              <a:rPr sz="1400" spc="-5" dirty="0">
                <a:latin typeface="Carlito"/>
                <a:cs typeface="Carlito"/>
              </a:rPr>
              <a:t>докладно </a:t>
            </a:r>
            <a:r>
              <a:rPr sz="1400" dirty="0">
                <a:latin typeface="Carlito"/>
                <a:cs typeface="Carlito"/>
              </a:rPr>
              <a:t>з іншої позиції -новизни  </a:t>
            </a:r>
            <a:r>
              <a:rPr sz="1400" spc="-5" dirty="0">
                <a:latin typeface="Carlito"/>
                <a:cs typeface="Carlito"/>
              </a:rPr>
              <a:t>для </a:t>
            </a:r>
            <a:r>
              <a:rPr sz="1400" dirty="0">
                <a:latin typeface="Carlito"/>
                <a:cs typeface="Carlito"/>
              </a:rPr>
              <a:t>ринку в </a:t>
            </a:r>
            <a:r>
              <a:rPr sz="1400" spc="-5" dirty="0">
                <a:latin typeface="Carlito"/>
                <a:cs typeface="Carlito"/>
              </a:rPr>
              <a:t>цілому, </a:t>
            </a:r>
            <a:r>
              <a:rPr sz="1400" dirty="0">
                <a:latin typeface="Carlito"/>
                <a:cs typeface="Carlito"/>
              </a:rPr>
              <a:t>коли </a:t>
            </a:r>
            <a:r>
              <a:rPr sz="1400" spc="-5" dirty="0">
                <a:latin typeface="Carlito"/>
                <a:cs typeface="Carlito"/>
              </a:rPr>
              <a:t>йдеться </a:t>
            </a:r>
            <a:r>
              <a:rPr sz="1400" dirty="0">
                <a:latin typeface="Carlito"/>
                <a:cs typeface="Carlito"/>
              </a:rPr>
              <a:t>про </a:t>
            </a:r>
            <a:r>
              <a:rPr sz="1400" spc="-5" dirty="0">
                <a:latin typeface="Carlito"/>
                <a:cs typeface="Carlito"/>
              </a:rPr>
              <a:t>випуск так </a:t>
            </a:r>
            <a:r>
              <a:rPr sz="1400" dirty="0">
                <a:latin typeface="Carlito"/>
                <a:cs typeface="Carlito"/>
              </a:rPr>
              <a:t>званих </a:t>
            </a:r>
            <a:r>
              <a:rPr sz="1400" spc="-5" dirty="0">
                <a:latin typeface="Carlito"/>
                <a:cs typeface="Carlito"/>
              </a:rPr>
              <a:t>принципово </a:t>
            </a:r>
            <a:r>
              <a:rPr sz="1400" dirty="0">
                <a:latin typeface="Carlito"/>
                <a:cs typeface="Carlito"/>
              </a:rPr>
              <a:t>й </a:t>
            </a:r>
            <a:r>
              <a:rPr sz="1400" spc="-5" dirty="0">
                <a:latin typeface="Carlito"/>
                <a:cs typeface="Carlito"/>
              </a:rPr>
              <a:t>істотно  </a:t>
            </a:r>
            <a:r>
              <a:rPr sz="1400" dirty="0">
                <a:latin typeface="Carlito"/>
                <a:cs typeface="Carlito"/>
              </a:rPr>
              <a:t>нових </a:t>
            </a:r>
            <a:r>
              <a:rPr sz="1400" spc="-5" dirty="0">
                <a:latin typeface="Carlito"/>
                <a:cs typeface="Carlito"/>
              </a:rPr>
              <a:t>товарів (такі, що до своєї </a:t>
            </a:r>
            <a:r>
              <a:rPr sz="1400" dirty="0">
                <a:latin typeface="Carlito"/>
                <a:cs typeface="Carlito"/>
              </a:rPr>
              <a:t>появи не </a:t>
            </a:r>
            <a:r>
              <a:rPr sz="1400" spc="-5" dirty="0">
                <a:latin typeface="Carlito"/>
                <a:cs typeface="Carlito"/>
              </a:rPr>
              <a:t>мали аналогів </a:t>
            </a:r>
            <a:r>
              <a:rPr sz="1400" dirty="0">
                <a:latin typeface="Carlito"/>
                <a:cs typeface="Carlito"/>
              </a:rPr>
              <a:t>на ринку і </a:t>
            </a:r>
            <a:r>
              <a:rPr sz="1400" spc="-5" dirty="0">
                <a:latin typeface="Carlito"/>
                <a:cs typeface="Carlito"/>
              </a:rPr>
              <a:t>що  задовольняють </a:t>
            </a:r>
            <a:r>
              <a:rPr sz="1400" dirty="0">
                <a:latin typeface="Carlito"/>
                <a:cs typeface="Carlito"/>
              </a:rPr>
              <a:t>нову потребу </a:t>
            </a:r>
            <a:r>
              <a:rPr sz="1400" spc="-5" dirty="0">
                <a:latin typeface="Carlito"/>
                <a:cs typeface="Carlito"/>
              </a:rPr>
              <a:t>споживача для </a:t>
            </a:r>
            <a:r>
              <a:rPr sz="1400" dirty="0">
                <a:latin typeface="Carlito"/>
                <a:cs typeface="Carlito"/>
              </a:rPr>
              <a:t>конкретного </a:t>
            </a:r>
            <a:r>
              <a:rPr sz="1400" spc="-5" dirty="0">
                <a:latin typeface="Carlito"/>
                <a:cs typeface="Carlito"/>
              </a:rPr>
              <a:t>підприємства) та  </a:t>
            </a:r>
            <a:r>
              <a:rPr sz="1400" dirty="0">
                <a:latin typeface="Carlito"/>
                <a:cs typeface="Carlito"/>
              </a:rPr>
              <a:t>нових </a:t>
            </a:r>
            <a:r>
              <a:rPr sz="1400" spc="-5" dirty="0">
                <a:latin typeface="Carlito"/>
                <a:cs typeface="Carlito"/>
              </a:rPr>
              <a:t>для конкретного підприємства, </a:t>
            </a:r>
            <a:r>
              <a:rPr sz="1400" dirty="0">
                <a:latin typeface="Carlito"/>
                <a:cs typeface="Carlito"/>
              </a:rPr>
              <a:t>коли підприємство </a:t>
            </a:r>
            <a:r>
              <a:rPr sz="1400" spc="-5" dirty="0">
                <a:latin typeface="Carlito"/>
                <a:cs typeface="Carlito"/>
              </a:rPr>
              <a:t>випускає </a:t>
            </a:r>
            <a:r>
              <a:rPr sz="1400" dirty="0">
                <a:latin typeface="Carlito"/>
                <a:cs typeface="Carlito"/>
              </a:rPr>
              <a:t>нову </a:t>
            </a:r>
            <a:r>
              <a:rPr sz="1400" spc="-5" dirty="0">
                <a:latin typeface="Carlito"/>
                <a:cs typeface="Carlito"/>
              </a:rPr>
              <a:t>для  </a:t>
            </a:r>
            <a:r>
              <a:rPr sz="1400" dirty="0">
                <a:latin typeface="Carlito"/>
                <a:cs typeface="Carlito"/>
              </a:rPr>
              <a:t>себе </a:t>
            </a:r>
            <a:r>
              <a:rPr sz="1400" spc="-5" dirty="0">
                <a:latin typeface="Carlito"/>
                <a:cs typeface="Carlito"/>
              </a:rPr>
              <a:t>продукцію, яка </a:t>
            </a:r>
            <a:r>
              <a:rPr sz="1400" dirty="0">
                <a:latin typeface="Carlito"/>
                <a:cs typeface="Carlito"/>
              </a:rPr>
              <a:t>не є новою </a:t>
            </a:r>
            <a:r>
              <a:rPr sz="1400" spc="-5" dirty="0">
                <a:latin typeface="Carlito"/>
                <a:cs typeface="Carlito"/>
              </a:rPr>
              <a:t>для </a:t>
            </a:r>
            <a:r>
              <a:rPr sz="1400" dirty="0">
                <a:latin typeface="Carlito"/>
                <a:cs typeface="Carlito"/>
              </a:rPr>
              <a:t>споживача </a:t>
            </a:r>
            <a:r>
              <a:rPr sz="1400" spc="-5" dirty="0">
                <a:latin typeface="Carlito"/>
                <a:cs typeface="Carlito"/>
              </a:rPr>
              <a:t>(існують аналоги) того </a:t>
            </a:r>
            <a:r>
              <a:rPr sz="1400" dirty="0">
                <a:latin typeface="Carlito"/>
                <a:cs typeface="Carlito"/>
              </a:rPr>
              <a:t>чи іншого  ринку.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Справжня інновація означає пропозицію </a:t>
            </a:r>
            <a:r>
              <a:rPr sz="1400" dirty="0">
                <a:latin typeface="Carlito"/>
                <a:cs typeface="Carlito"/>
              </a:rPr>
              <a:t>на ринку </a:t>
            </a:r>
            <a:r>
              <a:rPr sz="1400" spc="-5" dirty="0">
                <a:latin typeface="Carlito"/>
                <a:cs typeface="Carlito"/>
              </a:rPr>
              <a:t>нового продукту,  виробництво </a:t>
            </a:r>
            <a:r>
              <a:rPr sz="1400" spc="-10" dirty="0">
                <a:latin typeface="Carlito"/>
                <a:cs typeface="Carlito"/>
              </a:rPr>
              <a:t>якого </a:t>
            </a:r>
            <a:r>
              <a:rPr sz="1400" spc="-5" dirty="0">
                <a:latin typeface="Carlito"/>
                <a:cs typeface="Carlito"/>
              </a:rPr>
              <a:t>ґрунтується </a:t>
            </a:r>
            <a:r>
              <a:rPr sz="1400" dirty="0">
                <a:latin typeface="Carlito"/>
                <a:cs typeface="Carlito"/>
              </a:rPr>
              <a:t>на наукових </a:t>
            </a:r>
            <a:r>
              <a:rPr sz="1400" spc="-5" dirty="0">
                <a:latin typeface="Carlito"/>
                <a:cs typeface="Carlito"/>
              </a:rPr>
              <a:t>та </a:t>
            </a:r>
            <a:r>
              <a:rPr sz="1400" dirty="0">
                <a:latin typeface="Carlito"/>
                <a:cs typeface="Carlito"/>
              </a:rPr>
              <a:t>інженерних </a:t>
            </a:r>
            <a:r>
              <a:rPr sz="1400" spc="-5" dirty="0">
                <a:latin typeface="Carlito"/>
                <a:cs typeface="Carlito"/>
              </a:rPr>
              <a:t>ідеях, модернізація </a:t>
            </a:r>
            <a:r>
              <a:rPr sz="1400" dirty="0">
                <a:latin typeface="Carlito"/>
                <a:cs typeface="Carlito"/>
              </a:rPr>
              <a:t>-  </a:t>
            </a:r>
            <a:r>
              <a:rPr sz="1400" spc="-5" dirty="0">
                <a:latin typeface="Carlito"/>
                <a:cs typeface="Carlito"/>
              </a:rPr>
              <a:t>істотні </a:t>
            </a:r>
            <a:r>
              <a:rPr sz="1400" dirty="0">
                <a:latin typeface="Carlito"/>
                <a:cs typeface="Carlito"/>
              </a:rPr>
              <a:t>зміни </a:t>
            </a:r>
            <a:r>
              <a:rPr sz="1400" spc="-5" dirty="0">
                <a:latin typeface="Carlito"/>
                <a:cs typeface="Carlito"/>
              </a:rPr>
              <a:t>прототипу, модифікація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незначні </a:t>
            </a:r>
            <a:r>
              <a:rPr sz="1400" dirty="0">
                <a:latin typeface="Carlito"/>
                <a:cs typeface="Carlito"/>
              </a:rPr>
              <a:t>зміни. </a:t>
            </a:r>
            <a:r>
              <a:rPr sz="1400" spc="-5" dirty="0">
                <a:latin typeface="Carlito"/>
                <a:cs typeface="Carlito"/>
              </a:rPr>
              <a:t>Технічні </a:t>
            </a:r>
            <a:r>
              <a:rPr sz="1400" dirty="0">
                <a:latin typeface="Carlito"/>
                <a:cs typeface="Carlito"/>
              </a:rPr>
              <a:t>інновації  </a:t>
            </a:r>
            <a:r>
              <a:rPr sz="1400" spc="-5" dirty="0">
                <a:latin typeface="Carlito"/>
                <a:cs typeface="Carlito"/>
              </a:rPr>
              <a:t>являють </a:t>
            </a:r>
            <a:r>
              <a:rPr sz="1400" dirty="0">
                <a:latin typeface="Carlito"/>
                <a:cs typeface="Carlito"/>
              </a:rPr>
              <a:t>собою первинні </a:t>
            </a:r>
            <a:r>
              <a:rPr sz="1400" spc="-5" dirty="0">
                <a:latin typeface="Carlito"/>
                <a:cs typeface="Carlito"/>
              </a:rPr>
              <a:t>інновації. Як </a:t>
            </a:r>
            <a:r>
              <a:rPr sz="1400" dirty="0">
                <a:latin typeface="Carlito"/>
                <a:cs typeface="Carlito"/>
              </a:rPr>
              <a:t>правило, </a:t>
            </a:r>
            <a:r>
              <a:rPr sz="1400" spc="-5" dirty="0">
                <a:latin typeface="Carlito"/>
                <a:cs typeface="Carlito"/>
              </a:rPr>
              <a:t>ступінь </a:t>
            </a:r>
            <a:r>
              <a:rPr sz="1400" dirty="0">
                <a:latin typeface="Carlito"/>
                <a:cs typeface="Carlito"/>
              </a:rPr>
              <a:t>новизни наукових </a:t>
            </a:r>
            <a:r>
              <a:rPr sz="1400" spc="-5" dirty="0">
                <a:latin typeface="Carlito"/>
                <a:cs typeface="Carlito"/>
              </a:rPr>
              <a:t>ідей  та </a:t>
            </a:r>
            <a:r>
              <a:rPr sz="1400" dirty="0">
                <a:latin typeface="Carlito"/>
                <a:cs typeface="Carlito"/>
              </a:rPr>
              <a:t>інженерних підходів </a:t>
            </a:r>
            <a:r>
              <a:rPr sz="1400" spc="-5" dirty="0">
                <a:latin typeface="Carlito"/>
                <a:cs typeface="Carlito"/>
              </a:rPr>
              <a:t>реалізованих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конструкторських та технологічних  рішеннях, зумовлює </a:t>
            </a:r>
            <a:r>
              <a:rPr sz="1400" dirty="0">
                <a:latin typeface="Carlito"/>
                <a:cs typeface="Carlito"/>
              </a:rPr>
              <a:t>й </a:t>
            </a:r>
            <a:r>
              <a:rPr sz="1400" spc="-5" dirty="0">
                <a:latin typeface="Carlito"/>
                <a:cs typeface="Carlito"/>
              </a:rPr>
              <a:t>ступінь новизни задоволення </a:t>
            </a:r>
            <a:r>
              <a:rPr sz="1400" dirty="0">
                <a:latin typeface="Carlito"/>
                <a:cs typeface="Carlito"/>
              </a:rPr>
              <a:t>потреб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споживачів.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133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070" cy="93637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49580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Особливість інженерної праці порівняно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працею </a:t>
            </a:r>
            <a:r>
              <a:rPr sz="1400" dirty="0">
                <a:latin typeface="Carlito"/>
                <a:cs typeface="Carlito"/>
              </a:rPr>
              <a:t>вченого </a:t>
            </a:r>
            <a:r>
              <a:rPr sz="1400" spc="-5" dirty="0">
                <a:latin typeface="Carlito"/>
                <a:cs typeface="Carlito"/>
              </a:rPr>
              <a:t>полягає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тому,  що перший залучений до процесу управлінської діяльності. </a:t>
            </a:r>
            <a:r>
              <a:rPr sz="1400" dirty="0">
                <a:latin typeface="Carlito"/>
                <a:cs typeface="Carlito"/>
              </a:rPr>
              <a:t>Інженер </a:t>
            </a:r>
            <a:r>
              <a:rPr sz="1400" spc="-5" dirty="0">
                <a:latin typeface="Carlito"/>
                <a:cs typeface="Carlito"/>
              </a:rPr>
              <a:t>працює </a:t>
            </a:r>
            <a:r>
              <a:rPr sz="1400" dirty="0">
                <a:latin typeface="Carlito"/>
                <a:cs typeface="Carlito"/>
              </a:rPr>
              <a:t>в  </a:t>
            </a:r>
            <a:r>
              <a:rPr sz="1400" spc="-5" dirty="0">
                <a:latin typeface="Carlito"/>
                <a:cs typeface="Carlito"/>
              </a:rPr>
              <a:t>структурах управління </a:t>
            </a:r>
            <a:r>
              <a:rPr sz="1400" dirty="0">
                <a:latin typeface="Carlito"/>
                <a:cs typeface="Carlito"/>
              </a:rPr>
              <a:t>підприємством, бере </a:t>
            </a:r>
            <a:r>
              <a:rPr sz="1400" spc="-5" dirty="0">
                <a:latin typeface="Carlito"/>
                <a:cs typeface="Carlito"/>
              </a:rPr>
              <a:t>участь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підготовці, прийнятті та  реалізації управлінських </a:t>
            </a:r>
            <a:r>
              <a:rPr sz="1400" dirty="0">
                <a:latin typeface="Carlito"/>
                <a:cs typeface="Carlito"/>
              </a:rPr>
              <a:t>рішень, за </a:t>
            </a:r>
            <a:r>
              <a:rPr sz="1400" spc="-5" dirty="0">
                <a:latin typeface="Carlito"/>
                <a:cs typeface="Carlito"/>
              </a:rPr>
              <a:t>якість підготовки та </a:t>
            </a:r>
            <a:r>
              <a:rPr sz="1400" dirty="0">
                <a:latin typeface="Carlito"/>
                <a:cs typeface="Carlito"/>
              </a:rPr>
              <a:t>виконання </a:t>
            </a:r>
            <a:r>
              <a:rPr sz="1400" spc="-5" dirty="0">
                <a:latin typeface="Carlito"/>
                <a:cs typeface="Carlito"/>
              </a:rPr>
              <a:t>яких </a:t>
            </a:r>
            <a:r>
              <a:rPr sz="1400" dirty="0">
                <a:latin typeface="Carlito"/>
                <a:cs typeface="Carlito"/>
              </a:rPr>
              <a:t>він несе  </a:t>
            </a:r>
            <a:r>
              <a:rPr sz="1400" spc="-5" dirty="0">
                <a:latin typeface="Carlito"/>
                <a:cs typeface="Carlito"/>
              </a:rPr>
              <a:t>відповідальність. Інженерна </a:t>
            </a:r>
            <a:r>
              <a:rPr sz="1400" dirty="0">
                <a:latin typeface="Carlito"/>
                <a:cs typeface="Carlito"/>
              </a:rPr>
              <a:t>практика є </a:t>
            </a:r>
            <a:r>
              <a:rPr sz="1400" spc="-5" dirty="0">
                <a:latin typeface="Carlito"/>
                <a:cs typeface="Carlito"/>
              </a:rPr>
              <a:t>завершальним </a:t>
            </a:r>
            <a:r>
              <a:rPr sz="1400" dirty="0">
                <a:latin typeface="Carlito"/>
                <a:cs typeface="Carlito"/>
              </a:rPr>
              <a:t>етапом </a:t>
            </a:r>
            <a:r>
              <a:rPr sz="1400" spc="-5" dirty="0">
                <a:latin typeface="Carlito"/>
                <a:cs typeface="Carlito"/>
              </a:rPr>
              <a:t>технологічного  ланцюжка фундаментальні </a:t>
            </a:r>
            <a:r>
              <a:rPr sz="1400" dirty="0">
                <a:latin typeface="Carlito"/>
                <a:cs typeface="Carlito"/>
              </a:rPr>
              <a:t>знання - прикладна наука - </a:t>
            </a:r>
            <a:r>
              <a:rPr sz="1400" spc="-5" dirty="0">
                <a:latin typeface="Carlito"/>
                <a:cs typeface="Carlito"/>
              </a:rPr>
              <a:t>управлінська практика,  що орієнтується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управління </a:t>
            </a:r>
            <a:r>
              <a:rPr sz="1400" dirty="0">
                <a:latin typeface="Carlito"/>
                <a:cs typeface="Carlito"/>
              </a:rPr>
              <a:t>вироб-ництвом </a:t>
            </a:r>
            <a:r>
              <a:rPr sz="1400" spc="-5" dirty="0">
                <a:latin typeface="Carlito"/>
                <a:cs typeface="Carlito"/>
              </a:rPr>
              <a:t>конкретного продукту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зумовлює 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окремому промисловому підприємстві </a:t>
            </a:r>
            <a:r>
              <a:rPr sz="1400" spc="-10" dirty="0">
                <a:latin typeface="Carlito"/>
                <a:cs typeface="Carlito"/>
              </a:rPr>
              <a:t>діяльність </a:t>
            </a:r>
            <a:r>
              <a:rPr sz="1400" spc="-5" dirty="0">
                <a:latin typeface="Carlito"/>
                <a:cs typeface="Carlito"/>
              </a:rPr>
              <a:t>як окремого фахівця </a:t>
            </a:r>
            <a:r>
              <a:rPr sz="1400" dirty="0">
                <a:latin typeface="Carlito"/>
                <a:cs typeface="Carlito"/>
              </a:rPr>
              <a:t>-  інженера, </a:t>
            </a:r>
            <a:r>
              <a:rPr sz="1400" spc="-5" dirty="0">
                <a:latin typeface="Carlito"/>
                <a:cs typeface="Carlito"/>
              </a:rPr>
              <a:t>менеджера, економіста, соціолога, психолога, </a:t>
            </a:r>
            <a:r>
              <a:rPr sz="1400" dirty="0">
                <a:latin typeface="Carlito"/>
                <a:cs typeface="Carlito"/>
              </a:rPr>
              <a:t>юриста, </a:t>
            </a:r>
            <a:r>
              <a:rPr sz="1400" spc="-5" dirty="0">
                <a:latin typeface="Carlito"/>
                <a:cs typeface="Carlito"/>
              </a:rPr>
              <a:t>так </a:t>
            </a:r>
            <a:r>
              <a:rPr sz="1400" dirty="0">
                <a:latin typeface="Carlito"/>
                <a:cs typeface="Carlito"/>
              </a:rPr>
              <a:t>і колективу  в </a:t>
            </a:r>
            <a:r>
              <a:rPr sz="1400" spc="-5" dirty="0">
                <a:latin typeface="Carlito"/>
                <a:cs typeface="Carlito"/>
              </a:rPr>
              <a:t>цілому. Функціональна діяльність </a:t>
            </a:r>
            <a:r>
              <a:rPr sz="1400" dirty="0">
                <a:latin typeface="Carlito"/>
                <a:cs typeface="Carlito"/>
              </a:rPr>
              <a:t>цих </a:t>
            </a:r>
            <a:r>
              <a:rPr sz="1400" spc="-5" dirty="0">
                <a:latin typeface="Carlito"/>
                <a:cs typeface="Carlito"/>
              </a:rPr>
              <a:t>осіб (крім </a:t>
            </a:r>
            <a:r>
              <a:rPr sz="1400" dirty="0">
                <a:latin typeface="Carlito"/>
                <a:cs typeface="Carlito"/>
              </a:rPr>
              <a:t>інженера) </a:t>
            </a:r>
            <a:r>
              <a:rPr sz="1400" spc="-10" dirty="0">
                <a:latin typeface="Carlito"/>
                <a:cs typeface="Carlito"/>
              </a:rPr>
              <a:t>дозволяє </a:t>
            </a:r>
            <a:r>
              <a:rPr sz="1400" spc="-5" dirty="0">
                <a:latin typeface="Carlito"/>
                <a:cs typeface="Carlito"/>
              </a:rPr>
              <a:t>говорити  </a:t>
            </a:r>
            <a:r>
              <a:rPr sz="1400" dirty="0">
                <a:latin typeface="Carlito"/>
                <a:cs typeface="Carlito"/>
              </a:rPr>
              <a:t>про </a:t>
            </a:r>
            <a:r>
              <a:rPr sz="1400" spc="-5" dirty="0">
                <a:latin typeface="Carlito"/>
                <a:cs typeface="Carlito"/>
              </a:rPr>
              <a:t>існування організаційних, економічних, соціальних та юридичних інновацій.  Це </a:t>
            </a:r>
            <a:r>
              <a:rPr sz="1400" dirty="0">
                <a:latin typeface="Carlito"/>
                <a:cs typeface="Carlito"/>
              </a:rPr>
              <a:t>вторинні </a:t>
            </a:r>
            <a:r>
              <a:rPr sz="1400" spc="-5" dirty="0">
                <a:latin typeface="Carlito"/>
                <a:cs typeface="Carlito"/>
              </a:rPr>
              <a:t>інновації. Споживач </a:t>
            </a:r>
            <a:r>
              <a:rPr sz="1400" dirty="0">
                <a:latin typeface="Carlito"/>
                <a:cs typeface="Carlito"/>
              </a:rPr>
              <a:t>практично їх </a:t>
            </a:r>
            <a:r>
              <a:rPr sz="1400" spc="-5" dirty="0">
                <a:latin typeface="Carlito"/>
                <a:cs typeface="Carlito"/>
              </a:rPr>
              <a:t>не відчуває. </a:t>
            </a:r>
            <a:r>
              <a:rPr sz="1400" dirty="0">
                <a:latin typeface="Carlito"/>
                <a:cs typeface="Carlito"/>
              </a:rPr>
              <a:t>Його цікавить </a:t>
            </a:r>
            <a:r>
              <a:rPr sz="1400" spc="-5" dirty="0">
                <a:latin typeface="Carlito"/>
                <a:cs typeface="Carlito"/>
              </a:rPr>
              <a:t>ступінь 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якість задоволення споживацьких потреб продукту </a:t>
            </a: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послуги та </a:t>
            </a:r>
            <a:r>
              <a:rPr sz="1400" dirty="0">
                <a:latin typeface="Carlito"/>
                <a:cs typeface="Carlito"/>
              </a:rPr>
              <a:t>кошти, </a:t>
            </a:r>
            <a:r>
              <a:rPr sz="1400" spc="-5" dirty="0">
                <a:latin typeface="Carlito"/>
                <a:cs typeface="Carlito"/>
              </a:rPr>
              <a:t>які він  готовий </a:t>
            </a:r>
            <a:r>
              <a:rPr sz="1400" dirty="0">
                <a:latin typeface="Carlito"/>
                <a:cs typeface="Carlito"/>
              </a:rPr>
              <a:t>за це заплатити. </a:t>
            </a:r>
            <a:r>
              <a:rPr sz="1400" spc="-5" dirty="0">
                <a:latin typeface="Carlito"/>
                <a:cs typeface="Carlito"/>
              </a:rPr>
              <a:t>Споживачу </a:t>
            </a:r>
            <a:r>
              <a:rPr sz="1400" dirty="0">
                <a:latin typeface="Carlito"/>
                <a:cs typeface="Carlito"/>
              </a:rPr>
              <a:t>здебільшого </a:t>
            </a:r>
            <a:r>
              <a:rPr sz="1400" spc="-5" dirty="0">
                <a:latin typeface="Carlito"/>
                <a:cs typeface="Carlito"/>
              </a:rPr>
              <a:t>байдуже, яка </a:t>
            </a:r>
            <a:r>
              <a:rPr sz="1400" dirty="0">
                <a:latin typeface="Carlito"/>
                <a:cs typeface="Carlito"/>
              </a:rPr>
              <a:t>форма </a:t>
            </a:r>
            <a:r>
              <a:rPr sz="1400" spc="-5" dirty="0">
                <a:latin typeface="Carlito"/>
                <a:cs typeface="Carlito"/>
              </a:rPr>
              <a:t>власності  існує </a:t>
            </a:r>
            <a:r>
              <a:rPr sz="1400" dirty="0">
                <a:latin typeface="Carlito"/>
                <a:cs typeface="Carlito"/>
              </a:rPr>
              <a:t>на конкретному </a:t>
            </a:r>
            <a:r>
              <a:rPr sz="1400" spc="-5" dirty="0">
                <a:latin typeface="Carlito"/>
                <a:cs typeface="Carlito"/>
              </a:rPr>
              <a:t>промисловому підпри-ємстві, які </a:t>
            </a:r>
            <a:r>
              <a:rPr sz="1400" dirty="0">
                <a:latin typeface="Carlito"/>
                <a:cs typeface="Carlito"/>
              </a:rPr>
              <a:t>воно </a:t>
            </a:r>
            <a:r>
              <a:rPr sz="1400" spc="-5" dirty="0">
                <a:latin typeface="Carlito"/>
                <a:cs typeface="Carlito"/>
              </a:rPr>
              <a:t>одержує прибутки,  який рівень заробітної плати, умови роботи та ступінь соціального </a:t>
            </a:r>
            <a:r>
              <a:rPr sz="1400" dirty="0">
                <a:latin typeface="Carlito"/>
                <a:cs typeface="Carlito"/>
              </a:rPr>
              <a:t>захисту  працівників. </a:t>
            </a:r>
            <a:r>
              <a:rPr sz="1400" spc="-5" dirty="0">
                <a:latin typeface="Carlito"/>
                <a:cs typeface="Carlito"/>
              </a:rPr>
              <a:t>Більшість вторинних інновацій належать до </a:t>
            </a:r>
            <a:r>
              <a:rPr sz="1400" dirty="0">
                <a:latin typeface="Carlito"/>
                <a:cs typeface="Carlito"/>
              </a:rPr>
              <a:t>інновацій на  </a:t>
            </a:r>
            <a:r>
              <a:rPr sz="1400" spc="-5" dirty="0">
                <a:latin typeface="Carlito"/>
                <a:cs typeface="Carlito"/>
              </a:rPr>
              <a:t>конкретному промисловому підприємстві. Ступінь необхідності застосування  </a:t>
            </a:r>
            <a:r>
              <a:rPr sz="1400" dirty="0">
                <a:latin typeface="Carlito"/>
                <a:cs typeface="Carlito"/>
              </a:rPr>
              <a:t>кожної з </a:t>
            </a:r>
            <a:r>
              <a:rPr sz="1400" spc="-5" dirty="0">
                <a:latin typeface="Carlito"/>
                <a:cs typeface="Carlito"/>
              </a:rPr>
              <a:t>них визначається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результатами маркетингових </a:t>
            </a:r>
            <a:r>
              <a:rPr sz="1400" spc="-10" dirty="0">
                <a:latin typeface="Carlito"/>
                <a:cs typeface="Carlito"/>
              </a:rPr>
              <a:t>досліджень </a:t>
            </a:r>
            <a:r>
              <a:rPr sz="1400" dirty="0">
                <a:latin typeface="Carlito"/>
                <a:cs typeface="Carlito"/>
              </a:rPr>
              <a:t>щодо  </a:t>
            </a:r>
            <a:r>
              <a:rPr sz="1400" spc="-5" dirty="0">
                <a:latin typeface="Carlito"/>
                <a:cs typeface="Carlito"/>
              </a:rPr>
              <a:t>організаційних </a:t>
            </a:r>
            <a:r>
              <a:rPr sz="1400" dirty="0">
                <a:latin typeface="Carlito"/>
                <a:cs typeface="Carlito"/>
              </a:rPr>
              <a:t>нововведень </a:t>
            </a:r>
            <a:r>
              <a:rPr sz="1400" spc="-5" dirty="0">
                <a:latin typeface="Carlito"/>
                <a:cs typeface="Carlito"/>
              </a:rPr>
              <a:t>принципів </a:t>
            </a:r>
            <a:r>
              <a:rPr sz="1400" dirty="0">
                <a:latin typeface="Carlito"/>
                <a:cs typeface="Carlito"/>
              </a:rPr>
              <a:t>формування економічної </a:t>
            </a:r>
            <a:r>
              <a:rPr sz="1400" spc="-5" dirty="0">
                <a:latin typeface="Carlito"/>
                <a:cs typeface="Carlito"/>
              </a:rPr>
              <a:t>політики  створення новинок та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нововве-день.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До організаційних нововведень належить реструктуризацію промислових  </a:t>
            </a:r>
            <a:r>
              <a:rPr sz="1400" dirty="0">
                <a:latin typeface="Carlito"/>
                <a:cs typeface="Carlito"/>
              </a:rPr>
              <a:t>підприємств. Вона </a:t>
            </a:r>
            <a:r>
              <a:rPr sz="1400" spc="-5" dirty="0">
                <a:latin typeface="Carlito"/>
                <a:cs typeface="Carlito"/>
              </a:rPr>
              <a:t>має пристосовувати </a:t>
            </a:r>
            <a:r>
              <a:rPr sz="1400" dirty="0">
                <a:latin typeface="Carlito"/>
                <a:cs typeface="Carlito"/>
              </a:rPr>
              <a:t>систему </a:t>
            </a:r>
            <a:r>
              <a:rPr sz="1400" spc="-5" dirty="0">
                <a:latin typeface="Carlito"/>
                <a:cs typeface="Carlito"/>
              </a:rPr>
              <a:t>управління промисловим  </a:t>
            </a:r>
            <a:r>
              <a:rPr sz="1400" dirty="0">
                <a:latin typeface="Carlito"/>
                <a:cs typeface="Carlito"/>
              </a:rPr>
              <a:t>підприємством </a:t>
            </a:r>
            <a:r>
              <a:rPr sz="1400" spc="-5" dirty="0">
                <a:latin typeface="Carlito"/>
                <a:cs typeface="Carlito"/>
              </a:rPr>
              <a:t>до </a:t>
            </a:r>
            <a:r>
              <a:rPr sz="1400" dirty="0">
                <a:latin typeface="Carlito"/>
                <a:cs typeface="Carlito"/>
              </a:rPr>
              <a:t>змін </a:t>
            </a:r>
            <a:r>
              <a:rPr sz="1400" spc="-5" dirty="0">
                <a:latin typeface="Carlito"/>
                <a:cs typeface="Carlito"/>
              </a:rPr>
              <a:t>внутрішнього устрою </a:t>
            </a:r>
            <a:r>
              <a:rPr sz="1400" dirty="0">
                <a:latin typeface="Carlito"/>
                <a:cs typeface="Carlito"/>
              </a:rPr>
              <a:t>підприємства, що </a:t>
            </a:r>
            <a:r>
              <a:rPr sz="1400" spc="-5" dirty="0">
                <a:latin typeface="Carlito"/>
                <a:cs typeface="Carlito"/>
              </a:rPr>
              <a:t>відбуваються  відповідно до </a:t>
            </a:r>
            <a:r>
              <a:rPr sz="1400" dirty="0">
                <a:latin typeface="Carlito"/>
                <a:cs typeface="Carlito"/>
              </a:rPr>
              <a:t>змін </a:t>
            </a:r>
            <a:r>
              <a:rPr sz="1400" spc="-5" dirty="0">
                <a:latin typeface="Carlito"/>
                <a:cs typeface="Carlito"/>
              </a:rPr>
              <a:t>зовнішнього середовища його діяльності. Це складний  процес, що має реалізовуватися відповідно до маркетингових стратегій  </a:t>
            </a:r>
            <a:r>
              <a:rPr sz="1400" dirty="0">
                <a:latin typeface="Carlito"/>
                <a:cs typeface="Carlito"/>
              </a:rPr>
              <a:t>підприємства. </a:t>
            </a:r>
            <a:r>
              <a:rPr sz="1400" spc="-5" dirty="0">
                <a:latin typeface="Carlito"/>
                <a:cs typeface="Carlito"/>
              </a:rPr>
              <a:t>На </a:t>
            </a:r>
            <a:r>
              <a:rPr sz="1400" dirty="0">
                <a:latin typeface="Carlito"/>
                <a:cs typeface="Carlito"/>
              </a:rPr>
              <a:t>сьогодні під </a:t>
            </a:r>
            <a:r>
              <a:rPr sz="1400" spc="-5" dirty="0">
                <a:latin typeface="Carlito"/>
                <a:cs typeface="Carlito"/>
              </a:rPr>
              <a:t>реструктуризацією розуміють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тільки </a:t>
            </a:r>
            <a:r>
              <a:rPr sz="1400" dirty="0">
                <a:latin typeface="Carlito"/>
                <a:cs typeface="Carlito"/>
              </a:rPr>
              <a:t>зміни  </a:t>
            </a:r>
            <a:r>
              <a:rPr sz="1400" spc="-5" dirty="0">
                <a:latin typeface="Carlito"/>
                <a:cs typeface="Carlito"/>
              </a:rPr>
              <a:t>організаційної структури управління, співвідношення власного капіталу </a:t>
            </a:r>
            <a:r>
              <a:rPr sz="1400" dirty="0">
                <a:latin typeface="Carlito"/>
                <a:cs typeface="Carlito"/>
              </a:rPr>
              <a:t>з  </a:t>
            </a:r>
            <a:r>
              <a:rPr sz="1400" spc="-5" dirty="0">
                <a:latin typeface="Carlito"/>
                <a:cs typeface="Carlito"/>
              </a:rPr>
              <a:t>капіталом, що позичається, та організаційно-правової </a:t>
            </a:r>
            <a:r>
              <a:rPr sz="1400" dirty="0">
                <a:latin typeface="Carlito"/>
                <a:cs typeface="Carlito"/>
              </a:rPr>
              <a:t>форми, а й </a:t>
            </a:r>
            <a:r>
              <a:rPr sz="1400" spc="-5" dirty="0">
                <a:latin typeface="Carlito"/>
                <a:cs typeface="Carlito"/>
              </a:rPr>
              <a:t>комплексний  безперервний процес </a:t>
            </a:r>
            <a:r>
              <a:rPr sz="1400" dirty="0">
                <a:latin typeface="Carlito"/>
                <a:cs typeface="Carlito"/>
              </a:rPr>
              <a:t>перетворення </a:t>
            </a:r>
            <a:r>
              <a:rPr sz="1400" spc="-5" dirty="0">
                <a:latin typeface="Carlito"/>
                <a:cs typeface="Carlito"/>
              </a:rPr>
              <a:t>діяльності </a:t>
            </a:r>
            <a:r>
              <a:rPr sz="1400" dirty="0">
                <a:latin typeface="Carlito"/>
                <a:cs typeface="Carlito"/>
              </a:rPr>
              <a:t>підприємства, </a:t>
            </a:r>
            <a:r>
              <a:rPr sz="1400" spc="-5" dirty="0">
                <a:latin typeface="Carlito"/>
                <a:cs typeface="Carlito"/>
              </a:rPr>
              <a:t>спрямований </a:t>
            </a:r>
            <a:r>
              <a:rPr sz="1400" dirty="0">
                <a:latin typeface="Carlito"/>
                <a:cs typeface="Carlito"/>
              </a:rPr>
              <a:t>на  формування і </a:t>
            </a:r>
            <a:r>
              <a:rPr sz="1400" spc="-5" dirty="0">
                <a:latin typeface="Carlito"/>
                <a:cs typeface="Carlito"/>
              </a:rPr>
              <a:t>підтримку його конкурентних </a:t>
            </a:r>
            <a:r>
              <a:rPr sz="1400" dirty="0">
                <a:latin typeface="Carlito"/>
                <a:cs typeface="Carlito"/>
              </a:rPr>
              <a:t>переваг в </a:t>
            </a:r>
            <a:r>
              <a:rPr sz="1400" spc="-5" dirty="0">
                <a:latin typeface="Carlito"/>
                <a:cs typeface="Carlito"/>
              </a:rPr>
              <a:t>марке-тинговій,  виробничій та інших сферах. Дослідження </a:t>
            </a:r>
            <a:r>
              <a:rPr sz="1400" dirty="0">
                <a:latin typeface="Carlito"/>
                <a:cs typeface="Carlito"/>
              </a:rPr>
              <a:t>періоду </a:t>
            </a:r>
            <a:r>
              <a:rPr sz="1400" spc="-5" dirty="0">
                <a:latin typeface="Carlito"/>
                <a:cs typeface="Carlito"/>
              </a:rPr>
              <a:t>трансформаційної економіки  дозволяють </a:t>
            </a:r>
            <a:r>
              <a:rPr sz="1400" dirty="0">
                <a:latin typeface="Carlito"/>
                <a:cs typeface="Carlito"/>
              </a:rPr>
              <a:t>зробити </a:t>
            </a:r>
            <a:r>
              <a:rPr sz="1400" spc="-5" dirty="0">
                <a:latin typeface="Carlito"/>
                <a:cs typeface="Carlito"/>
              </a:rPr>
              <a:t>припущення, що для виробників товарів, які </a:t>
            </a:r>
            <a:r>
              <a:rPr sz="1400" dirty="0">
                <a:latin typeface="Carlito"/>
                <a:cs typeface="Carlito"/>
              </a:rPr>
              <a:t>не  потребують </a:t>
            </a:r>
            <a:r>
              <a:rPr sz="1400" spc="-5" dirty="0">
                <a:latin typeface="Carlito"/>
                <a:cs typeface="Carlito"/>
              </a:rPr>
              <a:t>суттєвих якісних </a:t>
            </a:r>
            <a:r>
              <a:rPr sz="1400" dirty="0">
                <a:latin typeface="Carlito"/>
                <a:cs typeface="Carlito"/>
              </a:rPr>
              <a:t>змін </a:t>
            </a:r>
            <a:r>
              <a:rPr sz="1400" spc="-5" dirty="0">
                <a:latin typeface="Carlito"/>
                <a:cs typeface="Carlito"/>
              </a:rPr>
              <a:t>(продукти харчування, сировина) та продукції  замкнутого циклу виробництва (основні технологічні операції, виконувані </a:t>
            </a:r>
            <a:r>
              <a:rPr sz="1400" dirty="0">
                <a:latin typeface="Carlito"/>
                <a:cs typeface="Carlito"/>
              </a:rPr>
              <a:t>в  </a:t>
            </a:r>
            <a:r>
              <a:rPr sz="1400" spc="-5" dirty="0">
                <a:latin typeface="Carlito"/>
                <a:cs typeface="Carlito"/>
              </a:rPr>
              <a:t>одному цеху), реструктуризація може відбуватися протягом </a:t>
            </a:r>
            <a:r>
              <a:rPr sz="1400" spc="5" dirty="0">
                <a:latin typeface="Carlito"/>
                <a:cs typeface="Carlito"/>
              </a:rPr>
              <a:t>1-2 </a:t>
            </a:r>
            <a:r>
              <a:rPr sz="1400" spc="-5" dirty="0">
                <a:latin typeface="Carlito"/>
                <a:cs typeface="Carlito"/>
              </a:rPr>
              <a:t>років, </a:t>
            </a:r>
            <a:r>
              <a:rPr sz="1400" dirty="0">
                <a:latin typeface="Carlito"/>
                <a:cs typeface="Carlito"/>
              </a:rPr>
              <a:t>що  </a:t>
            </a:r>
            <a:r>
              <a:rPr sz="1400" spc="-5" dirty="0">
                <a:latin typeface="Carlito"/>
                <a:cs typeface="Carlito"/>
              </a:rPr>
              <a:t>відповідає короткостроковій маркетинго-вій стратегії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підприємства.</a:t>
            </a:r>
            <a:endParaRPr sz="1400">
              <a:latin typeface="Carlito"/>
              <a:cs typeface="Carlito"/>
            </a:endParaRPr>
          </a:p>
          <a:p>
            <a:pPr marL="12700" marR="8890" indent="449580" algn="just">
              <a:lnSpc>
                <a:spcPct val="109500"/>
              </a:lnSpc>
              <a:spcBef>
                <a:spcPts val="810"/>
              </a:spcBef>
            </a:pPr>
            <a:r>
              <a:rPr sz="1400" spc="-5" dirty="0">
                <a:latin typeface="Carlito"/>
                <a:cs typeface="Carlito"/>
              </a:rPr>
              <a:t>Для </a:t>
            </a:r>
            <a:r>
              <a:rPr sz="1400" dirty="0">
                <a:latin typeface="Carlito"/>
                <a:cs typeface="Carlito"/>
              </a:rPr>
              <a:t>виробників </a:t>
            </a:r>
            <a:r>
              <a:rPr sz="1400" spc="-5" dirty="0">
                <a:latin typeface="Carlito"/>
                <a:cs typeface="Carlito"/>
              </a:rPr>
              <a:t>складної побутової техніки, автомобілебудування тощо  виокремлення виробничої структурної одиниці </a:t>
            </a:r>
            <a:r>
              <a:rPr sz="1400" dirty="0">
                <a:latin typeface="Carlito"/>
                <a:cs typeface="Carlito"/>
              </a:rPr>
              <a:t>або </a:t>
            </a:r>
            <a:r>
              <a:rPr sz="1400" spc="-5" dirty="0">
                <a:latin typeface="Carlito"/>
                <a:cs typeface="Carlito"/>
              </a:rPr>
              <a:t>об'єднання однієї</a:t>
            </a:r>
            <a:r>
              <a:rPr sz="1400" spc="29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з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134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070" cy="9536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декількох має також відповідати термінам створення нового продукту (до </a:t>
            </a:r>
            <a:r>
              <a:rPr sz="1400" spc="5" dirty="0">
                <a:latin typeface="Carlito"/>
                <a:cs typeface="Carlito"/>
              </a:rPr>
              <a:t>5-ти </a:t>
            </a:r>
            <a:r>
              <a:rPr sz="1400" spc="3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років), що відповідає термінам здійснення середньострокової маркетингової  стратегії. Для </a:t>
            </a:r>
            <a:r>
              <a:rPr sz="1400" dirty="0">
                <a:latin typeface="Carlito"/>
                <a:cs typeface="Carlito"/>
              </a:rPr>
              <a:t>підприємств, </a:t>
            </a:r>
            <a:r>
              <a:rPr sz="1400" spc="-5" dirty="0">
                <a:latin typeface="Carlito"/>
                <a:cs typeface="Carlito"/>
              </a:rPr>
              <a:t>що випускають виробничо-технічну продукцію, </a:t>
            </a:r>
            <a:r>
              <a:rPr sz="1400" dirty="0">
                <a:latin typeface="Carlito"/>
                <a:cs typeface="Carlito"/>
              </a:rPr>
              <a:t>а  </a:t>
            </a:r>
            <a:r>
              <a:rPr sz="1400" spc="-5" dirty="0">
                <a:latin typeface="Carlito"/>
                <a:cs typeface="Carlito"/>
              </a:rPr>
              <a:t>також продукцію індивідуального виробництва, </a:t>
            </a:r>
            <a:r>
              <a:rPr sz="1400" dirty="0">
                <a:latin typeface="Carlito"/>
                <a:cs typeface="Carlito"/>
              </a:rPr>
              <a:t>зокрема </a:t>
            </a:r>
            <a:r>
              <a:rPr sz="1400" spc="-5" dirty="0">
                <a:latin typeface="Carlito"/>
                <a:cs typeface="Carlito"/>
              </a:rPr>
              <a:t>підрозділів, що  належать до </a:t>
            </a:r>
            <a:r>
              <a:rPr sz="1400" dirty="0">
                <a:latin typeface="Carlito"/>
                <a:cs typeface="Carlito"/>
              </a:rPr>
              <a:t>цих </a:t>
            </a:r>
            <a:r>
              <a:rPr sz="1400" spc="-5" dirty="0">
                <a:latin typeface="Carlito"/>
                <a:cs typeface="Carlito"/>
              </a:rPr>
              <a:t>виробничих циклів, процес реструктуризації має відповідати  довгостроковій маркетинговій </a:t>
            </a:r>
            <a:r>
              <a:rPr sz="1400" spc="-10" dirty="0">
                <a:latin typeface="Carlito"/>
                <a:cs typeface="Carlito"/>
              </a:rPr>
              <a:t>стратегії </a:t>
            </a:r>
            <a:r>
              <a:rPr sz="1400" dirty="0">
                <a:latin typeface="Carlito"/>
                <a:cs typeface="Carlito"/>
              </a:rPr>
              <a:t>підприємства (10-15 </a:t>
            </a:r>
            <a:r>
              <a:rPr sz="1400" spc="-5" dirty="0">
                <a:latin typeface="Carlito"/>
                <a:cs typeface="Carlito"/>
              </a:rPr>
              <a:t>років). Тобто </a:t>
            </a:r>
            <a:r>
              <a:rPr sz="1400" dirty="0">
                <a:latin typeface="Carlito"/>
                <a:cs typeface="Carlito"/>
              </a:rPr>
              <a:t>з  початку 90-х </a:t>
            </a:r>
            <a:r>
              <a:rPr sz="1400" spc="-5" dirty="0">
                <a:latin typeface="Carlito"/>
                <a:cs typeface="Carlito"/>
              </a:rPr>
              <a:t>років минулого століття </a:t>
            </a:r>
            <a:r>
              <a:rPr sz="1400" dirty="0">
                <a:latin typeface="Carlito"/>
                <a:cs typeface="Carlito"/>
              </a:rPr>
              <a:t>всі </a:t>
            </a:r>
            <a:r>
              <a:rPr sz="1400" spc="-5" dirty="0">
                <a:latin typeface="Carlito"/>
                <a:cs typeface="Carlito"/>
              </a:rPr>
              <a:t>промислові </a:t>
            </a:r>
            <a:r>
              <a:rPr sz="1400" dirty="0">
                <a:latin typeface="Carlito"/>
                <a:cs typeface="Carlito"/>
              </a:rPr>
              <a:t>підприємства </a:t>
            </a:r>
            <a:r>
              <a:rPr sz="1400" spc="-5" dirty="0">
                <a:latin typeface="Carlito"/>
                <a:cs typeface="Carlito"/>
              </a:rPr>
              <a:t>України  могли </a:t>
            </a:r>
            <a:r>
              <a:rPr sz="1400" dirty="0">
                <a:latin typeface="Carlito"/>
                <a:cs typeface="Carlito"/>
              </a:rPr>
              <a:t>повністю </a:t>
            </a:r>
            <a:r>
              <a:rPr sz="1400" spc="-5" dirty="0">
                <a:latin typeface="Carlito"/>
                <a:cs typeface="Carlito"/>
              </a:rPr>
              <a:t>здійснити відповідну </a:t>
            </a:r>
            <a:r>
              <a:rPr sz="1400" dirty="0">
                <a:latin typeface="Carlito"/>
                <a:cs typeface="Carlito"/>
              </a:rPr>
              <a:t>реконструкцію. </a:t>
            </a:r>
            <a:r>
              <a:rPr sz="1400" spc="-5" dirty="0">
                <a:latin typeface="Carlito"/>
                <a:cs typeface="Carlito"/>
              </a:rPr>
              <a:t>Але загалом </a:t>
            </a:r>
            <a:r>
              <a:rPr sz="1400" dirty="0">
                <a:latin typeface="Carlito"/>
                <a:cs typeface="Carlito"/>
              </a:rPr>
              <a:t>по </a:t>
            </a:r>
            <a:r>
              <a:rPr sz="1400" spc="-5" dirty="0">
                <a:latin typeface="Carlito"/>
                <a:cs typeface="Carlito"/>
              </a:rPr>
              <a:t>Україні </a:t>
            </a:r>
            <a:r>
              <a:rPr sz="1400" dirty="0">
                <a:latin typeface="Carlito"/>
                <a:cs typeface="Carlito"/>
              </a:rPr>
              <a:t>ця  </a:t>
            </a:r>
            <a:r>
              <a:rPr sz="1400" spc="-5" dirty="0">
                <a:latin typeface="Carlito"/>
                <a:cs typeface="Carlito"/>
              </a:rPr>
              <a:t>мета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була досягнута. </a:t>
            </a:r>
            <a:r>
              <a:rPr sz="1400" dirty="0">
                <a:latin typeface="Carlito"/>
                <a:cs typeface="Carlito"/>
              </a:rPr>
              <a:t>Причин багато: від швидкої </a:t>
            </a:r>
            <a:r>
              <a:rPr sz="1400" spc="-5" dirty="0">
                <a:latin typeface="Carlito"/>
                <a:cs typeface="Carlito"/>
              </a:rPr>
              <a:t>реструктуризації (декілька  місяців, як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Сумському </a:t>
            </a:r>
            <a:r>
              <a:rPr sz="1400" dirty="0">
                <a:latin typeface="Carlito"/>
                <a:cs typeface="Carlito"/>
              </a:rPr>
              <a:t>ВО «Хімпром») </a:t>
            </a:r>
            <a:r>
              <a:rPr sz="1400" spc="-5" dirty="0">
                <a:latin typeface="Carlito"/>
                <a:cs typeface="Carlito"/>
              </a:rPr>
              <a:t>до надповільної реструктуризації  (підприємства військово-промислового комплексу), </a:t>
            </a:r>
            <a:r>
              <a:rPr sz="1400" dirty="0">
                <a:latin typeface="Carlito"/>
                <a:cs typeface="Carlito"/>
              </a:rPr>
              <a:t>брак коштів та </a:t>
            </a:r>
            <a:r>
              <a:rPr sz="1400" spc="-5" dirty="0">
                <a:latin typeface="Carlito"/>
                <a:cs typeface="Carlito"/>
              </a:rPr>
              <a:t>фахівців для  створення нових моделей продукції та </a:t>
            </a:r>
            <a:r>
              <a:rPr sz="1400" dirty="0">
                <a:latin typeface="Carlito"/>
                <a:cs typeface="Carlito"/>
              </a:rPr>
              <a:t>ін. </a:t>
            </a:r>
            <a:r>
              <a:rPr sz="1400" spc="-5" dirty="0">
                <a:latin typeface="Carlito"/>
                <a:cs typeface="Carlito"/>
              </a:rPr>
              <a:t>Як один </a:t>
            </a:r>
            <a:r>
              <a:rPr sz="1400" dirty="0">
                <a:latin typeface="Carlito"/>
                <a:cs typeface="Carlito"/>
              </a:rPr>
              <a:t>з позитивних </a:t>
            </a:r>
            <a:r>
              <a:rPr sz="1400" spc="-5" dirty="0">
                <a:latin typeface="Carlito"/>
                <a:cs typeface="Carlito"/>
              </a:rPr>
              <a:t>прикладів  можна </a:t>
            </a:r>
            <a:r>
              <a:rPr sz="1400" dirty="0">
                <a:latin typeface="Carlito"/>
                <a:cs typeface="Carlito"/>
              </a:rPr>
              <a:t>навести </a:t>
            </a:r>
            <a:r>
              <a:rPr sz="1400" spc="-5" dirty="0">
                <a:latin typeface="Carlito"/>
                <a:cs typeface="Carlito"/>
              </a:rPr>
              <a:t>реструктуризацію </a:t>
            </a:r>
            <a:r>
              <a:rPr sz="1400" dirty="0">
                <a:latin typeface="Carlito"/>
                <a:cs typeface="Carlito"/>
              </a:rPr>
              <a:t>Львівського </a:t>
            </a:r>
            <a:r>
              <a:rPr sz="1400" spc="-5" dirty="0">
                <a:latin typeface="Carlito"/>
                <a:cs typeface="Carlito"/>
              </a:rPr>
              <a:t>автомобільного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заводу.</a:t>
            </a:r>
            <a:endParaRPr sz="1400">
              <a:latin typeface="Carlito"/>
              <a:cs typeface="Carlito"/>
            </a:endParaRPr>
          </a:p>
          <a:p>
            <a:pPr marL="12700" marR="6350" indent="449580">
              <a:lnSpc>
                <a:spcPct val="109500"/>
              </a:lnSpc>
              <a:spcBef>
                <a:spcPts val="810"/>
              </a:spcBef>
            </a:pPr>
            <a:r>
              <a:rPr sz="1400" spc="-5" dirty="0">
                <a:latin typeface="Carlito"/>
                <a:cs typeface="Carlito"/>
              </a:rPr>
              <a:t>Сукупність </a:t>
            </a:r>
            <a:r>
              <a:rPr sz="1400" dirty="0">
                <a:latin typeface="Carlito"/>
                <a:cs typeface="Carlito"/>
              </a:rPr>
              <a:t>економічних </a:t>
            </a:r>
            <a:r>
              <a:rPr sz="1400" spc="-5" dirty="0">
                <a:latin typeface="Carlito"/>
                <a:cs typeface="Carlito"/>
              </a:rPr>
              <a:t>інновацій об'єднує інвестування довготермінові  вкладення капіталу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те </a:t>
            </a: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інше підприємство.</a:t>
            </a:r>
            <a:r>
              <a:rPr sz="1400" spc="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Розрізняють:</a:t>
            </a:r>
            <a:endParaRPr sz="1400">
              <a:latin typeface="Carlito"/>
              <a:cs typeface="Carlito"/>
            </a:endParaRPr>
          </a:p>
          <a:p>
            <a:pPr marL="12700" marR="7620" indent="449580">
              <a:lnSpc>
                <a:spcPct val="110300"/>
              </a:lnSpc>
              <a:spcBef>
                <a:spcPts val="785"/>
              </a:spcBef>
              <a:buChar char="-"/>
              <a:tabLst>
                <a:tab pos="911860" algn="l"/>
                <a:tab pos="912494" algn="l"/>
              </a:tabLst>
            </a:pPr>
            <a:r>
              <a:rPr sz="1400" dirty="0">
                <a:latin typeface="Carlito"/>
                <a:cs typeface="Carlito"/>
              </a:rPr>
              <a:t>реальні </a:t>
            </a:r>
            <a:r>
              <a:rPr sz="1400" spc="-5" dirty="0">
                <a:latin typeface="Carlito"/>
                <a:cs typeface="Carlito"/>
              </a:rPr>
              <a:t>інвестиції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вкладення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основний капітал та </a:t>
            </a:r>
            <a:r>
              <a:rPr sz="1400" dirty="0">
                <a:latin typeface="Carlito"/>
                <a:cs typeface="Carlito"/>
              </a:rPr>
              <a:t>на приріст  </a:t>
            </a:r>
            <a:r>
              <a:rPr sz="1400" spc="-5" dirty="0">
                <a:latin typeface="Carlito"/>
                <a:cs typeface="Carlito"/>
              </a:rPr>
              <a:t>матеріально-виробничих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запасів;</a:t>
            </a:r>
            <a:endParaRPr sz="1400">
              <a:latin typeface="Carlito"/>
              <a:cs typeface="Carlito"/>
            </a:endParaRPr>
          </a:p>
          <a:p>
            <a:pPr marL="12700" marR="6350" indent="449580">
              <a:lnSpc>
                <a:spcPct val="110100"/>
              </a:lnSpc>
              <a:spcBef>
                <a:spcPts val="790"/>
              </a:spcBef>
              <a:buChar char="-"/>
              <a:tabLst>
                <a:tab pos="911860" algn="l"/>
                <a:tab pos="912494" algn="l"/>
              </a:tabLst>
            </a:pPr>
            <a:r>
              <a:rPr sz="1400" spc="-5" dirty="0">
                <a:latin typeface="Carlito"/>
                <a:cs typeface="Carlito"/>
              </a:rPr>
              <a:t>валові </a:t>
            </a:r>
            <a:r>
              <a:rPr sz="1400" dirty="0">
                <a:latin typeface="Carlito"/>
                <a:cs typeface="Carlito"/>
              </a:rPr>
              <a:t>інвестиції - </a:t>
            </a:r>
            <a:r>
              <a:rPr sz="1400" spc="-5" dirty="0">
                <a:latin typeface="Carlito"/>
                <a:cs typeface="Carlito"/>
              </a:rPr>
              <a:t>сумарні вкладення, необхідні </a:t>
            </a:r>
            <a:r>
              <a:rPr sz="1400" dirty="0">
                <a:latin typeface="Carlito"/>
                <a:cs typeface="Carlito"/>
              </a:rPr>
              <a:t>на відшкодування і  приріст </a:t>
            </a:r>
            <a:r>
              <a:rPr sz="1400" spc="-5" dirty="0">
                <a:latin typeface="Carlito"/>
                <a:cs typeface="Carlito"/>
              </a:rPr>
              <a:t>основного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капіталу;</a:t>
            </a:r>
            <a:endParaRPr sz="1400">
              <a:latin typeface="Carlito"/>
              <a:cs typeface="Carlito"/>
            </a:endParaRPr>
          </a:p>
          <a:p>
            <a:pPr marL="911860" indent="-450215" algn="just">
              <a:lnSpc>
                <a:spcPct val="100000"/>
              </a:lnSpc>
              <a:spcBef>
                <a:spcPts val="960"/>
              </a:spcBef>
              <a:buChar char="-"/>
              <a:tabLst>
                <a:tab pos="912494" algn="l"/>
              </a:tabLst>
            </a:pPr>
            <a:r>
              <a:rPr sz="1400" dirty="0">
                <a:latin typeface="Carlito"/>
                <a:cs typeface="Carlito"/>
              </a:rPr>
              <a:t>приватні </a:t>
            </a:r>
            <a:r>
              <a:rPr sz="1400" spc="-5" dirty="0">
                <a:latin typeface="Carlito"/>
                <a:cs typeface="Carlito"/>
              </a:rPr>
              <a:t>інвестиції </a:t>
            </a:r>
            <a:r>
              <a:rPr sz="1400" dirty="0">
                <a:latin typeface="Carlito"/>
                <a:cs typeface="Carlito"/>
              </a:rPr>
              <a:t>- за </a:t>
            </a:r>
            <a:r>
              <a:rPr sz="1400" spc="-5" dirty="0">
                <a:latin typeface="Carlito"/>
                <a:cs typeface="Carlito"/>
              </a:rPr>
              <a:t>рахунок залучених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джерел;</a:t>
            </a:r>
            <a:endParaRPr sz="1400">
              <a:latin typeface="Carlito"/>
              <a:cs typeface="Carlito"/>
            </a:endParaRPr>
          </a:p>
          <a:p>
            <a:pPr marL="911860" indent="-450215" algn="just">
              <a:lnSpc>
                <a:spcPct val="100000"/>
              </a:lnSpc>
              <a:spcBef>
                <a:spcPts val="969"/>
              </a:spcBef>
              <a:buChar char="-"/>
              <a:tabLst>
                <a:tab pos="912494" algn="l"/>
              </a:tabLst>
            </a:pPr>
            <a:r>
              <a:rPr sz="1400" spc="-5" dirty="0">
                <a:latin typeface="Carlito"/>
                <a:cs typeface="Carlito"/>
              </a:rPr>
              <a:t>державні інвестиції </a:t>
            </a:r>
            <a:r>
              <a:rPr sz="1400" dirty="0">
                <a:latin typeface="Carlito"/>
                <a:cs typeface="Carlito"/>
              </a:rPr>
              <a:t>- за </a:t>
            </a:r>
            <a:r>
              <a:rPr sz="1400" spc="-5" dirty="0">
                <a:latin typeface="Carlito"/>
                <a:cs typeface="Carlito"/>
              </a:rPr>
              <a:t>рахунок коштів державного</a:t>
            </a:r>
            <a:r>
              <a:rPr sz="1400" spc="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бюджету.</a:t>
            </a:r>
            <a:endParaRPr sz="1400">
              <a:latin typeface="Carlito"/>
              <a:cs typeface="Carlito"/>
            </a:endParaRPr>
          </a:p>
          <a:p>
            <a:pPr marL="12700" marR="6985" indent="449580" algn="just">
              <a:lnSpc>
                <a:spcPct val="109700"/>
              </a:lnSpc>
              <a:spcBef>
                <a:spcPts val="800"/>
              </a:spcBef>
            </a:pPr>
            <a:r>
              <a:rPr sz="1400" spc="-5" dirty="0">
                <a:latin typeface="Carlito"/>
                <a:cs typeface="Carlito"/>
              </a:rPr>
              <a:t>Проведені </a:t>
            </a:r>
            <a:r>
              <a:rPr sz="1400" dirty="0">
                <a:latin typeface="Carlito"/>
                <a:cs typeface="Carlito"/>
              </a:rPr>
              <a:t>в північно-східному регіоні </a:t>
            </a:r>
            <a:r>
              <a:rPr sz="1400" spc="-5" dirty="0">
                <a:latin typeface="Carlito"/>
                <a:cs typeface="Carlito"/>
              </a:rPr>
              <a:t>України дослідження свідчать </a:t>
            </a:r>
            <a:r>
              <a:rPr sz="1400" dirty="0">
                <a:latin typeface="Carlito"/>
                <a:cs typeface="Carlito"/>
              </a:rPr>
              <a:t>про  </a:t>
            </a:r>
            <a:r>
              <a:rPr sz="1400" spc="-5" dirty="0">
                <a:latin typeface="Carlito"/>
                <a:cs typeface="Carlito"/>
              </a:rPr>
              <a:t>обережність та </a:t>
            </a:r>
            <a:r>
              <a:rPr sz="1400" dirty="0">
                <a:latin typeface="Carlito"/>
                <a:cs typeface="Carlito"/>
              </a:rPr>
              <a:t>значну </a:t>
            </a:r>
            <a:r>
              <a:rPr sz="1400" spc="-5" dirty="0">
                <a:latin typeface="Carlito"/>
                <a:cs typeface="Carlito"/>
              </a:rPr>
              <a:t>вибірковість </a:t>
            </a:r>
            <a:r>
              <a:rPr sz="1400" dirty="0">
                <a:latin typeface="Carlito"/>
                <a:cs typeface="Carlito"/>
              </a:rPr>
              <a:t>інвестиційної </a:t>
            </a:r>
            <a:r>
              <a:rPr sz="1400" spc="-5" dirty="0">
                <a:latin typeface="Carlito"/>
                <a:cs typeface="Carlito"/>
              </a:rPr>
              <a:t>політики </a:t>
            </a:r>
            <a:r>
              <a:rPr sz="1400" dirty="0">
                <a:latin typeface="Carlito"/>
                <a:cs typeface="Carlito"/>
              </a:rPr>
              <a:t>з боку </a:t>
            </a:r>
            <a:r>
              <a:rPr sz="1400" spc="-5" dirty="0">
                <a:latin typeface="Carlito"/>
                <a:cs typeface="Carlito"/>
              </a:rPr>
              <a:t>закордонних  та </a:t>
            </a:r>
            <a:r>
              <a:rPr sz="1400" dirty="0">
                <a:latin typeface="Carlito"/>
                <a:cs typeface="Carlito"/>
              </a:rPr>
              <a:t>приватних </a:t>
            </a:r>
            <a:r>
              <a:rPr sz="1400" spc="-5" dirty="0">
                <a:latin typeface="Carlito"/>
                <a:cs typeface="Carlito"/>
              </a:rPr>
              <a:t>інвесторів. Тут </a:t>
            </a:r>
            <a:r>
              <a:rPr sz="1400" dirty="0">
                <a:latin typeface="Carlito"/>
                <a:cs typeface="Carlito"/>
              </a:rPr>
              <a:t>іноземні </a:t>
            </a:r>
            <a:r>
              <a:rPr sz="1400" spc="-5" dirty="0">
                <a:latin typeface="Carlito"/>
                <a:cs typeface="Carlito"/>
              </a:rPr>
              <a:t>фірми інвестували кошти лише </a:t>
            </a:r>
            <a:r>
              <a:rPr sz="1400" dirty="0">
                <a:latin typeface="Carlito"/>
                <a:cs typeface="Carlito"/>
              </a:rPr>
              <a:t>в  </a:t>
            </a:r>
            <a:r>
              <a:rPr sz="1400" spc="-5" dirty="0">
                <a:latin typeface="Carlito"/>
                <a:cs typeface="Carlito"/>
              </a:rPr>
              <a:t>славнозвісну Тростянецьку шоколадну </a:t>
            </a:r>
            <a:r>
              <a:rPr sz="1400" dirty="0">
                <a:latin typeface="Carlito"/>
                <a:cs typeface="Carlito"/>
              </a:rPr>
              <a:t>фабрику </a:t>
            </a:r>
            <a:r>
              <a:rPr sz="1400" spc="-5" dirty="0">
                <a:latin typeface="Carlito"/>
                <a:cs typeface="Carlito"/>
              </a:rPr>
              <a:t>(зараз </a:t>
            </a:r>
            <a:r>
              <a:rPr sz="1400" dirty="0">
                <a:latin typeface="Carlito"/>
                <a:cs typeface="Carlito"/>
              </a:rPr>
              <a:t>відома </a:t>
            </a:r>
            <a:r>
              <a:rPr sz="1400" spc="-5" dirty="0">
                <a:latin typeface="Carlito"/>
                <a:cs typeface="Carlito"/>
              </a:rPr>
              <a:t>товарна</a:t>
            </a:r>
            <a:r>
              <a:rPr sz="1400" spc="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марка</a:t>
            </a:r>
            <a:endParaRPr sz="1400">
              <a:latin typeface="Carlito"/>
              <a:cs typeface="Carlito"/>
            </a:endParaRPr>
          </a:p>
          <a:p>
            <a:pPr marL="12700" marR="5080" algn="just">
              <a:lnSpc>
                <a:spcPct val="109800"/>
              </a:lnSpc>
              <a:spcBef>
                <a:spcPts val="5"/>
              </a:spcBef>
            </a:pPr>
            <a:r>
              <a:rPr sz="1400" spc="-5" dirty="0">
                <a:latin typeface="Carlito"/>
                <a:cs typeface="Carlito"/>
              </a:rPr>
              <a:t>«Корона»), </a:t>
            </a:r>
            <a:r>
              <a:rPr sz="1400" dirty="0">
                <a:latin typeface="Carlito"/>
                <a:cs typeface="Carlito"/>
              </a:rPr>
              <a:t>що </a:t>
            </a:r>
            <a:r>
              <a:rPr sz="1400" spc="-5" dirty="0">
                <a:latin typeface="Carlito"/>
                <a:cs typeface="Carlito"/>
              </a:rPr>
              <a:t>випустила </a:t>
            </a:r>
            <a:r>
              <a:rPr sz="1400" dirty="0">
                <a:latin typeface="Carlito"/>
                <a:cs typeface="Carlito"/>
              </a:rPr>
              <a:t>першу </a:t>
            </a:r>
            <a:r>
              <a:rPr sz="1400" spc="-5" dirty="0">
                <a:latin typeface="Carlito"/>
                <a:cs typeface="Carlito"/>
              </a:rPr>
              <a:t>продукцію </a:t>
            </a:r>
            <a:r>
              <a:rPr sz="1400" dirty="0">
                <a:latin typeface="Carlito"/>
                <a:cs typeface="Carlito"/>
              </a:rPr>
              <a:t>відносно недавно, </a:t>
            </a:r>
            <a:r>
              <a:rPr sz="1400" spc="-5" dirty="0">
                <a:latin typeface="Carlito"/>
                <a:cs typeface="Carlito"/>
              </a:rPr>
              <a:t>лише </a:t>
            </a:r>
            <a:r>
              <a:rPr sz="1400" dirty="0">
                <a:latin typeface="Carlito"/>
                <a:cs typeface="Carlito"/>
              </a:rPr>
              <a:t>в 1979 </a:t>
            </a:r>
            <a:r>
              <a:rPr sz="1400" spc="-5" dirty="0">
                <a:latin typeface="Carlito"/>
                <a:cs typeface="Carlito"/>
              </a:rPr>
              <a:t>році,  та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Лебединську </a:t>
            </a:r>
            <a:r>
              <a:rPr sz="1400" dirty="0">
                <a:latin typeface="Carlito"/>
                <a:cs typeface="Carlito"/>
              </a:rPr>
              <a:t>фабрику </a:t>
            </a:r>
            <a:r>
              <a:rPr sz="1400" spc="-5" dirty="0">
                <a:latin typeface="Carlito"/>
                <a:cs typeface="Carlito"/>
              </a:rPr>
              <a:t>чоловічих сорочок, вже </a:t>
            </a:r>
            <a:r>
              <a:rPr sz="1400" dirty="0">
                <a:latin typeface="Carlito"/>
                <a:cs typeface="Carlito"/>
              </a:rPr>
              <a:t>наперед </a:t>
            </a:r>
            <a:r>
              <a:rPr sz="1400" spc="-5" dirty="0">
                <a:latin typeface="Carlito"/>
                <a:cs typeface="Carlito"/>
              </a:rPr>
              <a:t>дослідивши  майбутній цільовий ринок. Реальні та валові </a:t>
            </a:r>
            <a:r>
              <a:rPr sz="1400" dirty="0">
                <a:latin typeface="Carlito"/>
                <a:cs typeface="Carlito"/>
              </a:rPr>
              <a:t>інвестиції </a:t>
            </a:r>
            <a:r>
              <a:rPr sz="1400" spc="-10" dirty="0">
                <a:latin typeface="Carlito"/>
                <a:cs typeface="Carlito"/>
              </a:rPr>
              <a:t>можуть </a:t>
            </a:r>
            <a:r>
              <a:rPr sz="1400" spc="-5" dirty="0">
                <a:latin typeface="Carlito"/>
                <a:cs typeface="Carlito"/>
              </a:rPr>
              <a:t>робити  </a:t>
            </a:r>
            <a:r>
              <a:rPr sz="1400" dirty="0">
                <a:latin typeface="Carlito"/>
                <a:cs typeface="Carlito"/>
              </a:rPr>
              <a:t>підприємства, </a:t>
            </a:r>
            <a:r>
              <a:rPr sz="1400" spc="-5" dirty="0">
                <a:latin typeface="Carlito"/>
                <a:cs typeface="Carlito"/>
              </a:rPr>
              <a:t>що мають освоїти </a:t>
            </a:r>
            <a:r>
              <a:rPr sz="1400" dirty="0">
                <a:latin typeface="Carlito"/>
                <a:cs typeface="Carlito"/>
              </a:rPr>
              <a:t>ринок за </a:t>
            </a:r>
            <a:r>
              <a:rPr sz="1400" spc="-5" dirty="0">
                <a:latin typeface="Carlito"/>
                <a:cs typeface="Carlito"/>
              </a:rPr>
              <a:t>показниками збільшення його </a:t>
            </a:r>
            <a:r>
              <a:rPr sz="1400" dirty="0">
                <a:latin typeface="Carlito"/>
                <a:cs typeface="Carlito"/>
              </a:rPr>
              <a:t>частки  </a:t>
            </a:r>
            <a:r>
              <a:rPr sz="1400" spc="-5" dirty="0">
                <a:latin typeface="Carlito"/>
                <a:cs typeface="Carlito"/>
              </a:rPr>
              <a:t>(як, </a:t>
            </a:r>
            <a:r>
              <a:rPr sz="1400" dirty="0">
                <a:latin typeface="Carlito"/>
                <a:cs typeface="Carlito"/>
              </a:rPr>
              <a:t>наприклад, </a:t>
            </a:r>
            <a:r>
              <a:rPr sz="1400" spc="-5" dirty="0">
                <a:latin typeface="Carlito"/>
                <a:cs typeface="Carlito"/>
              </a:rPr>
              <a:t>Шосткинський молочний комбінат, торгові марки «Білі </a:t>
            </a:r>
            <a:r>
              <a:rPr sz="1400" dirty="0">
                <a:latin typeface="Carlito"/>
                <a:cs typeface="Carlito"/>
              </a:rPr>
              <a:t>береги»  </a:t>
            </a:r>
            <a:r>
              <a:rPr sz="1400" spc="-5" dirty="0">
                <a:latin typeface="Carlito"/>
                <a:cs typeface="Carlito"/>
              </a:rPr>
              <a:t>та «Шостка») чи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показниками якості продукції (наприклад, </a:t>
            </a:r>
            <a:r>
              <a:rPr sz="1400" dirty="0">
                <a:latin typeface="Carlito"/>
                <a:cs typeface="Carlito"/>
              </a:rPr>
              <a:t>ВАТ </a:t>
            </a:r>
            <a:r>
              <a:rPr sz="1400" spc="-5" dirty="0">
                <a:latin typeface="Carlito"/>
                <a:cs typeface="Carlito"/>
              </a:rPr>
              <a:t>Сумське  </a:t>
            </a:r>
            <a:r>
              <a:rPr sz="1400" dirty="0">
                <a:latin typeface="Carlito"/>
                <a:cs typeface="Carlito"/>
              </a:rPr>
              <a:t>МНВО ім. </a:t>
            </a:r>
            <a:r>
              <a:rPr sz="1400" spc="-5" dirty="0">
                <a:latin typeface="Carlito"/>
                <a:cs typeface="Carlito"/>
              </a:rPr>
              <a:t>Фрунзе). Щодо інвестування </a:t>
            </a:r>
            <a:r>
              <a:rPr sz="1400" dirty="0">
                <a:latin typeface="Carlito"/>
                <a:cs typeface="Carlito"/>
              </a:rPr>
              <a:t>більшості різновидів </a:t>
            </a:r>
            <a:r>
              <a:rPr sz="1400" spc="-5" dirty="0">
                <a:latin typeface="Carlito"/>
                <a:cs typeface="Carlito"/>
              </a:rPr>
              <a:t>виробничо-  технічної продукції,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особливо одиничної </a:t>
            </a:r>
            <a:r>
              <a:rPr sz="1400" dirty="0">
                <a:latin typeface="Carlito"/>
                <a:cs typeface="Carlito"/>
              </a:rPr>
              <a:t>(індивідуальної) та наукоємної,  використання </a:t>
            </a:r>
            <a:r>
              <a:rPr sz="1400" spc="-5" dirty="0">
                <a:latin typeface="Carlito"/>
                <a:cs typeface="Carlito"/>
              </a:rPr>
              <a:t>якої </a:t>
            </a:r>
            <a:r>
              <a:rPr sz="1400" dirty="0">
                <a:latin typeface="Carlito"/>
                <a:cs typeface="Carlito"/>
              </a:rPr>
              <a:t>споживачем </a:t>
            </a:r>
            <a:r>
              <a:rPr sz="1400" spc="-5" dirty="0">
                <a:latin typeface="Carlito"/>
                <a:cs typeface="Carlito"/>
              </a:rPr>
              <a:t>зорієнтоване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майбутнє,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застосовуються  </a:t>
            </a:r>
            <a:r>
              <a:rPr sz="1400" dirty="0">
                <a:latin typeface="Carlito"/>
                <a:cs typeface="Carlito"/>
              </a:rPr>
              <a:t>інвестиції з </a:t>
            </a:r>
            <a:r>
              <a:rPr sz="1400" spc="-5" dirty="0">
                <a:latin typeface="Carlito"/>
                <a:cs typeface="Carlito"/>
              </a:rPr>
              <a:t>держбюджету. Ні </a:t>
            </a:r>
            <a:r>
              <a:rPr sz="1400" dirty="0">
                <a:latin typeface="Carlito"/>
                <a:cs typeface="Carlito"/>
              </a:rPr>
              <a:t>іноземні, ні </a:t>
            </a:r>
            <a:r>
              <a:rPr sz="1400" spc="-5" dirty="0">
                <a:latin typeface="Carlito"/>
                <a:cs typeface="Carlito"/>
              </a:rPr>
              <a:t>вітчизняні </a:t>
            </a:r>
            <a:r>
              <a:rPr sz="1400" dirty="0">
                <a:latin typeface="Carlito"/>
                <a:cs typeface="Carlito"/>
              </a:rPr>
              <a:t>капітал </a:t>
            </a:r>
            <a:r>
              <a:rPr sz="1400" spc="-5" dirty="0">
                <a:latin typeface="Carlito"/>
                <a:cs typeface="Carlito"/>
              </a:rPr>
              <a:t>кошти сюди </a:t>
            </a:r>
            <a:r>
              <a:rPr sz="1400" dirty="0">
                <a:latin typeface="Carlito"/>
                <a:cs typeface="Carlito"/>
              </a:rPr>
              <a:t>не  </a:t>
            </a:r>
            <a:r>
              <a:rPr sz="1400" spc="-5" dirty="0">
                <a:latin typeface="Carlito"/>
                <a:cs typeface="Carlito"/>
              </a:rPr>
              <a:t>вкладатимуть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досить </a:t>
            </a:r>
            <a:r>
              <a:rPr sz="1400" dirty="0">
                <a:latin typeface="Carlito"/>
                <a:cs typeface="Carlito"/>
              </a:rPr>
              <a:t>великий </a:t>
            </a:r>
            <a:r>
              <a:rPr sz="1400" spc="-5" dirty="0">
                <a:latin typeface="Carlito"/>
                <a:cs typeface="Carlito"/>
              </a:rPr>
              <a:t>ризик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«примарна» віддача. Але </a:t>
            </a:r>
            <a:r>
              <a:rPr sz="1400" dirty="0">
                <a:latin typeface="Carlito"/>
                <a:cs typeface="Carlito"/>
              </a:rPr>
              <a:t>без </a:t>
            </a:r>
            <a:r>
              <a:rPr sz="1400" spc="-5" dirty="0">
                <a:latin typeface="Carlito"/>
                <a:cs typeface="Carlito"/>
              </a:rPr>
              <a:t>інвестицій 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виробничо-технічну продукцію Україна ніколи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стане розвинутою  </a:t>
            </a:r>
            <a:r>
              <a:rPr sz="1400" dirty="0">
                <a:latin typeface="Carlito"/>
                <a:cs typeface="Carlito"/>
              </a:rPr>
              <a:t>європейською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державою.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135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070" cy="85293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715" indent="449580" algn="just">
              <a:lnSpc>
                <a:spcPct val="109900"/>
              </a:lnSpc>
              <a:spcBef>
                <a:spcPts val="90"/>
              </a:spcBef>
            </a:pPr>
            <a:r>
              <a:rPr sz="1400" dirty="0">
                <a:latin typeface="Carlito"/>
                <a:cs typeface="Carlito"/>
              </a:rPr>
              <a:t>У 1992-94 рр. ці </a:t>
            </a:r>
            <a:r>
              <a:rPr sz="1400" spc="-5" dirty="0">
                <a:latin typeface="Carlito"/>
                <a:cs typeface="Carlito"/>
              </a:rPr>
              <a:t>теоретично обґрунтовані та </a:t>
            </a:r>
            <a:r>
              <a:rPr sz="1400" dirty="0">
                <a:latin typeface="Carlito"/>
                <a:cs typeface="Carlito"/>
              </a:rPr>
              <a:t>практично </a:t>
            </a:r>
            <a:r>
              <a:rPr sz="1400" spc="-10" dirty="0">
                <a:latin typeface="Carlito"/>
                <a:cs typeface="Carlito"/>
              </a:rPr>
              <a:t>зрозумілі  </a:t>
            </a:r>
            <a:r>
              <a:rPr sz="1400" spc="-5" dirty="0">
                <a:latin typeface="Carlito"/>
                <a:cs typeface="Carlito"/>
              </a:rPr>
              <a:t>твердження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були реалізовані, оскільки </a:t>
            </a:r>
            <a:r>
              <a:rPr sz="1400" dirty="0">
                <a:latin typeface="Carlito"/>
                <a:cs typeface="Carlito"/>
              </a:rPr>
              <a:t>ні в новостворених </a:t>
            </a:r>
            <a:r>
              <a:rPr sz="1400" spc="-5" dirty="0">
                <a:latin typeface="Carlito"/>
                <a:cs typeface="Carlito"/>
              </a:rPr>
              <a:t>міністерствах  України (наприклад,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одному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найпотужніших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Мінмашпромі), де  розроблялися програми </a:t>
            </a:r>
            <a:r>
              <a:rPr sz="1400" dirty="0">
                <a:latin typeface="Carlito"/>
                <a:cs typeface="Carlito"/>
              </a:rPr>
              <a:t>нових </a:t>
            </a:r>
            <a:r>
              <a:rPr sz="1400" spc="-5" dirty="0">
                <a:latin typeface="Carlito"/>
                <a:cs typeface="Carlito"/>
              </a:rPr>
              <a:t>технічних проектів, що майже </a:t>
            </a:r>
            <a:r>
              <a:rPr sz="1400" dirty="0">
                <a:latin typeface="Carlito"/>
                <a:cs typeface="Carlito"/>
              </a:rPr>
              <a:t>повністю </a:t>
            </a:r>
            <a:r>
              <a:rPr sz="1400" spc="-5" dirty="0">
                <a:latin typeface="Carlito"/>
                <a:cs typeface="Carlito"/>
              </a:rPr>
              <a:t>були  інноваційного розвитку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місією та цілями окремих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підприємств.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0"/>
              </a:spcBef>
            </a:pPr>
            <a:r>
              <a:rPr sz="1400" spc="-5" dirty="0">
                <a:latin typeface="Carlito"/>
                <a:cs typeface="Carlito"/>
              </a:rPr>
              <a:t>Останнім </a:t>
            </a:r>
            <a:r>
              <a:rPr sz="1400" dirty="0">
                <a:latin typeface="Carlito"/>
                <a:cs typeface="Carlito"/>
              </a:rPr>
              <a:t>часом у нашому </a:t>
            </a:r>
            <a:r>
              <a:rPr sz="1400" spc="-5" dirty="0">
                <a:latin typeface="Carlito"/>
                <a:cs typeface="Carlito"/>
              </a:rPr>
              <a:t>житті </a:t>
            </a:r>
            <a:r>
              <a:rPr sz="1400" dirty="0">
                <a:latin typeface="Carlito"/>
                <a:cs typeface="Carlito"/>
              </a:rPr>
              <a:t>все більшу </a:t>
            </a:r>
            <a:r>
              <a:rPr sz="1400" spc="-5" dirty="0">
                <a:latin typeface="Carlito"/>
                <a:cs typeface="Carlito"/>
              </a:rPr>
              <a:t>роль відіграють ті </a:t>
            </a:r>
            <a:r>
              <a:rPr sz="1400" dirty="0">
                <a:latin typeface="Carlito"/>
                <a:cs typeface="Carlito"/>
              </a:rPr>
              <a:t>чи інші  правові норми. Зміни </a:t>
            </a:r>
            <a:r>
              <a:rPr sz="1400" spc="-5" dirty="0">
                <a:latin typeface="Carlito"/>
                <a:cs typeface="Carlito"/>
              </a:rPr>
              <a:t>організаційно-правових форм, </a:t>
            </a:r>
            <a:r>
              <a:rPr sz="1400" dirty="0">
                <a:latin typeface="Carlito"/>
                <a:cs typeface="Carlito"/>
              </a:rPr>
              <a:t>на базі </a:t>
            </a:r>
            <a:r>
              <a:rPr sz="1400" spc="-5" dirty="0">
                <a:latin typeface="Carlito"/>
                <a:cs typeface="Carlito"/>
              </a:rPr>
              <a:t>яких функціонує  промислове підприємство, належать до </a:t>
            </a:r>
            <a:r>
              <a:rPr sz="1400" dirty="0">
                <a:latin typeface="Carlito"/>
                <a:cs typeface="Carlito"/>
              </a:rPr>
              <a:t>юридичних інновацій. У цих </a:t>
            </a:r>
            <a:r>
              <a:rPr sz="1400" spc="-5" dirty="0">
                <a:latin typeface="Carlito"/>
                <a:cs typeface="Carlito"/>
              </a:rPr>
              <a:t>умовах  </a:t>
            </a:r>
            <a:r>
              <a:rPr sz="1400" dirty="0">
                <a:latin typeface="Carlito"/>
                <a:cs typeface="Carlito"/>
              </a:rPr>
              <a:t>різко </a:t>
            </a:r>
            <a:r>
              <a:rPr sz="1400" spc="-5" dirty="0">
                <a:latin typeface="Carlito"/>
                <a:cs typeface="Carlito"/>
              </a:rPr>
              <a:t>підвищується як державна роль юриспруденції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цілому, так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значення  юридичної служби </a:t>
            </a:r>
            <a:r>
              <a:rPr sz="1400" dirty="0">
                <a:latin typeface="Carlito"/>
                <a:cs typeface="Carlito"/>
              </a:rPr>
              <a:t>на кожному з </a:t>
            </a:r>
            <a:r>
              <a:rPr sz="1400" spc="-5" dirty="0">
                <a:latin typeface="Carlito"/>
                <a:cs typeface="Carlito"/>
              </a:rPr>
              <a:t>промислових підприємств,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фірмах, установах  тощо. Юридичні </a:t>
            </a:r>
            <a:r>
              <a:rPr sz="1400" dirty="0">
                <a:latin typeface="Carlito"/>
                <a:cs typeface="Carlito"/>
              </a:rPr>
              <a:t>інновації </a:t>
            </a:r>
            <a:r>
              <a:rPr sz="1400" spc="-5" dirty="0">
                <a:latin typeface="Carlito"/>
                <a:cs typeface="Carlito"/>
              </a:rPr>
              <a:t>мають </a:t>
            </a:r>
            <a:r>
              <a:rPr sz="1400" dirty="0">
                <a:latin typeface="Carlito"/>
                <a:cs typeface="Carlito"/>
              </a:rPr>
              <a:t>поєднати </a:t>
            </a:r>
            <a:r>
              <a:rPr sz="1400" spc="-5" dirty="0">
                <a:latin typeface="Carlito"/>
                <a:cs typeface="Carlito"/>
              </a:rPr>
              <a:t>три взаємодіючі між </a:t>
            </a:r>
            <a:r>
              <a:rPr sz="1400" dirty="0">
                <a:latin typeface="Carlito"/>
                <a:cs typeface="Carlito"/>
              </a:rPr>
              <a:t>собою </a:t>
            </a:r>
            <a:r>
              <a:rPr sz="1400" spc="-5" dirty="0">
                <a:latin typeface="Carlito"/>
                <a:cs typeface="Carlito"/>
              </a:rPr>
              <a:t>системи:  державу як </a:t>
            </a:r>
            <a:r>
              <a:rPr sz="1400" dirty="0">
                <a:latin typeface="Carlito"/>
                <a:cs typeface="Carlito"/>
              </a:rPr>
              <a:t>соціально-політичну систему; </a:t>
            </a:r>
            <a:r>
              <a:rPr sz="1400" spc="-5" dirty="0">
                <a:latin typeface="Carlito"/>
                <a:cs typeface="Carlito"/>
              </a:rPr>
              <a:t>промислове підприємство, фірму,  установу як </a:t>
            </a:r>
            <a:r>
              <a:rPr sz="1400" dirty="0">
                <a:latin typeface="Carlito"/>
                <a:cs typeface="Carlito"/>
              </a:rPr>
              <a:t>економічну </a:t>
            </a:r>
            <a:r>
              <a:rPr sz="1400" spc="-5" dirty="0">
                <a:latin typeface="Carlito"/>
                <a:cs typeface="Carlito"/>
              </a:rPr>
              <a:t>систему; та людину, що можна розглядати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як  біологічну </a:t>
            </a:r>
            <a:r>
              <a:rPr sz="1400" dirty="0">
                <a:latin typeface="Carlito"/>
                <a:cs typeface="Carlito"/>
              </a:rPr>
              <a:t>систему, і </a:t>
            </a:r>
            <a:r>
              <a:rPr sz="1400" spc="-5" dirty="0">
                <a:latin typeface="Carlito"/>
                <a:cs typeface="Carlito"/>
              </a:rPr>
              <a:t>як елемент соціально-політичної </a:t>
            </a: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економічної системи.  </a:t>
            </a:r>
            <a:r>
              <a:rPr sz="1400" dirty="0">
                <a:latin typeface="Carlito"/>
                <a:cs typeface="Carlito"/>
              </a:rPr>
              <a:t>Вихід із </a:t>
            </a:r>
            <a:r>
              <a:rPr sz="1400" spc="-5" dirty="0">
                <a:latin typeface="Carlito"/>
                <a:cs typeface="Carlito"/>
              </a:rPr>
              <a:t>кризи судової влади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Україні сприятиме потужному розвитку  юридичних інновацій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окремому промисловому підприємстві,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якому </a:t>
            </a:r>
            <a:r>
              <a:rPr sz="1400" dirty="0">
                <a:latin typeface="Carlito"/>
                <a:cs typeface="Carlito"/>
              </a:rPr>
              <a:t>і  </a:t>
            </a:r>
            <a:r>
              <a:rPr sz="1400" spc="-5" dirty="0">
                <a:latin typeface="Carlito"/>
                <a:cs typeface="Carlito"/>
              </a:rPr>
              <a:t>менеджери, </a:t>
            </a:r>
            <a:r>
              <a:rPr sz="1400" dirty="0">
                <a:latin typeface="Carlito"/>
                <a:cs typeface="Carlito"/>
              </a:rPr>
              <a:t>і виконавці </a:t>
            </a:r>
            <a:r>
              <a:rPr sz="1400" spc="-5" dirty="0">
                <a:latin typeface="Carlito"/>
                <a:cs typeface="Carlito"/>
              </a:rPr>
              <a:t>потерпають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тільки </a:t>
            </a:r>
            <a:r>
              <a:rPr sz="1400" dirty="0">
                <a:latin typeface="Carlito"/>
                <a:cs typeface="Carlito"/>
              </a:rPr>
              <a:t>від багатьох юридично  </a:t>
            </a:r>
            <a:r>
              <a:rPr sz="1400" spc="-5" dirty="0">
                <a:latin typeface="Carlito"/>
                <a:cs typeface="Carlito"/>
              </a:rPr>
              <a:t>нерегламентованих відносин, </a:t>
            </a:r>
            <a:r>
              <a:rPr sz="1400" dirty="0">
                <a:latin typeface="Carlito"/>
                <a:cs typeface="Carlito"/>
              </a:rPr>
              <a:t>а й від постійних </a:t>
            </a:r>
            <a:r>
              <a:rPr sz="1400" spc="-5" dirty="0">
                <a:latin typeface="Carlito"/>
                <a:cs typeface="Carlito"/>
              </a:rPr>
              <a:t>необгрунтованих </a:t>
            </a:r>
            <a:r>
              <a:rPr sz="1400" spc="-10" dirty="0">
                <a:latin typeface="Carlito"/>
                <a:cs typeface="Carlito"/>
              </a:rPr>
              <a:t>змін </a:t>
            </a:r>
            <a:r>
              <a:rPr sz="1400" spc="-5" dirty="0">
                <a:latin typeface="Carlito"/>
                <a:cs typeface="Carlito"/>
              </a:rPr>
              <a:t>власників,  </a:t>
            </a:r>
            <a:r>
              <a:rPr sz="1400" dirty="0">
                <a:latin typeface="Carlito"/>
                <a:cs typeface="Carlito"/>
              </a:rPr>
              <a:t>випадків </a:t>
            </a:r>
            <a:r>
              <a:rPr sz="1400" spc="-5" dirty="0">
                <a:latin typeface="Carlito"/>
                <a:cs typeface="Carlito"/>
              </a:rPr>
              <a:t>рейдерства тощо. </a:t>
            </a:r>
            <a:r>
              <a:rPr sz="1400" dirty="0">
                <a:latin typeface="Carlito"/>
                <a:cs typeface="Carlito"/>
              </a:rPr>
              <a:t>Серед </a:t>
            </a:r>
            <a:r>
              <a:rPr sz="1400" spc="-5" dirty="0">
                <a:latin typeface="Carlito"/>
                <a:cs typeface="Carlito"/>
              </a:rPr>
              <a:t>усіх вторинних </a:t>
            </a:r>
            <a:r>
              <a:rPr sz="1400" dirty="0">
                <a:latin typeface="Carlito"/>
                <a:cs typeface="Carlito"/>
              </a:rPr>
              <a:t>інновацій юридичні є  найбільш </a:t>
            </a:r>
            <a:r>
              <a:rPr sz="1400" spc="-5" dirty="0">
                <a:latin typeface="Carlito"/>
                <a:cs typeface="Carlito"/>
              </a:rPr>
              <a:t>залежними </a:t>
            </a:r>
            <a:r>
              <a:rPr sz="1400" dirty="0">
                <a:latin typeface="Carlito"/>
                <a:cs typeface="Carlito"/>
              </a:rPr>
              <a:t>від </a:t>
            </a:r>
            <a:r>
              <a:rPr sz="1400" spc="-5" dirty="0">
                <a:latin typeface="Carlito"/>
                <a:cs typeface="Carlito"/>
              </a:rPr>
              <a:t>зовнішнього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середовища.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7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Таким чином, </a:t>
            </a:r>
            <a:r>
              <a:rPr sz="1400" dirty="0">
                <a:latin typeface="Carlito"/>
                <a:cs typeface="Carlito"/>
              </a:rPr>
              <a:t>виникає </a:t>
            </a:r>
            <a:r>
              <a:rPr sz="1400" spc="-5" dirty="0">
                <a:latin typeface="Carlito"/>
                <a:cs typeface="Carlito"/>
              </a:rPr>
              <a:t>питання </a:t>
            </a:r>
            <a:r>
              <a:rPr sz="1400" dirty="0">
                <a:latin typeface="Carlito"/>
                <a:cs typeface="Carlito"/>
              </a:rPr>
              <a:t>щодо </a:t>
            </a:r>
            <a:r>
              <a:rPr sz="1400" spc="-5" dirty="0">
                <a:latin typeface="Carlito"/>
                <a:cs typeface="Carlito"/>
              </a:rPr>
              <a:t>концептуального </a:t>
            </a:r>
            <a:r>
              <a:rPr sz="1400" dirty="0">
                <a:latin typeface="Carlito"/>
                <a:cs typeface="Carlito"/>
              </a:rPr>
              <a:t>підходу </a:t>
            </a:r>
            <a:r>
              <a:rPr sz="1400" spc="-5" dirty="0">
                <a:latin typeface="Carlito"/>
                <a:cs typeface="Carlito"/>
              </a:rPr>
              <a:t>до  принципів проведення інноваційної політики на окремому підприємстві, </a:t>
            </a:r>
            <a:r>
              <a:rPr sz="1400" dirty="0">
                <a:latin typeface="Carlito"/>
                <a:cs typeface="Carlito"/>
              </a:rPr>
              <a:t>у  </a:t>
            </a:r>
            <a:r>
              <a:rPr sz="1400" spc="-5" dirty="0">
                <a:latin typeface="Carlito"/>
                <a:cs typeface="Carlito"/>
              </a:rPr>
              <a:t>галузі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державі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цілому: «Чи вплинуть ті </a:t>
            </a:r>
            <a:r>
              <a:rPr sz="1400" dirty="0">
                <a:latin typeface="Carlito"/>
                <a:cs typeface="Carlito"/>
              </a:rPr>
              <a:t>або </a:t>
            </a:r>
            <a:r>
              <a:rPr sz="1400" spc="-5" dirty="0">
                <a:latin typeface="Carlito"/>
                <a:cs typeface="Carlito"/>
              </a:rPr>
              <a:t>інші </a:t>
            </a:r>
            <a:r>
              <a:rPr sz="1400" dirty="0">
                <a:latin typeface="Carlito"/>
                <a:cs typeface="Carlito"/>
              </a:rPr>
              <a:t>інновації на </a:t>
            </a:r>
            <a:r>
              <a:rPr sz="1400" spc="-5" dirty="0">
                <a:latin typeface="Carlito"/>
                <a:cs typeface="Carlito"/>
              </a:rPr>
              <a:t>зростання обсягів  виробництва того </a:t>
            </a:r>
            <a:r>
              <a:rPr sz="1400" dirty="0">
                <a:latin typeface="Carlito"/>
                <a:cs typeface="Carlito"/>
              </a:rPr>
              <a:t>чи іншого </a:t>
            </a:r>
            <a:r>
              <a:rPr sz="1400" spc="-5" dirty="0">
                <a:latin typeface="Carlito"/>
                <a:cs typeface="Carlito"/>
              </a:rPr>
              <a:t>продукту </a:t>
            </a:r>
            <a:r>
              <a:rPr sz="1400" dirty="0">
                <a:latin typeface="Carlito"/>
                <a:cs typeface="Carlito"/>
              </a:rPr>
              <a:t>або </a:t>
            </a:r>
            <a:r>
              <a:rPr sz="1400" spc="-5" dirty="0">
                <a:latin typeface="Carlito"/>
                <a:cs typeface="Carlito"/>
              </a:rPr>
              <a:t>послуги,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якість </a:t>
            </a:r>
            <a:r>
              <a:rPr sz="1400" dirty="0">
                <a:latin typeface="Carlito"/>
                <a:cs typeface="Carlito"/>
              </a:rPr>
              <a:t>та покращення  </a:t>
            </a:r>
            <a:r>
              <a:rPr sz="1400" spc="-5" dirty="0">
                <a:latin typeface="Carlito"/>
                <a:cs typeface="Carlito"/>
              </a:rPr>
              <a:t>соціально-економічного стану держави або добробуту </a:t>
            </a:r>
            <a:r>
              <a:rPr sz="1400" dirty="0">
                <a:latin typeface="Carlito"/>
                <a:cs typeface="Carlito"/>
              </a:rPr>
              <a:t>її </a:t>
            </a:r>
            <a:r>
              <a:rPr sz="1400" spc="-5" dirty="0">
                <a:latin typeface="Carlito"/>
                <a:cs typeface="Carlito"/>
              </a:rPr>
              <a:t>народу?» Наприклад,  для налагодження </a:t>
            </a:r>
            <a:r>
              <a:rPr sz="1400" dirty="0">
                <a:latin typeface="Carlito"/>
                <a:cs typeface="Carlito"/>
              </a:rPr>
              <a:t>ефективної </a:t>
            </a:r>
            <a:r>
              <a:rPr sz="1400" spc="-5" dirty="0">
                <a:latin typeface="Carlito"/>
                <a:cs typeface="Carlito"/>
              </a:rPr>
              <a:t>діяльності системи міського пасажирського  транспорту може </a:t>
            </a:r>
            <a:r>
              <a:rPr sz="1400" dirty="0">
                <a:latin typeface="Carlito"/>
                <a:cs typeface="Carlito"/>
              </a:rPr>
              <a:t>бути </a:t>
            </a:r>
            <a:r>
              <a:rPr sz="1400" spc="-5" dirty="0">
                <a:latin typeface="Carlito"/>
                <a:cs typeface="Carlito"/>
              </a:rPr>
              <a:t>достатньо організаційних </a:t>
            </a:r>
            <a:r>
              <a:rPr sz="1400" spc="-10" dirty="0">
                <a:latin typeface="Carlito"/>
                <a:cs typeface="Carlito"/>
              </a:rPr>
              <a:t>та </a:t>
            </a:r>
            <a:r>
              <a:rPr sz="1400" spc="-5" dirty="0">
                <a:latin typeface="Carlito"/>
                <a:cs typeface="Carlito"/>
              </a:rPr>
              <a:t>юридичних інновацій, проте  для виробництва складної техніки </a:t>
            </a:r>
            <a:r>
              <a:rPr sz="1400" dirty="0">
                <a:latin typeface="Carlito"/>
                <a:cs typeface="Carlito"/>
              </a:rPr>
              <a:t>потрібно під-кріплення </a:t>
            </a:r>
            <a:r>
              <a:rPr sz="1400" spc="-5" dirty="0">
                <a:latin typeface="Carlito"/>
                <a:cs typeface="Carlito"/>
              </a:rPr>
              <a:t>технічних інновацій  (провідних для даного </a:t>
            </a:r>
            <a:r>
              <a:rPr sz="1400" dirty="0">
                <a:latin typeface="Carlito"/>
                <a:cs typeface="Carlito"/>
              </a:rPr>
              <a:t>виду </a:t>
            </a:r>
            <a:r>
              <a:rPr sz="1400" spc="-5" dirty="0">
                <a:latin typeface="Carlito"/>
                <a:cs typeface="Carlito"/>
              </a:rPr>
              <a:t>продукції) новими методами та формами  організації праці, певними законами, </a:t>
            </a:r>
            <a:r>
              <a:rPr sz="1400" dirty="0">
                <a:latin typeface="Carlito"/>
                <a:cs typeface="Carlito"/>
              </a:rPr>
              <a:t>указами, </a:t>
            </a:r>
            <a:r>
              <a:rPr sz="1400" spc="-5" dirty="0">
                <a:latin typeface="Carlito"/>
                <a:cs typeface="Carlito"/>
              </a:rPr>
              <a:t>стандартами</a:t>
            </a:r>
            <a:r>
              <a:rPr sz="1400" spc="4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тощо.</a:t>
            </a:r>
            <a:endParaRPr sz="1400">
              <a:latin typeface="Carlito"/>
              <a:cs typeface="Carlito"/>
            </a:endParaRPr>
          </a:p>
          <a:p>
            <a:pPr marL="12700" marR="5715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огляду </a:t>
            </a:r>
            <a:r>
              <a:rPr sz="1400" dirty="0">
                <a:latin typeface="Carlito"/>
                <a:cs typeface="Carlito"/>
              </a:rPr>
              <a:t>на наведену </a:t>
            </a:r>
            <a:r>
              <a:rPr sz="1400" spc="-5" dirty="0">
                <a:latin typeface="Carlito"/>
                <a:cs typeface="Carlito"/>
              </a:rPr>
              <a:t>класифікацію можна стверджувати, що </a:t>
            </a:r>
            <a:r>
              <a:rPr sz="1400" dirty="0">
                <a:latin typeface="Carlito"/>
                <a:cs typeface="Carlito"/>
              </a:rPr>
              <a:t>маркетинг,  </a:t>
            </a:r>
            <a:r>
              <a:rPr sz="1400" spc="-5" dirty="0">
                <a:latin typeface="Carlito"/>
                <a:cs typeface="Carlito"/>
              </a:rPr>
              <a:t>як </a:t>
            </a:r>
            <a:r>
              <a:rPr sz="1400" dirty="0">
                <a:latin typeface="Carlito"/>
                <a:cs typeface="Carlito"/>
              </a:rPr>
              <a:t>керівна система </a:t>
            </a:r>
            <a:r>
              <a:rPr sz="1400" spc="-5" dirty="0">
                <a:latin typeface="Carlito"/>
                <a:cs typeface="Carlito"/>
              </a:rPr>
              <a:t>комерційної діяльності, спроможний управляти </a:t>
            </a:r>
            <a:r>
              <a:rPr sz="1400" dirty="0">
                <a:latin typeface="Carlito"/>
                <a:cs typeface="Carlito"/>
              </a:rPr>
              <a:t>й  інноваційною </a:t>
            </a:r>
            <a:r>
              <a:rPr sz="1400" spc="-5" dirty="0">
                <a:latin typeface="Carlito"/>
                <a:cs typeface="Carlito"/>
              </a:rPr>
              <a:t>політикою </a:t>
            </a:r>
            <a:r>
              <a:rPr sz="1400" dirty="0">
                <a:latin typeface="Carlito"/>
                <a:cs typeface="Carlito"/>
              </a:rPr>
              <a:t>підприємства. </a:t>
            </a:r>
            <a:r>
              <a:rPr sz="1400" spc="-5" dirty="0">
                <a:latin typeface="Carlito"/>
                <a:cs typeface="Carlito"/>
              </a:rPr>
              <a:t>Проілюструємо </a:t>
            </a:r>
            <a:r>
              <a:rPr sz="1400" dirty="0">
                <a:latin typeface="Carlito"/>
                <a:cs typeface="Carlito"/>
              </a:rPr>
              <a:t>це </a:t>
            </a:r>
            <a:r>
              <a:rPr sz="1400" spc="-5" dirty="0">
                <a:latin typeface="Carlito"/>
                <a:cs typeface="Carlito"/>
              </a:rPr>
              <a:t>твердження,  розглянувши </a:t>
            </a:r>
            <a:r>
              <a:rPr sz="1400" dirty="0">
                <a:latin typeface="Carlito"/>
                <a:cs typeface="Carlito"/>
              </a:rPr>
              <a:t>два </a:t>
            </a:r>
            <a:r>
              <a:rPr sz="1400" spc="-5" dirty="0">
                <a:latin typeface="Carlito"/>
                <a:cs typeface="Carlito"/>
              </a:rPr>
              <a:t>полярні напрямки промисловості: </a:t>
            </a:r>
            <a:r>
              <a:rPr sz="1400" dirty="0">
                <a:latin typeface="Carlito"/>
                <a:cs typeface="Carlito"/>
              </a:rPr>
              <a:t>постачання </a:t>
            </a:r>
            <a:r>
              <a:rPr sz="1400" spc="-5" dirty="0">
                <a:latin typeface="Carlito"/>
                <a:cs typeface="Carlito"/>
              </a:rPr>
              <a:t>сировини </a:t>
            </a:r>
            <a:r>
              <a:rPr sz="1400" dirty="0">
                <a:latin typeface="Carlito"/>
                <a:cs typeface="Carlito"/>
              </a:rPr>
              <a:t>й  </a:t>
            </a:r>
            <a:r>
              <a:rPr sz="1400" spc="-5" dirty="0">
                <a:latin typeface="Carlito"/>
                <a:cs typeface="Carlito"/>
              </a:rPr>
              <a:t>матеріалів та випуск виробничо-технічної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продукції.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136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516890"/>
            <a:ext cx="6148070" cy="9444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228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Carlito"/>
                <a:cs typeface="Carlito"/>
              </a:rPr>
              <a:t>3. </a:t>
            </a:r>
            <a:r>
              <a:rPr sz="1400" b="1" spc="-5" dirty="0">
                <a:latin typeface="Carlito"/>
                <a:cs typeface="Carlito"/>
              </a:rPr>
              <a:t>Маркетинг інновацій виробничо-технічної продукції</a:t>
            </a: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</a:pPr>
            <a:r>
              <a:rPr sz="1400" dirty="0">
                <a:latin typeface="Carlito"/>
                <a:cs typeface="Carlito"/>
              </a:rPr>
              <a:t>З посиленням </a:t>
            </a:r>
            <a:r>
              <a:rPr sz="1400" spc="-5" dirty="0">
                <a:latin typeface="Carlito"/>
                <a:cs typeface="Carlito"/>
              </a:rPr>
              <a:t>процесів глобалізації, розвиток технологій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вітчизняній  промисловості </a:t>
            </a:r>
            <a:r>
              <a:rPr sz="1400" dirty="0">
                <a:latin typeface="Carlito"/>
                <a:cs typeface="Carlito"/>
              </a:rPr>
              <a:t>все більше </a:t>
            </a:r>
            <a:r>
              <a:rPr sz="1400" spc="-5" dirty="0">
                <a:latin typeface="Carlito"/>
                <a:cs typeface="Carlito"/>
              </a:rPr>
              <a:t>починає залежати </a:t>
            </a:r>
            <a:r>
              <a:rPr sz="1400" dirty="0">
                <a:latin typeface="Carlito"/>
                <a:cs typeface="Carlito"/>
              </a:rPr>
              <a:t>від інвестицій </a:t>
            </a:r>
            <a:r>
              <a:rPr sz="1400" spc="-5" dirty="0">
                <a:latin typeface="Carlito"/>
                <a:cs typeface="Carlito"/>
              </a:rPr>
              <a:t>та інтелектуальної  продукції </a:t>
            </a:r>
            <a:r>
              <a:rPr sz="1400" dirty="0">
                <a:latin typeface="Carlito"/>
                <a:cs typeface="Carlito"/>
              </a:rPr>
              <a:t>інших країн. </a:t>
            </a:r>
            <a:r>
              <a:rPr sz="1400" spc="-5" dirty="0">
                <a:latin typeface="Carlito"/>
                <a:cs typeface="Carlito"/>
              </a:rPr>
              <a:t>Особливе </a:t>
            </a:r>
            <a:r>
              <a:rPr sz="1400" dirty="0">
                <a:latin typeface="Carlito"/>
                <a:cs typeface="Carlito"/>
              </a:rPr>
              <a:t>занепокоєння викликають зміни </a:t>
            </a:r>
            <a:r>
              <a:rPr sz="1400" spc="-5" dirty="0">
                <a:latin typeface="Carlito"/>
                <a:cs typeface="Carlito"/>
              </a:rPr>
              <a:t>пропорцій </a:t>
            </a:r>
            <a:r>
              <a:rPr sz="1400" dirty="0">
                <a:latin typeface="Carlito"/>
                <a:cs typeface="Carlito"/>
              </a:rPr>
              <a:t>у  цінах </a:t>
            </a:r>
            <a:r>
              <a:rPr sz="1400" spc="-5" dirty="0">
                <a:latin typeface="Carlito"/>
                <a:cs typeface="Carlito"/>
              </a:rPr>
              <a:t>технічно складної продукції масового, </a:t>
            </a:r>
            <a:r>
              <a:rPr sz="1400" dirty="0">
                <a:latin typeface="Carlito"/>
                <a:cs typeface="Carlito"/>
              </a:rPr>
              <a:t>серійного </a:t>
            </a:r>
            <a:r>
              <a:rPr sz="1400" spc="-5" dirty="0">
                <a:latin typeface="Carlito"/>
                <a:cs typeface="Carlito"/>
              </a:rPr>
              <a:t>та дрібносерійного </a:t>
            </a:r>
            <a:r>
              <a:rPr sz="1400" dirty="0">
                <a:latin typeface="Carlito"/>
                <a:cs typeface="Carlito"/>
              </a:rPr>
              <a:t>й  </a:t>
            </a:r>
            <a:r>
              <a:rPr sz="1400" spc="-5" dirty="0">
                <a:latin typeface="Carlito"/>
                <a:cs typeface="Carlito"/>
              </a:rPr>
              <a:t>одиничного виробництв. Наприклад, </a:t>
            </a:r>
            <a:r>
              <a:rPr sz="1400" dirty="0">
                <a:latin typeface="Carlito"/>
                <a:cs typeface="Carlito"/>
              </a:rPr>
              <a:t>у 80-х </a:t>
            </a:r>
            <a:r>
              <a:rPr sz="1400" spc="-5" dirty="0">
                <a:latin typeface="Carlito"/>
                <a:cs typeface="Carlito"/>
              </a:rPr>
              <a:t>роках </a:t>
            </a:r>
            <a:r>
              <a:rPr sz="1400" spc="-10" dirty="0">
                <a:latin typeface="Carlito"/>
                <a:cs typeface="Carlito"/>
              </a:rPr>
              <a:t>минулого </a:t>
            </a:r>
            <a:r>
              <a:rPr sz="1400" spc="-5" dirty="0">
                <a:latin typeface="Carlito"/>
                <a:cs typeface="Carlito"/>
              </a:rPr>
              <a:t>століття два  електронних мікроскопи коштували приблизно стільки, скільки </a:t>
            </a:r>
            <a:r>
              <a:rPr sz="1400" spc="-10" dirty="0">
                <a:latin typeface="Carlito"/>
                <a:cs typeface="Carlito"/>
              </a:rPr>
              <a:t>десять </a:t>
            </a:r>
            <a:r>
              <a:rPr sz="1400" spc="-5" dirty="0">
                <a:latin typeface="Carlito"/>
                <a:cs typeface="Carlito"/>
              </a:rPr>
              <a:t>автобусів  </a:t>
            </a:r>
            <a:r>
              <a:rPr sz="1400" dirty="0">
                <a:latin typeface="Carlito"/>
                <a:cs typeface="Carlito"/>
              </a:rPr>
              <a:t>відомої в </a:t>
            </a:r>
            <a:r>
              <a:rPr sz="1400" spc="-5" dirty="0">
                <a:latin typeface="Carlito"/>
                <a:cs typeface="Carlito"/>
              </a:rPr>
              <a:t>минулому угорської фірми «Ікарус» або приблизно 40 румунських  легкових автомобілів «Дачія». Нині </a:t>
            </a:r>
            <a:r>
              <a:rPr sz="1400" dirty="0">
                <a:latin typeface="Carlito"/>
                <a:cs typeface="Carlito"/>
              </a:rPr>
              <a:t>ж </a:t>
            </a:r>
            <a:r>
              <a:rPr sz="1400" spc="-5" dirty="0">
                <a:latin typeface="Carlito"/>
                <a:cs typeface="Carlito"/>
              </a:rPr>
              <a:t>легковик приблизно такого </a:t>
            </a:r>
            <a:r>
              <a:rPr sz="1400" dirty="0">
                <a:latin typeface="Carlito"/>
                <a:cs typeface="Carlito"/>
              </a:rPr>
              <a:t>ж </a:t>
            </a:r>
            <a:r>
              <a:rPr sz="1400" spc="-5" dirty="0">
                <a:latin typeface="Carlito"/>
                <a:cs typeface="Carlito"/>
              </a:rPr>
              <a:t>класу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10" dirty="0">
                <a:latin typeface="Carlito"/>
                <a:cs typeface="Carlito"/>
              </a:rPr>
              <a:t>10-  </a:t>
            </a:r>
            <a:r>
              <a:rPr sz="1400" dirty="0">
                <a:latin typeface="Carlito"/>
                <a:cs typeface="Carlito"/>
              </a:rPr>
              <a:t>20 </a:t>
            </a:r>
            <a:r>
              <a:rPr sz="1400" spc="-5" dirty="0">
                <a:latin typeface="Carlito"/>
                <a:cs typeface="Carlito"/>
              </a:rPr>
              <a:t>разів дешевший, наприклад, </a:t>
            </a:r>
            <a:r>
              <a:rPr sz="1400" spc="-1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тролейбус, </a:t>
            </a:r>
            <a:r>
              <a:rPr sz="1400" dirty="0">
                <a:latin typeface="Carlito"/>
                <a:cs typeface="Carlito"/>
              </a:rPr>
              <a:t>що випускає </a:t>
            </a:r>
            <a:r>
              <a:rPr sz="1400" spc="-5" dirty="0">
                <a:latin typeface="Carlito"/>
                <a:cs typeface="Carlito"/>
              </a:rPr>
              <a:t>Дніпропетровський  Південний машинобудівний завод, який,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свою чергу, дешевший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аналоги  зазначеного вище товару одиничного виробництва лише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2-4 </a:t>
            </a:r>
            <a:r>
              <a:rPr sz="1400" dirty="0">
                <a:latin typeface="Carlito"/>
                <a:cs typeface="Carlito"/>
              </a:rPr>
              <a:t>рази. </a:t>
            </a:r>
            <a:r>
              <a:rPr sz="1400" spc="-5" dirty="0">
                <a:latin typeface="Carlito"/>
                <a:cs typeface="Carlito"/>
              </a:rPr>
              <a:t>Тобто,  якщо пропорція </a:t>
            </a:r>
            <a:r>
              <a:rPr sz="1400" dirty="0">
                <a:latin typeface="Carlito"/>
                <a:cs typeface="Carlito"/>
              </a:rPr>
              <a:t>цін </a:t>
            </a:r>
            <a:r>
              <a:rPr sz="1400" spc="-5" dirty="0">
                <a:latin typeface="Carlito"/>
                <a:cs typeface="Carlito"/>
              </a:rPr>
              <a:t>між екземпляром технічно складного товару одиничного та  масового </a:t>
            </a:r>
            <a:r>
              <a:rPr sz="1400" dirty="0">
                <a:latin typeface="Carlito"/>
                <a:cs typeface="Carlito"/>
              </a:rPr>
              <a:t>або </a:t>
            </a:r>
            <a:r>
              <a:rPr sz="1400" spc="-5" dirty="0">
                <a:latin typeface="Carlito"/>
                <a:cs typeface="Carlito"/>
              </a:rPr>
              <a:t>крупносерійного виробництва приблизно збереглася, то для  </a:t>
            </a:r>
            <a:r>
              <a:rPr sz="1400" dirty="0">
                <a:latin typeface="Carlito"/>
                <a:cs typeface="Carlito"/>
              </a:rPr>
              <a:t>виробів </a:t>
            </a:r>
            <a:r>
              <a:rPr sz="1400" spc="-5" dirty="0">
                <a:latin typeface="Carlito"/>
                <a:cs typeface="Carlito"/>
              </a:rPr>
              <a:t>виробничо-технічного призначення, що </a:t>
            </a:r>
            <a:r>
              <a:rPr sz="1400" dirty="0">
                <a:latin typeface="Carlito"/>
                <a:cs typeface="Carlito"/>
              </a:rPr>
              <a:t>випу-скається здебільшого  середніми </a:t>
            </a:r>
            <a:r>
              <a:rPr sz="1400" spc="-5" dirty="0">
                <a:latin typeface="Carlito"/>
                <a:cs typeface="Carlito"/>
              </a:rPr>
              <a:t>серіями, </a:t>
            </a:r>
            <a:r>
              <a:rPr sz="1400" dirty="0">
                <a:latin typeface="Carlito"/>
                <a:cs typeface="Carlito"/>
              </a:rPr>
              <a:t>вона в </a:t>
            </a:r>
            <a:r>
              <a:rPr sz="1400" spc="-5" dirty="0">
                <a:latin typeface="Carlito"/>
                <a:cs typeface="Carlito"/>
              </a:rPr>
              <a:t>кілька разів </a:t>
            </a:r>
            <a:r>
              <a:rPr sz="1400" dirty="0">
                <a:latin typeface="Carlito"/>
                <a:cs typeface="Carlito"/>
              </a:rPr>
              <a:t>змінилася в бік підвищення за </a:t>
            </a:r>
            <a:r>
              <a:rPr sz="1400" spc="-5" dirty="0">
                <a:latin typeface="Carlito"/>
                <a:cs typeface="Carlito"/>
              </a:rPr>
              <a:t>одиницю.  Це </a:t>
            </a:r>
            <a:r>
              <a:rPr sz="1400" dirty="0">
                <a:latin typeface="Carlito"/>
                <a:cs typeface="Carlito"/>
              </a:rPr>
              <a:t>певною </a:t>
            </a:r>
            <a:r>
              <a:rPr sz="1400" spc="-5" dirty="0">
                <a:latin typeface="Carlito"/>
                <a:cs typeface="Carlito"/>
              </a:rPr>
              <a:t>мірою зумовлене </a:t>
            </a:r>
            <a:r>
              <a:rPr sz="1400" dirty="0">
                <a:latin typeface="Carlito"/>
                <a:cs typeface="Carlito"/>
              </a:rPr>
              <a:t>більшими </a:t>
            </a:r>
            <a:r>
              <a:rPr sz="1400" spc="-5" dirty="0">
                <a:latin typeface="Carlito"/>
                <a:cs typeface="Carlito"/>
              </a:rPr>
              <a:t>постійними витратами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останні, </a:t>
            </a:r>
            <a:r>
              <a:rPr sz="1400" dirty="0">
                <a:latin typeface="Carlito"/>
                <a:cs typeface="Carlito"/>
              </a:rPr>
              <a:t>у  </a:t>
            </a:r>
            <a:r>
              <a:rPr sz="1400" spc="-5" dirty="0">
                <a:latin typeface="Carlito"/>
                <a:cs typeface="Carlito"/>
              </a:rPr>
              <a:t>тому </a:t>
            </a:r>
            <a:r>
              <a:rPr sz="1400" dirty="0">
                <a:latin typeface="Carlito"/>
                <a:cs typeface="Carlito"/>
              </a:rPr>
              <a:t>числі на </a:t>
            </a:r>
            <a:r>
              <a:rPr sz="1400" spc="-5" dirty="0">
                <a:latin typeface="Carlito"/>
                <a:cs typeface="Carlito"/>
              </a:rPr>
              <a:t>науково-дослідні </a:t>
            </a:r>
            <a:r>
              <a:rPr sz="1400" dirty="0">
                <a:latin typeface="Carlito"/>
                <a:cs typeface="Carlito"/>
              </a:rPr>
              <a:t>та проектні</a:t>
            </a:r>
            <a:r>
              <a:rPr sz="1400" spc="-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роботи.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Скорочення розробок та виробництва засобів виробництва </a:t>
            </a:r>
            <a:r>
              <a:rPr sz="1400" dirty="0">
                <a:latin typeface="Carlito"/>
                <a:cs typeface="Carlito"/>
              </a:rPr>
              <a:t>пояснюється  </a:t>
            </a:r>
            <a:r>
              <a:rPr sz="1400" spc="-5" dirty="0">
                <a:latin typeface="Carlito"/>
                <a:cs typeface="Carlito"/>
              </a:rPr>
              <a:t>неспроможністю виготовлення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необхідній кількості комплексу вітчизняних  сільськогосподарських машин, не відсутністю оновлення військової техніки (за  останні роки випадки виготовлення </a:t>
            </a:r>
            <a:r>
              <a:rPr sz="1400" dirty="0">
                <a:latin typeface="Carlito"/>
                <a:cs typeface="Carlito"/>
              </a:rPr>
              <a:t>її </a:t>
            </a:r>
            <a:r>
              <a:rPr sz="1400" spc="-5" dirty="0">
                <a:latin typeface="Carlito"/>
                <a:cs typeface="Carlito"/>
              </a:rPr>
              <a:t>нових моделей можна перелічити на  пальцях),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також зумовлене </a:t>
            </a:r>
            <a:r>
              <a:rPr sz="1400" dirty="0">
                <a:latin typeface="Carlito"/>
                <a:cs typeface="Carlito"/>
              </a:rPr>
              <a:t>ще й </a:t>
            </a:r>
            <a:r>
              <a:rPr sz="1400" spc="-5" dirty="0">
                <a:latin typeface="Carlito"/>
                <a:cs typeface="Carlito"/>
              </a:rPr>
              <a:t>тим, що </a:t>
            </a:r>
            <a:r>
              <a:rPr sz="1400" dirty="0">
                <a:latin typeface="Carlito"/>
                <a:cs typeface="Carlito"/>
              </a:rPr>
              <a:t>ні </a:t>
            </a:r>
            <a:r>
              <a:rPr sz="1400" spc="-5" dirty="0">
                <a:latin typeface="Carlito"/>
                <a:cs typeface="Carlito"/>
              </a:rPr>
              <a:t>селяни, </a:t>
            </a:r>
            <a:r>
              <a:rPr sz="1400" dirty="0">
                <a:latin typeface="Carlito"/>
                <a:cs typeface="Carlito"/>
              </a:rPr>
              <a:t>ні військові придбати їх не  </a:t>
            </a:r>
            <a:r>
              <a:rPr sz="1400" spc="-5" dirty="0">
                <a:latin typeface="Carlito"/>
                <a:cs typeface="Carlito"/>
              </a:rPr>
              <a:t>спроможні.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селі </a:t>
            </a:r>
            <a:r>
              <a:rPr sz="1400" dirty="0">
                <a:latin typeface="Carlito"/>
                <a:cs typeface="Carlito"/>
              </a:rPr>
              <a:t>працюють на </a:t>
            </a:r>
            <a:r>
              <a:rPr sz="1400" spc="-5" dirty="0">
                <a:latin typeface="Carlito"/>
                <a:cs typeface="Carlito"/>
              </a:rPr>
              <a:t>тій техніці, що ледь-ледь можна </a:t>
            </a:r>
            <a:r>
              <a:rPr sz="1400" dirty="0">
                <a:latin typeface="Carlito"/>
                <a:cs typeface="Carlito"/>
              </a:rPr>
              <a:t>вивести в поле,  і, </a:t>
            </a:r>
            <a:r>
              <a:rPr sz="1400" spc="-5" dirty="0">
                <a:latin typeface="Carlito"/>
                <a:cs typeface="Carlito"/>
              </a:rPr>
              <a:t>хоч </a:t>
            </a:r>
            <a:r>
              <a:rPr sz="1400" dirty="0">
                <a:latin typeface="Carlito"/>
                <a:cs typeface="Carlito"/>
              </a:rPr>
              <a:t>її </a:t>
            </a:r>
            <a:r>
              <a:rPr sz="1400" spc="-5" dirty="0">
                <a:latin typeface="Carlito"/>
                <a:cs typeface="Carlito"/>
              </a:rPr>
              <a:t>стає </a:t>
            </a:r>
            <a:r>
              <a:rPr sz="1400" dirty="0">
                <a:latin typeface="Carlito"/>
                <a:cs typeface="Carlito"/>
              </a:rPr>
              <a:t>все менше, </a:t>
            </a:r>
            <a:r>
              <a:rPr sz="1400" spc="-5" dirty="0">
                <a:latin typeface="Carlito"/>
                <a:cs typeface="Carlito"/>
              </a:rPr>
              <a:t>селяни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«поспішають» купувати </a:t>
            </a:r>
            <a:r>
              <a:rPr sz="1400" dirty="0">
                <a:latin typeface="Carlito"/>
                <a:cs typeface="Carlito"/>
              </a:rPr>
              <a:t>нову. </a:t>
            </a:r>
            <a:r>
              <a:rPr sz="1400" spc="-5" dirty="0">
                <a:latin typeface="Carlito"/>
                <a:cs typeface="Carlito"/>
              </a:rPr>
              <a:t>Наприклад,  </a:t>
            </a:r>
            <a:r>
              <a:rPr sz="1400" dirty="0">
                <a:latin typeface="Carlito"/>
                <a:cs typeface="Carlito"/>
              </a:rPr>
              <a:t>восени 2002 </a:t>
            </a:r>
            <a:r>
              <a:rPr sz="1400" spc="-5" dirty="0">
                <a:latin typeface="Carlito"/>
                <a:cs typeface="Carlito"/>
              </a:rPr>
              <a:t>року вітчизняне </a:t>
            </a:r>
            <a:r>
              <a:rPr sz="1400" dirty="0">
                <a:latin typeface="Carlito"/>
                <a:cs typeface="Carlito"/>
              </a:rPr>
              <a:t>Міністерство </a:t>
            </a:r>
            <a:r>
              <a:rPr sz="1400" spc="-5" dirty="0">
                <a:latin typeface="Carlito"/>
                <a:cs typeface="Carlito"/>
              </a:rPr>
              <a:t>аграрної політики запропонувало  Харківському тракторному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Херсонському комбайновому заводам відпускати  продукцію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ціною, що становить </a:t>
            </a:r>
            <a:r>
              <a:rPr sz="1400" dirty="0">
                <a:latin typeface="Carlito"/>
                <a:cs typeface="Carlito"/>
              </a:rPr>
              <a:t>70% </a:t>
            </a:r>
            <a:r>
              <a:rPr sz="1400" spc="-5" dirty="0">
                <a:latin typeface="Carlito"/>
                <a:cs typeface="Carlito"/>
              </a:rPr>
              <a:t>номінальної.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словами керівників  міністерства, така схема хоч </a:t>
            </a:r>
            <a:r>
              <a:rPr sz="1400" dirty="0">
                <a:latin typeface="Carlito"/>
                <a:cs typeface="Carlito"/>
              </a:rPr>
              <a:t>і підвищує </a:t>
            </a:r>
            <a:r>
              <a:rPr sz="1400" spc="-5" dirty="0">
                <a:latin typeface="Carlito"/>
                <a:cs typeface="Carlito"/>
              </a:rPr>
              <a:t>ризик, для підприємств </a:t>
            </a:r>
            <a:r>
              <a:rPr sz="1400" dirty="0">
                <a:latin typeface="Carlito"/>
                <a:cs typeface="Carlito"/>
              </a:rPr>
              <a:t>є </a:t>
            </a:r>
            <a:r>
              <a:rPr sz="1400" spc="-5" dirty="0">
                <a:latin typeface="Carlito"/>
                <a:cs typeface="Carlito"/>
              </a:rPr>
              <a:t>цілком  прийнятною. Хоча </a:t>
            </a:r>
            <a:r>
              <a:rPr sz="1400" dirty="0">
                <a:latin typeface="Carlito"/>
                <a:cs typeface="Carlito"/>
              </a:rPr>
              <a:t>ціна </a:t>
            </a:r>
            <a:r>
              <a:rPr sz="1400" spc="-5" dirty="0">
                <a:latin typeface="Carlito"/>
                <a:cs typeface="Carlito"/>
              </a:rPr>
              <a:t>нового трактора ХТЗ-120 становить </a:t>
            </a:r>
            <a:r>
              <a:rPr sz="1400" dirty="0">
                <a:latin typeface="Carlito"/>
                <a:cs typeface="Carlito"/>
              </a:rPr>
              <a:t>близько 150 </a:t>
            </a:r>
            <a:r>
              <a:rPr sz="1400" spc="-5" dirty="0">
                <a:latin typeface="Carlito"/>
                <a:cs typeface="Carlito"/>
              </a:rPr>
              <a:t>тис. грн.  (у </a:t>
            </a:r>
            <a:r>
              <a:rPr sz="1400" dirty="0">
                <a:latin typeface="Carlito"/>
                <a:cs typeface="Carlito"/>
              </a:rPr>
              <a:t>цінах 2002 </a:t>
            </a:r>
            <a:r>
              <a:rPr sz="1400" spc="-5" dirty="0">
                <a:latin typeface="Carlito"/>
                <a:cs typeface="Carlito"/>
              </a:rPr>
              <a:t>p.), для </a:t>
            </a:r>
            <a:r>
              <a:rPr sz="1400" dirty="0">
                <a:latin typeface="Carlito"/>
                <a:cs typeface="Carlito"/>
              </a:rPr>
              <a:t>покупців вона </a:t>
            </a:r>
            <a:r>
              <a:rPr sz="1400" spc="-5" dirty="0">
                <a:latin typeface="Carlito"/>
                <a:cs typeface="Carlito"/>
              </a:rPr>
              <a:t>через дію </a:t>
            </a:r>
            <a:r>
              <a:rPr sz="1400" dirty="0">
                <a:latin typeface="Carlito"/>
                <a:cs typeface="Carlito"/>
              </a:rPr>
              <a:t>наведених </a:t>
            </a:r>
            <a:r>
              <a:rPr sz="1400" spc="-5" dirty="0">
                <a:latin typeface="Carlito"/>
                <a:cs typeface="Carlito"/>
              </a:rPr>
              <a:t>вище факторів, </a:t>
            </a:r>
            <a:r>
              <a:rPr sz="1400" dirty="0">
                <a:latin typeface="Carlito"/>
                <a:cs typeface="Carlito"/>
              </a:rPr>
              <a:t>все ж  </a:t>
            </a:r>
            <a:r>
              <a:rPr sz="1400" spc="-5" dirty="0">
                <a:latin typeface="Carlito"/>
                <a:cs typeface="Carlito"/>
              </a:rPr>
              <a:t>залишається </a:t>
            </a:r>
            <a:r>
              <a:rPr sz="1400" dirty="0">
                <a:latin typeface="Carlito"/>
                <a:cs typeface="Carlito"/>
              </a:rPr>
              <a:t>практично </a:t>
            </a:r>
            <a:r>
              <a:rPr sz="1400" spc="-5" dirty="0">
                <a:latin typeface="Carlito"/>
                <a:cs typeface="Carlito"/>
              </a:rPr>
              <a:t>недоступною. </a:t>
            </a:r>
            <a:r>
              <a:rPr sz="1400" dirty="0">
                <a:latin typeface="Carlito"/>
                <a:cs typeface="Carlito"/>
              </a:rPr>
              <a:t>У військових справи ще </a:t>
            </a:r>
            <a:r>
              <a:rPr sz="1400" spc="-5" dirty="0">
                <a:latin typeface="Carlito"/>
                <a:cs typeface="Carlito"/>
              </a:rPr>
              <a:t>гірші. Якщо  несправний старий трактор </a:t>
            </a: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комбайн </a:t>
            </a:r>
            <a:r>
              <a:rPr sz="1400" dirty="0">
                <a:latin typeface="Carlito"/>
                <a:cs typeface="Carlito"/>
              </a:rPr>
              <a:t>під час </a:t>
            </a:r>
            <a:r>
              <a:rPr sz="1400" spc="-5" dirty="0">
                <a:latin typeface="Carlito"/>
                <a:cs typeface="Carlito"/>
              </a:rPr>
              <a:t>роботи лише зупиниться </a:t>
            </a:r>
            <a:r>
              <a:rPr sz="1400" dirty="0">
                <a:latin typeface="Carlito"/>
                <a:cs typeface="Carlito"/>
              </a:rPr>
              <a:t>у полі,  </a:t>
            </a:r>
            <a:r>
              <a:rPr sz="1400" spc="-5" dirty="0">
                <a:latin typeface="Carlito"/>
                <a:cs typeface="Carlito"/>
              </a:rPr>
              <a:t>то старий </a:t>
            </a:r>
            <a:r>
              <a:rPr sz="1400" dirty="0">
                <a:latin typeface="Carlito"/>
                <a:cs typeface="Carlito"/>
              </a:rPr>
              <a:t>снаряд потрапить у </a:t>
            </a:r>
            <a:r>
              <a:rPr sz="1400" spc="-5" dirty="0">
                <a:latin typeface="Carlito"/>
                <a:cs typeface="Carlito"/>
              </a:rPr>
              <a:t>житловий </a:t>
            </a:r>
            <a:r>
              <a:rPr sz="1400" dirty="0">
                <a:latin typeface="Carlito"/>
                <a:cs typeface="Carlito"/>
              </a:rPr>
              <a:t>будинок чи </a:t>
            </a:r>
            <a:r>
              <a:rPr sz="1400" spc="-5" dirty="0">
                <a:latin typeface="Carlito"/>
                <a:cs typeface="Carlito"/>
              </a:rPr>
              <a:t>пасажирський літак, </a:t>
            </a:r>
            <a:r>
              <a:rPr sz="1400" dirty="0">
                <a:latin typeface="Carlito"/>
                <a:cs typeface="Carlito"/>
              </a:rPr>
              <a:t>а  військовий </a:t>
            </a:r>
            <a:r>
              <a:rPr sz="1400" spc="-5" dirty="0">
                <a:latin typeface="Carlito"/>
                <a:cs typeface="Carlito"/>
              </a:rPr>
              <a:t>літак просто </a:t>
            </a:r>
            <a:r>
              <a:rPr sz="1400" dirty="0">
                <a:latin typeface="Carlito"/>
                <a:cs typeface="Carlito"/>
              </a:rPr>
              <a:t>впаде на </a:t>
            </a:r>
            <a:r>
              <a:rPr sz="1400" spc="-5" dirty="0">
                <a:latin typeface="Carlito"/>
                <a:cs typeface="Carlito"/>
              </a:rPr>
              <a:t>голови </a:t>
            </a:r>
            <a:r>
              <a:rPr sz="1400" dirty="0">
                <a:latin typeface="Carlito"/>
                <a:cs typeface="Carlito"/>
              </a:rPr>
              <a:t>цивільного населення. </a:t>
            </a:r>
            <a:r>
              <a:rPr sz="1400" spc="-5" dirty="0">
                <a:latin typeface="Carlito"/>
                <a:cs typeface="Carlito"/>
              </a:rPr>
              <a:t>Зважаючи </a:t>
            </a:r>
            <a:r>
              <a:rPr sz="1400" dirty="0">
                <a:latin typeface="Carlito"/>
                <a:cs typeface="Carlito"/>
              </a:rPr>
              <a:t>на  </a:t>
            </a:r>
            <a:r>
              <a:rPr sz="1400" spc="-5" dirty="0">
                <a:latin typeface="Carlito"/>
                <a:cs typeface="Carlito"/>
              </a:rPr>
              <a:t>наявність перевиробництва </a:t>
            </a:r>
            <a:r>
              <a:rPr sz="1400" dirty="0">
                <a:latin typeface="Carlito"/>
                <a:cs typeface="Carlito"/>
              </a:rPr>
              <a:t>подібних </a:t>
            </a:r>
            <a:r>
              <a:rPr sz="1400" spc="-5" dirty="0">
                <a:latin typeface="Carlito"/>
                <a:cs typeface="Carlito"/>
              </a:rPr>
              <a:t>товарів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розвинутих </a:t>
            </a:r>
            <a:r>
              <a:rPr sz="1400" dirty="0">
                <a:latin typeface="Carlito"/>
                <a:cs typeface="Carlito"/>
              </a:rPr>
              <a:t>країнах </a:t>
            </a:r>
            <a:r>
              <a:rPr sz="1400" spc="-10" dirty="0">
                <a:latin typeface="Carlito"/>
                <a:cs typeface="Carlito"/>
              </a:rPr>
              <a:t>та  </a:t>
            </a:r>
            <a:r>
              <a:rPr sz="1400" spc="-5" dirty="0">
                <a:latin typeface="Carlito"/>
                <a:cs typeface="Carlito"/>
              </a:rPr>
              <a:t>лібералізацію зовнішньоекономічної діяльності, можна стверджувати, </a:t>
            </a:r>
            <a:r>
              <a:rPr sz="1400" dirty="0">
                <a:latin typeface="Carlito"/>
                <a:cs typeface="Carlito"/>
              </a:rPr>
              <a:t>що  </a:t>
            </a:r>
            <a:r>
              <a:rPr sz="1400" spc="-5" dirty="0">
                <a:latin typeface="Carlito"/>
                <a:cs typeface="Carlito"/>
              </a:rPr>
              <a:t>Україна </a:t>
            </a:r>
            <a:r>
              <a:rPr sz="1400" dirty="0">
                <a:latin typeface="Carlito"/>
                <a:cs typeface="Carlito"/>
              </a:rPr>
              <a:t>все більше </a:t>
            </a:r>
            <a:r>
              <a:rPr sz="1400" spc="-5" dirty="0">
                <a:latin typeface="Carlito"/>
                <a:cs typeface="Carlito"/>
              </a:rPr>
              <a:t>перетворюється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другорядну державу.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137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070" cy="8427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49580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Як </a:t>
            </a:r>
            <a:r>
              <a:rPr sz="1400" dirty="0">
                <a:latin typeface="Carlito"/>
                <a:cs typeface="Carlito"/>
              </a:rPr>
              <a:t>відомо, на початку 90-х </a:t>
            </a:r>
            <a:r>
              <a:rPr sz="1400" spc="-5" dirty="0">
                <a:latin typeface="Carlito"/>
                <a:cs typeface="Carlito"/>
              </a:rPr>
              <a:t>років, </a:t>
            </a:r>
            <a:r>
              <a:rPr sz="1400" dirty="0">
                <a:latin typeface="Carlito"/>
                <a:cs typeface="Carlito"/>
              </a:rPr>
              <a:t>намагаючись вижити, значна частина  </a:t>
            </a:r>
            <a:r>
              <a:rPr sz="1400" spc="-5" dirty="0">
                <a:latin typeface="Carlito"/>
                <a:cs typeface="Carlito"/>
              </a:rPr>
              <a:t>науково-виробничих об'єднань </a:t>
            </a:r>
            <a:r>
              <a:rPr sz="1400" dirty="0">
                <a:latin typeface="Carlito"/>
                <a:cs typeface="Carlito"/>
              </a:rPr>
              <a:t>вирішила </a:t>
            </a:r>
            <a:r>
              <a:rPr sz="1400" spc="-5" dirty="0">
                <a:latin typeface="Carlito"/>
                <a:cs typeface="Carlito"/>
              </a:rPr>
              <a:t>позбутися науково-дослідних та  проектних інститутів, що </a:t>
            </a:r>
            <a:r>
              <a:rPr sz="1400" dirty="0">
                <a:latin typeface="Carlito"/>
                <a:cs typeface="Carlito"/>
              </a:rPr>
              <a:t>за радянських часів </a:t>
            </a:r>
            <a:r>
              <a:rPr sz="1400" spc="-5" dirty="0">
                <a:latin typeface="Carlito"/>
                <a:cs typeface="Carlito"/>
              </a:rPr>
              <a:t>створювалися для </a:t>
            </a:r>
            <a:r>
              <a:rPr sz="1400" dirty="0">
                <a:latin typeface="Carlito"/>
                <a:cs typeface="Carlito"/>
              </a:rPr>
              <a:t>більш швидкого  </a:t>
            </a:r>
            <a:r>
              <a:rPr sz="1400" spc="-5" dirty="0">
                <a:latin typeface="Carlito"/>
                <a:cs typeface="Carlito"/>
              </a:rPr>
              <a:t>впровадження </a:t>
            </a:r>
            <a:r>
              <a:rPr sz="1400" dirty="0">
                <a:latin typeface="Carlito"/>
                <a:cs typeface="Carlito"/>
              </a:rPr>
              <a:t>новітніх </a:t>
            </a:r>
            <a:r>
              <a:rPr sz="1400" spc="-5" dirty="0">
                <a:latin typeface="Carlito"/>
                <a:cs typeface="Carlito"/>
              </a:rPr>
              <a:t>розробок </a:t>
            </a:r>
            <a:r>
              <a:rPr sz="1400" dirty="0">
                <a:latin typeface="Carlito"/>
                <a:cs typeface="Carlito"/>
              </a:rPr>
              <a:t>у конкретні вироби. </a:t>
            </a:r>
            <a:r>
              <a:rPr sz="1400" spc="-5" dirty="0">
                <a:latin typeface="Carlito"/>
                <a:cs typeface="Carlito"/>
              </a:rPr>
              <a:t>Так, зокрема, сталося </a:t>
            </a:r>
            <a:r>
              <a:rPr sz="1400" dirty="0">
                <a:latin typeface="Carlito"/>
                <a:cs typeface="Carlito"/>
              </a:rPr>
              <a:t>і з  Всесоюзним </a:t>
            </a:r>
            <a:r>
              <a:rPr sz="1400" spc="-5" dirty="0">
                <a:latin typeface="Carlito"/>
                <a:cs typeface="Carlito"/>
              </a:rPr>
              <a:t>науково-дослідним інститутом компресорного машинобудування  (ВНДІКОМПРЕСОРМАШ) та </a:t>
            </a:r>
            <a:r>
              <a:rPr sz="1400" dirty="0">
                <a:latin typeface="Carlito"/>
                <a:cs typeface="Carlito"/>
              </a:rPr>
              <a:t>Всесоюзним </a:t>
            </a:r>
            <a:r>
              <a:rPr sz="1400" spc="-5" dirty="0">
                <a:latin typeface="Carlito"/>
                <a:cs typeface="Carlito"/>
              </a:rPr>
              <a:t>науково-дослідним інститутом  атомного насособудування (ВНДІАЕН), що входили до складу </a:t>
            </a:r>
            <a:r>
              <a:rPr sz="1400" dirty="0">
                <a:latin typeface="Carlito"/>
                <a:cs typeface="Carlito"/>
              </a:rPr>
              <a:t>колишніх </a:t>
            </a:r>
            <a:r>
              <a:rPr sz="1400" spc="-5" dirty="0">
                <a:latin typeface="Carlito"/>
                <a:cs typeface="Carlito"/>
              </a:rPr>
              <a:t>гігантів  радянської машинобудівної індустрії Сумського машинобудівного </a:t>
            </a:r>
            <a:r>
              <a:rPr sz="1400" dirty="0">
                <a:latin typeface="Carlito"/>
                <a:cs typeface="Carlito"/>
              </a:rPr>
              <a:t>науково-  </a:t>
            </a:r>
            <a:r>
              <a:rPr sz="1400" spc="-5" dirty="0">
                <a:latin typeface="Carlito"/>
                <a:cs typeface="Carlito"/>
              </a:rPr>
              <a:t>виробничого</a:t>
            </a:r>
            <a:r>
              <a:rPr sz="1400" spc="17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об'єднання</a:t>
            </a:r>
            <a:r>
              <a:rPr sz="1400" spc="17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ім</a:t>
            </a:r>
            <a:r>
              <a:rPr sz="1400" spc="17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М.В.</a:t>
            </a:r>
            <a:r>
              <a:rPr sz="1400" spc="17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Фрунзе</a:t>
            </a:r>
            <a:r>
              <a:rPr sz="1400" spc="17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(СМНВО</a:t>
            </a:r>
            <a:r>
              <a:rPr sz="1400" spc="18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ім.</a:t>
            </a:r>
            <a:r>
              <a:rPr sz="1400" spc="17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Фрунзе)</a:t>
            </a:r>
            <a:r>
              <a:rPr sz="1400" spc="17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і</a:t>
            </a:r>
            <a:r>
              <a:rPr sz="1400" spc="17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Сумського</a:t>
            </a:r>
            <a:r>
              <a:rPr sz="1400" spc="17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НВО</a:t>
            </a:r>
            <a:endParaRPr sz="1400">
              <a:latin typeface="Carlito"/>
              <a:cs typeface="Carlito"/>
            </a:endParaRPr>
          </a:p>
          <a:p>
            <a:pPr marL="12700" marR="6985" algn="just">
              <a:lnSpc>
                <a:spcPct val="109800"/>
              </a:lnSpc>
              <a:spcBef>
                <a:spcPts val="5"/>
              </a:spcBef>
            </a:pPr>
            <a:r>
              <a:rPr sz="1400" spc="-5" dirty="0">
                <a:latin typeface="Carlito"/>
                <a:cs typeface="Carlito"/>
              </a:rPr>
              <a:t>«Насосенергомаш» </a:t>
            </a:r>
            <a:r>
              <a:rPr sz="1400" dirty="0">
                <a:latin typeface="Carlito"/>
                <a:cs typeface="Carlito"/>
              </a:rPr>
              <a:t>відповідно. </a:t>
            </a:r>
            <a:r>
              <a:rPr sz="1400" spc="-5" dirty="0">
                <a:latin typeface="Carlito"/>
                <a:cs typeface="Carlito"/>
              </a:rPr>
              <a:t>Тоді </a:t>
            </a:r>
            <a:r>
              <a:rPr sz="1400" dirty="0">
                <a:latin typeface="Carlito"/>
                <a:cs typeface="Carlito"/>
              </a:rPr>
              <a:t>це здавалося виправданим. </a:t>
            </a:r>
            <a:r>
              <a:rPr sz="1400" spc="-5" dirty="0">
                <a:latin typeface="Carlito"/>
                <a:cs typeface="Carlito"/>
              </a:rPr>
              <a:t>Наприклад,  </a:t>
            </a:r>
            <a:r>
              <a:rPr sz="1400" dirty="0">
                <a:latin typeface="Carlito"/>
                <a:cs typeface="Carlito"/>
              </a:rPr>
              <a:t>ціна </a:t>
            </a:r>
            <a:r>
              <a:rPr sz="1400" spc="-5" dirty="0">
                <a:latin typeface="Carlito"/>
                <a:cs typeface="Carlito"/>
              </a:rPr>
              <a:t>газоперекачувальної станції СМНВО становила </a:t>
            </a:r>
            <a:r>
              <a:rPr sz="1400" dirty="0">
                <a:latin typeface="Carlito"/>
                <a:cs typeface="Carlito"/>
              </a:rPr>
              <a:t>близько </a:t>
            </a:r>
            <a:r>
              <a:rPr sz="1400" spc="-5" dirty="0">
                <a:latin typeface="Carlito"/>
                <a:cs typeface="Carlito"/>
              </a:rPr>
              <a:t>70% світової ціни  аналогічної продукції закордонних фірм-конкурентів, обсяг експорту </a:t>
            </a:r>
            <a:r>
              <a:rPr sz="1400" dirty="0">
                <a:latin typeface="Carlito"/>
                <a:cs typeface="Carlito"/>
              </a:rPr>
              <a:t>був  </a:t>
            </a:r>
            <a:r>
              <a:rPr sz="1400" spc="-5" dirty="0">
                <a:latin typeface="Carlito"/>
                <a:cs typeface="Carlito"/>
              </a:rPr>
              <a:t>стабільним </a:t>
            </a:r>
            <a:r>
              <a:rPr sz="1400" dirty="0">
                <a:latin typeface="Carlito"/>
                <a:cs typeface="Carlito"/>
              </a:rPr>
              <a:t>і повністю задовольняв </a:t>
            </a:r>
            <a:r>
              <a:rPr sz="1400" spc="-5" dirty="0">
                <a:latin typeface="Carlito"/>
                <a:cs typeface="Carlito"/>
              </a:rPr>
              <a:t>об'єд-нання. Але вже </a:t>
            </a:r>
            <a:r>
              <a:rPr sz="1400" dirty="0">
                <a:latin typeface="Carlito"/>
                <a:cs typeface="Carlito"/>
              </a:rPr>
              <a:t>через </a:t>
            </a:r>
            <a:r>
              <a:rPr sz="1400" spc="-5" dirty="0">
                <a:latin typeface="Carlito"/>
                <a:cs typeface="Carlito"/>
              </a:rPr>
              <a:t>декілька років  з'ясувалося, що світові </a:t>
            </a:r>
            <a:r>
              <a:rPr sz="1400" dirty="0">
                <a:latin typeface="Carlito"/>
                <a:cs typeface="Carlito"/>
              </a:rPr>
              <a:t>ціни змінилися і ціна </a:t>
            </a:r>
            <a:r>
              <a:rPr sz="1400" spc="-5" dirty="0">
                <a:latin typeface="Carlito"/>
                <a:cs typeface="Carlito"/>
              </a:rPr>
              <a:t>вітчизняного виробу </a:t>
            </a:r>
            <a:r>
              <a:rPr sz="1400" dirty="0">
                <a:latin typeface="Carlito"/>
                <a:cs typeface="Carlito"/>
              </a:rPr>
              <a:t>нижча </a:t>
            </a:r>
            <a:r>
              <a:rPr sz="1400" spc="-5" dirty="0">
                <a:latin typeface="Carlito"/>
                <a:cs typeface="Carlito"/>
              </a:rPr>
              <a:t>вже  тільки </a:t>
            </a:r>
            <a:r>
              <a:rPr sz="1400" dirty="0">
                <a:latin typeface="Carlito"/>
                <a:cs typeface="Carlito"/>
              </a:rPr>
              <a:t>на 6% . </a:t>
            </a:r>
            <a:r>
              <a:rPr sz="1400" spc="-5" dirty="0">
                <a:latin typeface="Carlito"/>
                <a:cs typeface="Carlito"/>
              </a:rPr>
              <a:t>Тобто фірми-конкуренти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гаяли </a:t>
            </a:r>
            <a:r>
              <a:rPr sz="1400" dirty="0">
                <a:latin typeface="Carlito"/>
                <a:cs typeface="Carlito"/>
              </a:rPr>
              <a:t>часу </a:t>
            </a:r>
            <a:r>
              <a:rPr sz="1400" spc="-5" dirty="0">
                <a:latin typeface="Carlito"/>
                <a:cs typeface="Carlito"/>
              </a:rPr>
              <a:t>даремно,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спрямували  максимум зусиль для створення дешевшого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собівартістю аналога. Це  загрожувало як </a:t>
            </a:r>
            <a:r>
              <a:rPr sz="1400" dirty="0">
                <a:latin typeface="Carlito"/>
                <a:cs typeface="Carlito"/>
              </a:rPr>
              <a:t>різкою втратою своїх </a:t>
            </a:r>
            <a:r>
              <a:rPr sz="1400" spc="-5" dirty="0">
                <a:latin typeface="Carlito"/>
                <a:cs typeface="Carlito"/>
              </a:rPr>
              <a:t>позицій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світовому </a:t>
            </a:r>
            <a:r>
              <a:rPr sz="1400" dirty="0">
                <a:latin typeface="Carlito"/>
                <a:cs typeface="Carlito"/>
              </a:rPr>
              <a:t>ринку, </a:t>
            </a:r>
            <a:r>
              <a:rPr sz="1400" spc="-5" dirty="0">
                <a:latin typeface="Carlito"/>
                <a:cs typeface="Carlito"/>
              </a:rPr>
              <a:t>так </a:t>
            </a:r>
            <a:r>
              <a:rPr sz="1400" dirty="0">
                <a:latin typeface="Carlito"/>
                <a:cs typeface="Carlito"/>
              </a:rPr>
              <a:t>і  </a:t>
            </a:r>
            <a:r>
              <a:rPr sz="1400" spc="-5" dirty="0">
                <a:latin typeface="Carlito"/>
                <a:cs typeface="Carlito"/>
              </a:rPr>
              <a:t>можливим зниженням конкурентоспроможності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традиційних ринках</a:t>
            </a:r>
            <a:r>
              <a:rPr sz="1400" spc="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СНД.</a:t>
            </a:r>
            <a:endParaRPr sz="1400">
              <a:latin typeface="Carlito"/>
              <a:cs typeface="Carlito"/>
            </a:endParaRPr>
          </a:p>
          <a:p>
            <a:pPr marL="12700" marR="6350" indent="449580" algn="just">
              <a:lnSpc>
                <a:spcPct val="1097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Нині </a:t>
            </a:r>
            <a:r>
              <a:rPr sz="1400" dirty="0">
                <a:latin typeface="Carlito"/>
                <a:cs typeface="Carlito"/>
              </a:rPr>
              <a:t>все більш </a:t>
            </a:r>
            <a:r>
              <a:rPr sz="1400" spc="-5" dirty="0">
                <a:latin typeface="Carlito"/>
                <a:cs typeface="Carlito"/>
              </a:rPr>
              <a:t>зрозумілою стає </a:t>
            </a:r>
            <a:r>
              <a:rPr sz="1400" dirty="0">
                <a:latin typeface="Carlito"/>
                <a:cs typeface="Carlito"/>
              </a:rPr>
              <a:t>потреба в </a:t>
            </a:r>
            <a:r>
              <a:rPr sz="1400" spc="-5" dirty="0">
                <a:latin typeface="Carlito"/>
                <a:cs typeface="Carlito"/>
              </a:rPr>
              <a:t>потужних науково-дослідних та  конструкторських роботах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договірних засадах. Але </a:t>
            </a:r>
            <a:r>
              <a:rPr sz="1400" dirty="0">
                <a:latin typeface="Carlito"/>
                <a:cs typeface="Carlito"/>
              </a:rPr>
              <a:t>швидко прореагувати на  нові виклики конкурентів </a:t>
            </a:r>
            <a:r>
              <a:rPr sz="1400" spc="-5" dirty="0">
                <a:latin typeface="Carlito"/>
                <a:cs typeface="Carlito"/>
              </a:rPr>
              <a:t>вже </a:t>
            </a:r>
            <a:r>
              <a:rPr sz="1400" dirty="0">
                <a:latin typeface="Carlito"/>
                <a:cs typeface="Carlito"/>
              </a:rPr>
              <a:t>набагато </a:t>
            </a:r>
            <a:r>
              <a:rPr sz="1400" spc="-5" dirty="0">
                <a:latin typeface="Carlito"/>
                <a:cs typeface="Carlito"/>
              </a:rPr>
              <a:t>важче, </a:t>
            </a:r>
            <a:r>
              <a:rPr sz="1400" dirty="0">
                <a:latin typeface="Carlito"/>
                <a:cs typeface="Carlito"/>
              </a:rPr>
              <a:t>ніж це </a:t>
            </a:r>
            <a:r>
              <a:rPr sz="1400" spc="-5" dirty="0">
                <a:latin typeface="Carlito"/>
                <a:cs typeface="Carlito"/>
              </a:rPr>
              <a:t>було </a:t>
            </a:r>
            <a:r>
              <a:rPr sz="1400" dirty="0">
                <a:latin typeface="Carlito"/>
                <a:cs typeface="Carlito"/>
              </a:rPr>
              <a:t>за часів </a:t>
            </a:r>
            <a:r>
              <a:rPr sz="1400" spc="-5" dirty="0">
                <a:latin typeface="Carlito"/>
                <a:cs typeface="Carlito"/>
              </a:rPr>
              <a:t>СРСР. </a:t>
            </a:r>
            <a:r>
              <a:rPr sz="1400" dirty="0">
                <a:latin typeface="Carlito"/>
                <a:cs typeface="Carlito"/>
              </a:rPr>
              <a:t>За  </a:t>
            </a:r>
            <a:r>
              <a:rPr sz="1400" spc="-5" dirty="0">
                <a:latin typeface="Carlito"/>
                <a:cs typeface="Carlito"/>
              </a:rPr>
              <a:t>кілька років науково-дослідні та проектні інститути </a:t>
            </a:r>
            <a:r>
              <a:rPr sz="1400" dirty="0">
                <a:latin typeface="Carlito"/>
                <a:cs typeface="Carlito"/>
              </a:rPr>
              <a:t>втратили навички і </a:t>
            </a:r>
            <a:r>
              <a:rPr sz="1400" spc="-5" dirty="0">
                <a:latin typeface="Carlito"/>
                <a:cs typeface="Carlito"/>
              </a:rPr>
              <a:t>багатьох  кваліфікованих фахівців та переорієнтувалися </a:t>
            </a:r>
            <a:r>
              <a:rPr sz="1400" spc="5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товари широкого вжитку, які  хоч якимось чином дозволяють </a:t>
            </a:r>
            <a:r>
              <a:rPr sz="1400" dirty="0">
                <a:latin typeface="Carlito"/>
                <a:cs typeface="Carlito"/>
              </a:rPr>
              <a:t>цим </a:t>
            </a:r>
            <a:r>
              <a:rPr sz="1400" spc="-5" dirty="0">
                <a:latin typeface="Carlito"/>
                <a:cs typeface="Carlito"/>
              </a:rPr>
              <a:t>закладам </a:t>
            </a:r>
            <a:r>
              <a:rPr sz="1400" dirty="0">
                <a:latin typeface="Carlito"/>
                <a:cs typeface="Carlito"/>
              </a:rPr>
              <a:t>вижити в </a:t>
            </a:r>
            <a:r>
              <a:rPr sz="1400" spc="-5" dirty="0">
                <a:latin typeface="Carlito"/>
                <a:cs typeface="Carlito"/>
              </a:rPr>
              <a:t>складних сучасних  умовах.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Сталося </a:t>
            </a:r>
            <a:r>
              <a:rPr sz="1400" dirty="0">
                <a:latin typeface="Carlito"/>
                <a:cs typeface="Carlito"/>
              </a:rPr>
              <a:t>це </a:t>
            </a:r>
            <a:r>
              <a:rPr sz="1400" spc="-5" dirty="0">
                <a:latin typeface="Carlito"/>
                <a:cs typeface="Carlito"/>
              </a:rPr>
              <a:t>через те, що внутрішні </a:t>
            </a:r>
            <a:r>
              <a:rPr sz="1400" dirty="0">
                <a:latin typeface="Carlito"/>
                <a:cs typeface="Carlito"/>
              </a:rPr>
              <a:t>потреби </a:t>
            </a:r>
            <a:r>
              <a:rPr sz="1400" spc="-5" dirty="0">
                <a:latin typeface="Carlito"/>
                <a:cs typeface="Carlito"/>
              </a:rPr>
              <a:t>«українських» технологій були  неспроможні завантажити договірними роботами </a:t>
            </a:r>
            <a:r>
              <a:rPr sz="1400" dirty="0">
                <a:latin typeface="Carlito"/>
                <a:cs typeface="Carlito"/>
              </a:rPr>
              <a:t>науково-технічний </a:t>
            </a:r>
            <a:r>
              <a:rPr sz="1400" spc="-5" dirty="0">
                <a:latin typeface="Carlito"/>
                <a:cs typeface="Carlito"/>
              </a:rPr>
              <a:t>потенціал  крупних дослідницьких та проектних організацій. Фінансування української  </a:t>
            </a:r>
            <a:r>
              <a:rPr sz="1400" dirty="0">
                <a:latin typeface="Carlito"/>
                <a:cs typeface="Carlito"/>
              </a:rPr>
              <a:t>науки за </a:t>
            </a:r>
            <a:r>
              <a:rPr sz="1400" spc="-5" dirty="0">
                <a:latin typeface="Carlito"/>
                <a:cs typeface="Carlito"/>
              </a:rPr>
              <a:t>залишковим принципом </a:t>
            </a:r>
            <a:r>
              <a:rPr sz="1400" dirty="0">
                <a:latin typeface="Carlito"/>
                <a:cs typeface="Carlito"/>
              </a:rPr>
              <a:t>і різке </a:t>
            </a:r>
            <a:r>
              <a:rPr sz="1400" spc="-5" dirty="0">
                <a:latin typeface="Carlito"/>
                <a:cs typeface="Carlito"/>
              </a:rPr>
              <a:t>падіння </a:t>
            </a:r>
            <a:r>
              <a:rPr sz="1400" dirty="0">
                <a:latin typeface="Carlito"/>
                <a:cs typeface="Carlito"/>
              </a:rPr>
              <a:t>реального </a:t>
            </a:r>
            <a:r>
              <a:rPr sz="1400" spc="-5" dirty="0">
                <a:latin typeface="Carlito"/>
                <a:cs typeface="Carlito"/>
              </a:rPr>
              <a:t>попиту вітчизняної  промисловості </a:t>
            </a:r>
            <a:r>
              <a:rPr sz="1400" dirty="0">
                <a:latin typeface="Carlito"/>
                <a:cs typeface="Carlito"/>
              </a:rPr>
              <a:t>на значні </a:t>
            </a:r>
            <a:r>
              <a:rPr sz="1400" spc="-5" dirty="0">
                <a:latin typeface="Carlito"/>
                <a:cs typeface="Carlito"/>
              </a:rPr>
              <a:t>інновації змусили </a:t>
            </a:r>
            <a:r>
              <a:rPr sz="1400" dirty="0">
                <a:latin typeface="Carlito"/>
                <a:cs typeface="Carlito"/>
              </a:rPr>
              <a:t>наукові </a:t>
            </a:r>
            <a:r>
              <a:rPr sz="1400" spc="-5" dirty="0">
                <a:latin typeface="Carlito"/>
                <a:cs typeface="Carlito"/>
              </a:rPr>
              <a:t>центри та промислові  об'єднання докорінно переглянути </a:t>
            </a:r>
            <a:r>
              <a:rPr sz="1400" dirty="0">
                <a:latin typeface="Carlito"/>
                <a:cs typeface="Carlito"/>
              </a:rPr>
              <a:t>свою </a:t>
            </a:r>
            <a:r>
              <a:rPr sz="1400" spc="-5" dirty="0">
                <a:latin typeface="Carlito"/>
                <a:cs typeface="Carlito"/>
              </a:rPr>
              <a:t>науково-технічну, орга-нізаційну,  </a:t>
            </a:r>
            <a:r>
              <a:rPr sz="1400" dirty="0">
                <a:latin typeface="Carlito"/>
                <a:cs typeface="Carlito"/>
              </a:rPr>
              <a:t>кадрову й </a:t>
            </a:r>
            <a:r>
              <a:rPr sz="1400" spc="-5" dirty="0">
                <a:latin typeface="Carlito"/>
                <a:cs typeface="Carlito"/>
              </a:rPr>
              <a:t>економічну політику. Усе </a:t>
            </a:r>
            <a:r>
              <a:rPr sz="1400" dirty="0">
                <a:latin typeface="Carlito"/>
                <a:cs typeface="Carlito"/>
              </a:rPr>
              <a:t>це є </a:t>
            </a:r>
            <a:r>
              <a:rPr sz="1400" spc="-5" dirty="0">
                <a:latin typeface="Carlito"/>
                <a:cs typeface="Carlito"/>
              </a:rPr>
              <a:t>наслідком відсутності </a:t>
            </a:r>
            <a:r>
              <a:rPr sz="1400" dirty="0">
                <a:latin typeface="Carlito"/>
                <a:cs typeface="Carlito"/>
              </a:rPr>
              <a:t>чітко  </a:t>
            </a:r>
            <a:r>
              <a:rPr sz="1400" spc="-5" dirty="0">
                <a:latin typeface="Carlito"/>
                <a:cs typeface="Carlito"/>
              </a:rPr>
              <a:t>сформульованих цільових функцій розвитку держави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економічній, політичній,  соціальній сферах та нерозвиненості інформаційних інфраструктур, що не  дозволяє</a:t>
            </a:r>
            <a:r>
              <a:rPr sz="1400" spc="22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вибрати</a:t>
            </a:r>
            <a:r>
              <a:rPr sz="1400" spc="22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і</a:t>
            </a:r>
            <a:r>
              <a:rPr sz="1400" spc="2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забезпечити</a:t>
            </a:r>
            <a:r>
              <a:rPr sz="1400" spc="22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на</a:t>
            </a:r>
            <a:r>
              <a:rPr sz="1400" spc="2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пристойному</a:t>
            </a:r>
            <a:r>
              <a:rPr sz="1400" spc="21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рівні</a:t>
            </a:r>
            <a:r>
              <a:rPr sz="1400" spc="22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необхідними</a:t>
            </a:r>
            <a:r>
              <a:rPr sz="1400" spc="229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засобами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730" y="8898382"/>
            <a:ext cx="631825" cy="7283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основні  </a:t>
            </a:r>
            <a:r>
              <a:rPr sz="1400" dirty="0">
                <a:latin typeface="Carlito"/>
                <a:cs typeface="Carlito"/>
              </a:rPr>
              <a:t>ризику.  високих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58840" y="8898382"/>
            <a:ext cx="5474970" cy="7283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9685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напрями технологічного розвитку </a:t>
            </a:r>
            <a:r>
              <a:rPr sz="1400" dirty="0">
                <a:latin typeface="Carlito"/>
                <a:cs typeface="Carlito"/>
              </a:rPr>
              <a:t>з урахуванням </a:t>
            </a:r>
            <a:r>
              <a:rPr sz="1400" spc="-5" dirty="0">
                <a:latin typeface="Carlito"/>
                <a:cs typeface="Carlito"/>
              </a:rPr>
              <a:t>допустимої міри  </a:t>
            </a:r>
            <a:r>
              <a:rPr sz="1400" dirty="0">
                <a:latin typeface="Carlito"/>
                <a:cs typeface="Carlito"/>
              </a:rPr>
              <a:t>З іншого боку, </a:t>
            </a:r>
            <a:r>
              <a:rPr sz="1400" spc="-5" dirty="0">
                <a:latin typeface="Carlito"/>
                <a:cs typeface="Carlito"/>
              </a:rPr>
              <a:t>економічно розвинені </a:t>
            </a:r>
            <a:r>
              <a:rPr sz="1400" dirty="0">
                <a:latin typeface="Carlito"/>
                <a:cs typeface="Carlito"/>
              </a:rPr>
              <a:t>країни </a:t>
            </a:r>
            <a:r>
              <a:rPr sz="1400" spc="-5" dirty="0">
                <a:latin typeface="Carlito"/>
                <a:cs typeface="Carlito"/>
              </a:rPr>
              <a:t>зацікавлені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імпорті  технологій</a:t>
            </a:r>
            <a:r>
              <a:rPr sz="1400" spc="21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із</a:t>
            </a:r>
            <a:r>
              <a:rPr sz="1400" spc="204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країн</a:t>
            </a:r>
            <a:r>
              <a:rPr sz="1400" spc="204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з</a:t>
            </a:r>
            <a:r>
              <a:rPr sz="1400" spc="21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перехідною</a:t>
            </a:r>
            <a:r>
              <a:rPr sz="1400" spc="210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до</a:t>
            </a:r>
            <a:r>
              <a:rPr sz="1400" spc="22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ринку</a:t>
            </a:r>
            <a:r>
              <a:rPr sz="1400" spc="2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економікою,</a:t>
            </a:r>
            <a:r>
              <a:rPr sz="1400" spc="2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оскільки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730" y="9621202"/>
            <a:ext cx="488505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Carlito"/>
                <a:cs typeface="Carlito"/>
              </a:rPr>
              <a:t>розроблення таких технологій власними </a:t>
            </a:r>
            <a:r>
              <a:rPr sz="1400" dirty="0">
                <a:latin typeface="Carlito"/>
                <a:cs typeface="Carlito"/>
              </a:rPr>
              <a:t>силами </a:t>
            </a:r>
            <a:r>
              <a:rPr sz="1400" spc="-5" dirty="0">
                <a:latin typeface="Carlito"/>
                <a:cs typeface="Carlito"/>
              </a:rPr>
              <a:t>досить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дорого.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841115" y="10087927"/>
            <a:ext cx="23876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sz="1100" dirty="0">
                <a:latin typeface="Carlito"/>
                <a:cs typeface="Carlito"/>
              </a:rPr>
              <a:t>138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070" cy="9465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49580" algn="just">
              <a:lnSpc>
                <a:spcPct val="109800"/>
              </a:lnSpc>
              <a:spcBef>
                <a:spcPts val="95"/>
              </a:spcBef>
            </a:pP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даними статистики, споживачі виробничо-технічної продукції  </a:t>
            </a:r>
            <a:r>
              <a:rPr sz="1400" dirty="0">
                <a:latin typeface="Carlito"/>
                <a:cs typeface="Carlito"/>
              </a:rPr>
              <a:t>здебільшого концентруються в </a:t>
            </a:r>
            <a:r>
              <a:rPr sz="1400" spc="-5" dirty="0">
                <a:latin typeface="Carlito"/>
                <a:cs typeface="Carlito"/>
              </a:rPr>
              <a:t>окремих регіонах. Так,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5" dirty="0">
                <a:latin typeface="Carlito"/>
                <a:cs typeface="Carlito"/>
              </a:rPr>
              <a:t>90-х </a:t>
            </a:r>
            <a:r>
              <a:rPr sz="1400" spc="-5" dirty="0">
                <a:latin typeface="Carlito"/>
                <a:cs typeface="Carlito"/>
              </a:rPr>
              <a:t>роках минулого  століття,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результатами маркетингових досліджень, </a:t>
            </a:r>
            <a:r>
              <a:rPr sz="1400" dirty="0">
                <a:latin typeface="Carlito"/>
                <a:cs typeface="Carlito"/>
              </a:rPr>
              <a:t>населення Москви ста-  </a:t>
            </a:r>
            <a:r>
              <a:rPr sz="1400" spc="-5" dirty="0">
                <a:latin typeface="Carlito"/>
                <a:cs typeface="Carlito"/>
              </a:rPr>
              <a:t>новило </a:t>
            </a:r>
            <a:r>
              <a:rPr sz="1400" dirty="0">
                <a:latin typeface="Carlito"/>
                <a:cs typeface="Carlito"/>
              </a:rPr>
              <a:t>3% всього населення </a:t>
            </a:r>
            <a:r>
              <a:rPr sz="1400" spc="-5" dirty="0">
                <a:latin typeface="Carlito"/>
                <a:cs typeface="Carlito"/>
              </a:rPr>
              <a:t>Радянського Союзу, кількість телевізійних  приймачів (типовий товар широкого вжитку) </a:t>
            </a:r>
            <a:r>
              <a:rPr sz="1400" dirty="0">
                <a:latin typeface="Carlito"/>
                <a:cs typeface="Carlito"/>
              </a:rPr>
              <a:t>- 5% </a:t>
            </a:r>
            <a:r>
              <a:rPr sz="1400" spc="-5" dirty="0">
                <a:latin typeface="Carlito"/>
                <a:cs typeface="Carlito"/>
              </a:rPr>
              <a:t>усіх, що були </a:t>
            </a:r>
            <a:r>
              <a:rPr sz="1400" dirty="0">
                <a:latin typeface="Carlito"/>
                <a:cs typeface="Carlito"/>
              </a:rPr>
              <a:t>в користуванні  на </a:t>
            </a:r>
            <a:r>
              <a:rPr sz="1400" spc="-5" dirty="0">
                <a:latin typeface="Carlito"/>
                <a:cs typeface="Carlito"/>
              </a:rPr>
              <a:t>території СРСР, електронних </a:t>
            </a:r>
            <a:r>
              <a:rPr sz="1400" dirty="0">
                <a:latin typeface="Carlito"/>
                <a:cs typeface="Carlito"/>
              </a:rPr>
              <a:t>касових </a:t>
            </a:r>
            <a:r>
              <a:rPr sz="1400" spc="-5" dirty="0">
                <a:latin typeface="Carlito"/>
                <a:cs typeface="Carlito"/>
              </a:rPr>
              <a:t>апаратів (типовий товар виробничого  призначення, споріднений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телевізором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рівнем конструкції та технології) </a:t>
            </a:r>
            <a:r>
              <a:rPr sz="1400" dirty="0">
                <a:latin typeface="Carlito"/>
                <a:cs typeface="Carlito"/>
              </a:rPr>
              <a:t>-  15%, а </a:t>
            </a:r>
            <a:r>
              <a:rPr sz="1400" spc="-5" dirty="0">
                <a:latin typeface="Carlito"/>
                <a:cs typeface="Carlito"/>
              </a:rPr>
              <a:t>електронних мікроскопів (типовий представник товару одиничного  виробництва)</a:t>
            </a:r>
            <a:r>
              <a:rPr sz="1400" spc="22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-</a:t>
            </a:r>
            <a:r>
              <a:rPr sz="1400" spc="229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35%.</a:t>
            </a:r>
            <a:r>
              <a:rPr sz="1400" spc="2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Останні</a:t>
            </a:r>
            <a:r>
              <a:rPr sz="1400" spc="24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виробляло</a:t>
            </a:r>
            <a:r>
              <a:rPr sz="1400" spc="229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Сумське</a:t>
            </a:r>
            <a:r>
              <a:rPr sz="1400" spc="23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ВО</a:t>
            </a:r>
            <a:r>
              <a:rPr sz="1400" spc="229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«Електрон»,</a:t>
            </a:r>
            <a:r>
              <a:rPr sz="1400" spc="229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нині</a:t>
            </a:r>
            <a:r>
              <a:rPr sz="1400" spc="22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АТ</a:t>
            </a:r>
            <a:endParaRPr sz="1400">
              <a:latin typeface="Carlito"/>
              <a:cs typeface="Carlito"/>
            </a:endParaRPr>
          </a:p>
          <a:p>
            <a:pPr marL="12700" marR="7620" algn="just">
              <a:lnSpc>
                <a:spcPct val="109800"/>
              </a:lnSpc>
              <a:spcBef>
                <a:spcPts val="5"/>
              </a:spcBef>
            </a:pPr>
            <a:r>
              <a:rPr sz="1400" dirty="0">
                <a:latin typeface="Carlito"/>
                <a:cs typeface="Carlito"/>
              </a:rPr>
              <a:t>«Селмі» </a:t>
            </a:r>
            <a:r>
              <a:rPr sz="1400" spc="-5" dirty="0">
                <a:latin typeface="Carlito"/>
                <a:cs typeface="Carlito"/>
              </a:rPr>
              <a:t>(розроблення технічної документації здійснювалося </a:t>
            </a:r>
            <a:r>
              <a:rPr sz="1400" dirty="0">
                <a:latin typeface="Carlito"/>
                <a:cs typeface="Carlito"/>
              </a:rPr>
              <a:t>у Всесоюзному  </a:t>
            </a:r>
            <a:r>
              <a:rPr sz="1400" spc="-5" dirty="0">
                <a:latin typeface="Carlito"/>
                <a:cs typeface="Carlito"/>
              </a:rPr>
              <a:t>науково-дослідному інституті електронної </a:t>
            </a:r>
            <a:r>
              <a:rPr sz="1400" spc="-10" dirty="0">
                <a:latin typeface="Carlito"/>
                <a:cs typeface="Carlito"/>
              </a:rPr>
              <a:t>мікроскопії </a:t>
            </a:r>
            <a:r>
              <a:rPr sz="1400" spc="-5" dirty="0">
                <a:latin typeface="Carlito"/>
                <a:cs typeface="Carlito"/>
              </a:rPr>
              <a:t>(ВНДІЕлМ), що входив до  складу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об'єднання).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9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На </a:t>
            </a:r>
            <a:r>
              <a:rPr sz="1400" dirty="0">
                <a:latin typeface="Carlito"/>
                <a:cs typeface="Carlito"/>
              </a:rPr>
              <a:t>сьогодні скрутне </a:t>
            </a:r>
            <a:r>
              <a:rPr sz="1400" spc="-5" dirty="0">
                <a:latin typeface="Carlito"/>
                <a:cs typeface="Carlito"/>
              </a:rPr>
              <a:t>фінансове становище цього підприємства </a:t>
            </a:r>
            <a:r>
              <a:rPr sz="1400" dirty="0">
                <a:latin typeface="Carlito"/>
                <a:cs typeface="Carlito"/>
              </a:rPr>
              <a:t>через  багато </a:t>
            </a:r>
            <a:r>
              <a:rPr sz="1400" spc="-5" dirty="0">
                <a:latin typeface="Carlito"/>
                <a:cs typeface="Carlito"/>
              </a:rPr>
              <a:t>об'єктивних факторів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першу </a:t>
            </a:r>
            <a:r>
              <a:rPr sz="1400" dirty="0">
                <a:latin typeface="Carlito"/>
                <a:cs typeface="Carlito"/>
              </a:rPr>
              <a:t>чергу </a:t>
            </a:r>
            <a:r>
              <a:rPr sz="1400" spc="-5" dirty="0">
                <a:latin typeface="Carlito"/>
                <a:cs typeface="Carlito"/>
              </a:rPr>
              <a:t>спричинене тим, що попит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товари  одиничного виробництва </a:t>
            </a:r>
            <a:r>
              <a:rPr sz="1400" dirty="0">
                <a:latin typeface="Carlito"/>
                <a:cs typeface="Carlito"/>
              </a:rPr>
              <a:t>взагалі різко змінився під впливом соціально-  </a:t>
            </a:r>
            <a:r>
              <a:rPr sz="1400" spc="-5" dirty="0">
                <a:latin typeface="Carlito"/>
                <a:cs typeface="Carlito"/>
              </a:rPr>
              <a:t>економічних та політичних трансформацій,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використання </a:t>
            </a:r>
            <a:r>
              <a:rPr sz="1400" dirty="0">
                <a:latin typeface="Carlito"/>
                <a:cs typeface="Carlito"/>
              </a:rPr>
              <a:t>цих </a:t>
            </a:r>
            <a:r>
              <a:rPr sz="1400" spc="-5" dirty="0">
                <a:latin typeface="Carlito"/>
                <a:cs typeface="Carlito"/>
              </a:rPr>
              <a:t>товарів  </a:t>
            </a:r>
            <a:r>
              <a:rPr sz="1400" dirty="0">
                <a:latin typeface="Carlito"/>
                <a:cs typeface="Carlito"/>
              </a:rPr>
              <a:t>здебільшого </a:t>
            </a:r>
            <a:r>
              <a:rPr sz="1400" spc="-5" dirty="0">
                <a:latin typeface="Carlito"/>
                <a:cs typeface="Carlito"/>
              </a:rPr>
              <a:t>спрямоване </a:t>
            </a:r>
            <a:r>
              <a:rPr sz="1400" dirty="0">
                <a:latin typeface="Carlito"/>
                <a:cs typeface="Carlito"/>
              </a:rPr>
              <a:t>на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майбутнє.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Метою наприклад, купівлі авіаносця, </a:t>
            </a:r>
            <a:r>
              <a:rPr sz="1400" dirty="0">
                <a:latin typeface="Carlito"/>
                <a:cs typeface="Carlito"/>
              </a:rPr>
              <a:t>є </a:t>
            </a:r>
            <a:r>
              <a:rPr sz="1400" spc="-5" dirty="0">
                <a:latin typeface="Carlito"/>
                <a:cs typeface="Carlito"/>
              </a:rPr>
              <a:t>підсилення </a:t>
            </a:r>
            <a:r>
              <a:rPr sz="1400" dirty="0">
                <a:latin typeface="Carlito"/>
                <a:cs typeface="Carlito"/>
              </a:rPr>
              <a:t>військового </a:t>
            </a:r>
            <a:r>
              <a:rPr sz="1400" spc="-5" dirty="0">
                <a:latin typeface="Carlito"/>
                <a:cs typeface="Carlito"/>
              </a:rPr>
              <a:t>впливу </a:t>
            </a:r>
            <a:r>
              <a:rPr sz="1400" dirty="0">
                <a:latin typeface="Carlito"/>
                <a:cs typeface="Carlito"/>
              </a:rPr>
              <a:t>в  </a:t>
            </a:r>
            <a:r>
              <a:rPr sz="1400" spc="-5" dirty="0">
                <a:latin typeface="Carlito"/>
                <a:cs typeface="Carlito"/>
              </a:rPr>
              <a:t>певному </a:t>
            </a:r>
            <a:r>
              <a:rPr sz="1400" dirty="0">
                <a:latin typeface="Carlito"/>
                <a:cs typeface="Carlito"/>
              </a:rPr>
              <a:t>регіоні </a:t>
            </a:r>
            <a:r>
              <a:rPr sz="1400" spc="-5" dirty="0">
                <a:latin typeface="Carlito"/>
                <a:cs typeface="Carlito"/>
              </a:rPr>
              <a:t>земної кулі, складного </a:t>
            </a:r>
            <a:r>
              <a:rPr sz="1400" dirty="0">
                <a:latin typeface="Carlito"/>
                <a:cs typeface="Carlito"/>
              </a:rPr>
              <a:t>приладу </a:t>
            </a:r>
            <a:r>
              <a:rPr sz="1400" spc="-5" dirty="0">
                <a:latin typeface="Carlito"/>
                <a:cs typeface="Carlito"/>
              </a:rPr>
              <a:t>для медичних досліджень </a:t>
            </a:r>
            <a:r>
              <a:rPr sz="1400" dirty="0">
                <a:latin typeface="Carlito"/>
                <a:cs typeface="Carlito"/>
              </a:rPr>
              <a:t>-  вирішення </a:t>
            </a:r>
            <a:r>
              <a:rPr sz="1400" spc="-5" dirty="0">
                <a:latin typeface="Carlito"/>
                <a:cs typeface="Carlito"/>
              </a:rPr>
              <a:t>проблеми </a:t>
            </a:r>
            <a:r>
              <a:rPr sz="1400" dirty="0">
                <a:latin typeface="Carlito"/>
                <a:cs typeface="Carlito"/>
              </a:rPr>
              <a:t>подальшого </a:t>
            </a:r>
            <a:r>
              <a:rPr sz="1400" spc="-5" dirty="0">
                <a:latin typeface="Carlito"/>
                <a:cs typeface="Carlito"/>
              </a:rPr>
              <a:t>оздоровлення </a:t>
            </a:r>
            <a:r>
              <a:rPr sz="1400" dirty="0">
                <a:latin typeface="Carlito"/>
                <a:cs typeface="Carlito"/>
              </a:rPr>
              <a:t>нації </a:t>
            </a:r>
            <a:r>
              <a:rPr sz="1400" spc="-5" dirty="0">
                <a:latin typeface="Carlito"/>
                <a:cs typeface="Carlito"/>
              </a:rPr>
              <a:t>тощо. </a:t>
            </a:r>
            <a:r>
              <a:rPr sz="1400" dirty="0">
                <a:latin typeface="Carlito"/>
                <a:cs typeface="Carlito"/>
              </a:rPr>
              <a:t>Зменшення </a:t>
            </a:r>
            <a:r>
              <a:rPr sz="1400" spc="5" dirty="0">
                <a:latin typeface="Carlito"/>
                <a:cs typeface="Carlito"/>
              </a:rPr>
              <a:t>по-  </a:t>
            </a:r>
            <a:r>
              <a:rPr sz="1400" dirty="0">
                <a:latin typeface="Carlito"/>
                <a:cs typeface="Carlito"/>
              </a:rPr>
              <a:t>питу, наприклад, на прилади, </a:t>
            </a:r>
            <a:r>
              <a:rPr sz="1400" spc="-5" dirty="0">
                <a:latin typeface="Carlito"/>
                <a:cs typeface="Carlito"/>
              </a:rPr>
              <a:t>що призначалися для дослідження матеріалів </a:t>
            </a:r>
            <a:r>
              <a:rPr sz="1400" dirty="0">
                <a:latin typeface="Carlito"/>
                <a:cs typeface="Carlito"/>
              </a:rPr>
              <a:t>на  </a:t>
            </a:r>
            <a:r>
              <a:rPr sz="1400" spc="-5" dirty="0">
                <a:latin typeface="Carlito"/>
                <a:cs typeface="Carlito"/>
              </a:rPr>
              <a:t>молекулярному та атомному </a:t>
            </a:r>
            <a:r>
              <a:rPr sz="1400" dirty="0">
                <a:latin typeface="Carlito"/>
                <a:cs typeface="Carlito"/>
              </a:rPr>
              <a:t>рівні </a:t>
            </a:r>
            <a:r>
              <a:rPr sz="1400" spc="-5" dirty="0">
                <a:latin typeface="Carlito"/>
                <a:cs typeface="Carlito"/>
              </a:rPr>
              <a:t>для </a:t>
            </a:r>
            <a:r>
              <a:rPr sz="1400" dirty="0">
                <a:latin typeface="Carlito"/>
                <a:cs typeface="Carlito"/>
              </a:rPr>
              <a:t>створення нових </a:t>
            </a:r>
            <a:r>
              <a:rPr sz="1400" spc="-5" dirty="0">
                <a:latin typeface="Carlito"/>
                <a:cs typeface="Carlito"/>
              </a:rPr>
              <a:t>зразків </a:t>
            </a:r>
            <a:r>
              <a:rPr sz="1400" dirty="0">
                <a:latin typeface="Carlito"/>
                <a:cs typeface="Carlito"/>
              </a:rPr>
              <a:t>військової  </a:t>
            </a:r>
            <a:r>
              <a:rPr sz="1400" spc="-5" dirty="0">
                <a:latin typeface="Carlito"/>
                <a:cs typeface="Carlito"/>
              </a:rPr>
              <a:t>техніки, відбулося внаслідок </a:t>
            </a:r>
            <a:r>
              <a:rPr sz="1400" dirty="0">
                <a:latin typeface="Carlito"/>
                <a:cs typeface="Carlito"/>
              </a:rPr>
              <a:t>закінчення </a:t>
            </a:r>
            <a:r>
              <a:rPr sz="1400" spc="-5" dirty="0">
                <a:latin typeface="Carlito"/>
                <a:cs typeface="Carlito"/>
              </a:rPr>
              <a:t>протистояння між Сходом та </a:t>
            </a:r>
            <a:r>
              <a:rPr sz="1400" dirty="0">
                <a:latin typeface="Carlito"/>
                <a:cs typeface="Carlito"/>
              </a:rPr>
              <a:t>Заходом.  </a:t>
            </a:r>
            <a:r>
              <a:rPr sz="1400" spc="-5" dirty="0">
                <a:latin typeface="Carlito"/>
                <a:cs typeface="Carlito"/>
              </a:rPr>
              <a:t>Однак </a:t>
            </a:r>
            <a:r>
              <a:rPr sz="1400" dirty="0">
                <a:latin typeface="Carlito"/>
                <a:cs typeface="Carlito"/>
              </a:rPr>
              <a:t>випуск виробів </a:t>
            </a:r>
            <a:r>
              <a:rPr sz="1400" spc="-5" dirty="0">
                <a:latin typeface="Carlito"/>
                <a:cs typeface="Carlito"/>
              </a:rPr>
              <a:t>наукового приладобудування ВНДІЕлМ становив </a:t>
            </a:r>
            <a:r>
              <a:rPr sz="1400" dirty="0">
                <a:latin typeface="Carlito"/>
                <a:cs typeface="Carlito"/>
              </a:rPr>
              <a:t>70%  </a:t>
            </a:r>
            <a:r>
              <a:rPr sz="1400" spc="-5" dirty="0">
                <a:latin typeface="Carlito"/>
                <a:cs typeface="Carlito"/>
              </a:rPr>
              <a:t>загального обсягу продукції,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дослідницькі роботи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ньому велися </a:t>
            </a:r>
            <a:r>
              <a:rPr sz="1400" dirty="0">
                <a:latin typeface="Carlito"/>
                <a:cs typeface="Carlito"/>
              </a:rPr>
              <a:t>з 11 </a:t>
            </a:r>
            <a:r>
              <a:rPr sz="1400" spc="-5" dirty="0">
                <a:latin typeface="Carlito"/>
                <a:cs typeface="Carlito"/>
              </a:rPr>
              <a:t>різних  </a:t>
            </a:r>
            <a:r>
              <a:rPr sz="1400" dirty="0">
                <a:latin typeface="Carlito"/>
                <a:cs typeface="Carlito"/>
              </a:rPr>
              <a:t>наукових </a:t>
            </a:r>
            <a:r>
              <a:rPr sz="1400" spc="-5" dirty="0">
                <a:latin typeface="Carlito"/>
                <a:cs typeface="Carlito"/>
              </a:rPr>
              <a:t>напрямів. </a:t>
            </a:r>
            <a:r>
              <a:rPr sz="1400" dirty="0">
                <a:latin typeface="Carlito"/>
                <a:cs typeface="Carlito"/>
              </a:rPr>
              <a:t>Іноземні ж </a:t>
            </a:r>
            <a:r>
              <a:rPr sz="1400" spc="-5" dirty="0">
                <a:latin typeface="Carlito"/>
                <a:cs typeface="Carlito"/>
              </a:rPr>
              <a:t>фірми, які </a:t>
            </a:r>
            <a:r>
              <a:rPr sz="1400" dirty="0">
                <a:latin typeface="Carlito"/>
                <a:cs typeface="Carlito"/>
              </a:rPr>
              <a:t>випускали </a:t>
            </a:r>
            <a:r>
              <a:rPr sz="1400" spc="-5" dirty="0">
                <a:latin typeface="Carlito"/>
                <a:cs typeface="Carlito"/>
              </a:rPr>
              <a:t>аналогічну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класом та  </a:t>
            </a:r>
            <a:r>
              <a:rPr sz="1400" dirty="0">
                <a:latin typeface="Carlito"/>
                <a:cs typeface="Carlito"/>
              </a:rPr>
              <a:t>різновидами </a:t>
            </a:r>
            <a:r>
              <a:rPr sz="1400" spc="-10" dirty="0">
                <a:latin typeface="Carlito"/>
                <a:cs typeface="Carlito"/>
              </a:rPr>
              <a:t>продукцію, </a:t>
            </a:r>
            <a:r>
              <a:rPr sz="1400" spc="-5" dirty="0">
                <a:latin typeface="Carlito"/>
                <a:cs typeface="Carlito"/>
              </a:rPr>
              <a:t>мали відповідно такі </a:t>
            </a:r>
            <a:r>
              <a:rPr sz="1400" dirty="0">
                <a:latin typeface="Carlito"/>
                <a:cs typeface="Carlito"/>
              </a:rPr>
              <a:t>цифри: 7-10% </a:t>
            </a:r>
            <a:r>
              <a:rPr sz="1400" spc="-5" dirty="0">
                <a:latin typeface="Carlito"/>
                <a:cs typeface="Carlito"/>
              </a:rPr>
              <a:t>загального обсягу  вироблюваної продукції та максимум три напрями, але, </a:t>
            </a:r>
            <a:r>
              <a:rPr sz="1400" spc="-10" dirty="0">
                <a:latin typeface="Carlito"/>
                <a:cs typeface="Carlito"/>
              </a:rPr>
              <a:t>таким </a:t>
            </a:r>
            <a:r>
              <a:rPr sz="1400" spc="-5" dirty="0">
                <a:latin typeface="Carlito"/>
                <a:cs typeface="Carlito"/>
              </a:rPr>
              <a:t>чином, для  </a:t>
            </a:r>
            <a:r>
              <a:rPr sz="1400" dirty="0">
                <a:latin typeface="Carlito"/>
                <a:cs typeface="Carlito"/>
              </a:rPr>
              <a:t>західних </a:t>
            </a:r>
            <a:r>
              <a:rPr sz="1400" spc="-5" dirty="0">
                <a:latin typeface="Carlito"/>
                <a:cs typeface="Carlito"/>
              </a:rPr>
              <a:t>фірм це </a:t>
            </a:r>
            <a:r>
              <a:rPr sz="1400" dirty="0">
                <a:latin typeface="Carlito"/>
                <a:cs typeface="Carlito"/>
              </a:rPr>
              <a:t>призвело </a:t>
            </a:r>
            <a:r>
              <a:rPr sz="1400" spc="-5" dirty="0">
                <a:latin typeface="Carlito"/>
                <a:cs typeface="Carlito"/>
              </a:rPr>
              <a:t>до </a:t>
            </a:r>
            <a:r>
              <a:rPr sz="1400" dirty="0">
                <a:latin typeface="Carlito"/>
                <a:cs typeface="Carlito"/>
              </a:rPr>
              <a:t>зменшення </a:t>
            </a:r>
            <a:r>
              <a:rPr sz="1400" spc="-5" dirty="0">
                <a:latin typeface="Carlito"/>
                <a:cs typeface="Carlito"/>
              </a:rPr>
              <a:t>попиту товару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загальному обсязі,  наприклад, </a:t>
            </a:r>
            <a:r>
              <a:rPr sz="1400" dirty="0">
                <a:latin typeface="Carlito"/>
                <a:cs typeface="Carlito"/>
              </a:rPr>
              <a:t>на 3% , а на АТ «Селмі» - на </a:t>
            </a:r>
            <a:r>
              <a:rPr sz="1400" spc="-5" dirty="0">
                <a:latin typeface="Carlito"/>
                <a:cs typeface="Carlito"/>
              </a:rPr>
              <a:t>порядок </a:t>
            </a:r>
            <a:r>
              <a:rPr sz="1400" dirty="0">
                <a:latin typeface="Carlito"/>
                <a:cs typeface="Carlito"/>
              </a:rPr>
              <a:t>більше. </a:t>
            </a:r>
            <a:r>
              <a:rPr sz="1400" spc="-5" dirty="0">
                <a:latin typeface="Carlito"/>
                <a:cs typeface="Carlito"/>
              </a:rPr>
              <a:t>Проте нині внаслідок  соціально-політичних </a:t>
            </a:r>
            <a:r>
              <a:rPr sz="1400" dirty="0">
                <a:latin typeface="Carlito"/>
                <a:cs typeface="Carlito"/>
              </a:rPr>
              <a:t>змін, </a:t>
            </a:r>
            <a:r>
              <a:rPr sz="1400" spc="-5" dirty="0">
                <a:latin typeface="Carlito"/>
                <a:cs typeface="Carlito"/>
              </a:rPr>
              <a:t>що відбулися </a:t>
            </a:r>
            <a:r>
              <a:rPr sz="1400" dirty="0">
                <a:latin typeface="Carlito"/>
                <a:cs typeface="Carlito"/>
              </a:rPr>
              <a:t>після відомих </a:t>
            </a:r>
            <a:r>
              <a:rPr sz="1400" spc="-5" dirty="0">
                <a:latin typeface="Carlito"/>
                <a:cs typeface="Carlito"/>
              </a:rPr>
              <a:t>терактів </a:t>
            </a:r>
            <a:r>
              <a:rPr sz="1400" dirty="0">
                <a:latin typeface="Carlito"/>
                <a:cs typeface="Carlito"/>
              </a:rPr>
              <a:t>у США 11  вересня 2001 </a:t>
            </a:r>
            <a:r>
              <a:rPr sz="1400" spc="-5" dirty="0">
                <a:latin typeface="Carlito"/>
                <a:cs typeface="Carlito"/>
              </a:rPr>
              <a:t>року, розсилки листів </a:t>
            </a:r>
            <a:r>
              <a:rPr sz="1400" dirty="0">
                <a:latin typeface="Carlito"/>
                <a:cs typeface="Carlito"/>
              </a:rPr>
              <a:t>зі спорами </a:t>
            </a:r>
            <a:r>
              <a:rPr sz="1400" spc="-5" dirty="0">
                <a:latin typeface="Carlito"/>
                <a:cs typeface="Carlito"/>
              </a:rPr>
              <a:t>сибірської виразки, взяття  чеченськими </a:t>
            </a:r>
            <a:r>
              <a:rPr sz="1400" dirty="0">
                <a:latin typeface="Carlito"/>
                <a:cs typeface="Carlito"/>
              </a:rPr>
              <a:t>бойовиками в </a:t>
            </a:r>
            <a:r>
              <a:rPr sz="1400" spc="-5" dirty="0">
                <a:latin typeface="Carlito"/>
                <a:cs typeface="Carlito"/>
              </a:rPr>
              <a:t>Москві </a:t>
            </a:r>
            <a:r>
              <a:rPr sz="1400" dirty="0">
                <a:latin typeface="Carlito"/>
                <a:cs typeface="Carlito"/>
              </a:rPr>
              <a:t>заручників під час вистави </a:t>
            </a:r>
            <a:r>
              <a:rPr sz="1400" spc="-5" dirty="0">
                <a:latin typeface="Carlito"/>
                <a:cs typeface="Carlito"/>
              </a:rPr>
              <a:t>мюзиклу «Норд-  ост», зафіксованими випадками </a:t>
            </a:r>
            <a:r>
              <a:rPr sz="1400" dirty="0">
                <a:latin typeface="Carlito"/>
                <a:cs typeface="Carlito"/>
              </a:rPr>
              <a:t>атипової </a:t>
            </a:r>
            <a:r>
              <a:rPr sz="1400" spc="-5" dirty="0">
                <a:latin typeface="Carlito"/>
                <a:cs typeface="Carlito"/>
              </a:rPr>
              <a:t>пневмонії </a:t>
            </a:r>
            <a:r>
              <a:rPr sz="1400" dirty="0">
                <a:latin typeface="Carlito"/>
                <a:cs typeface="Carlito"/>
              </a:rPr>
              <a:t>чи курячого </a:t>
            </a:r>
            <a:r>
              <a:rPr sz="1400" spc="-5" dirty="0">
                <a:latin typeface="Carlito"/>
                <a:cs typeface="Carlito"/>
              </a:rPr>
              <a:t>грипу, </a:t>
            </a:r>
            <a:r>
              <a:rPr sz="1400" dirty="0">
                <a:latin typeface="Carlito"/>
                <a:cs typeface="Carlito"/>
              </a:rPr>
              <a:t>знову  виникає </a:t>
            </a:r>
            <a:r>
              <a:rPr sz="1400" spc="-5" dirty="0">
                <a:latin typeface="Carlito"/>
                <a:cs typeface="Carlito"/>
              </a:rPr>
              <a:t>потреба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складних </a:t>
            </a:r>
            <a:r>
              <a:rPr sz="1400" dirty="0">
                <a:latin typeface="Carlito"/>
                <a:cs typeface="Carlito"/>
              </a:rPr>
              <a:t>приладах </a:t>
            </a:r>
            <a:r>
              <a:rPr sz="1400" spc="-5" dirty="0">
                <a:latin typeface="Carlito"/>
                <a:cs typeface="Carlito"/>
              </a:rPr>
              <a:t>для дослідів, </a:t>
            </a:r>
            <a:r>
              <a:rPr sz="1400" dirty="0">
                <a:latin typeface="Carlito"/>
                <a:cs typeface="Carlito"/>
              </a:rPr>
              <a:t>гарантування безпеки </a:t>
            </a:r>
            <a:r>
              <a:rPr sz="1400" spc="-5" dirty="0">
                <a:latin typeface="Carlito"/>
                <a:cs typeface="Carlito"/>
              </a:rPr>
              <a:t>тощо.  Таким </a:t>
            </a:r>
            <a:r>
              <a:rPr sz="1400" dirty="0">
                <a:latin typeface="Carlito"/>
                <a:cs typeface="Carlito"/>
              </a:rPr>
              <a:t>чином, </a:t>
            </a:r>
            <a:r>
              <a:rPr sz="1400" spc="-5" dirty="0">
                <a:latin typeface="Carlito"/>
                <a:cs typeface="Carlito"/>
              </a:rPr>
              <a:t>формується </a:t>
            </a:r>
            <a:r>
              <a:rPr sz="1400" dirty="0">
                <a:latin typeface="Carlito"/>
                <a:cs typeface="Carlito"/>
              </a:rPr>
              <a:t>плідне інноваційне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середовище.</a:t>
            </a:r>
            <a:endParaRPr sz="1400">
              <a:latin typeface="Carlito"/>
              <a:cs typeface="Carlito"/>
            </a:endParaRPr>
          </a:p>
          <a:p>
            <a:pPr marL="12700" marR="5715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Визначити напрямки </a:t>
            </a:r>
            <a:r>
              <a:rPr sz="1400" dirty="0">
                <a:latin typeface="Carlito"/>
                <a:cs typeface="Carlito"/>
              </a:rPr>
              <a:t>вирішення цієї </a:t>
            </a:r>
            <a:r>
              <a:rPr sz="1400" spc="-5" dirty="0">
                <a:latin typeface="Carlito"/>
                <a:cs typeface="Carlito"/>
              </a:rPr>
              <a:t>та </a:t>
            </a:r>
            <a:r>
              <a:rPr sz="1400" dirty="0">
                <a:latin typeface="Carlito"/>
                <a:cs typeface="Carlito"/>
              </a:rPr>
              <a:t>інших подібних </a:t>
            </a:r>
            <a:r>
              <a:rPr sz="1400" spc="-5" dirty="0">
                <a:latin typeface="Carlito"/>
                <a:cs typeface="Carlito"/>
              </a:rPr>
              <a:t>проблем має  зважена маркетингова політика, яка передбачає </a:t>
            </a:r>
            <a:r>
              <a:rPr sz="1400" dirty="0">
                <a:latin typeface="Carlito"/>
                <a:cs typeface="Carlito"/>
              </a:rPr>
              <a:t>вивчення </a:t>
            </a:r>
            <a:r>
              <a:rPr sz="1400" spc="-5" dirty="0">
                <a:latin typeface="Carlito"/>
                <a:cs typeface="Carlito"/>
              </a:rPr>
              <a:t>ринку виробів  технічного</a:t>
            </a:r>
            <a:r>
              <a:rPr sz="1400" spc="5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призначення,</a:t>
            </a:r>
            <a:r>
              <a:rPr sz="1400" spc="5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новітніх</a:t>
            </a:r>
            <a:r>
              <a:rPr sz="1400" spc="4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технологій</a:t>
            </a:r>
            <a:r>
              <a:rPr sz="1400" spc="5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та</a:t>
            </a:r>
            <a:r>
              <a:rPr sz="1400" spc="5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їх</a:t>
            </a:r>
            <a:r>
              <a:rPr sz="1400" spc="5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впливу</a:t>
            </a:r>
            <a:r>
              <a:rPr sz="1400" spc="4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на</a:t>
            </a:r>
            <a:r>
              <a:rPr sz="1400" spc="5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відповідні</a:t>
            </a:r>
            <a:r>
              <a:rPr sz="1400" spc="5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внутрішні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139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705" cy="9536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09500"/>
              </a:lnSpc>
              <a:spcBef>
                <a:spcPts val="100"/>
              </a:spcBef>
            </a:pPr>
            <a:r>
              <a:rPr sz="1400" dirty="0">
                <a:latin typeface="Carlito"/>
                <a:cs typeface="Carlito"/>
              </a:rPr>
              <a:t>й зовнішні ринки. Використання </a:t>
            </a:r>
            <a:r>
              <a:rPr sz="1400" spc="-5" dirty="0">
                <a:latin typeface="Carlito"/>
                <a:cs typeface="Carlito"/>
              </a:rPr>
              <a:t>маркетингу </a:t>
            </a:r>
            <a:r>
              <a:rPr sz="1400" dirty="0">
                <a:latin typeface="Carlito"/>
                <a:cs typeface="Carlito"/>
              </a:rPr>
              <a:t>створює </a:t>
            </a:r>
            <a:r>
              <a:rPr sz="1400" spc="-5" dirty="0">
                <a:latin typeface="Carlito"/>
                <a:cs typeface="Carlito"/>
              </a:rPr>
              <a:t>умови для мотивованого  </a:t>
            </a:r>
            <a:r>
              <a:rPr sz="1400" dirty="0">
                <a:latin typeface="Carlito"/>
                <a:cs typeface="Carlito"/>
              </a:rPr>
              <a:t>менеджменту в </a:t>
            </a:r>
            <a:r>
              <a:rPr sz="1400" spc="-5" dirty="0">
                <a:latin typeface="Carlito"/>
                <a:cs typeface="Carlito"/>
              </a:rPr>
              <a:t>системі управління підприємством, що має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охоплювати:</a:t>
            </a:r>
            <a:endParaRPr sz="1400">
              <a:latin typeface="Carlito"/>
              <a:cs typeface="Carlito"/>
            </a:endParaRPr>
          </a:p>
          <a:p>
            <a:pPr marL="911860" indent="-450215">
              <a:lnSpc>
                <a:spcPct val="100000"/>
              </a:lnSpc>
              <a:spcBef>
                <a:spcPts val="969"/>
              </a:spcBef>
              <a:buChar char="-"/>
              <a:tabLst>
                <a:tab pos="911860" algn="l"/>
                <a:tab pos="912494" algn="l"/>
              </a:tabLst>
            </a:pPr>
            <a:r>
              <a:rPr sz="1400" dirty="0">
                <a:latin typeface="Carlito"/>
                <a:cs typeface="Carlito"/>
              </a:rPr>
              <a:t>постійну </a:t>
            </a:r>
            <a:r>
              <a:rPr sz="1400" spc="-5" dirty="0">
                <a:latin typeface="Carlito"/>
                <a:cs typeface="Carlito"/>
              </a:rPr>
              <a:t>оптимізацію управлінських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структур;</a:t>
            </a:r>
            <a:endParaRPr sz="1400">
              <a:latin typeface="Carlito"/>
              <a:cs typeface="Carlito"/>
            </a:endParaRPr>
          </a:p>
          <a:p>
            <a:pPr marL="911860" indent="-450215">
              <a:lnSpc>
                <a:spcPct val="100000"/>
              </a:lnSpc>
              <a:spcBef>
                <a:spcPts val="960"/>
              </a:spcBef>
              <a:buChar char="-"/>
              <a:tabLst>
                <a:tab pos="911860" algn="l"/>
                <a:tab pos="912494" algn="l"/>
              </a:tabLst>
            </a:pPr>
            <a:r>
              <a:rPr sz="1400" dirty="0">
                <a:latin typeface="Carlito"/>
                <a:cs typeface="Carlito"/>
              </a:rPr>
              <a:t>інноваційну</a:t>
            </a:r>
            <a:r>
              <a:rPr sz="1400" spc="-5" dirty="0">
                <a:latin typeface="Carlito"/>
                <a:cs typeface="Carlito"/>
              </a:rPr>
              <a:t> діяльність;</a:t>
            </a:r>
            <a:endParaRPr sz="1400">
              <a:latin typeface="Carlito"/>
              <a:cs typeface="Carlito"/>
            </a:endParaRPr>
          </a:p>
          <a:p>
            <a:pPr marL="911860" indent="-450215" algn="just">
              <a:lnSpc>
                <a:spcPct val="100000"/>
              </a:lnSpc>
              <a:spcBef>
                <a:spcPts val="969"/>
              </a:spcBef>
              <a:buChar char="-"/>
              <a:tabLst>
                <a:tab pos="912494" algn="l"/>
              </a:tabLst>
            </a:pPr>
            <a:r>
              <a:rPr sz="1400" spc="-5" dirty="0">
                <a:latin typeface="Carlito"/>
                <a:cs typeface="Carlito"/>
              </a:rPr>
              <a:t>маркетинг.</a:t>
            </a:r>
            <a:endParaRPr sz="1400">
              <a:latin typeface="Carlito"/>
              <a:cs typeface="Carlito"/>
            </a:endParaRPr>
          </a:p>
          <a:p>
            <a:pPr marL="12700" marR="635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Як </a:t>
            </a:r>
            <a:r>
              <a:rPr sz="1400" dirty="0">
                <a:latin typeface="Carlito"/>
                <a:cs typeface="Carlito"/>
              </a:rPr>
              <a:t>відомо, на відміну від економічно </a:t>
            </a:r>
            <a:r>
              <a:rPr sz="1400" spc="-5" dirty="0">
                <a:latin typeface="Carlito"/>
                <a:cs typeface="Carlito"/>
              </a:rPr>
              <a:t>розвинених </a:t>
            </a:r>
            <a:r>
              <a:rPr sz="1400" dirty="0">
                <a:latin typeface="Carlito"/>
                <a:cs typeface="Carlito"/>
              </a:rPr>
              <a:t>країн, </a:t>
            </a:r>
            <a:r>
              <a:rPr sz="1400" spc="-5" dirty="0">
                <a:latin typeface="Carlito"/>
                <a:cs typeface="Carlito"/>
              </a:rPr>
              <a:t>де методологія  </a:t>
            </a:r>
            <a:r>
              <a:rPr sz="1400" dirty="0">
                <a:latin typeface="Carlito"/>
                <a:cs typeface="Carlito"/>
              </a:rPr>
              <a:t>ринкової </a:t>
            </a:r>
            <a:r>
              <a:rPr sz="1400" spc="-5" dirty="0">
                <a:latin typeface="Carlito"/>
                <a:cs typeface="Carlito"/>
              </a:rPr>
              <a:t>діяльності підприємств застосовується вже давно, </a:t>
            </a:r>
            <a:r>
              <a:rPr sz="1400" dirty="0">
                <a:latin typeface="Carlito"/>
                <a:cs typeface="Carlito"/>
              </a:rPr>
              <a:t>у країнах </a:t>
            </a:r>
            <a:r>
              <a:rPr sz="1400" spc="-5" dirty="0">
                <a:latin typeface="Carlito"/>
                <a:cs typeface="Carlito"/>
              </a:rPr>
              <a:t>СНД  відповідна методологічна </a:t>
            </a:r>
            <a:r>
              <a:rPr sz="1400" dirty="0">
                <a:latin typeface="Carlito"/>
                <a:cs typeface="Carlito"/>
              </a:rPr>
              <a:t>база </a:t>
            </a:r>
            <a:r>
              <a:rPr sz="1400" spc="-5" dirty="0">
                <a:latin typeface="Carlito"/>
                <a:cs typeface="Carlito"/>
              </a:rPr>
              <a:t>почала розвиватися лише </a:t>
            </a:r>
            <a:r>
              <a:rPr sz="1400" dirty="0">
                <a:latin typeface="Carlito"/>
                <a:cs typeface="Carlito"/>
              </a:rPr>
              <a:t>з кінця </a:t>
            </a:r>
            <a:r>
              <a:rPr sz="1400" spc="5" dirty="0">
                <a:latin typeface="Carlito"/>
                <a:cs typeface="Carlito"/>
              </a:rPr>
              <a:t>80-х </a:t>
            </a:r>
            <a:r>
              <a:rPr sz="1400" spc="-5" dirty="0">
                <a:latin typeface="Carlito"/>
                <a:cs typeface="Carlito"/>
              </a:rPr>
              <a:t>років  минулого століття. Приблизно такий </a:t>
            </a:r>
            <a:r>
              <a:rPr sz="1400" dirty="0">
                <a:latin typeface="Carlito"/>
                <a:cs typeface="Carlito"/>
              </a:rPr>
              <a:t>самий </a:t>
            </a:r>
            <a:r>
              <a:rPr sz="1400" spc="-5" dirty="0">
                <a:latin typeface="Carlito"/>
                <a:cs typeface="Carlito"/>
              </a:rPr>
              <a:t>термін має становлення маркетингу  як </a:t>
            </a:r>
            <a:r>
              <a:rPr sz="1400" dirty="0">
                <a:latin typeface="Carlito"/>
                <a:cs typeface="Carlito"/>
              </a:rPr>
              <a:t>науки </a:t>
            </a:r>
            <a:r>
              <a:rPr sz="1400" spc="-5" dirty="0">
                <a:latin typeface="Carlito"/>
                <a:cs typeface="Carlito"/>
              </a:rPr>
              <a:t>та </a:t>
            </a:r>
            <a:r>
              <a:rPr sz="1400" dirty="0">
                <a:latin typeface="Carlito"/>
                <a:cs typeface="Carlito"/>
              </a:rPr>
              <a:t>відкриття навчальної </a:t>
            </a:r>
            <a:r>
              <a:rPr sz="1400" spc="-5" dirty="0">
                <a:latin typeface="Carlito"/>
                <a:cs typeface="Carlito"/>
              </a:rPr>
              <a:t>спеціальності </a:t>
            </a:r>
            <a:r>
              <a:rPr sz="1400" dirty="0">
                <a:latin typeface="Carlito"/>
                <a:cs typeface="Carlito"/>
              </a:rPr>
              <a:t>у вищих навчальних </a:t>
            </a:r>
            <a:r>
              <a:rPr sz="1400" spc="-5" dirty="0">
                <a:latin typeface="Carlito"/>
                <a:cs typeface="Carlito"/>
              </a:rPr>
              <a:t>закладах  України де готують фахівців цього профілю. Оскільки пройшло майже </a:t>
            </a:r>
            <a:r>
              <a:rPr sz="1400" dirty="0">
                <a:latin typeface="Carlito"/>
                <a:cs typeface="Carlito"/>
              </a:rPr>
              <a:t>20 </a:t>
            </a:r>
            <a:r>
              <a:rPr sz="1400" spc="-5" dirty="0">
                <a:latin typeface="Carlito"/>
                <a:cs typeface="Carlito"/>
              </a:rPr>
              <a:t>років,  вже можна підбивати перші</a:t>
            </a:r>
            <a:r>
              <a:rPr sz="1400" spc="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підсумки.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Так, </a:t>
            </a:r>
            <a:r>
              <a:rPr sz="1400" dirty="0">
                <a:latin typeface="Carlito"/>
                <a:cs typeface="Carlito"/>
              </a:rPr>
              <a:t>під час переходу </a:t>
            </a:r>
            <a:r>
              <a:rPr sz="1400" spc="-5" dirty="0">
                <a:latin typeface="Carlito"/>
                <a:cs typeface="Carlito"/>
              </a:rPr>
              <a:t>до ринкових умов виробництва </a:t>
            </a:r>
            <a:r>
              <a:rPr sz="1400" dirty="0">
                <a:latin typeface="Carlito"/>
                <a:cs typeface="Carlito"/>
              </a:rPr>
              <a:t>напри </a:t>
            </a:r>
            <a:r>
              <a:rPr sz="1400" spc="-5" dirty="0">
                <a:latin typeface="Carlito"/>
                <a:cs typeface="Carlito"/>
              </a:rPr>
              <a:t>кінці </a:t>
            </a:r>
            <a:r>
              <a:rPr sz="1400" spc="5" dirty="0">
                <a:latin typeface="Carlito"/>
                <a:cs typeface="Carlito"/>
              </a:rPr>
              <a:t>80-х </a:t>
            </a:r>
            <a:r>
              <a:rPr sz="1400" dirty="0">
                <a:latin typeface="Carlito"/>
                <a:cs typeface="Carlito"/>
              </a:rPr>
              <a:t>-  початку 90-х рр. </a:t>
            </a:r>
            <a:r>
              <a:rPr sz="1400" spc="-5" dirty="0">
                <a:latin typeface="Carlito"/>
                <a:cs typeface="Carlito"/>
              </a:rPr>
              <a:t>управлінські структури створювалися хаотично, </a:t>
            </a:r>
            <a:r>
              <a:rPr sz="1400" dirty="0">
                <a:latin typeface="Carlito"/>
                <a:cs typeface="Carlito"/>
              </a:rPr>
              <a:t>нерідко під </a:t>
            </a:r>
            <a:r>
              <a:rPr sz="1400" spc="-5" dirty="0">
                <a:latin typeface="Carlito"/>
                <a:cs typeface="Carlito"/>
              </a:rPr>
              <a:t>ту  </a:t>
            </a:r>
            <a:r>
              <a:rPr sz="1400" dirty="0">
                <a:latin typeface="Carlito"/>
                <a:cs typeface="Carlito"/>
              </a:rPr>
              <a:t>чи іншу </a:t>
            </a:r>
            <a:r>
              <a:rPr sz="1400" spc="-5" dirty="0">
                <a:latin typeface="Carlito"/>
                <a:cs typeface="Carlito"/>
              </a:rPr>
              <a:t>особу, шляхом перейменування відповідних служб </a:t>
            </a:r>
            <a:r>
              <a:rPr sz="1400" dirty="0">
                <a:latin typeface="Carlito"/>
                <a:cs typeface="Carlito"/>
              </a:rPr>
              <a:t>без зміни </a:t>
            </a:r>
            <a:r>
              <a:rPr sz="1400" spc="-5" dirty="0">
                <a:latin typeface="Carlito"/>
                <a:cs typeface="Carlito"/>
              </a:rPr>
              <a:t>функцій.  Нині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набуттям практичного досвіду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роботі, організацією підготовки </a:t>
            </a:r>
            <a:r>
              <a:rPr sz="1400" dirty="0">
                <a:latin typeface="Carlito"/>
                <a:cs typeface="Carlito"/>
              </a:rPr>
              <a:t>значної  </a:t>
            </a:r>
            <a:r>
              <a:rPr sz="1400" spc="-5" dirty="0">
                <a:latin typeface="Carlito"/>
                <a:cs typeface="Carlito"/>
              </a:rPr>
              <a:t>кількості вітчизняних фахівців, </a:t>
            </a:r>
            <a:r>
              <a:rPr sz="1400" dirty="0">
                <a:latin typeface="Carlito"/>
                <a:cs typeface="Carlito"/>
              </a:rPr>
              <a:t>появою </a:t>
            </a:r>
            <a:r>
              <a:rPr sz="1400" spc="-5" dirty="0">
                <a:latin typeface="Carlito"/>
                <a:cs typeface="Carlito"/>
              </a:rPr>
              <a:t>теоретичних розробок </a:t>
            </a:r>
            <a:r>
              <a:rPr sz="1400" spc="-10" dirty="0">
                <a:latin typeface="Carlito"/>
                <a:cs typeface="Carlito"/>
              </a:rPr>
              <a:t>для </a:t>
            </a:r>
            <a:r>
              <a:rPr sz="1400" spc="-5" dirty="0">
                <a:latin typeface="Carlito"/>
                <a:cs typeface="Carlito"/>
              </a:rPr>
              <a:t>ринкових  умов типових структур управління </a:t>
            </a:r>
            <a:r>
              <a:rPr sz="1400" dirty="0">
                <a:latin typeface="Carlito"/>
                <a:cs typeface="Carlito"/>
              </a:rPr>
              <a:t>великими, середніми </a:t>
            </a:r>
            <a:r>
              <a:rPr sz="1400" spc="-5" dirty="0">
                <a:latin typeface="Carlito"/>
                <a:cs typeface="Carlito"/>
              </a:rPr>
              <a:t>та дрібними фірмами  </a:t>
            </a:r>
            <a:r>
              <a:rPr sz="1400" dirty="0">
                <a:latin typeface="Carlito"/>
                <a:cs typeface="Carlito"/>
              </a:rPr>
              <a:t>виникла потреба в постійному пристосуванні </a:t>
            </a:r>
            <a:r>
              <a:rPr sz="1400" spc="-5" dirty="0">
                <a:latin typeface="Carlito"/>
                <a:cs typeface="Carlito"/>
              </a:rPr>
              <a:t>останніх до </a:t>
            </a:r>
            <a:r>
              <a:rPr sz="1400" dirty="0">
                <a:latin typeface="Carlito"/>
                <a:cs typeface="Carlito"/>
              </a:rPr>
              <a:t>змін, </a:t>
            </a:r>
            <a:r>
              <a:rPr sz="1400" spc="-5" dirty="0">
                <a:latin typeface="Carlito"/>
                <a:cs typeface="Carlito"/>
              </a:rPr>
              <a:t>що відбуваються  </a:t>
            </a:r>
            <a:r>
              <a:rPr sz="1400" dirty="0">
                <a:latin typeface="Carlito"/>
                <a:cs typeface="Carlito"/>
              </a:rPr>
              <a:t>в зовнішньому </a:t>
            </a:r>
            <a:r>
              <a:rPr sz="1400" spc="-10" dirty="0">
                <a:latin typeface="Carlito"/>
                <a:cs typeface="Carlito"/>
              </a:rPr>
              <a:t>та </a:t>
            </a:r>
            <a:r>
              <a:rPr sz="1400" spc="-5" dirty="0">
                <a:latin typeface="Carlito"/>
                <a:cs typeface="Carlito"/>
              </a:rPr>
              <a:t>внутрішньому </a:t>
            </a:r>
            <a:r>
              <a:rPr sz="1400" dirty="0">
                <a:latin typeface="Carlito"/>
                <a:cs typeface="Carlito"/>
              </a:rPr>
              <a:t>середовищі </a:t>
            </a:r>
            <a:r>
              <a:rPr sz="1400" spc="-5" dirty="0">
                <a:latin typeface="Carlito"/>
                <a:cs typeface="Carlito"/>
              </a:rPr>
              <a:t>господарювання. Цікаво, що, </a:t>
            </a:r>
            <a:r>
              <a:rPr sz="1400" spc="-10" dirty="0">
                <a:latin typeface="Carlito"/>
                <a:cs typeface="Carlito"/>
              </a:rPr>
              <a:t>попри  </a:t>
            </a:r>
            <a:r>
              <a:rPr sz="1400" dirty="0">
                <a:latin typeface="Carlito"/>
                <a:cs typeface="Carlito"/>
              </a:rPr>
              <a:t>постійне </a:t>
            </a:r>
            <a:r>
              <a:rPr sz="1400" spc="-5" dirty="0">
                <a:latin typeface="Carlito"/>
                <a:cs typeface="Carlito"/>
              </a:rPr>
              <a:t>скорочення штатів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промислових підприємствах,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спеціалістів </a:t>
            </a:r>
            <a:r>
              <a:rPr sz="1400" dirty="0">
                <a:latin typeface="Carlito"/>
                <a:cs typeface="Carlito"/>
              </a:rPr>
              <a:t>з  </a:t>
            </a:r>
            <a:r>
              <a:rPr sz="1400" spc="-5" dirty="0">
                <a:latin typeface="Carlito"/>
                <a:cs typeface="Carlito"/>
              </a:rPr>
              <a:t>маркетингу, навіть молодих, існує </a:t>
            </a:r>
            <a:r>
              <a:rPr sz="1400" dirty="0">
                <a:latin typeface="Carlito"/>
                <a:cs typeface="Carlito"/>
              </a:rPr>
              <a:t>значний </a:t>
            </a:r>
            <a:r>
              <a:rPr sz="1400" spc="-5" dirty="0">
                <a:latin typeface="Carlito"/>
                <a:cs typeface="Carlito"/>
              </a:rPr>
              <a:t>попит. Відбувається </a:t>
            </a:r>
            <a:r>
              <a:rPr sz="1400" dirty="0">
                <a:latin typeface="Carlito"/>
                <a:cs typeface="Carlito"/>
              </a:rPr>
              <a:t>це і </a:t>
            </a:r>
            <a:r>
              <a:rPr sz="1400" spc="-5" dirty="0">
                <a:latin typeface="Carlito"/>
                <a:cs typeface="Carlito"/>
              </a:rPr>
              <a:t>через поки  що об'єктивну </a:t>
            </a:r>
            <a:r>
              <a:rPr sz="1400" dirty="0">
                <a:latin typeface="Carlito"/>
                <a:cs typeface="Carlito"/>
              </a:rPr>
              <a:t>нестачу </a:t>
            </a:r>
            <a:r>
              <a:rPr sz="1400" spc="-5" dirty="0">
                <a:latin typeface="Carlito"/>
                <a:cs typeface="Carlito"/>
              </a:rPr>
              <a:t>таких фахівців,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через неспроможність заплатити </a:t>
            </a:r>
            <a:r>
              <a:rPr sz="1400" dirty="0">
                <a:latin typeface="Carlito"/>
                <a:cs typeface="Carlito"/>
              </a:rPr>
              <a:t>їм  </a:t>
            </a:r>
            <a:r>
              <a:rPr sz="1400" spc="-5" dirty="0">
                <a:latin typeface="Carlito"/>
                <a:cs typeface="Carlito"/>
              </a:rPr>
              <a:t>стільки </a:t>
            </a:r>
            <a:r>
              <a:rPr sz="1400" dirty="0">
                <a:latin typeface="Carlito"/>
                <a:cs typeface="Carlito"/>
              </a:rPr>
              <a:t>або </a:t>
            </a:r>
            <a:r>
              <a:rPr sz="1400" spc="-5" dirty="0">
                <a:latin typeface="Carlito"/>
                <a:cs typeface="Carlito"/>
              </a:rPr>
              <a:t>майже стільки, скільки </a:t>
            </a:r>
            <a:r>
              <a:rPr sz="1400" dirty="0">
                <a:latin typeface="Carlito"/>
                <a:cs typeface="Carlito"/>
              </a:rPr>
              <a:t>вони </a:t>
            </a:r>
            <a:r>
              <a:rPr sz="1400" spc="-5" dirty="0">
                <a:latin typeface="Carlito"/>
                <a:cs typeface="Carlito"/>
              </a:rPr>
              <a:t>можуть одержати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приватній</a:t>
            </a:r>
            <a:r>
              <a:rPr sz="1400" spc="2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фірмі.</a:t>
            </a:r>
            <a:endParaRPr sz="1400">
              <a:latin typeface="Carlito"/>
              <a:cs typeface="Carlito"/>
            </a:endParaRPr>
          </a:p>
          <a:p>
            <a:pPr marL="12700" marR="635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Як зазначалося </a:t>
            </a:r>
            <a:r>
              <a:rPr sz="1400" dirty="0">
                <a:latin typeface="Carlito"/>
                <a:cs typeface="Carlito"/>
              </a:rPr>
              <a:t>вище, інноваційна </a:t>
            </a:r>
            <a:r>
              <a:rPr sz="1400" spc="-5" dirty="0">
                <a:latin typeface="Carlito"/>
                <a:cs typeface="Carlito"/>
              </a:rPr>
              <a:t>діяльність загалом стосується  розроблення </a:t>
            </a:r>
            <a:r>
              <a:rPr sz="1400" dirty="0">
                <a:latin typeface="Carlito"/>
                <a:cs typeface="Carlito"/>
              </a:rPr>
              <a:t>зразків нової </a:t>
            </a:r>
            <a:r>
              <a:rPr sz="1400" spc="-5" dirty="0">
                <a:latin typeface="Carlito"/>
                <a:cs typeface="Carlito"/>
              </a:rPr>
              <a:t>техніки відповідно до сучасної конструкційної  еволюції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класів та </a:t>
            </a:r>
            <a:r>
              <a:rPr sz="1400" dirty="0">
                <a:latin typeface="Carlito"/>
                <a:cs typeface="Carlito"/>
              </a:rPr>
              <a:t>різновидів: </a:t>
            </a:r>
            <a:r>
              <a:rPr sz="1400" spc="-5" dirty="0">
                <a:latin typeface="Carlito"/>
                <a:cs typeface="Carlito"/>
              </a:rPr>
              <a:t>виробництво продукції </a:t>
            </a:r>
            <a:r>
              <a:rPr sz="1400" dirty="0">
                <a:latin typeface="Carlito"/>
                <a:cs typeface="Carlito"/>
              </a:rPr>
              <a:t>з кращими </a:t>
            </a:r>
            <a:r>
              <a:rPr sz="1400" spc="-5" dirty="0">
                <a:latin typeface="Carlito"/>
                <a:cs typeface="Carlito"/>
              </a:rPr>
              <a:t>показниками  якості, раціональнішим технічним </a:t>
            </a:r>
            <a:r>
              <a:rPr sz="1400" dirty="0">
                <a:latin typeface="Carlito"/>
                <a:cs typeface="Carlito"/>
              </a:rPr>
              <a:t>рішенням в </a:t>
            </a:r>
            <a:r>
              <a:rPr sz="1400" spc="-5" dirty="0">
                <a:latin typeface="Carlito"/>
                <a:cs typeface="Carlito"/>
              </a:rPr>
              <a:t>моделі </a:t>
            </a: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створення </a:t>
            </a:r>
            <a:r>
              <a:rPr sz="1400" dirty="0">
                <a:latin typeface="Carlito"/>
                <a:cs typeface="Carlito"/>
              </a:rPr>
              <a:t>її  </a:t>
            </a:r>
            <a:r>
              <a:rPr sz="1400" spc="-5" dirty="0">
                <a:latin typeface="Carlito"/>
                <a:cs typeface="Carlito"/>
              </a:rPr>
              <a:t>досконалішої структури, перехід до </a:t>
            </a:r>
            <a:r>
              <a:rPr sz="1400" dirty="0">
                <a:latin typeface="Carlito"/>
                <a:cs typeface="Carlito"/>
              </a:rPr>
              <a:t>іншого </a:t>
            </a:r>
            <a:r>
              <a:rPr sz="1400" spc="-5" dirty="0">
                <a:latin typeface="Carlito"/>
                <a:cs typeface="Carlito"/>
              </a:rPr>
              <a:t>фізичного принципу дії виробу.  Профінансовані програми розроблення </a:t>
            </a:r>
            <a:r>
              <a:rPr sz="1400" dirty="0">
                <a:latin typeface="Carlito"/>
                <a:cs typeface="Carlito"/>
              </a:rPr>
              <a:t>нових </a:t>
            </a:r>
            <a:r>
              <a:rPr sz="1400" spc="-5" dirty="0">
                <a:latin typeface="Carlito"/>
                <a:cs typeface="Carlito"/>
              </a:rPr>
              <a:t>конкурентоспроможних виробів  </a:t>
            </a:r>
            <a:r>
              <a:rPr sz="1400" dirty="0">
                <a:latin typeface="Carlito"/>
                <a:cs typeface="Carlito"/>
              </a:rPr>
              <a:t>у 1992-1994 рр. </a:t>
            </a:r>
            <a:r>
              <a:rPr sz="1400" spc="-5" dirty="0">
                <a:latin typeface="Carlito"/>
                <a:cs typeface="Carlito"/>
              </a:rPr>
              <a:t>через непомірковані маркетингові стратегії та некомпетентні дії  відповідальних осіб окремих міністерств України спричинили велике  затоварювання складів </a:t>
            </a:r>
            <a:r>
              <a:rPr sz="1400" dirty="0">
                <a:latin typeface="Carlito"/>
                <a:cs typeface="Carlito"/>
              </a:rPr>
              <a:t>у 1994-1996рр. нікому не потрібною </a:t>
            </a:r>
            <a:r>
              <a:rPr sz="1400" spc="-5" dirty="0">
                <a:latin typeface="Carlito"/>
                <a:cs typeface="Carlito"/>
              </a:rPr>
              <a:t>продукцією. </a:t>
            </a:r>
            <a:r>
              <a:rPr sz="1400" dirty="0">
                <a:latin typeface="Carlito"/>
                <a:cs typeface="Carlito"/>
              </a:rPr>
              <a:t>Значна  </a:t>
            </a:r>
            <a:r>
              <a:rPr sz="1400" spc="-5" dirty="0">
                <a:latin typeface="Carlito"/>
                <a:cs typeface="Carlito"/>
              </a:rPr>
              <a:t>кількість промислових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науково-промислових об'єднань, що декілька років  тому </a:t>
            </a:r>
            <a:r>
              <a:rPr sz="1400" dirty="0">
                <a:latin typeface="Carlito"/>
                <a:cs typeface="Carlito"/>
              </a:rPr>
              <a:t>поспішили </a:t>
            </a:r>
            <a:r>
              <a:rPr sz="1400" spc="-5" dirty="0">
                <a:latin typeface="Carlito"/>
                <a:cs typeface="Carlito"/>
              </a:rPr>
              <a:t>позбутися </a:t>
            </a:r>
            <a:r>
              <a:rPr sz="1400" dirty="0">
                <a:latin typeface="Carlito"/>
                <a:cs typeface="Carlito"/>
              </a:rPr>
              <a:t>КБ </a:t>
            </a:r>
            <a:r>
              <a:rPr sz="1400" spc="-5" dirty="0">
                <a:latin typeface="Carlito"/>
                <a:cs typeface="Carlito"/>
              </a:rPr>
              <a:t>та НДІ,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яких </a:t>
            </a:r>
            <a:r>
              <a:rPr sz="1400" dirty="0">
                <a:latin typeface="Carlito"/>
                <a:cs typeface="Carlito"/>
              </a:rPr>
              <a:t>вбачали </a:t>
            </a:r>
            <a:r>
              <a:rPr sz="1400" spc="-5" dirty="0">
                <a:latin typeface="Carlito"/>
                <a:cs typeface="Carlito"/>
              </a:rPr>
              <a:t>баласт, тепер </a:t>
            </a:r>
            <a:r>
              <a:rPr sz="1400" dirty="0">
                <a:latin typeface="Carlito"/>
                <a:cs typeface="Carlito"/>
              </a:rPr>
              <a:t>все </a:t>
            </a:r>
            <a:r>
              <a:rPr sz="1400" spc="-5" dirty="0">
                <a:latin typeface="Carlito"/>
                <a:cs typeface="Carlito"/>
              </a:rPr>
              <a:t>більше  почали відчувати </a:t>
            </a:r>
            <a:r>
              <a:rPr sz="1400" dirty="0">
                <a:latin typeface="Carlito"/>
                <a:cs typeface="Carlito"/>
              </a:rPr>
              <a:t>нестачу </a:t>
            </a:r>
            <a:r>
              <a:rPr sz="1400" spc="-5" dirty="0">
                <a:latin typeface="Carlito"/>
                <a:cs typeface="Carlito"/>
              </a:rPr>
              <a:t>нових конкурентоспроможних розробок. </a:t>
            </a:r>
            <a:r>
              <a:rPr sz="1400" dirty="0">
                <a:latin typeface="Carlito"/>
                <a:cs typeface="Carlito"/>
              </a:rPr>
              <a:t>У свою  </a:t>
            </a:r>
            <a:r>
              <a:rPr sz="1400" spc="-5" dirty="0">
                <a:latin typeface="Carlito"/>
                <a:cs typeface="Carlito"/>
              </a:rPr>
              <a:t>чергу, НДІ та </a:t>
            </a:r>
            <a:r>
              <a:rPr sz="1400" dirty="0">
                <a:latin typeface="Carlito"/>
                <a:cs typeface="Carlito"/>
              </a:rPr>
              <a:t>КБ значною </a:t>
            </a:r>
            <a:r>
              <a:rPr sz="1400" spc="-5" dirty="0">
                <a:latin typeface="Carlito"/>
                <a:cs typeface="Carlito"/>
              </a:rPr>
              <a:t>мірою </a:t>
            </a:r>
            <a:r>
              <a:rPr sz="1400" dirty="0">
                <a:latin typeface="Carlito"/>
                <a:cs typeface="Carlito"/>
              </a:rPr>
              <a:t>втратили </a:t>
            </a:r>
            <a:r>
              <a:rPr sz="1400" spc="-5" dirty="0">
                <a:latin typeface="Carlito"/>
                <a:cs typeface="Carlito"/>
              </a:rPr>
              <a:t>фахівців, тому </a:t>
            </a:r>
            <a:r>
              <a:rPr sz="1400" dirty="0">
                <a:latin typeface="Carlito"/>
                <a:cs typeface="Carlito"/>
              </a:rPr>
              <a:t>про </a:t>
            </a:r>
            <a:r>
              <a:rPr sz="1400" spc="-5" dirty="0">
                <a:latin typeface="Carlito"/>
                <a:cs typeface="Carlito"/>
              </a:rPr>
              <a:t>створення зразків  </a:t>
            </a:r>
            <a:r>
              <a:rPr sz="1400" dirty="0">
                <a:latin typeface="Carlito"/>
                <a:cs typeface="Carlito"/>
              </a:rPr>
              <a:t>нової </a:t>
            </a:r>
            <a:r>
              <a:rPr sz="1400" spc="-5" dirty="0">
                <a:latin typeface="Carlito"/>
                <a:cs typeface="Carlito"/>
              </a:rPr>
              <a:t>техніки </a:t>
            </a:r>
            <a:r>
              <a:rPr sz="1400" spc="-10" dirty="0">
                <a:latin typeface="Carlito"/>
                <a:cs typeface="Carlito"/>
              </a:rPr>
              <a:t>вже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йдеться. По-перше, </a:t>
            </a:r>
            <a:r>
              <a:rPr sz="1400" dirty="0">
                <a:latin typeface="Carlito"/>
                <a:cs typeface="Carlito"/>
              </a:rPr>
              <a:t>багато </a:t>
            </a:r>
            <a:r>
              <a:rPr sz="1400" spc="-5" dirty="0">
                <a:latin typeface="Carlito"/>
                <a:cs typeface="Carlito"/>
              </a:rPr>
              <a:t>хто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кваліфікованих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фахівців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140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9340" cy="93637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985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(особливо інженерів-конструкторів та технологів) </a:t>
            </a:r>
            <a:r>
              <a:rPr sz="1400" dirty="0">
                <a:latin typeface="Carlito"/>
                <a:cs typeface="Carlito"/>
              </a:rPr>
              <a:t>з різних причин </a:t>
            </a:r>
            <a:r>
              <a:rPr sz="1400" spc="-5" dirty="0">
                <a:latin typeface="Carlito"/>
                <a:cs typeface="Carlito"/>
              </a:rPr>
              <a:t>облишив  роботу </a:t>
            </a:r>
            <a:r>
              <a:rPr sz="1400" dirty="0">
                <a:latin typeface="Carlito"/>
                <a:cs typeface="Carlito"/>
              </a:rPr>
              <a:t>на підприємстві </a:t>
            </a:r>
            <a:r>
              <a:rPr sz="1400" spc="-5" dirty="0">
                <a:latin typeface="Carlito"/>
                <a:cs typeface="Carlito"/>
              </a:rPr>
              <a:t>(почав </a:t>
            </a:r>
            <a:r>
              <a:rPr sz="1400" dirty="0">
                <a:latin typeface="Carlito"/>
                <a:cs typeface="Carlito"/>
              </a:rPr>
              <a:t>займатися приватною </a:t>
            </a:r>
            <a:r>
              <a:rPr sz="1400" spc="-5" dirty="0">
                <a:latin typeface="Carlito"/>
                <a:cs typeface="Carlito"/>
              </a:rPr>
              <a:t>підприємницькою  </a:t>
            </a:r>
            <a:r>
              <a:rPr sz="1400" spc="-10" dirty="0">
                <a:latin typeface="Carlito"/>
                <a:cs typeface="Carlito"/>
              </a:rPr>
              <a:t>діяльністю, </a:t>
            </a:r>
            <a:r>
              <a:rPr sz="1400" dirty="0">
                <a:latin typeface="Carlito"/>
                <a:cs typeface="Carlito"/>
              </a:rPr>
              <a:t>перейшов на іншу </a:t>
            </a:r>
            <a:r>
              <a:rPr sz="1400" spc="-5" dirty="0">
                <a:latin typeface="Carlito"/>
                <a:cs typeface="Carlito"/>
              </a:rPr>
              <a:t>роботу </a:t>
            </a:r>
            <a:r>
              <a:rPr sz="1400" dirty="0">
                <a:latin typeface="Carlito"/>
                <a:cs typeface="Carlito"/>
              </a:rPr>
              <a:t>через </a:t>
            </a:r>
            <a:r>
              <a:rPr sz="1400" spc="-5" dirty="0">
                <a:latin typeface="Carlito"/>
                <a:cs typeface="Carlito"/>
              </a:rPr>
              <a:t>важке матеріальне становище сім'ї,  тимчасово </a:t>
            </a:r>
            <a:r>
              <a:rPr sz="1400" dirty="0">
                <a:latin typeface="Carlito"/>
                <a:cs typeface="Carlito"/>
              </a:rPr>
              <a:t>або </a:t>
            </a:r>
            <a:r>
              <a:rPr sz="1400" spc="-5" dirty="0">
                <a:latin typeface="Carlito"/>
                <a:cs typeface="Carlito"/>
              </a:rPr>
              <a:t>назавжди </a:t>
            </a:r>
            <a:r>
              <a:rPr sz="1400" dirty="0">
                <a:latin typeface="Carlito"/>
                <a:cs typeface="Carlito"/>
              </a:rPr>
              <a:t>виїхав за </a:t>
            </a:r>
            <a:r>
              <a:rPr sz="1400" spc="-5" dirty="0">
                <a:latin typeface="Carlito"/>
                <a:cs typeface="Carlito"/>
              </a:rPr>
              <a:t>межі </a:t>
            </a:r>
            <a:r>
              <a:rPr sz="1400" dirty="0">
                <a:latin typeface="Carlito"/>
                <a:cs typeface="Carlito"/>
              </a:rPr>
              <a:t>України </a:t>
            </a:r>
            <a:r>
              <a:rPr sz="1400" spc="-5" dirty="0">
                <a:latin typeface="Carlito"/>
                <a:cs typeface="Carlito"/>
              </a:rPr>
              <a:t>тощо). По-друге, останнім  </a:t>
            </a:r>
            <a:r>
              <a:rPr sz="1400" dirty="0">
                <a:latin typeface="Carlito"/>
                <a:cs typeface="Carlito"/>
              </a:rPr>
              <a:t>часом </a:t>
            </a:r>
            <a:r>
              <a:rPr sz="1400" spc="-5" dirty="0">
                <a:latin typeface="Carlito"/>
                <a:cs typeface="Carlito"/>
              </a:rPr>
              <a:t>молодь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вважає технічні спеціальності </a:t>
            </a:r>
            <a:r>
              <a:rPr sz="1400" dirty="0">
                <a:latin typeface="Carlito"/>
                <a:cs typeface="Carlito"/>
              </a:rPr>
              <a:t>порівняно, наприклад, з  </a:t>
            </a:r>
            <a:r>
              <a:rPr sz="1400" spc="-5" dirty="0">
                <a:latin typeface="Carlito"/>
                <a:cs typeface="Carlito"/>
              </a:rPr>
              <a:t>економічними чи юридичними, </a:t>
            </a:r>
            <a:r>
              <a:rPr sz="1400" dirty="0">
                <a:latin typeface="Carlito"/>
                <a:cs typeface="Carlito"/>
              </a:rPr>
              <a:t>престижними й не </a:t>
            </a:r>
            <a:r>
              <a:rPr sz="1400" spc="-5" dirty="0">
                <a:latin typeface="Carlito"/>
                <a:cs typeface="Carlito"/>
              </a:rPr>
              <a:t>прагне </a:t>
            </a:r>
            <a:r>
              <a:rPr sz="1400" spc="-1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набути. Навчатися  </a:t>
            </a:r>
            <a:r>
              <a:rPr sz="1400" dirty="0">
                <a:latin typeface="Carlito"/>
                <a:cs typeface="Carlito"/>
              </a:rPr>
              <a:t>їм </a:t>
            </a:r>
            <a:r>
              <a:rPr sz="1400" spc="-5" dirty="0">
                <a:latin typeface="Carlito"/>
                <a:cs typeface="Carlito"/>
              </a:rPr>
              <a:t>досить важко, </a:t>
            </a:r>
            <a:r>
              <a:rPr sz="1400" dirty="0">
                <a:latin typeface="Carlito"/>
                <a:cs typeface="Carlito"/>
              </a:rPr>
              <a:t>початкова заробітна </a:t>
            </a:r>
            <a:r>
              <a:rPr sz="1400" spc="-5" dirty="0">
                <a:latin typeface="Carlito"/>
                <a:cs typeface="Carlito"/>
              </a:rPr>
              <a:t>плата </a:t>
            </a:r>
            <a:r>
              <a:rPr sz="1400" dirty="0">
                <a:latin typeface="Carlito"/>
                <a:cs typeface="Carlito"/>
              </a:rPr>
              <a:t>інженера на </a:t>
            </a:r>
            <a:r>
              <a:rPr sz="1400" spc="-5" dirty="0">
                <a:latin typeface="Carlito"/>
                <a:cs typeface="Carlito"/>
              </a:rPr>
              <a:t>промислових  </a:t>
            </a:r>
            <a:r>
              <a:rPr sz="1400" dirty="0">
                <a:latin typeface="Carlito"/>
                <a:cs typeface="Carlito"/>
              </a:rPr>
              <a:t>підприємствах невисока. </a:t>
            </a:r>
            <a:r>
              <a:rPr sz="1400" spc="-5" dirty="0">
                <a:latin typeface="Carlito"/>
                <a:cs typeface="Carlito"/>
              </a:rPr>
              <a:t>До того </a:t>
            </a:r>
            <a:r>
              <a:rPr sz="1400" dirty="0">
                <a:latin typeface="Carlito"/>
                <a:cs typeface="Carlito"/>
              </a:rPr>
              <a:t>ж справжня </a:t>
            </a:r>
            <a:r>
              <a:rPr sz="1400" spc="-5" dirty="0">
                <a:latin typeface="Carlito"/>
                <a:cs typeface="Carlito"/>
              </a:rPr>
              <a:t>виробнича </a:t>
            </a:r>
            <a:r>
              <a:rPr sz="1400" dirty="0">
                <a:latin typeface="Carlito"/>
                <a:cs typeface="Carlito"/>
              </a:rPr>
              <a:t>практика на  </a:t>
            </a:r>
            <a:r>
              <a:rPr sz="1400" spc="-5" dirty="0">
                <a:latin typeface="Carlito"/>
                <a:cs typeface="Carlito"/>
              </a:rPr>
              <a:t>промисловому підприємстві </a:t>
            </a:r>
            <a:r>
              <a:rPr sz="1400" dirty="0">
                <a:latin typeface="Carlito"/>
                <a:cs typeface="Carlito"/>
              </a:rPr>
              <a:t>під час </a:t>
            </a:r>
            <a:r>
              <a:rPr sz="1400" spc="-5" dirty="0">
                <a:latin typeface="Carlito"/>
                <a:cs typeface="Carlito"/>
              </a:rPr>
              <a:t>навчання, як </a:t>
            </a:r>
            <a:r>
              <a:rPr sz="1400" dirty="0">
                <a:latin typeface="Carlito"/>
                <a:cs typeface="Carlito"/>
              </a:rPr>
              <a:t>раніше, </a:t>
            </a:r>
            <a:r>
              <a:rPr sz="1400" spc="-5" dirty="0">
                <a:latin typeface="Carlito"/>
                <a:cs typeface="Carlito"/>
              </a:rPr>
              <a:t>тепер не існує. Тобто </a:t>
            </a:r>
            <a:r>
              <a:rPr sz="1400" dirty="0">
                <a:latin typeface="Carlito"/>
                <a:cs typeface="Carlito"/>
              </a:rPr>
              <a:t>і  </a:t>
            </a:r>
            <a:r>
              <a:rPr sz="1400" spc="-5" dirty="0">
                <a:latin typeface="Carlito"/>
                <a:cs typeface="Carlito"/>
              </a:rPr>
              <a:t>навчитися </a:t>
            </a:r>
            <a:r>
              <a:rPr sz="1400" dirty="0">
                <a:latin typeface="Carlito"/>
                <a:cs typeface="Carlito"/>
              </a:rPr>
              <a:t>ні в </a:t>
            </a:r>
            <a:r>
              <a:rPr sz="1400" spc="-10" dirty="0">
                <a:latin typeface="Carlito"/>
                <a:cs typeface="Carlito"/>
              </a:rPr>
              <a:t>кого,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самостійно стати висококваліфікованим фахівцем</a:t>
            </a:r>
            <a:r>
              <a:rPr sz="1400" spc="10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важко.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Установи-розробники, «розпорошені» </a:t>
            </a:r>
            <a:r>
              <a:rPr sz="1400" dirty="0">
                <a:latin typeface="Carlito"/>
                <a:cs typeface="Carlito"/>
              </a:rPr>
              <a:t>в 90-х </a:t>
            </a:r>
            <a:r>
              <a:rPr sz="1400" spc="-5" dirty="0">
                <a:latin typeface="Carlito"/>
                <a:cs typeface="Carlito"/>
              </a:rPr>
              <a:t>роках минулого століття </a:t>
            </a:r>
            <a:r>
              <a:rPr sz="1400" dirty="0">
                <a:latin typeface="Carlito"/>
                <a:cs typeface="Carlito"/>
              </a:rPr>
              <a:t>на  </a:t>
            </a:r>
            <a:r>
              <a:rPr sz="1400" spc="-5" dirty="0">
                <a:latin typeface="Carlito"/>
                <a:cs typeface="Carlito"/>
              </a:rPr>
              <a:t>дрібні конструкторські </a:t>
            </a:r>
            <a:r>
              <a:rPr sz="1400" dirty="0">
                <a:latin typeface="Carlito"/>
                <a:cs typeface="Carlito"/>
              </a:rPr>
              <a:t>бюро, </a:t>
            </a:r>
            <a:r>
              <a:rPr sz="1400" spc="-5" dirty="0">
                <a:latin typeface="Carlito"/>
                <a:cs typeface="Carlito"/>
              </a:rPr>
              <a:t>малі проектні </a:t>
            </a:r>
            <a:r>
              <a:rPr sz="1400" dirty="0">
                <a:latin typeface="Carlito"/>
                <a:cs typeface="Carlito"/>
              </a:rPr>
              <a:t>підприємства, самостійні  </a:t>
            </a:r>
            <a:r>
              <a:rPr sz="1400" spc="-5" dirty="0">
                <a:latin typeface="Carlito"/>
                <a:cs typeface="Carlito"/>
              </a:rPr>
              <a:t>вузькоспрямовані дослідні інститути, </a:t>
            </a:r>
            <a:r>
              <a:rPr sz="1400" dirty="0">
                <a:latin typeface="Carlito"/>
                <a:cs typeface="Carlito"/>
              </a:rPr>
              <a:t>здебільшого не </a:t>
            </a:r>
            <a:r>
              <a:rPr sz="1400" spc="-5" dirty="0">
                <a:latin typeface="Carlito"/>
                <a:cs typeface="Carlito"/>
              </a:rPr>
              <a:t>вижили.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тих, що  залишилися, </a:t>
            </a:r>
            <a:r>
              <a:rPr sz="1400" dirty="0">
                <a:latin typeface="Carlito"/>
                <a:cs typeface="Carlito"/>
              </a:rPr>
              <a:t>більшість </a:t>
            </a:r>
            <a:r>
              <a:rPr sz="1400" spc="-5" dirty="0">
                <a:latin typeface="Carlito"/>
                <a:cs typeface="Carlito"/>
              </a:rPr>
              <a:t>просто копіюють </a:t>
            </a:r>
            <a:r>
              <a:rPr sz="1400" dirty="0">
                <a:latin typeface="Carlito"/>
                <a:cs typeface="Carlito"/>
              </a:rPr>
              <a:t>нові </a:t>
            </a:r>
            <a:r>
              <a:rPr sz="1400" spc="-5" dirty="0">
                <a:latin typeface="Carlito"/>
                <a:cs typeface="Carlito"/>
              </a:rPr>
              <a:t>товари, що користуються попитом  </a:t>
            </a:r>
            <a:r>
              <a:rPr sz="1400" dirty="0">
                <a:latin typeface="Carlito"/>
                <a:cs typeface="Carlito"/>
              </a:rPr>
              <a:t>у споживачів, але їм </a:t>
            </a:r>
            <a:r>
              <a:rPr sz="1400" spc="-5" dirty="0">
                <a:latin typeface="Carlito"/>
                <a:cs typeface="Carlito"/>
              </a:rPr>
              <a:t>набагато </a:t>
            </a:r>
            <a:r>
              <a:rPr sz="1400" dirty="0">
                <a:latin typeface="Carlito"/>
                <a:cs typeface="Carlito"/>
              </a:rPr>
              <a:t>важче </a:t>
            </a:r>
            <a:r>
              <a:rPr sz="1400" spc="-5" dirty="0">
                <a:latin typeface="Carlito"/>
                <a:cs typeface="Carlito"/>
              </a:rPr>
              <a:t>стати лідерами </a:t>
            </a:r>
            <a:r>
              <a:rPr sz="1400" dirty="0">
                <a:latin typeface="Carlito"/>
                <a:cs typeface="Carlito"/>
              </a:rPr>
              <a:t>на ринку за </a:t>
            </a:r>
            <a:r>
              <a:rPr sz="1400" spc="-5" dirty="0">
                <a:latin typeface="Carlito"/>
                <a:cs typeface="Carlito"/>
              </a:rPr>
              <a:t>показниками  якості. Тобто </a:t>
            </a:r>
            <a:r>
              <a:rPr sz="1400" dirty="0">
                <a:latin typeface="Carlito"/>
                <a:cs typeface="Carlito"/>
              </a:rPr>
              <a:t>суб'єкти </a:t>
            </a:r>
            <a:r>
              <a:rPr sz="1400" spc="-5" dirty="0">
                <a:latin typeface="Carlito"/>
                <a:cs typeface="Carlito"/>
              </a:rPr>
              <a:t>колишньої </a:t>
            </a:r>
            <a:r>
              <a:rPr sz="1400" dirty="0">
                <a:latin typeface="Carlito"/>
                <a:cs typeface="Carlito"/>
              </a:rPr>
              <a:t>науково-виробничої </a:t>
            </a:r>
            <a:r>
              <a:rPr sz="1400" spc="-5" dirty="0">
                <a:latin typeface="Carlito"/>
                <a:cs typeface="Carlito"/>
              </a:rPr>
              <a:t>діяльності починають  усвідомлювати, що виробничники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спроможні купувати </a:t>
            </a:r>
            <a:r>
              <a:rPr sz="1400" dirty="0">
                <a:latin typeface="Carlito"/>
                <a:cs typeface="Carlito"/>
              </a:rPr>
              <a:t>сучасні </a:t>
            </a:r>
            <a:r>
              <a:rPr sz="1400" spc="-5" dirty="0">
                <a:latin typeface="Carlito"/>
                <a:cs typeface="Carlito"/>
              </a:rPr>
              <a:t>розробки </a:t>
            </a:r>
            <a:r>
              <a:rPr sz="1400" dirty="0">
                <a:latin typeface="Carlito"/>
                <a:cs typeface="Carlito"/>
              </a:rPr>
              <a:t>за  </a:t>
            </a:r>
            <a:r>
              <a:rPr sz="1400" spc="-5" dirty="0">
                <a:latin typeface="Carlito"/>
                <a:cs typeface="Carlito"/>
              </a:rPr>
              <a:t>кордоном,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проектанти </a:t>
            </a:r>
            <a:r>
              <a:rPr sz="1400" dirty="0">
                <a:latin typeface="Carlito"/>
                <a:cs typeface="Carlito"/>
              </a:rPr>
              <a:t>нової </a:t>
            </a:r>
            <a:r>
              <a:rPr sz="1400" spc="-5" dirty="0">
                <a:latin typeface="Carlito"/>
                <a:cs typeface="Carlito"/>
              </a:rPr>
              <a:t>техніки </a:t>
            </a:r>
            <a:r>
              <a:rPr sz="1400" dirty="0">
                <a:latin typeface="Carlito"/>
                <a:cs typeface="Carlito"/>
              </a:rPr>
              <a:t>- знайти </a:t>
            </a:r>
            <a:r>
              <a:rPr sz="1400" spc="-5" dirty="0">
                <a:latin typeface="Carlito"/>
                <a:cs typeface="Carlito"/>
              </a:rPr>
              <a:t>необхідну кількість замовників,  </a:t>
            </a:r>
            <a:r>
              <a:rPr sz="1400" dirty="0">
                <a:latin typeface="Carlito"/>
                <a:cs typeface="Carlito"/>
              </a:rPr>
              <a:t>щоб </a:t>
            </a:r>
            <a:r>
              <a:rPr sz="1400" spc="-5" dirty="0">
                <a:latin typeface="Carlito"/>
                <a:cs typeface="Carlito"/>
              </a:rPr>
              <a:t>стабільно </a:t>
            </a:r>
            <a:r>
              <a:rPr sz="1400" dirty="0">
                <a:latin typeface="Carlito"/>
                <a:cs typeface="Carlito"/>
              </a:rPr>
              <a:t>працювати. </a:t>
            </a:r>
            <a:r>
              <a:rPr sz="1400" spc="-5" dirty="0">
                <a:latin typeface="Carlito"/>
                <a:cs typeface="Carlito"/>
              </a:rPr>
              <a:t>Промислові підприємства мають </a:t>
            </a:r>
            <a:r>
              <a:rPr sz="1400" dirty="0">
                <a:latin typeface="Carlito"/>
                <a:cs typeface="Carlito"/>
              </a:rPr>
              <a:t>вирішити:  </a:t>
            </a:r>
            <a:r>
              <a:rPr sz="1400" spc="-5" dirty="0">
                <a:latin typeface="Carlito"/>
                <a:cs typeface="Carlito"/>
              </a:rPr>
              <a:t>відтворювати </a:t>
            </a:r>
            <a:r>
              <a:rPr sz="1400" dirty="0">
                <a:latin typeface="Carlito"/>
                <a:cs typeface="Carlito"/>
              </a:rPr>
              <a:t>у своєму </a:t>
            </a:r>
            <a:r>
              <a:rPr sz="1400" spc="-5" dirty="0">
                <a:latin typeface="Carlito"/>
                <a:cs typeface="Carlito"/>
              </a:rPr>
              <a:t>складі науково-дослідні </a:t>
            </a:r>
            <a:r>
              <a:rPr sz="1400" dirty="0">
                <a:latin typeface="Carlito"/>
                <a:cs typeface="Carlito"/>
              </a:rPr>
              <a:t>або </a:t>
            </a:r>
            <a:r>
              <a:rPr sz="1400" spc="-5" dirty="0">
                <a:latin typeface="Carlito"/>
                <a:cs typeface="Carlito"/>
              </a:rPr>
              <a:t>проектні структури,  </a:t>
            </a:r>
            <a:r>
              <a:rPr sz="1400" dirty="0">
                <a:latin typeface="Carlito"/>
                <a:cs typeface="Carlito"/>
              </a:rPr>
              <a:t>працювати з </a:t>
            </a:r>
            <a:r>
              <a:rPr sz="1400" spc="-5" dirty="0">
                <a:latin typeface="Carlito"/>
                <a:cs typeface="Carlito"/>
              </a:rPr>
              <a:t>ними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договірній основі </a:t>
            </a: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користуватися розробками провідних  фірм-розроблювачів тощо. Для </a:t>
            </a:r>
            <a:r>
              <a:rPr sz="1400" dirty="0">
                <a:latin typeface="Carlito"/>
                <a:cs typeface="Carlito"/>
              </a:rPr>
              <a:t>підприємств, </a:t>
            </a:r>
            <a:r>
              <a:rPr sz="1400" spc="-5" dirty="0">
                <a:latin typeface="Carlito"/>
                <a:cs typeface="Carlito"/>
              </a:rPr>
              <a:t>що випу-скають виробничо-  технічну продукцію </a:t>
            </a:r>
            <a:r>
              <a:rPr sz="1400" dirty="0">
                <a:latin typeface="Carlito"/>
                <a:cs typeface="Carlito"/>
              </a:rPr>
              <a:t>і сьогодні </a:t>
            </a:r>
            <a:r>
              <a:rPr sz="1400" spc="-5" dirty="0">
                <a:latin typeface="Carlito"/>
                <a:cs typeface="Carlito"/>
              </a:rPr>
              <a:t>вирішують проблему </a:t>
            </a:r>
            <a:r>
              <a:rPr sz="1400" dirty="0">
                <a:latin typeface="Carlito"/>
                <a:cs typeface="Carlito"/>
              </a:rPr>
              <a:t>виживання, </a:t>
            </a:r>
            <a:r>
              <a:rPr sz="1400" spc="-5" dirty="0">
                <a:latin typeface="Carlito"/>
                <a:cs typeface="Carlito"/>
              </a:rPr>
              <a:t>головними  </a:t>
            </a:r>
            <a:r>
              <a:rPr sz="1400" dirty="0">
                <a:latin typeface="Carlito"/>
                <a:cs typeface="Carlito"/>
              </a:rPr>
              <a:t>причинами </a:t>
            </a:r>
            <a:r>
              <a:rPr sz="1400" spc="-5" dirty="0">
                <a:latin typeface="Carlito"/>
                <a:cs typeface="Carlito"/>
              </a:rPr>
              <a:t>складнощів </a:t>
            </a:r>
            <a:r>
              <a:rPr sz="1400" dirty="0">
                <a:latin typeface="Carlito"/>
                <a:cs typeface="Carlito"/>
              </a:rPr>
              <a:t>є </a:t>
            </a:r>
            <a:r>
              <a:rPr sz="1400" spc="-5" dirty="0">
                <a:latin typeface="Carlito"/>
                <a:cs typeface="Carlito"/>
              </a:rPr>
              <a:t>незвичні принципи організації </a:t>
            </a:r>
            <a:r>
              <a:rPr sz="1400" dirty="0">
                <a:latin typeface="Carlito"/>
                <a:cs typeface="Carlito"/>
              </a:rPr>
              <a:t>праці і </a:t>
            </a:r>
            <a:r>
              <a:rPr sz="1400" spc="-5" dirty="0">
                <a:latin typeface="Carlito"/>
                <a:cs typeface="Carlito"/>
              </a:rPr>
              <a:t>технологічні  умови роботи </a:t>
            </a:r>
            <a:r>
              <a:rPr sz="1400" dirty="0">
                <a:latin typeface="Carlito"/>
                <a:cs typeface="Carlito"/>
              </a:rPr>
              <a:t>підприємств, </a:t>
            </a:r>
            <a:r>
              <a:rPr sz="1400" spc="-5" dirty="0">
                <a:latin typeface="Carlito"/>
                <a:cs typeface="Carlito"/>
              </a:rPr>
              <a:t>заборона законодавчими органами економічно  сильних держав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продаж новітніх технологій, непомірно висока </a:t>
            </a:r>
            <a:r>
              <a:rPr sz="1400" dirty="0">
                <a:latin typeface="Carlito"/>
                <a:cs typeface="Carlito"/>
              </a:rPr>
              <a:t>вартість  </a:t>
            </a:r>
            <a:r>
              <a:rPr sz="1400" spc="-5" dirty="0">
                <a:latin typeface="Carlito"/>
                <a:cs typeface="Carlito"/>
              </a:rPr>
              <a:t>науково-технічних та проектних розробок. До </a:t>
            </a:r>
            <a:r>
              <a:rPr sz="1400" dirty="0">
                <a:latin typeface="Carlito"/>
                <a:cs typeface="Carlito"/>
              </a:rPr>
              <a:t>переваг </a:t>
            </a:r>
            <a:r>
              <a:rPr sz="1400" spc="-5" dirty="0">
                <a:latin typeface="Carlito"/>
                <a:cs typeface="Carlito"/>
              </a:rPr>
              <a:t>таких розробок належать  задоволення загальних для міжнародних ринків вимог споживачів до  </a:t>
            </a:r>
            <a:r>
              <a:rPr sz="1400" dirty="0">
                <a:latin typeface="Carlito"/>
                <a:cs typeface="Carlito"/>
              </a:rPr>
              <a:t>використання </a:t>
            </a:r>
            <a:r>
              <a:rPr sz="1400" spc="-5" dirty="0">
                <a:latin typeface="Carlito"/>
                <a:cs typeface="Carlito"/>
              </a:rPr>
              <a:t>товарів певного асортименту, </a:t>
            </a:r>
            <a:r>
              <a:rPr sz="1400" dirty="0">
                <a:latin typeface="Carlito"/>
                <a:cs typeface="Carlito"/>
              </a:rPr>
              <a:t>досвід у забезпеченні </a:t>
            </a:r>
            <a:r>
              <a:rPr sz="1400" spc="-5" dirty="0">
                <a:latin typeface="Carlito"/>
                <a:cs typeface="Carlito"/>
              </a:rPr>
              <a:t>відповідного  технічного обслуговування продукції </a:t>
            </a:r>
            <a:r>
              <a:rPr sz="1400" dirty="0">
                <a:latin typeface="Carlito"/>
                <a:cs typeface="Carlito"/>
              </a:rPr>
              <a:t>під час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експлуатації.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Повертаючись до </a:t>
            </a:r>
            <a:r>
              <a:rPr sz="1400" dirty="0">
                <a:latin typeface="Carlito"/>
                <a:cs typeface="Carlito"/>
              </a:rPr>
              <a:t>питання </a:t>
            </a:r>
            <a:r>
              <a:rPr sz="1400" spc="-5" dirty="0">
                <a:latin typeface="Carlito"/>
                <a:cs typeface="Carlito"/>
              </a:rPr>
              <a:t>про необхідність </a:t>
            </a:r>
            <a:r>
              <a:rPr sz="1400" dirty="0">
                <a:latin typeface="Carlito"/>
                <a:cs typeface="Carlito"/>
              </a:rPr>
              <a:t>постійного </a:t>
            </a:r>
            <a:r>
              <a:rPr sz="1400" spc="-5" dirty="0">
                <a:latin typeface="Carlito"/>
                <a:cs typeface="Carlito"/>
              </a:rPr>
              <a:t>оновлення  сільгосптехніки, слід зазначити, що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Україні працює лізингова програма, </a:t>
            </a:r>
            <a:r>
              <a:rPr sz="1400" dirty="0">
                <a:latin typeface="Carlito"/>
                <a:cs typeface="Carlito"/>
              </a:rPr>
              <a:t>що  </a:t>
            </a:r>
            <a:r>
              <a:rPr sz="1400" spc="-5" dirty="0">
                <a:latin typeface="Carlito"/>
                <a:cs typeface="Carlito"/>
              </a:rPr>
              <a:t>створена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пропозицією Мінагрополітики </a:t>
            </a:r>
            <a:r>
              <a:rPr sz="1400" dirty="0">
                <a:latin typeface="Carlito"/>
                <a:cs typeface="Carlito"/>
              </a:rPr>
              <a:t>ще в 1998 </a:t>
            </a:r>
            <a:r>
              <a:rPr sz="1400" spc="-5" dirty="0">
                <a:latin typeface="Carlito"/>
                <a:cs typeface="Carlito"/>
              </a:rPr>
              <a:t>році.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умовами лізингу  виробник сільськогосподарської продукції отримує техніку, </a:t>
            </a:r>
            <a:r>
              <a:rPr sz="1400" dirty="0">
                <a:latin typeface="Carlito"/>
                <a:cs typeface="Carlito"/>
              </a:rPr>
              <a:t>сплативши </a:t>
            </a:r>
            <a:r>
              <a:rPr sz="1400" spc="-10" dirty="0">
                <a:latin typeface="Carlito"/>
                <a:cs typeface="Carlito"/>
              </a:rPr>
              <a:t>лише  </a:t>
            </a:r>
            <a:r>
              <a:rPr sz="1400" dirty="0">
                <a:latin typeface="Carlito"/>
                <a:cs typeface="Carlito"/>
              </a:rPr>
              <a:t>15% її вартості. Потім </a:t>
            </a:r>
            <a:r>
              <a:rPr sz="1400" spc="-5" dirty="0">
                <a:latin typeface="Carlito"/>
                <a:cs typeface="Carlito"/>
              </a:rPr>
              <a:t>протягом п'яти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половиною років </a:t>
            </a:r>
            <a:r>
              <a:rPr sz="1400" dirty="0">
                <a:latin typeface="Carlito"/>
                <a:cs typeface="Carlito"/>
              </a:rPr>
              <a:t>споживач </a:t>
            </a:r>
            <a:r>
              <a:rPr sz="1400" spc="-5" dirty="0">
                <a:latin typeface="Carlito"/>
                <a:cs typeface="Carlito"/>
              </a:rPr>
              <a:t>лізингової  техніки    має    повернути    </a:t>
            </a:r>
            <a:r>
              <a:rPr sz="1400" dirty="0">
                <a:latin typeface="Carlito"/>
                <a:cs typeface="Carlito"/>
              </a:rPr>
              <a:t>100%   вартості   із    </a:t>
            </a:r>
            <a:r>
              <a:rPr sz="1400" spc="-5" dirty="0">
                <a:latin typeface="Carlito"/>
                <a:cs typeface="Carlito"/>
              </a:rPr>
              <a:t>середньорічною    </a:t>
            </a:r>
            <a:r>
              <a:rPr sz="1400" dirty="0">
                <a:latin typeface="Carlito"/>
                <a:cs typeface="Carlito"/>
              </a:rPr>
              <a:t>ставкою</a:t>
            </a:r>
            <a:r>
              <a:rPr sz="1400" spc="19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1,9%.</a:t>
            </a:r>
            <a:endParaRPr sz="1400">
              <a:latin typeface="Carlito"/>
              <a:cs typeface="Carlito"/>
            </a:endParaRPr>
          </a:p>
          <a:p>
            <a:pPr marL="12700" algn="just">
              <a:lnSpc>
                <a:spcPct val="100000"/>
              </a:lnSpc>
              <a:spcBef>
                <a:spcPts val="160"/>
              </a:spcBef>
            </a:pPr>
            <a:r>
              <a:rPr sz="1400" spc="-5" dirty="0">
                <a:latin typeface="Carlito"/>
                <a:cs typeface="Carlito"/>
              </a:rPr>
              <a:t>«Украгролізинг» </a:t>
            </a:r>
            <a:r>
              <a:rPr sz="1400" dirty="0">
                <a:latin typeface="Carlito"/>
                <a:cs typeface="Carlito"/>
              </a:rPr>
              <a:t>щорічно надає </a:t>
            </a:r>
            <a:r>
              <a:rPr sz="1400" spc="-5" dirty="0">
                <a:latin typeface="Carlito"/>
                <a:cs typeface="Carlito"/>
              </a:rPr>
              <a:t>вітчизняному </a:t>
            </a:r>
            <a:r>
              <a:rPr sz="1400" dirty="0">
                <a:latin typeface="Carlito"/>
                <a:cs typeface="Carlito"/>
              </a:rPr>
              <a:t>виробникові </a:t>
            </a:r>
            <a:r>
              <a:rPr sz="1400" spc="-5" dirty="0">
                <a:latin typeface="Carlito"/>
                <a:cs typeface="Carlito"/>
              </a:rPr>
              <a:t>техніки </a:t>
            </a:r>
            <a:r>
              <a:rPr sz="1400" dirty="0">
                <a:latin typeface="Carlito"/>
                <a:cs typeface="Carlito"/>
              </a:rPr>
              <a:t>на 50-70 </a:t>
            </a:r>
            <a:r>
              <a:rPr sz="1400" spc="10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млн</a:t>
            </a:r>
            <a:endParaRPr sz="1400">
              <a:latin typeface="Carlito"/>
              <a:cs typeface="Carlito"/>
            </a:endParaRPr>
          </a:p>
          <a:p>
            <a:pPr marL="12700" marR="5715" algn="just">
              <a:lnSpc>
                <a:spcPct val="109500"/>
              </a:lnSpc>
              <a:spcBef>
                <a:spcPts val="10"/>
              </a:spcBef>
            </a:pPr>
            <a:r>
              <a:rPr sz="1400" spc="-5" dirty="0">
                <a:latin typeface="Carlito"/>
                <a:cs typeface="Carlito"/>
              </a:rPr>
              <a:t>грн (у середньому </a:t>
            </a:r>
            <a:r>
              <a:rPr sz="1400" dirty="0">
                <a:latin typeface="Carlito"/>
                <a:cs typeface="Carlito"/>
              </a:rPr>
              <a:t>- 200-300 </a:t>
            </a:r>
            <a:r>
              <a:rPr sz="1400" spc="-5" dirty="0">
                <a:latin typeface="Carlito"/>
                <a:cs typeface="Carlito"/>
              </a:rPr>
              <a:t>тракторів, 30-40 зернозбиральних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20-30  кормозбиральних</a:t>
            </a:r>
            <a:r>
              <a:rPr sz="1400" spc="9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комбайнів).</a:t>
            </a:r>
            <a:r>
              <a:rPr sz="1400" spc="9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Водночас</a:t>
            </a:r>
            <a:r>
              <a:rPr sz="1400" spc="8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в</a:t>
            </a:r>
            <a:r>
              <a:rPr sz="1400" spc="9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Україну</a:t>
            </a:r>
            <a:r>
              <a:rPr sz="1400" spc="8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щорічно</a:t>
            </a:r>
            <a:r>
              <a:rPr sz="1400" spc="1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надходить</a:t>
            </a:r>
            <a:r>
              <a:rPr sz="1400" spc="1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імпортна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851275" y="10087927"/>
            <a:ext cx="21844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z="1100" dirty="0">
                <a:latin typeface="Carlito"/>
                <a:cs typeface="Carlito"/>
              </a:rPr>
              <a:t>3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730" y="817880"/>
            <a:ext cx="6147435" cy="7143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Carlito"/>
                <a:cs typeface="Carlito"/>
              </a:rPr>
              <a:t>Вступ</a:t>
            </a: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Carlito"/>
              <a:cs typeface="Carlito"/>
            </a:endParaRPr>
          </a:p>
          <a:p>
            <a:pPr marL="12700" marR="5080" indent="571500" algn="just">
              <a:lnSpc>
                <a:spcPct val="109800"/>
              </a:lnSpc>
              <a:spcBef>
                <a:spcPts val="5"/>
              </a:spcBef>
            </a:pPr>
            <a:r>
              <a:rPr sz="1400" dirty="0">
                <a:latin typeface="Carlito"/>
                <a:cs typeface="Carlito"/>
              </a:rPr>
              <a:t>Ми </a:t>
            </a:r>
            <a:r>
              <a:rPr sz="1400" spc="-5" dirty="0">
                <a:latin typeface="Carlito"/>
                <a:cs typeface="Carlito"/>
              </a:rPr>
              <a:t>живемо </a:t>
            </a:r>
            <a:r>
              <a:rPr sz="1400" dirty="0">
                <a:latin typeface="Carlito"/>
                <a:cs typeface="Carlito"/>
              </a:rPr>
              <a:t>в постійно </a:t>
            </a:r>
            <a:r>
              <a:rPr sz="1400" spc="-5" dirty="0">
                <a:latin typeface="Carlito"/>
                <a:cs typeface="Carlito"/>
              </a:rPr>
              <a:t>мінливому світі. Темп змін </a:t>
            </a:r>
            <a:r>
              <a:rPr sz="1400" dirty="0">
                <a:latin typeface="Carlito"/>
                <a:cs typeface="Carlito"/>
              </a:rPr>
              <a:t>рік у рік </a:t>
            </a:r>
            <a:r>
              <a:rPr sz="1400" spc="-5" dirty="0">
                <a:latin typeface="Carlito"/>
                <a:cs typeface="Carlito"/>
              </a:rPr>
              <a:t>зростає.  Турбулентність навколишнього людини </a:t>
            </a:r>
            <a:r>
              <a:rPr sz="1400" dirty="0">
                <a:latin typeface="Carlito"/>
                <a:cs typeface="Carlito"/>
              </a:rPr>
              <a:t>зовнішнього </a:t>
            </a:r>
            <a:r>
              <a:rPr sz="1400" spc="-5" dirty="0">
                <a:latin typeface="Carlito"/>
                <a:cs typeface="Carlito"/>
              </a:rPr>
              <a:t>середовища стала  </a:t>
            </a:r>
            <a:r>
              <a:rPr sz="1400" dirty="0">
                <a:latin typeface="Carlito"/>
                <a:cs typeface="Carlito"/>
              </a:rPr>
              <a:t>невід'ємним </a:t>
            </a:r>
            <a:r>
              <a:rPr sz="1400" spc="-5" dirty="0">
                <a:latin typeface="Carlito"/>
                <a:cs typeface="Carlito"/>
              </a:rPr>
              <a:t>атрибутом його життєдіяльності. </a:t>
            </a:r>
            <a:r>
              <a:rPr sz="1400" dirty="0">
                <a:latin typeface="Carlito"/>
                <a:cs typeface="Carlito"/>
              </a:rPr>
              <a:t>Від </a:t>
            </a:r>
            <a:r>
              <a:rPr sz="1400" spc="-5" dirty="0">
                <a:latin typeface="Carlito"/>
                <a:cs typeface="Carlito"/>
              </a:rPr>
              <a:t>того, як людина реагує </a:t>
            </a:r>
            <a:r>
              <a:rPr sz="1400" dirty="0">
                <a:latin typeface="Carlito"/>
                <a:cs typeface="Carlito"/>
              </a:rPr>
              <a:t>на  </a:t>
            </a:r>
            <a:r>
              <a:rPr sz="1400" spc="-5" dirty="0">
                <a:latin typeface="Carlito"/>
                <a:cs typeface="Carlito"/>
              </a:rPr>
              <a:t>посилюються зміни, залежить його виживання та розвиток. </a:t>
            </a:r>
            <a:r>
              <a:rPr sz="1400" dirty="0">
                <a:latin typeface="Carlito"/>
                <a:cs typeface="Carlito"/>
              </a:rPr>
              <a:t>У ще </a:t>
            </a:r>
            <a:r>
              <a:rPr sz="1400" spc="-5" dirty="0">
                <a:latin typeface="Carlito"/>
                <a:cs typeface="Carlito"/>
              </a:rPr>
              <a:t>більшою  мірою </a:t>
            </a:r>
            <a:r>
              <a:rPr sz="1400" dirty="0">
                <a:latin typeface="Carlito"/>
                <a:cs typeface="Carlito"/>
              </a:rPr>
              <a:t>це </a:t>
            </a:r>
            <a:r>
              <a:rPr sz="1400" spc="-5" dirty="0">
                <a:latin typeface="Carlito"/>
                <a:cs typeface="Carlito"/>
              </a:rPr>
              <a:t>відноситься до діяльності сучасних ринкових суб'єктів, яких </a:t>
            </a:r>
            <a:r>
              <a:rPr sz="1400" dirty="0">
                <a:latin typeface="Carlito"/>
                <a:cs typeface="Carlito"/>
              </a:rPr>
              <a:t>вплив  зовнішнього </a:t>
            </a:r>
            <a:r>
              <a:rPr sz="1400" spc="-5" dirty="0">
                <a:latin typeface="Carlito"/>
                <a:cs typeface="Carlito"/>
              </a:rPr>
              <a:t>середовища спонукає </a:t>
            </a:r>
            <a:r>
              <a:rPr sz="1400" dirty="0">
                <a:latin typeface="Carlito"/>
                <a:cs typeface="Carlito"/>
              </a:rPr>
              <a:t>шукати нові </a:t>
            </a:r>
            <a:r>
              <a:rPr sz="1400" spc="-5" dirty="0">
                <a:latin typeface="Carlito"/>
                <a:cs typeface="Carlito"/>
              </a:rPr>
              <a:t>шляхи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засоби </a:t>
            </a:r>
            <a:r>
              <a:rPr sz="1400" dirty="0">
                <a:latin typeface="Carlito"/>
                <a:cs typeface="Carlito"/>
              </a:rPr>
              <a:t>завоювання </a:t>
            </a:r>
            <a:r>
              <a:rPr sz="1400" spc="-5" dirty="0">
                <a:latin typeface="Carlito"/>
                <a:cs typeface="Carlito"/>
              </a:rPr>
              <a:t>та  утримання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споживачів.</a:t>
            </a:r>
            <a:endParaRPr sz="1400">
              <a:latin typeface="Carlito"/>
              <a:cs typeface="Carlito"/>
            </a:endParaRPr>
          </a:p>
          <a:p>
            <a:pPr marL="12700" marR="6350" indent="57150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Сьогодні </a:t>
            </a:r>
            <a:r>
              <a:rPr sz="1400" dirty="0">
                <a:latin typeface="Carlito"/>
                <a:cs typeface="Carlito"/>
              </a:rPr>
              <a:t>ні в </a:t>
            </a:r>
            <a:r>
              <a:rPr sz="1400" spc="-5" dirty="0">
                <a:latin typeface="Carlito"/>
                <a:cs typeface="Carlito"/>
              </a:rPr>
              <a:t>кого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викликає сумніву той факт, що безперервне  впровадження нововведень </a:t>
            </a:r>
            <a:r>
              <a:rPr sz="1400" dirty="0">
                <a:latin typeface="Carlito"/>
                <a:cs typeface="Carlito"/>
              </a:rPr>
              <a:t>- єдиний </a:t>
            </a:r>
            <a:r>
              <a:rPr sz="1400" spc="-5" dirty="0">
                <a:latin typeface="Carlito"/>
                <a:cs typeface="Carlito"/>
              </a:rPr>
              <a:t>спосіб підтримки високих темпів розвитку  організації </a:t>
            </a:r>
            <a:r>
              <a:rPr sz="1400" dirty="0">
                <a:latin typeface="Carlito"/>
                <a:cs typeface="Carlito"/>
              </a:rPr>
              <a:t>і рівня </a:t>
            </a:r>
            <a:r>
              <a:rPr sz="1400" spc="-5" dirty="0">
                <a:latin typeface="Carlito"/>
                <a:cs typeface="Carlito"/>
              </a:rPr>
              <a:t>прибутковості. </a:t>
            </a:r>
            <a:r>
              <a:rPr sz="1400" dirty="0">
                <a:latin typeface="Carlito"/>
                <a:cs typeface="Carlito"/>
              </a:rPr>
              <a:t>Питання про </a:t>
            </a:r>
            <a:r>
              <a:rPr sz="1400" spc="-5" dirty="0">
                <a:latin typeface="Carlito"/>
                <a:cs typeface="Carlito"/>
              </a:rPr>
              <a:t>розробку </a:t>
            </a:r>
            <a:r>
              <a:rPr sz="1400" dirty="0">
                <a:latin typeface="Carlito"/>
                <a:cs typeface="Carlito"/>
              </a:rPr>
              <a:t>нових </a:t>
            </a:r>
            <a:r>
              <a:rPr sz="1400" spc="-5" dirty="0">
                <a:latin typeface="Carlito"/>
                <a:cs typeface="Carlito"/>
              </a:rPr>
              <a:t>продуктів та  </a:t>
            </a:r>
            <a:r>
              <a:rPr sz="1400" dirty="0">
                <a:latin typeface="Carlito"/>
                <a:cs typeface="Carlito"/>
              </a:rPr>
              <a:t>інновації є </a:t>
            </a:r>
            <a:r>
              <a:rPr sz="1400" spc="-5" dirty="0">
                <a:latin typeface="Carlito"/>
                <a:cs typeface="Carlito"/>
              </a:rPr>
              <a:t>одним </a:t>
            </a:r>
            <a:r>
              <a:rPr sz="1400" dirty="0">
                <a:latin typeface="Carlito"/>
                <a:cs typeface="Carlito"/>
              </a:rPr>
              <a:t>з визначальних </a:t>
            </a:r>
            <a:r>
              <a:rPr sz="1400" spc="-5" dirty="0">
                <a:latin typeface="Carlito"/>
                <a:cs typeface="Carlito"/>
              </a:rPr>
              <a:t>моментів стратегічного </a:t>
            </a:r>
            <a:r>
              <a:rPr sz="1400" dirty="0">
                <a:latin typeface="Carlito"/>
                <a:cs typeface="Carlito"/>
              </a:rPr>
              <a:t>плану </a:t>
            </a:r>
            <a:r>
              <a:rPr sz="1400" spc="-5" dirty="0">
                <a:latin typeface="Carlito"/>
                <a:cs typeface="Carlito"/>
              </a:rPr>
              <a:t>організації.  Реалізація інноваційних стратегій </a:t>
            </a:r>
            <a:r>
              <a:rPr sz="1400" dirty="0">
                <a:latin typeface="Carlito"/>
                <a:cs typeface="Carlito"/>
              </a:rPr>
              <a:t>потребує </a:t>
            </a:r>
            <a:r>
              <a:rPr sz="1400" spc="-5" dirty="0">
                <a:latin typeface="Carlito"/>
                <a:cs typeface="Carlito"/>
              </a:rPr>
              <a:t>фундаментальних </a:t>
            </a:r>
            <a:r>
              <a:rPr sz="1400" dirty="0">
                <a:latin typeface="Carlito"/>
                <a:cs typeface="Carlito"/>
              </a:rPr>
              <a:t>змін в  </a:t>
            </a:r>
            <a:r>
              <a:rPr sz="1400" spc="-5" dirty="0">
                <a:latin typeface="Carlito"/>
                <a:cs typeface="Carlito"/>
              </a:rPr>
              <a:t>організаційній структурі, маркетингової орієнтації та філософії</a:t>
            </a:r>
            <a:r>
              <a:rPr sz="1400" spc="5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організації.</a:t>
            </a:r>
            <a:endParaRPr sz="1400">
              <a:latin typeface="Carlito"/>
              <a:cs typeface="Carlito"/>
            </a:endParaRPr>
          </a:p>
          <a:p>
            <a:pPr marL="12700" marR="5080" indent="571500" algn="just">
              <a:lnSpc>
                <a:spcPct val="1098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Якщо розглядати </a:t>
            </a:r>
            <a:r>
              <a:rPr sz="1400" dirty="0">
                <a:latin typeface="Carlito"/>
                <a:cs typeface="Carlito"/>
              </a:rPr>
              <a:t>маркетинг </a:t>
            </a:r>
            <a:r>
              <a:rPr sz="1400" spc="-5" dirty="0">
                <a:latin typeface="Carlito"/>
                <a:cs typeface="Carlito"/>
              </a:rPr>
              <a:t>як філософію підприємництва, </a:t>
            </a:r>
            <a:r>
              <a:rPr sz="1400" spc="-10" dirty="0">
                <a:latin typeface="Carlito"/>
                <a:cs typeface="Carlito"/>
              </a:rPr>
              <a:t>як </a:t>
            </a:r>
            <a:r>
              <a:rPr sz="1400" spc="-5" dirty="0">
                <a:latin typeface="Carlito"/>
                <a:cs typeface="Carlito"/>
              </a:rPr>
              <a:t>тип  мислення, то до найважливіших принципів діяльності організації можна  </a:t>
            </a:r>
            <a:r>
              <a:rPr sz="1400" dirty="0">
                <a:latin typeface="Carlito"/>
                <a:cs typeface="Carlito"/>
              </a:rPr>
              <a:t>віднести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наступні:</a:t>
            </a:r>
            <a:endParaRPr sz="1400">
              <a:latin typeface="Carlito"/>
              <a:cs typeface="Carlito"/>
            </a:endParaRPr>
          </a:p>
          <a:p>
            <a:pPr marL="12700" marR="8890" indent="571500" algn="just">
              <a:lnSpc>
                <a:spcPct val="110100"/>
              </a:lnSpc>
              <a:spcBef>
                <a:spcPts val="790"/>
              </a:spcBef>
              <a:buFont typeface="Arial"/>
              <a:buChar char="■"/>
              <a:tabLst>
                <a:tab pos="761365" algn="l"/>
              </a:tabLst>
            </a:pPr>
            <a:r>
              <a:rPr sz="1400" spc="-5" dirty="0">
                <a:latin typeface="Carlito"/>
                <a:cs typeface="Carlito"/>
              </a:rPr>
              <a:t>принцип стратегічного мислення, який означає, що суб'єкт </a:t>
            </a:r>
            <a:r>
              <a:rPr sz="1400" dirty="0">
                <a:latin typeface="Carlito"/>
                <a:cs typeface="Carlito"/>
              </a:rPr>
              <a:t>ринкової  </a:t>
            </a:r>
            <a:r>
              <a:rPr sz="1400" spc="-5" dirty="0">
                <a:latin typeface="Carlito"/>
                <a:cs typeface="Carlito"/>
              </a:rPr>
              <a:t>діяльності </a:t>
            </a:r>
            <a:r>
              <a:rPr sz="1400" dirty="0">
                <a:latin typeface="Carlito"/>
                <a:cs typeface="Carlito"/>
              </a:rPr>
              <a:t>повинен займатися </a:t>
            </a:r>
            <a:r>
              <a:rPr sz="1400" spc="-5" dirty="0">
                <a:latin typeface="Carlito"/>
                <a:cs typeface="Carlito"/>
              </a:rPr>
              <a:t>«організацією </a:t>
            </a:r>
            <a:r>
              <a:rPr sz="1400" dirty="0">
                <a:latin typeface="Carlito"/>
                <a:cs typeface="Carlito"/>
              </a:rPr>
              <a:t>свого </a:t>
            </a:r>
            <a:r>
              <a:rPr sz="1400" spc="-5" dirty="0">
                <a:latin typeface="Carlito"/>
                <a:cs typeface="Carlito"/>
              </a:rPr>
              <a:t>майбутнього»;</a:t>
            </a:r>
            <a:endParaRPr sz="1400">
              <a:latin typeface="Carlito"/>
              <a:cs typeface="Carlito"/>
            </a:endParaRPr>
          </a:p>
          <a:p>
            <a:pPr marL="12700" marR="6985" indent="571500" algn="just">
              <a:lnSpc>
                <a:spcPct val="109800"/>
              </a:lnSpc>
              <a:spcBef>
                <a:spcPts val="795"/>
              </a:spcBef>
              <a:buFont typeface="Arial"/>
              <a:buChar char="■"/>
              <a:tabLst>
                <a:tab pos="734695" algn="l"/>
              </a:tabLst>
            </a:pPr>
            <a:r>
              <a:rPr sz="1400" spc="-5" dirty="0">
                <a:latin typeface="Carlito"/>
                <a:cs typeface="Carlito"/>
              </a:rPr>
              <a:t>принцип оновлення (інновацій), який означає, що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умовах динамічної  середовища тривалість життєвих циклів товарів </a:t>
            </a:r>
            <a:r>
              <a:rPr sz="1400" dirty="0">
                <a:latin typeface="Carlito"/>
                <a:cs typeface="Carlito"/>
              </a:rPr>
              <a:t>скорочується і </a:t>
            </a:r>
            <a:r>
              <a:rPr sz="1400" spc="-5" dirty="0">
                <a:latin typeface="Carlito"/>
                <a:cs typeface="Carlito"/>
              </a:rPr>
              <a:t>суб'єкти </a:t>
            </a:r>
            <a:r>
              <a:rPr sz="1400" dirty="0">
                <a:latin typeface="Carlito"/>
                <a:cs typeface="Carlito"/>
              </a:rPr>
              <a:t>ринкової  </a:t>
            </a:r>
            <a:r>
              <a:rPr sz="1400" spc="-5" dirty="0">
                <a:latin typeface="Carlito"/>
                <a:cs typeface="Carlito"/>
              </a:rPr>
              <a:t>діяльності, </a:t>
            </a:r>
            <a:r>
              <a:rPr sz="1400" dirty="0">
                <a:latin typeface="Carlito"/>
                <a:cs typeface="Carlito"/>
              </a:rPr>
              <a:t>націлені на </a:t>
            </a:r>
            <a:r>
              <a:rPr sz="1400" spc="-5" dirty="0">
                <a:latin typeface="Carlito"/>
                <a:cs typeface="Carlito"/>
              </a:rPr>
              <a:t>розвиток, </a:t>
            </a:r>
            <a:r>
              <a:rPr sz="1400" dirty="0">
                <a:latin typeface="Carlito"/>
                <a:cs typeface="Carlito"/>
              </a:rPr>
              <a:t>повинні бути готові </a:t>
            </a:r>
            <a:r>
              <a:rPr sz="1400" spc="-5" dirty="0">
                <a:latin typeface="Carlito"/>
                <a:cs typeface="Carlito"/>
              </a:rPr>
              <a:t>до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цього;</a:t>
            </a:r>
            <a:endParaRPr sz="1400">
              <a:latin typeface="Carlito"/>
              <a:cs typeface="Carlito"/>
            </a:endParaRPr>
          </a:p>
          <a:p>
            <a:pPr marL="12700" marR="6985" indent="571500" algn="just">
              <a:lnSpc>
                <a:spcPct val="110100"/>
              </a:lnSpc>
              <a:spcBef>
                <a:spcPts val="790"/>
              </a:spcBef>
              <a:buFont typeface="Arial"/>
              <a:buChar char="■"/>
              <a:tabLst>
                <a:tab pos="817244" algn="l"/>
              </a:tabLst>
            </a:pPr>
            <a:r>
              <a:rPr sz="1400" spc="-5" dirty="0">
                <a:latin typeface="Carlito"/>
                <a:cs typeface="Carlito"/>
              </a:rPr>
              <a:t>принцип глибокого реагування виробництва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збуту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вимоги  </a:t>
            </a:r>
            <a:r>
              <a:rPr sz="1400" dirty="0">
                <a:latin typeface="Carlito"/>
                <a:cs typeface="Carlito"/>
              </a:rPr>
              <a:t>активного і </a:t>
            </a:r>
            <a:r>
              <a:rPr sz="1400" spc="-5" dirty="0">
                <a:latin typeface="Carlito"/>
                <a:cs typeface="Carlito"/>
              </a:rPr>
              <a:t>потенційного попиту.</a:t>
            </a:r>
            <a:endParaRPr sz="1400">
              <a:latin typeface="Carlito"/>
              <a:cs typeface="Carlito"/>
            </a:endParaRPr>
          </a:p>
          <a:p>
            <a:pPr marL="12700" marR="6985" indent="571500" algn="just">
              <a:lnSpc>
                <a:spcPct val="110100"/>
              </a:lnSpc>
              <a:spcBef>
                <a:spcPts val="790"/>
              </a:spcBef>
            </a:pPr>
            <a:r>
              <a:rPr sz="1400" spc="-5" dirty="0">
                <a:latin typeface="Carlito"/>
                <a:cs typeface="Carlito"/>
              </a:rPr>
              <a:t>Саме розвиток маркетингу являє </a:t>
            </a:r>
            <a:r>
              <a:rPr sz="1400" dirty="0">
                <a:latin typeface="Carlito"/>
                <a:cs typeface="Carlito"/>
              </a:rPr>
              <a:t>собою </a:t>
            </a:r>
            <a:r>
              <a:rPr sz="1400" spc="-5" dirty="0">
                <a:latin typeface="Carlito"/>
                <a:cs typeface="Carlito"/>
              </a:rPr>
              <a:t>суцільний ланцюг </a:t>
            </a:r>
            <a:r>
              <a:rPr sz="1400" dirty="0">
                <a:latin typeface="Carlito"/>
                <a:cs typeface="Carlito"/>
              </a:rPr>
              <a:t>інновацій.  Виникнення </a:t>
            </a:r>
            <a:r>
              <a:rPr sz="1400" spc="-5" dirty="0">
                <a:latin typeface="Carlito"/>
                <a:cs typeface="Carlito"/>
              </a:rPr>
              <a:t>концепцій маркетингової інформаційної системи,</a:t>
            </a:r>
            <a:r>
              <a:rPr sz="1400" spc="4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системи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730" y="7936103"/>
            <a:ext cx="1545590" cy="7277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підтримки рішень,  </a:t>
            </a:r>
            <a:r>
              <a:rPr sz="1400" dirty="0">
                <a:latin typeface="Carlito"/>
                <a:cs typeface="Carlito"/>
              </a:rPr>
              <a:t>вза</a:t>
            </a:r>
            <a:r>
              <a:rPr sz="1400" spc="-10" dirty="0">
                <a:latin typeface="Carlito"/>
                <a:cs typeface="Carlito"/>
              </a:rPr>
              <a:t>є</a:t>
            </a:r>
            <a:r>
              <a:rPr sz="1400" spc="-5" dirty="0">
                <a:latin typeface="Carlito"/>
                <a:cs typeface="Carlito"/>
              </a:rPr>
              <a:t>м</a:t>
            </a:r>
            <a:r>
              <a:rPr sz="1400" dirty="0">
                <a:latin typeface="Carlito"/>
                <a:cs typeface="Carlito"/>
              </a:rPr>
              <a:t>овідносинами  </a:t>
            </a:r>
            <a:r>
              <a:rPr sz="1400" spc="-5" dirty="0">
                <a:latin typeface="Carlito"/>
                <a:cs typeface="Carlito"/>
              </a:rPr>
              <a:t>репозиціонування,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57438" y="7936103"/>
            <a:ext cx="4478655" cy="7277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480" marR="5080" indent="-18415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програм лояльності </a:t>
            </a:r>
            <a:r>
              <a:rPr sz="1400" dirty="0">
                <a:latin typeface="Carlito"/>
                <a:cs typeface="Carlito"/>
              </a:rPr>
              <a:t>споживачів, </a:t>
            </a:r>
            <a:r>
              <a:rPr sz="1400" spc="-5" dirty="0">
                <a:latin typeface="Carlito"/>
                <a:cs typeface="Carlito"/>
              </a:rPr>
              <a:t>програм управління  </a:t>
            </a:r>
            <a:r>
              <a:rPr sz="1400" dirty="0">
                <a:latin typeface="Carlito"/>
                <a:cs typeface="Carlito"/>
              </a:rPr>
              <a:t>з споживачем, багаторівневої сегментації, ідеї  використання </a:t>
            </a:r>
            <a:r>
              <a:rPr sz="1400" spc="-5" dirty="0">
                <a:latin typeface="Carlito"/>
                <a:cs typeface="Carlito"/>
              </a:rPr>
              <a:t>інструментів мерчандайзінгу,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теорії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730" y="8636889"/>
            <a:ext cx="6148070" cy="964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9900"/>
              </a:lnSpc>
              <a:spcBef>
                <a:spcPts val="100"/>
              </a:spcBef>
            </a:pPr>
            <a:r>
              <a:rPr sz="1400" spc="-5" dirty="0">
                <a:latin typeface="Carlito"/>
                <a:cs typeface="Carlito"/>
              </a:rPr>
              <a:t>латерального маркетингу свідчать </a:t>
            </a:r>
            <a:r>
              <a:rPr sz="1400" dirty="0">
                <a:latin typeface="Carlito"/>
                <a:cs typeface="Carlito"/>
              </a:rPr>
              <a:t>про </a:t>
            </a:r>
            <a:r>
              <a:rPr sz="1400" spc="-5" dirty="0">
                <a:latin typeface="Carlito"/>
                <a:cs typeface="Carlito"/>
              </a:rPr>
              <a:t>інноваційний </a:t>
            </a:r>
            <a:r>
              <a:rPr sz="1400" dirty="0">
                <a:latin typeface="Carlito"/>
                <a:cs typeface="Carlito"/>
              </a:rPr>
              <a:t>™ </a:t>
            </a:r>
            <a:r>
              <a:rPr sz="1400" spc="-5" dirty="0">
                <a:latin typeface="Carlito"/>
                <a:cs typeface="Carlito"/>
              </a:rPr>
              <a:t>маркетингової  діяльності. Сьогодні </a:t>
            </a:r>
            <a:r>
              <a:rPr sz="1400" dirty="0">
                <a:latin typeface="Carlito"/>
                <a:cs typeface="Carlito"/>
              </a:rPr>
              <a:t>в країнах з </a:t>
            </a:r>
            <a:r>
              <a:rPr sz="1400" spc="-5" dirty="0">
                <a:latin typeface="Carlito"/>
                <a:cs typeface="Carlito"/>
              </a:rPr>
              <a:t>розвиненою ринковою економікою маркетинг </a:t>
            </a:r>
            <a:r>
              <a:rPr sz="1400" dirty="0">
                <a:latin typeface="Carlito"/>
                <a:cs typeface="Carlito"/>
              </a:rPr>
              <a:t>-  не </a:t>
            </a:r>
            <a:r>
              <a:rPr sz="1400" spc="-5" dirty="0">
                <a:latin typeface="Carlito"/>
                <a:cs typeface="Carlito"/>
              </a:rPr>
              <a:t>функціональна область менеджменту,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філософія мислення </a:t>
            </a:r>
            <a:r>
              <a:rPr sz="1400" dirty="0">
                <a:latin typeface="Carlito"/>
                <a:cs typeface="Carlito"/>
              </a:rPr>
              <a:t>підприємця,  </a:t>
            </a:r>
            <a:r>
              <a:rPr sz="1400" spc="-5" dirty="0">
                <a:latin typeface="Carlito"/>
                <a:cs typeface="Carlito"/>
              </a:rPr>
              <a:t>націленого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постійне вдосконалення свого</a:t>
            </a:r>
            <a:r>
              <a:rPr sz="1400" spc="1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бізнесу.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141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7435" cy="6654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890" algn="just">
              <a:lnSpc>
                <a:spcPct val="109500"/>
              </a:lnSpc>
              <a:spcBef>
                <a:spcPts val="100"/>
              </a:spcBef>
            </a:pPr>
            <a:r>
              <a:rPr sz="1400" spc="-5" dirty="0">
                <a:latin typeface="Carlito"/>
                <a:cs typeface="Carlito"/>
              </a:rPr>
              <a:t>техніка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суму </a:t>
            </a:r>
            <a:r>
              <a:rPr sz="1400" dirty="0">
                <a:latin typeface="Carlito"/>
                <a:cs typeface="Carlito"/>
              </a:rPr>
              <a:t>близько в 1 млрд </a:t>
            </a:r>
            <a:r>
              <a:rPr sz="1400" spc="-5" dirty="0">
                <a:latin typeface="Carlito"/>
                <a:cs typeface="Carlito"/>
              </a:rPr>
              <a:t>дол., закуплена </a:t>
            </a:r>
            <a:r>
              <a:rPr sz="1400" dirty="0">
                <a:latin typeface="Carlito"/>
                <a:cs typeface="Carlito"/>
              </a:rPr>
              <a:t>під </a:t>
            </a:r>
            <a:r>
              <a:rPr sz="1400" spc="-5" dirty="0">
                <a:latin typeface="Carlito"/>
                <a:cs typeface="Carlito"/>
              </a:rPr>
              <a:t>державні гарантії. </a:t>
            </a:r>
            <a:r>
              <a:rPr sz="1400" dirty="0">
                <a:latin typeface="Carlito"/>
                <a:cs typeface="Carlito"/>
              </a:rPr>
              <a:t>Постає  питання: «Інноваційний </a:t>
            </a:r>
            <a:r>
              <a:rPr sz="1400" spc="-5" dirty="0">
                <a:latin typeface="Carlito"/>
                <a:cs typeface="Carlito"/>
              </a:rPr>
              <a:t>розвиток якої </a:t>
            </a:r>
            <a:r>
              <a:rPr sz="1400" dirty="0">
                <a:latin typeface="Carlito"/>
                <a:cs typeface="Carlito"/>
              </a:rPr>
              <a:t>країни </a:t>
            </a:r>
            <a:r>
              <a:rPr sz="1400" spc="-5" dirty="0">
                <a:latin typeface="Carlito"/>
                <a:cs typeface="Carlito"/>
              </a:rPr>
              <a:t>ми</a:t>
            </a:r>
            <a:r>
              <a:rPr sz="1400" spc="-4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забезпечуємо?»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dirty="0">
                <a:latin typeface="Carlito"/>
                <a:cs typeface="Carlito"/>
              </a:rPr>
              <a:t>Приєднання чи </a:t>
            </a:r>
            <a:r>
              <a:rPr sz="1400" spc="-5" dirty="0">
                <a:latin typeface="Carlito"/>
                <a:cs typeface="Carlito"/>
              </a:rPr>
              <a:t>відтворення відокремлених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«загублених» </a:t>
            </a:r>
            <a:r>
              <a:rPr sz="1400" dirty="0">
                <a:latin typeface="Carlito"/>
                <a:cs typeface="Carlito"/>
              </a:rPr>
              <a:t>науково-  </a:t>
            </a:r>
            <a:r>
              <a:rPr sz="1400" spc="-5" dirty="0">
                <a:latin typeface="Carlito"/>
                <a:cs typeface="Carlito"/>
              </a:rPr>
              <a:t>дослідних </a:t>
            </a:r>
            <a:r>
              <a:rPr sz="1400" dirty="0">
                <a:latin typeface="Carlito"/>
                <a:cs typeface="Carlito"/>
              </a:rPr>
              <a:t>або </a:t>
            </a:r>
            <a:r>
              <a:rPr sz="1400" spc="-5" dirty="0">
                <a:latin typeface="Carlito"/>
                <a:cs typeface="Carlito"/>
              </a:rPr>
              <a:t>проектних підрозділів дозволяє ревізіювати </a:t>
            </a:r>
            <a:r>
              <a:rPr sz="1400" dirty="0">
                <a:latin typeface="Carlito"/>
                <a:cs typeface="Carlito"/>
              </a:rPr>
              <a:t>й </a:t>
            </a:r>
            <a:r>
              <a:rPr sz="1400" spc="-5" dirty="0">
                <a:latin typeface="Carlito"/>
                <a:cs typeface="Carlito"/>
              </a:rPr>
              <a:t>ухвалювати  </a:t>
            </a:r>
            <a:r>
              <a:rPr sz="1400" dirty="0">
                <a:latin typeface="Carlito"/>
                <a:cs typeface="Carlito"/>
              </a:rPr>
              <a:t>рішення про </a:t>
            </a:r>
            <a:r>
              <a:rPr sz="1400" spc="-5" dirty="0">
                <a:latin typeface="Carlito"/>
                <a:cs typeface="Carlito"/>
              </a:rPr>
              <a:t>зміну конструкції вироблюваних товарів, поповнювати товарний  асортимент новими виробами, </a:t>
            </a:r>
            <a:r>
              <a:rPr sz="1400" dirty="0">
                <a:latin typeface="Carlito"/>
                <a:cs typeface="Carlito"/>
              </a:rPr>
              <a:t>знімати з </a:t>
            </a:r>
            <a:r>
              <a:rPr sz="1400" spc="-5" dirty="0">
                <a:latin typeface="Carlito"/>
                <a:cs typeface="Carlito"/>
              </a:rPr>
              <a:t>виробництва окремі товари,  </a:t>
            </a:r>
            <a:r>
              <a:rPr sz="1400" dirty="0">
                <a:latin typeface="Carlito"/>
                <a:cs typeface="Carlito"/>
              </a:rPr>
              <a:t>безпосередньо </a:t>
            </a:r>
            <a:r>
              <a:rPr sz="1400" spc="-5" dirty="0">
                <a:latin typeface="Carlito"/>
                <a:cs typeface="Carlito"/>
              </a:rPr>
              <a:t>здешевлювати </a:t>
            </a:r>
            <a:r>
              <a:rPr sz="1400" dirty="0">
                <a:latin typeface="Carlito"/>
                <a:cs typeface="Carlito"/>
              </a:rPr>
              <a:t>кінцевий </a:t>
            </a:r>
            <a:r>
              <a:rPr sz="1400" spc="-5" dirty="0">
                <a:latin typeface="Carlito"/>
                <a:cs typeface="Carlito"/>
              </a:rPr>
              <a:t>інтелектуальний продукт, скорочувати  </a:t>
            </a:r>
            <a:r>
              <a:rPr sz="1400" dirty="0">
                <a:latin typeface="Carlito"/>
                <a:cs typeface="Carlito"/>
              </a:rPr>
              <a:t>час </a:t>
            </a:r>
            <a:r>
              <a:rPr sz="1400" spc="-5" dirty="0">
                <a:latin typeface="Carlito"/>
                <a:cs typeface="Carlito"/>
              </a:rPr>
              <a:t>упровадження готових розробок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виробництво та </a:t>
            </a:r>
            <a:r>
              <a:rPr sz="1400" dirty="0">
                <a:latin typeface="Carlito"/>
                <a:cs typeface="Carlito"/>
              </a:rPr>
              <a:t>гнучко </a:t>
            </a:r>
            <a:r>
              <a:rPr sz="1400" spc="-5" dirty="0">
                <a:latin typeface="Carlito"/>
                <a:cs typeface="Carlito"/>
              </a:rPr>
              <a:t>реагувати </a:t>
            </a:r>
            <a:r>
              <a:rPr sz="1400" dirty="0">
                <a:latin typeface="Carlito"/>
                <a:cs typeface="Carlito"/>
              </a:rPr>
              <a:t>на  </a:t>
            </a:r>
            <a:r>
              <a:rPr sz="1400" spc="-5" dirty="0">
                <a:latin typeface="Carlito"/>
                <a:cs typeface="Carlito"/>
              </a:rPr>
              <a:t>можливі специфічні індивідуальні вимоги замовників, підвищувати </a:t>
            </a:r>
            <a:r>
              <a:rPr sz="1400" dirty="0">
                <a:latin typeface="Carlito"/>
                <a:cs typeface="Carlito"/>
              </a:rPr>
              <a:t>певну  </a:t>
            </a:r>
            <a:r>
              <a:rPr sz="1400" spc="-5" dirty="0">
                <a:latin typeface="Carlito"/>
                <a:cs typeface="Carlito"/>
              </a:rPr>
              <a:t>економічну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технічну незалежність </a:t>
            </a:r>
            <a:r>
              <a:rPr sz="1400" dirty="0">
                <a:latin typeface="Carlito"/>
                <a:cs typeface="Carlito"/>
              </a:rPr>
              <a:t>у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майбутньому.</a:t>
            </a:r>
            <a:endParaRPr sz="1400">
              <a:latin typeface="Carlito"/>
              <a:cs typeface="Carlito"/>
            </a:endParaRPr>
          </a:p>
          <a:p>
            <a:pPr marL="12700" marR="6985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Робота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договорами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вітчизняними розробниками певною мірою  </a:t>
            </a:r>
            <a:r>
              <a:rPr sz="1400" dirty="0">
                <a:latin typeface="Carlito"/>
                <a:cs typeface="Carlito"/>
              </a:rPr>
              <a:t>знімає з </a:t>
            </a:r>
            <a:r>
              <a:rPr sz="1400" spc="-5" dirty="0">
                <a:latin typeface="Carlito"/>
                <a:cs typeface="Carlito"/>
              </a:rPr>
              <a:t>підприємства відповідальність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необхідність проведення технічних  досліджень продукції </a:t>
            </a:r>
            <a:r>
              <a:rPr sz="1400" dirty="0">
                <a:latin typeface="Carlito"/>
                <a:cs typeface="Carlito"/>
              </a:rPr>
              <a:t>й </a:t>
            </a:r>
            <a:r>
              <a:rPr sz="1400" spc="-5" dirty="0">
                <a:latin typeface="Carlito"/>
                <a:cs typeface="Carlito"/>
              </a:rPr>
              <a:t>процесів залежно </a:t>
            </a:r>
            <a:r>
              <a:rPr sz="1400" dirty="0">
                <a:latin typeface="Carlito"/>
                <a:cs typeface="Carlito"/>
              </a:rPr>
              <a:t>від споживчих потреб,  </a:t>
            </a:r>
            <a:r>
              <a:rPr sz="1400" spc="-5" dirty="0">
                <a:latin typeface="Carlito"/>
                <a:cs typeface="Carlito"/>
              </a:rPr>
              <a:t>цілеспрямованого </a:t>
            </a:r>
            <a:r>
              <a:rPr sz="1400" dirty="0">
                <a:latin typeface="Carlito"/>
                <a:cs typeface="Carlito"/>
              </a:rPr>
              <a:t>пошуку </a:t>
            </a:r>
            <a:r>
              <a:rPr sz="1400" spc="-5" dirty="0">
                <a:latin typeface="Carlito"/>
                <a:cs typeface="Carlito"/>
              </a:rPr>
              <a:t>та </a:t>
            </a:r>
            <a:r>
              <a:rPr sz="1400" dirty="0">
                <a:latin typeface="Carlito"/>
                <a:cs typeface="Carlito"/>
              </a:rPr>
              <a:t>формування ідей нових </a:t>
            </a:r>
            <a:r>
              <a:rPr sz="1400" spc="-5" dirty="0">
                <a:latin typeface="Carlito"/>
                <a:cs typeface="Carlito"/>
              </a:rPr>
              <a:t>товарів </a:t>
            </a:r>
            <a:r>
              <a:rPr sz="1400" dirty="0">
                <a:latin typeface="Carlito"/>
                <a:cs typeface="Carlito"/>
              </a:rPr>
              <a:t>і зменшує  </a:t>
            </a:r>
            <a:r>
              <a:rPr sz="1400" spc="-5" dirty="0">
                <a:latin typeface="Carlito"/>
                <a:cs typeface="Carlito"/>
              </a:rPr>
              <a:t>інтенсивність зусиль </a:t>
            </a:r>
            <a:r>
              <a:rPr sz="1400" dirty="0">
                <a:latin typeface="Carlito"/>
                <a:cs typeface="Carlito"/>
              </a:rPr>
              <a:t>з формування </a:t>
            </a:r>
            <a:r>
              <a:rPr sz="1400" spc="-5" dirty="0">
                <a:latin typeface="Carlito"/>
                <a:cs typeface="Carlito"/>
              </a:rPr>
              <a:t>попиту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процесі розроблення товару. Ціна 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розроблення </a:t>
            </a:r>
            <a:r>
              <a:rPr sz="1400" dirty="0">
                <a:latin typeface="Carlito"/>
                <a:cs typeface="Carlito"/>
              </a:rPr>
              <a:t>значно менша, </a:t>
            </a:r>
            <a:r>
              <a:rPr sz="1400" spc="-5" dirty="0">
                <a:latin typeface="Carlito"/>
                <a:cs typeface="Carlito"/>
              </a:rPr>
              <a:t>ніж </a:t>
            </a:r>
            <a:r>
              <a:rPr sz="1400" spc="5" dirty="0">
                <a:latin typeface="Carlito"/>
                <a:cs typeface="Carlito"/>
              </a:rPr>
              <a:t>при </a:t>
            </a:r>
            <a:r>
              <a:rPr sz="1400" dirty="0">
                <a:latin typeface="Carlito"/>
                <a:cs typeface="Carlito"/>
              </a:rPr>
              <a:t>користуванні </a:t>
            </a:r>
            <a:r>
              <a:rPr sz="1400" spc="-5" dirty="0">
                <a:latin typeface="Carlito"/>
                <a:cs typeface="Carlito"/>
              </a:rPr>
              <a:t>закордонними проектами.  </a:t>
            </a:r>
            <a:r>
              <a:rPr sz="1400" dirty="0">
                <a:latin typeface="Carlito"/>
                <a:cs typeface="Carlito"/>
              </a:rPr>
              <a:t>Головним </a:t>
            </a:r>
            <a:r>
              <a:rPr sz="1400" spc="-5" dirty="0">
                <a:latin typeface="Carlito"/>
                <a:cs typeface="Carlito"/>
              </a:rPr>
              <a:t>недоліком роботи </a:t>
            </a:r>
            <a:r>
              <a:rPr sz="1400" spc="-1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договорами </a:t>
            </a:r>
            <a:r>
              <a:rPr sz="1400" dirty="0">
                <a:latin typeface="Carlito"/>
                <a:cs typeface="Carlito"/>
              </a:rPr>
              <a:t>є невпевненість в </a:t>
            </a:r>
            <a:r>
              <a:rPr sz="1400" spc="-5" dirty="0">
                <a:latin typeface="Carlito"/>
                <a:cs typeface="Carlito"/>
              </a:rPr>
              <a:t>якості та  технічному рівні інтелектуального продукту через відсутність вищого </a:t>
            </a:r>
            <a:r>
              <a:rPr sz="1400" dirty="0">
                <a:latin typeface="Carlito"/>
                <a:cs typeface="Carlito"/>
              </a:rPr>
              <a:t>за  </a:t>
            </a:r>
            <a:r>
              <a:rPr sz="1400" spc="-5" dirty="0">
                <a:latin typeface="Carlito"/>
                <a:cs typeface="Carlito"/>
              </a:rPr>
              <a:t>ієрархією відповідного </a:t>
            </a:r>
            <a:r>
              <a:rPr sz="1400" dirty="0">
                <a:latin typeface="Carlito"/>
                <a:cs typeface="Carlito"/>
              </a:rPr>
              <a:t>відомства, а </a:t>
            </a:r>
            <a:r>
              <a:rPr sz="1400" spc="-5" dirty="0">
                <a:latin typeface="Carlito"/>
                <a:cs typeface="Carlito"/>
              </a:rPr>
              <a:t>отже жодних реальних гарантій </a:t>
            </a:r>
            <a:r>
              <a:rPr sz="1400" dirty="0">
                <a:latin typeface="Carlito"/>
                <a:cs typeface="Carlito"/>
              </a:rPr>
              <a:t>і  </a:t>
            </a:r>
            <a:r>
              <a:rPr sz="1400" spc="-5" dirty="0">
                <a:latin typeface="Carlito"/>
                <a:cs typeface="Carlito"/>
              </a:rPr>
              <a:t>відповідальності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збереження престижу </a:t>
            </a:r>
            <a:r>
              <a:rPr sz="1400" dirty="0">
                <a:latin typeface="Carlito"/>
                <a:cs typeface="Carlito"/>
              </a:rPr>
              <a:t>марки, а </a:t>
            </a:r>
            <a:r>
              <a:rPr sz="1400" spc="-5" dirty="0">
                <a:latin typeface="Carlito"/>
                <a:cs typeface="Carlito"/>
              </a:rPr>
              <a:t>то </a:t>
            </a:r>
            <a:r>
              <a:rPr sz="1400" dirty="0">
                <a:latin typeface="Carlito"/>
                <a:cs typeface="Carlito"/>
              </a:rPr>
              <a:t>й </a:t>
            </a:r>
            <a:r>
              <a:rPr sz="1400" spc="-5" dirty="0">
                <a:latin typeface="Carlito"/>
                <a:cs typeface="Carlito"/>
              </a:rPr>
              <a:t>пряме</a:t>
            </a:r>
            <a:r>
              <a:rPr sz="1400" spc="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шахрайство.</a:t>
            </a:r>
            <a:endParaRPr sz="1400">
              <a:latin typeface="Carlito"/>
              <a:cs typeface="Carlito"/>
            </a:endParaRPr>
          </a:p>
          <a:p>
            <a:pPr marL="12700" marR="5715" indent="449580" algn="just">
              <a:lnSpc>
                <a:spcPct val="109700"/>
              </a:lnSpc>
              <a:spcBef>
                <a:spcPts val="805"/>
              </a:spcBef>
            </a:pPr>
            <a:r>
              <a:rPr sz="1400" dirty="0">
                <a:latin typeface="Carlito"/>
                <a:cs typeface="Carlito"/>
              </a:rPr>
              <a:t>Практика </a:t>
            </a:r>
            <a:r>
              <a:rPr sz="1400" spc="-5" dirty="0">
                <a:latin typeface="Carlito"/>
                <a:cs typeface="Carlito"/>
              </a:rPr>
              <a:t>свідчить, що основні </a:t>
            </a:r>
            <a:r>
              <a:rPr sz="1400" dirty="0">
                <a:latin typeface="Carlito"/>
                <a:cs typeface="Carlito"/>
              </a:rPr>
              <a:t>етапи </a:t>
            </a:r>
            <a:r>
              <a:rPr sz="1400" spc="-5" dirty="0">
                <a:latin typeface="Carlito"/>
                <a:cs typeface="Carlito"/>
              </a:rPr>
              <a:t>створення </a:t>
            </a:r>
            <a:r>
              <a:rPr sz="1400" dirty="0">
                <a:latin typeface="Carlito"/>
                <a:cs typeface="Carlito"/>
              </a:rPr>
              <a:t>нових </a:t>
            </a:r>
            <a:r>
              <a:rPr sz="1400" spc="-5" dirty="0">
                <a:latin typeface="Carlito"/>
                <a:cs typeface="Carlito"/>
              </a:rPr>
              <a:t>товарів незалежно  </a:t>
            </a:r>
            <a:r>
              <a:rPr sz="1400" dirty="0">
                <a:latin typeface="Carlito"/>
                <a:cs typeface="Carlito"/>
              </a:rPr>
              <a:t>від </a:t>
            </a:r>
            <a:r>
              <a:rPr sz="1400" spc="-5" dirty="0">
                <a:latin typeface="Carlito"/>
                <a:cs typeface="Carlito"/>
              </a:rPr>
              <a:t>моментів, притаманних як окремим фірмам, так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конкретним </a:t>
            </a:r>
            <a:r>
              <a:rPr sz="1400" dirty="0">
                <a:latin typeface="Carlito"/>
                <a:cs typeface="Carlito"/>
              </a:rPr>
              <a:t>різновидам </a:t>
            </a:r>
            <a:r>
              <a:rPr sz="1400" spc="-10" dirty="0">
                <a:latin typeface="Carlito"/>
                <a:cs typeface="Carlito"/>
              </a:rPr>
              <a:t>та  </a:t>
            </a:r>
            <a:r>
              <a:rPr sz="1400" spc="-5" dirty="0">
                <a:latin typeface="Carlito"/>
                <a:cs typeface="Carlito"/>
              </a:rPr>
              <a:t>класам продукції виробничо-технічного </a:t>
            </a:r>
            <a:r>
              <a:rPr sz="1400" dirty="0">
                <a:latin typeface="Carlito"/>
                <a:cs typeface="Carlito"/>
              </a:rPr>
              <a:t>призначення, </a:t>
            </a:r>
            <a:r>
              <a:rPr sz="1400" spc="-5" dirty="0">
                <a:latin typeface="Carlito"/>
                <a:cs typeface="Carlito"/>
              </a:rPr>
              <a:t>мають </a:t>
            </a:r>
            <a:r>
              <a:rPr sz="1400" dirty="0">
                <a:latin typeface="Carlito"/>
                <a:cs typeface="Carlito"/>
              </a:rPr>
              <a:t>на сьогодні певні  </a:t>
            </a:r>
            <a:r>
              <a:rPr sz="1400" spc="-5" dirty="0">
                <a:latin typeface="Carlito"/>
                <a:cs typeface="Carlito"/>
              </a:rPr>
              <a:t>особливості, однією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основних </a:t>
            </a:r>
            <a:r>
              <a:rPr sz="1400" dirty="0">
                <a:latin typeface="Carlito"/>
                <a:cs typeface="Carlito"/>
              </a:rPr>
              <a:t>серед </a:t>
            </a:r>
            <a:r>
              <a:rPr sz="1400" spc="-5" dirty="0">
                <a:latin typeface="Carlito"/>
                <a:cs typeface="Carlito"/>
              </a:rPr>
              <a:t>яких </a:t>
            </a:r>
            <a:r>
              <a:rPr sz="1400" dirty="0">
                <a:latin typeface="Carlito"/>
                <a:cs typeface="Carlito"/>
              </a:rPr>
              <a:t>є </a:t>
            </a:r>
            <a:r>
              <a:rPr sz="1400" spc="-5" dirty="0">
                <a:latin typeface="Carlito"/>
                <a:cs typeface="Carlito"/>
              </a:rPr>
              <a:t>відповідна маркетингова політика.  </a:t>
            </a:r>
            <a:r>
              <a:rPr sz="1400" dirty="0">
                <a:latin typeface="Carlito"/>
                <a:cs typeface="Carlito"/>
              </a:rPr>
              <a:t>Чому </a:t>
            </a:r>
            <a:r>
              <a:rPr sz="1400" spc="-5" dirty="0">
                <a:latin typeface="Carlito"/>
                <a:cs typeface="Carlito"/>
              </a:rPr>
              <a:t>маркетингова </a:t>
            </a:r>
            <a:r>
              <a:rPr sz="1400" dirty="0">
                <a:latin typeface="Carlito"/>
                <a:cs typeface="Carlito"/>
              </a:rPr>
              <a:t>інноваційна </a:t>
            </a:r>
            <a:r>
              <a:rPr sz="1400" spc="-10" dirty="0">
                <a:latin typeface="Carlito"/>
                <a:cs typeface="Carlito"/>
              </a:rPr>
              <a:t>діяльність </a:t>
            </a:r>
            <a:r>
              <a:rPr sz="1400" dirty="0">
                <a:latin typeface="Carlito"/>
                <a:cs typeface="Carlito"/>
              </a:rPr>
              <a:t>ще не </a:t>
            </a:r>
            <a:r>
              <a:rPr sz="1400" spc="-5" dirty="0">
                <a:latin typeface="Carlito"/>
                <a:cs typeface="Carlito"/>
              </a:rPr>
              <a:t>дає </a:t>
            </a:r>
            <a:r>
              <a:rPr sz="1400" dirty="0">
                <a:latin typeface="Carlito"/>
                <a:cs typeface="Carlito"/>
              </a:rPr>
              <a:t>певної </a:t>
            </a:r>
            <a:r>
              <a:rPr sz="1400" spc="-5" dirty="0">
                <a:latin typeface="Carlito"/>
                <a:cs typeface="Carlito"/>
              </a:rPr>
              <a:t>гарантії сталого  розвитку як </a:t>
            </a:r>
            <a:r>
              <a:rPr sz="1400" dirty="0">
                <a:latin typeface="Carlito"/>
                <a:cs typeface="Carlito"/>
              </a:rPr>
              <a:t>конкретного </a:t>
            </a:r>
            <a:r>
              <a:rPr sz="1400" spc="-5" dirty="0">
                <a:latin typeface="Carlito"/>
                <a:cs typeface="Carlito"/>
              </a:rPr>
              <a:t>промислового </a:t>
            </a:r>
            <a:r>
              <a:rPr sz="1400" dirty="0">
                <a:latin typeface="Carlito"/>
                <a:cs typeface="Carlito"/>
              </a:rPr>
              <a:t>підприємства, </a:t>
            </a:r>
            <a:r>
              <a:rPr sz="1400" spc="-5" dirty="0">
                <a:latin typeface="Carlito"/>
                <a:cs typeface="Carlito"/>
              </a:rPr>
              <a:t>так </a:t>
            </a:r>
            <a:r>
              <a:rPr sz="1400" dirty="0">
                <a:latin typeface="Carlito"/>
                <a:cs typeface="Carlito"/>
              </a:rPr>
              <a:t>і економіки </a:t>
            </a:r>
            <a:r>
              <a:rPr sz="1400" spc="-5" dirty="0">
                <a:latin typeface="Carlito"/>
                <a:cs typeface="Carlito"/>
              </a:rPr>
              <a:t>окремого  </a:t>
            </a:r>
            <a:r>
              <a:rPr sz="1400" dirty="0">
                <a:latin typeface="Carlito"/>
                <a:cs typeface="Carlito"/>
              </a:rPr>
              <a:t>регіону чи </a:t>
            </a:r>
            <a:r>
              <a:rPr sz="1400" spc="-5" dirty="0">
                <a:latin typeface="Carlito"/>
                <a:cs typeface="Carlito"/>
              </a:rPr>
              <a:t>держави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цілому? Оскільки маркетинговий </a:t>
            </a:r>
            <a:r>
              <a:rPr sz="1400" dirty="0">
                <a:latin typeface="Carlito"/>
                <a:cs typeface="Carlito"/>
              </a:rPr>
              <a:t>підхід, по-перше, не</a:t>
            </a:r>
            <a:r>
              <a:rPr sz="1400" spc="19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став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730" y="7146925"/>
            <a:ext cx="23425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37260" algn="l"/>
                <a:tab pos="2148840" algn="l"/>
              </a:tabLst>
            </a:pPr>
            <a:r>
              <a:rPr sz="1400" spc="-5" dirty="0">
                <a:latin typeface="Carlito"/>
                <a:cs typeface="Carlito"/>
              </a:rPr>
              <a:t>основн</a:t>
            </a:r>
            <a:r>
              <a:rPr sz="1400" dirty="0">
                <a:latin typeface="Carlito"/>
                <a:cs typeface="Carlito"/>
              </a:rPr>
              <a:t>ою	спр</a:t>
            </a:r>
            <a:r>
              <a:rPr sz="1400" spc="-10" dirty="0">
                <a:latin typeface="Carlito"/>
                <a:cs typeface="Carlito"/>
              </a:rPr>
              <a:t>я</a:t>
            </a:r>
            <a:r>
              <a:rPr sz="1400" spc="-5" dirty="0">
                <a:latin typeface="Carlito"/>
                <a:cs typeface="Carlito"/>
              </a:rPr>
              <a:t>м</a:t>
            </a:r>
            <a:r>
              <a:rPr sz="1400" dirty="0">
                <a:latin typeface="Carlito"/>
                <a:cs typeface="Carlito"/>
              </a:rPr>
              <a:t>ованою	на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730" y="7380605"/>
            <a:ext cx="24364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02995" algn="l"/>
                <a:tab pos="2368550" algn="l"/>
              </a:tabLst>
            </a:pPr>
            <a:r>
              <a:rPr sz="1400" dirty="0">
                <a:latin typeface="Carlito"/>
                <a:cs typeface="Carlito"/>
              </a:rPr>
              <a:t>працівника	п</a:t>
            </a:r>
            <a:r>
              <a:rPr sz="1400" spc="-15" dirty="0">
                <a:latin typeface="Carlito"/>
                <a:cs typeface="Carlito"/>
              </a:rPr>
              <a:t>і</a:t>
            </a:r>
            <a:r>
              <a:rPr sz="1400" spc="-5" dirty="0">
                <a:latin typeface="Carlito"/>
                <a:cs typeface="Carlito"/>
              </a:rPr>
              <a:t>дп</a:t>
            </a:r>
            <a:r>
              <a:rPr sz="1400" dirty="0">
                <a:latin typeface="Carlito"/>
                <a:cs typeface="Carlito"/>
              </a:rPr>
              <a:t>риємст</a:t>
            </a:r>
            <a:r>
              <a:rPr sz="1400" spc="-5" dirty="0">
                <a:latin typeface="Carlito"/>
                <a:cs typeface="Carlito"/>
              </a:rPr>
              <a:t>в</a:t>
            </a:r>
            <a:r>
              <a:rPr sz="1400" dirty="0">
                <a:latin typeface="Carlito"/>
                <a:cs typeface="Carlito"/>
              </a:rPr>
              <a:t>а	-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68277" y="7126605"/>
            <a:ext cx="3666490" cy="4927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" marR="5080" indent="-168275">
              <a:lnSpc>
                <a:spcPct val="109500"/>
              </a:lnSpc>
              <a:spcBef>
                <a:spcPts val="100"/>
              </a:spcBef>
              <a:tabLst>
                <a:tab pos="1265555" algn="l"/>
                <a:tab pos="1475740" algn="l"/>
                <a:tab pos="2071370" algn="l"/>
                <a:tab pos="2512060" algn="l"/>
                <a:tab pos="3006725" algn="l"/>
              </a:tabLst>
            </a:pPr>
            <a:r>
              <a:rPr sz="1400" dirty="0">
                <a:latin typeface="Carlito"/>
                <a:cs typeface="Carlito"/>
              </a:rPr>
              <a:t>нововведення	фор</a:t>
            </a:r>
            <a:r>
              <a:rPr sz="1400" spc="5" dirty="0">
                <a:latin typeface="Carlito"/>
                <a:cs typeface="Carlito"/>
              </a:rPr>
              <a:t>м</a:t>
            </a:r>
            <a:r>
              <a:rPr sz="1400" spc="-5" dirty="0">
                <a:latin typeface="Carlito"/>
                <a:cs typeface="Carlito"/>
              </a:rPr>
              <a:t>о</a:t>
            </a:r>
            <a:r>
              <a:rPr sz="1400" dirty="0">
                <a:latin typeface="Carlito"/>
                <a:cs typeface="Carlito"/>
              </a:rPr>
              <a:t>ю	</a:t>
            </a:r>
            <a:r>
              <a:rPr sz="1400" spc="-5" dirty="0">
                <a:latin typeface="Carlito"/>
                <a:cs typeface="Carlito"/>
              </a:rPr>
              <a:t>ді</a:t>
            </a:r>
            <a:r>
              <a:rPr sz="1400" spc="-10" dirty="0">
                <a:latin typeface="Carlito"/>
                <a:cs typeface="Carlito"/>
              </a:rPr>
              <a:t>я</a:t>
            </a:r>
            <a:r>
              <a:rPr sz="1400" spc="-5" dirty="0">
                <a:latin typeface="Carlito"/>
                <a:cs typeface="Carlito"/>
              </a:rPr>
              <a:t>льност</a:t>
            </a:r>
            <a:r>
              <a:rPr sz="1400" dirty="0">
                <a:latin typeface="Carlito"/>
                <a:cs typeface="Carlito"/>
              </a:rPr>
              <a:t>і	кожного  констр</a:t>
            </a:r>
            <a:r>
              <a:rPr sz="1400" spc="-5" dirty="0">
                <a:latin typeface="Carlito"/>
                <a:cs typeface="Carlito"/>
              </a:rPr>
              <a:t>у</a:t>
            </a:r>
            <a:r>
              <a:rPr sz="1400" dirty="0">
                <a:latin typeface="Carlito"/>
                <a:cs typeface="Carlito"/>
              </a:rPr>
              <a:t>ктора,		</a:t>
            </a:r>
            <a:r>
              <a:rPr sz="1400" spc="-5" dirty="0">
                <a:latin typeface="Carlito"/>
                <a:cs typeface="Carlito"/>
              </a:rPr>
              <a:t>те</a:t>
            </a:r>
            <a:r>
              <a:rPr sz="1400" dirty="0">
                <a:latin typeface="Carlito"/>
                <a:cs typeface="Carlito"/>
              </a:rPr>
              <a:t>хнолога,	ви</a:t>
            </a:r>
            <a:r>
              <a:rPr sz="1400" spc="5" dirty="0">
                <a:latin typeface="Carlito"/>
                <a:cs typeface="Carlito"/>
              </a:rPr>
              <a:t>р</a:t>
            </a:r>
            <a:r>
              <a:rPr sz="1400" spc="-5" dirty="0">
                <a:latin typeface="Carlito"/>
                <a:cs typeface="Carlito"/>
              </a:rPr>
              <a:t>о</a:t>
            </a:r>
            <a:r>
              <a:rPr sz="1400" dirty="0">
                <a:latin typeface="Carlito"/>
                <a:cs typeface="Carlito"/>
              </a:rPr>
              <a:t>б</a:t>
            </a:r>
            <a:r>
              <a:rPr sz="1400" spc="-10" dirty="0">
                <a:latin typeface="Carlito"/>
                <a:cs typeface="Carlito"/>
              </a:rPr>
              <a:t>н</a:t>
            </a:r>
            <a:r>
              <a:rPr sz="1400" dirty="0">
                <a:latin typeface="Carlito"/>
                <a:cs typeface="Carlito"/>
              </a:rPr>
              <a:t>ич</a:t>
            </a:r>
            <a:r>
              <a:rPr sz="1400" spc="-10" dirty="0">
                <a:latin typeface="Carlito"/>
                <a:cs typeface="Carlito"/>
              </a:rPr>
              <a:t>н</a:t>
            </a:r>
            <a:r>
              <a:rPr sz="1400" dirty="0">
                <a:latin typeface="Carlito"/>
                <a:cs typeface="Carlito"/>
              </a:rPr>
              <a:t>ика,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730" y="7592948"/>
            <a:ext cx="6148070" cy="2369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9800"/>
              </a:lnSpc>
              <a:spcBef>
                <a:spcPts val="105"/>
              </a:spcBef>
            </a:pPr>
            <a:r>
              <a:rPr sz="1400" spc="-5" dirty="0">
                <a:latin typeface="Carlito"/>
                <a:cs typeface="Carlito"/>
              </a:rPr>
              <a:t>експлуатаційника, економіста, еколога, </a:t>
            </a:r>
            <a:r>
              <a:rPr sz="1400" dirty="0">
                <a:latin typeface="Carlito"/>
                <a:cs typeface="Carlito"/>
              </a:rPr>
              <a:t>юриста, усупереч ще й </a:t>
            </a:r>
            <a:r>
              <a:rPr sz="1400" spc="-5" dirty="0">
                <a:latin typeface="Carlito"/>
                <a:cs typeface="Carlito"/>
              </a:rPr>
              <a:t>досі існуючій  думці, що </a:t>
            </a:r>
            <a:r>
              <a:rPr sz="1400" dirty="0">
                <a:latin typeface="Carlito"/>
                <a:cs typeface="Carlito"/>
              </a:rPr>
              <a:t>це </a:t>
            </a:r>
            <a:r>
              <a:rPr sz="1400" spc="-5" dirty="0">
                <a:latin typeface="Carlito"/>
                <a:cs typeface="Carlito"/>
              </a:rPr>
              <a:t>функція лише </a:t>
            </a:r>
            <a:r>
              <a:rPr sz="1400" dirty="0">
                <a:latin typeface="Carlito"/>
                <a:cs typeface="Carlito"/>
              </a:rPr>
              <a:t>мар-кетингових </a:t>
            </a:r>
            <a:r>
              <a:rPr sz="1400" spc="-5" dirty="0">
                <a:latin typeface="Carlito"/>
                <a:cs typeface="Carlito"/>
              </a:rPr>
              <a:t>служб. Саме розуміння цього  </a:t>
            </a:r>
            <a:r>
              <a:rPr sz="1400" dirty="0">
                <a:latin typeface="Carlito"/>
                <a:cs typeface="Carlito"/>
              </a:rPr>
              <a:t>кожним </a:t>
            </a:r>
            <a:r>
              <a:rPr sz="1400" spc="-5" dirty="0">
                <a:latin typeface="Carlito"/>
                <a:cs typeface="Carlito"/>
              </a:rPr>
              <a:t>суб'єктом управління </a:t>
            </a:r>
            <a:r>
              <a:rPr sz="1400" dirty="0">
                <a:latin typeface="Carlito"/>
                <a:cs typeface="Carlito"/>
              </a:rPr>
              <a:t>складає </a:t>
            </a:r>
            <a:r>
              <a:rPr sz="1400" spc="-5" dirty="0">
                <a:latin typeface="Carlito"/>
                <a:cs typeface="Carlito"/>
              </a:rPr>
              <a:t>передумови мотивованого </a:t>
            </a:r>
            <a:r>
              <a:rPr sz="1400" dirty="0">
                <a:latin typeface="Carlito"/>
                <a:cs typeface="Carlito"/>
              </a:rPr>
              <a:t>менеджменту  </a:t>
            </a:r>
            <a:r>
              <a:rPr sz="1400" spc="-5" dirty="0">
                <a:latin typeface="Carlito"/>
                <a:cs typeface="Carlito"/>
              </a:rPr>
              <a:t>того </a:t>
            </a:r>
            <a:r>
              <a:rPr sz="1400" dirty="0">
                <a:latin typeface="Carlito"/>
                <a:cs typeface="Carlito"/>
              </a:rPr>
              <a:t>чи іншого </a:t>
            </a:r>
            <a:r>
              <a:rPr sz="1400" spc="-5" dirty="0">
                <a:latin typeface="Carlito"/>
                <a:cs typeface="Carlito"/>
              </a:rPr>
              <a:t>промислового </a:t>
            </a:r>
            <a:r>
              <a:rPr sz="1400" dirty="0">
                <a:latin typeface="Carlito"/>
                <a:cs typeface="Carlito"/>
              </a:rPr>
              <a:t>підприємства, </a:t>
            </a:r>
            <a:r>
              <a:rPr sz="1400" spc="-5" dirty="0">
                <a:latin typeface="Carlito"/>
                <a:cs typeface="Carlito"/>
              </a:rPr>
              <a:t>фірми, установи. Невміння зробити  будь-яку </a:t>
            </a:r>
            <a:r>
              <a:rPr sz="1400" dirty="0">
                <a:latin typeface="Carlito"/>
                <a:cs typeface="Carlito"/>
              </a:rPr>
              <a:t>інновацію </a:t>
            </a:r>
            <a:r>
              <a:rPr sz="1400" spc="-5" dirty="0">
                <a:latin typeface="Carlito"/>
                <a:cs typeface="Carlito"/>
              </a:rPr>
              <a:t>філософією </a:t>
            </a:r>
            <a:r>
              <a:rPr sz="1400" dirty="0">
                <a:latin typeface="Carlito"/>
                <a:cs typeface="Carlito"/>
              </a:rPr>
              <a:t>всього </a:t>
            </a:r>
            <a:r>
              <a:rPr sz="1400" spc="-5" dirty="0">
                <a:latin typeface="Carlito"/>
                <a:cs typeface="Carlito"/>
              </a:rPr>
              <a:t>персоналу заважає </a:t>
            </a:r>
            <a:r>
              <a:rPr sz="1400" dirty="0">
                <a:latin typeface="Carlito"/>
                <a:cs typeface="Carlito"/>
              </a:rPr>
              <a:t>її </a:t>
            </a:r>
            <a:r>
              <a:rPr sz="1400" spc="-5" dirty="0">
                <a:latin typeface="Carlito"/>
                <a:cs typeface="Carlito"/>
              </a:rPr>
              <a:t>впровадженню  </a:t>
            </a:r>
            <a:r>
              <a:rPr sz="1400" dirty="0">
                <a:latin typeface="Carlito"/>
                <a:cs typeface="Carlito"/>
              </a:rPr>
              <a:t>повною </a:t>
            </a:r>
            <a:r>
              <a:rPr sz="1400" spc="-5" dirty="0">
                <a:latin typeface="Carlito"/>
                <a:cs typeface="Carlito"/>
              </a:rPr>
              <a:t>мірою. Досить згадати розроблення та </a:t>
            </a:r>
            <a:r>
              <a:rPr sz="1400" dirty="0">
                <a:latin typeface="Carlito"/>
                <a:cs typeface="Carlito"/>
              </a:rPr>
              <a:t>введення </a:t>
            </a:r>
            <a:r>
              <a:rPr sz="1400" spc="-5" dirty="0">
                <a:latin typeface="Carlito"/>
                <a:cs typeface="Carlito"/>
              </a:rPr>
              <a:t>на промислових  </a:t>
            </a:r>
            <a:r>
              <a:rPr sz="1400" dirty="0">
                <a:latin typeface="Carlito"/>
                <a:cs typeface="Carlito"/>
              </a:rPr>
              <a:t>підприємствах </a:t>
            </a:r>
            <a:r>
              <a:rPr sz="1400" spc="-5" dirty="0">
                <a:latin typeface="Carlito"/>
                <a:cs typeface="Carlito"/>
              </a:rPr>
              <a:t>колишнього Радянського Союзу </a:t>
            </a:r>
            <a:r>
              <a:rPr sz="1400" dirty="0">
                <a:latin typeface="Carlito"/>
                <a:cs typeface="Carlito"/>
              </a:rPr>
              <a:t>автоматизованих </a:t>
            </a:r>
            <a:r>
              <a:rPr sz="1400" spc="-5" dirty="0">
                <a:latin typeface="Carlito"/>
                <a:cs typeface="Carlito"/>
              </a:rPr>
              <a:t>систем  управління підприємством (АСУП) </a:t>
            </a:r>
            <a:r>
              <a:rPr sz="1400" dirty="0">
                <a:latin typeface="Carlito"/>
                <a:cs typeface="Carlito"/>
              </a:rPr>
              <a:t>чи комплексних систем </a:t>
            </a:r>
            <a:r>
              <a:rPr sz="1400" spc="-5" dirty="0">
                <a:latin typeface="Carlito"/>
                <a:cs typeface="Carlito"/>
              </a:rPr>
              <a:t>управління якістю  продукції (КСУЯП), </a:t>
            </a:r>
            <a:r>
              <a:rPr sz="1400" dirty="0">
                <a:latin typeface="Carlito"/>
                <a:cs typeface="Carlito"/>
              </a:rPr>
              <a:t>коли </a:t>
            </a:r>
            <a:r>
              <a:rPr sz="1400" spc="-5" dirty="0">
                <a:latin typeface="Carlito"/>
                <a:cs typeface="Carlito"/>
              </a:rPr>
              <a:t>існувала думка, що </a:t>
            </a:r>
            <a:r>
              <a:rPr sz="1400" dirty="0">
                <a:latin typeface="Carlito"/>
                <a:cs typeface="Carlito"/>
              </a:rPr>
              <a:t>це </a:t>
            </a:r>
            <a:r>
              <a:rPr sz="1400" spc="-5" dirty="0">
                <a:latin typeface="Carlito"/>
                <a:cs typeface="Carlito"/>
              </a:rPr>
              <a:t>функції відповідно </a:t>
            </a:r>
            <a:r>
              <a:rPr sz="1400" dirty="0">
                <a:latin typeface="Carlito"/>
                <a:cs typeface="Carlito"/>
              </a:rPr>
              <a:t>обчис-  </a:t>
            </a:r>
            <a:r>
              <a:rPr sz="1400" spc="-5" dirty="0">
                <a:latin typeface="Carlito"/>
                <a:cs typeface="Carlito"/>
              </a:rPr>
              <a:t>лювального центру </a:t>
            </a: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відділу технічного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контролю.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142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6800" cy="3070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49580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По-друге, </a:t>
            </a:r>
            <a:r>
              <a:rPr sz="1400" dirty="0">
                <a:latin typeface="Carlito"/>
                <a:cs typeface="Carlito"/>
              </a:rPr>
              <a:t>за </a:t>
            </a:r>
            <a:r>
              <a:rPr sz="1400" spc="-5" dirty="0">
                <a:latin typeface="Carlito"/>
                <a:cs typeface="Carlito"/>
              </a:rPr>
              <a:t>умов критичного </a:t>
            </a:r>
            <a:r>
              <a:rPr sz="1400" dirty="0">
                <a:latin typeface="Carlito"/>
                <a:cs typeface="Carlito"/>
              </a:rPr>
              <a:t>підвищення </a:t>
            </a:r>
            <a:r>
              <a:rPr sz="1400" spc="-5" dirty="0">
                <a:latin typeface="Carlito"/>
                <a:cs typeface="Carlito"/>
              </a:rPr>
              <a:t>ступеня свободи </a:t>
            </a:r>
            <a:r>
              <a:rPr sz="1400" dirty="0">
                <a:latin typeface="Carlito"/>
                <a:cs typeface="Carlito"/>
              </a:rPr>
              <a:t>в економіці  </a:t>
            </a:r>
            <a:r>
              <a:rPr sz="1400" spc="-5" dirty="0">
                <a:latin typeface="Carlito"/>
                <a:cs typeface="Carlito"/>
              </a:rPr>
              <a:t>України роль держави як регулюючого органу якісно </a:t>
            </a:r>
            <a:r>
              <a:rPr sz="1400" dirty="0">
                <a:latin typeface="Carlito"/>
                <a:cs typeface="Carlito"/>
              </a:rPr>
              <a:t>змінюється. Маркетинг у  контексті </a:t>
            </a:r>
            <a:r>
              <a:rPr sz="1400" spc="-5" dirty="0">
                <a:latin typeface="Carlito"/>
                <a:cs typeface="Carlito"/>
              </a:rPr>
              <a:t>державного управління економікою </a:t>
            </a:r>
            <a:r>
              <a:rPr sz="1400" dirty="0">
                <a:latin typeface="Carlito"/>
                <a:cs typeface="Carlito"/>
              </a:rPr>
              <a:t>все більше </a:t>
            </a:r>
            <a:r>
              <a:rPr sz="1400" spc="-5" dirty="0">
                <a:latin typeface="Carlito"/>
                <a:cs typeface="Carlito"/>
              </a:rPr>
              <a:t>впливатиме </a:t>
            </a:r>
            <a:r>
              <a:rPr sz="1400" dirty="0">
                <a:latin typeface="Carlito"/>
                <a:cs typeface="Carlito"/>
              </a:rPr>
              <a:t>на  вдосконалення </a:t>
            </a:r>
            <a:r>
              <a:rPr sz="1400" spc="-5" dirty="0">
                <a:latin typeface="Carlito"/>
                <a:cs typeface="Carlito"/>
              </a:rPr>
              <a:t>механізму самоорганізації суб'єктів </a:t>
            </a:r>
            <a:r>
              <a:rPr sz="1400" dirty="0">
                <a:latin typeface="Carlito"/>
                <a:cs typeface="Carlito"/>
              </a:rPr>
              <a:t>ринкової </a:t>
            </a:r>
            <a:r>
              <a:rPr sz="1400" spc="-5" dirty="0">
                <a:latin typeface="Carlito"/>
                <a:cs typeface="Carlito"/>
              </a:rPr>
              <a:t>діяльності. Якщо  провести паралель між Україною, Росією та Білорусією, то </a:t>
            </a:r>
            <a:r>
              <a:rPr sz="1400" dirty="0">
                <a:latin typeface="Carlito"/>
                <a:cs typeface="Carlito"/>
              </a:rPr>
              <a:t>це </a:t>
            </a:r>
            <a:r>
              <a:rPr sz="1400" spc="-5" dirty="0">
                <a:latin typeface="Carlito"/>
                <a:cs typeface="Carlito"/>
              </a:rPr>
              <a:t>порівняння </a:t>
            </a:r>
            <a:r>
              <a:rPr sz="1400" dirty="0">
                <a:latin typeface="Carlito"/>
                <a:cs typeface="Carlito"/>
              </a:rPr>
              <a:t>буде  не на користь </a:t>
            </a:r>
            <a:r>
              <a:rPr sz="1400" spc="-5" dirty="0">
                <a:latin typeface="Carlito"/>
                <a:cs typeface="Carlito"/>
              </a:rPr>
              <a:t>нашої держави. Білорусія, </a:t>
            </a:r>
            <a:r>
              <a:rPr sz="1400" dirty="0">
                <a:latin typeface="Carlito"/>
                <a:cs typeface="Carlito"/>
              </a:rPr>
              <a:t>наприклад, не </a:t>
            </a:r>
            <a:r>
              <a:rPr sz="1400" spc="-5" dirty="0">
                <a:latin typeface="Carlito"/>
                <a:cs typeface="Carlito"/>
              </a:rPr>
              <a:t>тільки </a:t>
            </a:r>
            <a:r>
              <a:rPr sz="1400" dirty="0">
                <a:latin typeface="Carlito"/>
                <a:cs typeface="Carlito"/>
              </a:rPr>
              <a:t>не ввела </a:t>
            </a:r>
            <a:r>
              <a:rPr sz="1400" spc="-5" dirty="0">
                <a:latin typeface="Carlito"/>
                <a:cs typeface="Carlito"/>
              </a:rPr>
              <a:t>карткову  </a:t>
            </a:r>
            <a:r>
              <a:rPr sz="1400" dirty="0">
                <a:latin typeface="Carlito"/>
                <a:cs typeface="Carlito"/>
              </a:rPr>
              <a:t>систему, </a:t>
            </a:r>
            <a:r>
              <a:rPr sz="1400" spc="-5" dirty="0">
                <a:latin typeface="Carlito"/>
                <a:cs typeface="Carlito"/>
              </a:rPr>
              <a:t>як </a:t>
            </a:r>
            <a:r>
              <a:rPr sz="1400" dirty="0">
                <a:latin typeface="Carlito"/>
                <a:cs typeface="Carlito"/>
              </a:rPr>
              <a:t>їй </a:t>
            </a:r>
            <a:r>
              <a:rPr sz="1400" spc="-5" dirty="0">
                <a:latin typeface="Carlito"/>
                <a:cs typeface="Carlito"/>
              </a:rPr>
              <a:t>пророкували </a:t>
            </a:r>
            <a:r>
              <a:rPr sz="1400" dirty="0">
                <a:latin typeface="Carlito"/>
                <a:cs typeface="Carlito"/>
              </a:rPr>
              <a:t>ще </a:t>
            </a:r>
            <a:r>
              <a:rPr sz="1400" spc="-5" dirty="0">
                <a:latin typeface="Carlito"/>
                <a:cs typeface="Carlito"/>
              </a:rPr>
              <a:t>декілька років </a:t>
            </a:r>
            <a:r>
              <a:rPr sz="1400" spc="-10" dirty="0">
                <a:latin typeface="Carlito"/>
                <a:cs typeface="Carlito"/>
              </a:rPr>
              <a:t>тому, </a:t>
            </a:r>
            <a:r>
              <a:rPr sz="1400" dirty="0">
                <a:latin typeface="Carlito"/>
                <a:cs typeface="Carlito"/>
              </a:rPr>
              <a:t>а й </a:t>
            </a:r>
            <a:r>
              <a:rPr sz="1400" spc="-5" dirty="0">
                <a:latin typeface="Carlito"/>
                <a:cs typeface="Carlito"/>
              </a:rPr>
              <a:t>зробила </a:t>
            </a:r>
            <a:r>
              <a:rPr sz="1400" dirty="0">
                <a:latin typeface="Carlito"/>
                <a:cs typeface="Carlito"/>
              </a:rPr>
              <a:t>помітний </a:t>
            </a:r>
            <a:r>
              <a:rPr sz="1400" spc="-5" dirty="0">
                <a:latin typeface="Carlito"/>
                <a:cs typeface="Carlito"/>
              </a:rPr>
              <a:t>крок  </a:t>
            </a:r>
            <a:r>
              <a:rPr sz="1400" dirty="0">
                <a:latin typeface="Carlito"/>
                <a:cs typeface="Carlito"/>
              </a:rPr>
              <a:t>уперед з </a:t>
            </a:r>
            <a:r>
              <a:rPr sz="1400" spc="-5" dirty="0">
                <a:latin typeface="Carlito"/>
                <a:cs typeface="Carlito"/>
              </a:rPr>
              <a:t>погляду </a:t>
            </a:r>
            <a:r>
              <a:rPr sz="1400" dirty="0">
                <a:latin typeface="Carlito"/>
                <a:cs typeface="Carlito"/>
              </a:rPr>
              <a:t>ринкової </a:t>
            </a:r>
            <a:r>
              <a:rPr sz="1400" spc="-5" dirty="0">
                <a:latin typeface="Carlito"/>
                <a:cs typeface="Carlito"/>
              </a:rPr>
              <a:t>економіки. Наприклад, </a:t>
            </a:r>
            <a:r>
              <a:rPr sz="1400" dirty="0">
                <a:latin typeface="Carlito"/>
                <a:cs typeface="Carlito"/>
              </a:rPr>
              <a:t>нині у Мінську </a:t>
            </a:r>
            <a:r>
              <a:rPr sz="1400" spc="-5" dirty="0">
                <a:latin typeface="Carlito"/>
                <a:cs typeface="Carlito"/>
              </a:rPr>
              <a:t>випускають  </a:t>
            </a:r>
            <a:r>
              <a:rPr sz="1400" dirty="0">
                <a:latin typeface="Carlito"/>
                <a:cs typeface="Carlito"/>
              </a:rPr>
              <a:t>більше </a:t>
            </a:r>
            <a:r>
              <a:rPr sz="1400" spc="-5" dirty="0">
                <a:latin typeface="Carlito"/>
                <a:cs typeface="Carlito"/>
              </a:rPr>
              <a:t>телевізійних приймачів «Горизонт», </a:t>
            </a:r>
            <a:r>
              <a:rPr sz="1400" dirty="0">
                <a:latin typeface="Carlito"/>
                <a:cs typeface="Carlito"/>
              </a:rPr>
              <a:t>ніж в </a:t>
            </a:r>
            <a:r>
              <a:rPr sz="1400" spc="-5" dirty="0">
                <a:latin typeface="Carlito"/>
                <a:cs typeface="Carlito"/>
              </a:rPr>
              <a:t>усій Україні, хоча </a:t>
            </a:r>
            <a:r>
              <a:rPr sz="1400" dirty="0">
                <a:latin typeface="Carlito"/>
                <a:cs typeface="Carlito"/>
              </a:rPr>
              <a:t>раніше </a:t>
            </a:r>
            <a:r>
              <a:rPr sz="1400" spc="-5" dirty="0">
                <a:latin typeface="Carlito"/>
                <a:cs typeface="Carlito"/>
              </a:rPr>
              <a:t>було  </a:t>
            </a:r>
            <a:r>
              <a:rPr sz="1400" dirty="0">
                <a:latin typeface="Carlito"/>
                <a:cs typeface="Carlito"/>
              </a:rPr>
              <a:t>навпаки, і з </a:t>
            </a:r>
            <a:r>
              <a:rPr sz="1400" spc="-5" dirty="0">
                <a:latin typeface="Carlito"/>
                <a:cs typeface="Carlito"/>
              </a:rPr>
              <a:t>кожним роком зазначений </a:t>
            </a:r>
            <a:r>
              <a:rPr sz="1400" dirty="0">
                <a:latin typeface="Carlito"/>
                <a:cs typeface="Carlito"/>
              </a:rPr>
              <a:t>виробник помітно вдосконалює  комплекс </a:t>
            </a:r>
            <a:r>
              <a:rPr sz="1400" spc="-5" dirty="0">
                <a:latin typeface="Carlito"/>
                <a:cs typeface="Carlito"/>
              </a:rPr>
              <a:t>маркетингу </a:t>
            </a:r>
            <a:r>
              <a:rPr sz="1400" dirty="0">
                <a:latin typeface="Carlito"/>
                <a:cs typeface="Carlito"/>
              </a:rPr>
              <a:t>з цієї </a:t>
            </a:r>
            <a:r>
              <a:rPr sz="1400" spc="-5" dirty="0">
                <a:latin typeface="Carlito"/>
                <a:cs typeface="Carlito"/>
              </a:rPr>
              <a:t>продукції. </a:t>
            </a:r>
            <a:r>
              <a:rPr sz="1400" dirty="0">
                <a:latin typeface="Carlito"/>
                <a:cs typeface="Carlito"/>
              </a:rPr>
              <a:t>Пояснюється це </a:t>
            </a:r>
            <a:r>
              <a:rPr sz="1400" spc="-5" dirty="0">
                <a:latin typeface="Carlito"/>
                <a:cs typeface="Carlito"/>
              </a:rPr>
              <a:t>тим, що </a:t>
            </a:r>
            <a:r>
              <a:rPr sz="1400" dirty="0">
                <a:latin typeface="Carlito"/>
                <a:cs typeface="Carlito"/>
              </a:rPr>
              <a:t>ринкові </a:t>
            </a:r>
            <a:r>
              <a:rPr sz="1400" spc="-5" dirty="0">
                <a:latin typeface="Carlito"/>
                <a:cs typeface="Carlito"/>
              </a:rPr>
              <a:t>реформи  там проводяться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стихійно,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відповідні рішення приймаються лише тоді,  </a:t>
            </a:r>
            <a:r>
              <a:rPr sz="1400" dirty="0">
                <a:latin typeface="Carlito"/>
                <a:cs typeface="Carlito"/>
              </a:rPr>
              <a:t>коли є </a:t>
            </a:r>
            <a:r>
              <a:rPr sz="1400" spc="-5" dirty="0">
                <a:latin typeface="Carlito"/>
                <a:cs typeface="Carlito"/>
              </a:rPr>
              <a:t>впевненість </a:t>
            </a:r>
            <a:r>
              <a:rPr sz="1400" dirty="0">
                <a:latin typeface="Carlito"/>
                <a:cs typeface="Carlito"/>
              </a:rPr>
              <a:t>у їх </a:t>
            </a:r>
            <a:r>
              <a:rPr sz="1400" spc="-5" dirty="0">
                <a:latin typeface="Carlito"/>
                <a:cs typeface="Carlito"/>
              </a:rPr>
              <a:t>доцільності.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7563" y="3664204"/>
            <a:ext cx="47688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6755" algn="l"/>
                <a:tab pos="1859914" algn="l"/>
                <a:tab pos="2860675" algn="l"/>
                <a:tab pos="3681095" algn="l"/>
              </a:tabLst>
            </a:pPr>
            <a:r>
              <a:rPr sz="1400" spc="-5" dirty="0">
                <a:latin typeface="Carlito"/>
                <a:cs typeface="Carlito"/>
              </a:rPr>
              <a:t>Отже</a:t>
            </a:r>
            <a:r>
              <a:rPr sz="1400" dirty="0">
                <a:latin typeface="Carlito"/>
                <a:cs typeface="Carlito"/>
              </a:rPr>
              <a:t>,	нео</a:t>
            </a:r>
            <a:r>
              <a:rPr sz="1400" spc="-10" dirty="0">
                <a:latin typeface="Carlito"/>
                <a:cs typeface="Carlito"/>
              </a:rPr>
              <a:t>б</a:t>
            </a:r>
            <a:r>
              <a:rPr sz="1400" spc="-5" dirty="0">
                <a:latin typeface="Carlito"/>
                <a:cs typeface="Carlito"/>
              </a:rPr>
              <a:t>хідн</a:t>
            </a:r>
            <a:r>
              <a:rPr sz="1400" dirty="0">
                <a:latin typeface="Carlito"/>
                <a:cs typeface="Carlito"/>
              </a:rPr>
              <a:t>им	ф</a:t>
            </a:r>
            <a:r>
              <a:rPr sz="1400" spc="-5" dirty="0">
                <a:latin typeface="Carlito"/>
                <a:cs typeface="Carlito"/>
              </a:rPr>
              <a:t>а</a:t>
            </a:r>
            <a:r>
              <a:rPr sz="1400" dirty="0">
                <a:latin typeface="Carlito"/>
                <a:cs typeface="Carlito"/>
              </a:rPr>
              <a:t>ктор</a:t>
            </a:r>
            <a:r>
              <a:rPr sz="1400" spc="-10" dirty="0">
                <a:latin typeface="Carlito"/>
                <a:cs typeface="Carlito"/>
              </a:rPr>
              <a:t>о</a:t>
            </a:r>
            <a:r>
              <a:rPr sz="1400" dirty="0">
                <a:latin typeface="Carlito"/>
                <a:cs typeface="Carlito"/>
              </a:rPr>
              <a:t>м	ст</a:t>
            </a:r>
            <a:r>
              <a:rPr sz="1400" spc="-5" dirty="0">
                <a:latin typeface="Carlito"/>
                <a:cs typeface="Carlito"/>
              </a:rPr>
              <a:t>ало</a:t>
            </a:r>
            <a:r>
              <a:rPr sz="1400" spc="-10" dirty="0">
                <a:latin typeface="Carlito"/>
                <a:cs typeface="Carlito"/>
              </a:rPr>
              <a:t>г</a:t>
            </a:r>
            <a:r>
              <a:rPr sz="1400" dirty="0">
                <a:latin typeface="Carlito"/>
                <a:cs typeface="Carlito"/>
              </a:rPr>
              <a:t>о	</a:t>
            </a:r>
            <a:r>
              <a:rPr sz="1400" spc="5" dirty="0">
                <a:latin typeface="Carlito"/>
                <a:cs typeface="Carlito"/>
              </a:rPr>
              <a:t>і</a:t>
            </a:r>
            <a:r>
              <a:rPr sz="1400" dirty="0">
                <a:latin typeface="Carlito"/>
                <a:cs typeface="Carlito"/>
              </a:rPr>
              <a:t>нноваційного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730" y="3877564"/>
            <a:ext cx="5279390" cy="4927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500"/>
              </a:lnSpc>
              <a:spcBef>
                <a:spcPts val="100"/>
              </a:spcBef>
              <a:tabLst>
                <a:tab pos="1043940" algn="l"/>
                <a:tab pos="2972435" algn="l"/>
                <a:tab pos="3620135" algn="l"/>
                <a:tab pos="3853815" algn="l"/>
                <a:tab pos="4490720" algn="l"/>
              </a:tabLst>
            </a:pPr>
            <a:r>
              <a:rPr sz="1400" spc="-5" dirty="0">
                <a:latin typeface="Carlito"/>
                <a:cs typeface="Carlito"/>
              </a:rPr>
              <a:t>промисловості </a:t>
            </a:r>
            <a:r>
              <a:rPr sz="1400" dirty="0">
                <a:latin typeface="Carlito"/>
                <a:cs typeface="Carlito"/>
              </a:rPr>
              <a:t>є </a:t>
            </a:r>
            <a:r>
              <a:rPr sz="1400" spc="-5" dirty="0">
                <a:latin typeface="Carlito"/>
                <a:cs typeface="Carlito"/>
              </a:rPr>
              <a:t>відповідна політика держави. Оскільки </a:t>
            </a:r>
            <a:r>
              <a:rPr sz="1400" dirty="0">
                <a:latin typeface="Carlito"/>
                <a:cs typeface="Carlito"/>
              </a:rPr>
              <a:t>її </a:t>
            </a:r>
            <a:r>
              <a:rPr sz="1400" spc="-5" dirty="0">
                <a:latin typeface="Carlito"/>
                <a:cs typeface="Carlito"/>
              </a:rPr>
              <a:t>мета  </a:t>
            </a:r>
            <a:r>
              <a:rPr sz="1400" dirty="0">
                <a:latin typeface="Carlito"/>
                <a:cs typeface="Carlito"/>
              </a:rPr>
              <a:t>позитивних	со</a:t>
            </a:r>
            <a:r>
              <a:rPr sz="1400" spc="-10" dirty="0">
                <a:latin typeface="Carlito"/>
                <a:cs typeface="Carlito"/>
              </a:rPr>
              <a:t>ц</a:t>
            </a:r>
            <a:r>
              <a:rPr sz="1400" dirty="0">
                <a:latin typeface="Carlito"/>
                <a:cs typeface="Carlito"/>
              </a:rPr>
              <a:t>іа</a:t>
            </a:r>
            <a:r>
              <a:rPr sz="1400" spc="-10" dirty="0">
                <a:latin typeface="Carlito"/>
                <a:cs typeface="Carlito"/>
              </a:rPr>
              <a:t>л</a:t>
            </a:r>
            <a:r>
              <a:rPr sz="1400" dirty="0">
                <a:latin typeface="Carlito"/>
                <a:cs typeface="Carlito"/>
              </a:rPr>
              <a:t>ьно-еконо</a:t>
            </a:r>
            <a:r>
              <a:rPr sz="1400" spc="5" dirty="0">
                <a:latin typeface="Carlito"/>
                <a:cs typeface="Carlito"/>
              </a:rPr>
              <a:t>м</a:t>
            </a:r>
            <a:r>
              <a:rPr sz="1400" spc="-15" dirty="0">
                <a:latin typeface="Carlito"/>
                <a:cs typeface="Carlito"/>
              </a:rPr>
              <a:t>і</a:t>
            </a:r>
            <a:r>
              <a:rPr sz="1400" spc="-10" dirty="0">
                <a:latin typeface="Carlito"/>
                <a:cs typeface="Carlito"/>
              </a:rPr>
              <a:t>ч</a:t>
            </a:r>
            <a:r>
              <a:rPr sz="1400" dirty="0">
                <a:latin typeface="Carlito"/>
                <a:cs typeface="Carlito"/>
              </a:rPr>
              <a:t>них	змін</a:t>
            </a:r>
            <a:r>
              <a:rPr sz="1400" spc="-10" dirty="0">
                <a:latin typeface="Carlito"/>
                <a:cs typeface="Carlito"/>
              </a:rPr>
              <a:t>а</a:t>
            </a:r>
            <a:r>
              <a:rPr sz="1400" dirty="0">
                <a:latin typeface="Carlito"/>
                <a:cs typeface="Carlito"/>
              </a:rPr>
              <a:t>х	у	країні,	</a:t>
            </a:r>
            <a:r>
              <a:rPr sz="1400" spc="-10" dirty="0">
                <a:latin typeface="Carlito"/>
                <a:cs typeface="Carlito"/>
              </a:rPr>
              <a:t>н</a:t>
            </a:r>
            <a:r>
              <a:rPr sz="1400" dirty="0">
                <a:latin typeface="Carlito"/>
                <a:cs typeface="Carlito"/>
              </a:rPr>
              <a:t>ео</a:t>
            </a:r>
            <a:r>
              <a:rPr sz="1400" spc="-10" dirty="0">
                <a:latin typeface="Carlito"/>
                <a:cs typeface="Carlito"/>
              </a:rPr>
              <a:t>б</a:t>
            </a:r>
            <a:r>
              <a:rPr sz="1400" spc="-5" dirty="0">
                <a:latin typeface="Carlito"/>
                <a:cs typeface="Carlito"/>
              </a:rPr>
              <a:t>х</a:t>
            </a:r>
            <a:r>
              <a:rPr sz="1400" spc="-10" dirty="0">
                <a:latin typeface="Carlito"/>
                <a:cs typeface="Carlito"/>
              </a:rPr>
              <a:t>і</a:t>
            </a:r>
            <a:r>
              <a:rPr sz="1400" spc="-5" dirty="0">
                <a:latin typeface="Carlito"/>
                <a:cs typeface="Carlito"/>
              </a:rPr>
              <a:t>дно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730" y="4366895"/>
            <a:ext cx="52000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23365" algn="l"/>
                <a:tab pos="2488565" algn="l"/>
                <a:tab pos="3692525" algn="l"/>
                <a:tab pos="4496435" algn="l"/>
                <a:tab pos="4701540" algn="l"/>
              </a:tabLst>
            </a:pPr>
            <a:r>
              <a:rPr sz="1400" dirty="0">
                <a:latin typeface="Carlito"/>
                <a:cs typeface="Carlito"/>
              </a:rPr>
              <a:t>за</a:t>
            </a:r>
            <a:r>
              <a:rPr sz="1400" spc="-10" dirty="0">
                <a:latin typeface="Carlito"/>
                <a:cs typeface="Carlito"/>
              </a:rPr>
              <a:t>г</a:t>
            </a:r>
            <a:r>
              <a:rPr sz="1400" dirty="0">
                <a:latin typeface="Carlito"/>
                <a:cs typeface="Carlito"/>
              </a:rPr>
              <a:t>а</a:t>
            </a:r>
            <a:r>
              <a:rPr sz="1400" spc="-5" dirty="0">
                <a:latin typeface="Carlito"/>
                <a:cs typeface="Carlito"/>
              </a:rPr>
              <a:t>л</a:t>
            </a:r>
            <a:r>
              <a:rPr sz="1400" dirty="0">
                <a:latin typeface="Carlito"/>
                <a:cs typeface="Carlito"/>
              </a:rPr>
              <a:t>ьно</a:t>
            </a:r>
            <a:r>
              <a:rPr sz="1400" spc="-5" dirty="0">
                <a:latin typeface="Carlito"/>
                <a:cs typeface="Carlito"/>
              </a:rPr>
              <a:t>де</a:t>
            </a:r>
            <a:r>
              <a:rPr sz="1400" spc="5" dirty="0">
                <a:latin typeface="Carlito"/>
                <a:cs typeface="Carlito"/>
              </a:rPr>
              <a:t>р</a:t>
            </a:r>
            <a:r>
              <a:rPr sz="1400" spc="-5" dirty="0">
                <a:latin typeface="Carlito"/>
                <a:cs typeface="Carlito"/>
              </a:rPr>
              <a:t>ж</a:t>
            </a:r>
            <a:r>
              <a:rPr sz="1400" dirty="0">
                <a:latin typeface="Carlito"/>
                <a:cs typeface="Carlito"/>
              </a:rPr>
              <a:t>а</a:t>
            </a:r>
            <a:r>
              <a:rPr sz="1400" spc="5" dirty="0">
                <a:latin typeface="Carlito"/>
                <a:cs typeface="Carlito"/>
              </a:rPr>
              <a:t>в</a:t>
            </a:r>
            <a:r>
              <a:rPr sz="1400" dirty="0">
                <a:latin typeface="Carlito"/>
                <a:cs typeface="Carlito"/>
              </a:rPr>
              <a:t>ні	пріоритети	</a:t>
            </a:r>
            <a:r>
              <a:rPr sz="1400" spc="-5" dirty="0">
                <a:latin typeface="Carlito"/>
                <a:cs typeface="Carlito"/>
              </a:rPr>
              <a:t>і</a:t>
            </a:r>
            <a:r>
              <a:rPr sz="1400" dirty="0">
                <a:latin typeface="Carlito"/>
                <a:cs typeface="Carlito"/>
              </a:rPr>
              <a:t>нноваційного	</a:t>
            </a:r>
            <a:r>
              <a:rPr sz="1400" spc="-10" dirty="0">
                <a:latin typeface="Carlito"/>
                <a:cs typeface="Carlito"/>
              </a:rPr>
              <a:t>р</a:t>
            </a:r>
            <a:r>
              <a:rPr sz="1400" spc="-5" dirty="0">
                <a:latin typeface="Carlito"/>
                <a:cs typeface="Carlito"/>
              </a:rPr>
              <a:t>озвитк</a:t>
            </a:r>
            <a:r>
              <a:rPr sz="1400" dirty="0">
                <a:latin typeface="Carlito"/>
                <a:cs typeface="Carlito"/>
              </a:rPr>
              <a:t>у	з	</a:t>
            </a:r>
            <a:r>
              <a:rPr sz="1400" spc="-5" dirty="0">
                <a:latin typeface="Carlito"/>
                <a:cs typeface="Carlito"/>
              </a:rPr>
              <a:t>місі</a:t>
            </a:r>
            <a:r>
              <a:rPr sz="1400" dirty="0">
                <a:latin typeface="Carlito"/>
                <a:cs typeface="Carlito"/>
              </a:rPr>
              <a:t>єю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92366" y="3643883"/>
            <a:ext cx="841375" cy="962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39700" algn="just">
              <a:lnSpc>
                <a:spcPct val="109800"/>
              </a:lnSpc>
              <a:spcBef>
                <a:spcPts val="95"/>
              </a:spcBef>
            </a:pPr>
            <a:r>
              <a:rPr sz="1400" dirty="0">
                <a:latin typeface="Carlito"/>
                <a:cs typeface="Carlito"/>
              </a:rPr>
              <a:t>р</a:t>
            </a:r>
            <a:r>
              <a:rPr sz="1400" spc="-5" dirty="0">
                <a:latin typeface="Carlito"/>
                <a:cs typeface="Carlito"/>
              </a:rPr>
              <a:t>озвитку  полягає </a:t>
            </a:r>
            <a:r>
              <a:rPr sz="1400" dirty="0">
                <a:latin typeface="Carlito"/>
                <a:cs typeface="Carlito"/>
              </a:rPr>
              <a:t>в  поєднати  </a:t>
            </a:r>
            <a:r>
              <a:rPr sz="1400" spc="-5" dirty="0">
                <a:latin typeface="Carlito"/>
                <a:cs typeface="Carlito"/>
              </a:rPr>
              <a:t>та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цілями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7730" y="4578985"/>
            <a:ext cx="6148070" cy="3509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algn="just">
              <a:lnSpc>
                <a:spcPct val="110100"/>
              </a:lnSpc>
              <a:spcBef>
                <a:spcPts val="100"/>
              </a:spcBef>
            </a:pPr>
            <a:r>
              <a:rPr sz="1400" spc="-5" dirty="0">
                <a:latin typeface="Carlito"/>
                <a:cs typeface="Carlito"/>
              </a:rPr>
              <a:t>окремих промислових підприємств, що може </a:t>
            </a:r>
            <a:r>
              <a:rPr sz="1400" dirty="0">
                <a:latin typeface="Carlito"/>
                <a:cs typeface="Carlito"/>
              </a:rPr>
              <a:t>бути </a:t>
            </a:r>
            <a:r>
              <a:rPr sz="1400" spc="-5" dirty="0">
                <a:latin typeface="Carlito"/>
                <a:cs typeface="Carlito"/>
              </a:rPr>
              <a:t>досягнуте </a:t>
            </a:r>
            <a:r>
              <a:rPr sz="1400" dirty="0">
                <a:latin typeface="Carlito"/>
                <a:cs typeface="Carlito"/>
              </a:rPr>
              <a:t>лише за </a:t>
            </a:r>
            <a:r>
              <a:rPr sz="1400" spc="-5" dirty="0">
                <a:latin typeface="Carlito"/>
                <a:cs typeface="Carlito"/>
              </a:rPr>
              <a:t>умови  ефективного функціонування відповідних маркетингових</a:t>
            </a:r>
            <a:r>
              <a:rPr sz="1400" spc="3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служб.</a:t>
            </a:r>
            <a:endParaRPr sz="1400" dirty="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dirty="0">
                <a:latin typeface="Carlito"/>
                <a:cs typeface="Carlito"/>
              </a:rPr>
              <a:t>В інноваційній </a:t>
            </a:r>
            <a:r>
              <a:rPr sz="1400" spc="-5" dirty="0">
                <a:latin typeface="Carlito"/>
                <a:cs typeface="Carlito"/>
              </a:rPr>
              <a:t>політиці промислового </a:t>
            </a:r>
            <a:r>
              <a:rPr sz="1400" dirty="0">
                <a:latin typeface="Carlito"/>
                <a:cs typeface="Carlito"/>
              </a:rPr>
              <a:t>підприємства </a:t>
            </a:r>
            <a:r>
              <a:rPr sz="1400" spc="-5" dirty="0">
                <a:latin typeface="Carlito"/>
                <a:cs typeface="Carlito"/>
              </a:rPr>
              <a:t>відіграють </a:t>
            </a:r>
            <a:r>
              <a:rPr sz="1400" dirty="0">
                <a:latin typeface="Carlito"/>
                <a:cs typeface="Carlito"/>
              </a:rPr>
              <a:t>велику  </a:t>
            </a:r>
            <a:r>
              <a:rPr sz="1400" spc="-5" dirty="0">
                <a:latin typeface="Carlito"/>
                <a:cs typeface="Carlito"/>
              </a:rPr>
              <a:t>роль як первинні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технічні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інновації, так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вторинні -організаційні, економічні,  соціальні та </a:t>
            </a:r>
            <a:r>
              <a:rPr sz="1400" dirty="0">
                <a:latin typeface="Carlito"/>
                <a:cs typeface="Carlito"/>
              </a:rPr>
              <a:t>юридичні. </a:t>
            </a:r>
            <a:r>
              <a:rPr sz="1400" spc="-5" dirty="0">
                <a:latin typeface="Carlito"/>
                <a:cs typeface="Carlito"/>
              </a:rPr>
              <a:t>Виробничо-технічна продукція обов'язково потребує  здійснення </a:t>
            </a:r>
            <a:r>
              <a:rPr sz="1400" dirty="0">
                <a:latin typeface="Carlito"/>
                <a:cs typeface="Carlito"/>
              </a:rPr>
              <a:t>інноваційних </a:t>
            </a:r>
            <a:r>
              <a:rPr sz="1400" spc="-5" dirty="0">
                <a:latin typeface="Carlito"/>
                <a:cs typeface="Carlito"/>
              </a:rPr>
              <a:t>конструкторських розробок та </a:t>
            </a:r>
            <a:r>
              <a:rPr sz="1400" dirty="0">
                <a:latin typeface="Carlito"/>
                <a:cs typeface="Carlito"/>
              </a:rPr>
              <a:t>новітніх </a:t>
            </a:r>
            <a:r>
              <a:rPr sz="1400" spc="-5" dirty="0">
                <a:latin typeface="Carlito"/>
                <a:cs typeface="Carlito"/>
              </a:rPr>
              <a:t>технологій </a:t>
            </a:r>
            <a:r>
              <a:rPr sz="1400" dirty="0">
                <a:latin typeface="Carlito"/>
                <a:cs typeface="Carlito"/>
              </a:rPr>
              <a:t>їх  </a:t>
            </a:r>
            <a:r>
              <a:rPr sz="1400" spc="-5" dirty="0">
                <a:latin typeface="Carlito"/>
                <a:cs typeface="Carlito"/>
              </a:rPr>
              <a:t>впровадження.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ресурсозбереженні головну увагу слід приділяти  впровадженню організаційних, економічних та юридичних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інновацій.</a:t>
            </a:r>
            <a:endParaRPr sz="1400" dirty="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Дотримання викладених принципів поєднання маркетингової та  </a:t>
            </a:r>
            <a:r>
              <a:rPr sz="1400" dirty="0">
                <a:latin typeface="Carlito"/>
                <a:cs typeface="Carlito"/>
              </a:rPr>
              <a:t>інноваційної </a:t>
            </a:r>
            <a:r>
              <a:rPr sz="1400" spc="-5" dirty="0">
                <a:latin typeface="Carlito"/>
                <a:cs typeface="Carlito"/>
              </a:rPr>
              <a:t>діяльності дозволить підприємствам </a:t>
            </a:r>
            <a:r>
              <a:rPr sz="1400" dirty="0">
                <a:latin typeface="Carlito"/>
                <a:cs typeface="Carlito"/>
              </a:rPr>
              <a:t>своєчасніше </a:t>
            </a:r>
            <a:r>
              <a:rPr sz="1400" spc="-5" dirty="0">
                <a:latin typeface="Carlito"/>
                <a:cs typeface="Carlito"/>
              </a:rPr>
              <a:t>реагувати </a:t>
            </a:r>
            <a:r>
              <a:rPr sz="1400" dirty="0">
                <a:latin typeface="Carlito"/>
                <a:cs typeface="Carlito"/>
              </a:rPr>
              <a:t>на  зміни в </a:t>
            </a:r>
            <a:r>
              <a:rPr sz="1400" spc="-5" dirty="0">
                <a:latin typeface="Carlito"/>
                <a:cs typeface="Carlito"/>
              </a:rPr>
              <a:t>макросередовищі, </a:t>
            </a:r>
            <a:r>
              <a:rPr sz="1400" dirty="0">
                <a:latin typeface="Carlito"/>
                <a:cs typeface="Carlito"/>
              </a:rPr>
              <a:t>вплив </a:t>
            </a:r>
            <a:r>
              <a:rPr sz="1400" spc="-5" dirty="0">
                <a:latin typeface="Carlito"/>
                <a:cs typeface="Carlito"/>
              </a:rPr>
              <a:t>якого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промисловість країни </a:t>
            </a:r>
            <a:r>
              <a:rPr sz="1400" dirty="0">
                <a:latin typeface="Carlito"/>
                <a:cs typeface="Carlito"/>
              </a:rPr>
              <a:t>за часів  планової </a:t>
            </a:r>
            <a:r>
              <a:rPr sz="1400" spc="-5" dirty="0">
                <a:latin typeface="Carlito"/>
                <a:cs typeface="Carlito"/>
              </a:rPr>
              <a:t>економіки майже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відчувався,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приймати ефективні управлінські  </a:t>
            </a:r>
            <a:r>
              <a:rPr sz="1400" dirty="0">
                <a:latin typeface="Carlito"/>
                <a:cs typeface="Carlito"/>
              </a:rPr>
              <a:t>рішення </a:t>
            </a:r>
            <a:r>
              <a:rPr sz="1400" spc="-5" dirty="0">
                <a:latin typeface="Carlito"/>
                <a:cs typeface="Carlito"/>
              </a:rPr>
              <a:t>безпосередньо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мікрорівні, що сприятиме сталому розвитку як  </a:t>
            </a:r>
            <a:r>
              <a:rPr sz="1400" dirty="0">
                <a:latin typeface="Carlito"/>
                <a:cs typeface="Carlito"/>
              </a:rPr>
              <a:t>економіки у </a:t>
            </a:r>
            <a:r>
              <a:rPr sz="1400" spc="-5" dirty="0">
                <a:latin typeface="Carlito"/>
                <a:cs typeface="Carlito"/>
              </a:rPr>
              <a:t>цілому, так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окремих</a:t>
            </a:r>
            <a:r>
              <a:rPr sz="1400" spc="-2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підприємств.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/>
              <a:t>143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851275" y="10087927"/>
            <a:ext cx="21844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z="1100" dirty="0">
                <a:latin typeface="Carlito"/>
                <a:cs typeface="Carlito"/>
              </a:rPr>
              <a:t>4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4260" cy="2072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27250" marR="121920" indent="-1997075">
              <a:lnSpc>
                <a:spcPct val="109500"/>
              </a:lnSpc>
              <a:spcBef>
                <a:spcPts val="100"/>
              </a:spcBef>
            </a:pPr>
            <a:r>
              <a:rPr sz="1400" b="1" spc="-5" dirty="0">
                <a:latin typeface="Carlito"/>
                <a:cs typeface="Carlito"/>
              </a:rPr>
              <a:t>ЛЕКЦІЯ </a:t>
            </a:r>
            <a:r>
              <a:rPr sz="1400" b="1" dirty="0">
                <a:latin typeface="Carlito"/>
                <a:cs typeface="Carlito"/>
              </a:rPr>
              <a:t>1. </a:t>
            </a:r>
            <a:r>
              <a:rPr sz="1400" b="1" spc="-5" dirty="0">
                <a:latin typeface="Carlito"/>
                <a:cs typeface="Carlito"/>
              </a:rPr>
              <a:t>СУТНІСТЬ, РОЛЬ </a:t>
            </a:r>
            <a:r>
              <a:rPr sz="1400" b="1" dirty="0">
                <a:latin typeface="Carlito"/>
                <a:cs typeface="Carlito"/>
              </a:rPr>
              <a:t>І ЗАВДАННЯ </a:t>
            </a:r>
            <a:r>
              <a:rPr sz="1400" b="1" spc="-5" dirty="0">
                <a:latin typeface="Carlito"/>
                <a:cs typeface="Carlito"/>
              </a:rPr>
              <a:t>МАРКЕТИНГУ ІННОВАЦІЙ </a:t>
            </a:r>
            <a:r>
              <a:rPr sz="1400" b="1" dirty="0">
                <a:latin typeface="Carlito"/>
                <a:cs typeface="Carlito"/>
              </a:rPr>
              <a:t>НА ЕТАПАХ  </a:t>
            </a:r>
            <a:r>
              <a:rPr sz="1400" b="1" spc="-5" dirty="0">
                <a:latin typeface="Carlito"/>
                <a:cs typeface="Carlito"/>
              </a:rPr>
              <a:t>ІННОВАЦІЙНОГО </a:t>
            </a:r>
            <a:r>
              <a:rPr sz="1400" b="1" dirty="0">
                <a:latin typeface="Carlito"/>
                <a:cs typeface="Carlito"/>
              </a:rPr>
              <a:t>ЦИКЛУ</a:t>
            </a: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Carlito"/>
              <a:cs typeface="Carlito"/>
            </a:endParaRPr>
          </a:p>
          <a:p>
            <a:pPr marL="640080" indent="-178435">
              <a:lnSpc>
                <a:spcPct val="100000"/>
              </a:lnSpc>
              <a:buAutoNum type="arabicPeriod"/>
              <a:tabLst>
                <a:tab pos="640715" algn="l"/>
              </a:tabLst>
            </a:pPr>
            <a:r>
              <a:rPr sz="1400" b="1" spc="-5" dirty="0">
                <a:latin typeface="Carlito"/>
                <a:cs typeface="Carlito"/>
              </a:rPr>
              <a:t>Основні завдання маркетингу</a:t>
            </a:r>
            <a:r>
              <a:rPr sz="1400" b="1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інновацій</a:t>
            </a:r>
            <a:endParaRPr sz="1400">
              <a:latin typeface="Carlito"/>
              <a:cs typeface="Carlito"/>
            </a:endParaRPr>
          </a:p>
          <a:p>
            <a:pPr marL="12700" marR="5080" indent="449580">
              <a:lnSpc>
                <a:spcPct val="109500"/>
              </a:lnSpc>
              <a:spcBef>
                <a:spcPts val="810"/>
              </a:spcBef>
              <a:buAutoNum type="arabicPeriod"/>
              <a:tabLst>
                <a:tab pos="601345" algn="l"/>
              </a:tabLst>
            </a:pPr>
            <a:r>
              <a:rPr sz="1400" b="1" spc="-5" dirty="0">
                <a:latin typeface="Carlito"/>
                <a:cs typeface="Carlito"/>
              </a:rPr>
              <a:t>Типи підприємств-інноваторів. </a:t>
            </a:r>
            <a:r>
              <a:rPr sz="1400" b="1" dirty="0">
                <a:latin typeface="Carlito"/>
                <a:cs typeface="Carlito"/>
              </a:rPr>
              <a:t>Роль та </a:t>
            </a:r>
            <a:r>
              <a:rPr sz="1400" b="1" spc="-5" dirty="0">
                <a:latin typeface="Carlito"/>
                <a:cs typeface="Carlito"/>
              </a:rPr>
              <a:t>основні завдання маркетингу  інновацій </a:t>
            </a:r>
            <a:r>
              <a:rPr sz="1400" b="1" dirty="0">
                <a:latin typeface="Carlito"/>
                <a:cs typeface="Carlito"/>
              </a:rPr>
              <a:t>для</a:t>
            </a:r>
            <a:r>
              <a:rPr sz="1400" b="1" spc="-5" dirty="0">
                <a:latin typeface="Carlito"/>
                <a:cs typeface="Carlito"/>
              </a:rPr>
              <a:t> підприємств</a:t>
            </a:r>
            <a:endParaRPr sz="1400">
              <a:latin typeface="Carlito"/>
              <a:cs typeface="Carlito"/>
            </a:endParaRPr>
          </a:p>
          <a:p>
            <a:pPr marL="640080" indent="-178435">
              <a:lnSpc>
                <a:spcPct val="100000"/>
              </a:lnSpc>
              <a:spcBef>
                <a:spcPts val="969"/>
              </a:spcBef>
              <a:buAutoNum type="arabicPeriod"/>
              <a:tabLst>
                <a:tab pos="640715" algn="l"/>
              </a:tabLst>
            </a:pPr>
            <a:r>
              <a:rPr sz="1400" b="1" spc="-5" dirty="0">
                <a:latin typeface="Carlito"/>
                <a:cs typeface="Carlito"/>
              </a:rPr>
              <a:t>Планування інноваційної діяльності</a:t>
            </a:r>
            <a:r>
              <a:rPr sz="1400" b="1" spc="-10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підприємства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730" y="3336544"/>
            <a:ext cx="6148070" cy="6616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228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Carlito"/>
                <a:cs typeface="Carlito"/>
              </a:rPr>
              <a:t>1. </a:t>
            </a:r>
            <a:r>
              <a:rPr sz="1400" b="1" spc="-5" dirty="0">
                <a:latin typeface="Carlito"/>
                <a:cs typeface="Carlito"/>
              </a:rPr>
              <a:t>Основні завдання маркетингу</a:t>
            </a:r>
            <a:r>
              <a:rPr sz="1400" b="1" spc="75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інновацій.</a:t>
            </a: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050">
              <a:latin typeface="Carlito"/>
              <a:cs typeface="Carlito"/>
            </a:endParaRPr>
          </a:p>
          <a:p>
            <a:pPr marL="12700" marR="6985" indent="449580" algn="just">
              <a:lnSpc>
                <a:spcPct val="109900"/>
              </a:lnSpc>
            </a:pPr>
            <a:r>
              <a:rPr sz="1400" dirty="0">
                <a:latin typeface="Carlito"/>
                <a:cs typeface="Carlito"/>
              </a:rPr>
              <a:t>Зростаючий </a:t>
            </a:r>
            <a:r>
              <a:rPr sz="1400" spc="-5" dirty="0">
                <a:latin typeface="Carlito"/>
                <a:cs typeface="Carlito"/>
              </a:rPr>
              <a:t>ступінь відкритості </a:t>
            </a:r>
            <a:r>
              <a:rPr sz="1400" dirty="0">
                <a:latin typeface="Carlito"/>
                <a:cs typeface="Carlito"/>
              </a:rPr>
              <a:t>економіки </a:t>
            </a:r>
            <a:r>
              <a:rPr sz="1400" spc="-5" dirty="0">
                <a:latin typeface="Carlito"/>
                <a:cs typeface="Carlito"/>
              </a:rPr>
              <a:t>України </a:t>
            </a:r>
            <a:r>
              <a:rPr sz="1400" dirty="0">
                <a:latin typeface="Carlito"/>
                <a:cs typeface="Carlito"/>
              </a:rPr>
              <a:t>і ріст </a:t>
            </a:r>
            <a:r>
              <a:rPr sz="1400" spc="-5" dirty="0">
                <a:latin typeface="Carlito"/>
                <a:cs typeface="Carlito"/>
              </a:rPr>
              <a:t>інтеграційних  процесів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світовій </a:t>
            </a:r>
            <a:r>
              <a:rPr sz="1400" dirty="0">
                <a:latin typeface="Carlito"/>
                <a:cs typeface="Carlito"/>
              </a:rPr>
              <a:t>економіці, а </a:t>
            </a:r>
            <a:r>
              <a:rPr sz="1400" spc="-5" dirty="0">
                <a:latin typeface="Carlito"/>
                <a:cs typeface="Carlito"/>
              </a:rPr>
              <a:t>також спричинене </a:t>
            </a:r>
            <a:r>
              <a:rPr sz="1400" dirty="0">
                <a:latin typeface="Carlito"/>
                <a:cs typeface="Carlito"/>
              </a:rPr>
              <a:t>цим </a:t>
            </a:r>
            <a:r>
              <a:rPr sz="1400" spc="-5" dirty="0">
                <a:latin typeface="Carlito"/>
                <a:cs typeface="Carlito"/>
              </a:rPr>
              <a:t>зростання </a:t>
            </a:r>
            <a:r>
              <a:rPr sz="1400" dirty="0">
                <a:latin typeface="Carlito"/>
                <a:cs typeface="Carlito"/>
              </a:rPr>
              <a:t>конкуренції з  боку </a:t>
            </a:r>
            <a:r>
              <a:rPr sz="1400" spc="-5" dirty="0">
                <a:latin typeface="Carlito"/>
                <a:cs typeface="Carlito"/>
              </a:rPr>
              <a:t>закордонних товаровиробників ставлять </a:t>
            </a:r>
            <a:r>
              <a:rPr sz="1400" dirty="0">
                <a:latin typeface="Carlito"/>
                <a:cs typeface="Carlito"/>
              </a:rPr>
              <a:t>вітчизняні </a:t>
            </a:r>
            <a:r>
              <a:rPr sz="1400" spc="-5" dirty="0">
                <a:latin typeface="Carlito"/>
                <a:cs typeface="Carlito"/>
              </a:rPr>
              <a:t>підприємства </a:t>
            </a:r>
            <a:r>
              <a:rPr sz="1400" dirty="0">
                <a:latin typeface="Carlito"/>
                <a:cs typeface="Carlito"/>
              </a:rPr>
              <a:t>перед  необхідністю </a:t>
            </a:r>
            <a:r>
              <a:rPr sz="1400" spc="-5" dirty="0">
                <a:latin typeface="Carlito"/>
                <a:cs typeface="Carlito"/>
              </a:rPr>
              <a:t>адаптації </a:t>
            </a:r>
            <a:r>
              <a:rPr sz="1400" dirty="0">
                <a:latin typeface="Carlito"/>
                <a:cs typeface="Carlito"/>
              </a:rPr>
              <a:t>своєї </a:t>
            </a:r>
            <a:r>
              <a:rPr sz="1400" spc="-5" dirty="0">
                <a:latin typeface="Carlito"/>
                <a:cs typeface="Carlito"/>
              </a:rPr>
              <a:t>діяльності до </a:t>
            </a:r>
            <a:r>
              <a:rPr sz="1400" dirty="0">
                <a:latin typeface="Carlito"/>
                <a:cs typeface="Carlito"/>
              </a:rPr>
              <a:t>нових </a:t>
            </a:r>
            <a:r>
              <a:rPr sz="1400" spc="-5" dirty="0">
                <a:latin typeface="Carlito"/>
                <a:cs typeface="Carlito"/>
              </a:rPr>
              <a:t>умов господарювання, які  докорінно змінилися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продовжують змінюватися,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огляду </a:t>
            </a:r>
            <a:r>
              <a:rPr sz="1400" dirty="0">
                <a:latin typeface="Carlito"/>
                <a:cs typeface="Carlito"/>
              </a:rPr>
              <a:t>при </a:t>
            </a:r>
            <a:r>
              <a:rPr sz="1400" spc="-5" dirty="0">
                <a:latin typeface="Carlito"/>
                <a:cs typeface="Carlito"/>
              </a:rPr>
              <a:t>цьому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світові  тенденції розвитку, що переконливо свідчать про вирішальну роль </a:t>
            </a:r>
            <a:r>
              <a:rPr sz="1400" dirty="0">
                <a:latin typeface="Carlito"/>
                <a:cs typeface="Carlito"/>
              </a:rPr>
              <a:t>інновацій у  забезпеченні </a:t>
            </a:r>
            <a:r>
              <a:rPr sz="1400" spc="-5" dirty="0">
                <a:latin typeface="Carlito"/>
                <a:cs typeface="Carlito"/>
              </a:rPr>
              <a:t>економічного </a:t>
            </a:r>
            <a:r>
              <a:rPr sz="1400" spc="-10" dirty="0">
                <a:latin typeface="Carlito"/>
                <a:cs typeface="Carlito"/>
              </a:rPr>
              <a:t>зростання.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dirty="0">
                <a:latin typeface="Carlito"/>
                <a:cs typeface="Carlito"/>
              </a:rPr>
              <a:t>У цих </a:t>
            </a:r>
            <a:r>
              <a:rPr sz="1400" spc="-5" dirty="0">
                <a:latin typeface="Carlito"/>
                <a:cs typeface="Carlito"/>
              </a:rPr>
              <a:t>умовах однією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основних складових тривалого </a:t>
            </a:r>
            <a:r>
              <a:rPr sz="1400" dirty="0">
                <a:latin typeface="Carlito"/>
                <a:cs typeface="Carlito"/>
              </a:rPr>
              <a:t>виживання і  </a:t>
            </a:r>
            <a:r>
              <a:rPr sz="1400" spc="-5" dirty="0">
                <a:latin typeface="Carlito"/>
                <a:cs typeface="Carlito"/>
              </a:rPr>
              <a:t>розвитку вітчизняних підприємств стає здатність </a:t>
            </a:r>
            <a:r>
              <a:rPr sz="1400" dirty="0">
                <a:latin typeface="Carlito"/>
                <a:cs typeface="Carlito"/>
              </a:rPr>
              <a:t>запропонувати, </a:t>
            </a:r>
            <a:r>
              <a:rPr sz="1400" spc="-5" dirty="0">
                <a:latin typeface="Carlito"/>
                <a:cs typeface="Carlito"/>
              </a:rPr>
              <a:t>розробити,  </a:t>
            </a:r>
            <a:r>
              <a:rPr sz="1400" dirty="0">
                <a:latin typeface="Carlito"/>
                <a:cs typeface="Carlito"/>
              </a:rPr>
              <a:t>виготовити, </a:t>
            </a:r>
            <a:r>
              <a:rPr sz="1400" spc="-5" dirty="0">
                <a:latin typeface="Carlito"/>
                <a:cs typeface="Carlito"/>
              </a:rPr>
              <a:t>вивести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ринок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просувати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ньому товари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новими  </a:t>
            </a:r>
            <a:r>
              <a:rPr sz="1400" dirty="0">
                <a:latin typeface="Carlito"/>
                <a:cs typeface="Carlito"/>
              </a:rPr>
              <a:t>споживчими </a:t>
            </a:r>
            <a:r>
              <a:rPr sz="1400" spc="-10" dirty="0">
                <a:latin typeface="Carlito"/>
                <a:cs typeface="Carlito"/>
              </a:rPr>
              <a:t>якостями, </a:t>
            </a:r>
            <a:r>
              <a:rPr sz="1400" spc="-5" dirty="0">
                <a:latin typeface="Carlito"/>
                <a:cs typeface="Carlito"/>
              </a:rPr>
              <a:t>що орієнтовані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задоволення існуючих </a:t>
            </a:r>
            <a:r>
              <a:rPr sz="1400" dirty="0">
                <a:latin typeface="Carlito"/>
                <a:cs typeface="Carlito"/>
              </a:rPr>
              <a:t>потреб, </a:t>
            </a:r>
            <a:r>
              <a:rPr sz="1400" spc="-5" dirty="0">
                <a:latin typeface="Carlito"/>
                <a:cs typeface="Carlito"/>
              </a:rPr>
              <a:t>але  новими, нетрадиційними способами, або </a:t>
            </a:r>
            <a:r>
              <a:rPr sz="1400" dirty="0">
                <a:latin typeface="Carlito"/>
                <a:cs typeface="Carlito"/>
              </a:rPr>
              <a:t>ж </a:t>
            </a:r>
            <a:r>
              <a:rPr sz="1400" spc="-5" dirty="0">
                <a:latin typeface="Carlito"/>
                <a:cs typeface="Carlito"/>
              </a:rPr>
              <a:t>товари, що </a:t>
            </a:r>
            <a:r>
              <a:rPr sz="1400" dirty="0">
                <a:latin typeface="Carlito"/>
                <a:cs typeface="Carlito"/>
              </a:rPr>
              <a:t>призначені </a:t>
            </a:r>
            <a:r>
              <a:rPr sz="1400" spc="-5" dirty="0">
                <a:latin typeface="Carlito"/>
                <a:cs typeface="Carlito"/>
              </a:rPr>
              <a:t>для  задоволення </a:t>
            </a:r>
            <a:r>
              <a:rPr sz="1400" dirty="0">
                <a:latin typeface="Carlito"/>
                <a:cs typeface="Carlito"/>
              </a:rPr>
              <a:t>нових </a:t>
            </a:r>
            <a:r>
              <a:rPr sz="1400" spc="-5" dirty="0">
                <a:latin typeface="Carlito"/>
                <a:cs typeface="Carlito"/>
              </a:rPr>
              <a:t>(у тому числі принципово нових) потреб (інколи </a:t>
            </a:r>
            <a:r>
              <a:rPr sz="1400" dirty="0">
                <a:latin typeface="Carlito"/>
                <a:cs typeface="Carlito"/>
              </a:rPr>
              <a:t>ці </a:t>
            </a:r>
            <a:r>
              <a:rPr sz="1400" spc="-5" dirty="0">
                <a:latin typeface="Carlito"/>
                <a:cs typeface="Carlito"/>
              </a:rPr>
              <a:t>потреби  цілеспрямовано формують).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ідеалі </a:t>
            </a:r>
            <a:r>
              <a:rPr sz="1400" dirty="0">
                <a:latin typeface="Carlito"/>
                <a:cs typeface="Carlito"/>
              </a:rPr>
              <a:t>це </a:t>
            </a:r>
            <a:r>
              <a:rPr sz="1400" spc="-5" dirty="0">
                <a:latin typeface="Carlito"/>
                <a:cs typeface="Carlito"/>
              </a:rPr>
              <a:t>мають </a:t>
            </a:r>
            <a:r>
              <a:rPr sz="1400" dirty="0">
                <a:latin typeface="Carlito"/>
                <a:cs typeface="Carlito"/>
              </a:rPr>
              <a:t>бути не </a:t>
            </a:r>
            <a:r>
              <a:rPr sz="1400" spc="-5" dirty="0">
                <a:latin typeface="Carlito"/>
                <a:cs typeface="Carlito"/>
              </a:rPr>
              <a:t>просто товари, </a:t>
            </a:r>
            <a:r>
              <a:rPr sz="1400" dirty="0">
                <a:latin typeface="Carlito"/>
                <a:cs typeface="Carlito"/>
              </a:rPr>
              <a:t>а  комплекси </a:t>
            </a:r>
            <a:r>
              <a:rPr sz="1400" spc="-5" dirty="0">
                <a:latin typeface="Carlito"/>
                <a:cs typeface="Carlito"/>
              </a:rPr>
              <a:t>(товари </a:t>
            </a:r>
            <a:r>
              <a:rPr sz="1400" dirty="0">
                <a:latin typeface="Carlito"/>
                <a:cs typeface="Carlito"/>
              </a:rPr>
              <a:t>з підкріпленням, за </a:t>
            </a:r>
            <a:r>
              <a:rPr sz="1400" spc="-5" dirty="0">
                <a:latin typeface="Carlito"/>
                <a:cs typeface="Carlito"/>
              </a:rPr>
              <a:t>Ф. Котлером), які містять: товар,  передпродажний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післяпродажний сервіс, консультації </a:t>
            </a:r>
            <a:r>
              <a:rPr sz="1400" dirty="0">
                <a:latin typeface="Carlito"/>
                <a:cs typeface="Carlito"/>
              </a:rPr>
              <a:t>і навчання споживача </a:t>
            </a:r>
            <a:r>
              <a:rPr sz="1400" spc="-5" dirty="0">
                <a:latin typeface="Carlito"/>
                <a:cs typeface="Carlito"/>
              </a:rPr>
              <a:t>(в  основному для технічно складних чи принципово нових виробів), гарантії  </a:t>
            </a:r>
            <a:r>
              <a:rPr sz="1400" dirty="0">
                <a:latin typeface="Carlito"/>
                <a:cs typeface="Carlito"/>
              </a:rPr>
              <a:t>заміни </a:t>
            </a:r>
            <a:r>
              <a:rPr sz="1400" spc="-5" dirty="0">
                <a:latin typeface="Carlito"/>
                <a:cs typeface="Carlito"/>
              </a:rPr>
              <a:t>товару чи </a:t>
            </a:r>
            <a:r>
              <a:rPr sz="1400" dirty="0">
                <a:latin typeface="Carlito"/>
                <a:cs typeface="Carlito"/>
              </a:rPr>
              <a:t>навіть </a:t>
            </a:r>
            <a:r>
              <a:rPr sz="1400" spc="-5" dirty="0">
                <a:latin typeface="Carlito"/>
                <a:cs typeface="Carlito"/>
              </a:rPr>
              <a:t>повернення товару виробнику (продавцю), якщо </a:t>
            </a:r>
            <a:r>
              <a:rPr sz="1400" dirty="0">
                <a:latin typeface="Carlito"/>
                <a:cs typeface="Carlito"/>
              </a:rPr>
              <a:t>він </a:t>
            </a:r>
            <a:r>
              <a:rPr sz="1400" spc="-5" dirty="0">
                <a:latin typeface="Carlito"/>
                <a:cs typeface="Carlito"/>
              </a:rPr>
              <a:t>не  </a:t>
            </a:r>
            <a:r>
              <a:rPr sz="1400" dirty="0">
                <a:latin typeface="Carlito"/>
                <a:cs typeface="Carlito"/>
              </a:rPr>
              <a:t>сподобався </a:t>
            </a:r>
            <a:r>
              <a:rPr sz="1400" spc="-5" dirty="0">
                <a:latin typeface="Carlito"/>
                <a:cs typeface="Carlito"/>
              </a:rPr>
              <a:t>споживачу, </a:t>
            </a:r>
            <a:r>
              <a:rPr sz="1400" dirty="0">
                <a:latin typeface="Carlito"/>
                <a:cs typeface="Carlito"/>
              </a:rPr>
              <a:t>і багато </a:t>
            </a:r>
            <a:r>
              <a:rPr sz="1400" spc="-5" dirty="0">
                <a:latin typeface="Carlito"/>
                <a:cs typeface="Carlito"/>
              </a:rPr>
              <a:t>чого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іншого.</a:t>
            </a:r>
            <a:endParaRPr sz="1400">
              <a:latin typeface="Carlito"/>
              <a:cs typeface="Carlito"/>
            </a:endParaRPr>
          </a:p>
          <a:p>
            <a:pPr marL="12700" marR="6985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Природно, усе </a:t>
            </a:r>
            <a:r>
              <a:rPr sz="1400" dirty="0">
                <a:latin typeface="Carlito"/>
                <a:cs typeface="Carlito"/>
              </a:rPr>
              <a:t>це </a:t>
            </a:r>
            <a:r>
              <a:rPr sz="1400" spc="-5" dirty="0">
                <a:latin typeface="Carlito"/>
                <a:cs typeface="Carlito"/>
              </a:rPr>
              <a:t>вимагає принципово </a:t>
            </a:r>
            <a:r>
              <a:rPr sz="1400" dirty="0">
                <a:latin typeface="Carlito"/>
                <a:cs typeface="Carlito"/>
              </a:rPr>
              <a:t>нових підходів </a:t>
            </a:r>
            <a:r>
              <a:rPr sz="1400" spc="-5" dirty="0">
                <a:latin typeface="Carlito"/>
                <a:cs typeface="Carlito"/>
              </a:rPr>
              <a:t>до підготовки,  управління </a:t>
            </a:r>
            <a:r>
              <a:rPr sz="1400" dirty="0">
                <a:latin typeface="Carlito"/>
                <a:cs typeface="Carlito"/>
              </a:rPr>
              <a:t>й </a:t>
            </a:r>
            <a:r>
              <a:rPr sz="1400" spc="-5" dirty="0">
                <a:latin typeface="Carlito"/>
                <a:cs typeface="Carlito"/>
              </a:rPr>
              <a:t>організації виробництва, організації </a:t>
            </a:r>
            <a:r>
              <a:rPr sz="1400" dirty="0">
                <a:latin typeface="Carlito"/>
                <a:cs typeface="Carlito"/>
              </a:rPr>
              <a:t>постачання </a:t>
            </a:r>
            <a:r>
              <a:rPr sz="1400" spc="-5" dirty="0">
                <a:latin typeface="Carlito"/>
                <a:cs typeface="Carlito"/>
              </a:rPr>
              <a:t>та збуту, </a:t>
            </a:r>
            <a:r>
              <a:rPr sz="1400" dirty="0">
                <a:latin typeface="Carlito"/>
                <a:cs typeface="Carlito"/>
              </a:rPr>
              <a:t>підходів,  </a:t>
            </a:r>
            <a:r>
              <a:rPr sz="1400" spc="-5" dirty="0">
                <a:latin typeface="Carlito"/>
                <a:cs typeface="Carlito"/>
              </a:rPr>
              <a:t>які базуються </a:t>
            </a:r>
            <a:r>
              <a:rPr sz="1400" dirty="0">
                <a:latin typeface="Carlito"/>
                <a:cs typeface="Carlito"/>
              </a:rPr>
              <a:t>на всебічному </a:t>
            </a:r>
            <a:r>
              <a:rPr sz="1400" spc="-5" dirty="0">
                <a:latin typeface="Carlito"/>
                <a:cs typeface="Carlito"/>
              </a:rPr>
              <a:t>маркетинговому </a:t>
            </a:r>
            <a:r>
              <a:rPr sz="1400" dirty="0">
                <a:latin typeface="Carlito"/>
                <a:cs typeface="Carlito"/>
              </a:rPr>
              <a:t>багатофакторному </a:t>
            </a:r>
            <a:r>
              <a:rPr sz="1400" spc="-5" dirty="0">
                <a:latin typeface="Carlito"/>
                <a:cs typeface="Carlito"/>
              </a:rPr>
              <a:t>аналізі  кон'юнктури ринку, прогнозуванні напрямків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темпів </a:t>
            </a:r>
            <a:r>
              <a:rPr sz="1400" dirty="0">
                <a:latin typeface="Carlito"/>
                <a:cs typeface="Carlito"/>
              </a:rPr>
              <a:t>її розвитку, у </a:t>
            </a:r>
            <a:r>
              <a:rPr sz="1400" spc="-5" dirty="0">
                <a:latin typeface="Carlito"/>
                <a:cs typeface="Carlito"/>
              </a:rPr>
              <a:t>тому числі  </a:t>
            </a:r>
            <a:r>
              <a:rPr sz="1400" dirty="0">
                <a:latin typeface="Carlito"/>
                <a:cs typeface="Carlito"/>
              </a:rPr>
              <a:t>під </a:t>
            </a:r>
            <a:r>
              <a:rPr sz="1400" spc="-5" dirty="0">
                <a:latin typeface="Carlito"/>
                <a:cs typeface="Carlito"/>
              </a:rPr>
              <a:t>дією факторів НТП, для </a:t>
            </a:r>
            <a:r>
              <a:rPr sz="1400" dirty="0">
                <a:latin typeface="Carlito"/>
                <a:cs typeface="Carlito"/>
              </a:rPr>
              <a:t>використання </a:t>
            </a:r>
            <a:r>
              <a:rPr sz="1400" spc="-5" dirty="0">
                <a:latin typeface="Carlito"/>
                <a:cs typeface="Carlito"/>
              </a:rPr>
              <a:t>результатів аналізу </a:t>
            </a:r>
            <a:r>
              <a:rPr sz="1400" dirty="0">
                <a:latin typeface="Carlito"/>
                <a:cs typeface="Carlito"/>
              </a:rPr>
              <a:t>в практичній  </a:t>
            </a:r>
            <a:r>
              <a:rPr sz="1400" spc="-5" dirty="0">
                <a:latin typeface="Carlito"/>
                <a:cs typeface="Carlito"/>
              </a:rPr>
              <a:t>діяльності. </a:t>
            </a:r>
            <a:r>
              <a:rPr sz="1400" dirty="0">
                <a:latin typeface="Carlito"/>
                <a:cs typeface="Carlito"/>
              </a:rPr>
              <a:t>Метою </a:t>
            </a:r>
            <a:r>
              <a:rPr sz="1400" spc="-5" dirty="0">
                <a:latin typeface="Carlito"/>
                <a:cs typeface="Carlito"/>
              </a:rPr>
              <a:t>такого аналізу </a:t>
            </a:r>
            <a:r>
              <a:rPr sz="1400" dirty="0">
                <a:latin typeface="Carlito"/>
                <a:cs typeface="Carlito"/>
              </a:rPr>
              <a:t>є </a:t>
            </a:r>
            <a:r>
              <a:rPr sz="1400" spc="-5" dirty="0">
                <a:latin typeface="Carlito"/>
                <a:cs typeface="Carlito"/>
              </a:rPr>
              <a:t>виявлення існуючих ринкових</a:t>
            </a:r>
            <a:r>
              <a:rPr sz="1400" spc="-1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можливостей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851275" y="10087927"/>
            <a:ext cx="21844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z="1100" dirty="0">
                <a:latin typeface="Carlito"/>
                <a:cs typeface="Carlito"/>
              </a:rPr>
              <a:t>5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705" cy="93332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620" algn="just">
              <a:lnSpc>
                <a:spcPct val="1097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інноваційного розвитку, </a:t>
            </a:r>
            <a:r>
              <a:rPr sz="1400" dirty="0">
                <a:latin typeface="Carlito"/>
                <a:cs typeface="Carlito"/>
              </a:rPr>
              <a:t>вибір </a:t>
            </a:r>
            <a:r>
              <a:rPr sz="1400" spc="-5" dirty="0">
                <a:latin typeface="Carlito"/>
                <a:cs typeface="Carlito"/>
              </a:rPr>
              <a:t>оптимальних варіантів,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погляду наявного  потенціалу </a:t>
            </a:r>
            <a:r>
              <a:rPr sz="1400" dirty="0">
                <a:latin typeface="Carlito"/>
                <a:cs typeface="Carlito"/>
              </a:rPr>
              <a:t>конкретного </a:t>
            </a:r>
            <a:r>
              <a:rPr sz="1400" spc="-5" dirty="0">
                <a:latin typeface="Carlito"/>
                <a:cs typeface="Carlito"/>
              </a:rPr>
              <a:t>підприємства </a:t>
            </a:r>
            <a:r>
              <a:rPr sz="1400" dirty="0">
                <a:latin typeface="Carlito"/>
                <a:cs typeface="Carlito"/>
              </a:rPr>
              <a:t>і зовнішніх </a:t>
            </a:r>
            <a:r>
              <a:rPr sz="1400" spc="-5" dirty="0">
                <a:latin typeface="Carlito"/>
                <a:cs typeface="Carlito"/>
              </a:rPr>
              <a:t>умов, </a:t>
            </a:r>
            <a:r>
              <a:rPr sz="1400" dirty="0">
                <a:latin typeface="Carlito"/>
                <a:cs typeface="Carlito"/>
              </a:rPr>
              <a:t>визначення </a:t>
            </a:r>
            <a:r>
              <a:rPr sz="1400" spc="-5" dirty="0">
                <a:latin typeface="Carlito"/>
                <a:cs typeface="Carlito"/>
              </a:rPr>
              <a:t>цільових  ділянок </a:t>
            </a:r>
            <a:r>
              <a:rPr sz="1400" dirty="0">
                <a:latin typeface="Carlito"/>
                <a:cs typeface="Carlito"/>
              </a:rPr>
              <a:t>ринку </a:t>
            </a:r>
            <a:r>
              <a:rPr sz="1400" spc="-5" dirty="0">
                <a:latin typeface="Carlito"/>
                <a:cs typeface="Carlito"/>
              </a:rPr>
              <a:t>(сегментів </a:t>
            </a: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ніш) для </a:t>
            </a:r>
            <a:r>
              <a:rPr sz="1400" dirty="0">
                <a:latin typeface="Carlito"/>
                <a:cs typeface="Carlito"/>
              </a:rPr>
              <a:t>реалізації </a:t>
            </a:r>
            <a:r>
              <a:rPr sz="1400" spc="-5" dirty="0">
                <a:latin typeface="Carlito"/>
                <a:cs typeface="Carlito"/>
              </a:rPr>
              <a:t>обраних варіантів </a:t>
            </a:r>
            <a:r>
              <a:rPr sz="1400" dirty="0">
                <a:latin typeface="Carlito"/>
                <a:cs typeface="Carlito"/>
              </a:rPr>
              <a:t>або ж  формування </a:t>
            </a:r>
            <a:r>
              <a:rPr sz="1400" spc="-5" dirty="0">
                <a:latin typeface="Carlito"/>
                <a:cs typeface="Carlito"/>
              </a:rPr>
              <a:t>нового цільового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ринку.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10"/>
              </a:spcBef>
            </a:pPr>
            <a:r>
              <a:rPr sz="1400" spc="-5" dirty="0">
                <a:latin typeface="Carlito"/>
                <a:cs typeface="Carlito"/>
              </a:rPr>
              <a:t>Таким чином, одну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провідних ролей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забезпеченні успіху ринкової  діяльності підприємства-інноватора відіграє </a:t>
            </a:r>
            <a:r>
              <a:rPr sz="1400" dirty="0">
                <a:latin typeface="Carlito"/>
                <a:cs typeface="Carlito"/>
              </a:rPr>
              <a:t>маркетинг. </a:t>
            </a:r>
            <a:r>
              <a:rPr sz="1400" spc="-5" dirty="0">
                <a:latin typeface="Carlito"/>
                <a:cs typeface="Carlito"/>
              </a:rPr>
              <a:t>Ця </a:t>
            </a:r>
            <a:r>
              <a:rPr sz="1400" dirty="0">
                <a:latin typeface="Carlito"/>
                <a:cs typeface="Carlito"/>
              </a:rPr>
              <a:t>роль </a:t>
            </a:r>
            <a:r>
              <a:rPr sz="1400" spc="-5" dirty="0">
                <a:latin typeface="Carlito"/>
                <a:cs typeface="Carlito"/>
              </a:rPr>
              <a:t>полягає </a:t>
            </a:r>
            <a:r>
              <a:rPr sz="1400" dirty="0">
                <a:latin typeface="Carlito"/>
                <a:cs typeface="Carlito"/>
              </a:rPr>
              <a:t>в  </a:t>
            </a:r>
            <a:r>
              <a:rPr sz="1400" spc="-5" dirty="0">
                <a:latin typeface="Carlito"/>
                <a:cs typeface="Carlito"/>
              </a:rPr>
              <a:t>орієнтації виробництва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збуту </a:t>
            </a:r>
            <a:r>
              <a:rPr sz="1400" spc="5" dirty="0">
                <a:latin typeface="Carlito"/>
                <a:cs typeface="Carlito"/>
              </a:rPr>
              <a:t>на </a:t>
            </a:r>
            <a:r>
              <a:rPr sz="1400" dirty="0">
                <a:latin typeface="Carlito"/>
                <a:cs typeface="Carlito"/>
              </a:rPr>
              <a:t>більш повне, ніж у конкурентів, </a:t>
            </a:r>
            <a:r>
              <a:rPr sz="1400" spc="-5" dirty="0">
                <a:latin typeface="Carlito"/>
                <a:cs typeface="Carlito"/>
              </a:rPr>
              <a:t>задоволення  існуючих потреб </a:t>
            </a:r>
            <a:r>
              <a:rPr sz="1400" dirty="0">
                <a:latin typeface="Carlito"/>
                <a:cs typeface="Carlito"/>
              </a:rPr>
              <a:t>споживачів за </a:t>
            </a:r>
            <a:r>
              <a:rPr sz="1400" spc="-5" dirty="0">
                <a:latin typeface="Carlito"/>
                <a:cs typeface="Carlito"/>
              </a:rPr>
              <a:t>допомогою своєрідних </a:t>
            </a:r>
            <a:r>
              <a:rPr sz="1400" dirty="0">
                <a:latin typeface="Carlito"/>
                <a:cs typeface="Carlito"/>
              </a:rPr>
              <a:t>інновацій, у формуванні  </a:t>
            </a:r>
            <a:r>
              <a:rPr sz="1400" spc="-5" dirty="0">
                <a:latin typeface="Carlito"/>
                <a:cs typeface="Carlito"/>
              </a:rPr>
              <a:t>та стимулюванні попиту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принципово </a:t>
            </a:r>
            <a:r>
              <a:rPr sz="1400" dirty="0">
                <a:latin typeface="Carlito"/>
                <a:cs typeface="Carlito"/>
              </a:rPr>
              <a:t>нові </a:t>
            </a:r>
            <a:r>
              <a:rPr sz="1400" spc="-5" dirty="0">
                <a:latin typeface="Carlito"/>
                <a:cs typeface="Carlito"/>
              </a:rPr>
              <a:t>інноваційні товари (як вироби, так </a:t>
            </a:r>
            <a:r>
              <a:rPr sz="1400" dirty="0">
                <a:latin typeface="Carlito"/>
                <a:cs typeface="Carlito"/>
              </a:rPr>
              <a:t>і  </a:t>
            </a:r>
            <a:r>
              <a:rPr sz="1400" spc="-5" dirty="0">
                <a:latin typeface="Carlito"/>
                <a:cs typeface="Carlito"/>
              </a:rPr>
              <a:t>послуги), що </a:t>
            </a:r>
            <a:r>
              <a:rPr sz="1400" dirty="0">
                <a:latin typeface="Carlito"/>
                <a:cs typeface="Carlito"/>
              </a:rPr>
              <a:t>призначені </a:t>
            </a:r>
            <a:r>
              <a:rPr sz="1400" spc="-5" dirty="0">
                <a:latin typeface="Carlito"/>
                <a:cs typeface="Carlito"/>
              </a:rPr>
              <a:t>для задоволення </a:t>
            </a:r>
            <a:r>
              <a:rPr sz="1400" dirty="0">
                <a:latin typeface="Carlito"/>
                <a:cs typeface="Carlito"/>
              </a:rPr>
              <a:t>наявних </a:t>
            </a:r>
            <a:r>
              <a:rPr sz="1400" spc="-5" dirty="0">
                <a:latin typeface="Carlito"/>
                <a:cs typeface="Carlito"/>
              </a:rPr>
              <a:t>потреб </a:t>
            </a:r>
            <a:r>
              <a:rPr sz="1400" dirty="0">
                <a:latin typeface="Carlito"/>
                <a:cs typeface="Carlito"/>
              </a:rPr>
              <a:t>споживачів у </a:t>
            </a:r>
            <a:r>
              <a:rPr sz="1400" spc="-5" dirty="0">
                <a:latin typeface="Carlito"/>
                <a:cs typeface="Carlito"/>
              </a:rPr>
              <a:t>новий,  але нетрадиційний </a:t>
            </a:r>
            <a:r>
              <a:rPr sz="1400" dirty="0">
                <a:latin typeface="Carlito"/>
                <a:cs typeface="Carlito"/>
              </a:rPr>
              <a:t>спосіб, а </a:t>
            </a:r>
            <a:r>
              <a:rPr sz="1400" spc="-5" dirty="0">
                <a:latin typeface="Carlito"/>
                <a:cs typeface="Carlito"/>
              </a:rPr>
              <a:t>також прихованих </a:t>
            </a:r>
            <a:r>
              <a:rPr sz="1400" dirty="0">
                <a:latin typeface="Carlito"/>
                <a:cs typeface="Carlito"/>
              </a:rPr>
              <a:t>(неявних) </a:t>
            </a:r>
            <a:r>
              <a:rPr sz="1400" spc="-5" dirty="0">
                <a:latin typeface="Carlito"/>
                <a:cs typeface="Carlito"/>
              </a:rPr>
              <a:t>потреб </a:t>
            </a: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нових  </a:t>
            </a:r>
            <a:r>
              <a:rPr sz="1400" dirty="0">
                <a:latin typeface="Carlito"/>
                <a:cs typeface="Carlito"/>
              </a:rPr>
              <a:t>потреб.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Ураховуючи викладене, виокремлюють </a:t>
            </a:r>
            <a:r>
              <a:rPr sz="1400" dirty="0">
                <a:latin typeface="Carlito"/>
                <a:cs typeface="Carlito"/>
              </a:rPr>
              <a:t>самостійний вид </a:t>
            </a:r>
            <a:r>
              <a:rPr sz="1400" spc="-5" dirty="0">
                <a:latin typeface="Carlito"/>
                <a:cs typeface="Carlito"/>
              </a:rPr>
              <a:t>маркетингу </a:t>
            </a:r>
            <a:r>
              <a:rPr sz="1400" dirty="0">
                <a:latin typeface="Carlito"/>
                <a:cs typeface="Carlito"/>
              </a:rPr>
              <a:t>-  </a:t>
            </a:r>
            <a:r>
              <a:rPr sz="1400" spc="-5" dirty="0">
                <a:latin typeface="Carlito"/>
                <a:cs typeface="Carlito"/>
              </a:rPr>
              <a:t>маркетинг інновацій, який можна визначити, як діяльність, </a:t>
            </a:r>
            <a:r>
              <a:rPr sz="1400" dirty="0">
                <a:latin typeface="Carlito"/>
                <a:cs typeface="Carlito"/>
              </a:rPr>
              <a:t>спрямовану на  пошук нових </a:t>
            </a:r>
            <a:r>
              <a:rPr sz="1400" spc="-5" dirty="0">
                <a:latin typeface="Carlito"/>
                <a:cs typeface="Carlito"/>
              </a:rPr>
              <a:t>сфер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способів використання потенціалу </a:t>
            </a:r>
            <a:r>
              <a:rPr sz="1400" dirty="0">
                <a:latin typeface="Carlito"/>
                <a:cs typeface="Carlito"/>
              </a:rPr>
              <a:t>підприємства,  </a:t>
            </a:r>
            <a:r>
              <a:rPr sz="1400" spc="-5" dirty="0">
                <a:latin typeface="Carlito"/>
                <a:cs typeface="Carlito"/>
              </a:rPr>
              <a:t>розроблення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цій основі нових товарів та технологій </a:t>
            </a:r>
            <a:r>
              <a:rPr sz="1400" dirty="0">
                <a:latin typeface="Carlito"/>
                <a:cs typeface="Carlito"/>
              </a:rPr>
              <a:t>і їх </a:t>
            </a:r>
            <a:r>
              <a:rPr sz="1400" spc="-5" dirty="0">
                <a:latin typeface="Carlito"/>
                <a:cs typeface="Carlito"/>
              </a:rPr>
              <a:t>просування </a:t>
            </a:r>
            <a:r>
              <a:rPr sz="1400" dirty="0">
                <a:latin typeface="Carlito"/>
                <a:cs typeface="Carlito"/>
              </a:rPr>
              <a:t>на ринку з  </a:t>
            </a:r>
            <a:r>
              <a:rPr sz="1400" spc="-5" dirty="0">
                <a:latin typeface="Carlito"/>
                <a:cs typeface="Carlito"/>
              </a:rPr>
              <a:t>метою задоволення </a:t>
            </a:r>
            <a:r>
              <a:rPr sz="1400" dirty="0">
                <a:latin typeface="Carlito"/>
                <a:cs typeface="Carlito"/>
              </a:rPr>
              <a:t>потреб і запитів споживачів у більш ефективний, ніж у  конкурентів, </a:t>
            </a:r>
            <a:r>
              <a:rPr sz="1400" spc="-5" dirty="0">
                <a:latin typeface="Carlito"/>
                <a:cs typeface="Carlito"/>
              </a:rPr>
              <a:t>спосіб, отримання внаслідок цього прибутку та </a:t>
            </a:r>
            <a:r>
              <a:rPr sz="1400" dirty="0">
                <a:latin typeface="Carlito"/>
                <a:cs typeface="Carlito"/>
              </a:rPr>
              <a:t>забезпечення </a:t>
            </a:r>
            <a:r>
              <a:rPr sz="1400" spc="-5" dirty="0">
                <a:latin typeface="Carlito"/>
                <a:cs typeface="Carlito"/>
              </a:rPr>
              <a:t>умов  тривалого </a:t>
            </a:r>
            <a:r>
              <a:rPr sz="1400" dirty="0">
                <a:latin typeface="Carlito"/>
                <a:cs typeface="Carlito"/>
              </a:rPr>
              <a:t>виживання й </a:t>
            </a:r>
            <a:r>
              <a:rPr sz="1400" spc="-5" dirty="0">
                <a:latin typeface="Carlito"/>
                <a:cs typeface="Carlito"/>
              </a:rPr>
              <a:t>розвитку </a:t>
            </a:r>
            <a:r>
              <a:rPr sz="1400" dirty="0">
                <a:latin typeface="Carlito"/>
                <a:cs typeface="Carlito"/>
              </a:rPr>
              <a:t>на ринку. </a:t>
            </a:r>
            <a:r>
              <a:rPr sz="1400" spc="-5" dirty="0">
                <a:latin typeface="Carlito"/>
                <a:cs typeface="Carlito"/>
              </a:rPr>
              <a:t>Відповідно, методологія </a:t>
            </a:r>
            <a:r>
              <a:rPr sz="1400" dirty="0">
                <a:latin typeface="Carlito"/>
                <a:cs typeface="Carlito"/>
              </a:rPr>
              <a:t>й  </a:t>
            </a:r>
            <a:r>
              <a:rPr sz="1400" spc="-5" dirty="0">
                <a:latin typeface="Carlito"/>
                <a:cs typeface="Carlito"/>
              </a:rPr>
              <a:t>інструментарій маркетингу інновацій мають </a:t>
            </a:r>
            <a:r>
              <a:rPr sz="1400" spc="-10" dirty="0">
                <a:latin typeface="Carlito"/>
                <a:cs typeface="Carlito"/>
              </a:rPr>
              <a:t>стати </a:t>
            </a:r>
            <a:r>
              <a:rPr sz="1400" spc="-5" dirty="0">
                <a:latin typeface="Carlito"/>
                <a:cs typeface="Carlito"/>
              </a:rPr>
              <a:t>тими засадами,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10" dirty="0">
                <a:latin typeface="Carlito"/>
                <a:cs typeface="Carlito"/>
              </a:rPr>
              <a:t>яких  </a:t>
            </a:r>
            <a:r>
              <a:rPr sz="1400" spc="-5" dirty="0">
                <a:latin typeface="Carlito"/>
                <a:cs typeface="Carlito"/>
              </a:rPr>
              <a:t>ґрунтується діяльність підприємств, що стали </a:t>
            </a:r>
            <a:r>
              <a:rPr sz="1400" spc="5" dirty="0">
                <a:latin typeface="Carlito"/>
                <a:cs typeface="Carlito"/>
              </a:rPr>
              <a:t>на </a:t>
            </a:r>
            <a:r>
              <a:rPr sz="1400" dirty="0">
                <a:latin typeface="Carlito"/>
                <a:cs typeface="Carlito"/>
              </a:rPr>
              <a:t>інноваційний </a:t>
            </a:r>
            <a:r>
              <a:rPr sz="1400" spc="-5" dirty="0">
                <a:latin typeface="Carlito"/>
                <a:cs typeface="Carlito"/>
              </a:rPr>
              <a:t>шлях розвитку.  Однак </a:t>
            </a:r>
            <a:r>
              <a:rPr sz="1400" dirty="0">
                <a:latin typeface="Carlito"/>
                <a:cs typeface="Carlito"/>
              </a:rPr>
              <a:t>практика </a:t>
            </a:r>
            <a:r>
              <a:rPr sz="1400" spc="-5" dirty="0">
                <a:latin typeface="Carlito"/>
                <a:cs typeface="Carlito"/>
              </a:rPr>
              <a:t>свідчить, що </a:t>
            </a:r>
            <a:r>
              <a:rPr sz="1400" dirty="0">
                <a:latin typeface="Carlito"/>
                <a:cs typeface="Carlito"/>
              </a:rPr>
              <a:t>підприємства </a:t>
            </a:r>
            <a:r>
              <a:rPr sz="1400" spc="-5" dirty="0">
                <a:latin typeface="Carlito"/>
                <a:cs typeface="Carlito"/>
              </a:rPr>
              <a:t>(переважно </a:t>
            </a:r>
            <a:r>
              <a:rPr sz="1400" dirty="0">
                <a:latin typeface="Carlito"/>
                <a:cs typeface="Carlito"/>
              </a:rPr>
              <a:t>зарубіжні) </a:t>
            </a:r>
            <a:r>
              <a:rPr sz="1400" spc="-5" dirty="0">
                <a:latin typeface="Carlito"/>
                <a:cs typeface="Carlito"/>
              </a:rPr>
              <a:t>застосовують  лише окремі інструменти маркетингу інновацій,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майже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спостерігається  </a:t>
            </a:r>
            <a:r>
              <a:rPr sz="1400" dirty="0">
                <a:latin typeface="Carlito"/>
                <a:cs typeface="Carlito"/>
              </a:rPr>
              <a:t>випадків, коли </a:t>
            </a:r>
            <a:r>
              <a:rPr sz="1400" spc="-5" dirty="0">
                <a:latin typeface="Carlito"/>
                <a:cs typeface="Carlito"/>
              </a:rPr>
              <a:t>маркетинг інновацій розглядається як філософія </a:t>
            </a:r>
            <a:r>
              <a:rPr sz="1400" dirty="0">
                <a:latin typeface="Carlito"/>
                <a:cs typeface="Carlito"/>
              </a:rPr>
              <a:t>ведення  бізнесу.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Єдності поглядів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роль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завдання маркетингу інновацій немає: </a:t>
            </a:r>
            <a:r>
              <a:rPr sz="1400" dirty="0">
                <a:latin typeface="Carlito"/>
                <a:cs typeface="Carlito"/>
              </a:rPr>
              <a:t>різними  </a:t>
            </a:r>
            <a:r>
              <a:rPr sz="1400" spc="-5" dirty="0">
                <a:latin typeface="Carlito"/>
                <a:cs typeface="Carlito"/>
              </a:rPr>
              <a:t>науковцями робиться наголос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його окремих елементах. Недостатня увага  приділяється </a:t>
            </a:r>
            <a:r>
              <a:rPr sz="1400" dirty="0">
                <a:latin typeface="Carlito"/>
                <a:cs typeface="Carlito"/>
              </a:rPr>
              <a:t>питанням </a:t>
            </a:r>
            <a:r>
              <a:rPr sz="1400" spc="-5" dirty="0">
                <a:latin typeface="Carlito"/>
                <a:cs typeface="Carlito"/>
              </a:rPr>
              <a:t>організації маркетингу </a:t>
            </a:r>
            <a:r>
              <a:rPr sz="1400" dirty="0">
                <a:latin typeface="Carlito"/>
                <a:cs typeface="Carlito"/>
              </a:rPr>
              <a:t>інновацій, </a:t>
            </a:r>
            <a:r>
              <a:rPr sz="1400" spc="-5" dirty="0">
                <a:latin typeface="Carlito"/>
                <a:cs typeface="Carlito"/>
              </a:rPr>
              <a:t>розроблення </a:t>
            </a:r>
            <a:r>
              <a:rPr sz="1400" dirty="0">
                <a:latin typeface="Carlito"/>
                <a:cs typeface="Carlito"/>
              </a:rPr>
              <a:t>й  наукового </a:t>
            </a:r>
            <a:r>
              <a:rPr sz="1400" spc="-5" dirty="0">
                <a:latin typeface="Carlito"/>
                <a:cs typeface="Carlito"/>
              </a:rPr>
              <a:t>обґрунтування </a:t>
            </a:r>
            <a:r>
              <a:rPr sz="1400" dirty="0">
                <a:latin typeface="Carlito"/>
                <a:cs typeface="Carlito"/>
              </a:rPr>
              <a:t>концепції </a:t>
            </a:r>
            <a:r>
              <a:rPr sz="1400" spc="-5" dirty="0">
                <a:latin typeface="Carlito"/>
                <a:cs typeface="Carlito"/>
              </a:rPr>
              <a:t>застосування маркетингу </a:t>
            </a:r>
            <a:r>
              <a:rPr sz="1400" dirty="0">
                <a:latin typeface="Carlito"/>
                <a:cs typeface="Carlito"/>
              </a:rPr>
              <a:t>інновацій на  </a:t>
            </a:r>
            <a:r>
              <a:rPr sz="1400" spc="-5" dirty="0">
                <a:latin typeface="Carlito"/>
                <a:cs typeface="Carlito"/>
              </a:rPr>
              <a:t>підприємстві. Розв'язання </a:t>
            </a:r>
            <a:r>
              <a:rPr sz="1400" dirty="0">
                <a:latin typeface="Carlito"/>
                <a:cs typeface="Carlito"/>
              </a:rPr>
              <a:t>зазначених </a:t>
            </a:r>
            <a:r>
              <a:rPr sz="1400" spc="-5" dirty="0">
                <a:latin typeface="Carlito"/>
                <a:cs typeface="Carlito"/>
              </a:rPr>
              <a:t>завдань дозволить закласти теоретико-  методичне підґрунтя для переходу вітчизняної </a:t>
            </a:r>
            <a:r>
              <a:rPr sz="1400" dirty="0">
                <a:latin typeface="Carlito"/>
                <a:cs typeface="Carlito"/>
              </a:rPr>
              <a:t>економіки на </a:t>
            </a:r>
            <a:r>
              <a:rPr sz="1400" spc="-5" dirty="0">
                <a:latin typeface="Carlito"/>
                <a:cs typeface="Carlito"/>
              </a:rPr>
              <a:t>інноваційний шлях  розвитку </a:t>
            </a:r>
            <a:r>
              <a:rPr sz="1400" dirty="0">
                <a:latin typeface="Carlito"/>
                <a:cs typeface="Carlito"/>
              </a:rPr>
              <a:t>на ринкових, а не </a:t>
            </a:r>
            <a:r>
              <a:rPr sz="1400" spc="-5" dirty="0">
                <a:latin typeface="Carlito"/>
                <a:cs typeface="Carlito"/>
              </a:rPr>
              <a:t>адміністративних </a:t>
            </a:r>
            <a:r>
              <a:rPr sz="1400" dirty="0">
                <a:latin typeface="Carlito"/>
                <a:cs typeface="Carlito"/>
              </a:rPr>
              <a:t>засадах, і реально, а не  </a:t>
            </a:r>
            <a:r>
              <a:rPr sz="1400" spc="-5" dirty="0">
                <a:latin typeface="Carlito"/>
                <a:cs typeface="Carlito"/>
              </a:rPr>
              <a:t>декларативно стати </a:t>
            </a:r>
            <a:r>
              <a:rPr sz="1400" dirty="0">
                <a:latin typeface="Carlito"/>
                <a:cs typeface="Carlito"/>
              </a:rPr>
              <a:t>на цей </a:t>
            </a:r>
            <a:r>
              <a:rPr sz="1400" spc="-10" dirty="0">
                <a:latin typeface="Carlito"/>
                <a:cs typeface="Carlito"/>
              </a:rPr>
              <a:t>шлях. </a:t>
            </a:r>
            <a:r>
              <a:rPr sz="1400" spc="-5" dirty="0">
                <a:latin typeface="Carlito"/>
                <a:cs typeface="Carlito"/>
              </a:rPr>
              <a:t>Це дозволить </a:t>
            </a:r>
            <a:r>
              <a:rPr sz="1400" dirty="0">
                <a:latin typeface="Carlito"/>
                <a:cs typeface="Carlito"/>
              </a:rPr>
              <a:t>нарівні </a:t>
            </a:r>
            <a:r>
              <a:rPr sz="1400" spc="-5" dirty="0">
                <a:latin typeface="Carlito"/>
                <a:cs typeface="Carlito"/>
              </a:rPr>
              <a:t>увійти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світове  співтовариство цивілізованих </a:t>
            </a:r>
            <a:r>
              <a:rPr sz="1400" dirty="0">
                <a:latin typeface="Carlito"/>
                <a:cs typeface="Carlito"/>
              </a:rPr>
              <a:t>країн, </a:t>
            </a:r>
            <a:r>
              <a:rPr sz="1400" spc="-5" dirty="0">
                <a:latin typeface="Carlito"/>
                <a:cs typeface="Carlito"/>
              </a:rPr>
              <a:t>забезпечити умови стійкого </a:t>
            </a:r>
            <a:r>
              <a:rPr sz="1400" dirty="0">
                <a:latin typeface="Carlito"/>
                <a:cs typeface="Carlito"/>
              </a:rPr>
              <a:t>соціально-  </a:t>
            </a:r>
            <a:r>
              <a:rPr sz="1400" spc="-5" dirty="0">
                <a:latin typeface="Carlito"/>
                <a:cs typeface="Carlito"/>
              </a:rPr>
              <a:t>економічного розвитку.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Таким чином, метою </a:t>
            </a:r>
            <a:r>
              <a:rPr sz="1400" dirty="0">
                <a:latin typeface="Carlito"/>
                <a:cs typeface="Carlito"/>
              </a:rPr>
              <a:t>є </a:t>
            </a:r>
            <a:r>
              <a:rPr sz="1400" spc="-5" dirty="0">
                <a:latin typeface="Carlito"/>
                <a:cs typeface="Carlito"/>
              </a:rPr>
              <a:t>уточнення ролі та завдань маркетингу </a:t>
            </a:r>
            <a:r>
              <a:rPr sz="1400" dirty="0">
                <a:latin typeface="Carlito"/>
                <a:cs typeface="Carlito"/>
              </a:rPr>
              <a:t>інновацій на  етапах </a:t>
            </a:r>
            <a:r>
              <a:rPr sz="1400" spc="-5" dirty="0">
                <a:latin typeface="Carlito"/>
                <a:cs typeface="Carlito"/>
              </a:rPr>
              <a:t>інноваційного процесу,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також його завдань для </a:t>
            </a:r>
            <a:r>
              <a:rPr sz="1400" dirty="0">
                <a:latin typeface="Carlito"/>
                <a:cs typeface="Carlito"/>
              </a:rPr>
              <a:t>різних </a:t>
            </a:r>
            <a:r>
              <a:rPr sz="1400" spc="-5" dirty="0">
                <a:latin typeface="Carlito"/>
                <a:cs typeface="Carlito"/>
              </a:rPr>
              <a:t>організаційних  </a:t>
            </a:r>
            <a:r>
              <a:rPr sz="1400" dirty="0">
                <a:latin typeface="Carlito"/>
                <a:cs typeface="Carlito"/>
              </a:rPr>
              <a:t>форм </a:t>
            </a:r>
            <a:r>
              <a:rPr sz="1400" spc="-5" dirty="0">
                <a:latin typeface="Carlito"/>
                <a:cs typeface="Carlito"/>
              </a:rPr>
              <a:t>ведення інноваційного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бізнесу.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851275" y="10087927"/>
            <a:ext cx="21844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z="1100" dirty="0">
                <a:latin typeface="Carlito"/>
                <a:cs typeface="Carlito"/>
              </a:rPr>
              <a:t>6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4895" cy="2774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49580">
              <a:lnSpc>
                <a:spcPct val="109500"/>
              </a:lnSpc>
              <a:spcBef>
                <a:spcPts val="100"/>
              </a:spcBef>
              <a:tabLst>
                <a:tab pos="1080770" algn="l"/>
                <a:tab pos="2189480" algn="l"/>
                <a:tab pos="2901950" algn="l"/>
                <a:tab pos="3105150" algn="l"/>
                <a:tab pos="3931285" algn="l"/>
                <a:tab pos="5328285" algn="l"/>
                <a:tab pos="5904230" algn="l"/>
              </a:tabLst>
            </a:pPr>
            <a:r>
              <a:rPr sz="1400" dirty="0">
                <a:latin typeface="Carlito"/>
                <a:cs typeface="Carlito"/>
              </a:rPr>
              <a:t>Ана</a:t>
            </a:r>
            <a:r>
              <a:rPr sz="1400" spc="-5" dirty="0">
                <a:latin typeface="Carlito"/>
                <a:cs typeface="Carlito"/>
              </a:rPr>
              <a:t>л</a:t>
            </a:r>
            <a:r>
              <a:rPr sz="1400" dirty="0">
                <a:latin typeface="Carlito"/>
                <a:cs typeface="Carlito"/>
              </a:rPr>
              <a:t>із	</a:t>
            </a:r>
            <a:r>
              <a:rPr sz="1400" spc="-5" dirty="0">
                <a:latin typeface="Carlito"/>
                <a:cs typeface="Carlito"/>
              </a:rPr>
              <a:t>л</a:t>
            </a:r>
            <a:r>
              <a:rPr sz="1400" spc="-10" dirty="0">
                <a:latin typeface="Carlito"/>
                <a:cs typeface="Carlito"/>
              </a:rPr>
              <a:t>і</a:t>
            </a:r>
            <a:r>
              <a:rPr sz="1400" spc="-5" dirty="0">
                <a:latin typeface="Carlito"/>
                <a:cs typeface="Carlito"/>
              </a:rPr>
              <a:t>те</a:t>
            </a:r>
            <a:r>
              <a:rPr sz="1400" dirty="0">
                <a:latin typeface="Carlito"/>
                <a:cs typeface="Carlito"/>
              </a:rPr>
              <a:t>рату</a:t>
            </a:r>
            <a:r>
              <a:rPr sz="1400" spc="5" dirty="0">
                <a:latin typeface="Carlito"/>
                <a:cs typeface="Carlito"/>
              </a:rPr>
              <a:t>р</a:t>
            </a:r>
            <a:r>
              <a:rPr sz="1400" dirty="0">
                <a:latin typeface="Carlito"/>
                <a:cs typeface="Carlito"/>
              </a:rPr>
              <a:t>них	</a:t>
            </a:r>
            <a:r>
              <a:rPr sz="1400" spc="-5" dirty="0">
                <a:latin typeface="Carlito"/>
                <a:cs typeface="Carlito"/>
              </a:rPr>
              <a:t>д</a:t>
            </a:r>
            <a:r>
              <a:rPr sz="1400" spc="-10" dirty="0">
                <a:latin typeface="Carlito"/>
                <a:cs typeface="Carlito"/>
              </a:rPr>
              <a:t>ж</a:t>
            </a:r>
            <a:r>
              <a:rPr sz="1400" dirty="0">
                <a:latin typeface="Carlito"/>
                <a:cs typeface="Carlito"/>
              </a:rPr>
              <a:t>е</a:t>
            </a:r>
            <a:r>
              <a:rPr sz="1400" spc="5" dirty="0">
                <a:latin typeface="Carlito"/>
                <a:cs typeface="Carlito"/>
              </a:rPr>
              <a:t>р</a:t>
            </a:r>
            <a:r>
              <a:rPr sz="1400" dirty="0">
                <a:latin typeface="Carlito"/>
                <a:cs typeface="Carlito"/>
              </a:rPr>
              <a:t>ел	з	практики	</a:t>
            </a:r>
            <a:r>
              <a:rPr sz="1400" spc="-5" dirty="0">
                <a:latin typeface="Carlito"/>
                <a:cs typeface="Carlito"/>
              </a:rPr>
              <a:t>господа</a:t>
            </a:r>
            <a:r>
              <a:rPr sz="1400" dirty="0">
                <a:latin typeface="Carlito"/>
                <a:cs typeface="Carlito"/>
              </a:rPr>
              <a:t>рювання	</a:t>
            </a:r>
            <a:r>
              <a:rPr sz="1400" spc="-5" dirty="0">
                <a:latin typeface="Carlito"/>
                <a:cs typeface="Carlito"/>
              </a:rPr>
              <a:t>д</a:t>
            </a:r>
            <a:r>
              <a:rPr sz="1400" spc="-10" dirty="0">
                <a:latin typeface="Carlito"/>
                <a:cs typeface="Carlito"/>
              </a:rPr>
              <a:t>о</a:t>
            </a:r>
            <a:r>
              <a:rPr sz="1400" dirty="0">
                <a:latin typeface="Carlito"/>
                <a:cs typeface="Carlito"/>
              </a:rPr>
              <a:t>вів,	</a:t>
            </a:r>
            <a:r>
              <a:rPr sz="1400" spc="-5" dirty="0">
                <a:latin typeface="Carlito"/>
                <a:cs typeface="Carlito"/>
              </a:rPr>
              <a:t>що  маркетинг інновацій слід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розглядати:</a:t>
            </a:r>
            <a:endParaRPr sz="1400">
              <a:latin typeface="Carlito"/>
              <a:cs typeface="Carlito"/>
            </a:endParaRPr>
          </a:p>
          <a:p>
            <a:pPr marL="12700" marR="5715" indent="449580">
              <a:lnSpc>
                <a:spcPct val="109500"/>
              </a:lnSpc>
              <a:spcBef>
                <a:spcPts val="810"/>
              </a:spcBef>
            </a:pPr>
            <a:r>
              <a:rPr sz="1400" spc="-5" dirty="0">
                <a:latin typeface="Carlito"/>
                <a:cs typeface="Carlito"/>
              </a:rPr>
              <a:t>як </a:t>
            </a:r>
            <a:r>
              <a:rPr sz="1400" dirty="0">
                <a:latin typeface="Carlito"/>
                <a:cs typeface="Carlito"/>
              </a:rPr>
              <a:t>концепцію </a:t>
            </a:r>
            <a:r>
              <a:rPr sz="1400" spc="-5" dirty="0">
                <a:latin typeface="Carlito"/>
                <a:cs typeface="Carlito"/>
              </a:rPr>
              <a:t>ринкової діяльності підприємства (філософію бізнесу), </a:t>
            </a:r>
            <a:r>
              <a:rPr sz="1400" dirty="0">
                <a:latin typeface="Carlito"/>
                <a:cs typeface="Carlito"/>
              </a:rPr>
              <a:t>коли  в змінах </a:t>
            </a:r>
            <a:r>
              <a:rPr sz="1400" spc="-5" dirty="0">
                <a:latin typeface="Carlito"/>
                <a:cs typeface="Carlito"/>
              </a:rPr>
              <a:t>вбачають джерело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доходу;</a:t>
            </a:r>
            <a:endParaRPr sz="1400">
              <a:latin typeface="Carlito"/>
              <a:cs typeface="Carlito"/>
            </a:endParaRPr>
          </a:p>
          <a:p>
            <a:pPr marL="12700" marR="5715" indent="449580">
              <a:lnSpc>
                <a:spcPct val="109500"/>
              </a:lnSpc>
              <a:spcBef>
                <a:spcPts val="810"/>
              </a:spcBef>
            </a:pPr>
            <a:r>
              <a:rPr sz="1400" spc="-5" dirty="0">
                <a:latin typeface="Carlito"/>
                <a:cs typeface="Carlito"/>
              </a:rPr>
              <a:t>як аналітичний процес, що передбачає виявлення ринкових можливостей  інноваційного розвитку;</a:t>
            </a:r>
            <a:endParaRPr sz="1400">
              <a:latin typeface="Carlito"/>
              <a:cs typeface="Carlito"/>
            </a:endParaRPr>
          </a:p>
          <a:p>
            <a:pPr marL="12700" marR="6350" indent="449580">
              <a:lnSpc>
                <a:spcPct val="109500"/>
              </a:lnSpc>
              <a:spcBef>
                <a:spcPts val="810"/>
              </a:spcBef>
            </a:pPr>
            <a:r>
              <a:rPr sz="1400" spc="-5" dirty="0">
                <a:latin typeface="Carlito"/>
                <a:cs typeface="Carlito"/>
              </a:rPr>
              <a:t>як засіб </a:t>
            </a:r>
            <a:r>
              <a:rPr sz="1400" dirty="0">
                <a:latin typeface="Carlito"/>
                <a:cs typeface="Carlito"/>
              </a:rPr>
              <a:t>активного впливу на споживачів </a:t>
            </a:r>
            <a:r>
              <a:rPr sz="1400" spc="-5" dirty="0">
                <a:latin typeface="Carlito"/>
                <a:cs typeface="Carlito"/>
              </a:rPr>
              <a:t>та цільовий ринок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цілому, що  </a:t>
            </a:r>
            <a:r>
              <a:rPr sz="1400" dirty="0">
                <a:latin typeface="Carlito"/>
                <a:cs typeface="Carlito"/>
              </a:rPr>
              <a:t>пов'язаний з </a:t>
            </a:r>
            <a:r>
              <a:rPr sz="1400" spc="-5" dirty="0">
                <a:latin typeface="Carlito"/>
                <a:cs typeface="Carlito"/>
              </a:rPr>
              <a:t>виведенням та просуванням інновації </a:t>
            </a:r>
            <a:r>
              <a:rPr sz="1400" dirty="0">
                <a:latin typeface="Carlito"/>
                <a:cs typeface="Carlito"/>
              </a:rPr>
              <a:t>на</a:t>
            </a:r>
            <a:r>
              <a:rPr sz="1400" spc="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ринок;</a:t>
            </a:r>
            <a:endParaRPr sz="1400">
              <a:latin typeface="Carlito"/>
              <a:cs typeface="Carlito"/>
            </a:endParaRPr>
          </a:p>
          <a:p>
            <a:pPr marL="12700" marR="5080" indent="449580">
              <a:lnSpc>
                <a:spcPct val="110100"/>
              </a:lnSpc>
              <a:spcBef>
                <a:spcPts val="790"/>
              </a:spcBef>
              <a:tabLst>
                <a:tab pos="760730" algn="l"/>
                <a:tab pos="1041400" algn="l"/>
                <a:tab pos="1527175" algn="l"/>
                <a:tab pos="2068195" algn="l"/>
                <a:tab pos="2732405" algn="l"/>
                <a:tab pos="3275329" algn="l"/>
                <a:tab pos="3975100" algn="l"/>
                <a:tab pos="4337685" algn="l"/>
                <a:tab pos="4703445" algn="l"/>
                <a:tab pos="5012690" algn="l"/>
                <a:tab pos="5325110" algn="l"/>
                <a:tab pos="6090285" algn="l"/>
              </a:tabLst>
            </a:pPr>
            <a:r>
              <a:rPr sz="1400" spc="-5" dirty="0">
                <a:latin typeface="Carlito"/>
                <a:cs typeface="Carlito"/>
              </a:rPr>
              <a:t>я</a:t>
            </a:r>
            <a:r>
              <a:rPr sz="1400" dirty="0">
                <a:latin typeface="Carlito"/>
                <a:cs typeface="Carlito"/>
              </a:rPr>
              <a:t>к	ф</a:t>
            </a:r>
            <a:r>
              <a:rPr sz="1400" spc="-10" dirty="0">
                <a:latin typeface="Carlito"/>
                <a:cs typeface="Carlito"/>
              </a:rPr>
              <a:t>у</a:t>
            </a:r>
            <a:r>
              <a:rPr sz="1400" dirty="0">
                <a:latin typeface="Carlito"/>
                <a:cs typeface="Carlito"/>
              </a:rPr>
              <a:t>нкцію	ін</a:t>
            </a:r>
            <a:r>
              <a:rPr sz="1400" spc="5" dirty="0">
                <a:latin typeface="Carlito"/>
                <a:cs typeface="Carlito"/>
              </a:rPr>
              <a:t>н</a:t>
            </a:r>
            <a:r>
              <a:rPr sz="1400" spc="-5" dirty="0">
                <a:latin typeface="Carlito"/>
                <a:cs typeface="Carlito"/>
              </a:rPr>
              <a:t>оваційн</a:t>
            </a:r>
            <a:r>
              <a:rPr sz="1400" dirty="0">
                <a:latin typeface="Carlito"/>
                <a:cs typeface="Carlito"/>
              </a:rPr>
              <a:t>о</a:t>
            </a:r>
            <a:r>
              <a:rPr sz="1400" spc="-5" dirty="0">
                <a:latin typeface="Carlito"/>
                <a:cs typeface="Carlito"/>
              </a:rPr>
              <a:t>г</a:t>
            </a:r>
            <a:r>
              <a:rPr sz="1400" dirty="0">
                <a:latin typeface="Carlito"/>
                <a:cs typeface="Carlito"/>
              </a:rPr>
              <a:t>о	</a:t>
            </a:r>
            <a:r>
              <a:rPr sz="1400" spc="-5" dirty="0">
                <a:latin typeface="Carlito"/>
                <a:cs typeface="Carlito"/>
              </a:rPr>
              <a:t>м</a:t>
            </a:r>
            <a:r>
              <a:rPr sz="1400" spc="5" dirty="0">
                <a:latin typeface="Carlito"/>
                <a:cs typeface="Carlito"/>
              </a:rPr>
              <a:t>е</a:t>
            </a:r>
            <a:r>
              <a:rPr sz="1400" spc="-10" dirty="0">
                <a:latin typeface="Carlito"/>
                <a:cs typeface="Carlito"/>
              </a:rPr>
              <a:t>н</a:t>
            </a:r>
            <a:r>
              <a:rPr sz="1400" dirty="0">
                <a:latin typeface="Carlito"/>
                <a:cs typeface="Carlito"/>
              </a:rPr>
              <a:t>еджмен</a:t>
            </a:r>
            <a:r>
              <a:rPr sz="1400" spc="-5" dirty="0">
                <a:latin typeface="Carlito"/>
                <a:cs typeface="Carlito"/>
              </a:rPr>
              <a:t>т</a:t>
            </a:r>
            <a:r>
              <a:rPr sz="1400" spc="-10" dirty="0">
                <a:latin typeface="Carlito"/>
                <a:cs typeface="Carlito"/>
              </a:rPr>
              <a:t>у</a:t>
            </a:r>
            <a:r>
              <a:rPr sz="1400" dirty="0">
                <a:latin typeface="Carlito"/>
                <a:cs typeface="Carlito"/>
              </a:rPr>
              <a:t>,	спрямовану	на	ви</a:t>
            </a:r>
            <a:r>
              <a:rPr sz="1400" spc="5" dirty="0">
                <a:latin typeface="Carlito"/>
                <a:cs typeface="Carlito"/>
              </a:rPr>
              <a:t>я</a:t>
            </a:r>
            <a:r>
              <a:rPr sz="1400" dirty="0">
                <a:latin typeface="Carlito"/>
                <a:cs typeface="Carlito"/>
              </a:rPr>
              <a:t>в</a:t>
            </a:r>
            <a:r>
              <a:rPr sz="1400" spc="-5" dirty="0">
                <a:latin typeface="Carlito"/>
                <a:cs typeface="Carlito"/>
              </a:rPr>
              <a:t>л</a:t>
            </a:r>
            <a:r>
              <a:rPr sz="1400" dirty="0">
                <a:latin typeface="Carlito"/>
                <a:cs typeface="Carlito"/>
              </a:rPr>
              <a:t>ення  </a:t>
            </a:r>
            <a:r>
              <a:rPr sz="1400" spc="-5" dirty="0">
                <a:latin typeface="Carlito"/>
                <a:cs typeface="Carlito"/>
              </a:rPr>
              <a:t>м</a:t>
            </a:r>
            <a:r>
              <a:rPr sz="1400" dirty="0">
                <a:latin typeface="Carlito"/>
                <a:cs typeface="Carlito"/>
              </a:rPr>
              <a:t>о</a:t>
            </a:r>
            <a:r>
              <a:rPr sz="1400" spc="-5" dirty="0">
                <a:latin typeface="Carlito"/>
                <a:cs typeface="Carlito"/>
              </a:rPr>
              <a:t>жливи</a:t>
            </a:r>
            <a:r>
              <a:rPr sz="1400" dirty="0">
                <a:latin typeface="Carlito"/>
                <a:cs typeface="Carlito"/>
              </a:rPr>
              <a:t>х	напр</a:t>
            </a:r>
            <a:r>
              <a:rPr sz="1400" spc="-5" dirty="0">
                <a:latin typeface="Carlito"/>
                <a:cs typeface="Carlito"/>
              </a:rPr>
              <a:t>ямкі</a:t>
            </a:r>
            <a:r>
              <a:rPr sz="1400" dirty="0">
                <a:latin typeface="Carlito"/>
                <a:cs typeface="Carlito"/>
              </a:rPr>
              <a:t>в	інноваційної	</a:t>
            </a:r>
            <a:r>
              <a:rPr sz="1400" spc="-5" dirty="0">
                <a:latin typeface="Carlito"/>
                <a:cs typeface="Carlito"/>
              </a:rPr>
              <a:t>ді</a:t>
            </a:r>
            <a:r>
              <a:rPr sz="1400" spc="-10" dirty="0">
                <a:latin typeface="Carlito"/>
                <a:cs typeface="Carlito"/>
              </a:rPr>
              <a:t>я</a:t>
            </a:r>
            <a:r>
              <a:rPr sz="1400" spc="-5" dirty="0">
                <a:latin typeface="Carlito"/>
                <a:cs typeface="Carlito"/>
              </a:rPr>
              <a:t>льності</a:t>
            </a:r>
            <a:r>
              <a:rPr sz="1400" dirty="0">
                <a:latin typeface="Carlito"/>
                <a:cs typeface="Carlito"/>
              </a:rPr>
              <a:t>,	їх	</a:t>
            </a:r>
            <a:r>
              <a:rPr sz="1400" spc="-5" dirty="0">
                <a:latin typeface="Carlito"/>
                <a:cs typeface="Carlito"/>
              </a:rPr>
              <a:t>мате</a:t>
            </a:r>
            <a:r>
              <a:rPr sz="1400" spc="5" dirty="0">
                <a:latin typeface="Carlito"/>
                <a:cs typeface="Carlito"/>
              </a:rPr>
              <a:t>р</a:t>
            </a:r>
            <a:r>
              <a:rPr sz="1400" dirty="0">
                <a:latin typeface="Carlito"/>
                <a:cs typeface="Carlito"/>
              </a:rPr>
              <a:t>іа</a:t>
            </a:r>
            <a:r>
              <a:rPr sz="1400" spc="-10" dirty="0">
                <a:latin typeface="Carlito"/>
                <a:cs typeface="Carlito"/>
              </a:rPr>
              <a:t>л</a:t>
            </a:r>
            <a:r>
              <a:rPr sz="1400" dirty="0">
                <a:latin typeface="Carlito"/>
                <a:cs typeface="Carlito"/>
              </a:rPr>
              <a:t>із</a:t>
            </a:r>
            <a:r>
              <a:rPr sz="1400" spc="-5" dirty="0">
                <a:latin typeface="Carlito"/>
                <a:cs typeface="Carlito"/>
              </a:rPr>
              <a:t>а</a:t>
            </a:r>
            <a:r>
              <a:rPr sz="1400" dirty="0">
                <a:latin typeface="Carlito"/>
                <a:cs typeface="Carlito"/>
              </a:rPr>
              <a:t>цію	і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730" y="3243833"/>
            <a:ext cx="3096260" cy="495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100"/>
              </a:lnSpc>
              <a:spcBef>
                <a:spcPts val="100"/>
              </a:spcBef>
              <a:tabLst>
                <a:tab pos="1136015" algn="l"/>
                <a:tab pos="1438275" algn="l"/>
                <a:tab pos="1897380" algn="l"/>
                <a:tab pos="2207895" algn="l"/>
                <a:tab pos="2513330" algn="l"/>
              </a:tabLst>
            </a:pPr>
            <a:r>
              <a:rPr sz="1400" spc="-5" dirty="0">
                <a:latin typeface="Carlito"/>
                <a:cs typeface="Carlito"/>
              </a:rPr>
              <a:t>комерціалізацію.	</a:t>
            </a:r>
            <a:r>
              <a:rPr sz="1400" dirty="0">
                <a:latin typeface="Carlito"/>
                <a:cs typeface="Carlito"/>
              </a:rPr>
              <a:t>При	</a:t>
            </a:r>
            <a:r>
              <a:rPr sz="1400" spc="-5" dirty="0">
                <a:latin typeface="Carlito"/>
                <a:cs typeface="Carlito"/>
              </a:rPr>
              <a:t>цьому	можна  м</a:t>
            </a:r>
            <a:r>
              <a:rPr sz="1400" spc="5" dirty="0">
                <a:latin typeface="Carlito"/>
                <a:cs typeface="Carlito"/>
              </a:rPr>
              <a:t>е</a:t>
            </a:r>
            <a:r>
              <a:rPr sz="1400" dirty="0">
                <a:latin typeface="Carlito"/>
                <a:cs typeface="Carlito"/>
              </a:rPr>
              <a:t>неджмент	</a:t>
            </a:r>
            <a:r>
              <a:rPr sz="1400" spc="-5" dirty="0">
                <a:latin typeface="Carlito"/>
                <a:cs typeface="Carlito"/>
              </a:rPr>
              <a:t>я</a:t>
            </a:r>
            <a:r>
              <a:rPr sz="1400" dirty="0">
                <a:latin typeface="Carlito"/>
                <a:cs typeface="Carlito"/>
              </a:rPr>
              <a:t>к	ф</a:t>
            </a:r>
            <a:r>
              <a:rPr sz="1400" spc="-10" dirty="0">
                <a:latin typeface="Carlito"/>
                <a:cs typeface="Carlito"/>
              </a:rPr>
              <a:t>у</a:t>
            </a:r>
            <a:r>
              <a:rPr sz="1400" dirty="0">
                <a:latin typeface="Carlito"/>
                <a:cs typeface="Carlito"/>
              </a:rPr>
              <a:t>нкцію	</a:t>
            </a:r>
            <a:r>
              <a:rPr sz="1400" spc="-5" dirty="0">
                <a:latin typeface="Carlito"/>
                <a:cs typeface="Carlito"/>
              </a:rPr>
              <a:t>ма</a:t>
            </a:r>
            <a:r>
              <a:rPr sz="1400" spc="5" dirty="0">
                <a:latin typeface="Carlito"/>
                <a:cs typeface="Carlito"/>
              </a:rPr>
              <a:t>рк</a:t>
            </a:r>
            <a:r>
              <a:rPr sz="1400" dirty="0">
                <a:latin typeface="Carlito"/>
                <a:cs typeface="Carlito"/>
              </a:rPr>
              <a:t>ети</a:t>
            </a:r>
            <a:r>
              <a:rPr sz="1400" spc="15" dirty="0">
                <a:latin typeface="Carlito"/>
                <a:cs typeface="Carlito"/>
              </a:rPr>
              <a:t>н</a:t>
            </a:r>
            <a:r>
              <a:rPr sz="1400" spc="-5" dirty="0">
                <a:latin typeface="Carlito"/>
                <a:cs typeface="Carlito"/>
              </a:rPr>
              <a:t>г</a:t>
            </a:r>
            <a:r>
              <a:rPr sz="1400" dirty="0">
                <a:latin typeface="Carlito"/>
                <a:cs typeface="Carlito"/>
              </a:rPr>
              <a:t>у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46160" y="3243833"/>
            <a:ext cx="2989580" cy="495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690" marR="5080" indent="-47625">
              <a:lnSpc>
                <a:spcPct val="110100"/>
              </a:lnSpc>
              <a:spcBef>
                <a:spcPts val="100"/>
              </a:spcBef>
              <a:tabLst>
                <a:tab pos="968375" algn="l"/>
                <a:tab pos="1957070" algn="l"/>
                <a:tab pos="2011045" algn="l"/>
                <a:tab pos="2327910" algn="l"/>
              </a:tabLst>
            </a:pPr>
            <a:r>
              <a:rPr sz="1400" spc="-5" dirty="0">
                <a:latin typeface="Carlito"/>
                <a:cs typeface="Carlito"/>
              </a:rPr>
              <a:t>одн</a:t>
            </a:r>
            <a:r>
              <a:rPr sz="1400" dirty="0">
                <a:latin typeface="Carlito"/>
                <a:cs typeface="Carlito"/>
              </a:rPr>
              <a:t>очасно	р</a:t>
            </a:r>
            <a:r>
              <a:rPr sz="1400" spc="-5" dirty="0">
                <a:latin typeface="Carlito"/>
                <a:cs typeface="Carlito"/>
              </a:rPr>
              <a:t>озгл</a:t>
            </a:r>
            <a:r>
              <a:rPr sz="1400" spc="-10" dirty="0">
                <a:latin typeface="Carlito"/>
                <a:cs typeface="Carlito"/>
              </a:rPr>
              <a:t>я</a:t>
            </a:r>
            <a:r>
              <a:rPr sz="1400" spc="-5" dirty="0">
                <a:latin typeface="Carlito"/>
                <a:cs typeface="Carlito"/>
              </a:rPr>
              <a:t>дат</a:t>
            </a:r>
            <a:r>
              <a:rPr sz="1400" dirty="0">
                <a:latin typeface="Carlito"/>
                <a:cs typeface="Carlito"/>
              </a:rPr>
              <a:t>и	інноваційн</a:t>
            </a:r>
            <a:r>
              <a:rPr sz="1400" spc="5" dirty="0">
                <a:latin typeface="Carlito"/>
                <a:cs typeface="Carlito"/>
              </a:rPr>
              <a:t>и</a:t>
            </a:r>
            <a:r>
              <a:rPr sz="1400" dirty="0">
                <a:latin typeface="Carlito"/>
                <a:cs typeface="Carlito"/>
              </a:rPr>
              <a:t>й  інновацій,	</a:t>
            </a:r>
            <a:r>
              <a:rPr sz="1400" spc="-30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спрямовану		на	вті</a:t>
            </a:r>
            <a:r>
              <a:rPr sz="1400" spc="-5" dirty="0">
                <a:latin typeface="Carlito"/>
                <a:cs typeface="Carlito"/>
              </a:rPr>
              <a:t>лення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730" y="3712464"/>
            <a:ext cx="6146800" cy="5555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10100"/>
              </a:lnSpc>
              <a:spcBef>
                <a:spcPts val="100"/>
              </a:spcBef>
            </a:pPr>
            <a:r>
              <a:rPr sz="1400" spc="-5" dirty="0">
                <a:latin typeface="Carlito"/>
                <a:cs typeface="Carlito"/>
              </a:rPr>
              <a:t>досягнень </a:t>
            </a:r>
            <a:r>
              <a:rPr sz="1400" dirty="0">
                <a:latin typeface="Carlito"/>
                <a:cs typeface="Carlito"/>
              </a:rPr>
              <a:t>науки і </a:t>
            </a:r>
            <a:r>
              <a:rPr sz="1400" spc="-5" dirty="0">
                <a:latin typeface="Carlito"/>
                <a:cs typeface="Carlito"/>
              </a:rPr>
              <a:t>техніки </a:t>
            </a:r>
            <a:r>
              <a:rPr sz="1400" dirty="0">
                <a:latin typeface="Carlito"/>
                <a:cs typeface="Carlito"/>
              </a:rPr>
              <a:t>в нові </a:t>
            </a:r>
            <a:r>
              <a:rPr sz="1400" spc="-5" dirty="0">
                <a:latin typeface="Carlito"/>
                <a:cs typeface="Carlito"/>
              </a:rPr>
              <a:t>товари, здатні задовольнити потреби </a:t>
            </a:r>
            <a:r>
              <a:rPr sz="1400" dirty="0">
                <a:latin typeface="Carlito"/>
                <a:cs typeface="Carlito"/>
              </a:rPr>
              <a:t>й </a:t>
            </a:r>
            <a:r>
              <a:rPr sz="1400" spc="-5" dirty="0">
                <a:latin typeface="Carlito"/>
                <a:cs typeface="Carlito"/>
              </a:rPr>
              <a:t>запити  </a:t>
            </a:r>
            <a:r>
              <a:rPr sz="1400" dirty="0">
                <a:latin typeface="Carlito"/>
                <a:cs typeface="Carlito"/>
              </a:rPr>
              <a:t>споживачів </a:t>
            </a:r>
            <a:r>
              <a:rPr sz="1400" spc="-5" dirty="0">
                <a:latin typeface="Carlito"/>
                <a:cs typeface="Carlito"/>
              </a:rPr>
              <a:t>та забезпечити товаровиробнику (продавцю) прибуток;</a:t>
            </a:r>
            <a:endParaRPr sz="1400">
              <a:latin typeface="Carlito"/>
              <a:cs typeface="Carlito"/>
            </a:endParaRPr>
          </a:p>
          <a:p>
            <a:pPr marL="12700" marR="5715" indent="449580" algn="just">
              <a:lnSpc>
                <a:spcPct val="109900"/>
              </a:lnSpc>
              <a:spcBef>
                <a:spcPts val="790"/>
              </a:spcBef>
            </a:pPr>
            <a:r>
              <a:rPr sz="1400" spc="-5" dirty="0">
                <a:latin typeface="Carlito"/>
                <a:cs typeface="Carlito"/>
              </a:rPr>
              <a:t>як засіб (ринковий інструментарій) орієнтації окремих суб'єктів  господарювання, </a:t>
            </a:r>
            <a:r>
              <a:rPr sz="1400" dirty="0">
                <a:latin typeface="Carlito"/>
                <a:cs typeface="Carlito"/>
              </a:rPr>
              <a:t>а заразом з </a:t>
            </a:r>
            <a:r>
              <a:rPr sz="1400" spc="-5" dirty="0">
                <a:latin typeface="Carlito"/>
                <a:cs typeface="Carlito"/>
              </a:rPr>
              <a:t>тим </a:t>
            </a:r>
            <a:r>
              <a:rPr sz="1400" dirty="0">
                <a:latin typeface="Carlito"/>
                <a:cs typeface="Carlito"/>
              </a:rPr>
              <a:t>і національної </a:t>
            </a:r>
            <a:r>
              <a:rPr sz="1400" spc="-5" dirty="0">
                <a:latin typeface="Carlito"/>
                <a:cs typeface="Carlito"/>
              </a:rPr>
              <a:t>економіки </a:t>
            </a:r>
            <a:r>
              <a:rPr sz="1400" dirty="0">
                <a:latin typeface="Carlito"/>
                <a:cs typeface="Carlito"/>
              </a:rPr>
              <a:t>в </a:t>
            </a:r>
            <a:r>
              <a:rPr sz="1400" spc="-5" dirty="0">
                <a:latin typeface="Carlito"/>
                <a:cs typeface="Carlito"/>
              </a:rPr>
              <a:t>цілому </a:t>
            </a:r>
            <a:r>
              <a:rPr sz="1400" dirty="0">
                <a:latin typeface="Carlito"/>
                <a:cs typeface="Carlito"/>
              </a:rPr>
              <a:t>на  інноваційний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розвиток.</a:t>
            </a:r>
            <a:endParaRPr sz="1400">
              <a:latin typeface="Carlito"/>
              <a:cs typeface="Carlito"/>
            </a:endParaRPr>
          </a:p>
          <a:p>
            <a:pPr marL="12700" marR="5715" indent="449580" algn="just">
              <a:lnSpc>
                <a:spcPct val="109900"/>
              </a:lnSpc>
              <a:spcBef>
                <a:spcPts val="795"/>
              </a:spcBef>
            </a:pP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будь-якому </a:t>
            </a:r>
            <a:r>
              <a:rPr sz="1400" dirty="0">
                <a:latin typeface="Carlito"/>
                <a:cs typeface="Carlito"/>
              </a:rPr>
              <a:t>випадку, </a:t>
            </a:r>
            <a:r>
              <a:rPr sz="1400" spc="-5" dirty="0">
                <a:latin typeface="Carlito"/>
                <a:cs typeface="Carlito"/>
              </a:rPr>
              <a:t>маркетинг </a:t>
            </a:r>
            <a:r>
              <a:rPr sz="1400" dirty="0">
                <a:latin typeface="Carlito"/>
                <a:cs typeface="Carlito"/>
              </a:rPr>
              <a:t>інновацій є </a:t>
            </a:r>
            <a:r>
              <a:rPr sz="1400" spc="-5" dirty="0">
                <a:latin typeface="Carlito"/>
                <a:cs typeface="Carlito"/>
              </a:rPr>
              <a:t>запорукою успіху  підприємств-інноваторів, оскільки дозволяє виявляти та контролювати фактори,  які </a:t>
            </a:r>
            <a:r>
              <a:rPr sz="1400" dirty="0">
                <a:latin typeface="Carlito"/>
                <a:cs typeface="Carlito"/>
              </a:rPr>
              <a:t>визначають </a:t>
            </a:r>
            <a:r>
              <a:rPr sz="1400" spc="-5" dirty="0">
                <a:latin typeface="Carlito"/>
                <a:cs typeface="Carlito"/>
              </a:rPr>
              <a:t>умови тривалого </a:t>
            </a:r>
            <a:r>
              <a:rPr sz="1400" dirty="0">
                <a:latin typeface="Carlito"/>
                <a:cs typeface="Carlito"/>
              </a:rPr>
              <a:t>виживання й </a:t>
            </a:r>
            <a:r>
              <a:rPr sz="1400" spc="-5" dirty="0">
                <a:latin typeface="Carlito"/>
                <a:cs typeface="Carlito"/>
              </a:rPr>
              <a:t>розвитку (на основі </a:t>
            </a:r>
            <a:r>
              <a:rPr sz="1400" dirty="0">
                <a:latin typeface="Carlito"/>
                <a:cs typeface="Carlito"/>
              </a:rPr>
              <a:t>інновацій) на  ринку.</a:t>
            </a:r>
            <a:endParaRPr sz="1400">
              <a:latin typeface="Carlito"/>
              <a:cs typeface="Carlito"/>
            </a:endParaRPr>
          </a:p>
          <a:p>
            <a:pPr marL="462280" algn="just">
              <a:lnSpc>
                <a:spcPct val="100000"/>
              </a:lnSpc>
              <a:spcBef>
                <a:spcPts val="960"/>
              </a:spcBef>
            </a:pPr>
            <a:r>
              <a:rPr sz="1400" b="1" i="1" spc="-5" dirty="0">
                <a:latin typeface="Carlito"/>
                <a:cs typeface="Carlito"/>
              </a:rPr>
              <a:t>Зважаючи </a:t>
            </a:r>
            <a:r>
              <a:rPr sz="1400" b="1" i="1" dirty="0">
                <a:latin typeface="Carlito"/>
                <a:cs typeface="Carlito"/>
              </a:rPr>
              <a:t>на </a:t>
            </a:r>
            <a:r>
              <a:rPr sz="1400" b="1" i="1" spc="-5" dirty="0">
                <a:latin typeface="Carlito"/>
                <a:cs typeface="Carlito"/>
              </a:rPr>
              <a:t>це, основними завданнями маркетингу інновацій</a:t>
            </a:r>
            <a:r>
              <a:rPr sz="1400" b="1" i="1" dirty="0">
                <a:latin typeface="Carlito"/>
                <a:cs typeface="Carlito"/>
              </a:rPr>
              <a:t> є: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900"/>
              </a:lnSpc>
              <a:spcBef>
                <a:spcPts val="795"/>
              </a:spcBef>
            </a:pPr>
            <a:r>
              <a:rPr sz="1400" dirty="0">
                <a:latin typeface="Carlito"/>
                <a:cs typeface="Carlito"/>
              </a:rPr>
              <a:t>а) аналіз ринкових позицій і визначення </a:t>
            </a:r>
            <a:r>
              <a:rPr sz="1400" spc="-5" dirty="0">
                <a:latin typeface="Carlito"/>
                <a:cs typeface="Carlito"/>
              </a:rPr>
              <a:t>ймовірних напрямків розвитку  </a:t>
            </a:r>
            <a:r>
              <a:rPr sz="1400" dirty="0">
                <a:latin typeface="Carlito"/>
                <a:cs typeface="Carlito"/>
              </a:rPr>
              <a:t>підприємства, </a:t>
            </a:r>
            <a:r>
              <a:rPr sz="1400" spc="-5" dirty="0">
                <a:latin typeface="Carlito"/>
                <a:cs typeface="Carlito"/>
              </a:rPr>
              <a:t>прийнятних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погляду </a:t>
            </a:r>
            <a:r>
              <a:rPr sz="1400" dirty="0">
                <a:latin typeface="Carlito"/>
                <a:cs typeface="Carlito"/>
              </a:rPr>
              <a:t>зовнішніх </a:t>
            </a:r>
            <a:r>
              <a:rPr sz="1400" spc="-5" dirty="0">
                <a:latin typeface="Carlito"/>
                <a:cs typeface="Carlito"/>
              </a:rPr>
              <a:t>умов господарювання (ринкових  можливостей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загроз)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його наявного потенціалу. Тобто </a:t>
            </a:r>
            <a:r>
              <a:rPr sz="1400" dirty="0">
                <a:latin typeface="Carlito"/>
                <a:cs typeface="Carlito"/>
              </a:rPr>
              <a:t>пошук </a:t>
            </a:r>
            <a:r>
              <a:rPr sz="1400" spc="-5" dirty="0">
                <a:latin typeface="Carlito"/>
                <a:cs typeface="Carlito"/>
              </a:rPr>
              <a:t>можливостей  приведення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відповідність внутрішніх можливостей інноваційного розвитку  </a:t>
            </a:r>
            <a:r>
              <a:rPr sz="1400" dirty="0">
                <a:latin typeface="Carlito"/>
                <a:cs typeface="Carlito"/>
              </a:rPr>
              <a:t>підприємства </a:t>
            </a:r>
            <a:r>
              <a:rPr sz="1400" spc="-5" dirty="0">
                <a:latin typeface="Carlito"/>
                <a:cs typeface="Carlito"/>
              </a:rPr>
              <a:t>зовнішнім, </a:t>
            </a:r>
            <a:r>
              <a:rPr sz="1400" dirty="0">
                <a:latin typeface="Carlito"/>
                <a:cs typeface="Carlito"/>
              </a:rPr>
              <a:t>що </a:t>
            </a:r>
            <a:r>
              <a:rPr sz="1400" spc="-5" dirty="0">
                <a:latin typeface="Carlito"/>
                <a:cs typeface="Carlito"/>
              </a:rPr>
              <a:t>генеруються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ринком;</a:t>
            </a:r>
            <a:endParaRPr sz="1400">
              <a:latin typeface="Carlito"/>
              <a:cs typeface="Carlito"/>
            </a:endParaRPr>
          </a:p>
          <a:p>
            <a:pPr marL="12700" marR="6350" indent="449580" algn="just">
              <a:lnSpc>
                <a:spcPct val="109500"/>
              </a:lnSpc>
              <a:spcBef>
                <a:spcPts val="810"/>
              </a:spcBef>
            </a:pPr>
            <a:r>
              <a:rPr sz="1400" dirty="0">
                <a:latin typeface="Carlito"/>
                <a:cs typeface="Carlito"/>
              </a:rPr>
              <a:t>б) </a:t>
            </a:r>
            <a:r>
              <a:rPr sz="1400" spc="-5" dirty="0">
                <a:latin typeface="Carlito"/>
                <a:cs typeface="Carlito"/>
              </a:rPr>
              <a:t>розроблення </a:t>
            </a:r>
            <a:r>
              <a:rPr sz="1400" dirty="0">
                <a:latin typeface="Carlito"/>
                <a:cs typeface="Carlito"/>
              </a:rPr>
              <a:t>на цій </a:t>
            </a:r>
            <a:r>
              <a:rPr sz="1400" spc="-5" dirty="0">
                <a:latin typeface="Carlito"/>
                <a:cs typeface="Carlito"/>
              </a:rPr>
              <a:t>основі </a:t>
            </a:r>
            <a:r>
              <a:rPr sz="1400" dirty="0">
                <a:latin typeface="Carlito"/>
                <a:cs typeface="Carlito"/>
              </a:rPr>
              <a:t>ідей і задумів нових </a:t>
            </a:r>
            <a:r>
              <a:rPr sz="1400" spc="-5" dirty="0">
                <a:latin typeface="Carlito"/>
                <a:cs typeface="Carlito"/>
              </a:rPr>
              <a:t>товарів, які  </a:t>
            </a:r>
            <a:r>
              <a:rPr sz="1400" dirty="0">
                <a:latin typeface="Carlito"/>
                <a:cs typeface="Carlito"/>
              </a:rPr>
              <a:t>користуватимуться </a:t>
            </a:r>
            <a:r>
              <a:rPr sz="1400" spc="-5" dirty="0">
                <a:latin typeface="Carlito"/>
                <a:cs typeface="Carlito"/>
              </a:rPr>
              <a:t>попитом </a:t>
            </a:r>
            <a:r>
              <a:rPr sz="1400" dirty="0">
                <a:latin typeface="Carlito"/>
                <a:cs typeface="Carlito"/>
              </a:rPr>
              <a:t>у споживачів і </a:t>
            </a:r>
            <a:r>
              <a:rPr sz="1400" spc="-5" dirty="0">
                <a:latin typeface="Carlito"/>
                <a:cs typeface="Carlito"/>
              </a:rPr>
              <a:t>будуть ефективними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виробництві,  збуті та </a:t>
            </a:r>
            <a:r>
              <a:rPr sz="1400" dirty="0">
                <a:latin typeface="Carlito"/>
                <a:cs typeface="Carlito"/>
              </a:rPr>
              <a:t>споживанні;</a:t>
            </a:r>
            <a:endParaRPr sz="1400">
              <a:latin typeface="Carlito"/>
              <a:cs typeface="Carlito"/>
            </a:endParaRPr>
          </a:p>
          <a:p>
            <a:pPr marL="12700" marR="635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dirty="0">
                <a:latin typeface="Carlito"/>
                <a:cs typeface="Carlito"/>
              </a:rPr>
              <a:t>в) </a:t>
            </a:r>
            <a:r>
              <a:rPr sz="1400" spc="-5" dirty="0">
                <a:latin typeface="Carlito"/>
                <a:cs typeface="Carlito"/>
              </a:rPr>
              <a:t>оцінка </a:t>
            </a:r>
            <a:r>
              <a:rPr sz="1400" dirty="0">
                <a:latin typeface="Carlito"/>
                <a:cs typeface="Carlito"/>
              </a:rPr>
              <a:t>ринкових </a:t>
            </a:r>
            <a:r>
              <a:rPr sz="1400" spc="-5" dirty="0">
                <a:latin typeface="Carlito"/>
                <a:cs typeface="Carlito"/>
              </a:rPr>
              <a:t>перспектив нових </a:t>
            </a:r>
            <a:r>
              <a:rPr sz="1400" dirty="0">
                <a:latin typeface="Carlito"/>
                <a:cs typeface="Carlito"/>
              </a:rPr>
              <a:t>видів </a:t>
            </a:r>
            <a:r>
              <a:rPr sz="1400" spc="-5" dirty="0">
                <a:latin typeface="Carlito"/>
                <a:cs typeface="Carlito"/>
              </a:rPr>
              <a:t>продукції (оцінка достатності  </a:t>
            </a:r>
            <a:r>
              <a:rPr sz="1400" dirty="0">
                <a:latin typeface="Carlito"/>
                <a:cs typeface="Carlito"/>
              </a:rPr>
              <a:t>ринкового </a:t>
            </a:r>
            <a:r>
              <a:rPr sz="1400" spc="-5" dirty="0">
                <a:latin typeface="Carlito"/>
                <a:cs typeface="Carlito"/>
              </a:rPr>
              <a:t>потенціалу як здатності </a:t>
            </a:r>
            <a:r>
              <a:rPr sz="1400" dirty="0">
                <a:latin typeface="Carlito"/>
                <a:cs typeface="Carlito"/>
              </a:rPr>
              <a:t>ринку </a:t>
            </a:r>
            <a:r>
              <a:rPr sz="1400" spc="-5" dirty="0">
                <a:latin typeface="Carlito"/>
                <a:cs typeface="Carlito"/>
              </a:rPr>
              <a:t>сприйняти </a:t>
            </a:r>
            <a:r>
              <a:rPr sz="1400" spc="-10" dirty="0">
                <a:latin typeface="Carlito"/>
                <a:cs typeface="Carlito"/>
              </a:rPr>
              <a:t>конкретні </a:t>
            </a:r>
            <a:r>
              <a:rPr sz="1400" dirty="0">
                <a:latin typeface="Carlito"/>
                <a:cs typeface="Carlito"/>
              </a:rPr>
              <a:t>інновації,  </a:t>
            </a:r>
            <a:r>
              <a:rPr sz="1400" spc="-5" dirty="0">
                <a:latin typeface="Carlito"/>
                <a:cs typeface="Carlito"/>
              </a:rPr>
              <a:t>наявності </a:t>
            </a:r>
            <a:r>
              <a:rPr sz="1400" dirty="0">
                <a:latin typeface="Carlito"/>
                <a:cs typeface="Carlito"/>
              </a:rPr>
              <a:t>попиту або </a:t>
            </a:r>
            <a:r>
              <a:rPr sz="1400" spc="-5" dirty="0">
                <a:latin typeface="Carlito"/>
                <a:cs typeface="Carlito"/>
              </a:rPr>
              <a:t>можливості його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сформувати);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851275" y="10087927"/>
            <a:ext cx="21844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z="1100" dirty="0">
                <a:latin typeface="Carlito"/>
                <a:cs typeface="Carlito"/>
              </a:rPr>
              <a:t>7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705" cy="937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620" indent="449580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г) розроблення </a:t>
            </a:r>
            <a:r>
              <a:rPr sz="1400" dirty="0">
                <a:latin typeface="Carlito"/>
                <a:cs typeface="Carlito"/>
              </a:rPr>
              <a:t>заходів з </a:t>
            </a:r>
            <a:r>
              <a:rPr sz="1400" spc="-5" dirty="0">
                <a:latin typeface="Carlito"/>
                <a:cs typeface="Carlito"/>
              </a:rPr>
              <a:t>формування </a:t>
            </a:r>
            <a:r>
              <a:rPr sz="1400" dirty="0">
                <a:latin typeface="Carlito"/>
                <a:cs typeface="Carlito"/>
              </a:rPr>
              <a:t>й </a:t>
            </a:r>
            <a:r>
              <a:rPr sz="1400" spc="-5" dirty="0">
                <a:latin typeface="Carlito"/>
                <a:cs typeface="Carlito"/>
              </a:rPr>
              <a:t>стимулювання </a:t>
            </a:r>
            <a:r>
              <a:rPr sz="1400" dirty="0">
                <a:latin typeface="Carlito"/>
                <a:cs typeface="Carlito"/>
              </a:rPr>
              <a:t>споживацького  </a:t>
            </a:r>
            <a:r>
              <a:rPr sz="1400" spc="-5" dirty="0">
                <a:latin typeface="Carlito"/>
                <a:cs typeface="Carlito"/>
              </a:rPr>
              <a:t>попиту </a:t>
            </a:r>
            <a:r>
              <a:rPr sz="1400" dirty="0">
                <a:latin typeface="Carlito"/>
                <a:cs typeface="Carlito"/>
              </a:rPr>
              <a:t>на нову </a:t>
            </a:r>
            <a:r>
              <a:rPr sz="1400" spc="-5" dirty="0">
                <a:latin typeface="Carlito"/>
                <a:cs typeface="Carlito"/>
              </a:rPr>
              <a:t>продукцію (просування </a:t>
            </a:r>
            <a:r>
              <a:rPr sz="1400" dirty="0">
                <a:latin typeface="Carlito"/>
                <a:cs typeface="Carlito"/>
              </a:rPr>
              <a:t>інновацій на </a:t>
            </a:r>
            <a:r>
              <a:rPr sz="1400" spc="-5" dirty="0">
                <a:latin typeface="Carlito"/>
                <a:cs typeface="Carlito"/>
              </a:rPr>
              <a:t>ринок). Управління  попитом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різних етапах життєвого циклу товарної</a:t>
            </a:r>
            <a:r>
              <a:rPr sz="1400" spc="1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інновації;</a:t>
            </a:r>
            <a:endParaRPr sz="1400">
              <a:latin typeface="Carlito"/>
              <a:cs typeface="Carlito"/>
            </a:endParaRPr>
          </a:p>
          <a:p>
            <a:pPr marL="462280">
              <a:lnSpc>
                <a:spcPct val="100000"/>
              </a:lnSpc>
              <a:spcBef>
                <a:spcPts val="960"/>
              </a:spcBef>
            </a:pPr>
            <a:r>
              <a:rPr sz="1400" spc="-5" dirty="0">
                <a:latin typeface="Carlito"/>
                <a:cs typeface="Carlito"/>
              </a:rPr>
              <a:t>д) управління життєвим </a:t>
            </a:r>
            <a:r>
              <a:rPr sz="1400" dirty="0">
                <a:latin typeface="Carlito"/>
                <a:cs typeface="Carlito"/>
              </a:rPr>
              <a:t>циклом </a:t>
            </a:r>
            <a:r>
              <a:rPr sz="1400" spc="-5" dirty="0">
                <a:latin typeface="Carlito"/>
                <a:cs typeface="Carlito"/>
              </a:rPr>
              <a:t>товарної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інновації.</a:t>
            </a:r>
            <a:endParaRPr sz="1400">
              <a:latin typeface="Carlito"/>
              <a:cs typeface="Carlito"/>
            </a:endParaRPr>
          </a:p>
          <a:p>
            <a:pPr marL="12700" marR="8255" indent="449580">
              <a:lnSpc>
                <a:spcPct val="109500"/>
              </a:lnSpc>
              <a:spcBef>
                <a:spcPts val="810"/>
              </a:spcBef>
            </a:pPr>
            <a:r>
              <a:rPr sz="1400" b="1" dirty="0">
                <a:latin typeface="Carlito"/>
                <a:cs typeface="Carlito"/>
              </a:rPr>
              <a:t>2. </a:t>
            </a:r>
            <a:r>
              <a:rPr sz="1400" b="1" spc="-5" dirty="0">
                <a:latin typeface="Carlito"/>
                <a:cs typeface="Carlito"/>
              </a:rPr>
              <a:t>Типи підприємств–новаторів. </a:t>
            </a:r>
            <a:r>
              <a:rPr sz="1400" b="1" dirty="0">
                <a:latin typeface="Carlito"/>
                <a:cs typeface="Carlito"/>
              </a:rPr>
              <a:t>Роль та </a:t>
            </a:r>
            <a:r>
              <a:rPr sz="1400" b="1" spc="-5" dirty="0">
                <a:latin typeface="Carlito"/>
                <a:cs typeface="Carlito"/>
              </a:rPr>
              <a:t>основні завдання маркетингу  інновацій </a:t>
            </a:r>
            <a:r>
              <a:rPr sz="1400" b="1" dirty="0">
                <a:latin typeface="Carlito"/>
                <a:cs typeface="Carlito"/>
              </a:rPr>
              <a:t>для</a:t>
            </a:r>
            <a:r>
              <a:rPr sz="1400" b="1" spc="-5" dirty="0">
                <a:latin typeface="Carlito"/>
                <a:cs typeface="Carlito"/>
              </a:rPr>
              <a:t> підприємств.</a:t>
            </a: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</a:pPr>
            <a:r>
              <a:rPr sz="1400" spc="-5" dirty="0">
                <a:latin typeface="Carlito"/>
                <a:cs typeface="Carlito"/>
              </a:rPr>
              <a:t>Слід зазначити, що далеко </a:t>
            </a:r>
            <a:r>
              <a:rPr sz="1400" dirty="0">
                <a:latin typeface="Carlito"/>
                <a:cs typeface="Carlito"/>
              </a:rPr>
              <a:t>не всі інновації </a:t>
            </a:r>
            <a:r>
              <a:rPr sz="1400" spc="-5" dirty="0">
                <a:latin typeface="Carlito"/>
                <a:cs typeface="Carlito"/>
              </a:rPr>
              <a:t>(інноваційні проекти)  проходять етапи повного інноваційного циклу. Для </a:t>
            </a:r>
            <a:r>
              <a:rPr sz="1400" dirty="0">
                <a:latin typeface="Carlito"/>
                <a:cs typeface="Carlito"/>
              </a:rPr>
              <a:t>конкретної інновації  (конкретного </a:t>
            </a:r>
            <a:r>
              <a:rPr sz="1400" spc="-5" dirty="0">
                <a:latin typeface="Carlito"/>
                <a:cs typeface="Carlito"/>
              </a:rPr>
              <a:t>інноватора) </a:t>
            </a:r>
            <a:r>
              <a:rPr sz="1400" dirty="0">
                <a:latin typeface="Carlito"/>
                <a:cs typeface="Carlito"/>
              </a:rPr>
              <a:t>інноваційний </a:t>
            </a:r>
            <a:r>
              <a:rPr sz="1400" spc="-5" dirty="0">
                <a:latin typeface="Carlito"/>
                <a:cs typeface="Carlito"/>
              </a:rPr>
              <a:t>цикл може </a:t>
            </a:r>
            <a:r>
              <a:rPr sz="1400" dirty="0">
                <a:latin typeface="Carlito"/>
                <a:cs typeface="Carlito"/>
              </a:rPr>
              <a:t>починатися із найпершого  </a:t>
            </a:r>
            <a:r>
              <a:rPr sz="1400" spc="-5" dirty="0">
                <a:latin typeface="Carlito"/>
                <a:cs typeface="Carlito"/>
              </a:rPr>
              <a:t>етапу,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може </a:t>
            </a:r>
            <a:r>
              <a:rPr sz="1400" dirty="0">
                <a:latin typeface="Carlito"/>
                <a:cs typeface="Carlito"/>
              </a:rPr>
              <a:t>і з придбання патенту або </a:t>
            </a:r>
            <a:r>
              <a:rPr sz="1400" spc="-5" dirty="0">
                <a:latin typeface="Carlito"/>
                <a:cs typeface="Carlito"/>
              </a:rPr>
              <a:t>ліцензії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виробництво нової  продукції. Аналогічно, інноваційний проект може завершуватися </a:t>
            </a:r>
            <a:r>
              <a:rPr sz="1400" dirty="0">
                <a:latin typeface="Carlito"/>
                <a:cs typeface="Carlito"/>
              </a:rPr>
              <a:t>етапом  комерційного </a:t>
            </a:r>
            <a:r>
              <a:rPr sz="1400" spc="-5" dirty="0">
                <a:latin typeface="Carlito"/>
                <a:cs typeface="Carlito"/>
              </a:rPr>
              <a:t>виробництва (комерціалізації інновації), </a:t>
            </a:r>
            <a:r>
              <a:rPr sz="1400" dirty="0">
                <a:latin typeface="Carlito"/>
                <a:cs typeface="Carlito"/>
              </a:rPr>
              <a:t>а </a:t>
            </a:r>
            <a:r>
              <a:rPr sz="1400" spc="-5" dirty="0">
                <a:latin typeface="Carlito"/>
                <a:cs typeface="Carlito"/>
              </a:rPr>
              <a:t>може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продажем  </a:t>
            </a:r>
            <a:r>
              <a:rPr sz="1400" dirty="0">
                <a:latin typeface="Carlito"/>
                <a:cs typeface="Carlito"/>
              </a:rPr>
              <a:t>патенту на </a:t>
            </a:r>
            <a:r>
              <a:rPr sz="1400" spc="-5" dirty="0">
                <a:latin typeface="Carlito"/>
                <a:cs typeface="Carlito"/>
              </a:rPr>
              <a:t>нові технічні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(або) технологічні рішення, </a:t>
            </a:r>
            <a:r>
              <a:rPr sz="1400" dirty="0">
                <a:latin typeface="Carlito"/>
                <a:cs typeface="Carlito"/>
              </a:rPr>
              <a:t>або ж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ліцензії.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spc="-5" dirty="0">
                <a:latin typeface="Carlito"/>
                <a:cs typeface="Carlito"/>
              </a:rPr>
              <a:t>Відповідно до охоплених етапів інноваційного циклу (ІЦ)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життєвого  циклу (ЖЦ) розрізняють типи підприємств-інноваторів (за міжнародною  класифікацією). Венчурні підприємства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підприємства-експлеренти </a:t>
            </a:r>
            <a:r>
              <a:rPr sz="1400" dirty="0">
                <a:latin typeface="Carlito"/>
                <a:cs typeface="Carlito"/>
              </a:rPr>
              <a:t>займаються  </a:t>
            </a:r>
            <a:r>
              <a:rPr sz="1400" spc="-5" dirty="0">
                <a:latin typeface="Carlito"/>
                <a:cs typeface="Carlito"/>
              </a:rPr>
              <a:t>радикальними інноваціями (працюють </a:t>
            </a:r>
            <a:r>
              <a:rPr sz="1400" dirty="0">
                <a:latin typeface="Carlito"/>
                <a:cs typeface="Carlito"/>
              </a:rPr>
              <a:t>на етапах </a:t>
            </a:r>
            <a:r>
              <a:rPr sz="1400" spc="-5" dirty="0">
                <a:latin typeface="Carlito"/>
                <a:cs typeface="Carlito"/>
              </a:rPr>
              <a:t>власне ІЦ), </a:t>
            </a:r>
            <a:r>
              <a:rPr sz="1400" dirty="0">
                <a:latin typeface="Carlito"/>
                <a:cs typeface="Carlito"/>
              </a:rPr>
              <a:t>апатієнти, </a:t>
            </a:r>
            <a:r>
              <a:rPr sz="1400" spc="-5" dirty="0">
                <a:latin typeface="Carlito"/>
                <a:cs typeface="Carlito"/>
              </a:rPr>
              <a:t>віоленти 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комутатори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поліпшувальними </a:t>
            </a:r>
            <a:r>
              <a:rPr sz="1400" dirty="0">
                <a:latin typeface="Carlito"/>
                <a:cs typeface="Carlito"/>
              </a:rPr>
              <a:t>(працюють на етапах ЖЦ звичайного </a:t>
            </a:r>
            <a:r>
              <a:rPr sz="1400" spc="-5" dirty="0">
                <a:latin typeface="Carlito"/>
                <a:cs typeface="Carlito"/>
              </a:rPr>
              <a:t>товару, </a:t>
            </a:r>
            <a:r>
              <a:rPr sz="1400" dirty="0">
                <a:latin typeface="Carlito"/>
                <a:cs typeface="Carlito"/>
              </a:rPr>
              <a:t>на  </a:t>
            </a:r>
            <a:r>
              <a:rPr sz="1400" spc="-5" dirty="0">
                <a:latin typeface="Carlito"/>
                <a:cs typeface="Carlito"/>
              </a:rPr>
              <a:t>який перетворилася </a:t>
            </a:r>
            <a:r>
              <a:rPr sz="1400" dirty="0">
                <a:latin typeface="Carlito"/>
                <a:cs typeface="Carlito"/>
              </a:rPr>
              <a:t>радикальна</a:t>
            </a:r>
            <a:r>
              <a:rPr sz="1400" spc="-5" dirty="0">
                <a:latin typeface="Carlito"/>
                <a:cs typeface="Carlito"/>
              </a:rPr>
              <a:t> інновація).</a:t>
            </a:r>
            <a:endParaRPr sz="1400">
              <a:latin typeface="Carlito"/>
              <a:cs typeface="Carlito"/>
            </a:endParaRPr>
          </a:p>
          <a:p>
            <a:pPr marL="12700" marR="8890" indent="449580" algn="just">
              <a:lnSpc>
                <a:spcPct val="109500"/>
              </a:lnSpc>
              <a:spcBef>
                <a:spcPts val="810"/>
              </a:spcBef>
            </a:pPr>
            <a:r>
              <a:rPr sz="1400" b="1" i="1" spc="-5" dirty="0">
                <a:latin typeface="Carlito"/>
                <a:cs typeface="Carlito"/>
              </a:rPr>
              <a:t>Венчурні підприємства </a:t>
            </a:r>
            <a:r>
              <a:rPr sz="1400" spc="-5" dirty="0">
                <a:latin typeface="Carlito"/>
                <a:cs typeface="Carlito"/>
              </a:rPr>
              <a:t>займаються розробленням </a:t>
            </a:r>
            <a:r>
              <a:rPr sz="1400" dirty="0">
                <a:latin typeface="Carlito"/>
                <a:cs typeface="Carlito"/>
              </a:rPr>
              <a:t>нових видів </a:t>
            </a:r>
            <a:r>
              <a:rPr sz="1400" spc="-5" dirty="0">
                <a:latin typeface="Carlito"/>
                <a:cs typeface="Carlito"/>
              </a:rPr>
              <a:t>продукції  та </a:t>
            </a:r>
            <a:r>
              <a:rPr sz="1400" dirty="0">
                <a:latin typeface="Carlito"/>
                <a:cs typeface="Carlito"/>
              </a:rPr>
              <a:t>передають </a:t>
            </a:r>
            <a:r>
              <a:rPr sz="1400" spc="-5" dirty="0">
                <a:latin typeface="Carlito"/>
                <a:cs typeface="Carlito"/>
              </a:rPr>
              <a:t>свої розробки іншим представникам ризикового </a:t>
            </a:r>
            <a:r>
              <a:rPr sz="1400" dirty="0">
                <a:latin typeface="Carlito"/>
                <a:cs typeface="Carlito"/>
              </a:rPr>
              <a:t>бізнесу </a:t>
            </a:r>
            <a:r>
              <a:rPr sz="1400" spc="-5" dirty="0">
                <a:latin typeface="Carlito"/>
                <a:cs typeface="Carlito"/>
              </a:rPr>
              <a:t>або  крупним підприємствам.</a:t>
            </a:r>
            <a:endParaRPr sz="1400">
              <a:latin typeface="Carlito"/>
              <a:cs typeface="Carlito"/>
            </a:endParaRPr>
          </a:p>
          <a:p>
            <a:pPr marL="12700" marR="6985" indent="449580" algn="just">
              <a:lnSpc>
                <a:spcPct val="109700"/>
              </a:lnSpc>
              <a:spcBef>
                <a:spcPts val="805"/>
              </a:spcBef>
            </a:pPr>
            <a:r>
              <a:rPr sz="1400" b="1" i="1" spc="-5" dirty="0">
                <a:latin typeface="Carlito"/>
                <a:cs typeface="Carlito"/>
              </a:rPr>
              <a:t>Експлеренти </a:t>
            </a:r>
            <a:r>
              <a:rPr sz="1400" spc="-5" dirty="0">
                <a:latin typeface="Carlito"/>
                <a:cs typeface="Carlito"/>
              </a:rPr>
              <a:t>працюють </a:t>
            </a:r>
            <a:r>
              <a:rPr sz="1400" dirty="0">
                <a:latin typeface="Carlito"/>
                <a:cs typeface="Carlito"/>
              </a:rPr>
              <a:t>на етапі </a:t>
            </a:r>
            <a:r>
              <a:rPr sz="1400" spc="-5" dirty="0">
                <a:latin typeface="Carlito"/>
                <a:cs typeface="Carlito"/>
              </a:rPr>
              <a:t>виведення нового товару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ринок. </a:t>
            </a:r>
            <a:r>
              <a:rPr sz="1400" dirty="0">
                <a:latin typeface="Carlito"/>
                <a:cs typeface="Carlito"/>
              </a:rPr>
              <a:t>Вони  </a:t>
            </a:r>
            <a:r>
              <a:rPr sz="1400" spc="-5" dirty="0">
                <a:latin typeface="Carlito"/>
                <a:cs typeface="Carlito"/>
              </a:rPr>
              <a:t>спеціалізуються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створенні </a:t>
            </a:r>
            <a:r>
              <a:rPr sz="1400" dirty="0">
                <a:latin typeface="Carlito"/>
                <a:cs typeface="Carlito"/>
              </a:rPr>
              <a:t>нових ринків </a:t>
            </a:r>
            <a:r>
              <a:rPr sz="1400" spc="-5" dirty="0">
                <a:latin typeface="Carlito"/>
                <a:cs typeface="Carlito"/>
              </a:rPr>
              <a:t>(сегментів </a:t>
            </a:r>
            <a:r>
              <a:rPr sz="1400" dirty="0">
                <a:latin typeface="Carlito"/>
                <a:cs typeface="Carlito"/>
              </a:rPr>
              <a:t>ринку) або </a:t>
            </a:r>
            <a:r>
              <a:rPr sz="1400" spc="-5" dirty="0">
                <a:latin typeface="Carlito"/>
                <a:cs typeface="Carlito"/>
              </a:rPr>
              <a:t>радикальних  трансформаціях </a:t>
            </a:r>
            <a:r>
              <a:rPr sz="1400" dirty="0">
                <a:latin typeface="Carlito"/>
                <a:cs typeface="Carlito"/>
              </a:rPr>
              <a:t>старих. </a:t>
            </a:r>
            <a:r>
              <a:rPr sz="1400" spc="-5" dirty="0">
                <a:latin typeface="Carlito"/>
                <a:cs typeface="Carlito"/>
              </a:rPr>
              <a:t>Як правило, </a:t>
            </a:r>
            <a:r>
              <a:rPr sz="1400" dirty="0">
                <a:latin typeface="Carlito"/>
                <a:cs typeface="Carlito"/>
              </a:rPr>
              <a:t>експлеренти </a:t>
            </a:r>
            <a:r>
              <a:rPr sz="1400" spc="-5" dirty="0">
                <a:latin typeface="Carlito"/>
                <a:cs typeface="Carlito"/>
              </a:rPr>
              <a:t>утворюють </a:t>
            </a:r>
            <a:r>
              <a:rPr sz="1400" dirty="0">
                <a:latin typeface="Carlito"/>
                <a:cs typeface="Carlito"/>
              </a:rPr>
              <a:t>альянс із великим  підприємством, </a:t>
            </a:r>
            <a:r>
              <a:rPr sz="1400" spc="-5" dirty="0">
                <a:latin typeface="Carlito"/>
                <a:cs typeface="Carlito"/>
              </a:rPr>
              <a:t>яке може масово тиражувати </a:t>
            </a:r>
            <a:r>
              <a:rPr sz="1400" dirty="0">
                <a:latin typeface="Carlito"/>
                <a:cs typeface="Carlito"/>
              </a:rPr>
              <a:t>привабливі </a:t>
            </a:r>
            <a:r>
              <a:rPr sz="1400" spc="-5" dirty="0">
                <a:latin typeface="Carlito"/>
                <a:cs typeface="Carlito"/>
              </a:rPr>
              <a:t>для ринку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товари.</a:t>
            </a:r>
            <a:endParaRPr sz="1400">
              <a:latin typeface="Carlito"/>
              <a:cs typeface="Carlito"/>
            </a:endParaRPr>
          </a:p>
          <a:p>
            <a:pPr marL="12700" marR="6350" indent="449580" algn="just">
              <a:lnSpc>
                <a:spcPct val="109700"/>
              </a:lnSpc>
              <a:spcBef>
                <a:spcPts val="810"/>
              </a:spcBef>
            </a:pPr>
            <a:r>
              <a:rPr sz="1400" b="1" i="1" dirty="0">
                <a:latin typeface="Carlito"/>
                <a:cs typeface="Carlito"/>
              </a:rPr>
              <a:t>Патієнти </a:t>
            </a:r>
            <a:r>
              <a:rPr sz="1400" spc="-5" dirty="0">
                <a:latin typeface="Carlito"/>
                <a:cs typeface="Carlito"/>
              </a:rPr>
              <a:t>діють </a:t>
            </a:r>
            <a:r>
              <a:rPr sz="1400" dirty="0">
                <a:latin typeface="Carlito"/>
                <a:cs typeface="Carlito"/>
              </a:rPr>
              <a:t>на етапі </a:t>
            </a:r>
            <a:r>
              <a:rPr sz="1400" spc="-5" dirty="0">
                <a:latin typeface="Carlito"/>
                <a:cs typeface="Carlito"/>
              </a:rPr>
              <a:t>зростання обсягів збуту, орієнтуються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вузький  вибірковий сегмент </a:t>
            </a:r>
            <a:r>
              <a:rPr sz="1400" dirty="0">
                <a:latin typeface="Carlito"/>
                <a:cs typeface="Carlito"/>
              </a:rPr>
              <a:t>ринку. </a:t>
            </a:r>
            <a:r>
              <a:rPr sz="1400" spc="-5" dirty="0">
                <a:latin typeface="Carlito"/>
                <a:cs typeface="Carlito"/>
              </a:rPr>
              <a:t>До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компетенції належить доведення  характеристик нового товару (розробленого венчурними підприємствами) та  </a:t>
            </a:r>
            <a:r>
              <a:rPr sz="1400" dirty="0">
                <a:latin typeface="Carlito"/>
                <a:cs typeface="Carlito"/>
              </a:rPr>
              <a:t>комплексу </a:t>
            </a:r>
            <a:r>
              <a:rPr sz="1400" spc="-5" dirty="0">
                <a:latin typeface="Carlito"/>
                <a:cs typeface="Carlito"/>
              </a:rPr>
              <a:t>маркетингу до вимог</a:t>
            </a:r>
            <a:r>
              <a:rPr sz="1400" spc="-2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споживачів.</a:t>
            </a:r>
            <a:endParaRPr sz="1400">
              <a:latin typeface="Carlito"/>
              <a:cs typeface="Carlito"/>
            </a:endParaRPr>
          </a:p>
          <a:p>
            <a:pPr marL="12700" marR="635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b="1" i="1" spc="-5" dirty="0">
                <a:latin typeface="Carlito"/>
                <a:cs typeface="Carlito"/>
              </a:rPr>
              <a:t>Віоленти </a:t>
            </a:r>
            <a:r>
              <a:rPr sz="1400" spc="-5" dirty="0">
                <a:latin typeface="Carlito"/>
                <a:cs typeface="Carlito"/>
              </a:rPr>
              <a:t>працюють </a:t>
            </a:r>
            <a:r>
              <a:rPr sz="1400" dirty="0">
                <a:latin typeface="Carlito"/>
                <a:cs typeface="Carlito"/>
              </a:rPr>
              <a:t>на етапі </a:t>
            </a:r>
            <a:r>
              <a:rPr sz="1400" spc="-5" dirty="0">
                <a:latin typeface="Carlito"/>
                <a:cs typeface="Carlito"/>
              </a:rPr>
              <a:t>зрілості товару. Це крупні підприємства, які  діють </a:t>
            </a:r>
            <a:r>
              <a:rPr sz="1400" dirty="0">
                <a:latin typeface="Carlito"/>
                <a:cs typeface="Carlito"/>
              </a:rPr>
              <a:t>у сфері </a:t>
            </a:r>
            <a:r>
              <a:rPr sz="1400" spc="-5" dirty="0">
                <a:latin typeface="Carlito"/>
                <a:cs typeface="Carlito"/>
              </a:rPr>
              <a:t>потужного стандартного </a:t>
            </a:r>
            <a:r>
              <a:rPr sz="1400" dirty="0">
                <a:latin typeface="Carlito"/>
                <a:cs typeface="Carlito"/>
              </a:rPr>
              <a:t>виробництва. Вони займаються  </a:t>
            </a:r>
            <a:r>
              <a:rPr sz="1400" spc="-5" dirty="0">
                <a:latin typeface="Carlito"/>
                <a:cs typeface="Carlito"/>
              </a:rPr>
              <a:t>крупносерійним та масовим виробництвом продукції середньої якості </a:t>
            </a:r>
            <a:r>
              <a:rPr sz="1400" dirty="0">
                <a:latin typeface="Carlito"/>
                <a:cs typeface="Carlito"/>
              </a:rPr>
              <a:t>за  помірними </a:t>
            </a:r>
            <a:r>
              <a:rPr sz="1400" spc="-5" dirty="0">
                <a:latin typeface="Carlito"/>
                <a:cs typeface="Carlito"/>
              </a:rPr>
              <a:t>цінами, яка призначена для широкого </a:t>
            </a:r>
            <a:r>
              <a:rPr sz="1400" dirty="0">
                <a:latin typeface="Carlito"/>
                <a:cs typeface="Carlito"/>
              </a:rPr>
              <a:t>кола споживачів і </a:t>
            </a:r>
            <a:r>
              <a:rPr sz="1400" spc="-5" dirty="0">
                <a:latin typeface="Carlito"/>
                <a:cs typeface="Carlito"/>
              </a:rPr>
              <a:t>може  </a:t>
            </a:r>
            <a:r>
              <a:rPr sz="1400" dirty="0">
                <a:latin typeface="Carlito"/>
                <a:cs typeface="Carlito"/>
              </a:rPr>
              <a:t>швидко </a:t>
            </a:r>
            <a:r>
              <a:rPr sz="1400" spc="-5" dirty="0">
                <a:latin typeface="Carlito"/>
                <a:cs typeface="Carlito"/>
              </a:rPr>
              <a:t>отримати </a:t>
            </a:r>
            <a:r>
              <a:rPr sz="1400" dirty="0">
                <a:latin typeface="Carlito"/>
                <a:cs typeface="Carlito"/>
              </a:rPr>
              <a:t>їх</a:t>
            </a:r>
            <a:r>
              <a:rPr sz="1400" spc="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визнання.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851275" y="10087927"/>
            <a:ext cx="21844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z="1100" dirty="0">
                <a:latin typeface="Carlito"/>
                <a:cs typeface="Carlito"/>
              </a:rPr>
              <a:t>8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7435" cy="5483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indent="449580" algn="just">
              <a:lnSpc>
                <a:spcPct val="109700"/>
              </a:lnSpc>
              <a:spcBef>
                <a:spcPts val="95"/>
              </a:spcBef>
            </a:pPr>
            <a:r>
              <a:rPr sz="1400" b="1" i="1" spc="-5" dirty="0">
                <a:latin typeface="Carlito"/>
                <a:cs typeface="Carlito"/>
              </a:rPr>
              <a:t>Комутанти </a:t>
            </a:r>
            <a:r>
              <a:rPr sz="1400" spc="-5" dirty="0">
                <a:latin typeface="Carlito"/>
                <a:cs typeface="Carlito"/>
              </a:rPr>
              <a:t>працюють </a:t>
            </a:r>
            <a:r>
              <a:rPr sz="1400" dirty="0">
                <a:latin typeface="Carlito"/>
                <a:cs typeface="Carlito"/>
              </a:rPr>
              <a:t>на етапі виведення </a:t>
            </a:r>
            <a:r>
              <a:rPr sz="1400" spc="-5" dirty="0">
                <a:latin typeface="Carlito"/>
                <a:cs typeface="Carlito"/>
              </a:rPr>
              <a:t>товару </a:t>
            </a:r>
            <a:r>
              <a:rPr sz="1400" dirty="0">
                <a:latin typeface="Carlito"/>
                <a:cs typeface="Carlito"/>
              </a:rPr>
              <a:t>з ринку. У своїй  </a:t>
            </a:r>
            <a:r>
              <a:rPr sz="1400" spc="-5" dirty="0">
                <a:latin typeface="Carlito"/>
                <a:cs typeface="Carlito"/>
              </a:rPr>
              <a:t>діяльності </a:t>
            </a:r>
            <a:r>
              <a:rPr sz="1400" dirty="0">
                <a:latin typeface="Carlito"/>
                <a:cs typeface="Carlito"/>
              </a:rPr>
              <a:t>вони </a:t>
            </a:r>
            <a:r>
              <a:rPr sz="1400" spc="-5" dirty="0">
                <a:latin typeface="Carlito"/>
                <a:cs typeface="Carlito"/>
              </a:rPr>
              <a:t>орієнтуються </a:t>
            </a:r>
            <a:r>
              <a:rPr sz="1400" spc="5" dirty="0">
                <a:latin typeface="Carlito"/>
                <a:cs typeface="Carlito"/>
              </a:rPr>
              <a:t>на </a:t>
            </a:r>
            <a:r>
              <a:rPr sz="1400" dirty="0">
                <a:latin typeface="Carlito"/>
                <a:cs typeface="Carlito"/>
              </a:rPr>
              <a:t>споживачів-аутсайдерів і </a:t>
            </a:r>
            <a:r>
              <a:rPr sz="1400" spc="-5" dirty="0">
                <a:latin typeface="Carlito"/>
                <a:cs typeface="Carlito"/>
              </a:rPr>
              <a:t>задовольняють </a:t>
            </a:r>
            <a:r>
              <a:rPr sz="1400" dirty="0">
                <a:latin typeface="Carlito"/>
                <a:cs typeface="Carlito"/>
              </a:rPr>
              <a:t>їх  </a:t>
            </a:r>
            <a:r>
              <a:rPr sz="1400" spc="-5" dirty="0">
                <a:latin typeface="Carlito"/>
                <a:cs typeface="Carlito"/>
              </a:rPr>
              <a:t>специфічні </a:t>
            </a:r>
            <a:r>
              <a:rPr sz="1400" dirty="0">
                <a:latin typeface="Carlito"/>
                <a:cs typeface="Carlito"/>
              </a:rPr>
              <a:t>потреби </a:t>
            </a:r>
            <a:r>
              <a:rPr sz="1400" spc="-5" dirty="0">
                <a:latin typeface="Carlito"/>
                <a:cs typeface="Carlito"/>
              </a:rPr>
              <a:t>(наприклад, </a:t>
            </a:r>
            <a:r>
              <a:rPr sz="1400" dirty="0">
                <a:latin typeface="Carlito"/>
                <a:cs typeface="Carlito"/>
              </a:rPr>
              <a:t>у запчастинах </a:t>
            </a:r>
            <a:r>
              <a:rPr sz="1400" spc="-5" dirty="0">
                <a:latin typeface="Carlito"/>
                <a:cs typeface="Carlito"/>
              </a:rPr>
              <a:t>для </a:t>
            </a:r>
            <a:r>
              <a:rPr sz="1400" dirty="0">
                <a:latin typeface="Carlito"/>
                <a:cs typeface="Carlito"/>
              </a:rPr>
              <a:t>автомобілів, </a:t>
            </a:r>
            <a:r>
              <a:rPr sz="1400" spc="-5" dirty="0">
                <a:latin typeface="Carlito"/>
                <a:cs typeface="Carlito"/>
              </a:rPr>
              <a:t>які </a:t>
            </a:r>
            <a:r>
              <a:rPr sz="1400" dirty="0">
                <a:latin typeface="Carlito"/>
                <a:cs typeface="Carlito"/>
              </a:rPr>
              <a:t>вже не  </a:t>
            </a:r>
            <a:r>
              <a:rPr sz="1400" spc="-5" dirty="0">
                <a:latin typeface="Carlito"/>
                <a:cs typeface="Carlito"/>
              </a:rPr>
              <a:t>виготовляються).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700"/>
              </a:lnSpc>
              <a:spcBef>
                <a:spcPts val="810"/>
              </a:spcBef>
            </a:pPr>
            <a:r>
              <a:rPr sz="1400" dirty="0">
                <a:latin typeface="Carlito"/>
                <a:cs typeface="Carlito"/>
              </a:rPr>
              <a:t>Інновації є </a:t>
            </a:r>
            <a:r>
              <a:rPr sz="1400" spc="-5" dirty="0">
                <a:latin typeface="Carlito"/>
                <a:cs typeface="Carlito"/>
              </a:rPr>
              <a:t>природним засобом адаптації </a:t>
            </a:r>
            <a:r>
              <a:rPr sz="1400" dirty="0">
                <a:latin typeface="Carlito"/>
                <a:cs typeface="Carlito"/>
              </a:rPr>
              <a:t>підприємства </a:t>
            </a:r>
            <a:r>
              <a:rPr sz="1400" spc="-5" dirty="0">
                <a:latin typeface="Carlito"/>
                <a:cs typeface="Carlito"/>
              </a:rPr>
              <a:t>до </a:t>
            </a:r>
            <a:r>
              <a:rPr sz="1400" dirty="0">
                <a:latin typeface="Carlito"/>
                <a:cs typeface="Carlito"/>
              </a:rPr>
              <a:t>змін ринкових  </a:t>
            </a:r>
            <a:r>
              <a:rPr sz="1400" spc="-5" dirty="0">
                <a:latin typeface="Carlito"/>
                <a:cs typeface="Carlito"/>
              </a:rPr>
              <a:t>умов діяльності. Саме </a:t>
            </a:r>
            <a:r>
              <a:rPr sz="1400" dirty="0">
                <a:latin typeface="Carlito"/>
                <a:cs typeface="Carlito"/>
              </a:rPr>
              <a:t>завдяки інноваціям </a:t>
            </a:r>
            <a:r>
              <a:rPr sz="1400" spc="-5" dirty="0">
                <a:latin typeface="Carlito"/>
                <a:cs typeface="Carlito"/>
              </a:rPr>
              <a:t>відбувається приведення </a:t>
            </a:r>
            <a:r>
              <a:rPr sz="1400" dirty="0">
                <a:latin typeface="Carlito"/>
                <a:cs typeface="Carlito"/>
              </a:rPr>
              <a:t>у  </a:t>
            </a:r>
            <a:r>
              <a:rPr sz="1400" spc="-5" dirty="0">
                <a:latin typeface="Carlito"/>
                <a:cs typeface="Carlito"/>
              </a:rPr>
              <a:t>відповідність внутрішніх можливостей розвитку </a:t>
            </a:r>
            <a:r>
              <a:rPr sz="1400" dirty="0">
                <a:latin typeface="Carlito"/>
                <a:cs typeface="Carlito"/>
              </a:rPr>
              <a:t>підприємства </a:t>
            </a:r>
            <a:r>
              <a:rPr sz="1400" spc="-10" dirty="0">
                <a:latin typeface="Carlito"/>
                <a:cs typeface="Carlito"/>
              </a:rPr>
              <a:t>зовнішнім, </a:t>
            </a:r>
            <a:r>
              <a:rPr sz="1400" spc="-5" dirty="0">
                <a:latin typeface="Carlito"/>
                <a:cs typeface="Carlito"/>
              </a:rPr>
              <a:t>які  генеруються ринком. Водночас </a:t>
            </a:r>
            <a:r>
              <a:rPr sz="1400" dirty="0">
                <a:latin typeface="Carlito"/>
                <a:cs typeface="Carlito"/>
              </a:rPr>
              <a:t>забезпечуються </a:t>
            </a:r>
            <a:r>
              <a:rPr sz="1400" spc="-5" dirty="0">
                <a:latin typeface="Carlito"/>
                <a:cs typeface="Carlito"/>
              </a:rPr>
              <a:t>умови його тривалого  </a:t>
            </a:r>
            <a:r>
              <a:rPr sz="1400" dirty="0">
                <a:latin typeface="Carlito"/>
                <a:cs typeface="Carlito"/>
              </a:rPr>
              <a:t>виживання й</a:t>
            </a:r>
            <a:r>
              <a:rPr sz="1400" spc="-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розвитку.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7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Згідно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концепцією інноваційного розвитку, щоб отримати довгострокові  </a:t>
            </a:r>
            <a:r>
              <a:rPr sz="1400" dirty="0">
                <a:latin typeface="Carlito"/>
                <a:cs typeface="Carlito"/>
              </a:rPr>
              <a:t>конкурентні </a:t>
            </a:r>
            <a:r>
              <a:rPr sz="1400" spc="-5" dirty="0">
                <a:latin typeface="Carlito"/>
                <a:cs typeface="Carlito"/>
              </a:rPr>
              <a:t>переваги та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утримувати, слід проводити </a:t>
            </a:r>
            <a:r>
              <a:rPr sz="1400" dirty="0">
                <a:latin typeface="Carlito"/>
                <a:cs typeface="Carlito"/>
              </a:rPr>
              <a:t>інноваційну </a:t>
            </a:r>
            <a:r>
              <a:rPr sz="1400" spc="-5" dirty="0">
                <a:latin typeface="Carlito"/>
                <a:cs typeface="Carlito"/>
              </a:rPr>
              <a:t>діяльність  </a:t>
            </a:r>
            <a:r>
              <a:rPr sz="1400" dirty="0">
                <a:latin typeface="Carlito"/>
                <a:cs typeface="Carlito"/>
              </a:rPr>
              <a:t>не епізодично, а постійно, а це потребує її </a:t>
            </a:r>
            <a:r>
              <a:rPr sz="1400" spc="-5" dirty="0">
                <a:latin typeface="Carlito"/>
                <a:cs typeface="Carlito"/>
              </a:rPr>
              <a:t>планування. Для завантаження  виробничих потужностей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отримання прибутку </a:t>
            </a:r>
            <a:r>
              <a:rPr sz="1400" dirty="0">
                <a:latin typeface="Carlito"/>
                <a:cs typeface="Carlito"/>
              </a:rPr>
              <a:t>підприємство </a:t>
            </a:r>
            <a:r>
              <a:rPr sz="1400" spc="-5" dirty="0">
                <a:latin typeface="Carlito"/>
                <a:cs typeface="Carlito"/>
              </a:rPr>
              <a:t>повинне мати </a:t>
            </a:r>
            <a:r>
              <a:rPr sz="1400" dirty="0">
                <a:latin typeface="Carlito"/>
                <a:cs typeface="Carlito"/>
              </a:rPr>
              <a:t>у  своїй </a:t>
            </a:r>
            <a:r>
              <a:rPr sz="1400" spc="-5" dirty="0">
                <a:latin typeface="Carlito"/>
                <a:cs typeface="Carlito"/>
              </a:rPr>
              <a:t>номенклатурі товари, що </a:t>
            </a:r>
            <a:r>
              <a:rPr sz="1400" dirty="0">
                <a:latin typeface="Carlito"/>
                <a:cs typeface="Carlito"/>
              </a:rPr>
              <a:t>знаходяться на різних етапах </a:t>
            </a:r>
            <a:r>
              <a:rPr sz="1400" spc="-5" dirty="0">
                <a:latin typeface="Carlito"/>
                <a:cs typeface="Carlito"/>
              </a:rPr>
              <a:t>життєвого циклу.  </a:t>
            </a:r>
            <a:r>
              <a:rPr sz="1400" dirty="0">
                <a:latin typeface="Carlito"/>
                <a:cs typeface="Carlito"/>
              </a:rPr>
              <a:t>При </a:t>
            </a:r>
            <a:r>
              <a:rPr sz="1400" spc="-5" dirty="0">
                <a:latin typeface="Carlito"/>
                <a:cs typeface="Carlito"/>
              </a:rPr>
              <a:t>цьому уже </a:t>
            </a:r>
            <a:r>
              <a:rPr sz="1400" dirty="0">
                <a:latin typeface="Carlito"/>
                <a:cs typeface="Carlito"/>
              </a:rPr>
              <a:t>на етапі </a:t>
            </a:r>
            <a:r>
              <a:rPr sz="1400" spc="-5" dirty="0">
                <a:latin typeface="Carlito"/>
                <a:cs typeface="Carlito"/>
              </a:rPr>
              <a:t>росту </a:t>
            </a:r>
            <a:r>
              <a:rPr sz="1400" dirty="0">
                <a:latin typeface="Carlito"/>
                <a:cs typeface="Carlito"/>
              </a:rPr>
              <a:t>життєвого циклу конкретного </a:t>
            </a:r>
            <a:r>
              <a:rPr sz="1400" spc="-5" dirty="0">
                <a:latin typeface="Carlito"/>
                <a:cs typeface="Carlito"/>
              </a:rPr>
              <a:t>товару </a:t>
            </a:r>
            <a:r>
              <a:rPr sz="1400" dirty="0">
                <a:latin typeface="Carlito"/>
                <a:cs typeface="Carlito"/>
              </a:rPr>
              <a:t>слід  починати </a:t>
            </a:r>
            <a:r>
              <a:rPr sz="1400" spc="-5" dirty="0">
                <a:latin typeface="Carlito"/>
                <a:cs typeface="Carlito"/>
              </a:rPr>
              <a:t>роботи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просування </a:t>
            </a:r>
            <a:r>
              <a:rPr sz="1400" dirty="0">
                <a:latin typeface="Carlito"/>
                <a:cs typeface="Carlito"/>
              </a:rPr>
              <a:t>на ринок </a:t>
            </a:r>
            <a:r>
              <a:rPr sz="1400" spc="-5" dirty="0">
                <a:latin typeface="Carlito"/>
                <a:cs typeface="Carlito"/>
              </a:rPr>
              <a:t>його</a:t>
            </a:r>
            <a:r>
              <a:rPr sz="1400" spc="-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замінника.</a:t>
            </a:r>
            <a:endParaRPr sz="1400">
              <a:latin typeface="Carlito"/>
              <a:cs typeface="Carlito"/>
            </a:endParaRPr>
          </a:p>
          <a:p>
            <a:pPr marL="12700" marR="6350" indent="449580" algn="just">
              <a:lnSpc>
                <a:spcPct val="109800"/>
              </a:lnSpc>
              <a:spcBef>
                <a:spcPts val="810"/>
              </a:spcBef>
            </a:pPr>
            <a:r>
              <a:rPr sz="1400" spc="-5" dirty="0">
                <a:latin typeface="Carlito"/>
                <a:cs typeface="Carlito"/>
              </a:rPr>
              <a:t>Однак інноваційна </a:t>
            </a:r>
            <a:r>
              <a:rPr sz="1400" spc="-10" dirty="0">
                <a:latin typeface="Carlito"/>
                <a:cs typeface="Carlito"/>
              </a:rPr>
              <a:t>діяльність </a:t>
            </a:r>
            <a:r>
              <a:rPr sz="1400" dirty="0">
                <a:latin typeface="Carlito"/>
                <a:cs typeface="Carlito"/>
              </a:rPr>
              <a:t>не </a:t>
            </a:r>
            <a:r>
              <a:rPr sz="1400" spc="-5" dirty="0">
                <a:latin typeface="Carlito"/>
                <a:cs typeface="Carlito"/>
              </a:rPr>
              <a:t>має </a:t>
            </a:r>
            <a:r>
              <a:rPr sz="1400" dirty="0">
                <a:latin typeface="Carlito"/>
                <a:cs typeface="Carlito"/>
              </a:rPr>
              <a:t>зводитися лише </a:t>
            </a:r>
            <a:r>
              <a:rPr sz="1400" spc="-5" dirty="0">
                <a:latin typeface="Carlito"/>
                <a:cs typeface="Carlito"/>
              </a:rPr>
              <a:t>до </a:t>
            </a:r>
            <a:r>
              <a:rPr sz="1400" dirty="0">
                <a:latin typeface="Carlito"/>
                <a:cs typeface="Carlito"/>
              </a:rPr>
              <a:t>заміни </a:t>
            </a:r>
            <a:r>
              <a:rPr sz="1400" spc="-5" dirty="0">
                <a:latin typeface="Carlito"/>
                <a:cs typeface="Carlito"/>
              </a:rPr>
              <a:t>застарілих  модифікацій товару </a:t>
            </a:r>
            <a:r>
              <a:rPr sz="1400" dirty="0">
                <a:latin typeface="Carlito"/>
                <a:cs typeface="Carlito"/>
              </a:rPr>
              <a:t>більш </a:t>
            </a:r>
            <a:r>
              <a:rPr sz="1400" spc="-5" dirty="0">
                <a:latin typeface="Carlito"/>
                <a:cs typeface="Carlito"/>
              </a:rPr>
              <a:t>новими </a:t>
            </a:r>
            <a:r>
              <a:rPr sz="1400" dirty="0">
                <a:latin typeface="Carlito"/>
                <a:cs typeface="Carlito"/>
              </a:rPr>
              <a:t>чи </a:t>
            </a:r>
            <a:r>
              <a:rPr sz="1400" spc="-5" dirty="0">
                <a:latin typeface="Carlito"/>
                <a:cs typeface="Carlito"/>
              </a:rPr>
              <a:t>заміни одного покоління товарів </a:t>
            </a:r>
            <a:r>
              <a:rPr sz="1400" dirty="0">
                <a:latin typeface="Carlito"/>
                <a:cs typeface="Carlito"/>
              </a:rPr>
              <a:t>іншим.  </a:t>
            </a:r>
            <a:r>
              <a:rPr sz="1400" spc="-5" dirty="0">
                <a:latin typeface="Carlito"/>
                <a:cs typeface="Carlito"/>
              </a:rPr>
              <a:t>Ситуація </a:t>
            </a:r>
            <a:r>
              <a:rPr sz="1400" dirty="0">
                <a:latin typeface="Carlito"/>
                <a:cs typeface="Carlito"/>
              </a:rPr>
              <a:t>на ринку </a:t>
            </a:r>
            <a:r>
              <a:rPr sz="1400" spc="-5" dirty="0">
                <a:latin typeface="Carlito"/>
                <a:cs typeface="Carlito"/>
              </a:rPr>
              <a:t>динамічно </a:t>
            </a:r>
            <a:r>
              <a:rPr sz="1400" dirty="0">
                <a:latin typeface="Carlito"/>
                <a:cs typeface="Carlito"/>
              </a:rPr>
              <a:t>змінюється </a:t>
            </a:r>
            <a:r>
              <a:rPr sz="1400" spc="-5" dirty="0">
                <a:latin typeface="Carlito"/>
                <a:cs typeface="Carlito"/>
              </a:rPr>
              <a:t>відповідно </a:t>
            </a:r>
            <a:r>
              <a:rPr sz="1400" dirty="0">
                <a:latin typeface="Carlito"/>
                <a:cs typeface="Carlito"/>
              </a:rPr>
              <a:t>змінюються ринкові  </a:t>
            </a:r>
            <a:r>
              <a:rPr sz="1400" spc="-5" dirty="0">
                <a:latin typeface="Carlito"/>
                <a:cs typeface="Carlito"/>
              </a:rPr>
              <a:t>можливості </a:t>
            </a:r>
            <a:r>
              <a:rPr sz="1400" dirty="0">
                <a:latin typeface="Carlito"/>
                <a:cs typeface="Carlito"/>
              </a:rPr>
              <a:t>й </a:t>
            </a:r>
            <a:r>
              <a:rPr sz="1400" spc="-5" dirty="0">
                <a:latin typeface="Carlito"/>
                <a:cs typeface="Carlito"/>
              </a:rPr>
              <a:t>загрози, що може </a:t>
            </a:r>
            <a:r>
              <a:rPr sz="1400" dirty="0">
                <a:latin typeface="Carlito"/>
                <a:cs typeface="Carlito"/>
              </a:rPr>
              <a:t>потребувати </a:t>
            </a:r>
            <a:r>
              <a:rPr sz="1400" spc="-5" dirty="0">
                <a:latin typeface="Carlito"/>
                <a:cs typeface="Carlito"/>
              </a:rPr>
              <a:t>як модифікації товарного  асортименту, так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модифікації товарної номенклатури, </a:t>
            </a:r>
            <a:r>
              <a:rPr sz="1400" dirty="0">
                <a:latin typeface="Carlito"/>
                <a:cs typeface="Carlito"/>
              </a:rPr>
              <a:t>аж до зміни видів  </a:t>
            </a:r>
            <a:r>
              <a:rPr sz="1400" spc="-5" dirty="0">
                <a:latin typeface="Carlito"/>
                <a:cs typeface="Carlito"/>
              </a:rPr>
              <a:t>діяльності.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730" y="6748145"/>
            <a:ext cx="6147435" cy="3090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228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Carlito"/>
                <a:cs typeface="Carlito"/>
              </a:rPr>
              <a:t>3. </a:t>
            </a:r>
            <a:r>
              <a:rPr sz="1400" b="1" spc="-5" dirty="0">
                <a:latin typeface="Carlito"/>
                <a:cs typeface="Carlito"/>
              </a:rPr>
              <a:t>Планування інноваційної діяльності підприємства.</a:t>
            </a: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Carlito"/>
              <a:cs typeface="Carlito"/>
            </a:endParaRPr>
          </a:p>
          <a:p>
            <a:pPr marL="12700" marR="8890" indent="449580" algn="just">
              <a:lnSpc>
                <a:spcPct val="110100"/>
              </a:lnSpc>
              <a:spcBef>
                <a:spcPts val="5"/>
              </a:spcBef>
            </a:pPr>
            <a:r>
              <a:rPr sz="1400" dirty="0">
                <a:latin typeface="Carlito"/>
                <a:cs typeface="Carlito"/>
              </a:rPr>
              <a:t>Маркетинг </a:t>
            </a:r>
            <a:r>
              <a:rPr sz="1400" spc="-5" dirty="0">
                <a:latin typeface="Carlito"/>
                <a:cs typeface="Carlito"/>
              </a:rPr>
              <a:t>інновацій має </a:t>
            </a:r>
            <a:r>
              <a:rPr sz="1400" dirty="0">
                <a:latin typeface="Carlito"/>
                <a:cs typeface="Carlito"/>
              </a:rPr>
              <a:t>бути </a:t>
            </a:r>
            <a:r>
              <a:rPr sz="1400" spc="-5" dirty="0">
                <a:latin typeface="Carlito"/>
                <a:cs typeface="Carlito"/>
              </a:rPr>
              <a:t>зорієнтованим також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розв'язання  завдань планування інноваційної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діяльності: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500"/>
              </a:lnSpc>
              <a:spcBef>
                <a:spcPts val="800"/>
              </a:spcBef>
            </a:pPr>
            <a:r>
              <a:rPr sz="1400" spc="-5" dirty="0">
                <a:latin typeface="Carlito"/>
                <a:cs typeface="Carlito"/>
              </a:rPr>
              <a:t>а) планування продуктово-ринкового портфеля </a:t>
            </a:r>
            <a:r>
              <a:rPr sz="1400" dirty="0">
                <a:latin typeface="Carlito"/>
                <a:cs typeface="Carlito"/>
              </a:rPr>
              <a:t>підприємства:  </a:t>
            </a:r>
            <a:r>
              <a:rPr sz="1400" spc="-5" dirty="0">
                <a:latin typeface="Carlito"/>
                <a:cs typeface="Carlito"/>
              </a:rPr>
              <a:t>товарної номенклатури, товарного асортименту, окремих товарних</a:t>
            </a:r>
            <a:r>
              <a:rPr sz="1400" spc="7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одиниць;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500"/>
              </a:lnSpc>
              <a:spcBef>
                <a:spcPts val="810"/>
              </a:spcBef>
            </a:pPr>
            <a:r>
              <a:rPr sz="1400" dirty="0">
                <a:latin typeface="Carlito"/>
                <a:cs typeface="Carlito"/>
              </a:rPr>
              <a:t>б) формування пакета </a:t>
            </a:r>
            <a:r>
              <a:rPr sz="1400" spc="-5" dirty="0">
                <a:latin typeface="Carlito"/>
                <a:cs typeface="Carlito"/>
              </a:rPr>
              <a:t>продуктово-ринкових </a:t>
            </a:r>
            <a:r>
              <a:rPr sz="1400" dirty="0">
                <a:latin typeface="Carlito"/>
                <a:cs typeface="Carlito"/>
              </a:rPr>
              <a:t>інноваційних </a:t>
            </a:r>
            <a:r>
              <a:rPr sz="1400" spc="-5" dirty="0">
                <a:latin typeface="Carlito"/>
                <a:cs typeface="Carlito"/>
              </a:rPr>
              <a:t>пропозицій  та </a:t>
            </a:r>
            <a:r>
              <a:rPr sz="1400" dirty="0">
                <a:latin typeface="Carlito"/>
                <a:cs typeface="Carlito"/>
              </a:rPr>
              <a:t>відбір </a:t>
            </a:r>
            <a:r>
              <a:rPr sz="1400" spc="-5" dirty="0">
                <a:latin typeface="Carlito"/>
                <a:cs typeface="Carlito"/>
              </a:rPr>
              <a:t>найбільш раціональних </a:t>
            </a:r>
            <a:r>
              <a:rPr sz="1400" spc="-10" dirty="0">
                <a:latin typeface="Carlito"/>
                <a:cs typeface="Carlito"/>
              </a:rPr>
              <a:t>(з </a:t>
            </a:r>
            <a:r>
              <a:rPr sz="1400" spc="-5" dirty="0">
                <a:latin typeface="Carlito"/>
                <a:cs typeface="Carlito"/>
              </a:rPr>
              <a:t>огляду </a:t>
            </a:r>
            <a:r>
              <a:rPr sz="1400" dirty="0">
                <a:latin typeface="Carlito"/>
                <a:cs typeface="Carlito"/>
              </a:rPr>
              <a:t>на зовнішні </a:t>
            </a:r>
            <a:r>
              <a:rPr sz="1400" spc="-5" dirty="0">
                <a:latin typeface="Carlito"/>
                <a:cs typeface="Carlito"/>
              </a:rPr>
              <a:t>та внутрішні умови) </a:t>
            </a:r>
            <a:r>
              <a:rPr sz="1400" dirty="0">
                <a:latin typeface="Carlito"/>
                <a:cs typeface="Carlito"/>
              </a:rPr>
              <a:t>з</a:t>
            </a:r>
            <a:r>
              <a:rPr sz="1400" spc="1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них;</a:t>
            </a:r>
            <a:endParaRPr sz="1400">
              <a:latin typeface="Carlito"/>
              <a:cs typeface="Carlito"/>
            </a:endParaRPr>
          </a:p>
          <a:p>
            <a:pPr marL="12700" marR="5080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в) складання орієнтовного </a:t>
            </a:r>
            <a:r>
              <a:rPr sz="1400" dirty="0">
                <a:latin typeface="Carlito"/>
                <a:cs typeface="Carlito"/>
              </a:rPr>
              <a:t>графіка виконання </a:t>
            </a:r>
            <a:r>
              <a:rPr sz="1400" spc="-5" dirty="0">
                <a:latin typeface="Carlito"/>
                <a:cs typeface="Carlito"/>
              </a:rPr>
              <a:t>робіт </a:t>
            </a:r>
            <a:r>
              <a:rPr sz="1400" dirty="0">
                <a:latin typeface="Carlito"/>
                <a:cs typeface="Carlito"/>
              </a:rPr>
              <a:t>з </a:t>
            </a:r>
            <a:r>
              <a:rPr sz="1400" spc="-5" dirty="0">
                <a:latin typeface="Carlito"/>
                <a:cs typeface="Carlito"/>
              </a:rPr>
              <a:t>розроблення,  виготовлення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просування </a:t>
            </a:r>
            <a:r>
              <a:rPr sz="1400" dirty="0">
                <a:latin typeface="Carlito"/>
                <a:cs typeface="Carlito"/>
              </a:rPr>
              <a:t>на ринку </a:t>
            </a:r>
            <a:r>
              <a:rPr sz="1400" spc="-5" dirty="0">
                <a:latin typeface="Carlito"/>
                <a:cs typeface="Carlito"/>
              </a:rPr>
              <a:t>товарних </a:t>
            </a:r>
            <a:r>
              <a:rPr sz="1400" dirty="0">
                <a:latin typeface="Carlito"/>
                <a:cs typeface="Carlito"/>
              </a:rPr>
              <a:t>інновацій плану </a:t>
            </a:r>
            <a:r>
              <a:rPr sz="1400" spc="-5" dirty="0">
                <a:latin typeface="Carlito"/>
                <a:cs typeface="Carlito"/>
              </a:rPr>
              <a:t>управління </a:t>
            </a:r>
            <a:r>
              <a:rPr sz="1400" dirty="0">
                <a:latin typeface="Carlito"/>
                <a:cs typeface="Carlito"/>
              </a:rPr>
              <a:t>ІЦ і  </a:t>
            </a:r>
            <a:r>
              <a:rPr sz="1400" spc="-5" dirty="0">
                <a:latin typeface="Carlito"/>
                <a:cs typeface="Carlito"/>
              </a:rPr>
              <a:t>ЖЦ).   Ураховуючи   динаміку   розвитку   ринкових   процесів,   </a:t>
            </a:r>
            <a:r>
              <a:rPr sz="1400" dirty="0">
                <a:latin typeface="Carlito"/>
                <a:cs typeface="Carlito"/>
              </a:rPr>
              <a:t>а   </a:t>
            </a:r>
            <a:r>
              <a:rPr sz="1400" spc="-5" dirty="0">
                <a:latin typeface="Carlito"/>
                <a:cs typeface="Carlito"/>
              </a:rPr>
              <a:t>також</a:t>
            </a:r>
            <a:r>
              <a:rPr sz="1400" spc="1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значний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851275" y="10087927"/>
            <a:ext cx="21844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r>
              <a:rPr sz="1100" dirty="0">
                <a:latin typeface="Carlito"/>
                <a:cs typeface="Carlito"/>
              </a:rPr>
              <a:t>9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730" y="496569"/>
            <a:ext cx="6148070" cy="95669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9800"/>
              </a:lnSpc>
              <a:spcBef>
                <a:spcPts val="95"/>
              </a:spcBef>
            </a:pPr>
            <a:r>
              <a:rPr sz="1400" spc="-5" dirty="0">
                <a:latin typeface="Carlito"/>
                <a:cs typeface="Carlito"/>
              </a:rPr>
              <a:t>ступінь </a:t>
            </a:r>
            <a:r>
              <a:rPr sz="1400" dirty="0">
                <a:latin typeface="Carlito"/>
                <a:cs typeface="Carlito"/>
              </a:rPr>
              <a:t>невизначеності щодо </a:t>
            </a:r>
            <a:r>
              <a:rPr sz="1400" spc="-5" dirty="0">
                <a:latin typeface="Carlito"/>
                <a:cs typeface="Carlito"/>
              </a:rPr>
              <a:t>розвитку </a:t>
            </a:r>
            <a:r>
              <a:rPr sz="1400" dirty="0">
                <a:latin typeface="Carlito"/>
                <a:cs typeface="Carlito"/>
              </a:rPr>
              <a:t>подій у </a:t>
            </a:r>
            <a:r>
              <a:rPr sz="1400" spc="-5" dirty="0">
                <a:latin typeface="Carlito"/>
                <a:cs typeface="Carlito"/>
              </a:rPr>
              <a:t>майбутньому, скласти детальний  </a:t>
            </a:r>
            <a:r>
              <a:rPr sz="1400" dirty="0">
                <a:latin typeface="Carlito"/>
                <a:cs typeface="Carlito"/>
              </a:rPr>
              <a:t>план </a:t>
            </a:r>
            <a:r>
              <a:rPr sz="1400" spc="-5" dirty="0">
                <a:latin typeface="Carlito"/>
                <a:cs typeface="Carlito"/>
              </a:rPr>
              <a:t>інноваційної діяльності </a:t>
            </a:r>
            <a:r>
              <a:rPr sz="1400" dirty="0">
                <a:latin typeface="Carlito"/>
                <a:cs typeface="Carlito"/>
              </a:rPr>
              <a:t>досить </a:t>
            </a:r>
            <a:r>
              <a:rPr sz="1400" spc="-5" dirty="0">
                <a:latin typeface="Carlito"/>
                <a:cs typeface="Carlito"/>
              </a:rPr>
              <a:t>важко. </a:t>
            </a:r>
            <a:r>
              <a:rPr sz="1400" dirty="0">
                <a:latin typeface="Carlito"/>
                <a:cs typeface="Carlito"/>
              </a:rPr>
              <a:t>Його </a:t>
            </a:r>
            <a:r>
              <a:rPr sz="1400" spc="-5" dirty="0">
                <a:latin typeface="Carlito"/>
                <a:cs typeface="Carlito"/>
              </a:rPr>
              <a:t>слід </a:t>
            </a:r>
            <a:r>
              <a:rPr sz="1400" dirty="0">
                <a:latin typeface="Carlito"/>
                <a:cs typeface="Carlito"/>
              </a:rPr>
              <a:t>формувати у </a:t>
            </a:r>
            <a:r>
              <a:rPr sz="1400" spc="-5" dirty="0">
                <a:latin typeface="Carlito"/>
                <a:cs typeface="Carlito"/>
              </a:rPr>
              <a:t>вигляді  стратегічного </a:t>
            </a:r>
            <a:r>
              <a:rPr sz="1400" dirty="0">
                <a:latin typeface="Carlito"/>
                <a:cs typeface="Carlito"/>
              </a:rPr>
              <a:t>бачення, </a:t>
            </a:r>
            <a:r>
              <a:rPr sz="1400" spc="-5" dirty="0">
                <a:latin typeface="Carlito"/>
                <a:cs typeface="Carlito"/>
              </a:rPr>
              <a:t>тобто визначати основні орієнтири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перспективу (але </a:t>
            </a:r>
            <a:r>
              <a:rPr sz="1400" dirty="0">
                <a:latin typeface="Carlito"/>
                <a:cs typeface="Carlito"/>
              </a:rPr>
              <a:t>й  </a:t>
            </a:r>
            <a:r>
              <a:rPr sz="1400" spc="-5" dirty="0">
                <a:latin typeface="Carlito"/>
                <a:cs typeface="Carlito"/>
              </a:rPr>
              <a:t>вони можуть змінюватися), </a:t>
            </a:r>
            <a:r>
              <a:rPr sz="1400" dirty="0">
                <a:latin typeface="Carlito"/>
                <a:cs typeface="Carlito"/>
              </a:rPr>
              <a:t>а детально </a:t>
            </a:r>
            <a:r>
              <a:rPr sz="1400" spc="-5" dirty="0">
                <a:latin typeface="Carlito"/>
                <a:cs typeface="Carlito"/>
              </a:rPr>
              <a:t>планувати </a:t>
            </a:r>
            <a:r>
              <a:rPr sz="1400" dirty="0">
                <a:latin typeface="Carlito"/>
                <a:cs typeface="Carlito"/>
              </a:rPr>
              <a:t>варто </a:t>
            </a:r>
            <a:r>
              <a:rPr sz="1400" spc="-5" dirty="0">
                <a:latin typeface="Carlito"/>
                <a:cs typeface="Carlito"/>
              </a:rPr>
              <a:t>лише найближчі дії </a:t>
            </a:r>
            <a:r>
              <a:rPr sz="1400" dirty="0">
                <a:latin typeface="Carlito"/>
                <a:cs typeface="Carlito"/>
              </a:rPr>
              <a:t>на  </a:t>
            </a:r>
            <a:r>
              <a:rPr sz="1400" spc="-5" dirty="0">
                <a:latin typeface="Carlito"/>
                <a:cs typeface="Carlito"/>
              </a:rPr>
              <a:t>один </a:t>
            </a:r>
            <a:r>
              <a:rPr sz="1400" dirty="0">
                <a:latin typeface="Carlito"/>
                <a:cs typeface="Carlito"/>
              </a:rPr>
              <a:t>рік, </a:t>
            </a:r>
            <a:r>
              <a:rPr sz="1400" spc="-5" dirty="0">
                <a:latin typeface="Carlito"/>
                <a:cs typeface="Carlito"/>
              </a:rPr>
              <a:t>максимум </a:t>
            </a:r>
            <a:r>
              <a:rPr sz="1400" dirty="0">
                <a:latin typeface="Carlito"/>
                <a:cs typeface="Carlito"/>
              </a:rPr>
              <a:t>- на 2-3 </a:t>
            </a:r>
            <a:r>
              <a:rPr sz="1400" spc="-5" dirty="0">
                <a:latin typeface="Carlito"/>
                <a:cs typeface="Carlito"/>
              </a:rPr>
              <a:t>роки. </a:t>
            </a:r>
            <a:r>
              <a:rPr sz="1400" dirty="0">
                <a:latin typeface="Carlito"/>
                <a:cs typeface="Carlito"/>
              </a:rPr>
              <a:t>При </a:t>
            </a:r>
            <a:r>
              <a:rPr sz="1400" spc="-5" dirty="0">
                <a:latin typeface="Carlito"/>
                <a:cs typeface="Carlito"/>
              </a:rPr>
              <a:t>цьому слід розглядати </a:t>
            </a:r>
            <a:r>
              <a:rPr sz="1400" dirty="0">
                <a:latin typeface="Carlito"/>
                <a:cs typeface="Carlito"/>
              </a:rPr>
              <a:t>кілька </a:t>
            </a:r>
            <a:r>
              <a:rPr sz="1400" spc="-10" dirty="0">
                <a:latin typeface="Carlito"/>
                <a:cs typeface="Carlito"/>
              </a:rPr>
              <a:t>можливих  </a:t>
            </a:r>
            <a:r>
              <a:rPr sz="1400" dirty="0">
                <a:latin typeface="Carlito"/>
                <a:cs typeface="Carlito"/>
              </a:rPr>
              <a:t>сценаріїв </a:t>
            </a:r>
            <a:r>
              <a:rPr sz="1400" spc="-5" dirty="0">
                <a:latin typeface="Carlito"/>
                <a:cs typeface="Carlito"/>
              </a:rPr>
              <a:t>розвитку </a:t>
            </a:r>
            <a:r>
              <a:rPr sz="1400" dirty="0">
                <a:latin typeface="Carlito"/>
                <a:cs typeface="Carlito"/>
              </a:rPr>
              <a:t>подій у </a:t>
            </a:r>
            <a:r>
              <a:rPr sz="1400" spc="-5" dirty="0">
                <a:latin typeface="Carlito"/>
                <a:cs typeface="Carlito"/>
              </a:rPr>
              <a:t>майбутньому, як мінімум </a:t>
            </a:r>
            <a:r>
              <a:rPr sz="1400" dirty="0">
                <a:latin typeface="Carlito"/>
                <a:cs typeface="Carlito"/>
              </a:rPr>
              <a:t>песимістичний,  </a:t>
            </a:r>
            <a:r>
              <a:rPr sz="1400" spc="-5" dirty="0">
                <a:latin typeface="Carlito"/>
                <a:cs typeface="Carlito"/>
              </a:rPr>
              <a:t>оптимістичний, </a:t>
            </a:r>
            <a:r>
              <a:rPr sz="1400" dirty="0">
                <a:latin typeface="Carlito"/>
                <a:cs typeface="Carlito"/>
              </a:rPr>
              <a:t>найбільш </a:t>
            </a:r>
            <a:r>
              <a:rPr sz="1400" spc="-5" dirty="0">
                <a:latin typeface="Carlito"/>
                <a:cs typeface="Carlito"/>
              </a:rPr>
              <a:t>вірогідний. Тому до завдань маркетингу </a:t>
            </a:r>
            <a:r>
              <a:rPr sz="1400" dirty="0">
                <a:latin typeface="Carlito"/>
                <a:cs typeface="Carlito"/>
              </a:rPr>
              <a:t>інновацій  </a:t>
            </a:r>
            <a:r>
              <a:rPr sz="1400" spc="-5" dirty="0">
                <a:latin typeface="Carlito"/>
                <a:cs typeface="Carlito"/>
              </a:rPr>
              <a:t>також належить прогнозування можливих сценаріїв розвитку подій </a:t>
            </a:r>
            <a:r>
              <a:rPr sz="1400" dirty="0">
                <a:latin typeface="Carlito"/>
                <a:cs typeface="Carlito"/>
              </a:rPr>
              <a:t>на</a:t>
            </a:r>
            <a:r>
              <a:rPr sz="1400" spc="5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ринку.</a:t>
            </a:r>
            <a:endParaRPr sz="1400">
              <a:latin typeface="Carlito"/>
              <a:cs typeface="Carlito"/>
            </a:endParaRPr>
          </a:p>
          <a:p>
            <a:pPr marL="12700" marR="5715" indent="449580" algn="just">
              <a:lnSpc>
                <a:spcPct val="110100"/>
              </a:lnSpc>
              <a:spcBef>
                <a:spcPts val="790"/>
              </a:spcBef>
            </a:pPr>
            <a:r>
              <a:rPr sz="1400" spc="-5" dirty="0">
                <a:latin typeface="Carlito"/>
                <a:cs typeface="Carlito"/>
              </a:rPr>
              <a:t>Таким чином, залежно </a:t>
            </a:r>
            <a:r>
              <a:rPr sz="1400" dirty="0">
                <a:latin typeface="Carlito"/>
                <a:cs typeface="Carlito"/>
              </a:rPr>
              <a:t>від горизонту </a:t>
            </a:r>
            <a:r>
              <a:rPr sz="1400" spc="-5" dirty="0">
                <a:latin typeface="Carlito"/>
                <a:cs typeface="Carlito"/>
              </a:rPr>
              <a:t>аналізу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планування можна  виокремити такі </a:t>
            </a:r>
            <a:r>
              <a:rPr sz="1400" dirty="0">
                <a:latin typeface="Carlito"/>
                <a:cs typeface="Carlito"/>
              </a:rPr>
              <a:t>комплекси </a:t>
            </a:r>
            <a:r>
              <a:rPr sz="1400" spc="-5" dirty="0">
                <a:latin typeface="Carlito"/>
                <a:cs typeface="Carlito"/>
              </a:rPr>
              <a:t>завдань маркетингу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інновацій:</a:t>
            </a:r>
            <a:endParaRPr sz="1400">
              <a:latin typeface="Carlito"/>
              <a:cs typeface="Carlito"/>
            </a:endParaRPr>
          </a:p>
          <a:p>
            <a:pPr marL="12700" marR="6350" indent="449580" algn="just">
              <a:lnSpc>
                <a:spcPct val="109900"/>
              </a:lnSpc>
              <a:spcBef>
                <a:spcPts val="795"/>
              </a:spcBef>
            </a:pPr>
            <a:r>
              <a:rPr sz="1400" dirty="0">
                <a:latin typeface="Carlito"/>
                <a:cs typeface="Carlito"/>
              </a:rPr>
              <a:t>а) </a:t>
            </a:r>
            <a:r>
              <a:rPr sz="1400" spc="-5" dirty="0">
                <a:latin typeface="Carlito"/>
                <a:cs typeface="Carlito"/>
              </a:rPr>
              <a:t>стратегічні, орієнтовані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формування стратегічного </a:t>
            </a:r>
            <a:r>
              <a:rPr sz="1400" dirty="0">
                <a:latin typeface="Carlito"/>
                <a:cs typeface="Carlito"/>
              </a:rPr>
              <a:t>бачення </a:t>
            </a:r>
            <a:r>
              <a:rPr sz="1400" spc="-10" dirty="0">
                <a:latin typeface="Carlito"/>
                <a:cs typeface="Carlito"/>
              </a:rPr>
              <a:t>розвитку  </a:t>
            </a:r>
            <a:r>
              <a:rPr sz="1400" dirty="0">
                <a:latin typeface="Carlito"/>
                <a:cs typeface="Carlito"/>
              </a:rPr>
              <a:t>підприємства на </a:t>
            </a:r>
            <a:r>
              <a:rPr sz="1400" spc="-5" dirty="0">
                <a:latin typeface="Carlito"/>
                <a:cs typeface="Carlito"/>
              </a:rPr>
              <a:t>перспективу: </a:t>
            </a:r>
            <a:r>
              <a:rPr sz="1400" dirty="0">
                <a:latin typeface="Carlito"/>
                <a:cs typeface="Carlito"/>
              </a:rPr>
              <a:t>аналіз стратегічних </a:t>
            </a:r>
            <a:r>
              <a:rPr sz="1400" spc="-5" dirty="0">
                <a:latin typeface="Carlito"/>
                <a:cs typeface="Carlito"/>
              </a:rPr>
              <a:t>ринкових позицій  </a:t>
            </a:r>
            <a:r>
              <a:rPr sz="1400" dirty="0">
                <a:latin typeface="Carlito"/>
                <a:cs typeface="Carlito"/>
              </a:rPr>
              <a:t>підприємства; визначення </a:t>
            </a:r>
            <a:r>
              <a:rPr sz="1400" spc="-5" dirty="0">
                <a:latin typeface="Carlito"/>
                <a:cs typeface="Carlito"/>
              </a:rPr>
              <a:t>ринкових можливостей інноваційного розвитку </a:t>
            </a:r>
            <a:r>
              <a:rPr sz="1400" dirty="0">
                <a:latin typeface="Carlito"/>
                <a:cs typeface="Carlito"/>
              </a:rPr>
              <a:t>і  вибір </a:t>
            </a:r>
            <a:r>
              <a:rPr sz="1400" spc="-5" dirty="0">
                <a:latin typeface="Carlito"/>
                <a:cs typeface="Carlito"/>
              </a:rPr>
              <a:t>найбільш прийнятних </a:t>
            </a:r>
            <a:r>
              <a:rPr sz="1400" dirty="0">
                <a:latin typeface="Carlito"/>
                <a:cs typeface="Carlito"/>
              </a:rPr>
              <a:t>з них; </a:t>
            </a:r>
            <a:r>
              <a:rPr sz="1400" spc="-5" dirty="0">
                <a:latin typeface="Carlito"/>
                <a:cs typeface="Carlito"/>
              </a:rPr>
              <a:t>розроблення товарної інноваційної</a:t>
            </a:r>
            <a:r>
              <a:rPr sz="1400" spc="8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стратегії;</a:t>
            </a:r>
            <a:endParaRPr sz="1400">
              <a:latin typeface="Carlito"/>
              <a:cs typeface="Carlito"/>
            </a:endParaRPr>
          </a:p>
          <a:p>
            <a:pPr marL="12700" marR="6350" indent="449580" algn="just">
              <a:lnSpc>
                <a:spcPct val="109800"/>
              </a:lnSpc>
              <a:spcBef>
                <a:spcPts val="795"/>
              </a:spcBef>
            </a:pPr>
            <a:r>
              <a:rPr sz="1400" dirty="0">
                <a:latin typeface="Carlito"/>
                <a:cs typeface="Carlito"/>
              </a:rPr>
              <a:t>б) </a:t>
            </a:r>
            <a:r>
              <a:rPr sz="1400" spc="-5" dirty="0">
                <a:latin typeface="Carlito"/>
                <a:cs typeface="Carlito"/>
              </a:rPr>
              <a:t>тактичні, орієнтовані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формування портфеля товарних інновацій </a:t>
            </a:r>
            <a:r>
              <a:rPr sz="1400" dirty="0">
                <a:latin typeface="Carlito"/>
                <a:cs typeface="Carlito"/>
              </a:rPr>
              <a:t>і  </a:t>
            </a:r>
            <a:r>
              <a:rPr sz="1400" spc="-5" dirty="0">
                <a:latin typeface="Carlito"/>
                <a:cs typeface="Carlito"/>
              </a:rPr>
              <a:t>складання графіка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впровадження-виведення </a:t>
            </a:r>
            <a:r>
              <a:rPr sz="1400" dirty="0">
                <a:latin typeface="Carlito"/>
                <a:cs typeface="Carlito"/>
              </a:rPr>
              <a:t>з ринку: </a:t>
            </a:r>
            <a:r>
              <a:rPr sz="1400" spc="-5" dirty="0">
                <a:latin typeface="Carlito"/>
                <a:cs typeface="Carlito"/>
              </a:rPr>
              <a:t>розроблення  </a:t>
            </a:r>
            <a:r>
              <a:rPr sz="1400" dirty="0">
                <a:latin typeface="Carlito"/>
                <a:cs typeface="Carlito"/>
              </a:rPr>
              <a:t>конкретних </a:t>
            </a:r>
            <a:r>
              <a:rPr sz="1400" spc="-5" dirty="0">
                <a:latin typeface="Carlito"/>
                <a:cs typeface="Carlito"/>
              </a:rPr>
              <a:t>інновацій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межах вибраних варіантів інноваційного розвитку та  оцінка </a:t>
            </a:r>
            <a:r>
              <a:rPr sz="1400" dirty="0">
                <a:latin typeface="Carlito"/>
                <a:cs typeface="Carlito"/>
              </a:rPr>
              <a:t>їх </a:t>
            </a:r>
            <a:r>
              <a:rPr sz="1400" spc="-5" dirty="0">
                <a:latin typeface="Carlito"/>
                <a:cs typeface="Carlito"/>
              </a:rPr>
              <a:t>комерційних перспектив (ураховуючи можливості багатоваріантного  розвитку </a:t>
            </a:r>
            <a:r>
              <a:rPr sz="1400" dirty="0">
                <a:latin typeface="Carlito"/>
                <a:cs typeface="Carlito"/>
              </a:rPr>
              <a:t>подій на </a:t>
            </a:r>
            <a:r>
              <a:rPr sz="1400" spc="-5" dirty="0">
                <a:latin typeface="Carlito"/>
                <a:cs typeface="Carlito"/>
              </a:rPr>
              <a:t>ринку); розроблення </a:t>
            </a:r>
            <a:r>
              <a:rPr sz="1400" dirty="0">
                <a:latin typeface="Carlito"/>
                <a:cs typeface="Carlito"/>
              </a:rPr>
              <a:t>заходів із </a:t>
            </a:r>
            <a:r>
              <a:rPr sz="1400" spc="-5" dirty="0">
                <a:latin typeface="Carlito"/>
                <a:cs typeface="Carlito"/>
              </a:rPr>
              <a:t>формування первинного  попиту; </a:t>
            </a:r>
            <a:r>
              <a:rPr sz="1400" dirty="0">
                <a:latin typeface="Carlito"/>
                <a:cs typeface="Carlito"/>
              </a:rPr>
              <a:t>в) </a:t>
            </a:r>
            <a:r>
              <a:rPr sz="1400" spc="-5" dirty="0">
                <a:latin typeface="Carlito"/>
                <a:cs typeface="Carlito"/>
              </a:rPr>
              <a:t>оперативні, спрямовані </a:t>
            </a:r>
            <a:r>
              <a:rPr sz="1400" dirty="0">
                <a:latin typeface="Carlito"/>
                <a:cs typeface="Carlito"/>
              </a:rPr>
              <a:t>на </a:t>
            </a:r>
            <a:r>
              <a:rPr sz="1400" spc="-5" dirty="0">
                <a:latin typeface="Carlito"/>
                <a:cs typeface="Carlito"/>
              </a:rPr>
              <a:t>розроблення заходів </a:t>
            </a:r>
            <a:r>
              <a:rPr sz="1400" dirty="0">
                <a:latin typeface="Carlito"/>
                <a:cs typeface="Carlito"/>
              </a:rPr>
              <a:t>комплексу  </a:t>
            </a:r>
            <a:r>
              <a:rPr sz="1400" spc="-5" dirty="0">
                <a:latin typeface="Carlito"/>
                <a:cs typeface="Carlito"/>
              </a:rPr>
              <a:t>маркетингу інноваційних товарів: виведення та просування </a:t>
            </a:r>
            <a:r>
              <a:rPr sz="1400" dirty="0">
                <a:latin typeface="Carlito"/>
                <a:cs typeface="Carlito"/>
              </a:rPr>
              <a:t>інновацій на </a:t>
            </a:r>
            <a:r>
              <a:rPr sz="1400" spc="-5" dirty="0">
                <a:latin typeface="Carlito"/>
                <a:cs typeface="Carlito"/>
              </a:rPr>
              <a:t>ринок;  управління </a:t>
            </a:r>
            <a:r>
              <a:rPr sz="1400" dirty="0">
                <a:latin typeface="Carlito"/>
                <a:cs typeface="Carlito"/>
              </a:rPr>
              <a:t>життєвим </a:t>
            </a:r>
            <a:r>
              <a:rPr sz="1400" spc="-5" dirty="0">
                <a:latin typeface="Carlito"/>
                <a:cs typeface="Carlito"/>
              </a:rPr>
              <a:t>циклом товарних інновацій, </a:t>
            </a:r>
            <a:r>
              <a:rPr sz="1400" dirty="0">
                <a:latin typeface="Carlito"/>
                <a:cs typeface="Carlito"/>
              </a:rPr>
              <a:t>у </a:t>
            </a:r>
            <a:r>
              <a:rPr sz="1400" spc="-5" dirty="0">
                <a:latin typeface="Carlito"/>
                <a:cs typeface="Carlito"/>
              </a:rPr>
              <a:t>тому числі модифікація  товару, </a:t>
            </a:r>
            <a:r>
              <a:rPr sz="1400" dirty="0">
                <a:latin typeface="Carlito"/>
                <a:cs typeface="Carlito"/>
              </a:rPr>
              <a:t>ринку, </a:t>
            </a:r>
            <a:r>
              <a:rPr sz="1400" spc="-5" dirty="0">
                <a:latin typeface="Carlito"/>
                <a:cs typeface="Carlito"/>
              </a:rPr>
              <a:t>маркетингу. Розв'язання </a:t>
            </a:r>
            <a:r>
              <a:rPr sz="1400" dirty="0">
                <a:latin typeface="Carlito"/>
                <a:cs typeface="Carlito"/>
              </a:rPr>
              <a:t>цих </a:t>
            </a:r>
            <a:r>
              <a:rPr sz="1400" spc="-5" dirty="0">
                <a:latin typeface="Carlito"/>
                <a:cs typeface="Carlito"/>
              </a:rPr>
              <a:t>завдань дозволяє досягти головної  мети </a:t>
            </a:r>
            <a:r>
              <a:rPr sz="1400" spc="-10" dirty="0">
                <a:latin typeface="Carlito"/>
                <a:cs typeface="Carlito"/>
              </a:rPr>
              <a:t>маркетингу </a:t>
            </a:r>
            <a:r>
              <a:rPr sz="1400" dirty="0">
                <a:latin typeface="Carlito"/>
                <a:cs typeface="Carlito"/>
              </a:rPr>
              <a:t>інновацій - пошуку і </a:t>
            </a:r>
            <a:r>
              <a:rPr sz="1400" spc="-5" dirty="0">
                <a:latin typeface="Carlito"/>
                <a:cs typeface="Carlito"/>
              </a:rPr>
              <a:t>реалізації </a:t>
            </a:r>
            <a:r>
              <a:rPr sz="1400" dirty="0">
                <a:latin typeface="Carlito"/>
                <a:cs typeface="Carlito"/>
              </a:rPr>
              <a:t>ринкових </a:t>
            </a:r>
            <a:r>
              <a:rPr sz="1400" spc="-5" dirty="0">
                <a:latin typeface="Carlito"/>
                <a:cs typeface="Carlito"/>
              </a:rPr>
              <a:t>можливостей  інноваційного розвитку підприємства для </a:t>
            </a:r>
            <a:r>
              <a:rPr sz="1400" dirty="0">
                <a:latin typeface="Carlito"/>
                <a:cs typeface="Carlito"/>
              </a:rPr>
              <a:t>підвищення </a:t>
            </a:r>
            <a:r>
              <a:rPr sz="1400" spc="-10" dirty="0">
                <a:latin typeface="Carlito"/>
                <a:cs typeface="Carlito"/>
              </a:rPr>
              <a:t>його  </a:t>
            </a:r>
            <a:r>
              <a:rPr sz="1400" spc="-5" dirty="0">
                <a:latin typeface="Carlito"/>
                <a:cs typeface="Carlito"/>
              </a:rPr>
              <a:t>конкурентоспроможності, </a:t>
            </a:r>
            <a:r>
              <a:rPr sz="1400" dirty="0">
                <a:latin typeface="Carlito"/>
                <a:cs typeface="Carlito"/>
              </a:rPr>
              <a:t>зміцнення </a:t>
            </a:r>
            <a:r>
              <a:rPr sz="1400" spc="-5" dirty="0">
                <a:latin typeface="Carlito"/>
                <a:cs typeface="Carlito"/>
              </a:rPr>
              <a:t>ринкових </a:t>
            </a:r>
            <a:r>
              <a:rPr sz="1400" dirty="0">
                <a:latin typeface="Carlito"/>
                <a:cs typeface="Carlito"/>
              </a:rPr>
              <a:t>позицій, </a:t>
            </a:r>
            <a:r>
              <a:rPr sz="1400" spc="-5" dirty="0">
                <a:latin typeface="Carlito"/>
                <a:cs typeface="Carlito"/>
              </a:rPr>
              <a:t>забезпечення умов  тривалого виживання </a:t>
            </a:r>
            <a:r>
              <a:rPr sz="1400" dirty="0">
                <a:latin typeface="Carlito"/>
                <a:cs typeface="Carlito"/>
              </a:rPr>
              <a:t>й </a:t>
            </a:r>
            <a:r>
              <a:rPr sz="1400" spc="-5" dirty="0">
                <a:latin typeface="Carlito"/>
                <a:cs typeface="Carlito"/>
              </a:rPr>
              <a:t>розвитку.</a:t>
            </a:r>
            <a:endParaRPr sz="1400">
              <a:latin typeface="Carlito"/>
              <a:cs typeface="Carlito"/>
            </a:endParaRPr>
          </a:p>
          <a:p>
            <a:pPr marL="12700" marR="5715" indent="449580" algn="just">
              <a:lnSpc>
                <a:spcPct val="109800"/>
              </a:lnSpc>
              <a:spcBef>
                <a:spcPts val="805"/>
              </a:spcBef>
            </a:pPr>
            <a:r>
              <a:rPr sz="1400" spc="-5" dirty="0">
                <a:latin typeface="Carlito"/>
                <a:cs typeface="Carlito"/>
              </a:rPr>
              <a:t>Слід зазначити, що специфічні </a:t>
            </a:r>
            <a:r>
              <a:rPr sz="1400" dirty="0">
                <a:latin typeface="Carlito"/>
                <a:cs typeface="Carlito"/>
              </a:rPr>
              <a:t>риси </a:t>
            </a:r>
            <a:r>
              <a:rPr sz="1400" spc="-5" dirty="0">
                <a:latin typeface="Carlito"/>
                <a:cs typeface="Carlito"/>
              </a:rPr>
              <a:t>маркетингу </a:t>
            </a:r>
            <a:r>
              <a:rPr sz="1400" dirty="0">
                <a:latin typeface="Carlito"/>
                <a:cs typeface="Carlito"/>
              </a:rPr>
              <a:t>інновацій, </a:t>
            </a:r>
            <a:r>
              <a:rPr sz="1400" spc="-5" dirty="0">
                <a:latin typeface="Carlito"/>
                <a:cs typeface="Carlito"/>
              </a:rPr>
              <a:t>відмінні </a:t>
            </a:r>
            <a:r>
              <a:rPr sz="1400" dirty="0">
                <a:latin typeface="Carlito"/>
                <a:cs typeface="Carlito"/>
              </a:rPr>
              <a:t>від  </a:t>
            </a:r>
            <a:r>
              <a:rPr sz="1400" spc="-5" dirty="0">
                <a:latin typeface="Carlito"/>
                <a:cs typeface="Carlito"/>
              </a:rPr>
              <a:t>маркетингу традиційного товару </a:t>
            </a:r>
            <a:r>
              <a:rPr sz="1400" dirty="0">
                <a:latin typeface="Carlito"/>
                <a:cs typeface="Carlito"/>
              </a:rPr>
              <a:t>- </a:t>
            </a:r>
            <a:r>
              <a:rPr sz="1400" spc="-5" dirty="0">
                <a:latin typeface="Carlito"/>
                <a:cs typeface="Carlito"/>
              </a:rPr>
              <a:t>прийняття </a:t>
            </a:r>
            <a:r>
              <a:rPr sz="1400" dirty="0">
                <a:latin typeface="Carlito"/>
                <a:cs typeface="Carlito"/>
              </a:rPr>
              <a:t>рішень на </a:t>
            </a:r>
            <a:r>
              <a:rPr sz="1400" spc="-5" dirty="0">
                <a:latin typeface="Carlito"/>
                <a:cs typeface="Carlito"/>
              </a:rPr>
              <a:t>основі неточної,  неповної та суперечливої інформації, що характеризує ринкові процеси </a:t>
            </a:r>
            <a:r>
              <a:rPr sz="1400" dirty="0">
                <a:latin typeface="Carlito"/>
                <a:cs typeface="Carlito"/>
              </a:rPr>
              <a:t>і  </a:t>
            </a:r>
            <a:r>
              <a:rPr sz="1400" spc="-5" dirty="0">
                <a:latin typeface="Carlito"/>
                <a:cs typeface="Carlito"/>
              </a:rPr>
              <a:t>поведінку суб'єктів </a:t>
            </a:r>
            <a:r>
              <a:rPr sz="1400" dirty="0">
                <a:latin typeface="Carlito"/>
                <a:cs typeface="Carlito"/>
              </a:rPr>
              <a:t>ринку - </a:t>
            </a:r>
            <a:r>
              <a:rPr sz="1400" spc="-5" dirty="0">
                <a:latin typeface="Carlito"/>
                <a:cs typeface="Carlito"/>
              </a:rPr>
              <a:t>вимагають </a:t>
            </a:r>
            <a:r>
              <a:rPr sz="1400" dirty="0">
                <a:latin typeface="Carlito"/>
                <a:cs typeface="Carlito"/>
              </a:rPr>
              <a:t>відповідного коригування </a:t>
            </a:r>
            <a:r>
              <a:rPr sz="1400" spc="-5" dirty="0">
                <a:latin typeface="Carlito"/>
                <a:cs typeface="Carlito"/>
              </a:rPr>
              <a:t>інструментарію  традиційного маркетингу, </a:t>
            </a:r>
            <a:r>
              <a:rPr sz="1400" dirty="0">
                <a:latin typeface="Carlito"/>
                <a:cs typeface="Carlito"/>
              </a:rPr>
              <a:t>а в певних </a:t>
            </a:r>
            <a:r>
              <a:rPr sz="1400" spc="-5" dirty="0">
                <a:latin typeface="Carlito"/>
                <a:cs typeface="Carlito"/>
              </a:rPr>
              <a:t>випадках </a:t>
            </a:r>
            <a:r>
              <a:rPr sz="1400" dirty="0">
                <a:latin typeface="Carlito"/>
                <a:cs typeface="Carlito"/>
              </a:rPr>
              <a:t>і </a:t>
            </a:r>
            <a:r>
              <a:rPr sz="1400" spc="-5" dirty="0">
                <a:latin typeface="Carlito"/>
                <a:cs typeface="Carlito"/>
              </a:rPr>
              <a:t>розроблення специфічних  методичних підходів та інструментів. Дійсно, аналіз попиту </a:t>
            </a:r>
            <a:r>
              <a:rPr sz="1400" dirty="0">
                <a:latin typeface="Carlito"/>
                <a:cs typeface="Carlito"/>
              </a:rPr>
              <a:t>на інновації в  більшості випадків </a:t>
            </a:r>
            <a:r>
              <a:rPr sz="1400" spc="-5" dirty="0">
                <a:latin typeface="Carlito"/>
                <a:cs typeface="Carlito"/>
              </a:rPr>
              <a:t>являє </a:t>
            </a:r>
            <a:r>
              <a:rPr sz="1400" dirty="0">
                <a:latin typeface="Carlito"/>
                <a:cs typeface="Carlito"/>
              </a:rPr>
              <a:t>собою пошук незадоволених </a:t>
            </a:r>
            <a:r>
              <a:rPr sz="1400" spc="-5" dirty="0">
                <a:latin typeface="Carlito"/>
                <a:cs typeface="Carlito"/>
              </a:rPr>
              <a:t>потреб споживачів.  Пропозиція </a:t>
            </a:r>
            <a:r>
              <a:rPr sz="1400" dirty="0">
                <a:latin typeface="Carlito"/>
                <a:cs typeface="Carlito"/>
              </a:rPr>
              <a:t>на ринку </a:t>
            </a:r>
            <a:r>
              <a:rPr sz="1400" spc="-5" dirty="0">
                <a:latin typeface="Carlito"/>
                <a:cs typeface="Carlito"/>
              </a:rPr>
              <a:t>товару, який задовольняє </a:t>
            </a:r>
            <a:r>
              <a:rPr sz="1400" dirty="0">
                <a:latin typeface="Carlito"/>
                <a:cs typeface="Carlito"/>
              </a:rPr>
              <a:t>ці потреби, </a:t>
            </a:r>
            <a:r>
              <a:rPr sz="1400" spc="-5" dirty="0">
                <a:latin typeface="Carlito"/>
                <a:cs typeface="Carlito"/>
              </a:rPr>
              <a:t>істотно </a:t>
            </a:r>
            <a:r>
              <a:rPr sz="1400" dirty="0">
                <a:latin typeface="Carlito"/>
                <a:cs typeface="Carlito"/>
              </a:rPr>
              <a:t>підвищує  шанси інноватора на </a:t>
            </a:r>
            <a:r>
              <a:rPr sz="1400" spc="-5" dirty="0">
                <a:latin typeface="Carlito"/>
                <a:cs typeface="Carlito"/>
              </a:rPr>
              <a:t>успіх, особливо якщо техніко-економічні та якісні  характеристики товару відповідають вимогам споживачів. Однак </a:t>
            </a:r>
            <a:r>
              <a:rPr sz="1400" dirty="0">
                <a:latin typeface="Carlito"/>
                <a:cs typeface="Carlito"/>
              </a:rPr>
              <a:t>це більшою  </a:t>
            </a:r>
            <a:r>
              <a:rPr sz="1400" spc="-5" dirty="0">
                <a:latin typeface="Carlito"/>
                <a:cs typeface="Carlito"/>
              </a:rPr>
              <a:t>мірою стосується </a:t>
            </a:r>
            <a:r>
              <a:rPr sz="1400" dirty="0">
                <a:latin typeface="Carlito"/>
                <a:cs typeface="Carlito"/>
              </a:rPr>
              <a:t>усвідомлених споживачами </a:t>
            </a:r>
            <a:r>
              <a:rPr sz="1400" spc="-5" dirty="0">
                <a:latin typeface="Carlito"/>
                <a:cs typeface="Carlito"/>
              </a:rPr>
              <a:t>(фактичних) потреб. </a:t>
            </a:r>
            <a:r>
              <a:rPr sz="1400" dirty="0">
                <a:latin typeface="Carlito"/>
                <a:cs typeface="Carlito"/>
              </a:rPr>
              <a:t>Виявити їх  </a:t>
            </a:r>
            <a:r>
              <a:rPr sz="1400" spc="-5" dirty="0">
                <a:latin typeface="Carlito"/>
                <a:cs typeface="Carlito"/>
              </a:rPr>
              <a:t>досить</a:t>
            </a:r>
            <a:r>
              <a:rPr sz="1400" spc="8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нескладно,</a:t>
            </a:r>
            <a:r>
              <a:rPr sz="1400" spc="8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відповідні</a:t>
            </a:r>
            <a:r>
              <a:rPr sz="1400" spc="8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технології</a:t>
            </a:r>
            <a:r>
              <a:rPr sz="1400" spc="8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проведення</a:t>
            </a:r>
            <a:r>
              <a:rPr sz="1400" spc="8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ринкових</a:t>
            </a:r>
            <a:r>
              <a:rPr sz="1400" spc="7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досліджень</a:t>
            </a:r>
            <a:r>
              <a:rPr sz="1400" spc="9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є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9752</Words>
  <Application>Microsoft Office PowerPoint</Application>
  <PresentationFormat>Произвольный</PresentationFormat>
  <Paragraphs>244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Office Theme</vt:lpstr>
      <vt:lpstr>Маркетинг в інноваційній діяльності . Курс лекцій</vt:lpstr>
      <vt:lpstr>Маркетинг інновацій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інновацій. Курс лекцій</dc:title>
  <dc:creator>Вовк Ірина, Вовк Юрій</dc:creator>
  <cp:lastModifiedBy>RePack by Diakov</cp:lastModifiedBy>
  <cp:revision>2</cp:revision>
  <dcterms:created xsi:type="dcterms:W3CDTF">2020-09-03T11:19:58Z</dcterms:created>
  <dcterms:modified xsi:type="dcterms:W3CDTF">2020-09-03T11:23:27Z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2016-11-28T00:00:00Z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2020-09-03T00:00:00Z</vt:filetime>
  </property>
</Properties>
</file>