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73" r:id="rId8"/>
    <p:sldId id="272" r:id="rId9"/>
    <p:sldId id="261" r:id="rId10"/>
    <p:sldId id="278" r:id="rId11"/>
    <p:sldId id="262" r:id="rId12"/>
    <p:sldId id="266" r:id="rId13"/>
    <p:sldId id="274" r:id="rId14"/>
    <p:sldId id="263" r:id="rId15"/>
    <p:sldId id="275" r:id="rId16"/>
    <p:sldId id="264" r:id="rId17"/>
    <p:sldId id="268" r:id="rId18"/>
    <p:sldId id="276" r:id="rId19"/>
    <p:sldId id="269" r:id="rId20"/>
    <p:sldId id="277" r:id="rId21"/>
    <p:sldId id="270" r:id="rId22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A756F-7FE8-4BC0-9A12-800E276C62E3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ED4B-1D43-41DE-92FA-AAB5188D8744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8A4C-B991-4C92-B1C3-C8B87783C10E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C7A3-180B-4088-AFE3-EB80DD2DDCE5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EC5B2-F56E-4525-BE4A-A66C3F52B560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B52C-3402-458E-BA7F-2C277D30DBFD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0" dirty="0"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3E33-3FAC-49C6-A46B-28B875480EC8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BEC10-6EA6-4DE1-A92D-0DF262C2C0CF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04FA0-36E5-4CAD-9E1C-9BFAD8076999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AEB6-F5D0-49AC-A6F4-E10EF1DBA2B9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0" dirty="0">
                <a:latin typeface="+mn-lt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0" dirty="0"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21E2-3C64-452E-B149-F310A4D1AAF9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8894E-474C-477D-AF1E-A491E854FF4A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3F76-0DF0-4EAC-ACFA-2325906967CC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B132-CA8A-4DC4-9AD0-E2C7EC97EDDA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A4A3-29AA-4AE7-AA1F-E65855DC9CF1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FA25D-9750-4600-93D9-2D9FE539FB5B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DD19-632A-4BC4-95FC-58B82B227A3F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CC53-CC83-4AEA-8FF8-D898DD98EE1B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7C2F9-E5F9-4972-A3AC-7656BE0BA46D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A8FF-1E21-493E-A3FD-9F7350B5FE98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618E4-A1D6-4A50-8468-33420F2D2B04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9B27-816E-43CB-B82D-77084BDD9F71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9938-287F-48CD-9CD1-E871564FACEC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DBAF-47D6-48E8-AF56-3CC13E2C5C20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310E4-A860-4FAB-83F5-DE2F240A60B4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0D36-E050-4080-83CC-93FD765D4B26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EDEC-CF5A-4F13-A62A-D9BDAC482EE6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755A-514F-46B1-A2C8-DC709A6C85D7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F7EA-5978-4991-BAC5-1F2693D72001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96895-4C75-49C7-9CA2-D2846761B799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E2CB-7698-4472-9603-E50E1E0DBB84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99BB-837F-4925-9E85-FDC79FAF871F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22327-A8E4-41B2-AC27-290F76194507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E4F75-4DAD-4489-A922-F4743DE5C03D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2">
                <a:tint val="97000"/>
                <a:hueMod val="92000"/>
                <a:satMod val="169000"/>
                <a:lumMod val="37000"/>
                <a:lumOff val="63000"/>
                <a:alpha val="2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B6FCC47-50CB-4F76-8D26-8FAFD0EB8C9D}" type="datetimeFigureOut">
              <a:rPr lang="uk-UA"/>
              <a:pPr>
                <a:defRPr/>
              </a:pPr>
              <a:t>25.02.2025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7A9A469-C7A3-428F-9DB9-2833575CBB25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9" r:id="rId12"/>
    <p:sldLayoutId id="2147483674" r:id="rId13"/>
    <p:sldLayoutId id="2147483680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800"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10755312" cy="2971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</a:rPr>
              <a:t>Рівновага Н</a:t>
            </a:r>
            <a:r>
              <a:rPr lang="uk-UA" baseline="30000" dirty="0">
                <a:solidFill>
                  <a:schemeClr val="bg1"/>
                </a:solidFill>
              </a:rPr>
              <a:t>+ </a:t>
            </a:r>
            <a:r>
              <a:rPr lang="uk-UA" dirty="0">
                <a:solidFill>
                  <a:schemeClr val="bg1"/>
                </a:solidFill>
              </a:rPr>
              <a:t>та он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  <a:r>
              <a:rPr lang="uk-UA" dirty="0">
                <a:solidFill>
                  <a:schemeClr val="bg1"/>
                </a:solidFill>
              </a:rPr>
              <a:t> у водних розчинах</a:t>
            </a:r>
            <a:endParaRPr lang="uk-UA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19D47B-F9EF-4252-EA61-9A85D8B7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0728"/>
            <a:ext cx="8401050" cy="630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4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988" y="-423863"/>
            <a:ext cx="9575800" cy="15081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u="sng" dirty="0">
                <a:solidFill>
                  <a:schemeClr val="accent1">
                    <a:lumMod val="75000"/>
                  </a:schemeClr>
                </a:solidFill>
              </a:rPr>
              <a:t>Буферна ємність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236663"/>
            <a:ext cx="11063288" cy="4859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500" dirty="0"/>
              <a:t>Кількісною мірою стійкості буферних систем підтримувати стале значення </a:t>
            </a:r>
            <a:r>
              <a:rPr lang="de-DE" sz="2500" dirty="0"/>
              <a:t>pH </a:t>
            </a:r>
            <a:r>
              <a:rPr lang="uk-UA" sz="2500" dirty="0"/>
              <a:t>є величина буферної ємності.</a:t>
            </a:r>
          </a:p>
          <a:p>
            <a:pPr eaLnBrk="1" hangingPunct="1">
              <a:lnSpc>
                <a:spcPct val="80000"/>
              </a:lnSpc>
            </a:pPr>
            <a:endParaRPr lang="uk-UA" sz="2500" dirty="0"/>
          </a:p>
          <a:p>
            <a:pPr eaLnBrk="1" hangingPunct="1">
              <a:lnSpc>
                <a:spcPct val="80000"/>
              </a:lnSpc>
            </a:pPr>
            <a:r>
              <a:rPr lang="uk-UA" sz="2500" b="1" u="sng" dirty="0"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Буферною ємністю</a:t>
            </a:r>
            <a:r>
              <a:rPr lang="uk-UA" sz="2500" dirty="0"/>
              <a:t>  називають</a:t>
            </a:r>
            <a:r>
              <a:rPr lang="uk-UA" sz="2500" b="1" dirty="0"/>
              <a:t> </a:t>
            </a:r>
            <a:r>
              <a:rPr lang="uk-UA" sz="2500" dirty="0"/>
              <a:t>кількість моль-еквівалентів сильної кислоти або сильної основи, яку необхідно долити до одного літра буферного розчину, щоб змінити його </a:t>
            </a:r>
            <a:r>
              <a:rPr lang="de-DE" sz="2500" dirty="0"/>
              <a:t>pH </a:t>
            </a:r>
            <a:r>
              <a:rPr lang="uk-UA" sz="2500" dirty="0"/>
              <a:t>на одиницю.</a:t>
            </a:r>
          </a:p>
          <a:p>
            <a:pPr eaLnBrk="1" hangingPunct="1">
              <a:lnSpc>
                <a:spcPct val="80000"/>
              </a:lnSpc>
            </a:pPr>
            <a:endParaRPr lang="uk-UA" sz="2500" dirty="0"/>
          </a:p>
          <a:p>
            <a:pPr eaLnBrk="1" hangingPunct="1">
              <a:lnSpc>
                <a:spcPct val="80000"/>
              </a:lnSpc>
            </a:pPr>
            <a:r>
              <a:rPr lang="uk-UA" sz="2500" dirty="0"/>
              <a:t>Буферна ємність </a:t>
            </a:r>
            <a:r>
              <a:rPr lang="uk-UA" sz="2500" b="1" u="sng" dirty="0"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залежить</a:t>
            </a:r>
            <a:r>
              <a:rPr lang="uk-UA" sz="2500" dirty="0"/>
              <a:t> від концентрації компонентів та їх співвідношення.</a:t>
            </a:r>
          </a:p>
          <a:p>
            <a:pPr eaLnBrk="1" hangingPunct="1">
              <a:lnSpc>
                <a:spcPct val="80000"/>
              </a:lnSpc>
            </a:pPr>
            <a:endParaRPr lang="uk-UA" sz="2500" dirty="0"/>
          </a:p>
          <a:p>
            <a:pPr eaLnBrk="1" hangingPunct="1">
              <a:lnSpc>
                <a:spcPct val="80000"/>
              </a:lnSpc>
            </a:pPr>
            <a:r>
              <a:rPr lang="uk-UA" sz="2500" dirty="0"/>
              <a:t>Найбільшу буферну ємність мають розчини, в яких концентрації обох компонентів однакові.</a:t>
            </a:r>
          </a:p>
          <a:p>
            <a:pPr eaLnBrk="1" hangingPunct="1">
              <a:lnSpc>
                <a:spcPct val="80000"/>
              </a:lnSpc>
            </a:pPr>
            <a:endParaRPr lang="uk-UA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88" y="-57150"/>
            <a:ext cx="11818937" cy="606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ВИКОРИСТАННЯ БУФЕРНИХ РОЗЧИНІВ В АНАЛІЗІ</a:t>
            </a:r>
            <a:endParaRPr lang="uk-UA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0" y="698500"/>
            <a:ext cx="12050713" cy="6100763"/>
          </a:xfrm>
        </p:spPr>
        <p:txBody>
          <a:bodyPr/>
          <a:lstStyle/>
          <a:p>
            <a:pPr eaLnBrk="1" hangingPunct="1"/>
            <a:r>
              <a:rPr lang="uk-UA" sz="2400"/>
              <a:t>Часто на практиці виникає необхідність виконувати операції або реакції при певних значеннях </a:t>
            </a:r>
            <a:r>
              <a:rPr lang="uk-UA" sz="2400" b="1"/>
              <a:t>рН</a:t>
            </a:r>
            <a:r>
              <a:rPr lang="uk-UA" sz="2400"/>
              <a:t>. А якщо в результаті реакції виділяються Н</a:t>
            </a:r>
            <a:r>
              <a:rPr lang="uk-UA" sz="2400" baseline="30000"/>
              <a:t>+</a:t>
            </a:r>
            <a:r>
              <a:rPr lang="uk-UA" sz="2400"/>
              <a:t> або ОН</a:t>
            </a:r>
            <a:r>
              <a:rPr lang="uk-UA" sz="2400" baseline="30000"/>
              <a:t>-</a:t>
            </a:r>
            <a:r>
              <a:rPr lang="uk-UA" sz="2400"/>
              <a:t> йони, то </a:t>
            </a:r>
            <a:r>
              <a:rPr lang="uk-UA" sz="2400" b="1"/>
              <a:t>рН </a:t>
            </a:r>
            <a:r>
              <a:rPr lang="uk-UA" sz="2400"/>
              <a:t>змінюватиметься, при цьому може змінитися кінетика, механізм процесів, розчинність осадів, йонізація речовин і т. д. В цих випадках для підтримки, певного значення </a:t>
            </a:r>
            <a:r>
              <a:rPr lang="uk-UA" sz="2400" b="1"/>
              <a:t>рН </a:t>
            </a:r>
            <a:r>
              <a:rPr lang="uk-UA" sz="2400"/>
              <a:t>розчину користуються буферними розчинами.</a:t>
            </a:r>
          </a:p>
          <a:p>
            <a:pPr eaLnBrk="1" hangingPunct="1"/>
            <a:r>
              <a:rPr lang="uk-UA" sz="2400"/>
              <a:t>Наприклад, катіони барію відкривають дією </a:t>
            </a:r>
            <a:r>
              <a:rPr lang="de-DE" sz="2400"/>
              <a:t>CrO</a:t>
            </a:r>
            <a:r>
              <a:rPr lang="de-DE" sz="2400" baseline="-25000"/>
              <a:t>4</a:t>
            </a:r>
            <a:r>
              <a:rPr lang="de-DE" sz="2400" baseline="30000"/>
              <a:t>2-</a:t>
            </a:r>
            <a:r>
              <a:rPr lang="de-DE" sz="2400"/>
              <a:t> </a:t>
            </a:r>
            <a:r>
              <a:rPr lang="uk-UA" sz="2400"/>
              <a:t>йонів за утворенням ВаСгО</a:t>
            </a:r>
            <a:r>
              <a:rPr lang="uk-UA" sz="2400" baseline="-25000"/>
              <a:t>4</a:t>
            </a:r>
            <a:r>
              <a:rPr lang="uk-UA" sz="2400"/>
              <a:t>. Але якщо як реактив застосовувати К</a:t>
            </a:r>
            <a:r>
              <a:rPr lang="uk-UA" sz="2400" baseline="-25000"/>
              <a:t>2</a:t>
            </a:r>
            <a:r>
              <a:rPr lang="uk-UA" sz="2400"/>
              <a:t>Сг</a:t>
            </a:r>
            <a:r>
              <a:rPr lang="uk-UA" sz="2400" baseline="-25000"/>
              <a:t>2</a:t>
            </a:r>
            <a:r>
              <a:rPr lang="uk-UA" sz="2400"/>
              <a:t>О</a:t>
            </a:r>
            <a:r>
              <a:rPr lang="uk-UA" sz="2400" baseline="-25000"/>
              <a:t>7</a:t>
            </a:r>
            <a:r>
              <a:rPr lang="uk-UA" sz="2400"/>
              <a:t>, то реакцію необхідно виконувати у присутності натрію ацетату з наступної причини:</a:t>
            </a:r>
          </a:p>
          <a:p>
            <a:pPr eaLnBrk="1" hangingPunct="1"/>
            <a:endParaRPr lang="uk-UA" sz="2800"/>
          </a:p>
          <a:p>
            <a:pPr eaLnBrk="1" hangingPunct="1"/>
            <a:endParaRPr lang="uk-UA" sz="2800"/>
          </a:p>
          <a:p>
            <a:pPr eaLnBrk="1" hangingPunct="1"/>
            <a:endParaRPr lang="uk-UA" sz="2800"/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138" y="4889500"/>
            <a:ext cx="48768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900113" y="1460500"/>
            <a:ext cx="9715500" cy="4719638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uk-UA" sz="2800"/>
              <a:t>	В результаті реакції взаємодії С</a:t>
            </a:r>
            <a:r>
              <a:rPr lang="de-DE" sz="2800"/>
              <a:t>r</a:t>
            </a:r>
            <a:r>
              <a:rPr lang="de-DE" sz="2800" baseline="-25000"/>
              <a:t>2</a:t>
            </a:r>
            <a:r>
              <a:rPr lang="uk-UA" sz="2800"/>
              <a:t>О</a:t>
            </a:r>
            <a:r>
              <a:rPr lang="uk-UA" sz="2800" baseline="-25000"/>
              <a:t>7</a:t>
            </a:r>
            <a:r>
              <a:rPr lang="uk-UA" sz="2800" baseline="30000"/>
              <a:t>2-</a:t>
            </a:r>
            <a:r>
              <a:rPr lang="uk-UA" sz="2800"/>
              <a:t> йонів з водою утворюються Н+ йони, а ВаСгО</a:t>
            </a:r>
            <a:r>
              <a:rPr lang="uk-UA" sz="2800" baseline="-25000"/>
              <a:t>4</a:t>
            </a:r>
            <a:r>
              <a:rPr lang="uk-UA" sz="2800"/>
              <a:t> у сильних кислотах розчиняється, тому осадження його не буде повним. Щоб забезпечити повноту осадження, додають СН</a:t>
            </a:r>
            <a:r>
              <a:rPr lang="uk-UA" sz="2800" baseline="-25000"/>
              <a:t>3</a:t>
            </a:r>
            <a:r>
              <a:rPr lang="uk-UA" sz="2800"/>
              <a:t>СОО</a:t>
            </a:r>
            <a:r>
              <a:rPr lang="de-DE" sz="2800"/>
              <a:t>Na.</a:t>
            </a:r>
            <a:r>
              <a:rPr lang="uk-UA" sz="2800"/>
              <a:t> При цьому утворюється ацетатна буферна суміш, яка підтримує постійне значення:</a:t>
            </a:r>
          </a:p>
          <a:p>
            <a:pPr eaLnBrk="1" hangingPunct="1">
              <a:buFont typeface="Wingdings 3" pitchFamily="18" charset="2"/>
              <a:buNone/>
            </a:pPr>
            <a:endParaRPr lang="uk-UA" sz="2800"/>
          </a:p>
          <a:p>
            <a:pPr eaLnBrk="1" hangingPunct="1">
              <a:buFont typeface="Wingdings 3" pitchFamily="18" charset="2"/>
              <a:buNone/>
            </a:pPr>
            <a:r>
              <a:rPr lang="uk-UA" sz="2800"/>
              <a:t>	В цих умовах йони Са</a:t>
            </a:r>
            <a:r>
              <a:rPr lang="uk-UA" sz="2800" baseline="30000"/>
              <a:t>2+</a:t>
            </a:r>
            <a:r>
              <a:rPr lang="uk-UA" sz="2800"/>
              <a:t> і </a:t>
            </a:r>
            <a:r>
              <a:rPr lang="de-DE" sz="2800"/>
              <a:t>Sr</a:t>
            </a:r>
            <a:r>
              <a:rPr lang="de-DE" sz="2800" baseline="30000"/>
              <a:t>2+</a:t>
            </a:r>
            <a:r>
              <a:rPr lang="de-DE" sz="2800"/>
              <a:t> </a:t>
            </a:r>
            <a:r>
              <a:rPr lang="uk-UA" sz="2800"/>
              <a:t>не осаджуються, а йони барію осаджуються повністю. Ця реакція використовується для виявлення і відділення йонів барію в систематичному ході аналізу суміші катіонів.</a:t>
            </a:r>
          </a:p>
          <a:p>
            <a:endParaRPr lang="ru-RU" sz="2800"/>
          </a:p>
        </p:txBody>
      </p:sp>
      <p:pic>
        <p:nvPicPr>
          <p:cNvPr id="4301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3281363"/>
            <a:ext cx="3648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0" y="1481138"/>
            <a:ext cx="6475413" cy="510381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endParaRPr lang="uk-UA" sz="2400" b="1" dirty="0"/>
          </a:p>
          <a:p>
            <a:pPr eaLnBrk="1" hangingPunct="1">
              <a:lnSpc>
                <a:spcPct val="80000"/>
              </a:lnSpc>
            </a:pPr>
            <a:endParaRPr lang="uk-UA" sz="2400" b="1" dirty="0"/>
          </a:p>
          <a:p>
            <a:pPr algn="just" eaLnBrk="1" hangingPunct="1">
              <a:lnSpc>
                <a:spcPct val="80000"/>
              </a:lnSpc>
            </a:pPr>
            <a:r>
              <a:rPr lang="uk-UA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Гідрогенкарбонатна</a:t>
            </a:r>
            <a:r>
              <a:rPr lang="uk-UA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буферна система</a:t>
            </a:r>
            <a:endParaRPr lang="uk-UA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400" dirty="0"/>
              <a:t>	Ця система діє переважно в еритроцитах та в позаклітинних рідинах. Є потужною, але в той же час найбільш керованою в організмі. На її частку припадає близько десяти відсотків всієї буферної ємності. Вона має універсальні властивості, які забезпечують її двосторонню ефективність. Складається зі слабкої карбонатної кислоти, та </a:t>
            </a:r>
            <a:r>
              <a:rPr lang="uk-UA" sz="2400" dirty="0" err="1"/>
              <a:t>гідрогенкарбонат</a:t>
            </a:r>
            <a:r>
              <a:rPr lang="uk-UA" sz="2400" dirty="0"/>
              <a:t> </a:t>
            </a:r>
            <a:r>
              <a:rPr lang="uk-UA" sz="2400" dirty="0" err="1"/>
              <a:t>йона</a:t>
            </a:r>
            <a:r>
              <a:rPr lang="uk-UA" sz="2400" dirty="0"/>
              <a:t>: 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de-DE" sz="2400" b="1" i="1" dirty="0"/>
              <a:t>H</a:t>
            </a:r>
            <a:r>
              <a:rPr lang="de-DE" sz="2400" b="1" i="1" baseline="-25000" dirty="0"/>
              <a:t>2</a:t>
            </a:r>
            <a:r>
              <a:rPr lang="de-DE" sz="2400" b="1" i="1" dirty="0"/>
              <a:t>O</a:t>
            </a:r>
            <a:r>
              <a:rPr lang="uk-UA" sz="2400" b="1" i="1" dirty="0"/>
              <a:t> </a:t>
            </a:r>
            <a:r>
              <a:rPr lang="de-DE" sz="2400" b="1" i="1" dirty="0"/>
              <a:t>+</a:t>
            </a:r>
            <a:r>
              <a:rPr lang="uk-UA" sz="2400" b="1" i="1" dirty="0"/>
              <a:t> </a:t>
            </a:r>
            <a:r>
              <a:rPr lang="de-DE" sz="2400" b="1" i="1" dirty="0"/>
              <a:t>CO</a:t>
            </a:r>
            <a:r>
              <a:rPr lang="de-DE" sz="2400" b="1" i="1" baseline="-25000" dirty="0"/>
              <a:t>2</a:t>
            </a:r>
            <a:r>
              <a:rPr lang="uk-UA" sz="2400" b="1" i="1" baseline="-25000" dirty="0"/>
              <a:t> </a:t>
            </a:r>
            <a:r>
              <a:rPr lang="de-DE" sz="2400" b="1" i="1" dirty="0"/>
              <a:t>→H</a:t>
            </a:r>
            <a:r>
              <a:rPr lang="de-DE" sz="2400" b="1" i="1" baseline="30000" dirty="0"/>
              <a:t>+</a:t>
            </a:r>
            <a:r>
              <a:rPr lang="de-DE" sz="2400" b="1" i="1" dirty="0"/>
              <a:t>+</a:t>
            </a:r>
            <a:r>
              <a:rPr lang="uk-UA" sz="2400" b="1" i="1" dirty="0"/>
              <a:t> </a:t>
            </a:r>
            <a:r>
              <a:rPr lang="de-DE" sz="2400" b="1" i="1" dirty="0"/>
              <a:t>HCO</a:t>
            </a:r>
            <a:r>
              <a:rPr lang="de-DE" sz="2400" b="1" i="1" baseline="-25000" dirty="0"/>
              <a:t>3</a:t>
            </a:r>
            <a:r>
              <a:rPr lang="de-DE" sz="2400" b="1" i="1" baseline="30000" dirty="0"/>
              <a:t>-</a:t>
            </a:r>
            <a:endParaRPr lang="uk-UA" sz="2400" b="1" i="1" baseline="30000" dirty="0"/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dirty="0"/>
              <a:t>рН =</a:t>
            </a:r>
            <a:r>
              <a:rPr lang="ru-RU" sz="2400" dirty="0"/>
              <a:t> </a:t>
            </a:r>
            <a:r>
              <a:rPr lang="ru-RU" sz="2400" b="1" dirty="0"/>
              <a:t>6.68</a:t>
            </a:r>
            <a:endParaRPr lang="uk-UA" sz="2400" b="1" i="1" dirty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de-DE" sz="2800" dirty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uk-UA" sz="2400" dirty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uk-UA" sz="2400" b="1" i="1" dirty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de-DE" sz="2500" dirty="0"/>
          </a:p>
          <a:p>
            <a:pPr eaLnBrk="1" hangingPunct="1">
              <a:lnSpc>
                <a:spcPct val="80000"/>
              </a:lnSpc>
            </a:pPr>
            <a:endParaRPr lang="uk-UA" sz="25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57325" y="104775"/>
            <a:ext cx="9371013" cy="6826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9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  <a:alpha val="37000"/>
                </a:schemeClr>
              </a:gs>
            </a:gsLst>
            <a:lin ang="10800000" scaled="1"/>
            <a:tileRect/>
          </a:gradFill>
          <a:effectLst/>
        </p:spPr>
        <p:txBody>
          <a:bodyPr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b="0" dirty="0"/>
              <a:t>Найбільш поширені Буферні розчини</a:t>
            </a:r>
          </a:p>
        </p:txBody>
      </p:sp>
      <p:pic>
        <p:nvPicPr>
          <p:cNvPr id="2867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7100" y="1273175"/>
            <a:ext cx="41529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287338" y="1298574"/>
            <a:ext cx="7023100" cy="52546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Фосфатний буфер</a:t>
            </a:r>
          </a:p>
          <a:p>
            <a:pPr algn="just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400" dirty="0"/>
              <a:t>	Характеризується невеликою буферною ємністю, що пояснюється малою концентрацією фосфат іонів у плазмі крові. Ця система підтримує стале </a:t>
            </a:r>
            <a:r>
              <a:rPr lang="de-DE" sz="2400" dirty="0"/>
              <a:t>pH </a:t>
            </a:r>
            <a:r>
              <a:rPr lang="uk-UA" sz="2400" dirty="0"/>
              <a:t>у тканинах нирок, сечі та травних соках. При нормальному показнику </a:t>
            </a:r>
            <a:r>
              <a:rPr lang="de-DE" sz="2400" dirty="0"/>
              <a:t>pH </a:t>
            </a:r>
            <a:r>
              <a:rPr lang="uk-UA" sz="2400" dirty="0"/>
              <a:t>співвідношення кислоти і основи дорівнює 1:4. При збільшенні кількості іонів Гідрогену фосфатна буферна система зв'язується з ними, утворюючи кислоту. Цей механізм більше кислотний, ніж лужний, тому він відмінно нейтралізує кислі метаболіти, які надходять в кров людини, наприклад, молочну кислоту.</a:t>
            </a:r>
          </a:p>
          <a:p>
            <a:pPr algn="just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400" dirty="0"/>
              <a:t>				Склад: </a:t>
            </a:r>
            <a:r>
              <a:rPr lang="de-DE" sz="2400" dirty="0"/>
              <a:t>NaH</a:t>
            </a:r>
            <a:r>
              <a:rPr lang="de-DE" sz="2400" baseline="-25000" dirty="0"/>
              <a:t>2</a:t>
            </a:r>
            <a:r>
              <a:rPr lang="de-DE" sz="2400" dirty="0"/>
              <a:t>PO</a:t>
            </a:r>
            <a:r>
              <a:rPr lang="de-DE" sz="2400" baseline="-25000" dirty="0"/>
              <a:t>4</a:t>
            </a:r>
            <a:r>
              <a:rPr lang="de-DE" sz="2400" dirty="0"/>
              <a:t> + Na</a:t>
            </a:r>
            <a:r>
              <a:rPr lang="de-DE" sz="2400" baseline="-25000" dirty="0"/>
              <a:t>2</a:t>
            </a:r>
            <a:r>
              <a:rPr lang="de-DE" sz="2400" dirty="0"/>
              <a:t>HPO</a:t>
            </a:r>
            <a:r>
              <a:rPr lang="de-DE" sz="2400" baseline="-25000" dirty="0"/>
              <a:t>4</a:t>
            </a:r>
            <a:endParaRPr lang="uk-UA" sz="2400" baseline="-25000" dirty="0"/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400" b="1" dirty="0" err="1"/>
              <a:t>рН</a:t>
            </a:r>
            <a:r>
              <a:rPr lang="uk-UA" sz="2400" b="1" dirty="0"/>
              <a:t> = 6.6</a:t>
            </a:r>
          </a:p>
          <a:p>
            <a:pPr>
              <a:buFont typeface="Wingdings 3" pitchFamily="18" charset="2"/>
              <a:buNone/>
            </a:pPr>
            <a:endParaRPr lang="ru-RU" sz="3200" dirty="0"/>
          </a:p>
        </p:txBody>
      </p:sp>
      <p:pic>
        <p:nvPicPr>
          <p:cNvPr id="4403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298575"/>
            <a:ext cx="30226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206375"/>
            <a:ext cx="7450138" cy="65738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Натрій-ацетатний буфер (ацетатний буфер) </a:t>
            </a:r>
            <a:r>
              <a:rPr lang="uk-UA" sz="2400" dirty="0"/>
              <a:t>- буферний розчин, що містить натрій ацетат і оцтову кислоту.</a:t>
            </a:r>
            <a:r>
              <a:rPr lang="ru-RU" sz="2400" dirty="0"/>
              <a:t> Для </a:t>
            </a:r>
            <a:r>
              <a:rPr lang="ru-RU" sz="2400" dirty="0" err="1"/>
              <a:t>приготування</a:t>
            </a:r>
            <a:r>
              <a:rPr lang="ru-RU" sz="2400" dirty="0"/>
              <a:t> буфера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натрій</a:t>
            </a:r>
            <a:r>
              <a:rPr lang="ru-RU" sz="2400" dirty="0"/>
              <a:t> </a:t>
            </a:r>
            <a:r>
              <a:rPr lang="ru-RU" sz="2400" dirty="0" err="1"/>
              <a:t>тригідрат</a:t>
            </a:r>
            <a:r>
              <a:rPr lang="ru-RU" sz="2400" dirty="0"/>
              <a:t> ацетату і </a:t>
            </a:r>
            <a:r>
              <a:rPr lang="ru-RU" sz="2400" dirty="0" err="1"/>
              <a:t>розчин</a:t>
            </a:r>
            <a:r>
              <a:rPr lang="ru-RU" sz="2400" dirty="0"/>
              <a:t> </a:t>
            </a:r>
            <a:r>
              <a:rPr lang="ru-RU" sz="2400" dirty="0" err="1"/>
              <a:t>оцтової</a:t>
            </a:r>
            <a:r>
              <a:rPr lang="ru-RU" sz="2400" dirty="0"/>
              <a:t> </a:t>
            </a:r>
            <a:r>
              <a:rPr lang="ru-RU" sz="2400" dirty="0" err="1"/>
              <a:t>кислоти</a:t>
            </a:r>
            <a:r>
              <a:rPr lang="ru-RU" sz="2400" dirty="0"/>
              <a:t>. Буфер </a:t>
            </a:r>
            <a:r>
              <a:rPr lang="ru-RU" sz="2400" dirty="0" err="1"/>
              <a:t>використовують</a:t>
            </a:r>
            <a:r>
              <a:rPr lang="ru-RU" sz="2400" dirty="0"/>
              <a:t> в </a:t>
            </a:r>
            <a:r>
              <a:rPr lang="ru-RU" sz="2400" dirty="0" err="1"/>
              <a:t>біохімії</a:t>
            </a:r>
            <a:r>
              <a:rPr lang="ru-RU" sz="2400" dirty="0"/>
              <a:t> для </a:t>
            </a:r>
            <a:r>
              <a:rPr lang="ru-RU" sz="2400" dirty="0" err="1"/>
              <a:t>розчинення</a:t>
            </a:r>
            <a:r>
              <a:rPr lang="ru-RU" sz="2400" dirty="0"/>
              <a:t> </a:t>
            </a:r>
            <a:r>
              <a:rPr lang="ru-RU" sz="2400" dirty="0" err="1"/>
              <a:t>білків</a:t>
            </a:r>
            <a:r>
              <a:rPr lang="ru-RU" sz="2400" dirty="0"/>
              <a:t>, при </a:t>
            </a:r>
            <a:r>
              <a:rPr lang="ru-RU" sz="2400" dirty="0" err="1"/>
              <a:t>хроматографії</a:t>
            </a:r>
            <a:r>
              <a:rPr lang="ru-RU" sz="2400" dirty="0"/>
              <a:t>, при </a:t>
            </a:r>
            <a:r>
              <a:rPr lang="ru-RU" sz="2400" dirty="0" err="1"/>
              <a:t>осадженні</a:t>
            </a:r>
            <a:r>
              <a:rPr lang="ru-RU" sz="2400" dirty="0"/>
              <a:t> ДНК для </a:t>
            </a: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іонної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</a:t>
            </a:r>
            <a:r>
              <a:rPr lang="ru-RU" sz="2400" dirty="0" err="1"/>
              <a:t>розчину</a:t>
            </a:r>
            <a:r>
              <a:rPr lang="ru-RU" sz="2400" dirty="0"/>
              <a:t>. </a:t>
            </a:r>
            <a:r>
              <a:rPr lang="ru-RU" sz="2400" b="1" dirty="0"/>
              <a:t>рН =</a:t>
            </a:r>
            <a:r>
              <a:rPr lang="ru-RU" sz="2400" dirty="0"/>
              <a:t> </a:t>
            </a:r>
            <a:r>
              <a:rPr lang="ru-RU" sz="2400" b="1" dirty="0"/>
              <a:t>4.76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Амонійний буферний розчин</a:t>
            </a:r>
            <a:r>
              <a:rPr lang="uk-UA" sz="2400" dirty="0"/>
              <a:t> складається із слабкої основи </a:t>
            </a:r>
            <a:r>
              <a:rPr lang="de-DE" sz="2400" dirty="0"/>
              <a:t>N</a:t>
            </a:r>
            <a:r>
              <a:rPr lang="uk-UA" sz="2400" dirty="0"/>
              <a:t>Н</a:t>
            </a:r>
            <a:r>
              <a:rPr lang="uk-UA" sz="2400" baseline="-25000" dirty="0"/>
              <a:t>4</a:t>
            </a:r>
            <a:r>
              <a:rPr lang="uk-UA" sz="2400" dirty="0"/>
              <a:t>ОН (</a:t>
            </a:r>
            <a:r>
              <a:rPr lang="de-DE" sz="2400" dirty="0"/>
              <a:t>N</a:t>
            </a:r>
            <a:r>
              <a:rPr lang="uk-UA" sz="2400" dirty="0"/>
              <a:t>Н</a:t>
            </a:r>
            <a:r>
              <a:rPr lang="uk-UA" sz="2400" baseline="-25000" dirty="0"/>
              <a:t>3</a:t>
            </a:r>
            <a:r>
              <a:rPr lang="uk-UA" sz="2400" dirty="0"/>
              <a:t>*Н</a:t>
            </a:r>
            <a:r>
              <a:rPr lang="uk-UA" sz="2400" baseline="-25000" dirty="0"/>
              <a:t>2</a:t>
            </a:r>
            <a:r>
              <a:rPr lang="de-DE" sz="2400" dirty="0"/>
              <a:t>O), </a:t>
            </a:r>
            <a:r>
              <a:rPr lang="uk-UA" sz="2400" dirty="0"/>
              <a:t>яка в розчині дисоціює частково, і солі </a:t>
            </a:r>
            <a:r>
              <a:rPr lang="de-DE" sz="2400" dirty="0"/>
              <a:t>N</a:t>
            </a:r>
            <a:r>
              <a:rPr lang="uk-UA" sz="2400" dirty="0"/>
              <a:t>Н</a:t>
            </a:r>
            <a:r>
              <a:rPr lang="uk-UA" sz="2400" baseline="-25000" dirty="0"/>
              <a:t>4</a:t>
            </a:r>
            <a:r>
              <a:rPr lang="de-DE" sz="2400" dirty="0"/>
              <a:t>Cl - </a:t>
            </a:r>
            <a:r>
              <a:rPr lang="uk-UA" sz="2400" dirty="0" err="1"/>
              <a:t>дисоційованої</a:t>
            </a:r>
            <a:r>
              <a:rPr lang="uk-UA" sz="2400" dirty="0"/>
              <a:t> повністю. Механізм буферної дії амонійної буферної системи пояснюють тим, що при </a:t>
            </a:r>
            <a:r>
              <a:rPr lang="uk-UA" sz="2400" dirty="0" err="1"/>
              <a:t>добаванні</a:t>
            </a:r>
            <a:r>
              <a:rPr lang="uk-UA" sz="2400" dirty="0"/>
              <a:t> кислоти вона буде зв’язуватись із амоніаком, який у водному розчині існує в рівновазі з катіонами амонію.</a:t>
            </a:r>
            <a:br>
              <a:rPr lang="uk-UA" sz="2400" dirty="0"/>
            </a:br>
            <a:r>
              <a:rPr lang="ru-RU" sz="2400" b="1" dirty="0"/>
              <a:t>рН =</a:t>
            </a:r>
            <a:r>
              <a:rPr lang="ru-RU" sz="2400" dirty="0"/>
              <a:t> </a:t>
            </a:r>
            <a:r>
              <a:rPr lang="ru-RU" sz="2400" b="1" dirty="0"/>
              <a:t>9.25</a:t>
            </a:r>
            <a:endParaRPr lang="uk-UA" sz="2400" dirty="0"/>
          </a:p>
        </p:txBody>
      </p:sp>
      <p:pic>
        <p:nvPicPr>
          <p:cNvPr id="2969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414338"/>
            <a:ext cx="280511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3657600"/>
            <a:ext cx="283051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1"/>
          </p:nvPr>
        </p:nvSpPr>
        <p:spPr>
          <a:xfrm>
            <a:off x="477838" y="725488"/>
            <a:ext cx="7077075" cy="5856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dirty="0"/>
              <a:t>Першою науковою системою уявлень про природу кислот і основ стала теорія </a:t>
            </a:r>
            <a:r>
              <a:rPr lang="uk-UA" sz="2400" b="1" dirty="0" err="1"/>
              <a:t>Сванте</a:t>
            </a:r>
            <a:r>
              <a:rPr lang="uk-UA" sz="2400" b="1" dirty="0"/>
              <a:t> Августі </a:t>
            </a:r>
            <a:r>
              <a:rPr lang="uk-UA" sz="2400" b="1" dirty="0" err="1"/>
              <a:t>Арреніуса</a:t>
            </a:r>
            <a:r>
              <a:rPr lang="uk-UA" sz="2400" dirty="0"/>
              <a:t> (1864), яка лежить в основі хімічної номенклатури цих </a:t>
            </a:r>
            <a:r>
              <a:rPr lang="uk-UA" sz="2400" dirty="0" err="1"/>
              <a:t>сполук</a:t>
            </a:r>
            <a:r>
              <a:rPr lang="uk-UA" sz="2400" dirty="0"/>
              <a:t>. Відповідно до цієї теорії, </a:t>
            </a:r>
            <a:r>
              <a:rPr lang="uk-UA" sz="2400" b="1" dirty="0">
                <a:solidFill>
                  <a:srgbClr val="FF0000"/>
                </a:solidFill>
              </a:rPr>
              <a:t>кислота </a:t>
            </a:r>
            <a:r>
              <a:rPr lang="uk-UA" sz="2400" dirty="0"/>
              <a:t>визначається як речовина, що вивільняє у водному розчині протони Н+, а </a:t>
            </a:r>
            <a:r>
              <a:rPr lang="uk-UA" sz="2400" b="1" dirty="0">
                <a:solidFill>
                  <a:srgbClr val="FF0000"/>
                </a:solidFill>
              </a:rPr>
              <a:t>основа</a:t>
            </a:r>
            <a:r>
              <a:rPr lang="uk-UA" sz="2400" dirty="0"/>
              <a:t> - як речовина, що вивільняє у водному розчині іони гідроксиду ОН-.</a:t>
            </a:r>
            <a:r>
              <a:rPr lang="ru-RU" sz="2400" dirty="0"/>
              <a:t> </a:t>
            </a:r>
            <a:r>
              <a:rPr lang="ru-RU" sz="2400" dirty="0" err="1"/>
              <a:t>Недоліком</a:t>
            </a:r>
            <a:r>
              <a:rPr lang="ru-RU" sz="2400" dirty="0"/>
              <a:t> </a:t>
            </a:r>
            <a:r>
              <a:rPr lang="ru-RU" sz="2400" dirty="0" err="1"/>
              <a:t>теорії</a:t>
            </a:r>
            <a:r>
              <a:rPr lang="ru-RU" sz="2400" dirty="0"/>
              <a:t> </a:t>
            </a:r>
            <a:r>
              <a:rPr lang="ru-RU" sz="2400" dirty="0" err="1"/>
              <a:t>Арреніуса</a:t>
            </a:r>
            <a:r>
              <a:rPr lang="ru-RU" sz="2400" dirty="0"/>
              <a:t> є те, </a:t>
            </a:r>
            <a:r>
              <a:rPr lang="ru-RU" sz="2400" dirty="0" err="1"/>
              <a:t>що</a:t>
            </a:r>
            <a:r>
              <a:rPr lang="ru-RU" sz="2400" dirty="0"/>
              <a:t> вони </a:t>
            </a:r>
            <a:r>
              <a:rPr lang="ru-RU" sz="2400" dirty="0" err="1"/>
              <a:t>пов'язані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з одним </a:t>
            </a:r>
            <a:r>
              <a:rPr lang="uk-UA" sz="2400" dirty="0"/>
              <a:t>розчинником – водою. В даний час доведено, що кислоти і основи з притаманними їм характерними властивостями існують не тільки у водних розчинах, в яких є іони Гідрогену і гідроксилу, а й в неводних розчинах, де цих іонів немає</a:t>
            </a:r>
            <a:r>
              <a:rPr lang="ru-RU" sz="2400" dirty="0"/>
              <a:t>.</a:t>
            </a:r>
          </a:p>
        </p:txBody>
      </p:sp>
      <p:pic>
        <p:nvPicPr>
          <p:cNvPr id="3072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9913" y="1620838"/>
            <a:ext cx="3148012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82550" y="120650"/>
            <a:ext cx="11985625" cy="463550"/>
          </a:xfrm>
          <a:gradFill flip="none" rotWithShape="1">
            <a:gsLst>
              <a:gs pos="0">
                <a:schemeClr val="tx1"/>
              </a:gs>
              <a:gs pos="29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  <a:alpha val="37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400" dirty="0"/>
              <a:t>Сучасні уявлення про природу кислот та основ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684213" y="685800"/>
            <a:ext cx="10858500" cy="53292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800" b="1" dirty="0"/>
              <a:t>Е.К. Франклін </a:t>
            </a:r>
            <a:r>
              <a:rPr lang="uk-UA" sz="2800" dirty="0"/>
              <a:t>для неводних розчинів запропонував теорію </a:t>
            </a:r>
            <a:r>
              <a:rPr lang="uk-UA" sz="2800" dirty="0" err="1"/>
              <a:t>сільвосистем</a:t>
            </a:r>
            <a:r>
              <a:rPr lang="uk-UA" sz="2800" dirty="0"/>
              <a:t> (1914), згідно якої для кожного розчинника була введена своя система кислот і основ, яка задовольняє умови взаємної нейтралізації за схемою: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800" dirty="0"/>
              <a:t>							</a:t>
            </a:r>
            <a:r>
              <a:rPr lang="uk-UA" sz="2800" b="1" u="sng" dirty="0" err="1">
                <a:solidFill>
                  <a:srgbClr val="C00000"/>
                </a:solidFill>
              </a:rPr>
              <a:t>Кислота</a:t>
            </a:r>
            <a:r>
              <a:rPr lang="uk-UA" sz="2800" b="1" u="sng" dirty="0" err="1"/>
              <a:t>+</a:t>
            </a:r>
            <a:r>
              <a:rPr lang="uk-UA" sz="2800" b="1" u="sng" dirty="0" err="1">
                <a:solidFill>
                  <a:srgbClr val="C00000"/>
                </a:solidFill>
              </a:rPr>
              <a:t>основа</a:t>
            </a:r>
            <a:r>
              <a:rPr lang="uk-UA" sz="2800" b="1" u="sng" dirty="0"/>
              <a:t> = сіль+ розчинник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800" dirty="0"/>
              <a:t>	Теорія </a:t>
            </a:r>
            <a:r>
              <a:rPr lang="uk-UA" sz="2800" dirty="0" err="1"/>
              <a:t>сільвосистем</a:t>
            </a:r>
            <a:r>
              <a:rPr lang="uk-UA" sz="2800" dirty="0"/>
              <a:t> допомогла систематизувати багато реакцій в неводних розчинах. Недоліком цієї теорії є те, що вона не пояснює існування типових кислот і основ у розчинах неіонізуючих розчинників, а також її формальний характер.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66675" y="115888"/>
            <a:ext cx="7821613" cy="6672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500" dirty="0"/>
              <a:t>Відповідно до теорії </a:t>
            </a:r>
            <a:r>
              <a:rPr lang="uk-UA" sz="2500" b="1" dirty="0"/>
              <a:t>Льюїса</a:t>
            </a:r>
            <a:r>
              <a:rPr lang="uk-UA" sz="2500" dirty="0"/>
              <a:t>, властивості кислот і основ пояснюються їх будовою. </a:t>
            </a:r>
            <a:r>
              <a:rPr lang="uk-UA" sz="2500" b="1" dirty="0">
                <a:solidFill>
                  <a:srgbClr val="FF0000"/>
                </a:solidFill>
              </a:rPr>
              <a:t>Основою</a:t>
            </a:r>
            <a:r>
              <a:rPr lang="uk-UA" sz="2500" dirty="0"/>
              <a:t> є хімічна сполука, що має неподілену вільну пару електронів, схильна до утворення стійкого електронного угрупування (октету) іншого атома.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500" dirty="0"/>
              <a:t>	</a:t>
            </a:r>
            <a:r>
              <a:rPr lang="uk-UA" sz="2500" b="1" dirty="0">
                <a:solidFill>
                  <a:srgbClr val="FF0000"/>
                </a:solidFill>
              </a:rPr>
              <a:t>Кислотою</a:t>
            </a:r>
            <a:r>
              <a:rPr lang="uk-UA" sz="2500" dirty="0"/>
              <a:t> є речовина, в молекулі якої не вистачає пари електронів до стійкого електронного угрупування.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500" dirty="0"/>
              <a:t>	Отже, згідно цієї теорії, основи є донорами, а кислоти акцепторами пари електронів; реакція нейтралізації супроводжується утворенням ковалентного зв'язку за рахунок загальної вільної пари електронів основи.</a:t>
            </a:r>
          </a:p>
          <a:p>
            <a:pPr eaLnBrk="1" hangingPunct="1">
              <a:lnSpc>
                <a:spcPct val="80000"/>
              </a:lnSpc>
            </a:pPr>
            <a:endParaRPr lang="ru-RU" sz="2500" dirty="0"/>
          </a:p>
        </p:txBody>
      </p:sp>
      <p:pic>
        <p:nvPicPr>
          <p:cNvPr id="3174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4825" y="1131888"/>
            <a:ext cx="314325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538" y="277813"/>
            <a:ext cx="7200900" cy="5619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план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642938" y="982663"/>
            <a:ext cx="8534400" cy="4456112"/>
          </a:xfrm>
        </p:spPr>
        <p:txBody>
          <a:bodyPr/>
          <a:lstStyle/>
          <a:p>
            <a:pPr eaLnBrk="1" hangingPunct="1"/>
            <a:r>
              <a:rPr lang="uk-UA" dirty="0"/>
              <a:t>1. </a:t>
            </a:r>
            <a:r>
              <a:rPr lang="uk-UA" dirty="0">
                <a:hlinkClick r:id="rId2" action="ppaction://hlinksldjump"/>
              </a:rPr>
              <a:t>Іонний добуток води. Водневий показник</a:t>
            </a:r>
            <a:r>
              <a:rPr lang="uk-UA" dirty="0"/>
              <a:t>.</a:t>
            </a:r>
          </a:p>
          <a:p>
            <a:pPr eaLnBrk="1" hangingPunct="1"/>
            <a:r>
              <a:rPr lang="uk-UA" dirty="0"/>
              <a:t>2. </a:t>
            </a:r>
            <a:r>
              <a:rPr lang="uk-UA" dirty="0">
                <a:hlinkClick r:id="rId3" action="ppaction://hlinksldjump"/>
              </a:rPr>
              <a:t>Визначення </a:t>
            </a:r>
            <a:r>
              <a:rPr lang="uk-UA" dirty="0" err="1">
                <a:hlinkClick r:id="rId3" action="ppaction://hlinksldjump"/>
              </a:rPr>
              <a:t>рН</a:t>
            </a:r>
            <a:r>
              <a:rPr lang="uk-UA" dirty="0">
                <a:hlinkClick r:id="rId3" action="ppaction://hlinksldjump"/>
              </a:rPr>
              <a:t>/</a:t>
            </a:r>
            <a:r>
              <a:rPr lang="uk-UA" dirty="0" err="1">
                <a:hlinkClick r:id="rId3" action="ppaction://hlinksldjump"/>
              </a:rPr>
              <a:t>рОН</a:t>
            </a:r>
            <a:r>
              <a:rPr lang="uk-UA" dirty="0">
                <a:hlinkClick r:id="rId3" action="ppaction://hlinksldjump"/>
              </a:rPr>
              <a:t> розчинів</a:t>
            </a:r>
            <a:endParaRPr lang="uk-UA" dirty="0"/>
          </a:p>
          <a:p>
            <a:pPr eaLnBrk="1" hangingPunct="1"/>
            <a:r>
              <a:rPr lang="uk-UA" dirty="0"/>
              <a:t>3. </a:t>
            </a:r>
            <a:r>
              <a:rPr lang="uk-UA" dirty="0">
                <a:hlinkClick r:id="rId4" action="ppaction://hlinksldjump"/>
              </a:rPr>
              <a:t>Буферні системи</a:t>
            </a:r>
            <a:r>
              <a:rPr lang="uk-UA" dirty="0"/>
              <a:t>. </a:t>
            </a:r>
            <a:r>
              <a:rPr lang="uk-UA" dirty="0">
                <a:hlinkClick r:id="rId5" action="ppaction://hlinksldjump"/>
              </a:rPr>
              <a:t>Буферна ємність</a:t>
            </a:r>
            <a:r>
              <a:rPr lang="uk-UA" dirty="0"/>
              <a:t>.</a:t>
            </a:r>
          </a:p>
          <a:p>
            <a:pPr eaLnBrk="1" hangingPunct="1"/>
            <a:r>
              <a:rPr lang="uk-UA" dirty="0"/>
              <a:t>4. </a:t>
            </a:r>
            <a:r>
              <a:rPr lang="uk-UA" dirty="0">
                <a:hlinkClick r:id="rId6" action="ppaction://hlinksldjump"/>
              </a:rPr>
              <a:t>Найбільш поширені буферні розчини</a:t>
            </a:r>
            <a:r>
              <a:rPr lang="uk-UA" dirty="0"/>
              <a:t>.</a:t>
            </a:r>
          </a:p>
          <a:p>
            <a:pPr eaLnBrk="1" hangingPunct="1"/>
            <a:r>
              <a:rPr lang="uk-UA" dirty="0"/>
              <a:t>5. </a:t>
            </a:r>
            <a:r>
              <a:rPr lang="uk-UA" dirty="0">
                <a:hlinkClick r:id="rId7" action="ppaction://hlinksldjump"/>
              </a:rPr>
              <a:t>Сучасні уявлення про природу основ та кислот</a:t>
            </a:r>
            <a:r>
              <a:rPr lang="uk-UA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0" y="685800"/>
            <a:ext cx="9066213" cy="5494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900" dirty="0"/>
              <a:t>У 1926 р. </a:t>
            </a:r>
            <a:r>
              <a:rPr lang="ru-RU" sz="2900" b="1" dirty="0"/>
              <a:t>І. </a:t>
            </a:r>
            <a:r>
              <a:rPr lang="ru-RU" sz="2900" b="1" dirty="0" err="1"/>
              <a:t>Бренстед</a:t>
            </a:r>
            <a:r>
              <a:rPr lang="ru-RU" sz="2900" b="1" dirty="0"/>
              <a:t> </a:t>
            </a:r>
            <a:r>
              <a:rPr lang="ru-RU" sz="2900" dirty="0"/>
              <a:t>(</a:t>
            </a:r>
            <a:r>
              <a:rPr lang="ru-RU" sz="2900" dirty="0" err="1"/>
              <a:t>Данія</a:t>
            </a:r>
            <a:r>
              <a:rPr lang="ru-RU" sz="2900" dirty="0"/>
              <a:t>) і </a:t>
            </a:r>
            <a:r>
              <a:rPr lang="ru-RU" sz="2900" b="1" dirty="0"/>
              <a:t>Т. </a:t>
            </a:r>
            <a:r>
              <a:rPr lang="ru-RU" sz="2900" b="1" dirty="0" err="1"/>
              <a:t>Лоурі</a:t>
            </a:r>
            <a:r>
              <a:rPr lang="ru-RU" sz="2900" b="1" dirty="0"/>
              <a:t> </a:t>
            </a:r>
            <a:r>
              <a:rPr lang="ru-RU" sz="2900" dirty="0"/>
              <a:t>(</a:t>
            </a:r>
            <a:r>
              <a:rPr lang="uk-UA" sz="2900" dirty="0"/>
              <a:t>Великобританія) запропонували </a:t>
            </a:r>
            <a:r>
              <a:rPr lang="uk-UA" sz="2900" dirty="0" err="1"/>
              <a:t>протолітичну</a:t>
            </a:r>
            <a:r>
              <a:rPr lang="uk-UA" sz="2900" dirty="0"/>
              <a:t> (протонну) теорію кислот та основ. Згідно з цією теорією, </a:t>
            </a:r>
            <a:r>
              <a:rPr lang="uk-UA" sz="2900" b="1" dirty="0">
                <a:solidFill>
                  <a:srgbClr val="FF0000"/>
                </a:solidFill>
              </a:rPr>
              <a:t>кислота</a:t>
            </a:r>
            <a:r>
              <a:rPr lang="uk-UA" sz="2900" dirty="0"/>
              <a:t> – речовина або частинка, здатна віддавати катіон Н+ (протон) – </a:t>
            </a:r>
            <a:r>
              <a:rPr lang="uk-UA" sz="2900" b="1" dirty="0"/>
              <a:t>донор</a:t>
            </a:r>
            <a:r>
              <a:rPr lang="uk-UA" sz="2900" dirty="0"/>
              <a:t>, а </a:t>
            </a:r>
            <a:r>
              <a:rPr lang="uk-UA" sz="2900" b="1" dirty="0">
                <a:solidFill>
                  <a:srgbClr val="FF0000"/>
                </a:solidFill>
              </a:rPr>
              <a:t>основа</a:t>
            </a:r>
            <a:r>
              <a:rPr lang="uk-UA" sz="2900" dirty="0"/>
              <a:t> – речовина або частинка, здатна приєднати протон – </a:t>
            </a:r>
            <a:r>
              <a:rPr lang="uk-UA" sz="2900" b="1" dirty="0"/>
              <a:t>акцептор</a:t>
            </a:r>
            <a:r>
              <a:rPr lang="uk-UA" sz="2900" dirty="0"/>
              <a:t>. Багато реакцій і закономірностей з позиції </a:t>
            </a:r>
            <a:r>
              <a:rPr lang="uk-UA" sz="2900" dirty="0" err="1"/>
              <a:t>протолітичної</a:t>
            </a:r>
            <a:r>
              <a:rPr lang="uk-UA" sz="2900" dirty="0"/>
              <a:t> теорії кислот і основ добре описуються і з кількісної сторони</a:t>
            </a:r>
            <a:r>
              <a:rPr lang="ru-RU" sz="2900" dirty="0"/>
              <a:t>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900" dirty="0"/>
              <a:t>	</a:t>
            </a:r>
            <a:r>
              <a:rPr lang="uk-UA" sz="2900" dirty="0"/>
              <a:t>Основним недоліком зазначеної теорії є те, що вона виключає прояв кислотного характеру речовинами, що не містять гідрогену</a:t>
            </a:r>
            <a:r>
              <a:rPr lang="ru-RU" sz="2900" dirty="0"/>
              <a:t>.</a:t>
            </a:r>
          </a:p>
          <a:p>
            <a:endParaRPr lang="ru-RU" sz="3600" dirty="0"/>
          </a:p>
        </p:txBody>
      </p:sp>
      <p:pic>
        <p:nvPicPr>
          <p:cNvPr id="4608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750" y="749300"/>
            <a:ext cx="226695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7813" y="3321050"/>
            <a:ext cx="2286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0013" y="0"/>
            <a:ext cx="4381500" cy="15065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</a:rPr>
              <a:t>Висновок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1674813" y="1741488"/>
            <a:ext cx="8534400" cy="3614737"/>
          </a:xfrm>
        </p:spPr>
        <p:txBody>
          <a:bodyPr/>
          <a:lstStyle/>
          <a:p>
            <a:pPr eaLnBrk="1" hangingPunct="1"/>
            <a:r>
              <a:rPr lang="ru-RU" sz="2800"/>
              <a:t>У практиці аналітичної хімії найчастіше мають справи з водними розчинами кислот, основ чи солей, які є електролітами. Концентрація іонів Гідрогену у розчині характеризує його кислотність. Кислотність середовища позначають водневим показником рН та розраховують за формулою:  рН= -</a:t>
            </a:r>
            <a:r>
              <a:rPr lang="en-US" sz="2800"/>
              <a:t>lg C</a:t>
            </a:r>
            <a:r>
              <a:rPr lang="uk-UA" sz="2800" baseline="-25000"/>
              <a:t>М</a:t>
            </a:r>
            <a:r>
              <a:rPr lang="en-US" sz="2800"/>
              <a:t>(</a:t>
            </a:r>
            <a:r>
              <a:rPr lang="uk-UA" sz="2800"/>
              <a:t>Н</a:t>
            </a:r>
            <a:r>
              <a:rPr lang="uk-UA" sz="2800" baseline="30000"/>
              <a:t>+</a:t>
            </a:r>
            <a:r>
              <a:rPr lang="en-US" sz="2800"/>
              <a:t>)</a:t>
            </a:r>
            <a:r>
              <a:rPr lang="uk-UA" sz="280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61938"/>
            <a:ext cx="8534400" cy="1130300"/>
          </a:xfrm>
          <a:gradFill flip="none" rotWithShape="1">
            <a:gsLst>
              <a:gs pos="0">
                <a:schemeClr val="tx1"/>
              </a:gs>
              <a:gs pos="29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  <a:alpha val="37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/>
              <a:t>Іонний добуток води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414463" y="1909763"/>
            <a:ext cx="8534400" cy="3614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900" b="1" u="sng" dirty="0"/>
              <a:t>Іонний</a:t>
            </a:r>
            <a:r>
              <a:rPr lang="ru-RU" sz="1900" b="1" u="sng" dirty="0"/>
              <a:t> </a:t>
            </a:r>
            <a:r>
              <a:rPr lang="ru-RU" sz="1900" b="1" u="sng" dirty="0" err="1"/>
              <a:t>добуток</a:t>
            </a:r>
            <a:r>
              <a:rPr lang="ru-RU" sz="1900" b="1" u="sng" dirty="0"/>
              <a:t> води</a:t>
            </a:r>
            <a:r>
              <a:rPr lang="ru-RU" sz="1900" b="1" dirty="0"/>
              <a:t> </a:t>
            </a:r>
            <a:r>
              <a:rPr lang="ru-RU" sz="1900" dirty="0"/>
              <a:t>- </a:t>
            </a:r>
            <a:r>
              <a:rPr lang="ru-RU" sz="1900" dirty="0" err="1"/>
              <a:t>добуток</a:t>
            </a:r>
            <a:r>
              <a:rPr lang="ru-RU" sz="1900" dirty="0"/>
              <a:t> </a:t>
            </a:r>
            <a:r>
              <a:rPr lang="ru-RU" sz="1900" dirty="0" err="1"/>
              <a:t>рівноважних</a:t>
            </a:r>
            <a:r>
              <a:rPr lang="ru-RU" sz="1900" dirty="0"/>
              <a:t> </a:t>
            </a:r>
            <a:r>
              <a:rPr lang="ru-RU" sz="1900" dirty="0" err="1"/>
              <a:t>концентрацій</a:t>
            </a:r>
            <a:r>
              <a:rPr lang="ru-RU" sz="1900" dirty="0"/>
              <a:t> </a:t>
            </a:r>
            <a:r>
              <a:rPr lang="ru-RU" sz="1900" dirty="0" err="1"/>
              <a:t>іонів</a:t>
            </a:r>
            <a:r>
              <a:rPr lang="ru-RU" sz="1900" dirty="0"/>
              <a:t> </a:t>
            </a:r>
            <a:r>
              <a:rPr lang="uk-UA" sz="1900" b="1" dirty="0"/>
              <a:t>Н</a:t>
            </a:r>
            <a:r>
              <a:rPr lang="uk-UA" sz="1900" b="1" baseline="30000" dirty="0"/>
              <a:t>+</a:t>
            </a:r>
            <a:endParaRPr lang="en-US" sz="1900" b="1" baseline="30000" dirty="0"/>
          </a:p>
          <a:p>
            <a:pPr eaLnBrk="1" hangingPunct="1">
              <a:lnSpc>
                <a:spcPct val="80000"/>
              </a:lnSpc>
            </a:pPr>
            <a:r>
              <a:rPr lang="uk-UA" sz="1900" baseline="30000" dirty="0"/>
              <a:t> </a:t>
            </a:r>
            <a:r>
              <a:rPr lang="uk-UA" sz="1900" dirty="0"/>
              <a:t>та </a:t>
            </a:r>
            <a:r>
              <a:rPr lang="uk-UA" sz="2400" b="1" dirty="0"/>
              <a:t>он</a:t>
            </a:r>
            <a:r>
              <a:rPr lang="uk-UA" sz="2400" b="1" baseline="30000" dirty="0"/>
              <a:t>-</a:t>
            </a:r>
            <a:r>
              <a:rPr lang="uk-UA" sz="2400" baseline="30000" dirty="0"/>
              <a:t> </a:t>
            </a:r>
            <a:r>
              <a:rPr lang="uk-UA" sz="1900" dirty="0"/>
              <a:t>в</a:t>
            </a:r>
            <a:r>
              <a:rPr lang="ru-RU" sz="1900" dirty="0"/>
              <a:t> </a:t>
            </a:r>
            <a:r>
              <a:rPr lang="ru-RU" sz="1900" dirty="0" err="1"/>
              <a:t>воді</a:t>
            </a:r>
            <a:r>
              <a:rPr lang="ru-RU" sz="1900" dirty="0"/>
              <a:t> і </a:t>
            </a:r>
            <a:r>
              <a:rPr lang="ru-RU" sz="1900" dirty="0" err="1"/>
              <a:t>водних</a:t>
            </a:r>
            <a:r>
              <a:rPr lang="ru-RU" sz="1900" dirty="0"/>
              <a:t> </a:t>
            </a:r>
            <a:r>
              <a:rPr lang="ru-RU" sz="1900" dirty="0" err="1"/>
              <a:t>розчинах</a:t>
            </a:r>
            <a:r>
              <a:rPr lang="ru-RU" sz="1900" dirty="0"/>
              <a:t> при </a:t>
            </a:r>
            <a:r>
              <a:rPr lang="ru-RU" sz="1900" dirty="0" err="1"/>
              <a:t>постійній</a:t>
            </a:r>
            <a:r>
              <a:rPr lang="ru-RU" sz="1900" dirty="0"/>
              <a:t> </a:t>
            </a:r>
            <a:r>
              <a:rPr lang="ru-RU" sz="1900" dirty="0" err="1"/>
              <a:t>температурі</a:t>
            </a:r>
            <a:r>
              <a:rPr lang="ru-RU" sz="19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1900" dirty="0"/>
          </a:p>
          <a:p>
            <a:pPr eaLnBrk="1" hangingPunct="1">
              <a:lnSpc>
                <a:spcPct val="80000"/>
              </a:lnSpc>
            </a:pPr>
            <a:endParaRPr lang="ru-RU" sz="1900" dirty="0"/>
          </a:p>
          <a:p>
            <a:pPr eaLnBrk="1" hangingPunct="1">
              <a:lnSpc>
                <a:spcPct val="80000"/>
              </a:lnSpc>
            </a:pPr>
            <a:r>
              <a:rPr lang="en-US" sz="1900" dirty="0"/>
              <a:t>   </a:t>
            </a:r>
            <a:r>
              <a:rPr lang="uk-UA" sz="1900" dirty="0"/>
              <a:t>є слабким електролітом, але при </a:t>
            </a:r>
            <a:r>
              <a:rPr lang="en-US" sz="1900" b="1" dirty="0"/>
              <a:t>t</a:t>
            </a:r>
            <a:r>
              <a:rPr lang="uk-UA" sz="1900" b="1" dirty="0"/>
              <a:t>=25</a:t>
            </a:r>
            <a:r>
              <a:rPr lang="de-DE" sz="1900" b="1" baseline="30000" dirty="0"/>
              <a:t> 0</a:t>
            </a:r>
            <a:r>
              <a:rPr lang="de-DE" sz="1900" b="1" dirty="0"/>
              <a:t>C</a:t>
            </a:r>
            <a:r>
              <a:rPr lang="uk-UA" sz="1900" b="1" dirty="0"/>
              <a:t> </a:t>
            </a:r>
            <a:r>
              <a:rPr lang="uk-UA" sz="1900" dirty="0"/>
              <a:t>в 1 л води на іони </a:t>
            </a:r>
            <a:r>
              <a:rPr lang="uk-UA" sz="1900" dirty="0" err="1"/>
              <a:t>диссоціюють</a:t>
            </a:r>
            <a:r>
              <a:rPr lang="uk-UA" sz="1900" dirty="0"/>
              <a:t> </a:t>
            </a:r>
            <a:r>
              <a:rPr lang="uk-UA" sz="1900" b="1" dirty="0"/>
              <a:t>10</a:t>
            </a:r>
            <a:r>
              <a:rPr lang="uk-UA" sz="1900" b="1" baseline="30000" dirty="0"/>
              <a:t>-7</a:t>
            </a:r>
            <a:r>
              <a:rPr lang="uk-UA" sz="1900" baseline="30000" dirty="0"/>
              <a:t> </a:t>
            </a:r>
            <a:r>
              <a:rPr lang="uk-UA" sz="1900" dirty="0"/>
              <a:t>моль води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1900" dirty="0"/>
              <a:t>							НОН        Н</a:t>
            </a:r>
            <a:r>
              <a:rPr lang="uk-UA" sz="1900" baseline="30000" dirty="0"/>
              <a:t>+</a:t>
            </a:r>
            <a:r>
              <a:rPr lang="uk-UA" sz="1900" dirty="0"/>
              <a:t> + ОН</a:t>
            </a:r>
            <a:r>
              <a:rPr lang="uk-UA" sz="1900" baseline="30000" dirty="0"/>
              <a:t>-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uk-UA" sz="1900" baseline="30000" dirty="0"/>
          </a:p>
          <a:p>
            <a:pPr eaLnBrk="1" hangingPunct="1">
              <a:lnSpc>
                <a:spcPct val="80000"/>
              </a:lnSpc>
            </a:pPr>
            <a:r>
              <a:rPr lang="uk-UA" sz="2500" dirty="0" err="1">
                <a:solidFill>
                  <a:schemeClr val="bg1"/>
                </a:solidFill>
              </a:rPr>
              <a:t>Кд</a:t>
            </a:r>
            <a:r>
              <a:rPr lang="uk-UA" sz="2500" dirty="0">
                <a:solidFill>
                  <a:schemeClr val="bg1"/>
                </a:solidFill>
              </a:rPr>
              <a:t>=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dirty="0" err="1">
                <a:solidFill>
                  <a:schemeClr val="bg1"/>
                </a:solidFill>
              </a:rPr>
              <a:t>Кд</a:t>
            </a:r>
            <a:r>
              <a:rPr lang="uk-UA" sz="2500" dirty="0">
                <a:solidFill>
                  <a:schemeClr val="bg1"/>
                </a:solidFill>
              </a:rPr>
              <a:t> * См(Н</a:t>
            </a:r>
            <a:r>
              <a:rPr lang="uk-UA" sz="2500" baseline="-25000" dirty="0">
                <a:solidFill>
                  <a:schemeClr val="bg1"/>
                </a:solidFill>
              </a:rPr>
              <a:t>2</a:t>
            </a:r>
            <a:r>
              <a:rPr lang="uk-UA" sz="2500" dirty="0">
                <a:solidFill>
                  <a:schemeClr val="bg1"/>
                </a:solidFill>
              </a:rPr>
              <a:t>О) = См(</a:t>
            </a:r>
            <a:r>
              <a:rPr lang="uk-UA" sz="2500" dirty="0"/>
              <a:t>Н</a:t>
            </a:r>
            <a:r>
              <a:rPr lang="uk-UA" sz="2500" baseline="30000" dirty="0"/>
              <a:t>+</a:t>
            </a:r>
            <a:r>
              <a:rPr lang="uk-UA" sz="2500" dirty="0">
                <a:solidFill>
                  <a:schemeClr val="bg1"/>
                </a:solidFill>
              </a:rPr>
              <a:t>) * См(</a:t>
            </a:r>
            <a:r>
              <a:rPr lang="uk-UA" sz="3000" dirty="0"/>
              <a:t>ОН</a:t>
            </a:r>
            <a:r>
              <a:rPr lang="uk-UA" sz="3000" baseline="30000" dirty="0"/>
              <a:t>-</a:t>
            </a:r>
            <a:r>
              <a:rPr lang="uk-UA" sz="3000" dirty="0"/>
              <a:t>)= 1 * 10</a:t>
            </a:r>
            <a:r>
              <a:rPr lang="uk-UA" sz="2500" baseline="30000" dirty="0"/>
              <a:t>-14</a:t>
            </a:r>
          </a:p>
          <a:p>
            <a:pPr eaLnBrk="1" hangingPunct="1">
              <a:lnSpc>
                <a:spcPct val="80000"/>
              </a:lnSpc>
            </a:pPr>
            <a:endParaRPr lang="uk-UA" sz="2500" dirty="0">
              <a:solidFill>
                <a:schemeClr val="bg1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827088" y="3192463"/>
            <a:ext cx="968375" cy="53181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O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026025" y="3813175"/>
            <a:ext cx="1397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8" name="Стрелка вправо 7"/>
          <p:cNvSpPr>
            <a:spLocks noChangeArrowheads="1"/>
          </p:cNvSpPr>
          <p:nvPr/>
        </p:nvSpPr>
        <p:spPr bwMode="auto">
          <a:xfrm rot="10800000">
            <a:off x="4999038" y="3910013"/>
            <a:ext cx="153987" cy="5715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15875" cap="rnd" algn="ctr">
            <a:solidFill>
              <a:srgbClr val="032E45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1510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1588" y="4178300"/>
            <a:ext cx="12636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138" y="1616075"/>
            <a:ext cx="8534400" cy="3616325"/>
          </a:xfrm>
        </p:spPr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uk-UA" dirty="0">
                <a:solidFill>
                  <a:schemeClr val="bg1"/>
                </a:solidFill>
              </a:rPr>
              <a:t>См(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Н</a:t>
            </a:r>
            <a:r>
              <a:rPr lang="uk-UA" baseline="30000" dirty="0">
                <a:solidFill>
                  <a:schemeClr val="bg2">
                    <a:lumMod val="75000"/>
                  </a:schemeClr>
                </a:solidFill>
              </a:rPr>
              <a:t>+</a:t>
            </a:r>
            <a:r>
              <a:rPr lang="uk-UA" dirty="0">
                <a:solidFill>
                  <a:schemeClr val="bg1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&gt; </a:t>
            </a:r>
            <a:r>
              <a:rPr lang="uk-UA" dirty="0">
                <a:solidFill>
                  <a:schemeClr val="bg1"/>
                </a:solidFill>
              </a:rPr>
              <a:t>См(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ОН</a:t>
            </a:r>
            <a:r>
              <a:rPr lang="uk-UA" baseline="30000" dirty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кисле середовище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r>
              <a:rPr lang="uk-UA" dirty="0">
                <a:solidFill>
                  <a:schemeClr val="bg1"/>
                </a:solidFill>
              </a:rPr>
              <a:t>См(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Н</a:t>
            </a:r>
            <a:r>
              <a:rPr lang="uk-UA" baseline="30000" dirty="0">
                <a:solidFill>
                  <a:schemeClr val="bg2">
                    <a:lumMod val="75000"/>
                  </a:schemeClr>
                </a:solidFill>
              </a:rPr>
              <a:t>+</a:t>
            </a:r>
            <a:r>
              <a:rPr lang="uk-UA" dirty="0">
                <a:solidFill>
                  <a:schemeClr val="bg1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&lt; </a:t>
            </a:r>
            <a:r>
              <a:rPr lang="uk-UA" dirty="0">
                <a:solidFill>
                  <a:schemeClr val="bg1"/>
                </a:solidFill>
              </a:rPr>
              <a:t>См(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ОН</a:t>
            </a:r>
            <a:r>
              <a:rPr lang="uk-UA" baseline="30000" dirty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) - лужне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r>
              <a:rPr lang="uk-UA" dirty="0">
                <a:solidFill>
                  <a:schemeClr val="bg1"/>
                </a:solidFill>
              </a:rPr>
              <a:t>См(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Н</a:t>
            </a:r>
            <a:r>
              <a:rPr lang="uk-UA" baseline="30000" dirty="0">
                <a:solidFill>
                  <a:schemeClr val="bg2">
                    <a:lumMod val="75000"/>
                  </a:schemeClr>
                </a:solidFill>
              </a:rPr>
              <a:t>+</a:t>
            </a:r>
            <a:r>
              <a:rPr lang="uk-UA" dirty="0">
                <a:solidFill>
                  <a:schemeClr val="bg1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= </a:t>
            </a:r>
            <a:r>
              <a:rPr lang="uk-UA" dirty="0">
                <a:solidFill>
                  <a:schemeClr val="bg1"/>
                </a:solidFill>
              </a:rPr>
              <a:t>См(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ОН</a:t>
            </a:r>
            <a:r>
              <a:rPr lang="uk-UA" baseline="30000" dirty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) – нейтральне</a:t>
            </a:r>
          </a:p>
          <a:p>
            <a:pPr marL="0" indent="0" eaLnBrk="1" fontAlgn="auto" hangingPunct="1">
              <a:buFont typeface="Wingdings 3" pitchFamily="18" charset="2"/>
              <a:buNone/>
              <a:defRPr/>
            </a:pPr>
            <a:endParaRPr lang="uk-UA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eaLnBrk="1" fontAlgn="auto" hangingPunct="1">
              <a:buFont typeface="Wingdings 3" pitchFamily="18" charset="2"/>
              <a:buNone/>
              <a:defRPr/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При збільшенні температури, іонний добуток води збільшується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endParaRPr lang="uk-UA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76" name="Group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039497"/>
              </p:ext>
            </p:extLst>
          </p:nvPr>
        </p:nvGraphicFramePr>
        <p:xfrm>
          <a:off x="820738" y="1397000"/>
          <a:ext cx="6200775" cy="956310"/>
        </p:xfrm>
        <a:graphic>
          <a:graphicData uri="http://schemas.openxmlformats.org/drawingml/2006/table">
            <a:tbl>
              <a:tblPr/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Водневий показник </a:t>
                      </a: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рН</a:t>
                      </a: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6675" marR="66675" marT="66675" marB="6667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-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від’ємний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десятковий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логарифм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молярної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концентрації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іонів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Н</a:t>
                      </a:r>
                      <a:r>
                        <a:rPr kumimoji="0" lang="ru-RU" sz="18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+</a:t>
                      </a: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в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розчині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6675" marR="66675" marT="66675" marB="6667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561" name="Picture 5" descr="https://studfiles.net/html/2706/1173/html_NaXcOE0fYs.5tg9/img-K6eIe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0" y="2436813"/>
            <a:ext cx="2514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004777"/>
              </p:ext>
            </p:extLst>
          </p:nvPr>
        </p:nvGraphicFramePr>
        <p:xfrm>
          <a:off x="833438" y="3149600"/>
          <a:ext cx="6132512" cy="1230630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Гідроксидний</a:t>
                      </a: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показник </a:t>
                      </a: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рОН</a:t>
                      </a: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6675" marR="66675" marT="66675" marB="6667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-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від’ємний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десятковий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логарифм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молярної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концентрації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іонів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r>
                        <a:rPr kumimoji="0" lang="uk-UA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ОН</a:t>
                      </a:r>
                      <a:r>
                        <a:rPr kumimoji="0" lang="uk-UA" sz="17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в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розчині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6675" marR="66675" marT="66675" marB="6667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570" name="Picture 9" descr="https://studfiles.net/html/2706/1173/html_NaXcOE0fYs.5tg9/img-5GObr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75" y="4470400"/>
            <a:ext cx="251460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11" descr="ÐÐ°ÑÑÐ¸Ð½ÐºÐ¸ Ð¿Ð¾ Ð·Ð°Ð¿ÑÐ¾ÑÑ Ph sc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1538" y="4373563"/>
            <a:ext cx="37211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2" name="TextBox 6"/>
          <p:cNvSpPr txBox="1">
            <a:spLocks noChangeArrowheads="1"/>
          </p:cNvSpPr>
          <p:nvPr/>
        </p:nvSpPr>
        <p:spPr bwMode="auto">
          <a:xfrm>
            <a:off x="8037513" y="2044700"/>
            <a:ext cx="25860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рН</a:t>
            </a:r>
            <a:r>
              <a:rPr lang="uk-UA" b="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визначають за допомогою:</a:t>
            </a:r>
          </a:p>
          <a:p>
            <a:r>
              <a:rPr lang="uk-UA" b="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- індикаторів</a:t>
            </a:r>
          </a:p>
          <a:p>
            <a:r>
              <a:rPr lang="uk-UA" b="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- </a:t>
            </a:r>
            <a:r>
              <a:rPr lang="uk-UA" b="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рН</a:t>
            </a:r>
            <a:r>
              <a:rPr lang="uk-UA" b="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-метру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457325" y="104775"/>
            <a:ext cx="8534400" cy="11303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9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  <a:alpha val="37000"/>
                </a:schemeClr>
              </a:gs>
            </a:gsLst>
            <a:lin ang="10800000" scaled="1"/>
            <a:tileRect/>
          </a:gradFill>
          <a:effectLst/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b="0" dirty="0"/>
              <a:t>Визначення </a:t>
            </a:r>
            <a:r>
              <a:rPr lang="uk-UA" b="0" baseline="-12000" dirty="0" err="1"/>
              <a:t>р</a:t>
            </a:r>
            <a:r>
              <a:rPr lang="uk-UA" b="0" dirty="0" err="1"/>
              <a:t>Н</a:t>
            </a:r>
            <a:r>
              <a:rPr lang="uk-UA" b="0" dirty="0"/>
              <a:t> </a:t>
            </a:r>
            <a:r>
              <a:rPr lang="uk-UA" b="0" cap="none" dirty="0"/>
              <a:t>та</a:t>
            </a:r>
            <a:r>
              <a:rPr lang="uk-UA" b="0" dirty="0"/>
              <a:t> </a:t>
            </a:r>
            <a:r>
              <a:rPr lang="uk-UA" b="0" baseline="-12000" dirty="0" err="1"/>
              <a:t>р</a:t>
            </a:r>
            <a:r>
              <a:rPr lang="uk-UA" b="0" dirty="0" err="1"/>
              <a:t>ОН</a:t>
            </a:r>
            <a:endParaRPr lang="uk-UA"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 bwMode="auto">
          <a:xfrm>
            <a:off x="882650" y="314325"/>
            <a:ext cx="11309350" cy="58261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400" b="1" u="sng" cap="none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РОЗРАХУНОК </a:t>
            </a:r>
            <a:r>
              <a:rPr lang="ru-RU" sz="2000" b="1" u="sng" cap="none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2400" b="1" u="sng" cap="none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Н РОЗЧИНІВ СИЛЬНИХ КИСЛОТ ТА ОСНОВ</a:t>
            </a:r>
            <a:br>
              <a:rPr lang="ru-RU" sz="2400" b="1" u="sng" cap="none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uk-UA" sz="2400" b="1" u="sng" cap="none" dirty="0">
              <a:ln>
                <a:noFill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57163" y="896939"/>
            <a:ext cx="10263187" cy="46847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900" dirty="0"/>
              <a:t>У </a:t>
            </a:r>
            <a:r>
              <a:rPr lang="ru-RU" sz="2900" dirty="0" err="1"/>
              <a:t>водних</a:t>
            </a:r>
            <a:r>
              <a:rPr lang="ru-RU" sz="2900" dirty="0"/>
              <a:t> </a:t>
            </a:r>
            <a:r>
              <a:rPr lang="ru-RU" sz="2900" dirty="0" err="1"/>
              <a:t>розчинах</a:t>
            </a:r>
            <a:r>
              <a:rPr lang="ru-RU" sz="2900" dirty="0"/>
              <a:t> </a:t>
            </a:r>
            <a:r>
              <a:rPr lang="ru-RU" sz="2900" dirty="0" err="1"/>
              <a:t>сильні</a:t>
            </a:r>
            <a:r>
              <a:rPr lang="ru-RU" sz="2900" dirty="0"/>
              <a:t> </a:t>
            </a:r>
            <a:r>
              <a:rPr lang="ru-RU" sz="2900" dirty="0" err="1"/>
              <a:t>кислоти</a:t>
            </a:r>
            <a:r>
              <a:rPr lang="ru-RU" sz="2900" dirty="0"/>
              <a:t> </a:t>
            </a:r>
            <a:r>
              <a:rPr lang="ru-RU" sz="2900" dirty="0" err="1"/>
              <a:t>повністю</a:t>
            </a:r>
            <a:r>
              <a:rPr lang="ru-RU" sz="2900" dirty="0"/>
              <a:t> </a:t>
            </a:r>
            <a:r>
              <a:rPr lang="ru-RU" sz="2900" dirty="0" err="1"/>
              <a:t>йонізовані</a:t>
            </a:r>
            <a:r>
              <a:rPr lang="ru-RU" sz="2900" dirty="0"/>
              <a:t>, тому </a:t>
            </a:r>
            <a:r>
              <a:rPr lang="ru-RU" sz="2900" dirty="0" err="1"/>
              <a:t>концентрація</a:t>
            </a:r>
            <a:r>
              <a:rPr lang="ru-RU" sz="2900" dirty="0"/>
              <a:t> </a:t>
            </a:r>
            <a:r>
              <a:rPr lang="ru-RU" sz="2900" dirty="0" err="1"/>
              <a:t>Гідроген</a:t>
            </a:r>
            <a:r>
              <a:rPr lang="ru-RU" sz="2900" dirty="0"/>
              <a:t> </a:t>
            </a:r>
            <a:r>
              <a:rPr lang="ru-RU" sz="2900" dirty="0" err="1"/>
              <a:t>йонів</a:t>
            </a:r>
            <a:r>
              <a:rPr lang="ru-RU" sz="2900" dirty="0"/>
              <a:t> і </a:t>
            </a:r>
            <a:r>
              <a:rPr lang="ru-RU" sz="2900" i="1" dirty="0"/>
              <a:t>рН</a:t>
            </a:r>
            <a:r>
              <a:rPr lang="ru-RU" sz="2900" dirty="0"/>
              <a:t> </a:t>
            </a:r>
            <a:r>
              <a:rPr lang="ru-RU" sz="2900" dirty="0" err="1"/>
              <a:t>їх</a:t>
            </a:r>
            <a:r>
              <a:rPr lang="ru-RU" sz="2900" dirty="0"/>
              <a:t> </a:t>
            </a:r>
            <a:r>
              <a:rPr lang="ru-RU" sz="2900" dirty="0" err="1"/>
              <a:t>розчинів</a:t>
            </a:r>
            <a:r>
              <a:rPr lang="ru-RU" sz="2900" dirty="0"/>
              <a:t> </a:t>
            </a:r>
            <a:r>
              <a:rPr lang="ru-RU" sz="2900" dirty="0" err="1"/>
              <a:t>визначається</a:t>
            </a:r>
            <a:r>
              <a:rPr lang="ru-RU" sz="2900" dirty="0"/>
              <a:t> </a:t>
            </a:r>
            <a:r>
              <a:rPr lang="ru-RU" sz="2900" dirty="0" err="1"/>
              <a:t>концентрацією</a:t>
            </a:r>
            <a:r>
              <a:rPr lang="ru-RU" sz="2900" dirty="0"/>
              <a:t> </a:t>
            </a:r>
            <a:r>
              <a:rPr lang="ru-RU" sz="2900" dirty="0" err="1"/>
              <a:t>кислоти</a:t>
            </a:r>
            <a:r>
              <a:rPr lang="ru-RU" sz="29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uk-UA" sz="2900" dirty="0"/>
              <a:t>Для слабких кислот та катіонних кислот: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900" b="1" dirty="0"/>
              <a:t>					рН= ½ </a:t>
            </a:r>
            <a:r>
              <a:rPr lang="ru-RU" sz="2900" b="1" dirty="0" err="1"/>
              <a:t>рКа</a:t>
            </a:r>
            <a:r>
              <a:rPr lang="ru-RU" sz="2900" b="1" dirty="0"/>
              <a:t> – ½ </a:t>
            </a:r>
            <a:r>
              <a:rPr lang="en-US" sz="2900" b="1" dirty="0"/>
              <a:t>lg Ca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900" b="1" dirty="0"/>
              <a:t>					</a:t>
            </a:r>
            <a:r>
              <a:rPr lang="ru-RU" sz="2900" b="1" dirty="0" err="1"/>
              <a:t>рКа</a:t>
            </a:r>
            <a:r>
              <a:rPr lang="en-US" sz="2900" b="1" dirty="0"/>
              <a:t>= -lg K</a:t>
            </a:r>
            <a:r>
              <a:rPr lang="uk-UA" sz="2900" b="1" dirty="0"/>
              <a:t>д</a:t>
            </a:r>
            <a:r>
              <a:rPr lang="uk-UA" sz="2900" b="1" baseline="-25000" dirty="0"/>
              <a:t>а</a:t>
            </a:r>
            <a:endParaRPr lang="en-US" sz="2900" b="1" baseline="-25000" dirty="0"/>
          </a:p>
          <a:p>
            <a:pPr eaLnBrk="1" hangingPunct="1">
              <a:lnSpc>
                <a:spcPct val="80000"/>
              </a:lnSpc>
            </a:pPr>
            <a:r>
              <a:rPr lang="uk-UA" sz="2900" dirty="0"/>
              <a:t>Для слабких основ та аніонних основ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900" b="1" dirty="0"/>
              <a:t>					рН= 7+ ½ </a:t>
            </a:r>
            <a:r>
              <a:rPr lang="ru-RU" sz="2900" b="1" dirty="0" err="1"/>
              <a:t>рКа</a:t>
            </a:r>
            <a:r>
              <a:rPr lang="ru-RU" sz="2900" b="1" dirty="0"/>
              <a:t> + ½ </a:t>
            </a:r>
            <a:r>
              <a:rPr lang="en-US" sz="2900" b="1" dirty="0"/>
              <a:t>lg C</a:t>
            </a:r>
            <a:r>
              <a:rPr lang="uk-UA" sz="2900" b="1" dirty="0"/>
              <a:t>в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900" b="1" dirty="0"/>
              <a:t>					</a:t>
            </a:r>
            <a:r>
              <a:rPr lang="ru-RU" sz="2900" b="1" dirty="0" err="1"/>
              <a:t>рКа</a:t>
            </a:r>
            <a:r>
              <a:rPr lang="ru-RU" sz="2900" b="1" dirty="0"/>
              <a:t>+ </a:t>
            </a:r>
            <a:r>
              <a:rPr lang="ru-RU" sz="2900" b="1" dirty="0" err="1"/>
              <a:t>рКв</a:t>
            </a:r>
            <a:r>
              <a:rPr lang="ru-RU" sz="2900" b="1" dirty="0"/>
              <a:t>=14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9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760413" y="1968500"/>
            <a:ext cx="10312400" cy="3614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b="1"/>
              <a:t>Буферні системи</a:t>
            </a:r>
            <a:r>
              <a:rPr lang="uk-UA" sz="2400"/>
              <a:t> – це розчини, які здатні зберігати постійну концентрацію йонів Гідрогену, тобто значення </a:t>
            </a:r>
            <a:r>
              <a:rPr lang="de-DE" sz="2400"/>
              <a:t>pH </a:t>
            </a:r>
            <a:r>
              <a:rPr lang="uk-UA" sz="2400"/>
              <a:t>середовища при додаванні до них невеликих кількостей кислоти чи лугу або при їх розбавленні.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/>
              <a:t>										Основні типи:</a:t>
            </a:r>
          </a:p>
          <a:p>
            <a:pPr>
              <a:lnSpc>
                <a:spcPct val="90000"/>
              </a:lnSpc>
            </a:pPr>
            <a:r>
              <a:rPr lang="ru-RU" sz="2400"/>
              <a:t>Буферна система, що містить слабку кислоту + сіль цієї кислоти утворену сильною основою: </a:t>
            </a:r>
            <a:r>
              <a:rPr lang="de-DE" sz="2400"/>
              <a:t>CH3COOH + CH3COONa</a:t>
            </a: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Буферна система, що містить слабку основу + сіль цієї основи, утворену сильною кислотою</a:t>
            </a:r>
            <a:r>
              <a:rPr lang="ru-RU" sz="2400" b="1"/>
              <a:t>: </a:t>
            </a:r>
            <a:r>
              <a:rPr lang="ru-RU" sz="2400"/>
              <a:t>NH4OH + NH4Cl</a:t>
            </a:r>
          </a:p>
          <a:p>
            <a:pPr>
              <a:lnSpc>
                <a:spcPct val="90000"/>
              </a:lnSpc>
            </a:pPr>
            <a:r>
              <a:rPr lang="ru-RU" sz="2400"/>
              <a:t>Буферна система, що містить солі багатоосновних кислот: NaH2PO4 + Na2HPO4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8625" y="231775"/>
            <a:ext cx="8534400" cy="6826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9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  <a:alpha val="37000"/>
                </a:schemeClr>
              </a:gs>
            </a:gsLst>
            <a:lin ang="10800000" scaled="1"/>
            <a:tileRect/>
          </a:gradFill>
          <a:effectLst/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b="0" dirty="0"/>
              <a:t>Буферні системи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684213" y="685800"/>
            <a:ext cx="10375900" cy="5811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900" dirty="0"/>
              <a:t>Для </a:t>
            </a:r>
            <a:r>
              <a:rPr lang="ru-RU" sz="2900" dirty="0" err="1"/>
              <a:t>буферних</a:t>
            </a:r>
            <a:r>
              <a:rPr lang="ru-RU" sz="2900" dirty="0"/>
              <a:t> систем: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900" dirty="0"/>
              <a:t>	</a:t>
            </a:r>
            <a:r>
              <a:rPr lang="uk-UA" sz="2900" dirty="0" err="1"/>
              <a:t>Буферн</a:t>
            </a:r>
            <a:r>
              <a:rPr lang="de-DE" sz="2900" dirty="0"/>
              <a:t>i </a:t>
            </a:r>
            <a:r>
              <a:rPr lang="uk-UA" sz="2900" dirty="0" err="1"/>
              <a:t>властивост</a:t>
            </a:r>
            <a:r>
              <a:rPr lang="de-DE" sz="2900" dirty="0"/>
              <a:t>i </a:t>
            </a:r>
            <a:r>
              <a:rPr lang="uk-UA" sz="2900" dirty="0"/>
              <a:t>такої системи </a:t>
            </a:r>
            <a:r>
              <a:rPr lang="uk-UA" sz="2900" dirty="0" err="1"/>
              <a:t>пов'язан</a:t>
            </a:r>
            <a:r>
              <a:rPr lang="de-DE" sz="2900" dirty="0"/>
              <a:t>i </a:t>
            </a:r>
            <a:r>
              <a:rPr lang="uk-UA" sz="2900" dirty="0"/>
              <a:t>з тим, що в н</a:t>
            </a:r>
            <a:r>
              <a:rPr lang="de-DE" sz="2900" dirty="0"/>
              <a:t>i</a:t>
            </a:r>
            <a:r>
              <a:rPr lang="uk-UA" sz="2900" dirty="0"/>
              <a:t>й одночасно зв'язані як </a:t>
            </a:r>
            <a:r>
              <a:rPr lang="uk-UA" sz="2900" dirty="0" err="1"/>
              <a:t>йони</a:t>
            </a:r>
            <a:r>
              <a:rPr lang="uk-UA" sz="2900" dirty="0"/>
              <a:t> гідрогену </a:t>
            </a:r>
            <a:r>
              <a:rPr lang="de-DE" sz="2900" dirty="0"/>
              <a:t>H</a:t>
            </a:r>
            <a:r>
              <a:rPr lang="de-DE" sz="2900" baseline="30000" dirty="0"/>
              <a:t>+</a:t>
            </a:r>
            <a:r>
              <a:rPr lang="de-DE" sz="2900" dirty="0"/>
              <a:t>, </a:t>
            </a:r>
            <a:r>
              <a:rPr lang="uk-UA" sz="2900" dirty="0"/>
              <a:t>так </a:t>
            </a:r>
            <a:r>
              <a:rPr lang="de-DE" sz="2900" dirty="0"/>
              <a:t>i </a:t>
            </a:r>
            <a:r>
              <a:rPr lang="uk-UA" sz="2900" dirty="0" err="1"/>
              <a:t>йони</a:t>
            </a:r>
            <a:r>
              <a:rPr lang="uk-UA" sz="2900" dirty="0"/>
              <a:t> г</a:t>
            </a:r>
            <a:r>
              <a:rPr lang="de-DE" sz="2900" dirty="0"/>
              <a:t>i</a:t>
            </a:r>
            <a:r>
              <a:rPr lang="uk-UA" sz="2900" dirty="0" err="1"/>
              <a:t>дроксилу</a:t>
            </a:r>
            <a:r>
              <a:rPr lang="uk-UA" sz="2900" dirty="0"/>
              <a:t> </a:t>
            </a:r>
            <a:r>
              <a:rPr lang="de-DE" sz="2900" dirty="0"/>
              <a:t>OH</a:t>
            </a:r>
            <a:r>
              <a:rPr lang="de-DE" sz="2900" baseline="30000" dirty="0"/>
              <a:t>–</a:t>
            </a:r>
            <a:r>
              <a:rPr lang="de-DE" sz="2900" dirty="0"/>
              <a:t>. </a:t>
            </a:r>
            <a:r>
              <a:rPr lang="uk-UA" sz="2900" dirty="0"/>
              <a:t>При </a:t>
            </a:r>
            <a:r>
              <a:rPr lang="uk-UA" sz="2900" dirty="0" err="1"/>
              <a:t>додаванн</a:t>
            </a:r>
            <a:r>
              <a:rPr lang="de-DE" sz="2900" dirty="0"/>
              <a:t>i </a:t>
            </a:r>
            <a:r>
              <a:rPr lang="uk-UA" sz="2900" dirty="0"/>
              <a:t>до такого розчину сильної кислоти р</a:t>
            </a:r>
            <a:r>
              <a:rPr lang="de-DE" sz="2900" dirty="0"/>
              <a:t>i</a:t>
            </a:r>
            <a:r>
              <a:rPr lang="uk-UA" sz="2900" dirty="0" err="1"/>
              <a:t>вновага</a:t>
            </a:r>
            <a:r>
              <a:rPr lang="uk-UA" sz="2900" dirty="0"/>
              <a:t> дещо зміститься </a:t>
            </a:r>
            <a:r>
              <a:rPr lang="uk-UA" sz="2900" dirty="0" err="1"/>
              <a:t>вл</a:t>
            </a:r>
            <a:r>
              <a:rPr lang="de-DE" sz="2900" dirty="0"/>
              <a:t>i</a:t>
            </a:r>
            <a:r>
              <a:rPr lang="uk-UA" sz="2900" dirty="0"/>
              <a:t>во </a:t>
            </a:r>
            <a:r>
              <a:rPr lang="de-DE" sz="2900" dirty="0"/>
              <a:t>i </a:t>
            </a:r>
            <a:r>
              <a:rPr lang="uk-UA" sz="2900" dirty="0"/>
              <a:t>зросте </a:t>
            </a:r>
            <a:r>
              <a:rPr lang="uk-UA" sz="2900" dirty="0" err="1"/>
              <a:t>концентрац</a:t>
            </a:r>
            <a:r>
              <a:rPr lang="de-DE" sz="2900" dirty="0"/>
              <a:t>i</a:t>
            </a:r>
            <a:r>
              <a:rPr lang="uk-UA" sz="2900" dirty="0"/>
              <a:t>я кислоти, а при </a:t>
            </a:r>
            <a:r>
              <a:rPr lang="uk-UA" sz="2900" dirty="0" err="1"/>
              <a:t>введенн</a:t>
            </a:r>
            <a:r>
              <a:rPr lang="de-DE" sz="2900" dirty="0"/>
              <a:t>i </a:t>
            </a:r>
            <a:r>
              <a:rPr lang="uk-UA" sz="2900" dirty="0"/>
              <a:t>сильної основи – зміститься вправо </a:t>
            </a:r>
            <a:r>
              <a:rPr lang="de-DE" sz="2900" dirty="0"/>
              <a:t>i </a:t>
            </a:r>
            <a:r>
              <a:rPr lang="uk-UA" sz="2900" dirty="0"/>
              <a:t>зросте </a:t>
            </a:r>
            <a:r>
              <a:rPr lang="uk-UA" sz="2900" dirty="0" err="1"/>
              <a:t>концентрац</a:t>
            </a:r>
            <a:r>
              <a:rPr lang="de-DE" sz="2900" dirty="0"/>
              <a:t>i</a:t>
            </a:r>
            <a:r>
              <a:rPr lang="uk-UA" sz="2900" dirty="0"/>
              <a:t>я </a:t>
            </a:r>
            <a:r>
              <a:rPr lang="uk-UA" sz="2900" dirty="0" err="1"/>
              <a:t>сол</a:t>
            </a:r>
            <a:r>
              <a:rPr lang="de-DE" sz="2900" dirty="0"/>
              <a:t>i</a:t>
            </a:r>
            <a:r>
              <a:rPr lang="uk-UA" sz="2900" dirty="0"/>
              <a:t>, тому </a:t>
            </a:r>
            <a:r>
              <a:rPr lang="uk-UA" sz="2900" dirty="0" err="1"/>
              <a:t>невелик</a:t>
            </a:r>
            <a:r>
              <a:rPr lang="de-DE" sz="2900" dirty="0"/>
              <a:t>i </a:t>
            </a:r>
            <a:r>
              <a:rPr lang="uk-UA" sz="2900" dirty="0" err="1"/>
              <a:t>зм</a:t>
            </a:r>
            <a:r>
              <a:rPr lang="de-DE" sz="2900" dirty="0"/>
              <a:t>i</a:t>
            </a:r>
            <a:r>
              <a:rPr lang="uk-UA" sz="2900" dirty="0" err="1"/>
              <a:t>ни</a:t>
            </a:r>
            <a:r>
              <a:rPr lang="uk-UA" sz="2900" dirty="0"/>
              <a:t> </a:t>
            </a:r>
            <a:r>
              <a:rPr lang="uk-UA" sz="2900" dirty="0" err="1"/>
              <a:t>концентрац</a:t>
            </a:r>
            <a:r>
              <a:rPr lang="de-DE" sz="2900" dirty="0"/>
              <a:t>i</a:t>
            </a:r>
            <a:r>
              <a:rPr lang="uk-UA" sz="2900" dirty="0"/>
              <a:t>й кислоти та </a:t>
            </a:r>
            <a:r>
              <a:rPr lang="uk-UA" sz="2900" dirty="0" err="1"/>
              <a:t>сол</a:t>
            </a:r>
            <a:r>
              <a:rPr lang="de-DE" sz="2900" dirty="0"/>
              <a:t>i (</a:t>
            </a:r>
            <a:r>
              <a:rPr lang="uk-UA" sz="2900" dirty="0"/>
              <a:t>при їх </a:t>
            </a:r>
            <a:r>
              <a:rPr lang="uk-UA" sz="2900" dirty="0" err="1"/>
              <a:t>достатн</a:t>
            </a:r>
            <a:r>
              <a:rPr lang="de-DE" sz="2900" dirty="0"/>
              <a:t>i</a:t>
            </a:r>
            <a:r>
              <a:rPr lang="uk-UA" sz="2900" dirty="0"/>
              <a:t>й к</a:t>
            </a:r>
            <a:r>
              <a:rPr lang="de-DE" sz="2900" dirty="0"/>
              <a:t>i</a:t>
            </a:r>
            <a:r>
              <a:rPr lang="uk-UA" sz="2900" dirty="0" err="1"/>
              <a:t>лькост</a:t>
            </a:r>
            <a:r>
              <a:rPr lang="de-DE" sz="2900" dirty="0"/>
              <a:t>i </a:t>
            </a:r>
            <a:r>
              <a:rPr lang="uk-UA" sz="2900" dirty="0"/>
              <a:t>в розчин</a:t>
            </a:r>
            <a:r>
              <a:rPr lang="de-DE" sz="2900" dirty="0"/>
              <a:t>i) </a:t>
            </a:r>
            <a:r>
              <a:rPr lang="uk-UA" sz="2900" dirty="0"/>
              <a:t>на </a:t>
            </a:r>
            <a:r>
              <a:rPr lang="uk-UA" sz="2900" dirty="0" err="1"/>
              <a:t>сп</a:t>
            </a:r>
            <a:r>
              <a:rPr lang="de-DE" sz="2900" dirty="0"/>
              <a:t>i</a:t>
            </a:r>
            <a:r>
              <a:rPr lang="uk-UA" sz="2900" dirty="0" err="1"/>
              <a:t>вв</a:t>
            </a:r>
            <a:r>
              <a:rPr lang="de-DE" sz="2900" dirty="0"/>
              <a:t>i</a:t>
            </a:r>
            <a:r>
              <a:rPr lang="uk-UA" sz="2900" dirty="0" err="1"/>
              <a:t>дношення</a:t>
            </a:r>
            <a:r>
              <a:rPr lang="uk-UA" sz="2900" dirty="0"/>
              <a:t> </a:t>
            </a:r>
            <a:r>
              <a:rPr lang="uk-UA" sz="2900" dirty="0" err="1"/>
              <a:t>Св</a:t>
            </a:r>
            <a:r>
              <a:rPr lang="uk-UA" sz="2900" dirty="0"/>
              <a:t>/</a:t>
            </a:r>
            <a:r>
              <a:rPr lang="en-US" sz="2900" dirty="0"/>
              <a:t>Ca</a:t>
            </a:r>
            <a:r>
              <a:rPr lang="de-DE" sz="2900" dirty="0"/>
              <a:t> </a:t>
            </a:r>
            <a:r>
              <a:rPr lang="uk-UA" sz="2900" dirty="0"/>
              <a:t>впливають мало </a:t>
            </a:r>
            <a:r>
              <a:rPr lang="de-DE" sz="2900" dirty="0"/>
              <a:t>i </a:t>
            </a:r>
            <a:r>
              <a:rPr lang="uk-UA" sz="2900" dirty="0" err="1"/>
              <a:t>концентрац</a:t>
            </a:r>
            <a:r>
              <a:rPr lang="de-DE" sz="2900" dirty="0"/>
              <a:t>i</a:t>
            </a:r>
            <a:r>
              <a:rPr lang="uk-UA" sz="2900" dirty="0"/>
              <a:t>я </a:t>
            </a:r>
            <a:r>
              <a:rPr lang="uk-UA" sz="2900" dirty="0" err="1"/>
              <a:t>йон</a:t>
            </a:r>
            <a:r>
              <a:rPr lang="de-DE" sz="2900" dirty="0"/>
              <a:t>i</a:t>
            </a:r>
            <a:r>
              <a:rPr lang="uk-UA" sz="2900" dirty="0"/>
              <a:t>в гідрогену [</a:t>
            </a:r>
            <a:r>
              <a:rPr lang="de-DE" sz="2900" dirty="0"/>
              <a:t>H</a:t>
            </a:r>
            <a:r>
              <a:rPr lang="de-DE" sz="2900" baseline="30000" dirty="0"/>
              <a:t>+</a:t>
            </a:r>
            <a:r>
              <a:rPr lang="de-DE" sz="2900" dirty="0"/>
              <a:t>] </a:t>
            </a:r>
            <a:r>
              <a:rPr lang="uk-UA" sz="2900" dirty="0"/>
              <a:t>також </a:t>
            </a:r>
            <a:r>
              <a:rPr lang="uk-UA" sz="2900" dirty="0" err="1"/>
              <a:t>зм</a:t>
            </a:r>
            <a:r>
              <a:rPr lang="de-DE" sz="2900" dirty="0"/>
              <a:t>i</a:t>
            </a:r>
            <a:r>
              <a:rPr lang="uk-UA" sz="2900" dirty="0" err="1"/>
              <a:t>нюється</a:t>
            </a:r>
            <a:r>
              <a:rPr lang="uk-UA" sz="2900" dirty="0"/>
              <a:t> незначно.</a:t>
            </a:r>
            <a:endParaRPr lang="ru-RU" sz="2900" dirty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900" b="1" dirty="0"/>
              <a:t>							рН= </a:t>
            </a:r>
            <a:r>
              <a:rPr lang="ru-RU" sz="2900" b="1" dirty="0" err="1"/>
              <a:t>рКа</a:t>
            </a:r>
            <a:r>
              <a:rPr lang="ru-RU" sz="2900" b="1" dirty="0"/>
              <a:t> + </a:t>
            </a:r>
            <a:r>
              <a:rPr lang="en-US" sz="2900" b="1" dirty="0"/>
              <a:t>lg </a:t>
            </a:r>
            <a:r>
              <a:rPr lang="uk-UA" sz="2900" b="1" dirty="0" err="1"/>
              <a:t>Св</a:t>
            </a:r>
            <a:r>
              <a:rPr lang="uk-UA" sz="2900" b="1" dirty="0"/>
              <a:t>/</a:t>
            </a:r>
            <a:r>
              <a:rPr lang="en-US" sz="2900" b="1" dirty="0"/>
              <a:t>Ca</a:t>
            </a:r>
            <a:endParaRPr lang="uk-UA" sz="2900" b="1" dirty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900" b="1" dirty="0"/>
              <a:t>							</a:t>
            </a:r>
            <a:r>
              <a:rPr lang="ru-RU" sz="2900" b="1" dirty="0" err="1"/>
              <a:t>рКа</a:t>
            </a:r>
            <a:r>
              <a:rPr lang="ru-RU" sz="2900" b="1" dirty="0"/>
              <a:t>= 14 - </a:t>
            </a:r>
            <a:r>
              <a:rPr lang="ru-RU" sz="2900" b="1" dirty="0" err="1"/>
              <a:t>рКв</a:t>
            </a:r>
            <a:endParaRPr lang="en-US" sz="2900" b="1" dirty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141288" y="939800"/>
            <a:ext cx="12050712" cy="773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ru-RU" sz="170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uk-UA" sz="170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1700"/>
              <a:t>	</a:t>
            </a:r>
            <a:r>
              <a:rPr lang="de-DE" sz="1700"/>
              <a:t> </a:t>
            </a:r>
            <a:r>
              <a:rPr lang="ru-RU" sz="2400"/>
              <a:t>У розчині кислота і сіль диссоціюють:</a:t>
            </a:r>
            <a:endParaRPr lang="uk-UA" sz="24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57325" y="104775"/>
            <a:ext cx="8534400" cy="6826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9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  <a:alpha val="37000"/>
                </a:schemeClr>
              </a:gs>
            </a:gsLst>
            <a:lin ang="10800000" scaled="1"/>
            <a:tileRect/>
          </a:gradFill>
          <a:effectLst/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b="0" dirty="0"/>
              <a:t>Буферні системи</a:t>
            </a:r>
          </a:p>
        </p:txBody>
      </p:sp>
      <p:pic>
        <p:nvPicPr>
          <p:cNvPr id="25603" name="Picture 2" descr="https://helpiks.org/helpiksorg/baza5/682799341955.files/image0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975" y="1225550"/>
            <a:ext cx="36417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2288" y="2387600"/>
            <a:ext cx="9047162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uk-UA" sz="2400" b="0">
                <a:solidFill>
                  <a:srgbClr val="0F496F"/>
                </a:solidFill>
                <a:latin typeface="Century Gothic" pitchFamily="34" charset="0"/>
              </a:rPr>
              <a:t>При додаванні кислоти в розчин, іони Н</a:t>
            </a:r>
            <a:r>
              <a:rPr lang="uk-UA" sz="2400" b="0" baseline="30000">
                <a:solidFill>
                  <a:srgbClr val="0F496F"/>
                </a:solidFill>
                <a:latin typeface="Century Gothic" pitchFamily="34" charset="0"/>
              </a:rPr>
              <a:t>+</a:t>
            </a:r>
            <a:r>
              <a:rPr lang="uk-UA" sz="2400" b="0">
                <a:solidFill>
                  <a:srgbClr val="0F496F"/>
                </a:solidFill>
                <a:latin typeface="Century Gothic" pitchFamily="34" charset="0"/>
              </a:rPr>
              <a:t>  зв'язуються в слабку кислоту</a:t>
            </a:r>
          </a:p>
        </p:txBody>
      </p:sp>
      <p:pic>
        <p:nvPicPr>
          <p:cNvPr id="25605" name="Picture 6" descr="https://helpiks.org/helpiksorg/baza5/682799341955.files/image0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6438" y="2947988"/>
            <a:ext cx="32607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5625" y="3705225"/>
            <a:ext cx="1056798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uk-UA" sz="2400" b="0">
                <a:solidFill>
                  <a:srgbClr val="0F496F"/>
                </a:solidFill>
                <a:latin typeface="Century Gothic" pitchFamily="34" charset="0"/>
              </a:rPr>
              <a:t>При додаванні основи в розчин, іони ОН</a:t>
            </a:r>
            <a:r>
              <a:rPr lang="uk-UA" sz="2800" b="0" baseline="30000">
                <a:solidFill>
                  <a:srgbClr val="0F496F"/>
                </a:solidFill>
                <a:latin typeface="Century Gothic" pitchFamily="34" charset="0"/>
              </a:rPr>
              <a:t>-</a:t>
            </a:r>
            <a:r>
              <a:rPr lang="uk-UA" sz="2400" b="0">
                <a:solidFill>
                  <a:srgbClr val="0F496F"/>
                </a:solidFill>
                <a:latin typeface="Century Gothic" pitchFamily="34" charset="0"/>
              </a:rPr>
              <a:t>  зв'язуються в слабкий електроліт Н</a:t>
            </a:r>
            <a:r>
              <a:rPr lang="uk-UA" sz="2400" b="0" baseline="-25000">
                <a:solidFill>
                  <a:srgbClr val="0F496F"/>
                </a:solidFill>
                <a:latin typeface="Century Gothic" pitchFamily="34" charset="0"/>
              </a:rPr>
              <a:t>2</a:t>
            </a:r>
            <a:r>
              <a:rPr lang="uk-UA" sz="2400" b="0">
                <a:solidFill>
                  <a:srgbClr val="0F496F"/>
                </a:solidFill>
                <a:latin typeface="Century Gothic" pitchFamily="34" charset="0"/>
              </a:rPr>
              <a:t>О</a:t>
            </a:r>
          </a:p>
        </p:txBody>
      </p:sp>
      <p:pic>
        <p:nvPicPr>
          <p:cNvPr id="25607" name="Picture 8" descr="https://helpiks.org/helpiksorg/baza5/682799341955.files/image02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4251325"/>
            <a:ext cx="2674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1665288" y="5106988"/>
            <a:ext cx="8736012" cy="141287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dirty="0" err="1"/>
              <a:t>Утворення</a:t>
            </a:r>
            <a:r>
              <a:rPr lang="ru-RU" b="0" dirty="0"/>
              <a:t> </a:t>
            </a:r>
            <a:r>
              <a:rPr lang="ru-RU" b="0" dirty="0" err="1"/>
              <a:t>слабких</a:t>
            </a:r>
            <a:r>
              <a:rPr lang="ru-RU" b="0" dirty="0"/>
              <a:t> </a:t>
            </a:r>
            <a:r>
              <a:rPr lang="ru-RU" b="0" dirty="0" err="1"/>
              <a:t>електролітів</a:t>
            </a:r>
            <a:r>
              <a:rPr lang="ru-RU" b="0" dirty="0"/>
              <a:t> при </a:t>
            </a:r>
            <a:r>
              <a:rPr lang="ru-RU" b="0" dirty="0" err="1"/>
              <a:t>додаванні</a:t>
            </a:r>
            <a:r>
              <a:rPr lang="ru-RU" b="0" dirty="0"/>
              <a:t> в </a:t>
            </a:r>
            <a:r>
              <a:rPr lang="ru-RU" b="0" dirty="0" err="1"/>
              <a:t>буферні</a:t>
            </a:r>
            <a:r>
              <a:rPr lang="ru-RU" b="0" dirty="0"/>
              <a:t> </a:t>
            </a:r>
            <a:r>
              <a:rPr lang="ru-RU" b="0" dirty="0" err="1"/>
              <a:t>розчини</a:t>
            </a:r>
            <a:r>
              <a:rPr lang="ru-RU" b="0" dirty="0"/>
              <a:t> </a:t>
            </a:r>
            <a:r>
              <a:rPr lang="ru-RU" b="0" dirty="0" err="1"/>
              <a:t>кислоти</a:t>
            </a:r>
            <a:r>
              <a:rPr lang="ru-RU" b="0" dirty="0"/>
              <a:t>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основи</a:t>
            </a:r>
            <a:r>
              <a:rPr lang="ru-RU" b="0" dirty="0"/>
              <a:t> і </a:t>
            </a:r>
            <a:r>
              <a:rPr lang="ru-RU" b="0" dirty="0" err="1"/>
              <a:t>обумовлює</a:t>
            </a:r>
            <a:r>
              <a:rPr lang="ru-RU" b="0" dirty="0"/>
              <a:t> </a:t>
            </a:r>
            <a:r>
              <a:rPr lang="ru-RU" b="0" dirty="0" err="1"/>
              <a:t>стійкість</a:t>
            </a:r>
            <a:r>
              <a:rPr lang="ru-RU" b="0" dirty="0"/>
              <a:t> рН</a:t>
            </a:r>
            <a:endParaRPr lang="uk-UA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1659</TotalTime>
  <Words>1596</Words>
  <Application>Microsoft Office PowerPoint</Application>
  <PresentationFormat>Широкий екран</PresentationFormat>
  <Paragraphs>100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Wingdings</vt:lpstr>
      <vt:lpstr>Wingdings 3</vt:lpstr>
      <vt:lpstr>Сектор</vt:lpstr>
      <vt:lpstr>Рівновага Н+ та он- у водних розчинах</vt:lpstr>
      <vt:lpstr>план</vt:lpstr>
      <vt:lpstr>Іонний добуток води</vt:lpstr>
      <vt:lpstr>Презентація PowerPoint</vt:lpstr>
      <vt:lpstr>Презентація PowerPoint</vt:lpstr>
      <vt:lpstr>РОЗРАХУНОК рН РОЗЧИНІВ СИЛЬНИХ КИСЛОТ ТА ОСНОВ </vt:lpstr>
      <vt:lpstr>Презентація PowerPoint</vt:lpstr>
      <vt:lpstr>Презентація PowerPoint</vt:lpstr>
      <vt:lpstr>Презентація PowerPoint</vt:lpstr>
      <vt:lpstr>Презентація PowerPoint</vt:lpstr>
      <vt:lpstr>Буферна ємність</vt:lpstr>
      <vt:lpstr>ВИКОРИСТАННЯ БУФЕРНИХ РОЗЧИНІВ В АНАЛІЗІ</vt:lpstr>
      <vt:lpstr>Презентація PowerPoint</vt:lpstr>
      <vt:lpstr>Презентація PowerPoint</vt:lpstr>
      <vt:lpstr>Презентація PowerPoint</vt:lpstr>
      <vt:lpstr>Презентація PowerPoint</vt:lpstr>
      <vt:lpstr>Сучасні уявлення про природу кислот та основ</vt:lpstr>
      <vt:lpstr>Презентація PowerPoint</vt:lpstr>
      <vt:lpstr>Презентація PowerPoint</vt:lpstr>
      <vt:lpstr>Презентація PowerPoint</vt:lpstr>
      <vt:lpstr>Висновок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Рівновага Н+ та он+ у водних розчинах</dc:title>
  <dc:creator>Константин Бирюков</dc:creator>
  <cp:lastModifiedBy>Viktoriia Peretiatko</cp:lastModifiedBy>
  <cp:revision>80</cp:revision>
  <dcterms:created xsi:type="dcterms:W3CDTF">2019-04-29T10:05:27Z</dcterms:created>
  <dcterms:modified xsi:type="dcterms:W3CDTF">2025-02-26T10:09:10Z</dcterms:modified>
</cp:coreProperties>
</file>