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65" r:id="rId3"/>
    <p:sldId id="262" r:id="rId4"/>
    <p:sldId id="257" r:id="rId5"/>
    <p:sldId id="263" r:id="rId6"/>
    <p:sldId id="264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15265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89108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2109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53024"/>
      </p:ext>
    </p:extLst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44353"/>
      </p:ext>
    </p:extLst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46214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04681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01043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9791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35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07200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15553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21780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18856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4089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79122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10000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ransition spd="slow">
    <p:randomBar dir="vert"/>
  </p:transition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262" y="644769"/>
            <a:ext cx="10984523" cy="5650523"/>
          </a:xfrm>
        </p:spPr>
        <p:txBody>
          <a:bodyPr/>
          <a:lstStyle/>
          <a:p>
            <a:pPr algn="ctr"/>
            <a:r>
              <a:rPr lang="ru-RU" sz="6600" b="1" dirty="0" err="1" smtClean="0"/>
              <a:t>Застосування</a:t>
            </a:r>
            <a:r>
              <a:rPr lang="ru-RU" sz="6600" b="1" dirty="0" smtClean="0"/>
              <a:t> штучного </a:t>
            </a:r>
            <a:r>
              <a:rPr lang="ru-RU" sz="6600" b="1" dirty="0" err="1" smtClean="0"/>
              <a:t>інтелекту</a:t>
            </a:r>
            <a:r>
              <a:rPr lang="ru-RU" sz="6600" b="1" dirty="0"/>
              <a:t> </a:t>
            </a:r>
            <a:r>
              <a:rPr lang="ru-RU" sz="6600" b="1" dirty="0" smtClean="0"/>
              <a:t>у </a:t>
            </a:r>
            <a:r>
              <a:rPr lang="ru-RU" sz="6600" b="1" dirty="0" err="1"/>
              <a:t>професійній</a:t>
            </a:r>
            <a:r>
              <a:rPr lang="ru-RU" sz="6600" b="1" dirty="0"/>
              <a:t> </a:t>
            </a:r>
            <a:r>
              <a:rPr lang="ru-RU" sz="6600" b="1" dirty="0" err="1"/>
              <a:t>діяльності</a:t>
            </a:r>
            <a:r>
              <a:rPr lang="ru-RU" sz="6600" b="1" dirty="0"/>
              <a:t/>
            </a:r>
            <a:br>
              <a:rPr lang="ru-RU" sz="6600" b="1" dirty="0"/>
            </a:br>
            <a:r>
              <a:rPr lang="ru-RU" sz="6600" b="1" dirty="0"/>
              <a:t> </a:t>
            </a:r>
            <a:r>
              <a:rPr lang="ru-RU" sz="6600" b="1" dirty="0" err="1"/>
              <a:t>магістрів</a:t>
            </a:r>
            <a:r>
              <a:rPr lang="ru-RU" sz="6600" b="1" dirty="0"/>
              <a:t> </a:t>
            </a:r>
            <a:r>
              <a:rPr lang="ru-RU" sz="6600" b="1" dirty="0" err="1"/>
              <a:t>освітніх</a:t>
            </a:r>
            <a:r>
              <a:rPr lang="ru-RU" sz="6600" b="1" dirty="0"/>
              <a:t> наук</a:t>
            </a:r>
            <a:br>
              <a:rPr lang="ru-RU" sz="6600" b="1" dirty="0"/>
            </a:b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23960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262" y="644769"/>
            <a:ext cx="10984523" cy="5650523"/>
          </a:xfrm>
        </p:spPr>
        <p:txBody>
          <a:bodyPr/>
          <a:lstStyle/>
          <a:p>
            <a:pPr algn="ctr"/>
            <a:r>
              <a:rPr lang="ru-RU" sz="6600" b="1" dirty="0" err="1" smtClean="0"/>
              <a:t>Викладач</a:t>
            </a:r>
            <a:r>
              <a:rPr lang="ru-RU" sz="6600" b="1" dirty="0" smtClean="0"/>
              <a:t>:</a:t>
            </a:r>
            <a:br>
              <a:rPr lang="ru-RU" sz="6600" b="1" dirty="0" smtClean="0"/>
            </a:br>
            <a:r>
              <a:rPr lang="ru-RU" sz="6600" b="1" dirty="0" err="1" smtClean="0"/>
              <a:t>Іваницький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Олександр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Іванович</a:t>
            </a:r>
            <a:r>
              <a:rPr lang="ru-RU" sz="6600" b="1" dirty="0" smtClean="0"/>
              <a:t/>
            </a:r>
            <a:br>
              <a:rPr lang="ru-RU" sz="6600" b="1" dirty="0" smtClean="0"/>
            </a:br>
            <a:r>
              <a:rPr lang="ru-RU" sz="4000" b="1" dirty="0" smtClean="0"/>
              <a:t>доктор </a:t>
            </a:r>
            <a:r>
              <a:rPr lang="ru-RU" sz="4000" b="1" dirty="0" err="1" smtClean="0"/>
              <a:t>педагогічних</a:t>
            </a:r>
            <a:r>
              <a:rPr lang="ru-RU" sz="4000" b="1" dirty="0" smtClean="0"/>
              <a:t> наук, </a:t>
            </a:r>
            <a:r>
              <a:rPr lang="ru-RU" sz="4000" b="1" dirty="0" err="1" smtClean="0"/>
              <a:t>професор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завдувач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кафедри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педагогічки</a:t>
            </a:r>
            <a:r>
              <a:rPr lang="ru-RU" sz="4000" b="1" dirty="0" smtClean="0"/>
              <a:t> та </a:t>
            </a:r>
            <a:r>
              <a:rPr lang="ru-RU" sz="4000" b="1" dirty="0" err="1" smtClean="0"/>
              <a:t>психології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освітньої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діяльності</a:t>
            </a:r>
            <a:r>
              <a:rPr lang="ru-RU" sz="6600" b="1" dirty="0"/>
              <a:t/>
            </a:r>
            <a:br>
              <a:rPr lang="ru-RU" sz="6600" b="1" dirty="0"/>
            </a:b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9086004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Опис навчальної дисципліни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2628841"/>
              </p:ext>
            </p:extLst>
          </p:nvPr>
        </p:nvGraphicFramePr>
        <p:xfrm>
          <a:off x="855783" y="2534578"/>
          <a:ext cx="10621108" cy="4159300"/>
        </p:xfrm>
        <a:graphic>
          <a:graphicData uri="http://schemas.openxmlformats.org/drawingml/2006/table">
            <a:tbl>
              <a:tblPr firstRow="1" firstCol="1" bandRow="1"/>
              <a:tblGrid>
                <a:gridCol w="3186546"/>
                <a:gridCol w="3940159"/>
                <a:gridCol w="3494403"/>
              </a:tblGrid>
              <a:tr h="535609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Нормативні показники</a:t>
                      </a:r>
                      <a:endParaRPr lang="uk-UA" sz="1400" i="1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денна форма здобуття освіти</a:t>
                      </a:r>
                      <a:endParaRPr lang="uk-UA" sz="1400" i="1" baseline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000" i="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заочна форма здобуття освіти</a:t>
                      </a:r>
                      <a:endParaRPr lang="uk-UA" sz="900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6016">
                <a:tc>
                  <a:txBody>
                    <a:bodyPr/>
                    <a:lstStyle/>
                    <a:p>
                      <a:pPr marL="76200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Статус дисципліни</a:t>
                      </a:r>
                      <a:endParaRPr lang="uk-UA" sz="1400" i="1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Вільного вибору студентів в межах спеціальності </a:t>
                      </a:r>
                      <a:endParaRPr lang="uk-UA" sz="1400" i="1" baseline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6016">
                <a:tc>
                  <a:txBody>
                    <a:bodyPr/>
                    <a:lstStyle/>
                    <a:p>
                      <a:pPr marL="76200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Семестр</a:t>
                      </a:r>
                      <a:endParaRPr lang="uk-UA" sz="1400" i="1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3-й</a:t>
                      </a:r>
                      <a:endParaRPr lang="uk-UA" sz="1400" i="1" baseline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000" i="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3-й</a:t>
                      </a:r>
                      <a:endParaRPr lang="uk-UA" sz="900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1942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Кількість кредитів </a:t>
                      </a:r>
                      <a:r>
                        <a:rPr lang="en-US" sz="1400" i="0" spc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ECTS</a:t>
                      </a:r>
                      <a:endParaRPr lang="uk-UA" sz="1400" i="1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ourier New"/>
                        </a:rPr>
                        <a:t>3</a:t>
                      </a:r>
                      <a:endParaRPr lang="uk-UA" sz="1400" baseline="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Courier New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6016">
                <a:tc>
                  <a:txBody>
                    <a:bodyPr/>
                    <a:lstStyle/>
                    <a:p>
                      <a:pPr marL="76200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Кількість годин</a:t>
                      </a:r>
                      <a:endParaRPr lang="uk-UA" sz="1400" i="1" baseline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ourier New"/>
                        </a:rPr>
                        <a:t>90</a:t>
                      </a:r>
                      <a:endParaRPr lang="uk-UA" sz="1400" baseline="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Courier New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94442">
                <a:tc>
                  <a:txBody>
                    <a:bodyPr/>
                    <a:lstStyle/>
                    <a:p>
                      <a:pPr marL="76200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Лекційні заняття</a:t>
                      </a:r>
                      <a:endParaRPr lang="uk-UA" sz="1400" i="1" baseline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i="0" spc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 год.</a:t>
                      </a:r>
                      <a:endParaRPr lang="uk-UA" sz="1400" i="1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00" i="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 год.</a:t>
                      </a:r>
                      <a:endParaRPr lang="uk-UA" sz="900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7424">
                <a:tc>
                  <a:txBody>
                    <a:bodyPr/>
                    <a:lstStyle/>
                    <a:p>
                      <a:pPr marL="76200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Практичні заняття</a:t>
                      </a:r>
                      <a:endParaRPr lang="uk-UA" sz="1400" i="1" baseline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i="0" spc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 год.</a:t>
                      </a:r>
                      <a:endParaRPr lang="uk-UA" sz="1400" i="1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00" i="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 год.</a:t>
                      </a:r>
                      <a:endParaRPr lang="uk-UA" sz="900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4442">
                <a:tc>
                  <a:txBody>
                    <a:bodyPr/>
                    <a:lstStyle/>
                    <a:p>
                      <a:pPr marL="76200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СамостіИна робота</a:t>
                      </a:r>
                      <a:endParaRPr lang="uk-UA" sz="1400" i="1" baseline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i="0" spc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58 год.</a:t>
                      </a:r>
                      <a:endParaRPr lang="uk-UA" sz="1400" i="1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00" i="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82 год.</a:t>
                      </a:r>
                      <a:endParaRPr lang="uk-UA" sz="900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8401">
                <a:tc>
                  <a:txBody>
                    <a:bodyPr/>
                    <a:lstStyle/>
                    <a:p>
                      <a:pPr marL="76200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Консультації</a:t>
                      </a:r>
                      <a:endParaRPr lang="uk-UA" sz="1400" i="1" baseline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Розклад консультацій розміщено на стенді біля кімнати 221, 8 корпус, а також на сторінці дисципліни в </a:t>
                      </a:r>
                      <a:r>
                        <a:rPr lang="en-US" sz="1400" i="0" spc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MOODLE</a:t>
                      </a:r>
                      <a:r>
                        <a:rPr lang="uk-UA" sz="1400" i="0" spc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Консультації можуть проводитися як за розкладом, так і за домовленістю в онлайн форматі. </a:t>
                      </a:r>
                      <a:endParaRPr lang="uk-UA" sz="1400" i="1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75597">
                <a:tc>
                  <a:txBody>
                    <a:bodyPr/>
                    <a:lstStyle/>
                    <a:p>
                      <a:pPr marL="76200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ru-RU" sz="1400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 </a:t>
                      </a:r>
                      <a:r>
                        <a:rPr lang="uk-UA" sz="1400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підсумкового семестрового контролю:</a:t>
                      </a:r>
                      <a:endParaRPr lang="uk-UA" sz="1400" i="1" baseline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baseline="0" dirty="0">
                          <a:effectLst/>
                          <a:latin typeface="Times New Roman"/>
                          <a:ea typeface="Times New Roman"/>
                        </a:rPr>
                        <a:t>залік</a:t>
                      </a:r>
                      <a:endParaRPr lang="uk-UA" sz="1400" i="1" baseline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713395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uk-UA" sz="1400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Посилання на електронний курс у СЕЗН ЗНУ (платформа </a:t>
                      </a:r>
                      <a:r>
                        <a:rPr lang="en-US" sz="1400" i="0" spc="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Moodle)</a:t>
                      </a:r>
                      <a:endParaRPr lang="uk-UA" sz="1400" i="1" baseline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ourier New"/>
                        </a:rPr>
                        <a:t>https://moodle.znu.edu.ua/course/view.php?id=6975</a:t>
                      </a:r>
                      <a:endParaRPr lang="uk-UA" sz="1400" baseline="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Courier New"/>
                      </a:endParaRPr>
                    </a:p>
                  </a:txBody>
                  <a:tcPr marL="5097" marR="50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3914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МЕТА КУРСУ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291" y="2535315"/>
            <a:ext cx="9601200" cy="4322685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вивчення навчальної дисципліни «Застосування штучного інтелекту у професійній діяльності  магістрів освітніх наук» є формування у здобувачів вищої освіти системи знань та навичок застосування ШІ у освітній сфері, відповідних компетентностей а також здатності використовувати їх у майбутній професійній діяльності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межах дисципліни здобувач освіти має опанувати системою теоретико- методологічних знань щодо змісту ключових понять курсу та їх основних характеристик; підходів, функцій, принципів, форм, методів, технологій застосування штучного інтелекту (ШІ) у галузі освіти.</a:t>
            </a:r>
          </a:p>
        </p:txBody>
      </p:sp>
    </p:spTree>
    <p:extLst>
      <p:ext uri="{BB962C8B-B14F-4D97-AF65-F5344CB8AC3E}">
        <p14:creationId xmlns:p14="http://schemas.microsoft.com/office/powerpoint/2010/main" val="37802170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ru-RU" sz="4800" dirty="0" err="1" smtClean="0"/>
              <a:t>Компетентності</a:t>
            </a:r>
            <a:r>
              <a:rPr lang="ru-RU" sz="4800" dirty="0" smtClean="0"/>
              <a:t> і </a:t>
            </a:r>
            <a:r>
              <a:rPr lang="ru-RU" sz="4800" dirty="0" err="1" smtClean="0"/>
              <a:t>результати</a:t>
            </a:r>
            <a:r>
              <a:rPr lang="ru-RU" sz="4800" dirty="0" smtClean="0"/>
              <a:t> </a:t>
            </a:r>
            <a:r>
              <a:rPr lang="ru-RU" sz="4800" dirty="0" err="1" smtClean="0"/>
              <a:t>навчання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290" y="2535315"/>
            <a:ext cx="10429555" cy="43226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Загальні компетентності:</a:t>
            </a:r>
          </a:p>
          <a:p>
            <a:pPr algn="just"/>
            <a:r>
              <a:rPr lang="uk-UA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ЗК2.Здатність </a:t>
            </a:r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</a:rPr>
              <a:t>до пошуку, оброблення та аналізу інформації з різних джерел.</a:t>
            </a:r>
            <a:endParaRPr lang="uk-UA" sz="2800" dirty="0">
              <a:solidFill>
                <a:srgbClr val="000000"/>
              </a:solidFill>
              <a:latin typeface="Courier New"/>
              <a:ea typeface="Courier New"/>
            </a:endParaRPr>
          </a:p>
          <a:p>
            <a:pPr algn="just"/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</a:rPr>
              <a:t>ЗК3.Здатність застосовувати знання у практичних ситуаціях</a:t>
            </a:r>
            <a:r>
              <a:rPr lang="uk-UA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indent="0" algn="just">
              <a:buNone/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ourier New"/>
              </a:rPr>
              <a:t>Фахові компетентності:</a:t>
            </a:r>
            <a:endParaRPr lang="uk-UA" sz="2800" b="1" dirty="0">
              <a:solidFill>
                <a:schemeClr val="accent3">
                  <a:lumMod val="50000"/>
                </a:schemeClr>
              </a:solidFill>
              <a:latin typeface="Courier New"/>
              <a:ea typeface="Courier New"/>
            </a:endParaRPr>
          </a:p>
          <a:p>
            <a:pPr algn="just"/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</a:rPr>
              <a:t>СК9.Здатність до використання сучасних інформаційно-комунікаційних та цифрових технологій у освітній та дослідницькій діяльності. </a:t>
            </a:r>
            <a:endParaRPr lang="uk-UA" sz="2800" dirty="0">
              <a:solidFill>
                <a:srgbClr val="000000"/>
              </a:solidFill>
              <a:effectLst/>
              <a:latin typeface="Courier New"/>
              <a:ea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519841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ru-RU" sz="4800" dirty="0" err="1" smtClean="0"/>
              <a:t>Компетентності</a:t>
            </a:r>
            <a:r>
              <a:rPr lang="ru-RU" sz="4800" dirty="0" smtClean="0"/>
              <a:t> і </a:t>
            </a:r>
            <a:r>
              <a:rPr lang="ru-RU" sz="4800" dirty="0" err="1" smtClean="0"/>
              <a:t>результати</a:t>
            </a:r>
            <a:r>
              <a:rPr lang="ru-RU" sz="4800" dirty="0" smtClean="0"/>
              <a:t> </a:t>
            </a:r>
            <a:r>
              <a:rPr lang="ru-RU" sz="4800" dirty="0" err="1" smtClean="0"/>
              <a:t>навчання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124" y="2535315"/>
            <a:ext cx="12027876" cy="43226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Програмні результати навчання:</a:t>
            </a:r>
          </a:p>
          <a:p>
            <a:pPr algn="just"/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РН 2. Використовувати сучасні цифрові технології і ресурси у професійній, інноваційній та дослідницькій діяльності. </a:t>
            </a:r>
          </a:p>
          <a:p>
            <a:pPr algn="just"/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РН 8. Розробляти і викладати освітні курси в закладах вищої освіти, використовуючи методики, інструменти і технології, необхідні для досягнення поставлених цілей, використовуючи змістовно-функціональні особливості електронного освітнього контенту для змішаної та дистанційної (електронної) форм навчання.</a:t>
            </a:r>
          </a:p>
          <a:p>
            <a:pPr algn="just"/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РН 9. Здійснювати пошук необхідної інформації з освітніх/педагогічних наук у друкованих, електронних та інших джерелах, аналізувати, систематизувати її, оцінюючи достовірність та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релевантність</a:t>
            </a:r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uk-UA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uk-UA" sz="2800" dirty="0" smtClean="0">
              <a:solidFill>
                <a:srgbClr val="000000"/>
              </a:solidFill>
              <a:latin typeface="Courier New"/>
              <a:ea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912368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618561"/>
            <a:ext cx="8761413" cy="1307893"/>
          </a:xfrm>
        </p:spPr>
        <p:txBody>
          <a:bodyPr/>
          <a:lstStyle/>
          <a:p>
            <a:pPr algn="ctr"/>
            <a:r>
              <a:rPr lang="uk-UA" b="1" dirty="0"/>
              <a:t>Відвідування занять.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Регуляція пропусків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257" y="2452579"/>
            <a:ext cx="10279485" cy="4081385"/>
          </a:xfrm>
        </p:spPr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uk-UA" sz="2400" i="1" dirty="0"/>
              <a:t>Відвідування усіх занять є </a:t>
            </a:r>
            <a:r>
              <a:rPr lang="uk-UA" sz="2400" b="1" i="1" dirty="0" smtClean="0"/>
              <a:t>обов’язковим</a:t>
            </a:r>
            <a:r>
              <a:rPr lang="uk-UA" sz="2400" i="1" dirty="0" smtClean="0"/>
              <a:t>. Магістранти, </a:t>
            </a:r>
            <a:r>
              <a:rPr lang="uk-UA" sz="2400" i="1" dirty="0"/>
              <a:t>які за певних обставин не можуть відвідувати практичні заняття регулярно, мусять впродовж тижня узгодити із викладачем графік індивідуального відпрацювання пропущених занять.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Окремі пропущені </a:t>
            </a:r>
            <a:r>
              <a:rPr lang="uk-UA" sz="2400" i="1" dirty="0"/>
              <a:t>завдання мають бути відпрацьовані на найближчій консультації впродовж тижня після пропуску.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Відпрацювання </a:t>
            </a:r>
            <a:r>
              <a:rPr lang="uk-UA" sz="2400" i="1" dirty="0"/>
              <a:t>практичних занять здійснюється шляхом виконання студентом усіх завдань відповідно до плану заняття та їх презентація на співбесіді.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6864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Політика академічної </a:t>
            </a:r>
            <a:r>
              <a:rPr lang="uk-UA" b="1" dirty="0" smtClean="0"/>
              <a:t>доброчесності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835601" cy="34163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uk-UA" sz="2000" i="1" dirty="0"/>
              <a:t>Кожний студент </a:t>
            </a:r>
            <a:r>
              <a:rPr lang="uk-UA" sz="2000" b="1" i="1" dirty="0"/>
              <a:t>зобов’язаний</a:t>
            </a:r>
            <a:r>
              <a:rPr lang="uk-UA" sz="2000" i="1" dirty="0"/>
              <a:t> дотримуватися принципів академічної доброчесності.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Письмові </a:t>
            </a:r>
            <a:r>
              <a:rPr lang="uk-UA" sz="2000" i="1" dirty="0"/>
              <a:t>завдання з використанням часткових або повнотекстових запозичень з інших робіт без зазначення авторства – це плагіат. Використання будь-якої інформації (текст, фото, ілюстрації тощо) мають бути правильно процитовані з посиланням на першоджерела.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До </a:t>
            </a:r>
            <a:r>
              <a:rPr lang="uk-UA" sz="2000" i="1" dirty="0"/>
              <a:t>студентів, у роботах яких буде виявлено списування, плагіат чи інші прояви недоброчесної поведінки можуть бути застосовані різні дисциплінарні </a:t>
            </a:r>
            <a:r>
              <a:rPr lang="uk-UA" sz="2000" i="1" dirty="0" smtClean="0"/>
              <a:t>заходи. </a:t>
            </a:r>
          </a:p>
          <a:p>
            <a:pPr marL="0" indent="355600" algn="just">
              <a:buNone/>
            </a:pPr>
            <a:r>
              <a:rPr lang="uk-UA" sz="2000" i="1" dirty="0" smtClean="0"/>
              <a:t>Роботи</a:t>
            </a:r>
            <a:r>
              <a:rPr lang="uk-UA" sz="2000" i="1" dirty="0"/>
              <a:t>, у яких виявлено ознаки плагіату, до розгляду не приймаються і відхиляються без права перескладання.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305083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52</TotalTime>
  <Words>503</Words>
  <Application>Microsoft Office PowerPoint</Application>
  <PresentationFormat>Произвольный</PresentationFormat>
  <Paragraphs>54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Ион (конференц-зал)</vt:lpstr>
      <vt:lpstr>Застосування штучного інтелекту у професійній діяльності  магістрів освітніх наук </vt:lpstr>
      <vt:lpstr>Викладач: Іваницький Олександр Іванович доктор педагогічних наук, професор, завдувач кафедри педагогічки та психології освітньої діяльності </vt:lpstr>
      <vt:lpstr>Опис навчальної дисципліни</vt:lpstr>
      <vt:lpstr>МЕТА КУРСУ </vt:lpstr>
      <vt:lpstr>Компетентності і результати навчання</vt:lpstr>
      <vt:lpstr>Компетентності і результати навчання</vt:lpstr>
      <vt:lpstr>Відвідування занять.  Регуляція пропусків</vt:lpstr>
      <vt:lpstr>Політика академічної доброчесності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Педагогіка та психологія вищої школи</dc:title>
  <dc:creator>Home-PC</dc:creator>
  <cp:lastModifiedBy>User</cp:lastModifiedBy>
  <cp:revision>16</cp:revision>
  <dcterms:created xsi:type="dcterms:W3CDTF">2020-08-26T11:19:41Z</dcterms:created>
  <dcterms:modified xsi:type="dcterms:W3CDTF">2025-10-30T11:08:21Z</dcterms:modified>
</cp:coreProperties>
</file>