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62" r:id="rId5"/>
    <p:sldId id="273" r:id="rId6"/>
    <p:sldId id="258" r:id="rId7"/>
    <p:sldId id="269" r:id="rId8"/>
    <p:sldId id="264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0D028F-3E01-451E-9C39-F0C11CB46C63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6E40DBF-CE9D-4596-8B5A-6D52325840A9}">
      <dgm:prSet phldrT="[Текст]"/>
      <dgm:spPr/>
      <dgm:t>
        <a:bodyPr/>
        <a:lstStyle/>
        <a:p>
          <a:r>
            <a:rPr lang="uk-UA" dirty="0" smtClean="0"/>
            <a:t>Соціальній працівник</a:t>
          </a:r>
          <a:endParaRPr lang="uk-UA" dirty="0"/>
        </a:p>
      </dgm:t>
    </dgm:pt>
    <dgm:pt modelId="{B04B4A45-9BA0-4FFE-BF50-B0F350A0F8D2}" type="parTrans" cxnId="{125484A8-8A83-4101-B329-1921A6A242D4}">
      <dgm:prSet/>
      <dgm:spPr/>
      <dgm:t>
        <a:bodyPr/>
        <a:lstStyle/>
        <a:p>
          <a:endParaRPr lang="uk-UA"/>
        </a:p>
      </dgm:t>
    </dgm:pt>
    <dgm:pt modelId="{917B2A8D-E1B9-4EA9-9C70-9B96207F1BAF}" type="sibTrans" cxnId="{125484A8-8A83-4101-B329-1921A6A242D4}">
      <dgm:prSet/>
      <dgm:spPr/>
      <dgm:t>
        <a:bodyPr/>
        <a:lstStyle/>
        <a:p>
          <a:endParaRPr lang="uk-UA"/>
        </a:p>
      </dgm:t>
    </dgm:pt>
    <dgm:pt modelId="{235D54F1-4758-44A5-BAA0-3A304323D5F4}">
      <dgm:prSet phldrT="[Текст]"/>
      <dgm:spPr/>
      <dgm:t>
        <a:bodyPr/>
        <a:lstStyle/>
        <a:p>
          <a:r>
            <a:rPr lang="uk-UA" dirty="0" smtClean="0"/>
            <a:t>Моральна надійність</a:t>
          </a:r>
          <a:endParaRPr lang="uk-UA" dirty="0"/>
        </a:p>
      </dgm:t>
    </dgm:pt>
    <dgm:pt modelId="{B78884A2-0EDC-4232-8F76-17CA38DA0069}" type="parTrans" cxnId="{1285D8B8-895B-437B-AC8A-386FC59DBE75}">
      <dgm:prSet/>
      <dgm:spPr/>
      <dgm:t>
        <a:bodyPr/>
        <a:lstStyle/>
        <a:p>
          <a:endParaRPr lang="uk-UA"/>
        </a:p>
      </dgm:t>
    </dgm:pt>
    <dgm:pt modelId="{F87294BE-F28D-4695-A74E-11AB3E7D893B}" type="sibTrans" cxnId="{1285D8B8-895B-437B-AC8A-386FC59DBE75}">
      <dgm:prSet/>
      <dgm:spPr/>
      <dgm:t>
        <a:bodyPr/>
        <a:lstStyle/>
        <a:p>
          <a:endParaRPr lang="uk-UA"/>
        </a:p>
      </dgm:t>
    </dgm:pt>
    <dgm:pt modelId="{58767B70-918E-4FD2-89FD-D32ACD8E6EF3}">
      <dgm:prSet phldrT="[Текст]"/>
      <dgm:spPr/>
      <dgm:t>
        <a:bodyPr/>
        <a:lstStyle/>
        <a:p>
          <a:r>
            <a:rPr lang="uk-UA" dirty="0" smtClean="0"/>
            <a:t>Професіоналізм компетентність</a:t>
          </a:r>
          <a:endParaRPr lang="uk-UA" dirty="0"/>
        </a:p>
      </dgm:t>
    </dgm:pt>
    <dgm:pt modelId="{322ACA93-AEE5-424D-9C74-C53F610D4677}" type="parTrans" cxnId="{848E8786-D4CA-4D6E-B572-871C3B142920}">
      <dgm:prSet/>
      <dgm:spPr/>
      <dgm:t>
        <a:bodyPr/>
        <a:lstStyle/>
        <a:p>
          <a:endParaRPr lang="uk-UA"/>
        </a:p>
      </dgm:t>
    </dgm:pt>
    <dgm:pt modelId="{712DFD7B-2AC9-41EA-8009-1E63385758F6}" type="sibTrans" cxnId="{848E8786-D4CA-4D6E-B572-871C3B142920}">
      <dgm:prSet/>
      <dgm:spPr/>
      <dgm:t>
        <a:bodyPr/>
        <a:lstStyle/>
        <a:p>
          <a:endParaRPr lang="uk-UA"/>
        </a:p>
      </dgm:t>
    </dgm:pt>
    <dgm:pt modelId="{CFBB2D6B-56AB-4B20-B2DB-C6167927DC01}">
      <dgm:prSet phldrT="[Текст]"/>
      <dgm:spPr/>
      <dgm:t>
        <a:bodyPr/>
        <a:lstStyle/>
        <a:p>
          <a:r>
            <a:rPr lang="uk-UA" dirty="0" smtClean="0"/>
            <a:t>Гуманітарна освіченість</a:t>
          </a:r>
          <a:endParaRPr lang="uk-UA" dirty="0"/>
        </a:p>
      </dgm:t>
    </dgm:pt>
    <dgm:pt modelId="{1E28E4D9-5154-4A30-A86C-23CA4A4B494A}" type="parTrans" cxnId="{DE2E869B-0DBA-4FD4-8FCE-5D8A61280816}">
      <dgm:prSet/>
      <dgm:spPr/>
      <dgm:t>
        <a:bodyPr/>
        <a:lstStyle/>
        <a:p>
          <a:endParaRPr lang="uk-UA"/>
        </a:p>
      </dgm:t>
    </dgm:pt>
    <dgm:pt modelId="{E2831863-FC4B-428F-8453-AB098DD2D8B4}" type="sibTrans" cxnId="{DE2E869B-0DBA-4FD4-8FCE-5D8A61280816}">
      <dgm:prSet/>
      <dgm:spPr/>
      <dgm:t>
        <a:bodyPr/>
        <a:lstStyle/>
        <a:p>
          <a:endParaRPr lang="uk-UA"/>
        </a:p>
      </dgm:t>
    </dgm:pt>
    <dgm:pt modelId="{F96C733E-3FBB-4C91-8253-60DB74FDF756}" type="pres">
      <dgm:prSet presAssocID="{AA0D028F-3E01-451E-9C39-F0C11CB46C6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2B8DBC7-E175-47A1-95C1-5F79578975F4}" type="pres">
      <dgm:prSet presAssocID="{E6E40DBF-CE9D-4596-8B5A-6D52325840A9}" presName="centerShape" presStyleLbl="node0" presStyleIdx="0" presStyleCnt="1"/>
      <dgm:spPr/>
      <dgm:t>
        <a:bodyPr/>
        <a:lstStyle/>
        <a:p>
          <a:endParaRPr lang="uk-UA"/>
        </a:p>
      </dgm:t>
    </dgm:pt>
    <dgm:pt modelId="{87B48BA8-CA7D-4B35-BAD3-A0569A47A1BD}" type="pres">
      <dgm:prSet presAssocID="{B78884A2-0EDC-4232-8F76-17CA38DA0069}" presName="parTrans" presStyleLbl="bgSibTrans2D1" presStyleIdx="0" presStyleCnt="3"/>
      <dgm:spPr/>
      <dgm:t>
        <a:bodyPr/>
        <a:lstStyle/>
        <a:p>
          <a:endParaRPr lang="uk-UA"/>
        </a:p>
      </dgm:t>
    </dgm:pt>
    <dgm:pt modelId="{9DBC1D44-2209-4F0F-BCC2-DFD7B4DE74F3}" type="pres">
      <dgm:prSet presAssocID="{235D54F1-4758-44A5-BAA0-3A304323D5F4}" presName="node" presStyleLbl="node1" presStyleIdx="0" presStyleCnt="3" custScaleX="90271" custScaleY="8107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AAC156B-F378-45E8-9F07-C56C2ED70F27}" type="pres">
      <dgm:prSet presAssocID="{322ACA93-AEE5-424D-9C74-C53F610D4677}" presName="parTrans" presStyleLbl="bgSibTrans2D1" presStyleIdx="1" presStyleCnt="3"/>
      <dgm:spPr/>
      <dgm:t>
        <a:bodyPr/>
        <a:lstStyle/>
        <a:p>
          <a:endParaRPr lang="uk-UA"/>
        </a:p>
      </dgm:t>
    </dgm:pt>
    <dgm:pt modelId="{1825A026-FB55-4D88-949B-61049A66FF4A}" type="pres">
      <dgm:prSet presAssocID="{58767B70-918E-4FD2-89FD-D32ACD8E6EF3}" presName="node" presStyleLbl="node1" presStyleIdx="1" presStyleCnt="3" custScaleX="12357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6337221-7EC7-467C-B67A-571F8AD31190}" type="pres">
      <dgm:prSet presAssocID="{1E28E4D9-5154-4A30-A86C-23CA4A4B494A}" presName="parTrans" presStyleLbl="bgSibTrans2D1" presStyleIdx="2" presStyleCnt="3"/>
      <dgm:spPr/>
      <dgm:t>
        <a:bodyPr/>
        <a:lstStyle/>
        <a:p>
          <a:endParaRPr lang="uk-UA"/>
        </a:p>
      </dgm:t>
    </dgm:pt>
    <dgm:pt modelId="{2FF4966F-65DB-45CF-95EA-A43D58C6CE19}" type="pres">
      <dgm:prSet presAssocID="{CFBB2D6B-56AB-4B20-B2DB-C6167927DC01}" presName="node" presStyleLbl="node1" presStyleIdx="2" presStyleCnt="3" custScaleX="86536" custScaleY="8107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E2E869B-0DBA-4FD4-8FCE-5D8A61280816}" srcId="{E6E40DBF-CE9D-4596-8B5A-6D52325840A9}" destId="{CFBB2D6B-56AB-4B20-B2DB-C6167927DC01}" srcOrd="2" destOrd="0" parTransId="{1E28E4D9-5154-4A30-A86C-23CA4A4B494A}" sibTransId="{E2831863-FC4B-428F-8453-AB098DD2D8B4}"/>
    <dgm:cxn modelId="{1E8A61D1-E2EF-4840-BDDB-3F44FB75830D}" type="presOf" srcId="{E6E40DBF-CE9D-4596-8B5A-6D52325840A9}" destId="{C2B8DBC7-E175-47A1-95C1-5F79578975F4}" srcOrd="0" destOrd="0" presId="urn:microsoft.com/office/officeart/2005/8/layout/radial4"/>
    <dgm:cxn modelId="{1285D8B8-895B-437B-AC8A-386FC59DBE75}" srcId="{E6E40DBF-CE9D-4596-8B5A-6D52325840A9}" destId="{235D54F1-4758-44A5-BAA0-3A304323D5F4}" srcOrd="0" destOrd="0" parTransId="{B78884A2-0EDC-4232-8F76-17CA38DA0069}" sibTransId="{F87294BE-F28D-4695-A74E-11AB3E7D893B}"/>
    <dgm:cxn modelId="{4994130F-5EB0-45B5-8C22-797AD8DDCD21}" type="presOf" srcId="{235D54F1-4758-44A5-BAA0-3A304323D5F4}" destId="{9DBC1D44-2209-4F0F-BCC2-DFD7B4DE74F3}" srcOrd="0" destOrd="0" presId="urn:microsoft.com/office/officeart/2005/8/layout/radial4"/>
    <dgm:cxn modelId="{BECE0875-0B28-4EDC-864C-319C13CCBEB1}" type="presOf" srcId="{B78884A2-0EDC-4232-8F76-17CA38DA0069}" destId="{87B48BA8-CA7D-4B35-BAD3-A0569A47A1BD}" srcOrd="0" destOrd="0" presId="urn:microsoft.com/office/officeart/2005/8/layout/radial4"/>
    <dgm:cxn modelId="{DD9B7B0E-5B59-4AC6-82E6-8D6165C2895C}" type="presOf" srcId="{1E28E4D9-5154-4A30-A86C-23CA4A4B494A}" destId="{16337221-7EC7-467C-B67A-571F8AD31190}" srcOrd="0" destOrd="0" presId="urn:microsoft.com/office/officeart/2005/8/layout/radial4"/>
    <dgm:cxn modelId="{4FB2AD06-A33A-4885-AC33-E2CB736A577F}" type="presOf" srcId="{AA0D028F-3E01-451E-9C39-F0C11CB46C63}" destId="{F96C733E-3FBB-4C91-8253-60DB74FDF756}" srcOrd="0" destOrd="0" presId="urn:microsoft.com/office/officeart/2005/8/layout/radial4"/>
    <dgm:cxn modelId="{E221D4AC-2E84-41B7-81F2-81BE40287CFC}" type="presOf" srcId="{CFBB2D6B-56AB-4B20-B2DB-C6167927DC01}" destId="{2FF4966F-65DB-45CF-95EA-A43D58C6CE19}" srcOrd="0" destOrd="0" presId="urn:microsoft.com/office/officeart/2005/8/layout/radial4"/>
    <dgm:cxn modelId="{A917BF42-08FE-47D9-AF68-B967AD2815DA}" type="presOf" srcId="{322ACA93-AEE5-424D-9C74-C53F610D4677}" destId="{3AAC156B-F378-45E8-9F07-C56C2ED70F27}" srcOrd="0" destOrd="0" presId="urn:microsoft.com/office/officeart/2005/8/layout/radial4"/>
    <dgm:cxn modelId="{848E8786-D4CA-4D6E-B572-871C3B142920}" srcId="{E6E40DBF-CE9D-4596-8B5A-6D52325840A9}" destId="{58767B70-918E-4FD2-89FD-D32ACD8E6EF3}" srcOrd="1" destOrd="0" parTransId="{322ACA93-AEE5-424D-9C74-C53F610D4677}" sibTransId="{712DFD7B-2AC9-41EA-8009-1E63385758F6}"/>
    <dgm:cxn modelId="{125484A8-8A83-4101-B329-1921A6A242D4}" srcId="{AA0D028F-3E01-451E-9C39-F0C11CB46C63}" destId="{E6E40DBF-CE9D-4596-8B5A-6D52325840A9}" srcOrd="0" destOrd="0" parTransId="{B04B4A45-9BA0-4FFE-BF50-B0F350A0F8D2}" sibTransId="{917B2A8D-E1B9-4EA9-9C70-9B96207F1BAF}"/>
    <dgm:cxn modelId="{D47DBA73-9A63-4FAB-B793-A5B2127C018C}" type="presOf" srcId="{58767B70-918E-4FD2-89FD-D32ACD8E6EF3}" destId="{1825A026-FB55-4D88-949B-61049A66FF4A}" srcOrd="0" destOrd="0" presId="urn:microsoft.com/office/officeart/2005/8/layout/radial4"/>
    <dgm:cxn modelId="{B3B9BF0B-E87F-4E78-86DA-C1A9591C5ACB}" type="presParOf" srcId="{F96C733E-3FBB-4C91-8253-60DB74FDF756}" destId="{C2B8DBC7-E175-47A1-95C1-5F79578975F4}" srcOrd="0" destOrd="0" presId="urn:microsoft.com/office/officeart/2005/8/layout/radial4"/>
    <dgm:cxn modelId="{45F631E0-5091-410C-BBA2-78B86839823D}" type="presParOf" srcId="{F96C733E-3FBB-4C91-8253-60DB74FDF756}" destId="{87B48BA8-CA7D-4B35-BAD3-A0569A47A1BD}" srcOrd="1" destOrd="0" presId="urn:microsoft.com/office/officeart/2005/8/layout/radial4"/>
    <dgm:cxn modelId="{66125613-071C-414C-A112-584823EC3512}" type="presParOf" srcId="{F96C733E-3FBB-4C91-8253-60DB74FDF756}" destId="{9DBC1D44-2209-4F0F-BCC2-DFD7B4DE74F3}" srcOrd="2" destOrd="0" presId="urn:microsoft.com/office/officeart/2005/8/layout/radial4"/>
    <dgm:cxn modelId="{51917DB3-7909-46BB-B325-3A6575529240}" type="presParOf" srcId="{F96C733E-3FBB-4C91-8253-60DB74FDF756}" destId="{3AAC156B-F378-45E8-9F07-C56C2ED70F27}" srcOrd="3" destOrd="0" presId="urn:microsoft.com/office/officeart/2005/8/layout/radial4"/>
    <dgm:cxn modelId="{4467AFFA-62A0-4891-A878-FCAA4A21C57A}" type="presParOf" srcId="{F96C733E-3FBB-4C91-8253-60DB74FDF756}" destId="{1825A026-FB55-4D88-949B-61049A66FF4A}" srcOrd="4" destOrd="0" presId="urn:microsoft.com/office/officeart/2005/8/layout/radial4"/>
    <dgm:cxn modelId="{EF1181FD-FFDF-49E6-9088-DC65BCB31EF5}" type="presParOf" srcId="{F96C733E-3FBB-4C91-8253-60DB74FDF756}" destId="{16337221-7EC7-467C-B67A-571F8AD31190}" srcOrd="5" destOrd="0" presId="urn:microsoft.com/office/officeart/2005/8/layout/radial4"/>
    <dgm:cxn modelId="{27BC827E-4529-48AA-B517-F06053000FBE}" type="presParOf" srcId="{F96C733E-3FBB-4C91-8253-60DB74FDF756}" destId="{2FF4966F-65DB-45CF-95EA-A43D58C6CE1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8DBC7-E175-47A1-95C1-5F79578975F4}">
      <dsp:nvSpPr>
        <dsp:cNvPr id="0" name=""/>
        <dsp:cNvSpPr/>
      </dsp:nvSpPr>
      <dsp:spPr>
        <a:xfrm>
          <a:off x="2366428" y="2339933"/>
          <a:ext cx="1945358" cy="194535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Соціальній працівник</a:t>
          </a:r>
          <a:endParaRPr lang="uk-UA" sz="2000" kern="1200" dirty="0"/>
        </a:p>
      </dsp:txBody>
      <dsp:txXfrm>
        <a:off x="2651319" y="2624824"/>
        <a:ext cx="1375576" cy="1375576"/>
      </dsp:txXfrm>
    </dsp:sp>
    <dsp:sp modelId="{87B48BA8-CA7D-4B35-BAD3-A0569A47A1BD}">
      <dsp:nvSpPr>
        <dsp:cNvPr id="0" name=""/>
        <dsp:cNvSpPr/>
      </dsp:nvSpPr>
      <dsp:spPr>
        <a:xfrm rot="12900000">
          <a:off x="1095234" y="1993482"/>
          <a:ext cx="1511724" cy="55442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DBC1D44-2209-4F0F-BCC2-DFD7B4DE74F3}">
      <dsp:nvSpPr>
        <dsp:cNvPr id="0" name=""/>
        <dsp:cNvSpPr/>
      </dsp:nvSpPr>
      <dsp:spPr>
        <a:xfrm>
          <a:off x="397785" y="1237800"/>
          <a:ext cx="1668290" cy="11987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Моральна надійність</a:t>
          </a:r>
          <a:endParaRPr lang="uk-UA" sz="1900" kern="1200" dirty="0"/>
        </a:p>
      </dsp:txBody>
      <dsp:txXfrm>
        <a:off x="432894" y="1272909"/>
        <a:ext cx="1598072" cy="1128483"/>
      </dsp:txXfrm>
    </dsp:sp>
    <dsp:sp modelId="{3AAC156B-F378-45E8-9F07-C56C2ED70F27}">
      <dsp:nvSpPr>
        <dsp:cNvPr id="0" name=""/>
        <dsp:cNvSpPr/>
      </dsp:nvSpPr>
      <dsp:spPr>
        <a:xfrm rot="16200000">
          <a:off x="2583245" y="1218873"/>
          <a:ext cx="1511724" cy="55442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825A026-FB55-4D88-949B-61049A66FF4A}">
      <dsp:nvSpPr>
        <dsp:cNvPr id="0" name=""/>
        <dsp:cNvSpPr/>
      </dsp:nvSpPr>
      <dsp:spPr>
        <a:xfrm>
          <a:off x="2197236" y="987"/>
          <a:ext cx="2283741" cy="14784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Професіоналізм компетентність</a:t>
          </a:r>
          <a:endParaRPr lang="uk-UA" sz="1800" kern="1200" dirty="0"/>
        </a:p>
      </dsp:txBody>
      <dsp:txXfrm>
        <a:off x="2240539" y="44290"/>
        <a:ext cx="2197135" cy="1391866"/>
      </dsp:txXfrm>
    </dsp:sp>
    <dsp:sp modelId="{16337221-7EC7-467C-B67A-571F8AD31190}">
      <dsp:nvSpPr>
        <dsp:cNvPr id="0" name=""/>
        <dsp:cNvSpPr/>
      </dsp:nvSpPr>
      <dsp:spPr>
        <a:xfrm rot="19500000">
          <a:off x="4071256" y="1993482"/>
          <a:ext cx="1511724" cy="55442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FF4966F-65DB-45CF-95EA-A43D58C6CE19}">
      <dsp:nvSpPr>
        <dsp:cNvPr id="0" name=""/>
        <dsp:cNvSpPr/>
      </dsp:nvSpPr>
      <dsp:spPr>
        <a:xfrm>
          <a:off x="4646652" y="1237800"/>
          <a:ext cx="1599264" cy="11987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Гуманітарна освіченість</a:t>
          </a:r>
          <a:endParaRPr lang="uk-UA" sz="1800" kern="1200" dirty="0"/>
        </a:p>
      </dsp:txBody>
      <dsp:txXfrm>
        <a:off x="4681761" y="1272909"/>
        <a:ext cx="1529046" cy="11284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0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ПРОФЕСІЙНИЙ ІМІДЖ НОТАРІУСА: ОДИН ЗА ВСІХ І ВСІ ЗА ОДНОГО ...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0" y="3857629"/>
            <a:ext cx="9144000" cy="30003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143932" cy="2928958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курс</a:t>
            </a:r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«Етика та деонтологія соціальної роботи»</a:t>
            </a:r>
            <a:endParaRPr lang="uk-UA" sz="54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Похожее изображение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8184" y="2420888"/>
            <a:ext cx="328611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122222">
            <a:off x="361996" y="185324"/>
            <a:ext cx="4649644" cy="173494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 ж таке 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імідж соціального працівника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969562"/>
            <a:ext cx="7056784" cy="3259638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uk-UA" sz="2400" b="1" dirty="0" smtClean="0"/>
              <a:t>Мета</a:t>
            </a:r>
            <a:r>
              <a:rPr lang="uk-UA" sz="2400" dirty="0" smtClean="0"/>
              <a:t> дисципліни: </a:t>
            </a:r>
            <a:r>
              <a:rPr lang="uk-UA" sz="2400" dirty="0"/>
              <a:t>формування у майбутніх соціальних педагогів / соціальних працівників моральних цінностей соціально-педагогічної діяльності; опанування необхідними знаннями з основ професійної етики та формування навичок їх реалізації у практичній діяльності. </a:t>
            </a:r>
            <a:endParaRPr lang="ru-RU" sz="2400" dirty="0">
              <a:effectLst/>
            </a:endParaRPr>
          </a:p>
        </p:txBody>
      </p:sp>
      <p:pic>
        <p:nvPicPr>
          <p:cNvPr id="4" name="Picture 2" descr="Неудобные вопросы и как на них отвечать, бестактный вопрос про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4766" y="-160018"/>
            <a:ext cx="2500330" cy="2262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70" name="AutoShape 6" descr="Соціальний працівник. Ми допоможемо - Posts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1272" name="AutoShape 8" descr="Соціальний працівник. Ми допоможемо - Posts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1276" name="Picture 12" descr="Нет описания фото."/>
          <p:cNvPicPr>
            <a:picLocks noChangeAspect="1" noChangeArrowheads="1"/>
          </p:cNvPicPr>
          <p:nvPr/>
        </p:nvPicPr>
        <p:blipFill>
          <a:blip r:embed="rId3"/>
          <a:srcRect l="29824" t="14063" r="21575" b="44531"/>
          <a:stretch>
            <a:fillRect/>
          </a:stretch>
        </p:blipFill>
        <p:spPr bwMode="auto">
          <a:xfrm>
            <a:off x="-26744" y="4276368"/>
            <a:ext cx="1957112" cy="235743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3" name="Прямоугольник 12"/>
          <p:cNvSpPr/>
          <p:nvPr/>
        </p:nvSpPr>
        <p:spPr>
          <a:xfrm>
            <a:off x="2428860" y="3571876"/>
            <a:ext cx="67151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000233" y="5106748"/>
            <a:ext cx="7143767" cy="1571636"/>
          </a:xfrm>
          <a:prstGeom prst="notchedRightArrow">
            <a:avLst>
              <a:gd name="adj1" fmla="val 50000"/>
              <a:gd name="adj2" fmla="val 32737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Який етичний кодекс</a:t>
            </a:r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соціального працівника?</a:t>
            </a:r>
            <a:endParaRPr kumimoji="0" lang="uk-UA" sz="28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13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718914"/>
            <a:ext cx="892971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Основними </a:t>
            </a:r>
            <a:r>
              <a:rPr lang="uk-UA" sz="2400" b="1" dirty="0"/>
              <a:t>завданнями</a:t>
            </a:r>
            <a:r>
              <a:rPr lang="uk-UA" sz="2400" dirty="0"/>
              <a:t> вивчення дисципліни </a:t>
            </a:r>
            <a:r>
              <a:rPr lang="uk-UA" sz="2400" dirty="0" smtClean="0"/>
              <a:t>«Етика та деонтологія соціальної роботи» </a:t>
            </a:r>
            <a:r>
              <a:rPr lang="uk-UA" sz="2400" dirty="0"/>
              <a:t>є: </a:t>
            </a:r>
            <a:endParaRPr lang="ru-RU" sz="2400" dirty="0"/>
          </a:p>
          <a:p>
            <a:r>
              <a:rPr lang="uk-UA" sz="2400" dirty="0"/>
              <a:t>- розкриття питання важливості етичних принципів та норм у соціальній роботі та соціально-педагогічній діяльності; </a:t>
            </a:r>
            <a:endParaRPr lang="ru-RU" sz="2400" dirty="0"/>
          </a:p>
          <a:p>
            <a:r>
              <a:rPr lang="uk-UA" sz="2400" dirty="0"/>
              <a:t>- розкриття соціальної значущості дотримання соціальним працівником педагогічної етики, необхідності оволодіння </a:t>
            </a:r>
            <a:r>
              <a:rPr lang="uk-UA" sz="2400" dirty="0" err="1"/>
              <a:t>професійно</a:t>
            </a:r>
            <a:r>
              <a:rPr lang="uk-UA" sz="2400" dirty="0"/>
              <a:t>-етичними якостями; </a:t>
            </a:r>
            <a:endParaRPr lang="ru-RU" sz="2400" dirty="0"/>
          </a:p>
          <a:p>
            <a:r>
              <a:rPr lang="ru-RU" sz="2400" dirty="0"/>
              <a:t>- </a:t>
            </a:r>
            <a:r>
              <a:rPr lang="ru-RU" sz="2400" dirty="0" err="1"/>
              <a:t>ознайомлення</a:t>
            </a:r>
            <a:r>
              <a:rPr lang="ru-RU" sz="2400" dirty="0"/>
              <a:t> </a:t>
            </a:r>
            <a:r>
              <a:rPr lang="ru-RU" sz="2400" dirty="0" err="1"/>
              <a:t>майбутніх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uk-UA" sz="2400" dirty="0"/>
              <a:t>педагогів / </a:t>
            </a:r>
            <a:r>
              <a:rPr lang="ru-RU" sz="2400" dirty="0" err="1"/>
              <a:t>працівників</a:t>
            </a:r>
            <a:r>
              <a:rPr lang="ru-RU" sz="2400" dirty="0"/>
              <a:t> з принципами та нормами </a:t>
            </a:r>
            <a:r>
              <a:rPr lang="ru-RU" sz="2400" dirty="0" err="1"/>
              <a:t>соціально-педагогічної</a:t>
            </a:r>
            <a:r>
              <a:rPr lang="ru-RU" sz="2400" dirty="0"/>
              <a:t> </a:t>
            </a:r>
            <a:r>
              <a:rPr lang="ru-RU" sz="2400" dirty="0" err="1"/>
              <a:t>етики</a:t>
            </a:r>
            <a:r>
              <a:rPr lang="ru-RU" sz="2400" dirty="0"/>
              <a:t>; </a:t>
            </a:r>
            <a:endParaRPr lang="ru-RU" sz="2400" dirty="0"/>
          </a:p>
          <a:p>
            <a:r>
              <a:rPr lang="ru-RU" sz="2400" dirty="0"/>
              <a:t>- </a:t>
            </a:r>
            <a:r>
              <a:rPr lang="ru-RU" sz="2400" dirty="0" err="1"/>
              <a:t>розкриття</a:t>
            </a:r>
            <a:r>
              <a:rPr lang="ru-RU" sz="2400" dirty="0"/>
              <a:t> </a:t>
            </a:r>
            <a:r>
              <a:rPr lang="ru-RU" sz="2400" dirty="0" err="1"/>
              <a:t>особливостей</a:t>
            </a:r>
            <a:r>
              <a:rPr lang="ru-RU" sz="2400" dirty="0"/>
              <a:t> </a:t>
            </a:r>
            <a:r>
              <a:rPr lang="ru-RU" sz="2400" dirty="0" err="1"/>
              <a:t>етичної</a:t>
            </a:r>
            <a:r>
              <a:rPr lang="ru-RU" sz="2400" dirty="0"/>
              <a:t> </a:t>
            </a:r>
            <a:r>
              <a:rPr lang="ru-RU" sz="2400" dirty="0" err="1"/>
              <a:t>поведінки</a:t>
            </a:r>
            <a:r>
              <a:rPr lang="ru-RU" sz="2400" dirty="0"/>
              <a:t> </a:t>
            </a:r>
            <a:r>
              <a:rPr lang="ru-RU" sz="2400" dirty="0" err="1"/>
              <a:t>соціального</a:t>
            </a:r>
            <a:r>
              <a:rPr lang="ru-RU" sz="2400" dirty="0"/>
              <a:t> </a:t>
            </a:r>
            <a:r>
              <a:rPr lang="ru-RU" sz="2400" dirty="0" err="1"/>
              <a:t>працівника</a:t>
            </a:r>
            <a:r>
              <a:rPr lang="ru-RU" sz="2400" dirty="0"/>
              <a:t> при </a:t>
            </a:r>
            <a:r>
              <a:rPr lang="ru-RU" sz="2400" dirty="0" err="1"/>
              <a:t>розв’язання</a:t>
            </a:r>
            <a:r>
              <a:rPr lang="ru-RU" sz="2400" dirty="0"/>
              <a:t> </a:t>
            </a:r>
            <a:r>
              <a:rPr lang="ru-RU" sz="2400" dirty="0" err="1"/>
              <a:t>соціально-педагогічних</a:t>
            </a:r>
            <a:r>
              <a:rPr lang="ru-RU" sz="2400" dirty="0"/>
              <a:t> проблем; </a:t>
            </a:r>
            <a:endParaRPr lang="ru-RU" sz="2400" dirty="0"/>
          </a:p>
          <a:p>
            <a:r>
              <a:rPr lang="ru-RU" sz="2400" dirty="0"/>
              <a:t>- </a:t>
            </a:r>
            <a:r>
              <a:rPr lang="ru-RU" sz="2400" dirty="0" err="1"/>
              <a:t>розвиток</a:t>
            </a:r>
            <a:r>
              <a:rPr lang="ru-RU" sz="2400" dirty="0"/>
              <a:t> нави</a:t>
            </a:r>
            <a:r>
              <a:rPr lang="uk-UA" sz="2400" dirty="0" err="1"/>
              <a:t>чок</a:t>
            </a:r>
            <a:r>
              <a:rPr lang="ru-RU" sz="2400" dirty="0"/>
              <a:t> </a:t>
            </a:r>
            <a:r>
              <a:rPr lang="ru-RU" sz="2400" dirty="0" err="1"/>
              <a:t>регулювання</a:t>
            </a:r>
            <a:r>
              <a:rPr lang="ru-RU" sz="2400" dirty="0"/>
              <a:t> </a:t>
            </a:r>
            <a:r>
              <a:rPr lang="ru-RU" sz="2400" dirty="0" err="1"/>
              <a:t>власної</a:t>
            </a:r>
            <a:r>
              <a:rPr lang="ru-RU" sz="2400" dirty="0"/>
              <a:t> </a:t>
            </a:r>
            <a:r>
              <a:rPr lang="ru-RU" sz="2400" dirty="0" err="1"/>
              <a:t>поведінки</a:t>
            </a:r>
            <a:r>
              <a:rPr lang="ru-RU" sz="2400" dirty="0"/>
              <a:t> у </a:t>
            </a:r>
            <a:r>
              <a:rPr lang="ru-RU" sz="2400" dirty="0" err="1"/>
              <a:t>різноманітних</a:t>
            </a:r>
            <a:r>
              <a:rPr lang="ru-RU" sz="2400" dirty="0"/>
              <a:t> </a:t>
            </a:r>
            <a:r>
              <a:rPr lang="ru-RU" sz="2400" dirty="0" err="1"/>
              <a:t>ситуаціях</a:t>
            </a:r>
            <a:r>
              <a:rPr lang="ru-RU" sz="2400" dirty="0"/>
              <a:t> </a:t>
            </a:r>
            <a:r>
              <a:rPr lang="ru-RU" sz="2400" dirty="0" err="1"/>
              <a:t>професійної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uk-UA" sz="2400" dirty="0"/>
              <a:t>.</a:t>
            </a:r>
            <a:endParaRPr lang="ru-RU" sz="2400" dirty="0"/>
          </a:p>
          <a:p>
            <a:endParaRPr lang="uk-UA" sz="24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320" y="446094"/>
            <a:ext cx="8862680" cy="1268398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uk-UA" sz="2800" dirty="0"/>
              <a:t>Згідно з вимогами освітньо-професійної програми студенти повинні досягти таких результатів навчання</a:t>
            </a:r>
            <a:r>
              <a:rPr lang="uk-UA" sz="2800" dirty="0" smtClean="0"/>
              <a:t>: з</a:t>
            </a:r>
            <a:r>
              <a:rPr lang="ru-RU" sz="2800" b="1" i="1" dirty="0" err="1" smtClean="0"/>
              <a:t>нати</a:t>
            </a:r>
            <a:r>
              <a:rPr lang="ru-RU" sz="2800" b="1" i="1" dirty="0"/>
              <a:t>: </a:t>
            </a:r>
            <a:r>
              <a:rPr lang="ru-RU" sz="2800" dirty="0"/>
              <a:t/>
            </a:r>
            <a:br>
              <a:rPr lang="ru-RU" sz="2800" dirty="0"/>
            </a:b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2108247" y="4036223"/>
            <a:ext cx="507289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187624" y="1595021"/>
            <a:ext cx="810285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/>
              <a:t>- </a:t>
            </a:r>
            <a:r>
              <a:rPr lang="uk-UA" sz="2800" dirty="0"/>
              <a:t>зміст основних понять і категорій;</a:t>
            </a:r>
            <a:endParaRPr lang="ru-RU" sz="2800" dirty="0"/>
          </a:p>
          <a:p>
            <a:r>
              <a:rPr lang="ru-RU" sz="2800" dirty="0" smtClean="0"/>
              <a:t>- </a:t>
            </a:r>
            <a:r>
              <a:rPr lang="ru-RU" sz="2800" dirty="0" err="1" smtClean="0"/>
              <a:t>основні</a:t>
            </a:r>
            <a:r>
              <a:rPr lang="ru-RU" sz="2800" dirty="0" smtClean="0"/>
              <a:t> </a:t>
            </a:r>
            <a:r>
              <a:rPr lang="ru-RU" sz="2800" dirty="0" err="1"/>
              <a:t>етичні</a:t>
            </a:r>
            <a:r>
              <a:rPr lang="ru-RU" sz="2800" dirty="0"/>
              <a:t> </a:t>
            </a:r>
            <a:r>
              <a:rPr lang="ru-RU" sz="2800" dirty="0" err="1"/>
              <a:t>концепції</a:t>
            </a:r>
            <a:r>
              <a:rPr lang="ru-RU" sz="2800" dirty="0"/>
              <a:t>; </a:t>
            </a:r>
            <a:endParaRPr lang="ru-RU" sz="2800" dirty="0"/>
          </a:p>
          <a:p>
            <a:r>
              <a:rPr lang="ru-RU" sz="2800" dirty="0" smtClean="0"/>
              <a:t>- </a:t>
            </a:r>
            <a:r>
              <a:rPr lang="ru-RU" sz="2800" dirty="0" err="1" smtClean="0"/>
              <a:t>визначення</a:t>
            </a:r>
            <a:r>
              <a:rPr lang="ru-RU" sz="2800" dirty="0" smtClean="0"/>
              <a:t> </a:t>
            </a:r>
            <a:r>
              <a:rPr lang="ru-RU" sz="2800" dirty="0" err="1"/>
              <a:t>етичних</a:t>
            </a:r>
            <a:r>
              <a:rPr lang="ru-RU" sz="2800" dirty="0"/>
              <a:t> проблем і </a:t>
            </a:r>
            <a:r>
              <a:rPr lang="ru-RU" sz="2800" dirty="0" err="1"/>
              <a:t>дилем</a:t>
            </a:r>
            <a:r>
              <a:rPr lang="ru-RU" sz="2800" dirty="0"/>
              <a:t>; </a:t>
            </a:r>
            <a:endParaRPr lang="ru-RU" sz="2800" dirty="0"/>
          </a:p>
          <a:p>
            <a:r>
              <a:rPr lang="ru-RU" sz="2800" dirty="0" smtClean="0"/>
              <a:t>- </a:t>
            </a:r>
            <a:r>
              <a:rPr lang="ru-RU" sz="2800" dirty="0" err="1" smtClean="0"/>
              <a:t>кваліфікаційні</a:t>
            </a:r>
            <a:r>
              <a:rPr lang="ru-RU" sz="2800" dirty="0" smtClean="0"/>
              <a:t> </a:t>
            </a:r>
            <a:r>
              <a:rPr lang="ru-RU" sz="2800" dirty="0" err="1"/>
              <a:t>вимоги</a:t>
            </a:r>
            <a:r>
              <a:rPr lang="ru-RU" sz="2800" dirty="0"/>
              <a:t> до </a:t>
            </a:r>
            <a:r>
              <a:rPr lang="ru-RU" sz="2800" dirty="0" err="1"/>
              <a:t>професійної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</a:t>
            </a:r>
            <a:r>
              <a:rPr lang="ru-RU" sz="2800" dirty="0" err="1"/>
              <a:t>соціального</a:t>
            </a:r>
            <a:r>
              <a:rPr lang="ru-RU" sz="2800" dirty="0"/>
              <a:t> </a:t>
            </a:r>
            <a:r>
              <a:rPr lang="ru-RU" sz="2800" dirty="0" err="1"/>
              <a:t>працівника</a:t>
            </a:r>
            <a:r>
              <a:rPr lang="ru-RU" sz="2800" dirty="0"/>
              <a:t>; </a:t>
            </a:r>
            <a:endParaRPr lang="ru-RU" sz="2800" dirty="0"/>
          </a:p>
          <a:p>
            <a:r>
              <a:rPr lang="ru-RU" sz="2800" dirty="0" smtClean="0"/>
              <a:t>- </a:t>
            </a:r>
            <a:r>
              <a:rPr lang="ru-RU" sz="2800" dirty="0" err="1" smtClean="0"/>
              <a:t>моделі</a:t>
            </a:r>
            <a:r>
              <a:rPr lang="ru-RU" sz="2800" dirty="0" smtClean="0"/>
              <a:t> </a:t>
            </a:r>
            <a:r>
              <a:rPr lang="ru-RU" sz="2800" dirty="0" err="1"/>
              <a:t>прийняття</a:t>
            </a:r>
            <a:r>
              <a:rPr lang="ru-RU" sz="2800" dirty="0"/>
              <a:t> </a:t>
            </a:r>
            <a:r>
              <a:rPr lang="ru-RU" sz="2800" dirty="0" err="1"/>
              <a:t>етичних</a:t>
            </a:r>
            <a:r>
              <a:rPr lang="ru-RU" sz="2800" dirty="0"/>
              <a:t> </a:t>
            </a:r>
            <a:r>
              <a:rPr lang="ru-RU" sz="2800" dirty="0" err="1"/>
              <a:t>рішень</a:t>
            </a:r>
            <a:r>
              <a:rPr lang="ru-RU" sz="2800" dirty="0"/>
              <a:t>;</a:t>
            </a:r>
            <a:endParaRPr lang="ru-RU" sz="2800" dirty="0"/>
          </a:p>
          <a:p>
            <a:r>
              <a:rPr lang="uk-UA" sz="2800" dirty="0" smtClean="0"/>
              <a:t>- цінності</a:t>
            </a:r>
            <a:r>
              <a:rPr lang="uk-UA" sz="2800" dirty="0"/>
              <a:t>, принципи, ролі соціального працівника;</a:t>
            </a:r>
            <a:endParaRPr lang="ru-RU" sz="2800" dirty="0"/>
          </a:p>
          <a:p>
            <a:r>
              <a:rPr lang="uk-UA" sz="2800" dirty="0" smtClean="0"/>
              <a:t>- підходи </a:t>
            </a:r>
            <a:r>
              <a:rPr lang="uk-UA" sz="2800" dirty="0"/>
              <a:t>до прийняття етичних рішень;</a:t>
            </a:r>
            <a:endParaRPr lang="ru-RU" sz="2800" dirty="0"/>
          </a:p>
          <a:p>
            <a:r>
              <a:rPr lang="uk-UA" sz="2800" dirty="0" smtClean="0"/>
              <a:t>- існуючі </a:t>
            </a:r>
            <a:r>
              <a:rPr lang="uk-UA" sz="2800" dirty="0"/>
              <a:t>кодекси етики соціальних працівників;</a:t>
            </a:r>
            <a:endParaRPr lang="ru-RU" sz="2800" dirty="0"/>
          </a:p>
          <a:p>
            <a:r>
              <a:rPr lang="uk-UA" sz="2800" dirty="0" smtClean="0"/>
              <a:t>- особливості </a:t>
            </a:r>
            <a:r>
              <a:rPr lang="uk-UA" sz="2800" dirty="0"/>
              <a:t>професійного спілкування.</a:t>
            </a:r>
            <a:endParaRPr lang="ru-RU" sz="2800" dirty="0">
              <a:effectLst/>
            </a:endParaRPr>
          </a:p>
        </p:txBody>
      </p:sp>
      <p:cxnSp>
        <p:nvCxnSpPr>
          <p:cNvPr id="15" name="Соединительная линия уступом 14"/>
          <p:cNvCxnSpPr/>
          <p:nvPr/>
        </p:nvCxnSpPr>
        <p:spPr>
          <a:xfrm>
            <a:off x="428596" y="2000240"/>
            <a:ext cx="571504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/>
          <p:nvPr/>
        </p:nvCxnSpPr>
        <p:spPr>
          <a:xfrm>
            <a:off x="428596" y="3000372"/>
            <a:ext cx="1000132" cy="42862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/>
          <p:nvPr/>
        </p:nvCxnSpPr>
        <p:spPr>
          <a:xfrm>
            <a:off x="428596" y="4286256"/>
            <a:ext cx="571504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/>
          <p:nvPr/>
        </p:nvCxnSpPr>
        <p:spPr>
          <a:xfrm>
            <a:off x="428596" y="5643578"/>
            <a:ext cx="1000132" cy="42862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AutoShape 2" descr="Вакансія соціального працівника | Немішаївська селищна ра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148" name="AutoShape 4" descr="Вакансія соціального працівника | Немішаївська селищна ра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5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750"/>
                            </p:stCondLst>
                            <p:childTnLst>
                              <p:par>
                                <p:cTn id="1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50"/>
                            </p:stCondLst>
                            <p:childTnLst>
                              <p:par>
                                <p:cTn id="2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750"/>
                            </p:stCondLst>
                            <p:childTnLst>
                              <p:par>
                                <p:cTn id="2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25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320" y="446094"/>
            <a:ext cx="8862680" cy="1268398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uk-UA" sz="2800" dirty="0"/>
              <a:t>Згідно з вимогами освітньо-професійної програми студенти повинні досягти таких результатів навчання</a:t>
            </a:r>
            <a:r>
              <a:rPr lang="uk-UA" sz="2800" dirty="0" smtClean="0"/>
              <a:t>: </a:t>
            </a:r>
            <a:r>
              <a:rPr lang="uk-UA" sz="2800" b="1" i="1" dirty="0" err="1" smtClean="0"/>
              <a:t>вмі</a:t>
            </a:r>
            <a:r>
              <a:rPr lang="ru-RU" sz="2800" b="1" i="1" dirty="0" err="1" smtClean="0"/>
              <a:t>ти</a:t>
            </a:r>
            <a:r>
              <a:rPr lang="ru-RU" sz="2800" b="1" i="1" dirty="0"/>
              <a:t>: </a:t>
            </a:r>
            <a:br>
              <a:rPr lang="ru-RU" sz="2800" b="1" i="1" dirty="0"/>
            </a:br>
            <a:endParaRPr lang="uk-UA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2108247" y="4036223"/>
            <a:ext cx="507289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187624" y="1714492"/>
            <a:ext cx="79563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800" b="1" i="1" dirty="0" smtClean="0"/>
              <a:t>- </a:t>
            </a:r>
            <a:r>
              <a:rPr lang="uk-UA" sz="2800" dirty="0" smtClean="0"/>
              <a:t>використовувати </a:t>
            </a:r>
            <a:r>
              <a:rPr lang="uk-UA" sz="2800" dirty="0"/>
              <a:t>кодекс етики соціальних працівників;</a:t>
            </a:r>
            <a:endParaRPr lang="ru-RU" sz="2800" dirty="0"/>
          </a:p>
          <a:p>
            <a:pPr lvl="0"/>
            <a:r>
              <a:rPr lang="ru-RU" sz="2800" dirty="0" err="1"/>
              <a:t>впевнено</a:t>
            </a:r>
            <a:r>
              <a:rPr lang="ru-RU" sz="2800" dirty="0"/>
              <a:t> </a:t>
            </a:r>
            <a:r>
              <a:rPr lang="ru-RU" sz="2800" dirty="0" err="1"/>
              <a:t>користуватися</a:t>
            </a:r>
            <a:r>
              <a:rPr lang="ru-RU" sz="2800" dirty="0"/>
              <a:t> </a:t>
            </a:r>
            <a:r>
              <a:rPr lang="ru-RU" sz="2800" dirty="0" err="1"/>
              <a:t>конструктивними</a:t>
            </a:r>
            <a:r>
              <a:rPr lang="ru-RU" sz="2800" dirty="0"/>
              <a:t> способами </a:t>
            </a:r>
            <a:r>
              <a:rPr lang="ru-RU" sz="2800" dirty="0" err="1"/>
              <a:t>вирішення</a:t>
            </a:r>
            <a:r>
              <a:rPr lang="ru-RU" sz="2800" dirty="0"/>
              <a:t> </a:t>
            </a:r>
            <a:r>
              <a:rPr lang="ru-RU" sz="2800" dirty="0" err="1"/>
              <a:t>конфліктів</a:t>
            </a:r>
            <a:r>
              <a:rPr lang="ru-RU" sz="2800" dirty="0"/>
              <a:t>;</a:t>
            </a:r>
          </a:p>
          <a:p>
            <a:pPr lvl="0"/>
            <a:r>
              <a:rPr lang="ru-RU" sz="2800" dirty="0" err="1"/>
              <a:t>реалізовувати</a:t>
            </a:r>
            <a:r>
              <a:rPr lang="ru-RU" sz="2800" dirty="0"/>
              <a:t> </a:t>
            </a:r>
            <a:r>
              <a:rPr lang="ru-RU" sz="2800" dirty="0" err="1"/>
              <a:t>ефективні</a:t>
            </a:r>
            <a:r>
              <a:rPr lang="ru-RU" sz="2800" dirty="0"/>
              <a:t> </a:t>
            </a:r>
            <a:r>
              <a:rPr lang="ru-RU" sz="2800" dirty="0" err="1"/>
              <a:t>прийоми</a:t>
            </a:r>
            <a:r>
              <a:rPr lang="ru-RU" sz="2800" dirty="0"/>
              <a:t> </a:t>
            </a:r>
            <a:r>
              <a:rPr lang="ru-RU" sz="2800" dirty="0" err="1"/>
              <a:t>вербальної</a:t>
            </a:r>
            <a:r>
              <a:rPr lang="ru-RU" sz="2800" dirty="0"/>
              <a:t> на </a:t>
            </a:r>
            <a:r>
              <a:rPr lang="ru-RU" sz="2800" dirty="0" err="1"/>
              <a:t>невербальної</a:t>
            </a:r>
            <a:r>
              <a:rPr lang="ru-RU" sz="2800" dirty="0"/>
              <a:t> </a:t>
            </a:r>
            <a:r>
              <a:rPr lang="ru-RU" sz="2800" dirty="0" err="1"/>
              <a:t>комунікації</a:t>
            </a:r>
            <a:r>
              <a:rPr lang="ru-RU" sz="2800" dirty="0"/>
              <a:t> з </a:t>
            </a:r>
            <a:r>
              <a:rPr lang="ru-RU" sz="2800" dirty="0" err="1"/>
              <a:t>клієнтом</a:t>
            </a:r>
            <a:r>
              <a:rPr lang="ru-RU" sz="2800" dirty="0"/>
              <a:t> та </a:t>
            </a:r>
            <a:r>
              <a:rPr lang="ru-RU" sz="2800" dirty="0" err="1"/>
              <a:t>визначати</a:t>
            </a:r>
            <a:r>
              <a:rPr lang="ru-RU" sz="2800" dirty="0"/>
              <a:t> </a:t>
            </a:r>
            <a:r>
              <a:rPr lang="ru-RU" sz="2800" dirty="0" err="1"/>
              <a:t>конгруентність</a:t>
            </a:r>
            <a:r>
              <a:rPr lang="ru-RU" sz="2800" dirty="0"/>
              <a:t> </a:t>
            </a:r>
            <a:r>
              <a:rPr lang="ru-RU" sz="2800" dirty="0" err="1"/>
              <a:t>співрозмовника</a:t>
            </a:r>
            <a:r>
              <a:rPr lang="ru-RU" sz="2800" dirty="0"/>
              <a:t>;</a:t>
            </a:r>
          </a:p>
          <a:p>
            <a:pPr lvl="0"/>
            <a:r>
              <a:rPr lang="ru-RU" sz="2800" dirty="0" err="1"/>
              <a:t>реалізовувати</a:t>
            </a:r>
            <a:r>
              <a:rPr lang="ru-RU" sz="2800" dirty="0"/>
              <a:t> </a:t>
            </a:r>
            <a:r>
              <a:rPr lang="ru-RU" sz="2800" dirty="0" err="1"/>
              <a:t>різні</a:t>
            </a:r>
            <a:r>
              <a:rPr lang="ru-RU" sz="2800" dirty="0"/>
              <a:t> </a:t>
            </a:r>
            <a:r>
              <a:rPr lang="ru-RU" sz="2800" dirty="0" err="1"/>
              <a:t>моделі</a:t>
            </a:r>
            <a:r>
              <a:rPr lang="ru-RU" sz="2800" dirty="0"/>
              <a:t> </a:t>
            </a:r>
            <a:r>
              <a:rPr lang="ru-RU" sz="2800" dirty="0" err="1"/>
              <a:t>прийняття</a:t>
            </a:r>
            <a:r>
              <a:rPr lang="ru-RU" sz="2800" dirty="0"/>
              <a:t> </a:t>
            </a:r>
            <a:r>
              <a:rPr lang="ru-RU" sz="2800" dirty="0" err="1"/>
              <a:t>етичних</a:t>
            </a:r>
            <a:r>
              <a:rPr lang="ru-RU" sz="2800" dirty="0"/>
              <a:t> </a:t>
            </a:r>
            <a:r>
              <a:rPr lang="ru-RU" sz="2800" dirty="0" err="1"/>
              <a:t>рішень</a:t>
            </a:r>
            <a:r>
              <a:rPr lang="ru-RU" sz="2800" dirty="0"/>
              <a:t>;</a:t>
            </a:r>
          </a:p>
          <a:p>
            <a:pPr lvl="0"/>
            <a:r>
              <a:rPr lang="ru-RU" sz="2800" dirty="0" err="1"/>
              <a:t>самостійно</a:t>
            </a:r>
            <a:r>
              <a:rPr lang="ru-RU" sz="2800" dirty="0"/>
              <a:t> </a:t>
            </a:r>
            <a:r>
              <a:rPr lang="ru-RU" sz="2800" dirty="0" err="1"/>
              <a:t>визначати</a:t>
            </a:r>
            <a:r>
              <a:rPr lang="ru-RU" sz="2800" dirty="0"/>
              <a:t> морально-</a:t>
            </a:r>
            <a:r>
              <a:rPr lang="ru-RU" sz="2800" dirty="0" err="1"/>
              <a:t>етичні</a:t>
            </a:r>
            <a:r>
              <a:rPr lang="ru-RU" sz="2800" dirty="0"/>
              <a:t> шляхи </a:t>
            </a:r>
            <a:r>
              <a:rPr lang="ru-RU" sz="2800" dirty="0" err="1"/>
              <a:t>вирішення</a:t>
            </a:r>
            <a:r>
              <a:rPr lang="ru-RU" sz="2800" dirty="0"/>
              <a:t> </a:t>
            </a:r>
            <a:r>
              <a:rPr lang="ru-RU" sz="2800" dirty="0" err="1"/>
              <a:t>соціально-педагогічної</a:t>
            </a:r>
            <a:r>
              <a:rPr lang="ru-RU" sz="2800" dirty="0"/>
              <a:t> </a:t>
            </a:r>
            <a:r>
              <a:rPr lang="ru-RU" sz="2800" dirty="0" err="1"/>
              <a:t>ситуації</a:t>
            </a:r>
            <a:r>
              <a:rPr lang="ru-RU" sz="2800" dirty="0"/>
              <a:t>.</a:t>
            </a:r>
          </a:p>
        </p:txBody>
      </p:sp>
      <p:cxnSp>
        <p:nvCxnSpPr>
          <p:cNvPr id="15" name="Соединительная линия уступом 14"/>
          <p:cNvCxnSpPr/>
          <p:nvPr/>
        </p:nvCxnSpPr>
        <p:spPr>
          <a:xfrm>
            <a:off x="428596" y="2000240"/>
            <a:ext cx="571504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/>
          <p:nvPr/>
        </p:nvCxnSpPr>
        <p:spPr>
          <a:xfrm>
            <a:off x="428596" y="3000372"/>
            <a:ext cx="1000132" cy="42862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/>
          <p:nvPr/>
        </p:nvCxnSpPr>
        <p:spPr>
          <a:xfrm>
            <a:off x="428596" y="4286256"/>
            <a:ext cx="571504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/>
          <p:nvPr/>
        </p:nvCxnSpPr>
        <p:spPr>
          <a:xfrm>
            <a:off x="428596" y="5643578"/>
            <a:ext cx="1000132" cy="42862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AutoShape 2" descr="Вакансія соціального працівника | Немішаївська селищна ра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148" name="AutoShape 4" descr="Вакансія соціального працівника | Немішаївська селищна ра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177239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5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750"/>
                            </p:stCondLst>
                            <p:childTnLst>
                              <p:par>
                                <p:cTn id="1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50"/>
                            </p:stCondLst>
                            <p:childTnLst>
                              <p:par>
                                <p:cTn id="2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750"/>
                            </p:stCondLst>
                            <p:childTnLst>
                              <p:par>
                                <p:cTn id="2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25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Golden scales justice — Stock Photo © Shenki #6743027"/>
          <p:cNvPicPr>
            <a:picLocks noChangeAspect="1" noChangeArrowheads="1"/>
          </p:cNvPicPr>
          <p:nvPr/>
        </p:nvPicPr>
        <p:blipFill>
          <a:blip r:embed="rId2"/>
          <a:srcRect l="11413" t="10870" r="11957" b="6522"/>
          <a:stretch>
            <a:fillRect/>
          </a:stretch>
        </p:blipFill>
        <p:spPr bwMode="auto">
          <a:xfrm>
            <a:off x="2643174" y="1071546"/>
            <a:ext cx="3786214" cy="30611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Сердце 6"/>
          <p:cNvSpPr/>
          <p:nvPr/>
        </p:nvSpPr>
        <p:spPr>
          <a:xfrm>
            <a:off x="2643174" y="2500306"/>
            <a:ext cx="1357322" cy="1071570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2714620"/>
            <a:ext cx="1332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внутрішнє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5072066" y="2571744"/>
            <a:ext cx="1357322" cy="785818"/>
          </a:xfrm>
          <a:prstGeom prst="wedgeRoundRectCallout">
            <a:avLst>
              <a:gd name="adj1" fmla="val -3633"/>
              <a:gd name="adj2" fmla="val 7842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5143504" y="2714620"/>
            <a:ext cx="11882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зовнішнє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785794"/>
            <a:ext cx="26432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/>
              <a:t>ГАРМОНІЗАЦІЯ</a:t>
            </a:r>
            <a:endParaRPr lang="uk-UA" sz="2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14282" y="4857760"/>
            <a:ext cx="42148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Соціальний працівник повинен спілкуватися з оточуючими людьми з повагою, довірою, дотримуючись при цьому виваженості у висловлюваннях </a:t>
            </a:r>
            <a:endParaRPr lang="uk-UA" sz="2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929190" y="4857760"/>
            <a:ext cx="407196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Своїм виглядом і поведінкою показувати свою компетентність, силу й авторитет, дотримуватись особистого простору, порядність та інтелігентність </a:t>
            </a:r>
            <a:endParaRPr lang="uk-UA" sz="2000" dirty="0"/>
          </a:p>
        </p:txBody>
      </p:sp>
      <p:sp>
        <p:nvSpPr>
          <p:cNvPr id="26" name="Двойная стрелка влево/вправо 25"/>
          <p:cNvSpPr/>
          <p:nvPr/>
        </p:nvSpPr>
        <p:spPr>
          <a:xfrm>
            <a:off x="3428992" y="4429132"/>
            <a:ext cx="2143140" cy="500066"/>
          </a:xfrm>
          <a:prstGeom prst="leftRightArrow">
            <a:avLst>
              <a:gd name="adj1" fmla="val 50000"/>
              <a:gd name="adj2" fmla="val 8215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28" name="Прямая соединительная линия 27"/>
          <p:cNvCxnSpPr>
            <a:stCxn id="8" idx="1"/>
            <a:endCxn id="31" idx="0"/>
          </p:cNvCxnSpPr>
          <p:nvPr/>
        </p:nvCxnSpPr>
        <p:spPr>
          <a:xfrm rot="10800000" flipV="1">
            <a:off x="1535886" y="2914674"/>
            <a:ext cx="1107289" cy="585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9" idx="3"/>
            <a:endCxn id="33" idx="0"/>
          </p:cNvCxnSpPr>
          <p:nvPr/>
        </p:nvCxnSpPr>
        <p:spPr>
          <a:xfrm>
            <a:off x="6429388" y="2964653"/>
            <a:ext cx="1107289" cy="607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714348" y="3500438"/>
            <a:ext cx="1643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привабливість іміджу</a:t>
            </a:r>
            <a:endParaRPr lang="uk-UA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715140" y="3571876"/>
            <a:ext cx="1643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привабливість іміджу</a:t>
            </a:r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Соціальний працівник | Факультет соціальної та психологічної освіти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357158" y="357166"/>
            <a:ext cx="5381877" cy="2500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4752"/>
            <a:ext cx="8229600" cy="2859784"/>
          </a:xfrm>
        </p:spPr>
        <p:txBody>
          <a:bodyPr>
            <a:normAutofit lnSpcReduction="10000"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позитивна життєва спрямованість,</a:t>
            </a:r>
            <a:r>
              <a:rPr lang="uk-UA" sz="2000" dirty="0" smtClean="0"/>
              <a:t>  конкретність і чіткість;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дотримання етичних норм цінностей, установок,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риси характеру, що відповідають місії та завданням соціальної роботи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емпатія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— вміння бачити світ очима іншої людини;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щирість, вміння природно поводитися у стосунках з клієнтом;</a:t>
            </a:r>
          </a:p>
          <a:p>
            <a:r>
              <a:rPr lang="uk-UA" sz="2000" dirty="0" smtClean="0"/>
              <a:t>повага, реагування на проблему клієнта так, щоб вселити йому впевненість у здатності подолати її;</a:t>
            </a:r>
          </a:p>
          <a:p>
            <a:r>
              <a:rPr lang="uk-UA" sz="2000" dirty="0" smtClean="0"/>
              <a:t>індивідуальний </a:t>
            </a:r>
            <a:r>
              <a:rPr lang="ru-RU" sz="2000" dirty="0" smtClean="0"/>
              <a:t>стиль </a:t>
            </a:r>
            <a:r>
              <a:rPr lang="uk-UA" sz="2000" dirty="0" smtClean="0"/>
              <a:t>діяльності та спілкування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гуманне ставлення, альтруїзм, </a:t>
            </a:r>
            <a:r>
              <a:rPr lang="uk-UA" sz="2000" dirty="0" smtClean="0"/>
              <a:t>загальна</a:t>
            </a:r>
            <a:r>
              <a:rPr lang="ru-RU" sz="2000" dirty="0" smtClean="0"/>
              <a:t> культура.</a:t>
            </a: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2071678"/>
            <a:ext cx="55007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Особистісні якості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соціального педагога справляють істотний вплив на характер і форму застосування різноманітних методів і прийомів у  соціальній роботі 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гнутая вниз стрелка 9"/>
          <p:cNvSpPr/>
          <p:nvPr/>
        </p:nvSpPr>
        <p:spPr>
          <a:xfrm rot="7825872">
            <a:off x="1386473" y="2469144"/>
            <a:ext cx="1848243" cy="789219"/>
          </a:xfrm>
          <a:prstGeom prst="curvedUp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Місто бар'єрів: Львів недоступний для людей з інвалідністю 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00438"/>
            <a:ext cx="4429124" cy="3357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Содержимое 3" descr="Похожее изображение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500438"/>
            <a:ext cx="4572000" cy="3357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4" name="Схема 3"/>
          <p:cNvGraphicFramePr/>
          <p:nvPr/>
        </p:nvGraphicFramePr>
        <p:xfrm>
          <a:off x="1071538" y="642918"/>
          <a:ext cx="6643702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Запрошуємо до курсу!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Хорольська районна державна адміністрація | Головна сторінк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688" y="2276872"/>
            <a:ext cx="4500594" cy="328614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1083</TotalTime>
  <Words>378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Georgia</vt:lpstr>
      <vt:lpstr>Times New Roman</vt:lpstr>
      <vt:lpstr>Trebuchet MS</vt:lpstr>
      <vt:lpstr>Wingdings 2</vt:lpstr>
      <vt:lpstr>Городская</vt:lpstr>
      <vt:lpstr> курс «Етика та деонтологія соціальної роботи»</vt:lpstr>
      <vt:lpstr>Що ж таке імідж соціального працівника?</vt:lpstr>
      <vt:lpstr>Презентация PowerPoint</vt:lpstr>
      <vt:lpstr>Згідно з вимогами освітньо-професійної програми студенти повинні досягти таких результатів навчання: знати:  </vt:lpstr>
      <vt:lpstr>Згідно з вимогами освітньо-професійної програми студенти повинні досягти таких результатів навчання: вміти:  </vt:lpstr>
      <vt:lpstr>Презентация PowerPoint</vt:lpstr>
      <vt:lpstr>Презентация PowerPoint</vt:lpstr>
      <vt:lpstr>Презентация PowerPoint</vt:lpstr>
      <vt:lpstr>Запрошуємо до курсу!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Зовнішня та внутрішня привабливість іміджу соціального працівника</dc:title>
  <dc:creator>User</dc:creator>
  <cp:lastModifiedBy>Пользователь</cp:lastModifiedBy>
  <cp:revision>97</cp:revision>
  <dcterms:created xsi:type="dcterms:W3CDTF">2020-04-15T13:02:40Z</dcterms:created>
  <dcterms:modified xsi:type="dcterms:W3CDTF">2020-09-01T21:53:06Z</dcterms:modified>
</cp:coreProperties>
</file>