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75" r:id="rId29"/>
    <p:sldId id="276" r:id="rId30"/>
    <p:sldId id="277" r:id="rId31"/>
    <p:sldId id="278" r:id="rId32"/>
    <p:sldId id="279" r:id="rId33"/>
    <p:sldId id="281" r:id="rId34"/>
    <p:sldId id="280" r:id="rId35"/>
    <p:sldId id="282" r:id="rId36"/>
    <p:sldId id="283" r:id="rId37"/>
    <p:sldId id="284" r:id="rId38"/>
    <p:sldId id="285" r:id="rId39"/>
    <p:sldId id="286" r:id="rId40"/>
    <p:sldId id="295" r:id="rId41"/>
    <p:sldId id="296" r:id="rId4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575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992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503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9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2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31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82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202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168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69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52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52FE-1467-45BC-81A5-0EB35AC7181C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A932-4826-44FF-90BD-317848228A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61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304256"/>
          </a:xfrm>
        </p:spPr>
        <p:txBody>
          <a:bodyPr/>
          <a:lstStyle/>
          <a:p>
            <a:r>
              <a:rPr lang="uk-UA" b="1" dirty="0" smtClean="0"/>
              <a:t>Створення та організація діяльності підприємства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6872808" cy="388843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Етапи створення підприємства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Установчі документи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Статутний фонд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Реєстрація підприємства</a:t>
            </a: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Організаційно-управлінська структура підприємства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uk-UA" smtClean="0">
                <a:solidFill>
                  <a:schemeClr val="tx1"/>
                </a:solidFill>
              </a:rPr>
              <a:t>Ліквідація підприємства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1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/>
              <a:t>Засновницький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договір</a:t>
            </a:r>
            <a:r>
              <a:rPr lang="ru-RU" sz="3600" b="1" dirty="0" smtClean="0"/>
              <a:t>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—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договору,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добровільне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майна,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учасник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себе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метою </a:t>
            </a:r>
            <a:r>
              <a:rPr lang="ru-RU" dirty="0" err="1" smtClean="0"/>
              <a:t>привласнення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 Тому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звертають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обсяги</a:t>
            </a:r>
            <a:r>
              <a:rPr lang="ru-RU" dirty="0" smtClean="0"/>
              <a:t> статутного фонду, </a:t>
            </a:r>
            <a:r>
              <a:rPr lang="ru-RU" dirty="0" err="1" smtClean="0"/>
              <a:t>частки</a:t>
            </a:r>
            <a:r>
              <a:rPr lang="ru-RU" dirty="0" smtClean="0"/>
              <a:t> кожного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і на форму (</a:t>
            </a:r>
            <a:r>
              <a:rPr lang="ru-RU" dirty="0" err="1" smtClean="0"/>
              <a:t>натуральну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речову</a:t>
            </a:r>
            <a:r>
              <a:rPr lang="ru-RU" dirty="0" smtClean="0"/>
              <a:t>), в </a:t>
            </a:r>
            <a:r>
              <a:rPr lang="ru-RU" dirty="0" err="1" smtClean="0"/>
              <a:t>якій</a:t>
            </a:r>
            <a:r>
              <a:rPr lang="ru-RU" dirty="0" smtClean="0"/>
              <a:t> вона вноситься,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способи</a:t>
            </a:r>
            <a:r>
              <a:rPr lang="ru-RU" dirty="0" smtClean="0"/>
              <a:t> оплати за </a:t>
            </a:r>
            <a:r>
              <a:rPr lang="ru-RU" dirty="0" err="1" smtClean="0"/>
              <a:t>надані</a:t>
            </a:r>
            <a:r>
              <a:rPr lang="ru-RU" dirty="0" smtClean="0"/>
              <a:t> один одному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виконані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456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>Мета засновницького договору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— об'єднання майна капіталів і підприємницьких зусиль для отримання прибутку. Засновницький договір визначає взаємовідносини між учасниками фірми, насамперед майнового та організаційного характеру.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та </a:t>
            </a:r>
            <a:r>
              <a:rPr lang="ru-RU" dirty="0" err="1" smtClean="0"/>
              <a:t>функціонують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статуту. </a:t>
            </a:r>
          </a:p>
          <a:p>
            <a:r>
              <a:rPr lang="ru-RU" b="1" dirty="0" smtClean="0"/>
              <a:t>Статут</a:t>
            </a:r>
            <a:r>
              <a:rPr lang="ru-RU" dirty="0" smtClean="0"/>
              <a:t> — </a:t>
            </a:r>
            <a:r>
              <a:rPr lang="ru-RU" dirty="0" err="1" smtClean="0"/>
              <a:t>головний</a:t>
            </a:r>
            <a:r>
              <a:rPr lang="ru-RU" dirty="0" smtClean="0"/>
              <a:t> і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документ 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</a:p>
          <a:p>
            <a:r>
              <a:rPr lang="uk-UA" dirty="0" smtClean="0"/>
              <a:t>Це юридичний документ, що визначає діяльність підприємства, регулює економічні та юридичні відносини всіх його працівників. </a:t>
            </a:r>
          </a:p>
          <a:p>
            <a:r>
              <a:rPr lang="uk-UA" dirty="0" smtClean="0"/>
              <a:t>У статуті наводиться повна характеристика напрямів діяльності підприємства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6243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Структура статуту підприємства містить такі основні розділи: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"Загальні положення", </a:t>
            </a:r>
          </a:p>
          <a:p>
            <a:r>
              <a:rPr lang="uk-UA" dirty="0" smtClean="0"/>
              <a:t>"Предмет, цілі діяльності", </a:t>
            </a:r>
          </a:p>
          <a:p>
            <a:r>
              <a:rPr lang="uk-UA" dirty="0" smtClean="0"/>
              <a:t>"Майно підприємства", </a:t>
            </a:r>
          </a:p>
          <a:p>
            <a:r>
              <a:rPr lang="uk-UA" dirty="0" smtClean="0"/>
              <a:t>"Органи управління", </a:t>
            </a:r>
          </a:p>
          <a:p>
            <a:r>
              <a:rPr lang="uk-UA" dirty="0" smtClean="0"/>
              <a:t>"Виробничо-господарська діяльність",</a:t>
            </a:r>
          </a:p>
          <a:p>
            <a:r>
              <a:rPr lang="uk-UA" dirty="0" smtClean="0"/>
              <a:t>"Регулювання трудових відносин", </a:t>
            </a:r>
          </a:p>
          <a:p>
            <a:r>
              <a:rPr lang="uk-UA" dirty="0" smtClean="0"/>
              <a:t>"Облік, звітність і контроль", </a:t>
            </a:r>
          </a:p>
          <a:p>
            <a:r>
              <a:rPr lang="uk-UA" dirty="0" smtClean="0"/>
              <a:t>"Реорганізація і припинення діяльності підприємства".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3367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Трудовий колектив підприємства:</a:t>
            </a:r>
            <a:br>
              <a:rPr lang="uk-UA" sz="36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розглядає і затверджує колективний договір;</a:t>
            </a:r>
          </a:p>
          <a:p>
            <a:pPr marL="0" indent="0">
              <a:buNone/>
            </a:pPr>
            <a:r>
              <a:rPr lang="uk-UA" dirty="0" smtClean="0"/>
              <a:t>— вивчає і вирішує питання самоврядування трудового колективу;</a:t>
            </a:r>
          </a:p>
          <a:p>
            <a:pPr marL="0" indent="0">
              <a:buNone/>
            </a:pPr>
            <a:r>
              <a:rPr lang="uk-UA" dirty="0" smtClean="0"/>
              <a:t>— визначає та затверджує перелік і порядок соціальних пільг;</a:t>
            </a:r>
          </a:p>
          <a:p>
            <a:pPr marL="0" indent="0">
              <a:buNone/>
            </a:pPr>
            <a:r>
              <a:rPr lang="uk-UA" dirty="0" smtClean="0"/>
              <a:t>— розглядає разом із засновником зміни і доповнення до статуту підприємства;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— встановлює умови найняття керівника;</a:t>
            </a:r>
          </a:p>
          <a:p>
            <a:pPr marL="0" indent="0">
              <a:buNone/>
            </a:pPr>
            <a:r>
              <a:rPr lang="uk-UA" dirty="0" smtClean="0"/>
              <a:t>— бере участь у вирішенні питання про виокремлення зі складу підрозділів для створення нового підприємства;</a:t>
            </a:r>
          </a:p>
          <a:p>
            <a:pPr marL="0" indent="0">
              <a:buNone/>
            </a:pPr>
            <a:r>
              <a:rPr lang="uk-UA" dirty="0" smtClean="0"/>
              <a:t>— разом із власником вирішує питання про вступ і вихід підприємства з об'єднання підприємств;</a:t>
            </a:r>
          </a:p>
          <a:p>
            <a:pPr marL="0" indent="0">
              <a:buNone/>
            </a:pPr>
            <a:r>
              <a:rPr lang="uk-UA" dirty="0" smtClean="0"/>
              <a:t>— приймає рішення про оренду підприємств.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2139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Фінансово-господарська діяльність підприємства будь-якої організаційно-правової форми і власності розпочинається з формування статутного фонду.</a:t>
            </a:r>
            <a:br>
              <a:rPr lang="uk-UA" sz="27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b="1" dirty="0" smtClean="0"/>
              <a:t>Статутний фонд </a:t>
            </a:r>
            <a:r>
              <a:rPr lang="uk-UA" dirty="0" smtClean="0"/>
              <a:t>— це виділені підприємству або залучені ним на засадах, визначених законодавством, фінансові ресурси у вигляді грошових коштів або вкладень у майно, матеріальні цінності, нематеріальні активи, цінні папери, закріплені за підприємством на праві власності або повного </a:t>
            </a:r>
            <a:r>
              <a:rPr lang="uk-UA" dirty="0" err="1" smtClean="0"/>
              <a:t>господарсько</a:t>
            </a:r>
            <a:r>
              <a:rPr lang="uk-UA" dirty="0" smtClean="0"/>
              <a:t>^ </a:t>
            </a:r>
            <a:r>
              <a:rPr lang="uk-UA" dirty="0" err="1" smtClean="0"/>
              <a:t>го</a:t>
            </a:r>
            <a:r>
              <a:rPr lang="uk-UA" dirty="0" smtClean="0"/>
              <a:t> відання. За рахунок статутного фонду підприємство формує свої власні (основні та оборотні) кошти.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1245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Статутний фонд державного підприємства </a:t>
            </a:r>
            <a:r>
              <a:rPr lang="uk-UA" dirty="0" smtClean="0"/>
              <a:t>— це сума коштів і вартість матеріальних ресурсів, що безоплатно виділені державою в постійне розпорядження трудового колективу підприємства на правах повного господарського відання. Підприємство володіє, користується, розпоряджається цими ресурсами, чинить стосовно них будь-які дії, що не суперечать закону і цілям діяльності підприємства. Розмір статутного фонду державного підприємства визначається обсягом виробництва і послуг, що надаються, на ньому.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046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/>
              <a:t/>
            </a:r>
            <a:br>
              <a:rPr lang="uk-UA" sz="3100" dirty="0"/>
            </a:br>
            <a:r>
              <a:rPr lang="uk-UA" sz="3100" b="1" dirty="0" smtClean="0"/>
              <a:t>Акціонерне товариство збільшує свій статутний фонд за рахунок:</a:t>
            </a:r>
            <a:br>
              <a:rPr lang="uk-UA" sz="3100" b="1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— додаткового випуску акцій;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спрямування прибутку на приріст статутного фонду шляхом збільшення номінальної вартості акцій.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5490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b="1" dirty="0" smtClean="0"/>
              <a:t>Реєстраційний етап утворення підприємства охоплює такі фази:</a:t>
            </a:r>
            <a:br>
              <a:rPr lang="uk-UA" sz="31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формування пакета реєстраційної документації;</a:t>
            </a:r>
          </a:p>
          <a:p>
            <a:pPr marL="0" indent="0">
              <a:buNone/>
            </a:pPr>
            <a:r>
              <a:rPr lang="uk-UA" dirty="0" smtClean="0"/>
              <a:t>— внесення необхідної суми до статутного фонду та обов'язкових платежів;</a:t>
            </a:r>
          </a:p>
          <a:p>
            <a:pPr marL="0" indent="0">
              <a:buNone/>
            </a:pPr>
            <a:r>
              <a:rPr lang="uk-UA" dirty="0" smtClean="0"/>
              <a:t>— отримання свідоцтва про реєстрацію;</a:t>
            </a:r>
          </a:p>
          <a:p>
            <a:pPr marL="0" indent="0">
              <a:buNone/>
            </a:pPr>
            <a:r>
              <a:rPr lang="uk-UA" dirty="0" smtClean="0"/>
              <a:t>— отримання ідентифікаційного коду та печатки;</a:t>
            </a:r>
          </a:p>
          <a:p>
            <a:pPr marL="0" indent="0">
              <a:buNone/>
            </a:pPr>
            <a:r>
              <a:rPr lang="uk-UA" dirty="0" smtClean="0"/>
              <a:t>— постановка на облік у статистичному управлінні;</a:t>
            </a:r>
          </a:p>
          <a:p>
            <a:pPr marL="0" indent="0">
              <a:buNone/>
            </a:pPr>
            <a:r>
              <a:rPr lang="uk-UA" dirty="0" smtClean="0"/>
              <a:t>— реєстрація в податковій адміністрації та пенсійному фонді;</a:t>
            </a:r>
          </a:p>
          <a:p>
            <a:pPr marL="0" indent="0">
              <a:buNone/>
            </a:pPr>
            <a:r>
              <a:rPr lang="uk-UA" dirty="0" smtClean="0"/>
              <a:t>— відкриття рахунку в установах банку.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8143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700" b="1" dirty="0" smtClean="0"/>
              <a:t>В Україні протягом останніх років діє типова система реєстрації новоствореного підприємства. З метою реєстрації потрібно подавати такі документи:</a:t>
            </a:r>
            <a:br>
              <a:rPr lang="uk-UA" sz="27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32500" lnSpcReduction="20000"/>
          </a:bodyPr>
          <a:lstStyle/>
          <a:p>
            <a:endParaRPr lang="uk-UA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uk-UA" sz="4300" dirty="0" smtClean="0"/>
              <a:t>—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рішення власника майна або вповноваженого органу про організацію підприємства (за наявності двох або більшої кількості власників таким документом є договір про заснування);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статут підприємства;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письмове підтвердження юридичної адреси суб'єкта підприємства;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реєстраційну картку, заповнену в трьох примірниках, яка одночасно виконує роль заяви засновника про реєстрацію підприємства;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квитанцію про сплату мита за реєстрацію підприємства;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нотаріально засвідчену копію свідоцтва про державну реєстрацію юридичної особи.</a:t>
            </a:r>
            <a:endParaRPr lang="uk-UA" sz="4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Щоб заснувати власну справу, потрібно обрати правову форму організації, яка відповідає обраній сфері підприємництва (критерії розмежування підприємств за формами власності</a:t>
            </a:r>
            <a:r>
              <a:rPr lang="en-US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7813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Державна реєстрація юридичних осіб та фізичних осіб-підприємців</a:t>
            </a:r>
            <a:br>
              <a:rPr lang="uk-UA" sz="2800" b="1" dirty="0" smtClean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— це засвідчення факту створення або ліквідації юридичної особи, засвідчення факту набуття або позбавлення статусу підприємця фізичною особою, а також вчинення інших реєстраційних дій шляхом внесення відповідних записів до Єдиного державного реєстру.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2736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Єдиний державний реєстр юридичних осіб та фізичних осіб-підприємців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це автоматизована система збирання, накопичення, захисту, обліку й надання інформації про юридичних осіб та фізичних осіб-підприємців.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5476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b="1" dirty="0" smtClean="0"/>
              <a:t>До порядку проведення державної реєстрації юридичних осіб та фізичних осіб-підприємців входять: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а) перевірка комплектності документів, які подаються державному</a:t>
            </a:r>
          </a:p>
          <a:p>
            <a:pPr marL="0" indent="0">
              <a:buNone/>
            </a:pPr>
            <a:r>
              <a:rPr lang="uk-UA" dirty="0" smtClean="0"/>
              <a:t>реєстратору, та повноти відомостей, що вказані в реєстраційній картці;</a:t>
            </a:r>
          </a:p>
          <a:p>
            <a:pPr marL="0" indent="0">
              <a:buNone/>
            </a:pPr>
            <a:r>
              <a:rPr lang="uk-UA" dirty="0" smtClean="0"/>
              <a:t>б) перевірка документів, які подаються державному реєстратору, на відсутність підстав для відмови у проведенні державної реєстрації;</a:t>
            </a:r>
          </a:p>
          <a:p>
            <a:pPr marL="0" indent="0">
              <a:buNone/>
            </a:pPr>
            <a:r>
              <a:rPr lang="uk-UA" dirty="0" smtClean="0"/>
              <a:t>в) внесення відомостей про юридичну особу або фізичну особу-підприємця до Єдиного державного реєстру;</a:t>
            </a:r>
          </a:p>
          <a:p>
            <a:pPr marL="0" indent="0">
              <a:buNone/>
            </a:pPr>
            <a:r>
              <a:rPr lang="uk-UA" dirty="0" smtClean="0"/>
              <a:t>г) оформлення і видача свідоцтва про державну реєстрацію та виписки з Єдиного державного реєстру.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922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Свідоцтво про державну реєстрацію</a:t>
            </a:r>
            <a:br>
              <a:rPr lang="uk-UA" sz="3600" b="1" dirty="0" smtClean="0"/>
            </a:b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— документ встановленого зразка, який засвідчує факт внесення до Єдиного державного реєстру запису про державну реєстрацію юридичної особи або фізичної особи - підприємця.</a:t>
            </a:r>
          </a:p>
          <a:p>
            <a:pPr marL="0" indent="0">
              <a:buNone/>
            </a:pPr>
            <a:r>
              <a:rPr lang="uk-UA" b="1" dirty="0" smtClean="0"/>
              <a:t>Державний реєстратор </a:t>
            </a:r>
            <a:r>
              <a:rPr lang="uk-UA" dirty="0" smtClean="0"/>
              <a:t>— посадова особа, яка здійснює державну реєстрацію юридичних осіб та фізичних осіб-підприємців.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8153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/>
              <a:t>Для </a:t>
            </a:r>
            <a:r>
              <a:rPr lang="ru-RU" sz="2200" b="1" dirty="0" err="1" smtClean="0"/>
              <a:t>проведення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державної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реєстрації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юридичної</a:t>
            </a:r>
            <a:r>
              <a:rPr lang="ru-RU" sz="2200" b="1" dirty="0" smtClean="0"/>
              <a:t> особи </a:t>
            </a:r>
            <a:r>
              <a:rPr lang="ru-RU" sz="2200" b="1" dirty="0" err="1" smtClean="0"/>
              <a:t>засновник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(</a:t>
            </a:r>
            <a:r>
              <a:rPr lang="ru-RU" sz="2200" b="1" dirty="0" err="1" smtClean="0"/>
              <a:t>засновники</a:t>
            </a:r>
            <a:r>
              <a:rPr lang="ru-RU" sz="2200" b="1" dirty="0" smtClean="0"/>
              <a:t>) </a:t>
            </a:r>
            <a:r>
              <a:rPr lang="ru-RU" sz="2200" b="1" dirty="0" err="1" smtClean="0"/>
              <a:t>або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уповноважена</a:t>
            </a:r>
            <a:r>
              <a:rPr lang="ru-RU" sz="2200" b="1" dirty="0" smtClean="0"/>
              <a:t> ними особа </a:t>
            </a:r>
            <a:r>
              <a:rPr lang="ru-RU" sz="2200" b="1" dirty="0" err="1" smtClean="0"/>
              <a:t>повинні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особисто</a:t>
            </a:r>
            <a:r>
              <a:rPr lang="ru-RU" sz="2200" b="1" dirty="0" smtClean="0"/>
              <a:t> подати</a:t>
            </a:r>
            <a:br>
              <a:rPr lang="ru-RU" sz="2200" b="1" dirty="0" smtClean="0"/>
            </a:br>
            <a:r>
              <a:rPr lang="ru-RU" sz="2200" b="1" dirty="0" smtClean="0"/>
              <a:t>державному </a:t>
            </a:r>
            <a:r>
              <a:rPr lang="ru-RU" sz="2200" b="1" dirty="0" err="1" smtClean="0"/>
              <a:t>реєстратору</a:t>
            </a:r>
            <a:r>
              <a:rPr lang="ru-RU" sz="2200" b="1" dirty="0" smtClean="0"/>
              <a:t> (</a:t>
            </a:r>
            <a:r>
              <a:rPr lang="ru-RU" sz="2200" b="1" dirty="0" err="1" smtClean="0"/>
              <a:t>надіслати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рекомендованим</a:t>
            </a:r>
            <a:r>
              <a:rPr lang="ru-RU" sz="2200" b="1" dirty="0" smtClean="0"/>
              <a:t> листом з </a:t>
            </a:r>
            <a:r>
              <a:rPr lang="ru-RU" sz="2200" b="1" dirty="0" err="1" smtClean="0"/>
              <a:t>описом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err="1" smtClean="0"/>
              <a:t>вкладення</a:t>
            </a:r>
            <a:r>
              <a:rPr lang="ru-RU" sz="2200" b="1" dirty="0" smtClean="0"/>
              <a:t>) </a:t>
            </a:r>
            <a:r>
              <a:rPr lang="ru-RU" sz="2200" b="1" dirty="0" err="1" smtClean="0"/>
              <a:t>такі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документи</a:t>
            </a:r>
            <a:r>
              <a:rPr lang="ru-RU" sz="2200" b="1" dirty="0" smtClean="0"/>
              <a:t>:</a:t>
            </a:r>
            <a:br>
              <a:rPr lang="ru-RU" sz="22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dirty="0" err="1" smtClean="0"/>
              <a:t>заповнену</a:t>
            </a:r>
            <a:r>
              <a:rPr lang="ru-RU" dirty="0" smtClean="0"/>
              <a:t> </a:t>
            </a:r>
            <a:r>
              <a:rPr lang="ru-RU" dirty="0" err="1" smtClean="0"/>
              <a:t>реєстраційну</a:t>
            </a:r>
            <a:r>
              <a:rPr lang="ru-RU" dirty="0" smtClean="0"/>
              <a:t> </a:t>
            </a:r>
            <a:r>
              <a:rPr lang="ru-RU" dirty="0" err="1" smtClean="0"/>
              <a:t>картку</a:t>
            </a:r>
            <a:r>
              <a:rPr lang="ru-RU" dirty="0" smtClean="0"/>
              <a:t> на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</a:t>
            </a:r>
          </a:p>
          <a:p>
            <a:pPr marL="0" indent="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копію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ними органу про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 у </a:t>
            </a:r>
            <a:r>
              <a:rPr lang="ru-RU" dirty="0" err="1" smtClean="0"/>
              <a:t>випадках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в) два </a:t>
            </a:r>
            <a:r>
              <a:rPr lang="ru-RU" dirty="0" err="1" smtClean="0"/>
              <a:t>примірники</a:t>
            </a:r>
            <a:r>
              <a:rPr lang="ru-RU" dirty="0" smtClean="0"/>
              <a:t> </a:t>
            </a:r>
            <a:r>
              <a:rPr lang="ru-RU" dirty="0" err="1" smtClean="0"/>
              <a:t>установчих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г) </a:t>
            </a:r>
            <a:r>
              <a:rPr lang="ru-RU" dirty="0" err="1" smtClean="0"/>
              <a:t>рішення</a:t>
            </a:r>
            <a:r>
              <a:rPr lang="ru-RU" dirty="0" smtClean="0"/>
              <a:t> Антимонопольного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про </a:t>
            </a:r>
            <a:r>
              <a:rPr lang="ru-RU" dirty="0" err="1" smtClean="0"/>
              <a:t>згоду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, </a:t>
            </a:r>
            <a:r>
              <a:rPr lang="ru-RU" dirty="0" err="1" smtClean="0"/>
              <a:t>реорганізацію</a:t>
            </a:r>
            <a:r>
              <a:rPr lang="ru-RU" dirty="0" smtClean="0"/>
              <a:t> (</a:t>
            </a:r>
            <a:r>
              <a:rPr lang="ru-RU" dirty="0" err="1" smtClean="0"/>
              <a:t>злиття</a:t>
            </a:r>
            <a:r>
              <a:rPr lang="ru-RU" dirty="0" smtClean="0"/>
              <a:t>, </a:t>
            </a:r>
            <a:r>
              <a:rPr lang="ru-RU" dirty="0" err="1" smtClean="0"/>
              <a:t>приєднання</a:t>
            </a:r>
            <a:r>
              <a:rPr lang="ru-RU" dirty="0" smtClean="0"/>
              <a:t>)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у </a:t>
            </a:r>
            <a:r>
              <a:rPr lang="ru-RU" dirty="0" err="1" smtClean="0"/>
              <a:t>випадках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д) документ (</a:t>
            </a:r>
            <a:r>
              <a:rPr lang="ru-RU" dirty="0" err="1" smtClean="0"/>
              <a:t>документи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</a:t>
            </a:r>
            <a:r>
              <a:rPr lang="ru-RU" dirty="0" err="1" smtClean="0"/>
              <a:t>сплату</a:t>
            </a:r>
            <a:r>
              <a:rPr lang="ru-RU" dirty="0" smtClean="0"/>
              <a:t> </a:t>
            </a:r>
            <a:r>
              <a:rPr lang="ru-RU" dirty="0" err="1" smtClean="0"/>
              <a:t>засновником</a:t>
            </a:r>
            <a:r>
              <a:rPr lang="ru-RU" dirty="0" smtClean="0"/>
              <a:t> (</a:t>
            </a:r>
            <a:r>
              <a:rPr lang="ru-RU" dirty="0" err="1" smtClean="0"/>
              <a:t>засновниками</a:t>
            </a:r>
            <a:r>
              <a:rPr lang="ru-RU" dirty="0" smtClean="0"/>
              <a:t>) вкладу до статутного фонду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в </a:t>
            </a:r>
            <a:r>
              <a:rPr lang="ru-RU" dirty="0" err="1" smtClean="0"/>
              <a:t>розмірі</a:t>
            </a:r>
            <a:r>
              <a:rPr lang="ru-RU" dirty="0" smtClean="0"/>
              <a:t>, </a:t>
            </a:r>
            <a:r>
              <a:rPr lang="ru-RU" dirty="0" err="1" smtClean="0"/>
              <a:t>встановленому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є) документ,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реєстраційного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 за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969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b="1" dirty="0" smtClean="0"/>
              <a:t>У бланку свідоцтва про державну реєстрацію юридичної особи зазначаються:</a:t>
            </a:r>
            <a:br>
              <a:rPr lang="uk-UA" sz="31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а) найменування юридичної особи;</a:t>
            </a:r>
          </a:p>
          <a:p>
            <a:pPr marL="0" indent="0">
              <a:buNone/>
            </a:pPr>
            <a:r>
              <a:rPr lang="uk-UA" dirty="0" smtClean="0"/>
              <a:t>б) ідентифікаційний код Єдиного державного реєстру підприємств і організацій України;</a:t>
            </a:r>
          </a:p>
          <a:p>
            <a:pPr marL="0" indent="0">
              <a:buNone/>
            </a:pPr>
            <a:r>
              <a:rPr lang="uk-UA" dirty="0" smtClean="0"/>
              <a:t>в) місцезнаходження юридичної особи;</a:t>
            </a:r>
          </a:p>
          <a:p>
            <a:pPr marL="0" indent="0">
              <a:buNone/>
            </a:pPr>
            <a:r>
              <a:rPr lang="uk-UA" dirty="0" smtClean="0"/>
              <a:t>г) місце проведення державної реєстрації;</a:t>
            </a:r>
          </a:p>
          <a:p>
            <a:pPr marL="0" indent="0">
              <a:buNone/>
            </a:pPr>
            <a:r>
              <a:rPr lang="uk-UA" dirty="0" smtClean="0"/>
              <a:t>д) дата проведення державної реєстрації;</a:t>
            </a:r>
          </a:p>
          <a:p>
            <a:pPr marL="0" indent="0">
              <a:buNone/>
            </a:pPr>
            <a:r>
              <a:rPr lang="uk-UA" dirty="0" smtClean="0"/>
              <a:t>є) прізвище та ініціали державного реєстратора.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3641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b="1" dirty="0" smtClean="0"/>
              <a:t>У бланку свідоцтва про державну реєстрацію фізичної особи-підприємця зазначаються: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а) ім’я фізичної особи-підприємця;</a:t>
            </a:r>
          </a:p>
          <a:p>
            <a:pPr marL="0" indent="0">
              <a:buNone/>
            </a:pPr>
            <a:r>
              <a:rPr lang="uk-UA" dirty="0" smtClean="0"/>
              <a:t>б) ідентифікаційний номер фізичної особи-платника податків та інших обов’язкових платежів;</a:t>
            </a:r>
          </a:p>
          <a:p>
            <a:pPr marL="0" indent="0">
              <a:buNone/>
            </a:pPr>
            <a:r>
              <a:rPr lang="uk-UA" dirty="0" smtClean="0"/>
              <a:t>в) місце проживання фізичної особи-підприємця;</a:t>
            </a:r>
          </a:p>
          <a:p>
            <a:pPr marL="0" indent="0">
              <a:buNone/>
            </a:pPr>
            <a:r>
              <a:rPr lang="uk-UA" dirty="0" smtClean="0"/>
              <a:t>г) дата проведення державної реєстрації;</a:t>
            </a:r>
          </a:p>
          <a:p>
            <a:pPr marL="0" indent="0">
              <a:buNone/>
            </a:pPr>
            <a:r>
              <a:rPr lang="uk-UA" dirty="0" smtClean="0"/>
              <a:t>д) місце проведення державної реєстрації;</a:t>
            </a:r>
          </a:p>
          <a:p>
            <a:pPr marL="0" indent="0">
              <a:buNone/>
            </a:pPr>
            <a:r>
              <a:rPr lang="uk-UA" dirty="0" smtClean="0"/>
              <a:t>є) прізвище та ініціали державного реєстратора.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9827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b="1" dirty="0" smtClean="0"/>
              <a:t>Згідно із Законом України «Про державну реєстрацію юридичних</a:t>
            </a:r>
            <a:r>
              <a:rPr lang="uk-UA" sz="3100" b="1" dirty="0"/>
              <a:t> </a:t>
            </a:r>
            <a:r>
              <a:rPr lang="uk-UA" sz="3100" b="1" dirty="0" smtClean="0"/>
              <a:t>осіб та фізичних осіб-підприємців», за проведення державної реєстрації справляється реєстраційний збір у такому розмірі:</a:t>
            </a:r>
            <a:r>
              <a:rPr lang="uk-UA" sz="3100" dirty="0" smtClean="0"/>
              <a:t/>
            </a:r>
            <a:br>
              <a:rPr lang="uk-UA" sz="31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— десять неоподатковуваних мінімумів доходів громадян — за проведення державної реєстрації юридичної особи;</a:t>
            </a:r>
          </a:p>
          <a:p>
            <a:pPr marL="0" indent="0">
              <a:buNone/>
            </a:pPr>
            <a:r>
              <a:rPr lang="uk-UA" dirty="0" smtClean="0"/>
              <a:t>— два неоподатковуваних мінімуми доходів громадян — за проведення державної реєстрації фізичної особи-підприємця.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1360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2700" dirty="0" smtClean="0"/>
              <a:t>Завершальним етапом створення і реєстрації підприємства є відкриття розрахункового рахунку у відповідному банку за місцезнаходженням новоствореного підприємства.</a:t>
            </a:r>
            <a:br>
              <a:rPr lang="uk-UA" sz="27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Для відкриття поточного рахунку підприємство повинно подати в банк такі документи: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заяву про відкриття рахунку встановленого зразка; —- копію свідоцтва про державну реєстрацію;</a:t>
            </a:r>
          </a:p>
          <a:p>
            <a:pPr marL="0" indent="0">
              <a:buNone/>
            </a:pPr>
            <a:r>
              <a:rPr lang="uk-UA" dirty="0" smtClean="0"/>
              <a:t>— копію зареєстрованого статуту, засвідчену нотаріально або </a:t>
            </a:r>
            <a:r>
              <a:rPr lang="uk-UA" dirty="0" err="1" smtClean="0"/>
              <a:t>реєструючим</a:t>
            </a:r>
            <a:r>
              <a:rPr lang="uk-UA" dirty="0" smtClean="0"/>
              <a:t> органом;</a:t>
            </a:r>
          </a:p>
          <a:p>
            <a:pPr marL="0" indent="0">
              <a:buNone/>
            </a:pPr>
            <a:r>
              <a:rPr lang="uk-UA" dirty="0" smtClean="0"/>
              <a:t>— копію документа про взяття підприємства на податковий облік;</a:t>
            </a:r>
          </a:p>
          <a:p>
            <a:pPr marL="0" indent="0">
              <a:buNone/>
            </a:pPr>
            <a:r>
              <a:rPr lang="uk-UA" dirty="0" smtClean="0"/>
              <a:t>— картку зі зразком підписів осіб, яким надане право розпоряджатися рахунком;</a:t>
            </a:r>
          </a:p>
          <a:p>
            <a:pPr marL="0" indent="0">
              <a:buNone/>
            </a:pPr>
            <a:r>
              <a:rPr lang="uk-UA" dirty="0" smtClean="0"/>
              <a:t>— копію документа про реєстрацію в органах Пенсійного фонду України.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6349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Банк у триденний термін зобов'язаний відкрити банківський рахунок і повідомити про це податкову інспекцію.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Ринок не передбачає необмеженої свободи дій підприємницьких структур. Відповідно до чинного законодавства України можна здійснювати всі види підприємницької діяльності, крім деяких.</a:t>
            </a:r>
          </a:p>
          <a:p>
            <a:endParaRPr lang="uk-UA" dirty="0" smtClean="0"/>
          </a:p>
          <a:p>
            <a:r>
              <a:rPr lang="uk-UA" dirty="0" smtClean="0"/>
              <a:t>По-перше, лише державні підприємства та організації можуть виготовляти і реалізувати наркотичні засоби, військову зброю, боєприпаси до неї, вибухові речовини, охороняти об'єкти державної власності.</a:t>
            </a:r>
          </a:p>
          <a:p>
            <a:endParaRPr lang="uk-UA" dirty="0" smtClean="0"/>
          </a:p>
          <a:p>
            <a:r>
              <a:rPr lang="uk-UA" dirty="0" smtClean="0"/>
              <a:t>По-друге, є конкретний перелік видів підприємництва, які можна здійснювати лише за умов отримання спеціального дозволу — ліцензії.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151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err="1" smtClean="0"/>
              <a:t>Підприємство</a:t>
            </a:r>
            <a:r>
              <a:rPr lang="ru-RU" sz="3100" dirty="0" smtClean="0"/>
              <a:t> </a:t>
            </a:r>
            <a:r>
              <a:rPr lang="ru-RU" sz="3100" dirty="0" err="1" smtClean="0"/>
              <a:t>створюється</a:t>
            </a:r>
            <a:r>
              <a:rPr lang="ru-RU" sz="3100" dirty="0" smtClean="0"/>
              <a:t>:</a:t>
            </a:r>
            <a:br>
              <a:rPr lang="ru-RU" sz="3100" dirty="0" smtClean="0"/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за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 майна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ним органу;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за </a:t>
            </a:r>
            <a:r>
              <a:rPr lang="ru-RU" dirty="0" err="1" smtClean="0"/>
              <a:t>рішенням</a:t>
            </a:r>
            <a:r>
              <a:rPr lang="ru-RU" dirty="0" smtClean="0"/>
              <a:t> трудового </a:t>
            </a:r>
            <a:r>
              <a:rPr lang="ru-RU" dirty="0" err="1" smtClean="0"/>
              <a:t>колективу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примусового</a:t>
            </a:r>
            <a:r>
              <a:rPr lang="ru-RU" dirty="0" smtClean="0"/>
              <a:t> </a:t>
            </a:r>
            <a:r>
              <a:rPr lang="ru-RU" dirty="0" err="1" smtClean="0"/>
              <a:t>розділення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за </a:t>
            </a:r>
            <a:r>
              <a:rPr lang="ru-RU" dirty="0" err="1" smtClean="0"/>
              <a:t>рішенням</a:t>
            </a:r>
            <a:r>
              <a:rPr lang="ru-RU" dirty="0" smtClean="0"/>
              <a:t> антимонопольного органу;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виокремлення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складу </a:t>
            </a:r>
            <a:r>
              <a:rPr lang="ru-RU" dirty="0" err="1" smtClean="0"/>
              <a:t>діючого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на </a:t>
            </a:r>
            <a:r>
              <a:rPr lang="ru-RU" dirty="0" err="1" smtClean="0"/>
              <a:t>базі</a:t>
            </a:r>
            <a:r>
              <a:rPr lang="ru-RU" dirty="0" smtClean="0"/>
              <a:t> структурного </a:t>
            </a:r>
            <a:r>
              <a:rPr lang="ru-RU" dirty="0" err="1" smtClean="0"/>
              <a:t>підрозділу</a:t>
            </a:r>
            <a:r>
              <a:rPr lang="ru-RU" dirty="0" smtClean="0"/>
              <a:t> </a:t>
            </a:r>
            <a:r>
              <a:rPr lang="ru-RU" dirty="0" err="1" smtClean="0"/>
              <a:t>діючого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за </a:t>
            </a:r>
            <a:r>
              <a:rPr lang="ru-RU" dirty="0" err="1" smtClean="0"/>
              <a:t>рішенням</a:t>
            </a:r>
            <a:r>
              <a:rPr lang="ru-RU" dirty="0" smtClean="0"/>
              <a:t> трудового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є </a:t>
            </a:r>
            <a:r>
              <a:rPr lang="ru-RU" dirty="0" err="1" smtClean="0"/>
              <a:t>згода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ним органу.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5760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Ліцензія (лат. </a:t>
            </a:r>
            <a:r>
              <a:rPr lang="en-US" dirty="0" err="1" smtClean="0"/>
              <a:t>licentia</a:t>
            </a:r>
            <a:r>
              <a:rPr lang="en-US" dirty="0" smtClean="0"/>
              <a:t> — </a:t>
            </a:r>
            <a:r>
              <a:rPr lang="uk-UA" dirty="0" smtClean="0"/>
              <a:t>право, дозвіл) — це документ, виданий Кабінетом Міністрів України або уповноваженим ним органом, відповідно до якого її власник має право займатися певним видом підприємницької діяльності.</a:t>
            </a:r>
          </a:p>
          <a:p>
            <a:endParaRPr lang="uk-UA" dirty="0" smtClean="0"/>
          </a:p>
          <a:p>
            <a:r>
              <a:rPr lang="uk-UA" dirty="0" smtClean="0"/>
              <a:t>Існує 44 види підприємницької діяльності, для здійснення яких відповідно до Закону України "Про внесення змін у Закон України "Про підприємництво", необхідно мати ліцензію. Зокрема до них належать: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2683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Організаційна структура управління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— упорядкована сукупність органів структурних підрозділів фірми, їх підпорядкованість, субординація, відносини між ними, які дають змогу досягти поставленої мети. Потрібно розрізняти поняття організаційної структури управління та поняття структури організації (підприємства).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1354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Організаційну структуру управління утворюють:</a:t>
            </a:r>
            <a:br>
              <a:rPr lang="uk-UA" sz="36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кількість і види ланок управління на кожному рівні;</a:t>
            </a:r>
          </a:p>
          <a:p>
            <a:r>
              <a:rPr lang="uk-UA" dirty="0" smtClean="0"/>
              <a:t>розміщення (взаємне розташування), зв'язки і підпорядкованість цих ланок;</a:t>
            </a:r>
          </a:p>
          <a:p>
            <a:r>
              <a:rPr lang="uk-UA" dirty="0" smtClean="0"/>
              <a:t>обов'язки, завдання, права, повноваження і відповідальність кожної ланки;</a:t>
            </a:r>
          </a:p>
          <a:p>
            <a:r>
              <a:rPr lang="uk-UA" dirty="0" smtClean="0"/>
              <a:t>чисельність і професійно-кваліфікаційний склад працівників;</a:t>
            </a:r>
          </a:p>
          <a:p>
            <a:r>
              <a:rPr lang="uk-UA" dirty="0" smtClean="0"/>
              <a:t>ступінь централізації та децентралізації функцій менеджменту.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7516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Структура управління відображає стабільні форми поділу управлінської праці, послідовність виконання різних видів трудових операцій. </a:t>
            </a:r>
            <a:br>
              <a:rPr lang="uk-UA" sz="2400" b="1" dirty="0" smtClean="0"/>
            </a:br>
            <a:r>
              <a:rPr lang="uk-UA" sz="2400" b="1" dirty="0" smtClean="0"/>
              <a:t>Тому можна виокремити такі основні види організаційних структур управління: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функціональну, </a:t>
            </a:r>
          </a:p>
          <a:p>
            <a:r>
              <a:rPr lang="uk-UA" dirty="0" smtClean="0"/>
              <a:t>лінійну, </a:t>
            </a:r>
          </a:p>
          <a:p>
            <a:r>
              <a:rPr lang="uk-UA" dirty="0" smtClean="0"/>
              <a:t>комбіновану,</a:t>
            </a:r>
          </a:p>
          <a:p>
            <a:r>
              <a:rPr lang="uk-UA" dirty="0" smtClean="0"/>
              <a:t> матричну,</a:t>
            </a:r>
          </a:p>
          <a:p>
            <a:r>
              <a:rPr lang="uk-UA" dirty="0" smtClean="0"/>
              <a:t> конгломератну, </a:t>
            </a:r>
          </a:p>
          <a:p>
            <a:r>
              <a:rPr lang="uk-UA" dirty="0" smtClean="0"/>
              <a:t>філіальну, </a:t>
            </a:r>
          </a:p>
          <a:p>
            <a:r>
              <a:rPr lang="uk-UA" dirty="0" smtClean="0"/>
              <a:t>продуктову, </a:t>
            </a:r>
          </a:p>
          <a:p>
            <a:r>
              <a:rPr lang="uk-UA" dirty="0" smtClean="0"/>
              <a:t>регіональну.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3765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Функціональний</a:t>
            </a:r>
            <a:r>
              <a:rPr lang="ru-RU" sz="2800" b="1" dirty="0" smtClean="0"/>
              <a:t> тип </a:t>
            </a:r>
            <a:r>
              <a:rPr lang="ru-RU" sz="2800" b="1" dirty="0" err="1" smtClean="0"/>
              <a:t>організаційної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управління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виробництвом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функціональній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структурі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орган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(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виконавець</a:t>
            </a:r>
            <a:r>
              <a:rPr lang="ru-RU" sz="2800" dirty="0" smtClean="0"/>
              <a:t>) </a:t>
            </a:r>
            <a:r>
              <a:rPr lang="ru-RU" sz="2800" dirty="0" err="1" smtClean="0"/>
              <a:t>спеціалізується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виконанні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(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). </a:t>
            </a:r>
            <a:endParaRPr lang="uk-U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676875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90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Суть лінійного управління полягає в тому, що від керівництва підприємством до найнижчої ланки ієрархії проводиться єдина лінія управління, яка проходить через кілька проміжних ланок.</a:t>
            </a:r>
            <a:endParaRPr lang="uk-U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7441086" cy="335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532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Комбінований тип організаційної структури — </a:t>
            </a:r>
            <a:r>
              <a:rPr lang="uk-UA" sz="3100" dirty="0" smtClean="0"/>
              <a:t>це гібрид двох (у цьому випадку) або більше поширених проектів організації.</a:t>
            </a:r>
            <a:br>
              <a:rPr lang="uk-UA" sz="31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Переваги комбінованих організаційних структур управління такі: висока компетентність спеціалістів, які відповідають за здійснення конкретних функцій, відповідність структури стратегії, поєднання принципу спеціалізації управління з принципом єдності керівництва.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3675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48072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671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uk-UA" dirty="0" smtClean="0"/>
              <a:t>Сучасний найефективніший тип організаційної структури управління, який усуває названі вище недоліки, — це </a:t>
            </a:r>
            <a:r>
              <a:rPr lang="uk-UA" b="1" dirty="0" smtClean="0"/>
              <a:t>матричний тип організаційної структури</a:t>
            </a:r>
            <a:r>
              <a:rPr lang="uk-UA" dirty="0" smtClean="0"/>
              <a:t>, яка поєднує лінійну та програмно-цільову структуру управління. </a:t>
            </a:r>
          </a:p>
          <a:p>
            <a:r>
              <a:rPr lang="uk-UA" dirty="0" smtClean="0"/>
              <a:t>Матричні структури управління доповнили лінійно-функціональну організаційну структуру управління новими елементами.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2317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84887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71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Етапи створення підприємств: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початковий, </a:t>
            </a:r>
          </a:p>
          <a:p>
            <a:r>
              <a:rPr lang="uk-UA" dirty="0" smtClean="0"/>
              <a:t>підготовчий, </a:t>
            </a:r>
          </a:p>
          <a:p>
            <a:r>
              <a:rPr lang="uk-UA" dirty="0" smtClean="0"/>
              <a:t>реєстраційний, </a:t>
            </a:r>
          </a:p>
          <a:p>
            <a:r>
              <a:rPr lang="uk-UA" dirty="0" smtClean="0"/>
              <a:t>організаційний.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8824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pPr algn="l"/>
            <a:r>
              <a:rPr lang="uk-UA" sz="2200" dirty="0"/>
              <a:t/>
            </a:r>
            <a:br>
              <a:rPr lang="uk-UA" sz="2200" dirty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b="1" dirty="0" smtClean="0"/>
              <a:t>Припинення діяльності </a:t>
            </a:r>
            <a:r>
              <a:rPr lang="uk-UA" sz="2200" dirty="0" smtClean="0"/>
              <a:t>суб’єкта господарювання здійснюється</a:t>
            </a:r>
            <a:br>
              <a:rPr lang="uk-UA" sz="2200" dirty="0" smtClean="0"/>
            </a:br>
            <a:r>
              <a:rPr lang="uk-UA" sz="2200" dirty="0" smtClean="0"/>
              <a:t>шляхом його реорганізації (злиття, приєднання, поділу, перетворення)</a:t>
            </a:r>
            <a:br>
              <a:rPr lang="uk-UA" sz="2200" dirty="0" smtClean="0"/>
            </a:br>
            <a:r>
              <a:rPr lang="uk-UA" sz="2200" dirty="0" smtClean="0"/>
              <a:t>або ліквідації </a:t>
            </a:r>
            <a:br>
              <a:rPr lang="uk-UA" sz="2200" dirty="0" smtClean="0"/>
            </a:br>
            <a:r>
              <a:rPr lang="uk-UA" sz="2200" dirty="0" smtClean="0"/>
              <a:t>— за рішенням власника (власників) чи уповноважених</a:t>
            </a:r>
            <a:br>
              <a:rPr lang="uk-UA" sz="2200" dirty="0" smtClean="0"/>
            </a:br>
            <a:r>
              <a:rPr lang="uk-UA" sz="2200" dirty="0" smtClean="0"/>
              <a:t>ним органів,</a:t>
            </a:r>
            <a:br>
              <a:rPr lang="uk-UA" sz="2200" dirty="0" smtClean="0"/>
            </a:br>
            <a:r>
              <a:rPr lang="uk-UA" sz="2200" dirty="0" smtClean="0"/>
              <a:t> за рішенням інших осіб — засновників суб’єкта господарювання чи їхніх правонаступників, а у випадках, передбачених законодавством, </a:t>
            </a:r>
            <a:br>
              <a:rPr lang="uk-UA" sz="2200" dirty="0" smtClean="0"/>
            </a:br>
            <a:r>
              <a:rPr lang="uk-UA" sz="2200" dirty="0" smtClean="0"/>
              <a:t>— за рішенням суду:</a:t>
            </a:r>
            <a:br>
              <a:rPr lang="uk-UA" sz="22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80831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— у разі злиття;</a:t>
            </a:r>
          </a:p>
          <a:p>
            <a:r>
              <a:rPr lang="uk-UA" dirty="0" smtClean="0"/>
              <a:t>— у разі приєднання одного;</a:t>
            </a:r>
          </a:p>
          <a:p>
            <a:r>
              <a:rPr lang="uk-UA" dirty="0" smtClean="0"/>
              <a:t>— у разі поділу </a:t>
            </a:r>
          </a:p>
          <a:p>
            <a:r>
              <a:rPr lang="uk-UA" dirty="0" smtClean="0"/>
              <a:t>У разі виділення одного або кількох нових суб’єктів господарювання;</a:t>
            </a:r>
          </a:p>
          <a:p>
            <a:r>
              <a:rPr lang="uk-UA" dirty="0" smtClean="0"/>
              <a:t>— у разі перетворення одного суб’єкта господарювання в інший до новоутвореного суб’єкта господарювання переходять усі майнові права і обов’язки попереднього суб’єкта господарювання.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60431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Суб’єкт господарювання ліквідується:</a:t>
            </a:r>
            <a:br>
              <a:rPr lang="uk-UA" sz="36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— з ініціативи власників або за рішенням суду;</a:t>
            </a:r>
          </a:p>
          <a:p>
            <a:pPr marL="0" indent="0">
              <a:buNone/>
            </a:pPr>
            <a:r>
              <a:rPr lang="uk-UA" dirty="0" smtClean="0"/>
              <a:t>— у зв’язку із закінченням строку, на який він створювався, чи у разі досягнення мети, заради якої його було створено;</a:t>
            </a:r>
          </a:p>
          <a:p>
            <a:pPr marL="0" indent="0">
              <a:buNone/>
            </a:pPr>
            <a:r>
              <a:rPr lang="uk-UA" dirty="0" smtClean="0"/>
              <a:t>— у разі визнання його в установленому порядку банкрутом;</a:t>
            </a:r>
          </a:p>
          <a:p>
            <a:pPr marL="0" indent="0">
              <a:buNone/>
            </a:pPr>
            <a:r>
              <a:rPr lang="uk-UA" dirty="0" smtClean="0"/>
              <a:t>— у разі скасування його державної реєстрації у випадках, передбачених законодавством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681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Початковий етап утворення підприємства.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uk-UA" dirty="0" smtClean="0"/>
              <a:t>Прогнозуються:</a:t>
            </a:r>
          </a:p>
          <a:p>
            <a:pPr>
              <a:buFontTx/>
              <a:buChar char="-"/>
            </a:pPr>
            <a:r>
              <a:rPr lang="uk-UA" dirty="0" smtClean="0"/>
              <a:t>майбутній стан, </a:t>
            </a:r>
          </a:p>
          <a:p>
            <a:pPr>
              <a:buFontTx/>
              <a:buChar char="-"/>
            </a:pPr>
            <a:r>
              <a:rPr lang="uk-UA" dirty="0" smtClean="0"/>
              <a:t>зовнішнє середовище, </a:t>
            </a:r>
          </a:p>
          <a:p>
            <a:pPr>
              <a:buFontTx/>
              <a:buChar char="-"/>
            </a:pPr>
            <a:r>
              <a:rPr lang="uk-UA" dirty="0" smtClean="0"/>
              <a:t>визначаються складові підприємства </a:t>
            </a:r>
          </a:p>
          <a:p>
            <a:pPr>
              <a:buFontTx/>
              <a:buChar char="-"/>
            </a:pPr>
            <a:r>
              <a:rPr lang="uk-UA" dirty="0" smtClean="0"/>
              <a:t> досліджується їх взаємодія.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397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Тобто здійснюються:</a:t>
            </a:r>
            <a:br>
              <a:rPr lang="uk-UA" sz="40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визначення місії підприємства;</a:t>
            </a:r>
          </a:p>
          <a:p>
            <a:pPr marL="0" indent="0">
              <a:buNone/>
            </a:pPr>
            <a:r>
              <a:rPr lang="uk-UA" dirty="0" smtClean="0"/>
              <a:t>— вибір підприємницької діяльності (сфери діяльності);</a:t>
            </a:r>
          </a:p>
          <a:p>
            <a:pPr marL="0" indent="0">
              <a:buNone/>
            </a:pPr>
            <a:r>
              <a:rPr lang="uk-UA" dirty="0" smtClean="0"/>
              <a:t>— пошук партнерів;</a:t>
            </a:r>
          </a:p>
          <a:p>
            <a:pPr marL="0" indent="0">
              <a:buNone/>
            </a:pPr>
            <a:r>
              <a:rPr lang="uk-UA" dirty="0" smtClean="0"/>
              <a:t>— підготовка бізнес-плану;</a:t>
            </a:r>
          </a:p>
          <a:p>
            <a:pPr marL="0" indent="0">
              <a:buNone/>
            </a:pPr>
            <a:r>
              <a:rPr lang="uk-UA" dirty="0" smtClean="0"/>
              <a:t>— вибір організаційно-правової форми підприємства;</a:t>
            </a:r>
          </a:p>
          <a:p>
            <a:pPr marL="0" indent="0">
              <a:buNone/>
            </a:pPr>
            <a:r>
              <a:rPr lang="uk-UA" dirty="0" smtClean="0"/>
              <a:t>— визначення цілей підприємства;</a:t>
            </a:r>
          </a:p>
          <a:p>
            <a:pPr marL="0" indent="0">
              <a:buNone/>
            </a:pPr>
            <a:r>
              <a:rPr lang="uk-UA" dirty="0" smtClean="0"/>
              <a:t>— оцінка й аналіз зовнішнього середовища;</a:t>
            </a:r>
          </a:p>
          <a:p>
            <a:pPr marL="0" indent="0">
              <a:buNone/>
            </a:pPr>
            <a:r>
              <a:rPr lang="uk-UA" dirty="0" smtClean="0"/>
              <a:t>— визначення стратегії діяльності підприємства;</a:t>
            </a:r>
          </a:p>
          <a:p>
            <a:pPr marL="0" indent="0">
              <a:buNone/>
            </a:pPr>
            <a:r>
              <a:rPr lang="uk-UA" dirty="0" smtClean="0"/>
              <a:t>— вибори або призначення керівника підприємства (уповноваженого за реєстрацією).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430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b="1" dirty="0" smtClean="0"/>
              <a:t>Другий етап створення підприємства - підготовчий. Він включає такі складові:</a:t>
            </a:r>
            <a:br>
              <a:rPr lang="uk-UA" sz="31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— підготовка і складання засновницького договору;</a:t>
            </a:r>
          </a:p>
          <a:p>
            <a:pPr marL="0" indent="0">
              <a:buNone/>
            </a:pPr>
            <a:r>
              <a:rPr lang="uk-UA" dirty="0" smtClean="0"/>
              <a:t>— підготовка і складання статуту підприємства;</a:t>
            </a:r>
          </a:p>
          <a:p>
            <a:pPr marL="0" indent="0">
              <a:buNone/>
            </a:pPr>
            <a:r>
              <a:rPr lang="uk-UA" dirty="0" smtClean="0"/>
              <a:t>— визначення юридичної адреси;</a:t>
            </a:r>
          </a:p>
          <a:p>
            <a:pPr marL="0" indent="0">
              <a:buNone/>
            </a:pPr>
            <a:r>
              <a:rPr lang="uk-UA" dirty="0" smtClean="0"/>
              <a:t>— складання пакета протоколів про наміри співробітництва;</a:t>
            </a:r>
          </a:p>
          <a:p>
            <a:pPr marL="0" indent="0">
              <a:buNone/>
            </a:pPr>
            <a:r>
              <a:rPr lang="uk-UA" dirty="0" smtClean="0"/>
              <a:t>— узгодження роботи з банківськими установами (відкриття рахунку, подання нотаріально засвідчених копій статуту і засновницького договору, двох примірників банківських карток, копії свідоцтва про державну реєстрацію тощо);</a:t>
            </a:r>
          </a:p>
          <a:p>
            <a:pPr marL="0" indent="0">
              <a:buNone/>
            </a:pPr>
            <a:r>
              <a:rPr lang="uk-UA" dirty="0" smtClean="0"/>
              <a:t>— підготовка і затвердження пакета засновницької документації.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893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err="1" smtClean="0"/>
              <a:t>Засновницькі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основні</a:t>
            </a:r>
            <a:r>
              <a:rPr lang="ru-RU" dirty="0" smtClean="0"/>
              <a:t> й </a:t>
            </a:r>
            <a:r>
              <a:rPr lang="ru-RU" dirty="0" err="1" smtClean="0"/>
              <a:t>додаткові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і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статуту та договору.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819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err="1" smtClean="0"/>
              <a:t>Основні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розділи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засновницького</a:t>
            </a:r>
            <a:r>
              <a:rPr lang="ru-RU" sz="3100" b="1" dirty="0" smtClean="0"/>
              <a:t> договору малого </a:t>
            </a:r>
            <a:r>
              <a:rPr lang="ru-RU" sz="3100" b="1" dirty="0" err="1" smtClean="0"/>
              <a:t>підприємства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такі</a:t>
            </a:r>
            <a:r>
              <a:rPr lang="ru-RU" sz="3100" b="1" dirty="0" smtClean="0"/>
              <a:t>:</a:t>
            </a:r>
            <a:br>
              <a:rPr lang="ru-RU" sz="3100" b="1" dirty="0" smtClean="0"/>
            </a:br>
            <a:endParaRPr lang="uk-UA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предмет договору;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зобов'язання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— права і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— порядок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суперечок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розмір</a:t>
            </a:r>
            <a:r>
              <a:rPr lang="ru-RU" dirty="0" smtClean="0"/>
              <a:t> статутного фонду;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юридична</a:t>
            </a:r>
            <a:r>
              <a:rPr lang="ru-RU" dirty="0" smtClean="0"/>
              <a:t> адреса.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7328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52</TotalTime>
  <Words>1860</Words>
  <Application>Microsoft Office PowerPoint</Application>
  <PresentationFormat>Экран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Тема Office</vt:lpstr>
      <vt:lpstr>Створення та організація діяльності підприємства</vt:lpstr>
      <vt:lpstr>Презентация PowerPoint</vt:lpstr>
      <vt:lpstr> Підприємство створюється: </vt:lpstr>
      <vt:lpstr>Етапи створення підприємств: </vt:lpstr>
      <vt:lpstr>Початковий етап утворення підприємства. </vt:lpstr>
      <vt:lpstr> Тобто здійснюються: </vt:lpstr>
      <vt:lpstr> Другий етап створення підприємства - підготовчий. Він включає такі складові: </vt:lpstr>
      <vt:lpstr>Презентация PowerPoint</vt:lpstr>
      <vt:lpstr> Основні розділи засновницького договору малого підприємства такі: </vt:lpstr>
      <vt:lpstr>Засновницький договір </vt:lpstr>
      <vt:lpstr>Мета засновницького договору </vt:lpstr>
      <vt:lpstr>Презентация PowerPoint</vt:lpstr>
      <vt:lpstr>Структура статуту підприємства містить такі основні розділи: </vt:lpstr>
      <vt:lpstr> Трудовий колектив підприємства: </vt:lpstr>
      <vt:lpstr> Фінансово-господарська діяльність підприємства будь-якої організаційно-правової форми і власності розпочинається з формування статутного фонду. </vt:lpstr>
      <vt:lpstr>Презентация PowerPoint</vt:lpstr>
      <vt:lpstr>  Акціонерне товариство збільшує свій статутний фонд за рахунок:  </vt:lpstr>
      <vt:lpstr> Реєстраційний етап утворення підприємства охоплює такі фази: </vt:lpstr>
      <vt:lpstr>  В Україні протягом останніх років діє типова система реєстрації новоствореного підприємства. З метою реєстрації потрібно подавати такі документи: </vt:lpstr>
      <vt:lpstr> Державна реєстрація юридичних осіб та фізичних осіб-підприємців </vt:lpstr>
      <vt:lpstr>Єдиний державний реєстр юридичних осіб та фізичних осіб-підприємців</vt:lpstr>
      <vt:lpstr> До порядку проведення державної реєстрації юридичних осіб та фізичних осіб-підприємців входять: </vt:lpstr>
      <vt:lpstr>Свідоцтво про державну реєстрацію </vt:lpstr>
      <vt:lpstr>  Для проведення державної реєстрації юридичної особи засновник (засновники) або уповноважена ними особа повинні особисто подати державному реєстратору (надіслати рекомендованим листом з описом вкладення) такі документи: </vt:lpstr>
      <vt:lpstr> У бланку свідоцтва про державну реєстрацію юридичної особи зазначаються: </vt:lpstr>
      <vt:lpstr> У бланку свідоцтва про державну реєстрацію фізичної особи-підприємця зазначаються: </vt:lpstr>
      <vt:lpstr> Згідно із Законом України «Про державну реєстрацію юридичних осіб та фізичних осіб-підприємців», за проведення державної реєстрації справляється реєстраційний збір у такому розмірі: </vt:lpstr>
      <vt:lpstr>  Завершальним етапом створення і реєстрації підприємства є відкриття розрахункового рахунку у відповідному банку за місцезнаходженням новоствореного підприємства.  </vt:lpstr>
      <vt:lpstr>Презентация PowerPoint</vt:lpstr>
      <vt:lpstr>Презентация PowerPoint</vt:lpstr>
      <vt:lpstr>Організаційна структура управління</vt:lpstr>
      <vt:lpstr> Організаційну структуру управління утворюють: </vt:lpstr>
      <vt:lpstr>Структура управління відображає стабільні форми поділу управлінської праці, послідовність виконання різних видів трудових операцій.  Тому можна виокремити такі основні види організаційних структур управління: </vt:lpstr>
      <vt:lpstr>Функціональний тип організаційної системи управління виробництвом Завдяки функціональній структурі управління кожен орган управління (або виконавець) спеціалізується на виконанні окремих видів управлінської діяльності (функцій). </vt:lpstr>
      <vt:lpstr>Суть лінійного управління полягає в тому, що від керівництва підприємством до найнижчої ланки ієрархії проводиться єдина лінія управління, яка проходить через кілька проміжних ланок.</vt:lpstr>
      <vt:lpstr>Комбінований тип організаційної структури — це гібрид двох (у цьому випадку) або більше поширених проектів організації. </vt:lpstr>
      <vt:lpstr>Презентация PowerPoint</vt:lpstr>
      <vt:lpstr>Презентация PowerPoint</vt:lpstr>
      <vt:lpstr>Презентация PowerPoint</vt:lpstr>
      <vt:lpstr>  Припинення діяльності суб’єкта господарювання здійснюється шляхом його реорганізації (злиття, приєднання, поділу, перетворення) або ліквідації  — за рішенням власника (власників) чи уповноважених ним органів,  за рішенням інших осіб — засновників суб’єкта господарювання чи їхніх правонаступників, а у випадках, передбачених законодавством,  — за рішенням суду: </vt:lpstr>
      <vt:lpstr>Суб’єкт господарювання ліквідується: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Таня</cp:lastModifiedBy>
  <cp:revision>30</cp:revision>
  <dcterms:created xsi:type="dcterms:W3CDTF">2017-09-10T08:52:34Z</dcterms:created>
  <dcterms:modified xsi:type="dcterms:W3CDTF">2021-02-19T12:34:54Z</dcterms:modified>
</cp:coreProperties>
</file>