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5" r:id="rId4"/>
    <p:sldId id="258" r:id="rId5"/>
    <p:sldId id="259" r:id="rId6"/>
    <p:sldId id="260" r:id="rId7"/>
    <p:sldId id="261" r:id="rId8"/>
    <p:sldId id="262" r:id="rId9"/>
    <p:sldId id="263" r:id="rId10"/>
    <p:sldId id="264"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7" r:id="rId40"/>
    <p:sldId id="294" r:id="rId41"/>
    <p:sldId id="295" r:id="rId42"/>
    <p:sldId id="296" r:id="rId43"/>
    <p:sldId id="298" r:id="rId44"/>
    <p:sldId id="299" r:id="rId45"/>
    <p:sldId id="300" r:id="rId46"/>
    <p:sldId id="301" r:id="rId47"/>
    <p:sldId id="302" r:id="rId48"/>
  </p:sldIdLst>
  <p:sldSz cx="12192000" cy="6858000"/>
  <p:notesSz cx="6735763" cy="98663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714" y="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23D994EA-85C2-4F2D-9258-352BBBAE0691}" type="datetimeFigureOut">
              <a:rPr lang="ru-RU" smtClean="0"/>
              <a:t>30.11.2019</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00268C94-A219-4DB6-A67F-3A3461C07938}" type="slidenum">
              <a:rPr lang="ru-RU" smtClean="0"/>
              <a:t>‹#›</a:t>
            </a:fld>
            <a:endParaRPr lang="ru-RU" dirty="0"/>
          </a:p>
        </p:txBody>
      </p:sp>
    </p:spTree>
    <p:extLst>
      <p:ext uri="{BB962C8B-B14F-4D97-AF65-F5344CB8AC3E}">
        <p14:creationId xmlns:p14="http://schemas.microsoft.com/office/powerpoint/2010/main" val="4133659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3D994EA-85C2-4F2D-9258-352BBBAE0691}" type="datetimeFigureOut">
              <a:rPr lang="ru-RU" smtClean="0"/>
              <a:t>30.11.2019</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00268C94-A219-4DB6-A67F-3A3461C07938}" type="slidenum">
              <a:rPr lang="ru-RU" smtClean="0"/>
              <a:t>‹#›</a:t>
            </a:fld>
            <a:endParaRPr lang="ru-RU" dirty="0"/>
          </a:p>
        </p:txBody>
      </p:sp>
    </p:spTree>
    <p:extLst>
      <p:ext uri="{BB962C8B-B14F-4D97-AF65-F5344CB8AC3E}">
        <p14:creationId xmlns:p14="http://schemas.microsoft.com/office/powerpoint/2010/main" val="221268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3D994EA-85C2-4F2D-9258-352BBBAE0691}" type="datetimeFigureOut">
              <a:rPr lang="ru-RU" smtClean="0"/>
              <a:t>30.11.2019</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00268C94-A219-4DB6-A67F-3A3461C07938}" type="slidenum">
              <a:rPr lang="ru-RU" smtClean="0"/>
              <a:t>‹#›</a:t>
            </a:fld>
            <a:endParaRPr lang="ru-RU" dirty="0"/>
          </a:p>
        </p:txBody>
      </p:sp>
    </p:spTree>
    <p:extLst>
      <p:ext uri="{BB962C8B-B14F-4D97-AF65-F5344CB8AC3E}">
        <p14:creationId xmlns:p14="http://schemas.microsoft.com/office/powerpoint/2010/main" val="2868550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3D994EA-85C2-4F2D-9258-352BBBAE0691}" type="datetimeFigureOut">
              <a:rPr lang="ru-RU" smtClean="0"/>
              <a:t>30.11.2019</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00268C94-A219-4DB6-A67F-3A3461C07938}" type="slidenum">
              <a:rPr lang="ru-RU" smtClean="0"/>
              <a:t>‹#›</a:t>
            </a:fld>
            <a:endParaRPr lang="ru-RU" dirty="0"/>
          </a:p>
        </p:txBody>
      </p:sp>
    </p:spTree>
    <p:extLst>
      <p:ext uri="{BB962C8B-B14F-4D97-AF65-F5344CB8AC3E}">
        <p14:creationId xmlns:p14="http://schemas.microsoft.com/office/powerpoint/2010/main" val="2976013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23D994EA-85C2-4F2D-9258-352BBBAE0691}" type="datetimeFigureOut">
              <a:rPr lang="ru-RU" smtClean="0"/>
              <a:t>30.11.2019</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00268C94-A219-4DB6-A67F-3A3461C07938}" type="slidenum">
              <a:rPr lang="ru-RU" smtClean="0"/>
              <a:t>‹#›</a:t>
            </a:fld>
            <a:endParaRPr lang="ru-RU" dirty="0"/>
          </a:p>
        </p:txBody>
      </p:sp>
    </p:spTree>
    <p:extLst>
      <p:ext uri="{BB962C8B-B14F-4D97-AF65-F5344CB8AC3E}">
        <p14:creationId xmlns:p14="http://schemas.microsoft.com/office/powerpoint/2010/main" val="2136816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23D994EA-85C2-4F2D-9258-352BBBAE0691}" type="datetimeFigureOut">
              <a:rPr lang="ru-RU" smtClean="0"/>
              <a:t>30.11.2019</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00268C94-A219-4DB6-A67F-3A3461C07938}" type="slidenum">
              <a:rPr lang="ru-RU" smtClean="0"/>
              <a:t>‹#›</a:t>
            </a:fld>
            <a:endParaRPr lang="ru-RU" dirty="0"/>
          </a:p>
        </p:txBody>
      </p:sp>
    </p:spTree>
    <p:extLst>
      <p:ext uri="{BB962C8B-B14F-4D97-AF65-F5344CB8AC3E}">
        <p14:creationId xmlns:p14="http://schemas.microsoft.com/office/powerpoint/2010/main" val="1189407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23D994EA-85C2-4F2D-9258-352BBBAE0691}" type="datetimeFigureOut">
              <a:rPr lang="ru-RU" smtClean="0"/>
              <a:t>30.11.2019</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00268C94-A219-4DB6-A67F-3A3461C07938}" type="slidenum">
              <a:rPr lang="ru-RU" smtClean="0"/>
              <a:t>‹#›</a:t>
            </a:fld>
            <a:endParaRPr lang="ru-RU" dirty="0"/>
          </a:p>
        </p:txBody>
      </p:sp>
    </p:spTree>
    <p:extLst>
      <p:ext uri="{BB962C8B-B14F-4D97-AF65-F5344CB8AC3E}">
        <p14:creationId xmlns:p14="http://schemas.microsoft.com/office/powerpoint/2010/main" val="3104566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23D994EA-85C2-4F2D-9258-352BBBAE0691}" type="datetimeFigureOut">
              <a:rPr lang="ru-RU" smtClean="0"/>
              <a:t>30.11.2019</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00268C94-A219-4DB6-A67F-3A3461C07938}" type="slidenum">
              <a:rPr lang="ru-RU" smtClean="0"/>
              <a:t>‹#›</a:t>
            </a:fld>
            <a:endParaRPr lang="ru-RU" dirty="0"/>
          </a:p>
        </p:txBody>
      </p:sp>
    </p:spTree>
    <p:extLst>
      <p:ext uri="{BB962C8B-B14F-4D97-AF65-F5344CB8AC3E}">
        <p14:creationId xmlns:p14="http://schemas.microsoft.com/office/powerpoint/2010/main" val="2290273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3D994EA-85C2-4F2D-9258-352BBBAE0691}" type="datetimeFigureOut">
              <a:rPr lang="ru-RU" smtClean="0"/>
              <a:t>30.11.2019</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00268C94-A219-4DB6-A67F-3A3461C07938}" type="slidenum">
              <a:rPr lang="ru-RU" smtClean="0"/>
              <a:t>‹#›</a:t>
            </a:fld>
            <a:endParaRPr lang="ru-RU" dirty="0"/>
          </a:p>
        </p:txBody>
      </p:sp>
    </p:spTree>
    <p:extLst>
      <p:ext uri="{BB962C8B-B14F-4D97-AF65-F5344CB8AC3E}">
        <p14:creationId xmlns:p14="http://schemas.microsoft.com/office/powerpoint/2010/main" val="1196112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23D994EA-85C2-4F2D-9258-352BBBAE0691}" type="datetimeFigureOut">
              <a:rPr lang="ru-RU" smtClean="0"/>
              <a:t>30.11.2019</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00268C94-A219-4DB6-A67F-3A3461C07938}" type="slidenum">
              <a:rPr lang="ru-RU" smtClean="0"/>
              <a:t>‹#›</a:t>
            </a:fld>
            <a:endParaRPr lang="ru-RU" dirty="0"/>
          </a:p>
        </p:txBody>
      </p:sp>
    </p:spTree>
    <p:extLst>
      <p:ext uri="{BB962C8B-B14F-4D97-AF65-F5344CB8AC3E}">
        <p14:creationId xmlns:p14="http://schemas.microsoft.com/office/powerpoint/2010/main" val="221808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23D994EA-85C2-4F2D-9258-352BBBAE0691}" type="datetimeFigureOut">
              <a:rPr lang="ru-RU" smtClean="0"/>
              <a:t>30.11.2019</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00268C94-A219-4DB6-A67F-3A3461C07938}" type="slidenum">
              <a:rPr lang="ru-RU" smtClean="0"/>
              <a:t>‹#›</a:t>
            </a:fld>
            <a:endParaRPr lang="ru-RU" dirty="0"/>
          </a:p>
        </p:txBody>
      </p:sp>
    </p:spTree>
    <p:extLst>
      <p:ext uri="{BB962C8B-B14F-4D97-AF65-F5344CB8AC3E}">
        <p14:creationId xmlns:p14="http://schemas.microsoft.com/office/powerpoint/2010/main" val="1344373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2000">
              <a:schemeClr val="accent1">
                <a:lumMod val="5000"/>
                <a:lumOff val="95000"/>
              </a:schemeClr>
            </a:gs>
            <a:gs pos="43000">
              <a:srgbClr val="E3EEF8"/>
            </a:gs>
            <a:gs pos="91257">
              <a:schemeClr val="accent1">
                <a:lumMod val="30000"/>
                <a:lumOff val="70000"/>
              </a:schemeClr>
            </a:gs>
            <a:gs pos="64000">
              <a:srgbClr val="D9E8F5"/>
            </a:gs>
            <a:gs pos="74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D994EA-85C2-4F2D-9258-352BBBAE0691}" type="datetimeFigureOut">
              <a:rPr lang="ru-RU" smtClean="0"/>
              <a:t>30.11.2019</a:t>
            </a:fld>
            <a:endParaRPr lang="ru-RU" dirty="0"/>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268C94-A219-4DB6-A67F-3A3461C07938}" type="slidenum">
              <a:rPr lang="ru-RU" smtClean="0"/>
              <a:t>‹#›</a:t>
            </a:fld>
            <a:endParaRPr lang="ru-RU" dirty="0"/>
          </a:p>
        </p:txBody>
      </p:sp>
    </p:spTree>
    <p:extLst>
      <p:ext uri="{BB962C8B-B14F-4D97-AF65-F5344CB8AC3E}">
        <p14:creationId xmlns:p14="http://schemas.microsoft.com/office/powerpoint/2010/main" val="34324629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954877"/>
            <a:ext cx="9144000" cy="2387600"/>
          </a:xfrm>
        </p:spPr>
        <p:txBody>
          <a:bodyPr>
            <a:normAutofit/>
          </a:bodyPr>
          <a:lstStyle/>
          <a:p>
            <a:r>
              <a:rPr lang="uk-UA" sz="6600" b="1" dirty="0" smtClean="0">
                <a:latin typeface="Times New Roman" panose="02020603050405020304" pitchFamily="18" charset="0"/>
                <a:cs typeface="Times New Roman" panose="02020603050405020304" pitchFamily="18" charset="0"/>
              </a:rPr>
              <a:t>Джерела та види забруднення довкілля</a:t>
            </a:r>
            <a:endParaRPr lang="ru-RU" sz="6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8862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b="1" dirty="0" smtClean="0">
                <a:latin typeface="Times New Roman" panose="02020603050405020304" pitchFamily="18" charset="0"/>
                <a:cs typeface="Times New Roman" panose="02020603050405020304" pitchFamily="18" charset="0"/>
              </a:rPr>
              <a:t>Акустичне забруднення</a:t>
            </a:r>
            <a:endParaRPr lang="ru-RU"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sz="half" idx="1"/>
          </p:nvPr>
        </p:nvSpPr>
        <p:spPr>
          <a:xfrm>
            <a:off x="697599" y="2020472"/>
            <a:ext cx="4416188" cy="1709145"/>
          </a:xfrm>
        </p:spPr>
        <p:txBody>
          <a:bodyPr>
            <a:normAutofit/>
          </a:bodyPr>
          <a:lstStyle/>
          <a:p>
            <a:pPr marL="0" indent="0" algn="just">
              <a:buNone/>
            </a:pPr>
            <a:r>
              <a:rPr lang="uk-UA" sz="3200" dirty="0" smtClean="0">
                <a:latin typeface="Times New Roman" panose="02020603050405020304" pitchFamily="18" charset="0"/>
                <a:cs typeface="Times New Roman" panose="02020603050405020304" pitchFamily="18" charset="0"/>
              </a:rPr>
              <a:t>Відносять шумові, інфразвукові та вібраційні забруднення.</a:t>
            </a:r>
            <a:endParaRPr lang="ru-RU" sz="3200" dirty="0">
              <a:latin typeface="Times New Roman" panose="02020603050405020304" pitchFamily="18" charset="0"/>
              <a:cs typeface="Times New Roman" panose="02020603050405020304" pitchFamily="18" charset="0"/>
            </a:endParaRPr>
          </a:p>
        </p:txBody>
      </p:sp>
      <p:pic>
        <p:nvPicPr>
          <p:cNvPr id="5" name="Объект 4"/>
          <p:cNvPicPr>
            <a:picLocks noGrp="1" noChangeAspect="1"/>
          </p:cNvPicPr>
          <p:nvPr>
            <p:ph sz="half" idx="2"/>
          </p:nvPr>
        </p:nvPicPr>
        <p:blipFill>
          <a:blip r:embed="rId2"/>
          <a:stretch>
            <a:fillRect/>
          </a:stretch>
        </p:blipFill>
        <p:spPr>
          <a:xfrm>
            <a:off x="5265862" y="1459450"/>
            <a:ext cx="6228539" cy="4804872"/>
          </a:xfrm>
          <a:prstGeom prst="rect">
            <a:avLst/>
          </a:prstGeom>
        </p:spPr>
      </p:pic>
      <p:sp>
        <p:nvSpPr>
          <p:cNvPr id="6" name="Прямоугольник 5"/>
          <p:cNvSpPr/>
          <p:nvPr/>
        </p:nvSpPr>
        <p:spPr>
          <a:xfrm>
            <a:off x="0" y="4232997"/>
            <a:ext cx="5265862" cy="2246769"/>
          </a:xfrm>
          <a:prstGeom prst="rect">
            <a:avLst/>
          </a:prstGeom>
        </p:spPr>
        <p:txBody>
          <a:bodyPr wrap="square">
            <a:spAutoFit/>
          </a:bodyPr>
          <a:lstStyle/>
          <a:p>
            <a:pPr algn="just"/>
            <a:r>
              <a:rPr lang="uk-UA" sz="2800" i="1" dirty="0" smtClean="0">
                <a:latin typeface="Times New Roman" panose="02020603050405020304" pitchFamily="18" charset="0"/>
                <a:cs typeface="Times New Roman" panose="02020603050405020304" pitchFamily="18" charset="0"/>
              </a:rPr>
              <a:t>Шумові: </a:t>
            </a:r>
            <a:r>
              <a:rPr lang="uk-UA" sz="2800" dirty="0" smtClean="0">
                <a:latin typeface="Times New Roman" panose="02020603050405020304" pitchFamily="18" charset="0"/>
                <a:cs typeface="Times New Roman" panose="02020603050405020304" pitchFamily="18" charset="0"/>
              </a:rPr>
              <a:t>транспорт; побутова техніка; музичні інструменти; рух людей; розмови; промислові і енергетичні установи; спортивні площадки.</a:t>
            </a:r>
            <a:endParaRPr lang="uk-UA"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1116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10402" y="201541"/>
            <a:ext cx="11813275" cy="6363032"/>
          </a:xfrm>
        </p:spPr>
        <p:txBody>
          <a:bodyPr>
            <a:noAutofit/>
          </a:bodyPr>
          <a:lstStyle/>
          <a:p>
            <a:pPr marL="0" indent="0" algn="just">
              <a:buNone/>
            </a:pPr>
            <a:r>
              <a:rPr lang="uk-UA" sz="3600" dirty="0" smtClean="0">
                <a:latin typeface="Times New Roman" panose="02020603050405020304" pitchFamily="18" charset="0"/>
                <a:cs typeface="Times New Roman" panose="02020603050405020304" pitchFamily="18" charset="0"/>
              </a:rPr>
              <a:t>Безпосередньо об'єктами забруднення (акцепторами забруднених речовин) є основні компоненти екотопу (місце існування біотичного угруповання):</a:t>
            </a:r>
          </a:p>
          <a:p>
            <a:pPr algn="just"/>
            <a:endParaRPr lang="uk-UA" sz="3600" dirty="0">
              <a:latin typeface="Times New Roman" panose="02020603050405020304" pitchFamily="18" charset="0"/>
              <a:cs typeface="Times New Roman" panose="02020603050405020304" pitchFamily="18" charset="0"/>
            </a:endParaRPr>
          </a:p>
          <a:p>
            <a:pPr algn="just"/>
            <a:r>
              <a:rPr lang="ru-RU" sz="3600" dirty="0" smtClean="0">
                <a:latin typeface="Times New Roman" panose="02020603050405020304" pitchFamily="18" charset="0"/>
                <a:cs typeface="Times New Roman" panose="02020603050405020304" pitchFamily="18" charset="0"/>
              </a:rPr>
              <a:t>Атмосфера</a:t>
            </a:r>
            <a:r>
              <a:rPr lang="ru-RU" sz="3600" dirty="0">
                <a:latin typeface="Times New Roman" panose="02020603050405020304" pitchFamily="18" charset="0"/>
                <a:cs typeface="Times New Roman" panose="02020603050405020304" pitchFamily="18" charset="0"/>
              </a:rPr>
              <a:t>;</a:t>
            </a:r>
          </a:p>
          <a:p>
            <a:pPr algn="just"/>
            <a:r>
              <a:rPr lang="ru-RU" sz="3600" dirty="0">
                <a:latin typeface="Times New Roman" panose="02020603050405020304" pitchFamily="18" charset="0"/>
                <a:cs typeface="Times New Roman" panose="02020603050405020304" pitchFamily="18" charset="0"/>
              </a:rPr>
              <a:t>В</a:t>
            </a:r>
            <a:r>
              <a:rPr lang="ru-RU" sz="3600" dirty="0" smtClean="0">
                <a:latin typeface="Times New Roman" panose="02020603050405020304" pitchFamily="18" charset="0"/>
                <a:cs typeface="Times New Roman" panose="02020603050405020304" pitchFamily="18" charset="0"/>
              </a:rPr>
              <a:t>ода;</a:t>
            </a:r>
            <a:endParaRPr lang="ru-RU" sz="3600" dirty="0">
              <a:latin typeface="Times New Roman" panose="02020603050405020304" pitchFamily="18" charset="0"/>
              <a:cs typeface="Times New Roman" panose="02020603050405020304" pitchFamily="18" charset="0"/>
            </a:endParaRPr>
          </a:p>
          <a:p>
            <a:pPr algn="just"/>
            <a:r>
              <a:rPr lang="ru-RU" sz="3600" dirty="0" smtClean="0">
                <a:latin typeface="Times New Roman" panose="02020603050405020304" pitchFamily="18" charset="0"/>
                <a:cs typeface="Times New Roman" panose="02020603050405020304" pitchFamily="18" charset="0"/>
              </a:rPr>
              <a:t>Ґрунт.</a:t>
            </a:r>
            <a:endParaRPr lang="ru-RU" sz="3600" dirty="0">
              <a:latin typeface="Times New Roman" panose="02020603050405020304" pitchFamily="18" charset="0"/>
              <a:cs typeface="Times New Roman" panose="02020603050405020304" pitchFamily="18" charset="0"/>
            </a:endParaRPr>
          </a:p>
          <a:p>
            <a:pPr algn="just"/>
            <a:endParaRPr lang="ru-RU" sz="36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4381465" y="1799854"/>
            <a:ext cx="3510957" cy="2811563"/>
          </a:xfrm>
          <a:prstGeom prst="rect">
            <a:avLst/>
          </a:prstGeom>
        </p:spPr>
      </p:pic>
      <p:pic>
        <p:nvPicPr>
          <p:cNvPr id="6" name="Рисунок 5"/>
          <p:cNvPicPr>
            <a:picLocks noChangeAspect="1"/>
          </p:cNvPicPr>
          <p:nvPr/>
        </p:nvPicPr>
        <p:blipFill>
          <a:blip r:embed="rId3"/>
          <a:stretch>
            <a:fillRect/>
          </a:stretch>
        </p:blipFill>
        <p:spPr>
          <a:xfrm>
            <a:off x="845592" y="4340046"/>
            <a:ext cx="3808294" cy="2448189"/>
          </a:xfrm>
          <a:prstGeom prst="rect">
            <a:avLst/>
          </a:prstGeom>
        </p:spPr>
      </p:pic>
      <p:pic>
        <p:nvPicPr>
          <p:cNvPr id="7" name="Рисунок 6"/>
          <p:cNvPicPr>
            <a:picLocks noChangeAspect="1"/>
          </p:cNvPicPr>
          <p:nvPr/>
        </p:nvPicPr>
        <p:blipFill>
          <a:blip r:embed="rId4"/>
          <a:stretch>
            <a:fillRect/>
          </a:stretch>
        </p:blipFill>
        <p:spPr>
          <a:xfrm>
            <a:off x="7491485" y="4045035"/>
            <a:ext cx="4572000" cy="2743200"/>
          </a:xfrm>
          <a:prstGeom prst="rect">
            <a:avLst/>
          </a:prstGeom>
        </p:spPr>
      </p:pic>
    </p:spTree>
    <p:extLst>
      <p:ext uri="{BB962C8B-B14F-4D97-AF65-F5344CB8AC3E}">
        <p14:creationId xmlns:p14="http://schemas.microsoft.com/office/powerpoint/2010/main" val="41100296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4842" y="177421"/>
            <a:ext cx="11655188" cy="1648204"/>
          </a:xfrm>
        </p:spPr>
        <p:txBody>
          <a:bodyPr>
            <a:noAutofit/>
          </a:bodyPr>
          <a:lstStyle/>
          <a:p>
            <a:pPr algn="ctr"/>
            <a:r>
              <a:rPr lang="uk-UA" sz="3600" b="1" dirty="0" smtClean="0">
                <a:latin typeface="Times New Roman" panose="02020603050405020304" pitchFamily="18" charset="0"/>
                <a:cs typeface="Times New Roman" panose="02020603050405020304" pitchFamily="18" charset="0"/>
              </a:rPr>
              <a:t>Опосередкованими об'єктами забруднення (жертвами забруднення) є складові біогеоценозу:</a:t>
            </a:r>
            <a:br>
              <a:rPr lang="uk-UA" sz="3600" b="1" dirty="0" smtClean="0">
                <a:latin typeface="Times New Roman" panose="02020603050405020304" pitchFamily="18" charset="0"/>
                <a:cs typeface="Times New Roman" panose="02020603050405020304" pitchFamily="18" charset="0"/>
              </a:rPr>
            </a:br>
            <a:endParaRPr lang="uk-UA" sz="36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54842" y="1320658"/>
            <a:ext cx="10515600" cy="4351338"/>
          </a:xfrm>
        </p:spPr>
        <p:txBody>
          <a:bodyPr>
            <a:normAutofit/>
          </a:bodyPr>
          <a:lstStyle/>
          <a:p>
            <a:pPr algn="just"/>
            <a:r>
              <a:rPr lang="uk-UA" sz="3200" dirty="0" smtClean="0">
                <a:latin typeface="Times New Roman" panose="02020603050405020304" pitchFamily="18" charset="0"/>
                <a:cs typeface="Times New Roman" panose="02020603050405020304" pitchFamily="18" charset="0"/>
              </a:rPr>
              <a:t>рослини</a:t>
            </a:r>
          </a:p>
          <a:p>
            <a:pPr algn="just"/>
            <a:r>
              <a:rPr lang="uk-UA" sz="3200" dirty="0" smtClean="0">
                <a:latin typeface="Times New Roman" panose="02020603050405020304" pitchFamily="18" charset="0"/>
                <a:cs typeface="Times New Roman" panose="02020603050405020304" pitchFamily="18" charset="0"/>
              </a:rPr>
              <a:t>тварини</a:t>
            </a:r>
          </a:p>
          <a:p>
            <a:pPr algn="just"/>
            <a:r>
              <a:rPr lang="uk-UA" sz="3200" dirty="0" smtClean="0">
                <a:latin typeface="Times New Roman" panose="02020603050405020304" pitchFamily="18" charset="0"/>
                <a:cs typeface="Times New Roman" panose="02020603050405020304" pitchFamily="18" charset="0"/>
              </a:rPr>
              <a:t>гриби</a:t>
            </a:r>
          </a:p>
          <a:p>
            <a:pPr algn="just"/>
            <a:r>
              <a:rPr lang="uk-UA" sz="3200" dirty="0" smtClean="0">
                <a:latin typeface="Times New Roman" panose="02020603050405020304" pitchFamily="18" charset="0"/>
                <a:cs typeface="Times New Roman" panose="02020603050405020304" pitchFamily="18" charset="0"/>
              </a:rPr>
              <a:t>мікроорганізми</a:t>
            </a:r>
            <a:endParaRPr lang="uk-UA" sz="32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1421795" y="3865705"/>
            <a:ext cx="4419858" cy="2992295"/>
          </a:xfrm>
          <a:prstGeom prst="rect">
            <a:avLst/>
          </a:prstGeom>
          <a:ln>
            <a:noFill/>
          </a:ln>
          <a:effectLst>
            <a:softEdge rad="112500"/>
          </a:effectLst>
        </p:spPr>
      </p:pic>
      <p:pic>
        <p:nvPicPr>
          <p:cNvPr id="5" name="Рисунок 4"/>
          <p:cNvPicPr>
            <a:picLocks noChangeAspect="1"/>
          </p:cNvPicPr>
          <p:nvPr/>
        </p:nvPicPr>
        <p:blipFill>
          <a:blip r:embed="rId3"/>
          <a:stretch>
            <a:fillRect/>
          </a:stretch>
        </p:blipFill>
        <p:spPr>
          <a:xfrm>
            <a:off x="6504453" y="4199588"/>
            <a:ext cx="4094313" cy="2608121"/>
          </a:xfrm>
          <a:prstGeom prst="rect">
            <a:avLst/>
          </a:prstGeom>
        </p:spPr>
      </p:pic>
      <p:pic>
        <p:nvPicPr>
          <p:cNvPr id="6" name="Рисунок 5"/>
          <p:cNvPicPr>
            <a:picLocks noChangeAspect="1"/>
          </p:cNvPicPr>
          <p:nvPr/>
        </p:nvPicPr>
        <p:blipFill>
          <a:blip r:embed="rId4"/>
          <a:stretch>
            <a:fillRect/>
          </a:stretch>
        </p:blipFill>
        <p:spPr>
          <a:xfrm>
            <a:off x="8286750" y="1535367"/>
            <a:ext cx="3905250" cy="2590800"/>
          </a:xfrm>
          <a:prstGeom prst="rect">
            <a:avLst/>
          </a:prstGeom>
        </p:spPr>
      </p:pic>
      <p:pic>
        <p:nvPicPr>
          <p:cNvPr id="7" name="Рисунок 6"/>
          <p:cNvPicPr>
            <a:picLocks noChangeAspect="1"/>
          </p:cNvPicPr>
          <p:nvPr/>
        </p:nvPicPr>
        <p:blipFill>
          <a:blip r:embed="rId5"/>
          <a:stretch>
            <a:fillRect/>
          </a:stretch>
        </p:blipFill>
        <p:spPr>
          <a:xfrm>
            <a:off x="3729478" y="1376775"/>
            <a:ext cx="4086936" cy="2675970"/>
          </a:xfrm>
          <a:prstGeom prst="rect">
            <a:avLst/>
          </a:prstGeom>
        </p:spPr>
      </p:pic>
    </p:spTree>
    <p:extLst>
      <p:ext uri="{BB962C8B-B14F-4D97-AF65-F5344CB8AC3E}">
        <p14:creationId xmlns:p14="http://schemas.microsoft.com/office/powerpoint/2010/main" val="2159295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60409"/>
            <a:ext cx="12192000" cy="1900403"/>
          </a:xfrm>
        </p:spPr>
        <p:txBody>
          <a:bodyPr>
            <a:normAutofit fontScale="90000"/>
          </a:bodyPr>
          <a:lstStyle/>
          <a:p>
            <a:pPr algn="just"/>
            <a:r>
              <a:rPr lang="uk-UA" sz="4000" b="1" dirty="0" smtClean="0">
                <a:latin typeface="Times New Roman" panose="02020603050405020304" pitchFamily="18" charset="0"/>
                <a:cs typeface="Times New Roman" panose="02020603050405020304" pitchFamily="18" charset="0"/>
              </a:rPr>
              <a:t>Втручання людини в природні процеси в біосфері, котре викликає небажані для екосистем антропогенні зміни, можна згрупувати за наступними видами забруднень:</a:t>
            </a:r>
            <a:br>
              <a:rPr lang="uk-UA" sz="4000" b="1" dirty="0" smtClean="0">
                <a:latin typeface="Times New Roman" panose="02020603050405020304" pitchFamily="18" charset="0"/>
                <a:cs typeface="Times New Roman" panose="02020603050405020304" pitchFamily="18" charset="0"/>
              </a:rPr>
            </a:br>
            <a:endParaRPr lang="uk-UA"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0" y="1869742"/>
            <a:ext cx="12192000" cy="4988257"/>
          </a:xfrm>
        </p:spPr>
        <p:txBody>
          <a:bodyPr>
            <a:noAutofit/>
          </a:bodyPr>
          <a:lstStyle/>
          <a:p>
            <a:pPr algn="just"/>
            <a:r>
              <a:rPr lang="uk-UA" sz="2700" i="1" dirty="0" err="1" smtClean="0">
                <a:latin typeface="Times New Roman" panose="02020603050405020304" pitchFamily="18" charset="0"/>
                <a:cs typeface="Times New Roman" panose="02020603050405020304" pitchFamily="18" charset="0"/>
              </a:rPr>
              <a:t>інгредієнтне</a:t>
            </a:r>
            <a:r>
              <a:rPr lang="uk-UA" sz="2700" i="1" dirty="0" smtClean="0">
                <a:latin typeface="Times New Roman" panose="02020603050405020304" pitchFamily="18" charset="0"/>
                <a:cs typeface="Times New Roman" panose="02020603050405020304" pitchFamily="18" charset="0"/>
              </a:rPr>
              <a:t> забруднення </a:t>
            </a:r>
            <a:r>
              <a:rPr lang="uk-UA" sz="2700" dirty="0" smtClean="0">
                <a:latin typeface="Times New Roman" panose="02020603050405020304" pitchFamily="18" charset="0"/>
                <a:cs typeface="Times New Roman" panose="02020603050405020304" pitchFamily="18" charset="0"/>
              </a:rPr>
              <a:t>- забруднення сукупністю речовин, кількісно або якісно ворожих природним біогеоценозам (інгредієнт - складова частина складної сполуки або суміші);</a:t>
            </a:r>
          </a:p>
          <a:p>
            <a:pPr algn="just"/>
            <a:r>
              <a:rPr lang="uk-UA" sz="2700" i="1" dirty="0" smtClean="0">
                <a:latin typeface="Times New Roman" panose="02020603050405020304" pitchFamily="18" charset="0"/>
                <a:cs typeface="Times New Roman" panose="02020603050405020304" pitchFamily="18" charset="0"/>
              </a:rPr>
              <a:t>параметричне забруднення</a:t>
            </a:r>
            <a:r>
              <a:rPr lang="uk-UA" sz="2700" dirty="0" smtClean="0">
                <a:latin typeface="Times New Roman" panose="02020603050405020304" pitchFamily="18" charset="0"/>
                <a:cs typeface="Times New Roman" panose="02020603050405020304" pitchFamily="18" charset="0"/>
              </a:rPr>
              <a:t> пов'язане зі зміною якісних параметрів навколишнього середовища (параметр навколишнього середовища - одна з його властивостей, наприклад, рівень шуму, радіації, освітленості);</a:t>
            </a:r>
          </a:p>
          <a:p>
            <a:pPr algn="just"/>
            <a:r>
              <a:rPr lang="uk-UA" sz="2700" i="1" dirty="0" err="1" smtClean="0">
                <a:latin typeface="Times New Roman" panose="02020603050405020304" pitchFamily="18" charset="0"/>
                <a:cs typeface="Times New Roman" panose="02020603050405020304" pitchFamily="18" charset="0"/>
              </a:rPr>
              <a:t>біоценотичне</a:t>
            </a:r>
            <a:r>
              <a:rPr lang="uk-UA" sz="2700" i="1" dirty="0" smtClean="0">
                <a:latin typeface="Times New Roman" panose="02020603050405020304" pitchFamily="18" charset="0"/>
                <a:cs typeface="Times New Roman" panose="02020603050405020304" pitchFamily="18" charset="0"/>
              </a:rPr>
              <a:t> забруднення </a:t>
            </a:r>
            <a:r>
              <a:rPr lang="uk-UA" sz="2700" dirty="0" smtClean="0">
                <a:latin typeface="Times New Roman" panose="02020603050405020304" pitchFamily="18" charset="0"/>
                <a:cs typeface="Times New Roman" panose="02020603050405020304" pitchFamily="18" charset="0"/>
              </a:rPr>
              <a:t>полягає у впливі на склад та структуру популяції живих організмів;</a:t>
            </a:r>
          </a:p>
          <a:p>
            <a:pPr algn="just"/>
            <a:r>
              <a:rPr lang="uk-UA" sz="2700" i="1" dirty="0" err="1" smtClean="0">
                <a:latin typeface="Times New Roman" panose="02020603050405020304" pitchFamily="18" charset="0"/>
                <a:cs typeface="Times New Roman" panose="02020603050405020304" pitchFamily="18" charset="0"/>
              </a:rPr>
              <a:t>стаціально</a:t>
            </a:r>
            <a:r>
              <a:rPr lang="uk-UA" sz="2700" i="1" dirty="0" smtClean="0">
                <a:latin typeface="Times New Roman" panose="02020603050405020304" pitchFamily="18" charset="0"/>
                <a:cs typeface="Times New Roman" panose="02020603050405020304" pitchFamily="18" charset="0"/>
              </a:rPr>
              <a:t>-деструкційне забруднення </a:t>
            </a:r>
            <a:r>
              <a:rPr lang="uk-UA" sz="2700" dirty="0" smtClean="0">
                <a:latin typeface="Times New Roman" panose="02020603050405020304" pitchFamily="18" charset="0"/>
                <a:cs typeface="Times New Roman" panose="02020603050405020304" pitchFamily="18" charset="0"/>
              </a:rPr>
              <a:t>(стація - місце існування популяції, деструкція - руйнування) викликає зміну ландшафтів та екологічних систем в процесі природокористування.</a:t>
            </a:r>
            <a:endParaRPr lang="uk-UA" sz="27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9535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95535"/>
            <a:ext cx="12192000" cy="1146411"/>
          </a:xfrm>
        </p:spPr>
        <p:txBody>
          <a:bodyPr>
            <a:normAutofit/>
          </a:bodyPr>
          <a:lstStyle/>
          <a:p>
            <a:pPr algn="just"/>
            <a:r>
              <a:rPr lang="uk-UA" sz="3200" b="1" dirty="0" smtClean="0">
                <a:latin typeface="Times New Roman" panose="02020603050405020304" pitchFamily="18" charset="0"/>
                <a:cs typeface="Times New Roman" panose="02020603050405020304" pitchFamily="18" charset="0"/>
              </a:rPr>
              <a:t>Основними джерелами антропогенного забруднення навколишнього природного середовища є:</a:t>
            </a:r>
            <a:endParaRPr lang="uk-UA" sz="32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545910" y="1241946"/>
            <a:ext cx="10085696" cy="5636525"/>
          </a:xfrm>
        </p:spPr>
        <p:txBody>
          <a:bodyPr>
            <a:noAutofit/>
          </a:bodyPr>
          <a:lstStyle/>
          <a:p>
            <a:pPr algn="just"/>
            <a:r>
              <a:rPr lang="uk-UA" sz="2500" dirty="0" smtClean="0">
                <a:latin typeface="Times New Roman" panose="02020603050405020304" pitchFamily="18" charset="0"/>
                <a:cs typeface="Times New Roman" panose="02020603050405020304" pitchFamily="18" charset="0"/>
              </a:rPr>
              <a:t>паливно-енергетичний комплекс;</a:t>
            </a:r>
          </a:p>
          <a:p>
            <a:pPr algn="just"/>
            <a:r>
              <a:rPr lang="uk-UA" sz="2500" dirty="0" smtClean="0">
                <a:latin typeface="Times New Roman" panose="02020603050405020304" pitchFamily="18" charset="0"/>
                <a:cs typeface="Times New Roman" panose="02020603050405020304" pitchFamily="18" charset="0"/>
              </a:rPr>
              <a:t>промислові підприємства (металургія, видобувна, хімічна наф­топереробна, цементна, целюлозно-паперова промисловості тощо);</a:t>
            </a:r>
          </a:p>
          <a:p>
            <a:pPr algn="just"/>
            <a:r>
              <a:rPr lang="uk-UA" sz="2500" dirty="0" smtClean="0">
                <a:latin typeface="Times New Roman" panose="02020603050405020304" pitchFamily="18" charset="0"/>
                <a:cs typeface="Times New Roman" panose="02020603050405020304" pitchFamily="18" charset="0"/>
              </a:rPr>
              <a:t>агропромисловий комплекс і тваринницькі ферми;</a:t>
            </a:r>
          </a:p>
          <a:p>
            <a:pPr algn="just"/>
            <a:r>
              <a:rPr lang="uk-UA" sz="2500" dirty="0" smtClean="0">
                <a:latin typeface="Times New Roman" panose="02020603050405020304" pitchFamily="18" charset="0"/>
                <a:cs typeface="Times New Roman" panose="02020603050405020304" pitchFamily="18" charset="0"/>
              </a:rPr>
              <a:t>транспортні засоби;</a:t>
            </a:r>
          </a:p>
          <a:p>
            <a:pPr algn="just"/>
            <a:r>
              <a:rPr lang="uk-UA" sz="2500" dirty="0" smtClean="0">
                <a:latin typeface="Times New Roman" panose="02020603050405020304" pitchFamily="18" charset="0"/>
                <a:cs typeface="Times New Roman" panose="02020603050405020304" pitchFamily="18" charset="0"/>
              </a:rPr>
              <a:t>військовий комплекс;</a:t>
            </a:r>
          </a:p>
          <a:p>
            <a:pPr algn="just"/>
            <a:r>
              <a:rPr lang="uk-UA" sz="2500" dirty="0" smtClean="0">
                <a:latin typeface="Times New Roman" panose="02020603050405020304" pitchFamily="18" charset="0"/>
                <a:cs typeface="Times New Roman" panose="02020603050405020304" pitchFamily="18" charset="0"/>
              </a:rPr>
              <a:t>гірнича промисловість;</a:t>
            </a:r>
          </a:p>
          <a:p>
            <a:pPr algn="just"/>
            <a:r>
              <a:rPr lang="uk-UA" sz="2500" dirty="0" smtClean="0">
                <a:latin typeface="Times New Roman" panose="02020603050405020304" pitchFamily="18" charset="0"/>
                <a:cs typeface="Times New Roman" panose="02020603050405020304" pitchFamily="18" charset="0"/>
              </a:rPr>
              <a:t>хімічне та механічне забруднення Космосу;</a:t>
            </a:r>
          </a:p>
          <a:p>
            <a:pPr algn="just"/>
            <a:r>
              <a:rPr lang="uk-UA" sz="2500" dirty="0" smtClean="0">
                <a:latin typeface="Times New Roman" panose="02020603050405020304" pitchFamily="18" charset="0"/>
                <a:cs typeface="Times New Roman" panose="02020603050405020304" pitchFamily="18" charset="0"/>
              </a:rPr>
              <a:t>урбанізація, розвиток міст;</a:t>
            </a:r>
          </a:p>
          <a:p>
            <a:pPr algn="just"/>
            <a:r>
              <a:rPr lang="uk-UA" sz="2500" dirty="0" smtClean="0">
                <a:latin typeface="Times New Roman" panose="02020603050405020304" pitchFamily="18" charset="0"/>
                <a:cs typeface="Times New Roman" panose="02020603050405020304" pitchFamily="18" charset="0"/>
              </a:rPr>
              <a:t>тютюновий дим;</a:t>
            </a:r>
          </a:p>
          <a:p>
            <a:pPr algn="just"/>
            <a:r>
              <a:rPr lang="uk-UA" sz="2500" dirty="0" smtClean="0">
                <a:latin typeface="Times New Roman" panose="02020603050405020304" pitchFamily="18" charset="0"/>
                <a:cs typeface="Times New Roman" panose="02020603050405020304" pitchFamily="18" charset="0"/>
              </a:rPr>
              <a:t>вплив магнітних іонізаційних та електричних полів, шумове та вібраційне забруднення.</a:t>
            </a:r>
            <a:endParaRPr lang="uk-UA" sz="2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8476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2132415"/>
          </a:xfrm>
        </p:spPr>
        <p:txBody>
          <a:bodyPr/>
          <a:lstStyle/>
          <a:p>
            <a:pPr algn="ctr"/>
            <a:r>
              <a:rPr lang="uk-UA" b="1" dirty="0" smtClean="0">
                <a:latin typeface="Times New Roman" panose="02020603050405020304" pitchFamily="18" charset="0"/>
                <a:cs typeface="Times New Roman" panose="02020603050405020304" pitchFamily="18" charset="0"/>
              </a:rPr>
              <a:t>Джерела забруднення і основні види забруднення атмосфери</a:t>
            </a:r>
            <a:endParaRPr lang="ru-RU" b="1" dirty="0">
              <a:latin typeface="Times New Roman" panose="02020603050405020304" pitchFamily="18" charset="0"/>
              <a:cs typeface="Times New Roman" panose="02020603050405020304" pitchFamily="18" charset="0"/>
            </a:endParaRPr>
          </a:p>
        </p:txBody>
      </p:sp>
      <p:pic>
        <p:nvPicPr>
          <p:cNvPr id="1028" name="Picture 4" descr="https://svitppt.com.ua/images/42/41685/960/img5.jpg"/>
          <p:cNvPicPr>
            <a:picLocks noChangeAspect="1" noChangeArrowheads="1"/>
          </p:cNvPicPr>
          <p:nvPr/>
        </p:nvPicPr>
        <p:blipFill rotWithShape="1">
          <a:blip r:embed="rId2">
            <a:extLst>
              <a:ext uri="{28A0092B-C50C-407E-A947-70E740481C1C}">
                <a14:useLocalDpi xmlns:a14="http://schemas.microsoft.com/office/drawing/2010/main" val="0"/>
              </a:ext>
            </a:extLst>
          </a:blip>
          <a:srcRect l="2090" t="10176" r="1194" b="8630"/>
          <a:stretch/>
        </p:blipFill>
        <p:spPr bwMode="auto">
          <a:xfrm>
            <a:off x="109183" y="2265527"/>
            <a:ext cx="5595582" cy="43945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rotWithShape="1">
          <a:blip r:embed="rId3"/>
          <a:srcRect l="3692" t="5970" r="2400" b="9055"/>
          <a:stretch/>
        </p:blipFill>
        <p:spPr>
          <a:xfrm>
            <a:off x="5795152" y="2265527"/>
            <a:ext cx="6287665" cy="4394580"/>
          </a:xfrm>
          <a:prstGeom prst="rect">
            <a:avLst/>
          </a:prstGeom>
          <a:ln>
            <a:noFill/>
          </a:ln>
          <a:effectLst>
            <a:softEdge rad="112500"/>
          </a:effectLst>
        </p:spPr>
      </p:pic>
    </p:spTree>
    <p:extLst>
      <p:ext uri="{BB962C8B-B14F-4D97-AF65-F5344CB8AC3E}">
        <p14:creationId xmlns:p14="http://schemas.microsoft.com/office/powerpoint/2010/main" val="17735284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1716" y="187704"/>
            <a:ext cx="6026624" cy="1325563"/>
          </a:xfrm>
        </p:spPr>
        <p:txBody>
          <a:bodyPr/>
          <a:lstStyle/>
          <a:p>
            <a:pPr algn="ctr"/>
            <a:r>
              <a:rPr lang="uk-UA" b="1" dirty="0" smtClean="0">
                <a:latin typeface="Times New Roman" panose="02020603050405020304" pitchFamily="18" charset="0"/>
                <a:cs typeface="Times New Roman" panose="02020603050405020304" pitchFamily="18" charset="0"/>
              </a:rPr>
              <a:t>Джерела забруднення</a:t>
            </a:r>
            <a:endParaRPr lang="ru-RU"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sz="half" idx="1"/>
          </p:nvPr>
        </p:nvSpPr>
        <p:spPr>
          <a:xfrm>
            <a:off x="-1" y="1320658"/>
            <a:ext cx="5885029" cy="4351338"/>
          </a:xfrm>
        </p:spPr>
        <p:txBody>
          <a:bodyPr>
            <a:normAutofit/>
          </a:bodyPr>
          <a:lstStyle/>
          <a:p>
            <a:pPr marL="0" indent="0" algn="ctr">
              <a:buNone/>
            </a:pPr>
            <a:r>
              <a:rPr lang="uk-UA" sz="3200" b="1" dirty="0" smtClean="0">
                <a:latin typeface="Times New Roman" panose="02020603050405020304" pitchFamily="18" charset="0"/>
                <a:cs typeface="Times New Roman" panose="02020603050405020304" pitchFamily="18" charset="0"/>
              </a:rPr>
              <a:t>ПРИРОДНІ</a:t>
            </a:r>
          </a:p>
          <a:p>
            <a:pPr marL="0" indent="0" algn="just">
              <a:buNone/>
            </a:pPr>
            <a:r>
              <a:rPr lang="uk-UA" dirty="0" smtClean="0">
                <a:latin typeface="Times New Roman" panose="02020603050405020304" pitchFamily="18" charset="0"/>
                <a:cs typeface="Times New Roman" panose="02020603050405020304" pitchFamily="18" charset="0"/>
              </a:rPr>
              <a:t>Природні джерела забруднення не спричинюють істотних змін повітря. </a:t>
            </a:r>
          </a:p>
          <a:p>
            <a:pPr marL="0" indent="0" algn="just">
              <a:buNone/>
            </a:pPr>
            <a:r>
              <a:rPr lang="uk-UA" dirty="0" smtClean="0">
                <a:latin typeface="Times New Roman" panose="02020603050405020304" pitchFamily="18" charset="0"/>
                <a:cs typeface="Times New Roman" panose="02020603050405020304" pitchFamily="18" charset="0"/>
              </a:rPr>
              <a:t>(Пилові бури, вулканізм, лісові пожежі, вивітрювання, розклад живих організмів</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sp>
        <p:nvSpPr>
          <p:cNvPr id="4" name="Объект 3"/>
          <p:cNvSpPr>
            <a:spLocks noGrp="1"/>
          </p:cNvSpPr>
          <p:nvPr>
            <p:ph sz="half" idx="2"/>
          </p:nvPr>
        </p:nvSpPr>
        <p:spPr>
          <a:xfrm>
            <a:off x="5885028" y="1320657"/>
            <a:ext cx="6350758" cy="4351338"/>
          </a:xfrm>
        </p:spPr>
        <p:txBody>
          <a:bodyPr>
            <a:normAutofit/>
          </a:bodyPr>
          <a:lstStyle/>
          <a:p>
            <a:pPr marL="0" indent="0" algn="ctr">
              <a:buNone/>
            </a:pPr>
            <a:r>
              <a:rPr lang="uk-UA" sz="3200" b="1" dirty="0" smtClean="0">
                <a:latin typeface="Times New Roman" panose="02020603050405020304" pitchFamily="18" charset="0"/>
                <a:cs typeface="Times New Roman" panose="02020603050405020304" pitchFamily="18" charset="0"/>
              </a:rPr>
              <a:t>ШТУЧНІ</a:t>
            </a:r>
          </a:p>
          <a:p>
            <a:pPr marL="0" indent="0" algn="just">
              <a:buNone/>
            </a:pPr>
            <a:r>
              <a:rPr lang="uk-UA" dirty="0" smtClean="0">
                <a:latin typeface="Times New Roman" panose="02020603050405020304" pitchFamily="18" charset="0"/>
                <a:cs typeface="Times New Roman" panose="02020603050405020304" pitchFamily="18" charset="0"/>
              </a:rPr>
              <a:t>Відбувається внаслідок зміни її складу та властивостей під впливом діяльності людини. </a:t>
            </a:r>
          </a:p>
          <a:p>
            <a:pPr marL="0" indent="0" algn="just">
              <a:buNone/>
            </a:pPr>
            <a:r>
              <a:rPr lang="uk-UA" dirty="0" smtClean="0">
                <a:latin typeface="Times New Roman" panose="02020603050405020304" pitchFamily="18" charset="0"/>
                <a:cs typeface="Times New Roman" panose="02020603050405020304" pitchFamily="18" charset="0"/>
              </a:rPr>
              <a:t>Промислові підприємства,  транспорт, теплоенергетика, опалювання житла, сільське господарство.</a:t>
            </a:r>
          </a:p>
        </p:txBody>
      </p:sp>
      <p:pic>
        <p:nvPicPr>
          <p:cNvPr id="6" name="Рисунок 5"/>
          <p:cNvPicPr>
            <a:picLocks noChangeAspect="1"/>
          </p:cNvPicPr>
          <p:nvPr/>
        </p:nvPicPr>
        <p:blipFill>
          <a:blip r:embed="rId2"/>
          <a:stretch>
            <a:fillRect/>
          </a:stretch>
        </p:blipFill>
        <p:spPr>
          <a:xfrm>
            <a:off x="6618879" y="4376073"/>
            <a:ext cx="4591477" cy="2428875"/>
          </a:xfrm>
          <a:prstGeom prst="rect">
            <a:avLst/>
          </a:prstGeom>
        </p:spPr>
      </p:pic>
      <p:pic>
        <p:nvPicPr>
          <p:cNvPr id="7" name="Рисунок 6"/>
          <p:cNvPicPr>
            <a:picLocks noChangeAspect="1"/>
          </p:cNvPicPr>
          <p:nvPr/>
        </p:nvPicPr>
        <p:blipFill rotWithShape="1">
          <a:blip r:embed="rId3"/>
          <a:srcRect l="46468" t="28258" r="3383" b="18010"/>
          <a:stretch/>
        </p:blipFill>
        <p:spPr>
          <a:xfrm>
            <a:off x="423081" y="3957850"/>
            <a:ext cx="4728096" cy="2847097"/>
          </a:xfrm>
          <a:prstGeom prst="rect">
            <a:avLst/>
          </a:prstGeom>
        </p:spPr>
      </p:pic>
    </p:spTree>
    <p:extLst>
      <p:ext uri="{BB962C8B-B14F-4D97-AF65-F5344CB8AC3E}">
        <p14:creationId xmlns:p14="http://schemas.microsoft.com/office/powerpoint/2010/main" val="2164034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19618" y="160409"/>
            <a:ext cx="7629098" cy="1325563"/>
          </a:xfrm>
        </p:spPr>
        <p:txBody>
          <a:bodyPr/>
          <a:lstStyle/>
          <a:p>
            <a:pPr algn="ctr"/>
            <a:r>
              <a:rPr lang="uk-UA" b="1" dirty="0" smtClean="0">
                <a:latin typeface="Times New Roman" panose="02020603050405020304" pitchFamily="18" charset="0"/>
                <a:cs typeface="Times New Roman" panose="02020603050405020304" pitchFamily="18" charset="0"/>
              </a:rPr>
              <a:t>Джерела викидів </a:t>
            </a:r>
            <a:endParaRPr lang="ru-RU"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sz="half" idx="1"/>
          </p:nvPr>
        </p:nvSpPr>
        <p:spPr>
          <a:xfrm>
            <a:off x="685800" y="1485972"/>
            <a:ext cx="5181600" cy="767450"/>
          </a:xfrm>
        </p:spPr>
        <p:txBody>
          <a:bodyPr/>
          <a:lstStyle/>
          <a:p>
            <a:pPr marL="0" indent="0" algn="ctr">
              <a:buNone/>
            </a:pPr>
            <a:r>
              <a:rPr lang="uk-UA" dirty="0" smtClean="0">
                <a:latin typeface="Times New Roman" panose="02020603050405020304" pitchFamily="18" charset="0"/>
                <a:cs typeface="Times New Roman" panose="02020603050405020304" pitchFamily="18" charset="0"/>
              </a:rPr>
              <a:t>ОРГАНІЗОВАНІ</a:t>
            </a:r>
          </a:p>
          <a:p>
            <a:pPr marL="0" indent="0" algn="ctr">
              <a:buNone/>
            </a:pPr>
            <a:endParaRPr lang="ru-RU" dirty="0">
              <a:latin typeface="Times New Roman" panose="02020603050405020304" pitchFamily="18" charset="0"/>
              <a:cs typeface="Times New Roman" panose="02020603050405020304" pitchFamily="18" charset="0"/>
            </a:endParaRPr>
          </a:p>
        </p:txBody>
      </p:sp>
      <p:sp>
        <p:nvSpPr>
          <p:cNvPr id="4" name="Объект 3"/>
          <p:cNvSpPr>
            <a:spLocks noGrp="1"/>
          </p:cNvSpPr>
          <p:nvPr>
            <p:ph sz="half" idx="2"/>
          </p:nvPr>
        </p:nvSpPr>
        <p:spPr>
          <a:xfrm>
            <a:off x="6530454" y="1637639"/>
            <a:ext cx="5181600" cy="615783"/>
          </a:xfrm>
        </p:spPr>
        <p:txBody>
          <a:bodyPr/>
          <a:lstStyle/>
          <a:p>
            <a:pPr marL="0" indent="0" algn="ctr">
              <a:buNone/>
            </a:pPr>
            <a:r>
              <a:rPr lang="uk-UA" dirty="0" smtClean="0">
                <a:latin typeface="Times New Roman" panose="02020603050405020304" pitchFamily="18" charset="0"/>
                <a:cs typeface="Times New Roman" panose="02020603050405020304" pitchFamily="18" charset="0"/>
              </a:rPr>
              <a:t>НЕОРГАНІЗОВАНІ</a:t>
            </a:r>
            <a:endParaRPr lang="ru-RU"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a:stretch>
            <a:fillRect/>
          </a:stretch>
        </p:blipFill>
        <p:spPr>
          <a:xfrm>
            <a:off x="371902" y="2634017"/>
            <a:ext cx="5210032" cy="4067034"/>
          </a:xfrm>
          <a:prstGeom prst="rect">
            <a:avLst/>
          </a:prstGeom>
        </p:spPr>
      </p:pic>
      <p:pic>
        <p:nvPicPr>
          <p:cNvPr id="6" name="Рисунок 5"/>
          <p:cNvPicPr>
            <a:picLocks noChangeAspect="1"/>
          </p:cNvPicPr>
          <p:nvPr/>
        </p:nvPicPr>
        <p:blipFill>
          <a:blip r:embed="rId3"/>
          <a:stretch>
            <a:fillRect/>
          </a:stretch>
        </p:blipFill>
        <p:spPr>
          <a:xfrm>
            <a:off x="6537278" y="2679172"/>
            <a:ext cx="5254388" cy="4021879"/>
          </a:xfrm>
          <a:prstGeom prst="rect">
            <a:avLst/>
          </a:prstGeom>
        </p:spPr>
      </p:pic>
    </p:spTree>
    <p:extLst>
      <p:ext uri="{BB962C8B-B14F-4D97-AF65-F5344CB8AC3E}">
        <p14:creationId xmlns:p14="http://schemas.microsoft.com/office/powerpoint/2010/main" val="468943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958708"/>
          </a:xfrm>
        </p:spPr>
        <p:txBody>
          <a:bodyPr/>
          <a:lstStyle/>
          <a:p>
            <a:pPr algn="ctr"/>
            <a:r>
              <a:rPr lang="uk-UA" b="1" dirty="0" smtClean="0">
                <a:latin typeface="Times New Roman" panose="02020603050405020304" pitchFamily="18" charset="0"/>
                <a:cs typeface="Times New Roman" panose="02020603050405020304" pitchFamily="18" charset="0"/>
              </a:rPr>
              <a:t>Охоронна атмосферного повітря</a:t>
            </a:r>
            <a:endParaRPr lang="ru-RU"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237698" y="1539021"/>
            <a:ext cx="5467066" cy="4711653"/>
          </a:xfrm>
        </p:spPr>
        <p:txBody>
          <a:bodyPr>
            <a:noAutofit/>
          </a:bodyPr>
          <a:lstStyle/>
          <a:p>
            <a:pPr marL="0" indent="0" algn="just">
              <a:buNone/>
            </a:pPr>
            <a:r>
              <a:rPr lang="uk-UA" sz="3200" dirty="0" smtClean="0">
                <a:latin typeface="Times New Roman" panose="02020603050405020304" pitchFamily="18" charset="0"/>
                <a:cs typeface="Times New Roman" panose="02020603050405020304" pitchFamily="18" charset="0"/>
              </a:rPr>
              <a:t>Охорона атмосферного повітря - система заходів, пов’язаних із збереженням, поліпшенням та відновленням стану атмосферного повітря, запобіганням та зниженням рівня його забруднення та впливу на нього хімічних </a:t>
            </a:r>
            <a:r>
              <a:rPr lang="uk-UA" sz="3200" dirty="0" err="1" smtClean="0">
                <a:latin typeface="Times New Roman" panose="02020603050405020304" pitchFamily="18" charset="0"/>
                <a:cs typeface="Times New Roman" panose="02020603050405020304" pitchFamily="18" charset="0"/>
              </a:rPr>
              <a:t>сполук</a:t>
            </a:r>
            <a:r>
              <a:rPr lang="uk-UA" sz="3200" dirty="0" smtClean="0">
                <a:latin typeface="Times New Roman" panose="02020603050405020304" pitchFamily="18" charset="0"/>
                <a:cs typeface="Times New Roman" panose="02020603050405020304" pitchFamily="18" charset="0"/>
              </a:rPr>
              <a:t>, фізичних та біологічних факторів;</a:t>
            </a:r>
          </a:p>
          <a:p>
            <a:pPr algn="just"/>
            <a:endParaRPr lang="uk-UA" sz="3200" dirty="0" smtClean="0">
              <a:latin typeface="Times New Roman" panose="02020603050405020304" pitchFamily="18" charset="0"/>
              <a:cs typeface="Times New Roman" panose="02020603050405020304" pitchFamily="18" charset="0"/>
            </a:endParaRPr>
          </a:p>
          <a:p>
            <a:pPr algn="just"/>
            <a:endParaRPr lang="uk-UA" sz="32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rotWithShape="1">
          <a:blip r:embed="rId2"/>
          <a:srcRect l="3169" t="19146" r="1929" b="2136"/>
          <a:stretch/>
        </p:blipFill>
        <p:spPr>
          <a:xfrm>
            <a:off x="5912306" y="1323834"/>
            <a:ext cx="6279694" cy="5281682"/>
          </a:xfrm>
          <a:prstGeom prst="rect">
            <a:avLst/>
          </a:prstGeom>
          <a:ln>
            <a:noFill/>
          </a:ln>
          <a:effectLst>
            <a:softEdge rad="112500"/>
          </a:effectLst>
        </p:spPr>
      </p:pic>
    </p:spTree>
    <p:extLst>
      <p:ext uri="{BB962C8B-B14F-4D97-AF65-F5344CB8AC3E}">
        <p14:creationId xmlns:p14="http://schemas.microsoft.com/office/powerpoint/2010/main" val="4162170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191070" y="269780"/>
            <a:ext cx="5471612" cy="5434984"/>
          </a:xfrm>
        </p:spPr>
        <p:txBody>
          <a:bodyPr>
            <a:normAutofit/>
          </a:bodyPr>
          <a:lstStyle/>
          <a:p>
            <a:pPr marL="0" indent="0" algn="just">
              <a:buNone/>
            </a:pPr>
            <a:r>
              <a:rPr lang="uk-UA" dirty="0" smtClean="0">
                <a:latin typeface="Times New Roman" panose="02020603050405020304" pitchFamily="18" charset="0"/>
                <a:cs typeface="Times New Roman" panose="02020603050405020304" pitchFamily="18" charset="0"/>
              </a:rPr>
              <a:t>Закон України </a:t>
            </a:r>
            <a:r>
              <a:rPr lang="uk-UA" i="1" dirty="0" smtClean="0">
                <a:latin typeface="Times New Roman" panose="02020603050405020304" pitchFamily="18" charset="0"/>
                <a:cs typeface="Times New Roman" panose="02020603050405020304" pitchFamily="18" charset="0"/>
              </a:rPr>
              <a:t>«Про охорону атмосферного повітря» </a:t>
            </a:r>
            <a:r>
              <a:rPr lang="uk-UA" dirty="0" smtClean="0">
                <a:latin typeface="Times New Roman" panose="02020603050405020304" pitchFamily="18" charset="0"/>
                <a:cs typeface="Times New Roman" panose="02020603050405020304" pitchFamily="18" charset="0"/>
              </a:rPr>
              <a:t>спрямований на збереження та відновлення природного стану атмосферного повітря, створення сприятливих умов для життєдіяльності, забезпечення екологічної безпеки та запобігання шкідливому впливу атмосферного повітря на здоров’я людей та навколишнє природне середовище.</a:t>
            </a:r>
            <a:endParaRPr lang="uk-UA" dirty="0">
              <a:latin typeface="Times New Roman" panose="02020603050405020304" pitchFamily="18" charset="0"/>
              <a:cs typeface="Times New Roman" panose="02020603050405020304" pitchFamily="18" charset="0"/>
            </a:endParaRPr>
          </a:p>
        </p:txBody>
      </p:sp>
      <p:sp>
        <p:nvSpPr>
          <p:cNvPr id="4" name="Объект 3"/>
          <p:cNvSpPr>
            <a:spLocks noGrp="1"/>
          </p:cNvSpPr>
          <p:nvPr>
            <p:ph sz="half" idx="2"/>
          </p:nvPr>
        </p:nvSpPr>
        <p:spPr>
          <a:xfrm>
            <a:off x="6144905" y="433553"/>
            <a:ext cx="5181600" cy="1668202"/>
          </a:xfrm>
        </p:spPr>
        <p:txBody>
          <a:bodyPr>
            <a:normAutofit/>
          </a:bodyPr>
          <a:lstStyle/>
          <a:p>
            <a:pPr marL="0" indent="0" algn="just">
              <a:buNone/>
            </a:pPr>
            <a:r>
              <a:rPr lang="uk-UA" dirty="0" smtClean="0">
                <a:latin typeface="Times New Roman" panose="02020603050405020304" pitchFamily="18" charset="0"/>
                <a:cs typeface="Times New Roman" panose="02020603050405020304" pitchFamily="18" charset="0"/>
              </a:rPr>
              <a:t>Цей Закон визначає правові і організаційні основи та екологічні вимоги в галузі охорони атмосферного повітря.</a:t>
            </a:r>
            <a:endParaRPr lang="uk-UA"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rotWithShape="1">
          <a:blip r:embed="rId2"/>
          <a:srcRect l="14975" t="36618" r="14726" b="6467"/>
          <a:stretch/>
        </p:blipFill>
        <p:spPr>
          <a:xfrm>
            <a:off x="5662682" y="2770496"/>
            <a:ext cx="6428097" cy="3903260"/>
          </a:xfrm>
          <a:prstGeom prst="rect">
            <a:avLst/>
          </a:prstGeom>
        </p:spPr>
      </p:pic>
    </p:spTree>
    <p:extLst>
      <p:ext uri="{BB962C8B-B14F-4D97-AF65-F5344CB8AC3E}">
        <p14:creationId xmlns:p14="http://schemas.microsoft.com/office/powerpoint/2010/main" val="4134132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just"/>
            <a:r>
              <a:rPr lang="uk-UA" b="1" dirty="0" smtClean="0">
                <a:latin typeface="Times New Roman" panose="02020603050405020304" pitchFamily="18" charset="0"/>
                <a:cs typeface="Times New Roman" panose="02020603050405020304" pitchFamily="18" charset="0"/>
              </a:rPr>
              <a:t>До головних факторів, що зумовлюють руйнування біосфери належать:</a:t>
            </a:r>
            <a:endParaRPr lang="ru-RU"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392072" y="2006221"/>
            <a:ext cx="9961728" cy="4735772"/>
          </a:xfrm>
        </p:spPr>
        <p:txBody>
          <a:bodyPr>
            <a:normAutofit/>
          </a:bodyPr>
          <a:lstStyle/>
          <a:p>
            <a:pPr algn="just"/>
            <a:r>
              <a:rPr lang="uk-UA" sz="3600" dirty="0" smtClean="0">
                <a:latin typeface="Times New Roman" panose="02020603050405020304" pitchFamily="18" charset="0"/>
                <a:cs typeface="Times New Roman" panose="02020603050405020304" pitchFamily="18" charset="0"/>
              </a:rPr>
              <a:t>демографічний вибух;</a:t>
            </a:r>
          </a:p>
          <a:p>
            <a:pPr algn="just"/>
            <a:r>
              <a:rPr lang="uk-UA" sz="3600" dirty="0">
                <a:latin typeface="Times New Roman" panose="02020603050405020304" pitchFamily="18" charset="0"/>
                <a:cs typeface="Times New Roman" panose="02020603050405020304" pitchFamily="18" charset="0"/>
              </a:rPr>
              <a:t>і</a:t>
            </a:r>
            <a:r>
              <a:rPr lang="uk-UA" sz="3600" dirty="0" smtClean="0">
                <a:latin typeface="Times New Roman" panose="02020603050405020304" pitchFamily="18" charset="0"/>
                <a:cs typeface="Times New Roman" panose="02020603050405020304" pitchFamily="18" charset="0"/>
              </a:rPr>
              <a:t>ндустріалізація та урбанізація Землі;</a:t>
            </a:r>
          </a:p>
          <a:p>
            <a:pPr algn="just"/>
            <a:r>
              <a:rPr lang="uk-UA" sz="3600" dirty="0">
                <a:latin typeface="Times New Roman" panose="02020603050405020304" pitchFamily="18" charset="0"/>
                <a:cs typeface="Times New Roman" panose="02020603050405020304" pitchFamily="18" charset="0"/>
              </a:rPr>
              <a:t>х</a:t>
            </a:r>
            <a:r>
              <a:rPr lang="uk-UA" sz="3600" dirty="0" smtClean="0">
                <a:latin typeface="Times New Roman" panose="02020603050405020304" pitchFamily="18" charset="0"/>
                <a:cs typeface="Times New Roman" panose="02020603050405020304" pitchFamily="18" charset="0"/>
              </a:rPr>
              <a:t>імізація сільського господарства; </a:t>
            </a:r>
          </a:p>
          <a:p>
            <a:pPr algn="just"/>
            <a:r>
              <a:rPr lang="uk-UA" sz="3600" dirty="0">
                <a:latin typeface="Times New Roman" panose="02020603050405020304" pitchFamily="18" charset="0"/>
                <a:cs typeface="Times New Roman" panose="02020603050405020304" pitchFamily="18" charset="0"/>
              </a:rPr>
              <a:t>у</a:t>
            </a:r>
            <a:r>
              <a:rPr lang="uk-UA" sz="3600" dirty="0" smtClean="0">
                <a:latin typeface="Times New Roman" panose="02020603050405020304" pitchFamily="18" charset="0"/>
                <a:cs typeface="Times New Roman" panose="02020603050405020304" pitchFamily="18" charset="0"/>
              </a:rPr>
              <a:t>крупнення тваринницьких господарств;</a:t>
            </a:r>
          </a:p>
          <a:p>
            <a:pPr algn="just"/>
            <a:r>
              <a:rPr lang="uk-UA" sz="3600" dirty="0">
                <a:latin typeface="Times New Roman" panose="02020603050405020304" pitchFamily="18" charset="0"/>
                <a:cs typeface="Times New Roman" panose="02020603050405020304" pitchFamily="18" charset="0"/>
              </a:rPr>
              <a:t>р</a:t>
            </a:r>
            <a:r>
              <a:rPr lang="uk-UA" sz="3600" dirty="0" smtClean="0">
                <a:latin typeface="Times New Roman" panose="02020603050405020304" pitchFamily="18" charset="0"/>
                <a:cs typeface="Times New Roman" panose="02020603050405020304" pitchFamily="18" charset="0"/>
              </a:rPr>
              <a:t>озвиток транспорту та енергетики;</a:t>
            </a:r>
          </a:p>
          <a:p>
            <a:pPr algn="just"/>
            <a:r>
              <a:rPr lang="uk-UA" sz="3600" dirty="0" smtClean="0">
                <a:latin typeface="Times New Roman" panose="02020603050405020304" pitchFamily="18" charset="0"/>
                <a:cs typeface="Times New Roman" panose="02020603050405020304" pitchFamily="18" charset="0"/>
              </a:rPr>
              <a:t>різке збільшення видобутку корисних копалин;</a:t>
            </a:r>
          </a:p>
          <a:p>
            <a:pPr algn="just"/>
            <a:r>
              <a:rPr lang="uk-UA" sz="3600" dirty="0" smtClean="0">
                <a:latin typeface="Times New Roman" panose="02020603050405020304" pitchFamily="18" charset="0"/>
                <a:cs typeface="Times New Roman" panose="02020603050405020304" pitchFamily="18" charset="0"/>
              </a:rPr>
              <a:t>гонка озброєнь та війни.</a:t>
            </a:r>
            <a:endParaRPr lang="ru-RU"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73037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3239" y="187234"/>
            <a:ext cx="11192074" cy="461665"/>
          </a:xfrm>
          <a:prstGeom prst="rect">
            <a:avLst/>
          </a:prstGeom>
        </p:spPr>
        <p:txBody>
          <a:bodyPr wrap="square">
            <a:spAutoFit/>
          </a:bodyPr>
          <a:lstStyle/>
          <a:p>
            <a:pPr algn="ctr"/>
            <a:r>
              <a:rPr lang="ru-RU" sz="2400" b="1" dirty="0">
                <a:latin typeface="Times New Roman" panose="02020603050405020304" pitchFamily="18" charset="0"/>
                <a:cs typeface="Times New Roman" panose="02020603050405020304" pitchFamily="18" charset="0"/>
              </a:rPr>
              <a:t>ЗАХОДИ ЩОДО ОХОРОНИ АТМОСФЕРНОГО ПОВІТРЯ</a:t>
            </a:r>
          </a:p>
        </p:txBody>
      </p:sp>
      <p:sp>
        <p:nvSpPr>
          <p:cNvPr id="3" name="Прямоугольник 2"/>
          <p:cNvSpPr/>
          <p:nvPr/>
        </p:nvSpPr>
        <p:spPr>
          <a:xfrm>
            <a:off x="0" y="764274"/>
            <a:ext cx="11900848" cy="1815882"/>
          </a:xfrm>
          <a:prstGeom prst="rect">
            <a:avLst/>
          </a:prstGeom>
        </p:spPr>
        <p:txBody>
          <a:bodyPr wrap="square">
            <a:spAutoFit/>
          </a:bodyPr>
          <a:lstStyle/>
          <a:p>
            <a:pPr algn="just"/>
            <a:r>
              <a:rPr lang="uk-UA" sz="2800" i="1" dirty="0" smtClean="0">
                <a:latin typeface="Times New Roman" panose="02020603050405020304" pitchFamily="18" charset="0"/>
                <a:cs typeface="Times New Roman" panose="02020603050405020304" pitchFamily="18" charset="0"/>
              </a:rPr>
              <a:t>Підприємства, установи, організації та громадяни - суб’єкти підприємницької діяльності, що здійснюють викиди забруднюючих речовин в атмосферне повітря та діяльність яких пов’язана з впливом фізичних та біологічних факторів на його стан, зобов’язані:</a:t>
            </a:r>
            <a:endParaRPr lang="uk-UA" sz="2800" i="1"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109183" y="2695531"/>
            <a:ext cx="11791665" cy="4324261"/>
          </a:xfrm>
          <a:prstGeom prst="rect">
            <a:avLst/>
          </a:prstGeom>
        </p:spPr>
        <p:txBody>
          <a:bodyPr wrap="square">
            <a:spAutoFit/>
          </a:bodyPr>
          <a:lstStyle/>
          <a:p>
            <a:pPr marL="285750" indent="-285750" algn="just">
              <a:buFont typeface="Wingdings" panose="05000000000000000000" pitchFamily="2" charset="2"/>
              <a:buChar char="v"/>
            </a:pPr>
            <a:r>
              <a:rPr lang="uk-UA" sz="2500" dirty="0" smtClean="0">
                <a:latin typeface="Times New Roman" panose="02020603050405020304" pitchFamily="18" charset="0"/>
                <a:cs typeface="Times New Roman" panose="02020603050405020304" pitchFamily="18" charset="0"/>
              </a:rPr>
              <a:t>здійснювати організаційно-господарські, технічні та інші заходи щодо забезпечення виконання вимог, передбачених стандартами та нормативами екологічної безпеки у галузі охорони атмосферного повітря, дозволами на викиди забруднюючих речовин тощо;</a:t>
            </a:r>
          </a:p>
          <a:p>
            <a:pPr marL="285750" indent="-285750" algn="just">
              <a:buFont typeface="Wingdings" panose="05000000000000000000" pitchFamily="2" charset="2"/>
              <a:buChar char="v"/>
            </a:pPr>
            <a:endParaRPr lang="uk-UA" sz="2500" dirty="0" smtClean="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r>
              <a:rPr lang="uk-UA" sz="2500" dirty="0" smtClean="0">
                <a:latin typeface="Times New Roman" panose="02020603050405020304" pitchFamily="18" charset="0"/>
                <a:cs typeface="Times New Roman" panose="02020603050405020304" pitchFamily="18" charset="0"/>
              </a:rPr>
              <a:t>вживати заходів щодо зменшення обсягів викидів забруднюючих речовин і зменшення впливу фізичних факторів;</a:t>
            </a:r>
          </a:p>
          <a:p>
            <a:pPr marL="285750" indent="-285750" algn="just">
              <a:buFont typeface="Wingdings" panose="05000000000000000000" pitchFamily="2" charset="2"/>
              <a:buChar char="v"/>
            </a:pPr>
            <a:endParaRPr lang="uk-UA" sz="2500" dirty="0" smtClean="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r>
              <a:rPr lang="uk-UA" sz="2500" dirty="0" smtClean="0">
                <a:latin typeface="Times New Roman" panose="02020603050405020304" pitchFamily="18" charset="0"/>
                <a:cs typeface="Times New Roman" panose="02020603050405020304" pitchFamily="18" charset="0"/>
              </a:rPr>
              <a:t>забезпечувати безперебійну ефективну роботу і підтримання у справному стані споруд, устаткування та апаратури для очищення викидів і зменшення рівнів впливу фізичних та біологічних факторів;</a:t>
            </a:r>
            <a:endParaRPr lang="uk-UA" sz="2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9327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201099" cy="7402026"/>
          </a:xfrm>
          <a:prstGeom prst="rect">
            <a:avLst/>
          </a:prstGeom>
        </p:spPr>
        <p:txBody>
          <a:bodyPr wrap="square">
            <a:spAutoFit/>
          </a:bodyPr>
          <a:lstStyle/>
          <a:p>
            <a:pPr marL="342900" indent="-342900" algn="just">
              <a:buFont typeface="Wingdings" panose="05000000000000000000" pitchFamily="2" charset="2"/>
              <a:buChar char="v"/>
            </a:pPr>
            <a:r>
              <a:rPr lang="uk-UA" sz="2500" dirty="0" smtClean="0">
                <a:latin typeface="Times New Roman" panose="02020603050405020304" pitchFamily="18" charset="0"/>
                <a:cs typeface="Times New Roman" panose="02020603050405020304" pitchFamily="18" charset="0"/>
              </a:rPr>
              <a:t>здійснювати контроль за обсягом і складом забруднюючих речовин, що викидаються в атмосферне повітря, і рівнями фізичного впливу та вести їх постійний облік;</a:t>
            </a:r>
          </a:p>
          <a:p>
            <a:pPr marL="342900" indent="-342900" algn="just">
              <a:buFont typeface="Wingdings" panose="05000000000000000000" pitchFamily="2" charset="2"/>
              <a:buChar char="v"/>
            </a:pPr>
            <a:endParaRPr lang="uk-UA" sz="2500" dirty="0" smtClean="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v"/>
            </a:pPr>
            <a:r>
              <a:rPr lang="uk-UA" sz="2500" dirty="0" smtClean="0">
                <a:latin typeface="Times New Roman" panose="02020603050405020304" pitchFamily="18" charset="0"/>
                <a:cs typeface="Times New Roman" panose="02020603050405020304" pitchFamily="18" charset="0"/>
              </a:rPr>
              <a:t>заздалегідь розробляти спеціальні заходи щодо охорони атмосферного повітря на випадок виникнення надзвичайних ситуацій техногенного та природного характеру і вживати заходів для ліквідації причин, наслідків забруднення атмосферного повітря;</a:t>
            </a:r>
          </a:p>
          <a:p>
            <a:pPr marL="342900" indent="-342900" algn="just">
              <a:buFont typeface="Wingdings" panose="05000000000000000000" pitchFamily="2" charset="2"/>
              <a:buChar char="v"/>
            </a:pPr>
            <a:endParaRPr lang="uk-UA" sz="2500" dirty="0" smtClean="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v"/>
            </a:pPr>
            <a:r>
              <a:rPr lang="uk-UA" sz="2500" dirty="0" smtClean="0">
                <a:latin typeface="Times New Roman" panose="02020603050405020304" pitchFamily="18" charset="0"/>
                <a:cs typeface="Times New Roman" panose="02020603050405020304" pitchFamily="18" charset="0"/>
              </a:rPr>
              <a:t>забезпечувати здійснення інструментально-лабораторних вимірювань параметрів викидів забруднюючих речовин стаціонарних і пересувних джерел та ефективності роботи газоочисних установок;</a:t>
            </a:r>
          </a:p>
          <a:p>
            <a:pPr marL="342900" indent="-342900" algn="just">
              <a:buFont typeface="Wingdings" panose="05000000000000000000" pitchFamily="2" charset="2"/>
              <a:buChar char="v"/>
            </a:pPr>
            <a:endParaRPr lang="uk-UA" sz="2500" dirty="0" smtClean="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v"/>
            </a:pPr>
            <a:r>
              <a:rPr lang="uk-UA" sz="2500" dirty="0" smtClean="0">
                <a:latin typeface="Times New Roman" panose="02020603050405020304" pitchFamily="18" charset="0"/>
                <a:cs typeface="Times New Roman" panose="02020603050405020304" pitchFamily="18" charset="0"/>
              </a:rPr>
              <a:t>забезпечувати розроблення методик виконання вимірювань, що враховують специфічні умови викиду забруднюючих речовин;</a:t>
            </a:r>
          </a:p>
          <a:p>
            <a:pPr marL="342900" indent="-342900" algn="just">
              <a:buFont typeface="Wingdings" panose="05000000000000000000" pitchFamily="2" charset="2"/>
              <a:buChar char="v"/>
            </a:pPr>
            <a:endParaRPr lang="uk-UA" sz="2500" dirty="0" smtClean="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v"/>
            </a:pPr>
            <a:r>
              <a:rPr lang="uk-UA" sz="2500" dirty="0" smtClean="0">
                <a:latin typeface="Times New Roman" panose="02020603050405020304" pitchFamily="18" charset="0"/>
                <a:cs typeface="Times New Roman" panose="02020603050405020304" pitchFamily="18" charset="0"/>
              </a:rPr>
              <a:t>використовувати </a:t>
            </a:r>
            <a:r>
              <a:rPr lang="uk-UA" sz="2500" dirty="0" err="1" smtClean="0">
                <a:latin typeface="Times New Roman" panose="02020603050405020304" pitchFamily="18" charset="0"/>
                <a:cs typeface="Times New Roman" panose="02020603050405020304" pitchFamily="18" charset="0"/>
              </a:rPr>
              <a:t>метрологічно</a:t>
            </a:r>
            <a:r>
              <a:rPr lang="uk-UA" sz="2500" dirty="0" smtClean="0">
                <a:latin typeface="Times New Roman" panose="02020603050405020304" pitchFamily="18" charset="0"/>
                <a:cs typeface="Times New Roman" panose="02020603050405020304" pitchFamily="18" charset="0"/>
              </a:rPr>
              <a:t> атестовані методики виконання вимірювань і повірені засоби вимірювальної техніки для визначення параметрів газопилового потоку і концентрацій забруднюючих речовин в атмосферному повітрі та викидах стаціонарних і пересувних джерел;</a:t>
            </a:r>
          </a:p>
          <a:p>
            <a:pPr marL="342900" indent="-342900" algn="just">
              <a:buFont typeface="Wingdings" panose="05000000000000000000" pitchFamily="2" charset="2"/>
              <a:buChar char="v"/>
            </a:pPr>
            <a:endParaRPr lang="uk-UA" sz="2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97469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04715" y="177421"/>
            <a:ext cx="11737075" cy="3554819"/>
          </a:xfrm>
          <a:prstGeom prst="rect">
            <a:avLst/>
          </a:prstGeom>
        </p:spPr>
        <p:txBody>
          <a:bodyPr wrap="square">
            <a:spAutoFit/>
          </a:bodyPr>
          <a:lstStyle/>
          <a:p>
            <a:pPr marL="342900" indent="-342900" algn="just">
              <a:buFont typeface="Wingdings" panose="05000000000000000000" pitchFamily="2" charset="2"/>
              <a:buChar char="v"/>
            </a:pPr>
            <a:r>
              <a:rPr lang="uk-UA" sz="2500" dirty="0" smtClean="0">
                <a:latin typeface="Times New Roman" panose="02020603050405020304" pitchFamily="18" charset="0"/>
                <a:cs typeface="Times New Roman" panose="02020603050405020304" pitchFamily="18" charset="0"/>
              </a:rPr>
              <a:t>здійснювати контроль за проектуванням, будівництвом і експлуатацією споруд, устаткування та апаратури для очищення газопилового потоку від забруднюючих речовин і зниження впливу фізичних та біологічних факторів, оснащення їх засобами вимірювальної техніки, необхідними для постійного контролю за ефективністю очищення, дотриманням нормативів гранично допустимих викидів забруднюючих речовин і рівнів впливу фізичних та біологічних факторів та інших вимог законодавства в галузі охорони атмосферного повітря;</a:t>
            </a:r>
          </a:p>
          <a:p>
            <a:pPr marL="342900" indent="-342900" algn="just">
              <a:buFont typeface="Wingdings" panose="05000000000000000000" pitchFamily="2" charset="2"/>
              <a:buChar char="v"/>
            </a:pPr>
            <a:endParaRPr lang="uk-UA" sz="2500" dirty="0" smtClean="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v"/>
            </a:pPr>
            <a:r>
              <a:rPr lang="uk-UA" sz="2500" dirty="0" smtClean="0">
                <a:latin typeface="Times New Roman" panose="02020603050405020304" pitchFamily="18" charset="0"/>
                <a:cs typeface="Times New Roman" panose="02020603050405020304" pitchFamily="18" charset="0"/>
              </a:rPr>
              <a:t>своєчасно і в повному обсязі сплачувати екологічний податок.</a:t>
            </a:r>
            <a:endParaRPr lang="uk-UA" sz="25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2129051" y="3827775"/>
            <a:ext cx="7569958" cy="3125760"/>
          </a:xfrm>
          <a:prstGeom prst="rect">
            <a:avLst/>
          </a:prstGeom>
          <a:ln>
            <a:noFill/>
          </a:ln>
          <a:effectLst>
            <a:softEdge rad="112500"/>
          </a:effectLst>
        </p:spPr>
      </p:pic>
    </p:spTree>
    <p:extLst>
      <p:ext uri="{BB962C8B-B14F-4D97-AF65-F5344CB8AC3E}">
        <p14:creationId xmlns:p14="http://schemas.microsoft.com/office/powerpoint/2010/main" val="22233592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b="1" dirty="0" smtClean="0">
                <a:latin typeface="Times New Roman" panose="02020603050405020304" pitchFamily="18" charset="0"/>
                <a:cs typeface="Times New Roman" panose="02020603050405020304" pitchFamily="18" charset="0"/>
              </a:rPr>
              <a:t>Джерела і види забруднення водних ресурсів</a:t>
            </a:r>
            <a:endParaRPr lang="ru-RU" b="1"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rotWithShape="1">
          <a:blip r:embed="rId2"/>
          <a:srcRect l="41386" t="33946" r="3811" b="16497"/>
          <a:stretch/>
        </p:blipFill>
        <p:spPr>
          <a:xfrm>
            <a:off x="996286" y="1671848"/>
            <a:ext cx="9779566" cy="5186152"/>
          </a:xfrm>
          <a:prstGeom prst="rect">
            <a:avLst/>
          </a:prstGeom>
          <a:ln>
            <a:noFill/>
          </a:ln>
          <a:effectLst>
            <a:softEdge rad="112500"/>
          </a:effectLst>
        </p:spPr>
      </p:pic>
    </p:spTree>
    <p:extLst>
      <p:ext uri="{BB962C8B-B14F-4D97-AF65-F5344CB8AC3E}">
        <p14:creationId xmlns:p14="http://schemas.microsoft.com/office/powerpoint/2010/main" val="3924496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224050" y="263150"/>
            <a:ext cx="5603543" cy="6287969"/>
          </a:xfrm>
        </p:spPr>
        <p:txBody>
          <a:bodyPr>
            <a:noAutofit/>
          </a:bodyPr>
          <a:lstStyle/>
          <a:p>
            <a:pPr marL="0" indent="0" algn="just">
              <a:buNone/>
            </a:pPr>
            <a:r>
              <a:rPr lang="uk-UA" sz="3200" dirty="0" smtClean="0">
                <a:latin typeface="Times New Roman" panose="02020603050405020304" pitchFamily="18" charset="0"/>
                <a:cs typeface="Times New Roman" panose="02020603050405020304" pitchFamily="18" charset="0"/>
              </a:rPr>
              <a:t>Під </a:t>
            </a:r>
            <a:r>
              <a:rPr lang="uk-UA" sz="3200" i="1" dirty="0" smtClean="0">
                <a:latin typeface="Times New Roman" panose="02020603050405020304" pitchFamily="18" charset="0"/>
                <a:cs typeface="Times New Roman" panose="02020603050405020304" pitchFamily="18" charset="0"/>
              </a:rPr>
              <a:t>забрудненням водних ресурсів </a:t>
            </a:r>
            <a:r>
              <a:rPr lang="uk-UA" sz="3200" dirty="0" smtClean="0">
                <a:latin typeface="Times New Roman" panose="02020603050405020304" pitchFamily="18" charset="0"/>
                <a:cs typeface="Times New Roman" panose="02020603050405020304" pitchFamily="18" charset="0"/>
              </a:rPr>
              <a:t>розуміють будь-які зміни фізичних, хімічних і біологічних властивостей води у водоймах у зв'язку зі скиданням у них рідких, твердих та газоподібних речовин, що заподіюють або можуть створити незручності, роблячи воду даних водойм небезпечною для використання, наносячи збиток господарству, здоров'ю і безпеці населення.</a:t>
            </a:r>
            <a:endParaRPr lang="ru-RU" sz="3200"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sz="half" idx="2"/>
          </p:nvPr>
        </p:nvPicPr>
        <p:blipFill>
          <a:blip r:embed="rId2"/>
          <a:stretch>
            <a:fillRect/>
          </a:stretch>
        </p:blipFill>
        <p:spPr>
          <a:xfrm>
            <a:off x="5827593" y="936598"/>
            <a:ext cx="6258262" cy="5218735"/>
          </a:xfrm>
          <a:prstGeom prst="rect">
            <a:avLst/>
          </a:prstGeom>
          <a:ln>
            <a:noFill/>
          </a:ln>
          <a:effectLst>
            <a:softEdge rad="112500"/>
          </a:effectLst>
        </p:spPr>
      </p:pic>
    </p:spTree>
    <p:extLst>
      <p:ext uri="{BB962C8B-B14F-4D97-AF65-F5344CB8AC3E}">
        <p14:creationId xmlns:p14="http://schemas.microsoft.com/office/powerpoint/2010/main" val="14370160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2955" y="214999"/>
            <a:ext cx="11586949" cy="1325563"/>
          </a:xfrm>
        </p:spPr>
        <p:txBody>
          <a:bodyPr/>
          <a:lstStyle/>
          <a:p>
            <a:pPr algn="just"/>
            <a:r>
              <a:rPr lang="uk-UA" b="1" dirty="0" smtClean="0">
                <a:latin typeface="Times New Roman" panose="02020603050405020304" pitchFamily="18" charset="0"/>
                <a:cs typeface="Times New Roman" panose="02020603050405020304" pitchFamily="18" charset="0"/>
              </a:rPr>
              <a:t>Основними джерелами забруднення водних ресурсів є:</a:t>
            </a:r>
            <a:endParaRPr lang="ru-RU"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838200" y="1825624"/>
            <a:ext cx="10515600" cy="4793539"/>
          </a:xfrm>
        </p:spPr>
        <p:txBody>
          <a:bodyPr>
            <a:noAutofit/>
          </a:bodyPr>
          <a:lstStyle/>
          <a:p>
            <a:pPr algn="just"/>
            <a:r>
              <a:rPr lang="uk-UA" sz="3200" dirty="0" smtClean="0">
                <a:latin typeface="Times New Roman" panose="02020603050405020304" pitchFamily="18" charset="0"/>
                <a:cs typeface="Times New Roman" panose="02020603050405020304" pitchFamily="18" charset="0"/>
              </a:rPr>
              <a:t>стічні води промислових та комунальних підприємств;</a:t>
            </a:r>
          </a:p>
          <a:p>
            <a:pPr algn="just"/>
            <a:r>
              <a:rPr lang="uk-UA" sz="3200" dirty="0" smtClean="0">
                <a:latin typeface="Times New Roman" panose="02020603050405020304" pitchFamily="18" charset="0"/>
                <a:cs typeface="Times New Roman" panose="02020603050405020304" pitchFamily="18" charset="0"/>
              </a:rPr>
              <a:t>відходи від розробок рудних і нерудних копалин;</a:t>
            </a:r>
          </a:p>
          <a:p>
            <a:pPr algn="just"/>
            <a:r>
              <a:rPr lang="uk-UA" sz="3200" dirty="0" smtClean="0">
                <a:latin typeface="Times New Roman" panose="02020603050405020304" pitchFamily="18" charset="0"/>
                <a:cs typeface="Times New Roman" panose="02020603050405020304" pitchFamily="18" charset="0"/>
              </a:rPr>
              <a:t>води рудників, шахт, нафтопромислів;</a:t>
            </a:r>
          </a:p>
          <a:p>
            <a:pPr algn="just"/>
            <a:r>
              <a:rPr lang="uk-UA" sz="3200" dirty="0" smtClean="0">
                <a:latin typeface="Times New Roman" panose="02020603050405020304" pitchFamily="18" charset="0"/>
                <a:cs typeface="Times New Roman" panose="02020603050405020304" pitchFamily="18" charset="0"/>
              </a:rPr>
              <a:t>відходи деревини при заготівлі, обробці, сплавів лісових матеріалів (кора, тирса, колоди, хмиз та інше);</a:t>
            </a:r>
          </a:p>
          <a:p>
            <a:pPr algn="just"/>
            <a:r>
              <a:rPr lang="uk-UA" sz="3200" dirty="0" smtClean="0">
                <a:latin typeface="Times New Roman" panose="02020603050405020304" pitchFamily="18" charset="0"/>
                <a:cs typeface="Times New Roman" panose="02020603050405020304" pitchFamily="18" charset="0"/>
              </a:rPr>
              <a:t>викиди водного, залізничного та автомобільного транспорту;</a:t>
            </a:r>
          </a:p>
          <a:p>
            <a:pPr algn="just"/>
            <a:r>
              <a:rPr lang="uk-UA" sz="3200" dirty="0" smtClean="0">
                <a:latin typeface="Times New Roman" panose="02020603050405020304" pitchFamily="18" charset="0"/>
                <a:cs typeface="Times New Roman" panose="02020603050405020304" pitchFamily="18" charset="0"/>
              </a:rPr>
              <a:t>первинна переробка льону, коноплі та інших технічних культур;</a:t>
            </a:r>
            <a:endParaRPr lang="ru-RU"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78359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2"/>
          </p:nvPr>
        </p:nvPicPr>
        <p:blipFill rotWithShape="1">
          <a:blip r:embed="rId2"/>
          <a:srcRect l="3095" t="24969" r="51075" b="31779"/>
          <a:stretch/>
        </p:blipFill>
        <p:spPr>
          <a:xfrm>
            <a:off x="6525827" y="1661798"/>
            <a:ext cx="5666173" cy="4005396"/>
          </a:xfrm>
          <a:prstGeom prst="rect">
            <a:avLst/>
          </a:prstGeom>
          <a:ln>
            <a:noFill/>
          </a:ln>
          <a:effectLst>
            <a:softEdge rad="112500"/>
          </a:effectLst>
        </p:spPr>
      </p:pic>
      <p:pic>
        <p:nvPicPr>
          <p:cNvPr id="6" name="Рисунок 5"/>
          <p:cNvPicPr>
            <a:picLocks noChangeAspect="1"/>
          </p:cNvPicPr>
          <p:nvPr/>
        </p:nvPicPr>
        <p:blipFill rotWithShape="1">
          <a:blip r:embed="rId2"/>
          <a:srcRect l="54223" t="31443" r="1953" b="25373"/>
          <a:stretch/>
        </p:blipFill>
        <p:spPr>
          <a:xfrm>
            <a:off x="2735495" y="3251396"/>
            <a:ext cx="4155440" cy="3606604"/>
          </a:xfrm>
          <a:prstGeom prst="rect">
            <a:avLst/>
          </a:prstGeom>
          <a:ln>
            <a:noFill/>
          </a:ln>
          <a:effectLst>
            <a:softEdge rad="112500"/>
          </a:effectLst>
        </p:spPr>
      </p:pic>
      <p:sp>
        <p:nvSpPr>
          <p:cNvPr id="8" name="Объект 2"/>
          <p:cNvSpPr>
            <a:spLocks noGrp="1"/>
          </p:cNvSpPr>
          <p:nvPr>
            <p:ph sz="half" idx="1"/>
          </p:nvPr>
        </p:nvSpPr>
        <p:spPr>
          <a:xfrm>
            <a:off x="150125" y="1378606"/>
            <a:ext cx="3332670" cy="3292339"/>
          </a:xfrm>
        </p:spPr>
        <p:txBody>
          <a:bodyPr>
            <a:normAutofit/>
          </a:bodyPr>
          <a:lstStyle/>
          <a:p>
            <a:r>
              <a:rPr lang="uk-UA" sz="3200" dirty="0" smtClean="0">
                <a:latin typeface="Times New Roman" panose="02020603050405020304" pitchFamily="18" charset="0"/>
                <a:cs typeface="Times New Roman" panose="02020603050405020304" pitchFamily="18" charset="0"/>
              </a:rPr>
              <a:t>фізичне;</a:t>
            </a:r>
          </a:p>
          <a:p>
            <a:r>
              <a:rPr lang="uk-UA" sz="3200" dirty="0" smtClean="0">
                <a:latin typeface="Times New Roman" panose="02020603050405020304" pitchFamily="18" charset="0"/>
                <a:cs typeface="Times New Roman" panose="02020603050405020304" pitchFamily="18" charset="0"/>
              </a:rPr>
              <a:t>хімічне;</a:t>
            </a:r>
          </a:p>
          <a:p>
            <a:r>
              <a:rPr lang="uk-UA" sz="3200" dirty="0" smtClean="0">
                <a:latin typeface="Times New Roman" panose="02020603050405020304" pitchFamily="18" charset="0"/>
                <a:cs typeface="Times New Roman" panose="02020603050405020304" pitchFamily="18" charset="0"/>
              </a:rPr>
              <a:t>бактеріологічне і біологічне;</a:t>
            </a:r>
          </a:p>
          <a:p>
            <a:r>
              <a:rPr lang="uk-UA" sz="3200" dirty="0" smtClean="0">
                <a:latin typeface="Times New Roman" panose="02020603050405020304" pitchFamily="18" charset="0"/>
                <a:cs typeface="Times New Roman" panose="02020603050405020304" pitchFamily="18" charset="0"/>
              </a:rPr>
              <a:t>радіоактивне;</a:t>
            </a:r>
          </a:p>
          <a:p>
            <a:r>
              <a:rPr lang="uk-UA" sz="3200" dirty="0" smtClean="0">
                <a:latin typeface="Times New Roman" panose="02020603050405020304" pitchFamily="18" charset="0"/>
                <a:cs typeface="Times New Roman" panose="02020603050405020304" pitchFamily="18" charset="0"/>
              </a:rPr>
              <a:t>теплове.</a:t>
            </a:r>
            <a:endParaRPr lang="ru-RU" sz="3200" dirty="0">
              <a:latin typeface="Times New Roman" panose="02020603050405020304" pitchFamily="18" charset="0"/>
              <a:cs typeface="Times New Roman" panose="02020603050405020304" pitchFamily="18" charset="0"/>
            </a:endParaRPr>
          </a:p>
        </p:txBody>
      </p:sp>
      <p:sp>
        <p:nvSpPr>
          <p:cNvPr id="10" name="Заголовок 1"/>
          <p:cNvSpPr>
            <a:spLocks noGrp="1"/>
          </p:cNvSpPr>
          <p:nvPr>
            <p:ph type="title"/>
          </p:nvPr>
        </p:nvSpPr>
        <p:spPr>
          <a:xfrm>
            <a:off x="150125" y="336235"/>
            <a:ext cx="11353800" cy="1325563"/>
          </a:xfrm>
        </p:spPr>
        <p:txBody>
          <a:bodyPr/>
          <a:lstStyle/>
          <a:p>
            <a:pPr algn="ctr"/>
            <a:r>
              <a:rPr lang="uk-UA" b="1" dirty="0" smtClean="0">
                <a:latin typeface="Times New Roman" panose="02020603050405020304" pitchFamily="18" charset="0"/>
                <a:cs typeface="Times New Roman" panose="02020603050405020304" pitchFamily="18" charset="0"/>
              </a:rPr>
              <a:t>Основні види забруднення водного середовища</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17681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52850" y="296886"/>
            <a:ext cx="7609764" cy="1325563"/>
          </a:xfrm>
        </p:spPr>
        <p:txBody>
          <a:bodyPr/>
          <a:lstStyle/>
          <a:p>
            <a:pPr algn="ctr"/>
            <a:r>
              <a:rPr lang="uk-UA" b="1" dirty="0" smtClean="0">
                <a:latin typeface="Times New Roman" panose="02020603050405020304" pitchFamily="18" charset="0"/>
                <a:cs typeface="Times New Roman" panose="02020603050405020304" pitchFamily="18" charset="0"/>
              </a:rPr>
              <a:t>Фізичне забруднення</a:t>
            </a:r>
            <a:endParaRPr lang="ru-RU"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sz="half" idx="1"/>
          </p:nvPr>
        </p:nvSpPr>
        <p:spPr>
          <a:xfrm>
            <a:off x="0" y="1825625"/>
            <a:ext cx="6019800" cy="2336942"/>
          </a:xfrm>
        </p:spPr>
        <p:txBody>
          <a:bodyPr>
            <a:normAutofit/>
          </a:bodyPr>
          <a:lstStyle/>
          <a:p>
            <a:pPr marL="0" indent="0" algn="just">
              <a:buNone/>
            </a:pPr>
            <a:r>
              <a:rPr lang="uk-UA" sz="3200" dirty="0" smtClean="0">
                <a:latin typeface="Times New Roman" panose="02020603050405020304" pitchFamily="18" charset="0"/>
                <a:cs typeface="Times New Roman" panose="02020603050405020304" pitchFamily="18" charset="0"/>
              </a:rPr>
              <a:t>Підвищення вмісту механічних домішок, властиве в основному поверхневим видам забруднення</a:t>
            </a:r>
            <a:endParaRPr lang="ru-RU" sz="3200" dirty="0">
              <a:latin typeface="Times New Roman" panose="02020603050405020304" pitchFamily="18" charset="0"/>
              <a:cs typeface="Times New Roman" panose="02020603050405020304" pitchFamily="18" charset="0"/>
            </a:endParaRPr>
          </a:p>
        </p:txBody>
      </p:sp>
      <p:pic>
        <p:nvPicPr>
          <p:cNvPr id="5" name="Объект 4"/>
          <p:cNvPicPr>
            <a:picLocks noGrp="1" noChangeAspect="1"/>
          </p:cNvPicPr>
          <p:nvPr>
            <p:ph sz="half" idx="2"/>
          </p:nvPr>
        </p:nvPicPr>
        <p:blipFill rotWithShape="1">
          <a:blip r:embed="rId2"/>
          <a:srcRect l="17581" t="66111" r="48178" b="3296"/>
          <a:stretch/>
        </p:blipFill>
        <p:spPr>
          <a:xfrm>
            <a:off x="6446293" y="1622449"/>
            <a:ext cx="5745707" cy="3845203"/>
          </a:xfrm>
          <a:prstGeom prst="rect">
            <a:avLst/>
          </a:prstGeom>
          <a:ln>
            <a:noFill/>
          </a:ln>
          <a:effectLst>
            <a:softEdge rad="112500"/>
          </a:effectLst>
        </p:spPr>
      </p:pic>
      <p:pic>
        <p:nvPicPr>
          <p:cNvPr id="6" name="Рисунок 5"/>
          <p:cNvPicPr>
            <a:picLocks noChangeAspect="1"/>
          </p:cNvPicPr>
          <p:nvPr/>
        </p:nvPicPr>
        <p:blipFill>
          <a:blip r:embed="rId3"/>
          <a:stretch>
            <a:fillRect/>
          </a:stretch>
        </p:blipFill>
        <p:spPr>
          <a:xfrm>
            <a:off x="345861" y="3272093"/>
            <a:ext cx="5563620" cy="3576614"/>
          </a:xfrm>
          <a:prstGeom prst="rect">
            <a:avLst/>
          </a:prstGeom>
          <a:ln>
            <a:noFill/>
          </a:ln>
          <a:effectLst>
            <a:softEdge rad="112500"/>
          </a:effectLst>
        </p:spPr>
      </p:pic>
    </p:spTree>
    <p:extLst>
      <p:ext uri="{BB962C8B-B14F-4D97-AF65-F5344CB8AC3E}">
        <p14:creationId xmlns:p14="http://schemas.microsoft.com/office/powerpoint/2010/main" val="40007888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b="1" dirty="0" smtClean="0">
                <a:latin typeface="Times New Roman" panose="02020603050405020304" pitchFamily="18" charset="0"/>
                <a:cs typeface="Times New Roman" panose="02020603050405020304" pitchFamily="18" charset="0"/>
              </a:rPr>
              <a:t>Хімічне забруднення</a:t>
            </a:r>
            <a:endParaRPr lang="ru-RU"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sz="half" idx="1"/>
          </p:nvPr>
        </p:nvSpPr>
        <p:spPr>
          <a:xfrm>
            <a:off x="109182" y="1825625"/>
            <a:ext cx="5910618" cy="1408894"/>
          </a:xfrm>
        </p:spPr>
        <p:txBody>
          <a:bodyPr>
            <a:normAutofit/>
          </a:bodyPr>
          <a:lstStyle/>
          <a:p>
            <a:pPr marL="0" indent="0" algn="just">
              <a:buNone/>
            </a:pPr>
            <a:r>
              <a:rPr lang="uk-UA" sz="3200" dirty="0" smtClean="0">
                <a:latin typeface="Times New Roman" panose="02020603050405020304" pitchFamily="18" charset="0"/>
                <a:cs typeface="Times New Roman" panose="02020603050405020304" pitchFamily="18" charset="0"/>
              </a:rPr>
              <a:t>Наявність у воді органічних і неорганічних речовин токсичної і нетоксичної дії. </a:t>
            </a:r>
            <a:endParaRPr lang="ru-RU" sz="3200" dirty="0">
              <a:latin typeface="Times New Roman" panose="02020603050405020304" pitchFamily="18" charset="0"/>
              <a:cs typeface="Times New Roman" panose="02020603050405020304" pitchFamily="18" charset="0"/>
            </a:endParaRPr>
          </a:p>
        </p:txBody>
      </p:sp>
      <p:pic>
        <p:nvPicPr>
          <p:cNvPr id="5" name="Объект 4"/>
          <p:cNvPicPr>
            <a:picLocks noGrp="1" noChangeAspect="1"/>
          </p:cNvPicPr>
          <p:nvPr>
            <p:ph sz="half" idx="2"/>
          </p:nvPr>
        </p:nvPicPr>
        <p:blipFill>
          <a:blip r:embed="rId2"/>
          <a:stretch>
            <a:fillRect/>
          </a:stretch>
        </p:blipFill>
        <p:spPr>
          <a:xfrm>
            <a:off x="4993943" y="2786708"/>
            <a:ext cx="2921757" cy="3900696"/>
          </a:xfrm>
          <a:prstGeom prst="rect">
            <a:avLst/>
          </a:prstGeom>
          <a:ln>
            <a:noFill/>
          </a:ln>
          <a:effectLst>
            <a:softEdge rad="112500"/>
          </a:effectLst>
        </p:spPr>
      </p:pic>
      <p:pic>
        <p:nvPicPr>
          <p:cNvPr id="6" name="Рисунок 5"/>
          <p:cNvPicPr>
            <a:picLocks noChangeAspect="1"/>
          </p:cNvPicPr>
          <p:nvPr/>
        </p:nvPicPr>
        <p:blipFill>
          <a:blip r:embed="rId3"/>
          <a:stretch>
            <a:fillRect/>
          </a:stretch>
        </p:blipFill>
        <p:spPr>
          <a:xfrm>
            <a:off x="381851" y="3641263"/>
            <a:ext cx="4128875" cy="3046140"/>
          </a:xfrm>
          <a:prstGeom prst="rect">
            <a:avLst/>
          </a:prstGeom>
          <a:ln>
            <a:noFill/>
          </a:ln>
          <a:effectLst>
            <a:softEdge rad="112500"/>
          </a:effectLst>
        </p:spPr>
      </p:pic>
      <p:pic>
        <p:nvPicPr>
          <p:cNvPr id="7" name="Рисунок 6"/>
          <p:cNvPicPr>
            <a:picLocks noChangeAspect="1"/>
          </p:cNvPicPr>
          <p:nvPr/>
        </p:nvPicPr>
        <p:blipFill>
          <a:blip r:embed="rId4"/>
          <a:stretch>
            <a:fillRect/>
          </a:stretch>
        </p:blipFill>
        <p:spPr>
          <a:xfrm>
            <a:off x="8398917" y="1469705"/>
            <a:ext cx="3574304" cy="2171558"/>
          </a:xfrm>
          <a:prstGeom prst="rect">
            <a:avLst/>
          </a:prstGeom>
          <a:ln>
            <a:noFill/>
          </a:ln>
          <a:effectLst>
            <a:softEdge rad="112500"/>
          </a:effectLst>
        </p:spPr>
      </p:pic>
      <p:pic>
        <p:nvPicPr>
          <p:cNvPr id="8" name="Рисунок 7"/>
          <p:cNvPicPr>
            <a:picLocks noChangeAspect="1"/>
          </p:cNvPicPr>
          <p:nvPr/>
        </p:nvPicPr>
        <p:blipFill>
          <a:blip r:embed="rId5"/>
          <a:stretch>
            <a:fillRect/>
          </a:stretch>
        </p:blipFill>
        <p:spPr>
          <a:xfrm>
            <a:off x="8336924" y="4299045"/>
            <a:ext cx="3855076" cy="2163169"/>
          </a:xfrm>
          <a:prstGeom prst="rect">
            <a:avLst/>
          </a:prstGeom>
          <a:ln>
            <a:noFill/>
          </a:ln>
          <a:effectLst>
            <a:softEdge rad="112500"/>
          </a:effectLst>
        </p:spPr>
      </p:pic>
    </p:spTree>
    <p:extLst>
      <p:ext uri="{BB962C8B-B14F-4D97-AF65-F5344CB8AC3E}">
        <p14:creationId xmlns:p14="http://schemas.microsoft.com/office/powerpoint/2010/main" val="22960768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63546"/>
            <a:ext cx="6709011" cy="1562079"/>
          </a:xfrm>
        </p:spPr>
        <p:txBody>
          <a:bodyPr>
            <a:noAutofit/>
          </a:bodyPr>
          <a:lstStyle/>
          <a:p>
            <a:pPr algn="ctr"/>
            <a:r>
              <a:rPr lang="uk-UA" b="1" dirty="0">
                <a:latin typeface="Times New Roman" panose="02020603050405020304" pitchFamily="18" charset="0"/>
                <a:cs typeface="Times New Roman" panose="02020603050405020304" pitchFamily="18" charset="0"/>
              </a:rPr>
              <a:t>Бактеріальне і біологічне </a:t>
            </a:r>
            <a:r>
              <a:rPr lang="uk-UA" b="1" dirty="0" smtClean="0">
                <a:latin typeface="Times New Roman" panose="02020603050405020304" pitchFamily="18" charset="0"/>
                <a:cs typeface="Times New Roman" panose="02020603050405020304" pitchFamily="18" charset="0"/>
              </a:rPr>
              <a:t/>
            </a:r>
            <a:br>
              <a:rPr lang="uk-UA" b="1" dirty="0" smtClean="0">
                <a:latin typeface="Times New Roman" panose="02020603050405020304" pitchFamily="18" charset="0"/>
                <a:cs typeface="Times New Roman" panose="02020603050405020304" pitchFamily="18" charset="0"/>
              </a:rPr>
            </a:br>
            <a:r>
              <a:rPr lang="uk-UA" b="1" dirty="0" smtClean="0">
                <a:latin typeface="Times New Roman" panose="02020603050405020304" pitchFamily="18" charset="0"/>
                <a:cs typeface="Times New Roman" panose="02020603050405020304" pitchFamily="18" charset="0"/>
              </a:rPr>
              <a:t>забруднення</a:t>
            </a:r>
            <a:r>
              <a:rPr lang="ru-RU" b="1" dirty="0">
                <a:latin typeface="Times New Roman" panose="02020603050405020304" pitchFamily="18" charset="0"/>
                <a:cs typeface="Times New Roman" panose="02020603050405020304" pitchFamily="18" charset="0"/>
              </a:rPr>
              <a:t/>
            </a:r>
            <a:br>
              <a:rPr lang="ru-RU" b="1" dirty="0">
                <a:latin typeface="Times New Roman" panose="02020603050405020304" pitchFamily="18" charset="0"/>
                <a:cs typeface="Times New Roman" panose="02020603050405020304" pitchFamily="18" charset="0"/>
              </a:rPr>
            </a:br>
            <a:endParaRPr lang="ru-RU"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sz="half" idx="1"/>
          </p:nvPr>
        </p:nvSpPr>
        <p:spPr>
          <a:xfrm>
            <a:off x="491319" y="2099392"/>
            <a:ext cx="6579359" cy="1462674"/>
          </a:xfrm>
        </p:spPr>
        <p:txBody>
          <a:bodyPr>
            <a:normAutofit/>
          </a:bodyPr>
          <a:lstStyle/>
          <a:p>
            <a:pPr marL="0" indent="0" algn="just">
              <a:buNone/>
            </a:pPr>
            <a:r>
              <a:rPr lang="uk-UA" sz="3200" dirty="0" smtClean="0">
                <a:latin typeface="Times New Roman" panose="02020603050405020304" pitchFamily="18" charset="0"/>
                <a:cs typeface="Times New Roman" panose="02020603050405020304" pitchFamily="18" charset="0"/>
              </a:rPr>
              <a:t>Наявність у воді різноманітних патогенних мікроорганізмів, грибів і дрібних водоростей.</a:t>
            </a:r>
            <a:endParaRPr lang="ru-RU" sz="3200"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rotWithShape="1">
          <a:blip r:embed="rId2"/>
          <a:srcRect l="58695" t="20697" r="3891" b="4478"/>
          <a:stretch/>
        </p:blipFill>
        <p:spPr>
          <a:xfrm>
            <a:off x="7547211" y="263546"/>
            <a:ext cx="4299045" cy="6440005"/>
          </a:xfrm>
          <a:prstGeom prst="rect">
            <a:avLst/>
          </a:prstGeom>
          <a:ln>
            <a:noFill/>
          </a:ln>
          <a:effectLst>
            <a:softEdge rad="112500"/>
          </a:effectLst>
        </p:spPr>
      </p:pic>
      <p:pic>
        <p:nvPicPr>
          <p:cNvPr id="6" name="Рисунок 5"/>
          <p:cNvPicPr>
            <a:picLocks noChangeAspect="1"/>
          </p:cNvPicPr>
          <p:nvPr/>
        </p:nvPicPr>
        <p:blipFill>
          <a:blip r:embed="rId3"/>
          <a:stretch>
            <a:fillRect/>
          </a:stretch>
        </p:blipFill>
        <p:spPr>
          <a:xfrm>
            <a:off x="594245" y="3727960"/>
            <a:ext cx="6373506" cy="2975591"/>
          </a:xfrm>
          <a:prstGeom prst="rect">
            <a:avLst/>
          </a:prstGeom>
          <a:ln>
            <a:noFill/>
          </a:ln>
          <a:effectLst>
            <a:softEdge rad="112500"/>
          </a:effectLst>
        </p:spPr>
      </p:pic>
    </p:spTree>
    <p:extLst>
      <p:ext uri="{BB962C8B-B14F-4D97-AF65-F5344CB8AC3E}">
        <p14:creationId xmlns:p14="http://schemas.microsoft.com/office/powerpoint/2010/main" val="1501524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122829" y="119653"/>
            <a:ext cx="12069171" cy="5707939"/>
          </a:xfrm>
        </p:spPr>
        <p:txBody>
          <a:bodyPr>
            <a:noAutofit/>
          </a:bodyPr>
          <a:lstStyle/>
          <a:p>
            <a:pPr marL="0" indent="0" algn="just">
              <a:buNone/>
            </a:pPr>
            <a:r>
              <a:rPr lang="uk-UA" sz="3200" b="1" dirty="0" smtClean="0">
                <a:latin typeface="Times New Roman" panose="02020603050405020304" pitchFamily="18" charset="0"/>
                <a:cs typeface="Times New Roman" panose="02020603050405020304" pitchFamily="18" charset="0"/>
              </a:rPr>
              <a:t>Забруднення</a:t>
            </a:r>
            <a:r>
              <a:rPr lang="uk-UA" sz="3200" dirty="0" smtClean="0">
                <a:latin typeface="Times New Roman" panose="02020603050405020304" pitchFamily="18" charset="0"/>
                <a:cs typeface="Times New Roman" panose="02020603050405020304" pitchFamily="18" charset="0"/>
              </a:rPr>
              <a:t> – це внесення у навколишнє середовище або виникнення в ньому нових, зазвичай не характерних хімічних і біологічних речовин, агентів або внесення в надлишковій кількості будь-яких уже відомих речовин, які чинять шкідливий вплив на природні екосистеми й людину і яких природа не здатна позбутися самоочищенням.</a:t>
            </a:r>
            <a:endParaRPr lang="uk-UA" sz="3200"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rotWithShape="1">
          <a:blip r:embed="rId2"/>
          <a:srcRect l="3345" t="2831" r="2742" b="3943"/>
          <a:stretch/>
        </p:blipFill>
        <p:spPr>
          <a:xfrm>
            <a:off x="3463873" y="2522039"/>
            <a:ext cx="7686349" cy="4335961"/>
          </a:xfrm>
          <a:prstGeom prst="rect">
            <a:avLst/>
          </a:prstGeom>
        </p:spPr>
      </p:pic>
    </p:spTree>
    <p:extLst>
      <p:ext uri="{BB962C8B-B14F-4D97-AF65-F5344CB8AC3E}">
        <p14:creationId xmlns:p14="http://schemas.microsoft.com/office/powerpoint/2010/main" val="27177798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45257"/>
            <a:ext cx="7492621" cy="1325563"/>
          </a:xfrm>
        </p:spPr>
        <p:txBody>
          <a:bodyPr/>
          <a:lstStyle/>
          <a:p>
            <a:pPr algn="ctr"/>
            <a:r>
              <a:rPr lang="uk-UA" b="1" dirty="0" smtClean="0">
                <a:latin typeface="Times New Roman" panose="02020603050405020304" pitchFamily="18" charset="0"/>
                <a:cs typeface="Times New Roman" panose="02020603050405020304" pitchFamily="18" charset="0"/>
              </a:rPr>
              <a:t>Радіоактивне</a:t>
            </a:r>
            <a:r>
              <a:rPr lang="uk-UA" dirty="0" smtClean="0">
                <a:latin typeface="Times New Roman" panose="02020603050405020304" pitchFamily="18" charset="0"/>
                <a:cs typeface="Times New Roman" panose="02020603050405020304" pitchFamily="18" charset="0"/>
              </a:rPr>
              <a:t> </a:t>
            </a:r>
            <a:r>
              <a:rPr lang="uk-UA" b="1" dirty="0" smtClean="0">
                <a:latin typeface="Times New Roman" panose="02020603050405020304" pitchFamily="18" charset="0"/>
                <a:cs typeface="Times New Roman" panose="02020603050405020304" pitchFamily="18" charset="0"/>
              </a:rPr>
              <a:t>забруднення</a:t>
            </a:r>
            <a:endParaRPr lang="ru-RU"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sz="half" idx="1"/>
          </p:nvPr>
        </p:nvSpPr>
        <p:spPr/>
        <p:txBody>
          <a:bodyPr>
            <a:normAutofit/>
          </a:bodyPr>
          <a:lstStyle/>
          <a:p>
            <a:pPr marL="0" indent="0" algn="just">
              <a:buNone/>
            </a:pPr>
            <a:r>
              <a:rPr lang="uk-UA" sz="3200" dirty="0" smtClean="0">
                <a:latin typeface="Times New Roman" panose="02020603050405020304" pitchFamily="18" charset="0"/>
                <a:cs typeface="Times New Roman" panose="02020603050405020304" pitchFamily="18" charset="0"/>
              </a:rPr>
              <a:t>Присутність радіоактивних речовин у поверхневих чи підземних водах.</a:t>
            </a:r>
            <a:endParaRPr lang="ru-RU" sz="3200" dirty="0">
              <a:latin typeface="Times New Roman" panose="02020603050405020304" pitchFamily="18" charset="0"/>
              <a:cs typeface="Times New Roman" panose="02020603050405020304" pitchFamily="18" charset="0"/>
            </a:endParaRPr>
          </a:p>
        </p:txBody>
      </p:sp>
      <p:pic>
        <p:nvPicPr>
          <p:cNvPr id="5" name="Объект 4"/>
          <p:cNvPicPr>
            <a:picLocks noGrp="1" noChangeAspect="1"/>
          </p:cNvPicPr>
          <p:nvPr>
            <p:ph sz="half" idx="2"/>
          </p:nvPr>
        </p:nvPicPr>
        <p:blipFill>
          <a:blip r:embed="rId2"/>
          <a:stretch>
            <a:fillRect/>
          </a:stretch>
        </p:blipFill>
        <p:spPr>
          <a:xfrm>
            <a:off x="838200" y="3453087"/>
            <a:ext cx="5702241" cy="3193255"/>
          </a:xfrm>
          <a:prstGeom prst="rect">
            <a:avLst/>
          </a:prstGeom>
          <a:ln>
            <a:noFill/>
          </a:ln>
          <a:effectLst>
            <a:softEdge rad="112500"/>
          </a:effectLst>
        </p:spPr>
      </p:pic>
      <p:pic>
        <p:nvPicPr>
          <p:cNvPr id="6" name="Рисунок 5"/>
          <p:cNvPicPr>
            <a:picLocks noChangeAspect="1"/>
          </p:cNvPicPr>
          <p:nvPr/>
        </p:nvPicPr>
        <p:blipFill>
          <a:blip r:embed="rId3"/>
          <a:stretch>
            <a:fillRect/>
          </a:stretch>
        </p:blipFill>
        <p:spPr>
          <a:xfrm>
            <a:off x="7050007" y="460849"/>
            <a:ext cx="4951493" cy="3183103"/>
          </a:xfrm>
          <a:prstGeom prst="rect">
            <a:avLst/>
          </a:prstGeom>
          <a:ln>
            <a:noFill/>
          </a:ln>
          <a:effectLst>
            <a:softEdge rad="112500"/>
          </a:effectLst>
        </p:spPr>
      </p:pic>
      <p:pic>
        <p:nvPicPr>
          <p:cNvPr id="7" name="Рисунок 6"/>
          <p:cNvPicPr>
            <a:picLocks noChangeAspect="1"/>
          </p:cNvPicPr>
          <p:nvPr/>
        </p:nvPicPr>
        <p:blipFill>
          <a:blip r:embed="rId4"/>
          <a:stretch>
            <a:fillRect/>
          </a:stretch>
        </p:blipFill>
        <p:spPr>
          <a:xfrm>
            <a:off x="6769290" y="3672563"/>
            <a:ext cx="5232209" cy="2973779"/>
          </a:xfrm>
          <a:prstGeom prst="rect">
            <a:avLst/>
          </a:prstGeom>
          <a:ln>
            <a:noFill/>
          </a:ln>
          <a:effectLst>
            <a:softEdge rad="112500"/>
          </a:effectLst>
        </p:spPr>
      </p:pic>
    </p:spTree>
    <p:extLst>
      <p:ext uri="{BB962C8B-B14F-4D97-AF65-F5344CB8AC3E}">
        <p14:creationId xmlns:p14="http://schemas.microsoft.com/office/powerpoint/2010/main" val="42344260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6108510" cy="1325563"/>
          </a:xfrm>
        </p:spPr>
        <p:txBody>
          <a:bodyPr/>
          <a:lstStyle/>
          <a:p>
            <a:pPr algn="ctr"/>
            <a:r>
              <a:rPr lang="uk-UA" b="1" dirty="0" smtClean="0">
                <a:latin typeface="Times New Roman" panose="02020603050405020304" pitchFamily="18" charset="0"/>
                <a:cs typeface="Times New Roman" panose="02020603050405020304" pitchFamily="18" charset="0"/>
              </a:rPr>
              <a:t>Теплове забруднення</a:t>
            </a:r>
            <a:endParaRPr lang="ru-RU"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sz="half" idx="1"/>
          </p:nvPr>
        </p:nvSpPr>
        <p:spPr>
          <a:xfrm>
            <a:off x="327546" y="1825625"/>
            <a:ext cx="5692254" cy="1463485"/>
          </a:xfrm>
        </p:spPr>
        <p:txBody>
          <a:bodyPr>
            <a:normAutofit/>
          </a:bodyPr>
          <a:lstStyle/>
          <a:p>
            <a:pPr marL="0" indent="0" algn="just">
              <a:buNone/>
            </a:pPr>
            <a:r>
              <a:rPr lang="uk-UA" sz="3200" dirty="0" smtClean="0">
                <a:latin typeface="Times New Roman" panose="02020603050405020304" pitchFamily="18" charset="0"/>
                <a:cs typeface="Times New Roman" panose="02020603050405020304" pitchFamily="18" charset="0"/>
              </a:rPr>
              <a:t>Випуск у водойми підігрітих вод підприємств, теплових і атомних електростанцій.</a:t>
            </a:r>
            <a:endParaRPr lang="ru-RU" sz="3200" dirty="0">
              <a:latin typeface="Times New Roman" panose="02020603050405020304" pitchFamily="18" charset="0"/>
              <a:cs typeface="Times New Roman" panose="02020603050405020304" pitchFamily="18" charset="0"/>
            </a:endParaRPr>
          </a:p>
        </p:txBody>
      </p:sp>
      <p:pic>
        <p:nvPicPr>
          <p:cNvPr id="5" name="Объект 4"/>
          <p:cNvPicPr>
            <a:picLocks noGrp="1" noChangeAspect="1"/>
          </p:cNvPicPr>
          <p:nvPr>
            <p:ph sz="half" idx="2"/>
          </p:nvPr>
        </p:nvPicPr>
        <p:blipFill rotWithShape="1">
          <a:blip r:embed="rId2"/>
          <a:srcRect l="42603" t="49586" r="3665" b="3273"/>
          <a:stretch/>
        </p:blipFill>
        <p:spPr>
          <a:xfrm>
            <a:off x="327546" y="3424047"/>
            <a:ext cx="4790366" cy="3170092"/>
          </a:xfrm>
          <a:prstGeom prst="rect">
            <a:avLst/>
          </a:prstGeom>
          <a:ln>
            <a:noFill/>
          </a:ln>
          <a:effectLst>
            <a:softEdge rad="112500"/>
          </a:effectLst>
        </p:spPr>
      </p:pic>
      <p:pic>
        <p:nvPicPr>
          <p:cNvPr id="6" name="Рисунок 5"/>
          <p:cNvPicPr>
            <a:picLocks noChangeAspect="1"/>
          </p:cNvPicPr>
          <p:nvPr/>
        </p:nvPicPr>
        <p:blipFill>
          <a:blip r:embed="rId3"/>
          <a:stretch>
            <a:fillRect/>
          </a:stretch>
        </p:blipFill>
        <p:spPr>
          <a:xfrm>
            <a:off x="6810234" y="144011"/>
            <a:ext cx="4886538" cy="3145099"/>
          </a:xfrm>
          <a:prstGeom prst="rect">
            <a:avLst/>
          </a:prstGeom>
          <a:ln>
            <a:noFill/>
          </a:ln>
          <a:effectLst>
            <a:softEdge rad="112500"/>
          </a:effectLst>
        </p:spPr>
      </p:pic>
      <p:pic>
        <p:nvPicPr>
          <p:cNvPr id="7" name="Рисунок 6"/>
          <p:cNvPicPr>
            <a:picLocks noChangeAspect="1"/>
          </p:cNvPicPr>
          <p:nvPr/>
        </p:nvPicPr>
        <p:blipFill>
          <a:blip r:embed="rId4"/>
          <a:stretch>
            <a:fillRect/>
          </a:stretch>
        </p:blipFill>
        <p:spPr>
          <a:xfrm>
            <a:off x="5774141" y="3296501"/>
            <a:ext cx="5182844" cy="3425184"/>
          </a:xfrm>
          <a:prstGeom prst="rect">
            <a:avLst/>
          </a:prstGeom>
          <a:ln>
            <a:noFill/>
          </a:ln>
          <a:effectLst>
            <a:softEdge rad="112500"/>
          </a:effectLst>
        </p:spPr>
      </p:pic>
    </p:spTree>
    <p:extLst>
      <p:ext uri="{BB962C8B-B14F-4D97-AF65-F5344CB8AC3E}">
        <p14:creationId xmlns:p14="http://schemas.microsoft.com/office/powerpoint/2010/main" val="5095018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731316" y="337361"/>
            <a:ext cx="4980915" cy="707886"/>
          </a:xfrm>
          <a:prstGeom prst="rect">
            <a:avLst/>
          </a:prstGeom>
        </p:spPr>
        <p:txBody>
          <a:bodyPr wrap="none">
            <a:spAutoFit/>
          </a:bodyPr>
          <a:lstStyle/>
          <a:p>
            <a:pPr algn="ctr"/>
            <a:r>
              <a:rPr lang="ru-RU" sz="4000" b="1" dirty="0">
                <a:latin typeface="Times New Roman" panose="02020603050405020304" pitchFamily="18" charset="0"/>
                <a:cs typeface="Times New Roman" panose="02020603050405020304" pitchFamily="18" charset="0"/>
              </a:rPr>
              <a:t>Заходи з охорони вод</a:t>
            </a:r>
          </a:p>
        </p:txBody>
      </p:sp>
      <p:sp>
        <p:nvSpPr>
          <p:cNvPr id="3" name="Прямоугольник 2"/>
          <p:cNvSpPr/>
          <p:nvPr/>
        </p:nvSpPr>
        <p:spPr>
          <a:xfrm>
            <a:off x="1" y="936065"/>
            <a:ext cx="12192000" cy="5632311"/>
          </a:xfrm>
          <a:prstGeom prst="rect">
            <a:avLst/>
          </a:prstGeom>
        </p:spPr>
        <p:txBody>
          <a:bodyPr wrap="square">
            <a:spAutoFit/>
          </a:bodyPr>
          <a:lstStyle/>
          <a:p>
            <a:pPr algn="just"/>
            <a:r>
              <a:rPr lang="uk-UA" sz="3000" i="1" dirty="0" smtClean="0">
                <a:latin typeface="Times New Roman" panose="02020603050405020304" pitchFamily="18" charset="0"/>
                <a:cs typeface="Times New Roman" panose="02020603050405020304" pitchFamily="18" charset="0"/>
              </a:rPr>
              <a:t>Правові заходи </a:t>
            </a:r>
            <a:r>
              <a:rPr lang="uk-UA" sz="3000" dirty="0" smtClean="0">
                <a:latin typeface="Times New Roman" panose="02020603050405020304" pitchFamily="18" charset="0"/>
                <a:cs typeface="Times New Roman" panose="02020603050405020304" pitchFamily="18" charset="0"/>
              </a:rPr>
              <a:t>– дотримання природоохоронних законів, Водного кодексу України.</a:t>
            </a:r>
          </a:p>
          <a:p>
            <a:pPr algn="just"/>
            <a:r>
              <a:rPr lang="uk-UA" sz="3000" i="1" dirty="0" smtClean="0">
                <a:latin typeface="Times New Roman" panose="02020603050405020304" pitchFamily="18" charset="0"/>
                <a:cs typeface="Times New Roman" panose="02020603050405020304" pitchFamily="18" charset="0"/>
              </a:rPr>
              <a:t>Організаційні заходи </a:t>
            </a:r>
            <a:r>
              <a:rPr lang="uk-UA" sz="3000" dirty="0" smtClean="0">
                <a:latin typeface="Times New Roman" panose="02020603050405020304" pitchFamily="18" charset="0"/>
                <a:cs typeface="Times New Roman" panose="02020603050405020304" pitchFamily="18" charset="0"/>
              </a:rPr>
              <a:t>– створення схем комплексного використання та охорони вод басейнів річок, які повинні забезпечувати збереження якості вод згідно вимог правил охорони поверхневих вод від забруднення стічними водами, правил санітарної охорони прибережних вод морів, положення про порядок використання й охорони підземних вод.</a:t>
            </a:r>
          </a:p>
          <a:p>
            <a:pPr algn="just"/>
            <a:r>
              <a:rPr lang="uk-UA" sz="3000" i="1" dirty="0" smtClean="0">
                <a:latin typeface="Times New Roman" panose="02020603050405020304" pitchFamily="18" charset="0"/>
                <a:cs typeface="Times New Roman" panose="02020603050405020304" pitchFamily="18" charset="0"/>
              </a:rPr>
              <a:t>Соціальні заходи </a:t>
            </a:r>
            <a:r>
              <a:rPr lang="uk-UA" sz="3000" dirty="0" smtClean="0">
                <a:latin typeface="Times New Roman" panose="02020603050405020304" pitchFamily="18" charset="0"/>
                <a:cs typeface="Times New Roman" panose="02020603050405020304" pitchFamily="18" charset="0"/>
              </a:rPr>
              <a:t>– створення сприятливих умов для проживання, здоров'я і відпочинку з використанням водних ресурсів; виховання бережливого ставлення до водних ресурсів спільними зусиллями державних органів і громадських організацій; екологічна освіта і громадська екологічна діяльність.</a:t>
            </a:r>
            <a:endParaRPr lang="uk-UA"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08069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0"/>
            <a:ext cx="12050973" cy="7017306"/>
          </a:xfrm>
          <a:prstGeom prst="rect">
            <a:avLst/>
          </a:prstGeom>
        </p:spPr>
        <p:txBody>
          <a:bodyPr wrap="square">
            <a:spAutoFit/>
          </a:bodyPr>
          <a:lstStyle/>
          <a:p>
            <a:pPr algn="just"/>
            <a:r>
              <a:rPr lang="uk-UA" sz="3000" i="1" dirty="0" smtClean="0">
                <a:latin typeface="Times New Roman" panose="02020603050405020304" pitchFamily="18" charset="0"/>
                <a:cs typeface="Times New Roman" panose="02020603050405020304" pitchFamily="18" charset="0"/>
              </a:rPr>
              <a:t>Технологічні заходи </a:t>
            </a:r>
            <a:r>
              <a:rPr lang="uk-UA" sz="3000" dirty="0" smtClean="0">
                <a:latin typeface="Times New Roman" panose="02020603050405020304" pitchFamily="18" charset="0"/>
                <a:cs typeface="Times New Roman" panose="02020603050405020304" pitchFamily="18" charset="0"/>
              </a:rPr>
              <a:t>– діяльність, направлена на:</a:t>
            </a:r>
          </a:p>
          <a:p>
            <a:pPr marL="285750" indent="-285750" algn="just">
              <a:buFont typeface="Wingdings" panose="05000000000000000000" pitchFamily="2" charset="2"/>
              <a:buChar char="ü"/>
            </a:pPr>
            <a:r>
              <a:rPr lang="uk-UA" sz="3000" dirty="0" smtClean="0">
                <a:latin typeface="Times New Roman" panose="02020603050405020304" pitchFamily="18" charset="0"/>
                <a:cs typeface="Times New Roman" panose="02020603050405020304" pitchFamily="18" charset="0"/>
              </a:rPr>
              <a:t>зменшення обсягів стічних вод за рахунок удосконалення технологій виробництва;</a:t>
            </a:r>
          </a:p>
          <a:p>
            <a:pPr marL="285750" indent="-285750" algn="just">
              <a:buFont typeface="Wingdings" panose="05000000000000000000" pitchFamily="2" charset="2"/>
              <a:buChar char="ü"/>
            </a:pPr>
            <a:r>
              <a:rPr lang="uk-UA" sz="3000" dirty="0" smtClean="0">
                <a:latin typeface="Times New Roman" panose="02020603050405020304" pitchFamily="18" charset="0"/>
                <a:cs typeface="Times New Roman" panose="02020603050405020304" pitchFamily="18" charset="0"/>
              </a:rPr>
              <a:t>покращення методів очищення стічних вод;</a:t>
            </a:r>
          </a:p>
          <a:p>
            <a:pPr marL="285750" indent="-285750" algn="just">
              <a:buFont typeface="Wingdings" panose="05000000000000000000" pitchFamily="2" charset="2"/>
              <a:buChar char="ü"/>
            </a:pPr>
            <a:r>
              <a:rPr lang="uk-UA" sz="3000" dirty="0" smtClean="0">
                <a:latin typeface="Times New Roman" panose="02020603050405020304" pitchFamily="18" charset="0"/>
                <a:cs typeface="Times New Roman" panose="02020603050405020304" pitchFamily="18" charset="0"/>
              </a:rPr>
              <a:t>вилучення із стічних вод та утилізація цінних речовин;</a:t>
            </a:r>
          </a:p>
          <a:p>
            <a:pPr marL="285750" indent="-285750" algn="just">
              <a:buFont typeface="Wingdings" panose="05000000000000000000" pitchFamily="2" charset="2"/>
              <a:buChar char="ü"/>
            </a:pPr>
            <a:r>
              <a:rPr lang="uk-UA" sz="3000" dirty="0" smtClean="0">
                <a:latin typeface="Times New Roman" panose="02020603050405020304" pitchFamily="18" charset="0"/>
                <a:cs typeface="Times New Roman" panose="02020603050405020304" pitchFamily="18" charset="0"/>
              </a:rPr>
              <a:t>впровадження оборотного водопостачання;</a:t>
            </a:r>
          </a:p>
          <a:p>
            <a:pPr marL="285750" indent="-285750" algn="just">
              <a:buFont typeface="Wingdings" panose="05000000000000000000" pitchFamily="2" charset="2"/>
              <a:buChar char="ü"/>
            </a:pPr>
            <a:r>
              <a:rPr lang="uk-UA" sz="3000" dirty="0" smtClean="0">
                <a:latin typeface="Times New Roman" panose="02020603050405020304" pitchFamily="18" charset="0"/>
                <a:cs typeface="Times New Roman" panose="02020603050405020304" pitchFamily="18" charset="0"/>
              </a:rPr>
              <a:t>заміна водяного охолодження повітряним.</a:t>
            </a:r>
          </a:p>
          <a:p>
            <a:pPr algn="just"/>
            <a:r>
              <a:rPr lang="uk-UA" sz="3000" i="1" dirty="0" smtClean="0">
                <a:latin typeface="Times New Roman" panose="02020603050405020304" pitchFamily="18" charset="0"/>
                <a:cs typeface="Times New Roman" panose="02020603050405020304" pitchFamily="18" charset="0"/>
              </a:rPr>
              <a:t>Економічні заходи </a:t>
            </a:r>
            <a:r>
              <a:rPr lang="uk-UA" sz="3000" dirty="0" smtClean="0">
                <a:latin typeface="Times New Roman" panose="02020603050405020304" pitchFamily="18" charset="0"/>
                <a:cs typeface="Times New Roman" panose="02020603050405020304" pitchFamily="18" charset="0"/>
              </a:rPr>
              <a:t>– розробка і впровадження критеріїв з оцінки збитків від забруднення вод, стимулювання впровадження </a:t>
            </a:r>
            <a:r>
              <a:rPr lang="uk-UA" sz="3000" dirty="0" err="1" smtClean="0">
                <a:latin typeface="Times New Roman" panose="02020603050405020304" pitchFamily="18" charset="0"/>
                <a:cs typeface="Times New Roman" panose="02020603050405020304" pitchFamily="18" charset="0"/>
              </a:rPr>
              <a:t>водозберігаючих</a:t>
            </a:r>
            <a:r>
              <a:rPr lang="uk-UA" sz="3000" dirty="0" smtClean="0">
                <a:latin typeface="Times New Roman" panose="02020603050405020304" pitchFamily="18" charset="0"/>
                <a:cs typeface="Times New Roman" panose="02020603050405020304" pitchFamily="18" charset="0"/>
              </a:rPr>
              <a:t> технологій тощо.</a:t>
            </a:r>
          </a:p>
          <a:p>
            <a:pPr algn="just"/>
            <a:r>
              <a:rPr lang="uk-UA" sz="3000" i="1" dirty="0" smtClean="0">
                <a:latin typeface="Times New Roman" panose="02020603050405020304" pitchFamily="18" charset="0"/>
                <a:cs typeface="Times New Roman" panose="02020603050405020304" pitchFamily="18" charset="0"/>
              </a:rPr>
              <a:t>Наукові заходи </a:t>
            </a:r>
            <a:r>
              <a:rPr lang="uk-UA" sz="3000" dirty="0" smtClean="0">
                <a:latin typeface="Times New Roman" panose="02020603050405020304" pitchFamily="18" charset="0"/>
                <a:cs typeface="Times New Roman" panose="02020603050405020304" pitchFamily="18" charset="0"/>
              </a:rPr>
              <a:t>– проведення теоретичних (гідрологічних, гідрохімічних, </a:t>
            </a:r>
            <a:r>
              <a:rPr lang="uk-UA" sz="3000" dirty="0" err="1" smtClean="0">
                <a:latin typeface="Times New Roman" panose="02020603050405020304" pitchFamily="18" charset="0"/>
                <a:cs typeface="Times New Roman" panose="02020603050405020304" pitchFamily="18" charset="0"/>
              </a:rPr>
              <a:t>гідроекологічних</a:t>
            </a:r>
            <a:r>
              <a:rPr lang="uk-UA" sz="3000" dirty="0" smtClean="0">
                <a:latin typeface="Times New Roman" panose="02020603050405020304" pitchFamily="18" charset="0"/>
                <a:cs typeface="Times New Roman" panose="02020603050405020304" pitchFamily="18" charset="0"/>
              </a:rPr>
              <a:t>, направлених на покращення всієї системи охорони вод) і прикладних досліджень (направлених на вдосконалення існуючих методів очищення стічних вод, розробку </a:t>
            </a:r>
            <a:r>
              <a:rPr lang="uk-UA" sz="3000" dirty="0" err="1" smtClean="0">
                <a:latin typeface="Times New Roman" panose="02020603050405020304" pitchFamily="18" charset="0"/>
                <a:cs typeface="Times New Roman" panose="02020603050405020304" pitchFamily="18" charset="0"/>
              </a:rPr>
              <a:t>водозберігаючих</a:t>
            </a:r>
            <a:r>
              <a:rPr lang="uk-UA" sz="3000" dirty="0" smtClean="0">
                <a:latin typeface="Times New Roman" panose="02020603050405020304" pitchFamily="18" charset="0"/>
                <a:cs typeface="Times New Roman" panose="02020603050405020304" pitchFamily="18" charset="0"/>
              </a:rPr>
              <a:t> технологій).</a:t>
            </a:r>
          </a:p>
          <a:p>
            <a:pPr algn="just"/>
            <a:endParaRPr lang="uk-UA"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14864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069170" cy="1325563"/>
          </a:xfrm>
        </p:spPr>
        <p:txBody>
          <a:bodyPr>
            <a:normAutofit/>
          </a:bodyPr>
          <a:lstStyle/>
          <a:p>
            <a:pPr algn="ctr"/>
            <a:r>
              <a:rPr lang="uk-UA" sz="4200" b="1" dirty="0" smtClean="0">
                <a:latin typeface="Times New Roman" panose="02020603050405020304" pitchFamily="18" charset="0"/>
                <a:cs typeface="Times New Roman" panose="02020603050405020304" pitchFamily="18" charset="0"/>
              </a:rPr>
              <a:t>Охорона надр і раціональне використання землі</a:t>
            </a:r>
            <a:endParaRPr lang="ru-RU" sz="42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210402" y="1171380"/>
            <a:ext cx="6763603" cy="3346030"/>
          </a:xfrm>
        </p:spPr>
        <p:txBody>
          <a:bodyPr>
            <a:normAutofit/>
          </a:bodyPr>
          <a:lstStyle/>
          <a:p>
            <a:pPr marL="0" indent="0" algn="just">
              <a:buNone/>
            </a:pPr>
            <a:r>
              <a:rPr lang="uk-UA" sz="3200" dirty="0" smtClean="0">
                <a:latin typeface="Times New Roman" panose="02020603050405020304" pitchFamily="18" charset="0"/>
                <a:cs typeface="Times New Roman" panose="02020603050405020304" pitchFamily="18" charset="0"/>
              </a:rPr>
              <a:t>Комплекс заходів, здійснюваних з метою найповнішого видалення корисних копалин з надр і максимально можливого, економічно доцільного зменшення витрат при їх розробці.</a:t>
            </a:r>
            <a:endParaRPr lang="ru-RU" sz="32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6863078" y="1991407"/>
            <a:ext cx="5328922" cy="3697383"/>
          </a:xfrm>
          <a:prstGeom prst="rect">
            <a:avLst/>
          </a:prstGeom>
          <a:ln>
            <a:noFill/>
          </a:ln>
          <a:effectLst>
            <a:softEdge rad="112500"/>
          </a:effectLst>
        </p:spPr>
      </p:pic>
      <p:pic>
        <p:nvPicPr>
          <p:cNvPr id="5" name="Рисунок 4"/>
          <p:cNvPicPr>
            <a:picLocks noChangeAspect="1"/>
          </p:cNvPicPr>
          <p:nvPr/>
        </p:nvPicPr>
        <p:blipFill>
          <a:blip r:embed="rId3"/>
          <a:stretch>
            <a:fillRect/>
          </a:stretch>
        </p:blipFill>
        <p:spPr>
          <a:xfrm>
            <a:off x="679240" y="3698543"/>
            <a:ext cx="6183838" cy="3016155"/>
          </a:xfrm>
          <a:prstGeom prst="rect">
            <a:avLst/>
          </a:prstGeom>
          <a:ln>
            <a:noFill/>
          </a:ln>
          <a:effectLst>
            <a:softEdge rad="112500"/>
          </a:effectLst>
        </p:spPr>
      </p:pic>
    </p:spTree>
    <p:extLst>
      <p:ext uri="{BB962C8B-B14F-4D97-AF65-F5344CB8AC3E}">
        <p14:creationId xmlns:p14="http://schemas.microsoft.com/office/powerpoint/2010/main" val="11604395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7379" y="198863"/>
            <a:ext cx="11937242" cy="1323439"/>
          </a:xfrm>
          <a:prstGeom prst="rect">
            <a:avLst/>
          </a:prstGeom>
        </p:spPr>
        <p:txBody>
          <a:bodyPr wrap="square">
            <a:spAutoFit/>
          </a:bodyPr>
          <a:lstStyle/>
          <a:p>
            <a:pPr algn="ctr"/>
            <a:r>
              <a:rPr lang="uk-UA" sz="4000" b="1" dirty="0" smtClean="0">
                <a:latin typeface="Times New Roman" panose="02020603050405020304" pitchFamily="18" charset="0"/>
                <a:cs typeface="Times New Roman" panose="02020603050405020304" pitchFamily="18" charset="0"/>
              </a:rPr>
              <a:t>Основні вимоги українського законодавства в галузі охорони надр</a:t>
            </a:r>
            <a:endParaRPr lang="uk-UA" sz="4000" b="1" dirty="0">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127379" y="1595021"/>
            <a:ext cx="12192000" cy="5170646"/>
          </a:xfrm>
          <a:prstGeom prst="rect">
            <a:avLst/>
          </a:prstGeom>
        </p:spPr>
        <p:txBody>
          <a:bodyPr wrap="square">
            <a:spAutoFit/>
          </a:bodyPr>
          <a:lstStyle/>
          <a:p>
            <a:pPr marL="342900" indent="-342900" algn="just">
              <a:buFont typeface="Wingdings" panose="05000000000000000000" pitchFamily="2" charset="2"/>
              <a:buChar char="ü"/>
            </a:pPr>
            <a:r>
              <a:rPr lang="uk-UA" sz="3000" dirty="0" smtClean="0">
                <a:latin typeface="Times New Roman" panose="02020603050405020304" pitchFamily="18" charset="0"/>
                <a:cs typeface="Times New Roman" panose="02020603050405020304" pitchFamily="18" charset="0"/>
              </a:rPr>
              <a:t>забезпечення повного і комплексного геологічного вивчення надр; дотримання встановленого законодавством порядку надання надр у користування і недопущення самовільного користування надрами;</a:t>
            </a:r>
          </a:p>
          <a:p>
            <a:pPr marL="342900" indent="-342900" algn="just">
              <a:buFont typeface="Wingdings" panose="05000000000000000000" pitchFamily="2" charset="2"/>
              <a:buChar char="ü"/>
            </a:pPr>
            <a:r>
              <a:rPr lang="uk-UA" sz="3000" dirty="0" smtClean="0">
                <a:latin typeface="Times New Roman" panose="02020603050405020304" pitchFamily="18" charset="0"/>
                <a:cs typeface="Times New Roman" panose="02020603050405020304" pitchFamily="18" charset="0"/>
              </a:rPr>
              <a:t>раціональне вилучення і використання запасів корисних копалин і наявних у них компонентів;</a:t>
            </a:r>
          </a:p>
          <a:p>
            <a:pPr marL="342900" indent="-342900" algn="just">
              <a:buFont typeface="Wingdings" panose="05000000000000000000" pitchFamily="2" charset="2"/>
              <a:buChar char="ü"/>
            </a:pPr>
            <a:r>
              <a:rPr lang="uk-UA" sz="3000" dirty="0" smtClean="0">
                <a:latin typeface="Times New Roman" panose="02020603050405020304" pitchFamily="18" charset="0"/>
                <a:cs typeface="Times New Roman" panose="02020603050405020304" pitchFamily="18" charset="0"/>
              </a:rPr>
              <a:t>недопущення шкідливого впливу робіт, пов'язаних з користуванням надрами, на збереження запасів корисних копалин (</a:t>
            </a:r>
            <a:r>
              <a:rPr lang="uk-UA" sz="3000" dirty="0" err="1" smtClean="0">
                <a:latin typeface="Times New Roman" panose="02020603050405020304" pitchFamily="18" charset="0"/>
                <a:cs typeface="Times New Roman" panose="02020603050405020304" pitchFamily="18" charset="0"/>
              </a:rPr>
              <a:t>к.к</a:t>
            </a:r>
            <a:r>
              <a:rPr lang="uk-UA" sz="3000" dirty="0" smtClean="0">
                <a:latin typeface="Times New Roman" panose="02020603050405020304" pitchFamily="18" charset="0"/>
                <a:cs typeface="Times New Roman" panose="02020603050405020304" pitchFamily="18" charset="0"/>
              </a:rPr>
              <a:t>.), гірничих виробок і свердловин, що експлуатуються чи законсервовані, а також підземних споруд;</a:t>
            </a:r>
          </a:p>
          <a:p>
            <a:pPr marL="342900" indent="-342900" algn="just">
              <a:buFont typeface="Wingdings" panose="05000000000000000000" pitchFamily="2" charset="2"/>
              <a:buChar char="ü"/>
            </a:pPr>
            <a:r>
              <a:rPr lang="uk-UA" sz="3000" dirty="0">
                <a:latin typeface="Times New Roman" panose="02020603050405020304" pitchFamily="18" charset="0"/>
                <a:cs typeface="Times New Roman" panose="02020603050405020304" pitchFamily="18" charset="0"/>
              </a:rPr>
              <a:t>додержання інших вимог, передбачених законодавством про охорону </a:t>
            </a:r>
            <a:r>
              <a:rPr lang="uk-UA" sz="3000" dirty="0" smtClean="0">
                <a:latin typeface="Times New Roman" panose="02020603050405020304" pitchFamily="18" charset="0"/>
                <a:cs typeface="Times New Roman" panose="02020603050405020304" pitchFamily="18" charset="0"/>
              </a:rPr>
              <a:t>довкілля;</a:t>
            </a:r>
            <a:endParaRPr lang="ru-RU" sz="3000" dirty="0"/>
          </a:p>
        </p:txBody>
      </p:sp>
    </p:spTree>
    <p:extLst>
      <p:ext uri="{BB962C8B-B14F-4D97-AF65-F5344CB8AC3E}">
        <p14:creationId xmlns:p14="http://schemas.microsoft.com/office/powerpoint/2010/main" val="18834331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srcRect l="20149" t="9716" r="8992" b="32941"/>
          <a:stretch/>
        </p:blipFill>
        <p:spPr>
          <a:xfrm>
            <a:off x="887104" y="3957851"/>
            <a:ext cx="10522424" cy="2900148"/>
          </a:xfrm>
          <a:prstGeom prst="rect">
            <a:avLst/>
          </a:prstGeom>
          <a:ln>
            <a:noFill/>
          </a:ln>
          <a:effectLst>
            <a:softEdge rad="112500"/>
          </a:effectLst>
        </p:spPr>
      </p:pic>
      <p:sp>
        <p:nvSpPr>
          <p:cNvPr id="4" name="Прямоугольник 3"/>
          <p:cNvSpPr/>
          <p:nvPr/>
        </p:nvSpPr>
        <p:spPr>
          <a:xfrm>
            <a:off x="0" y="0"/>
            <a:ext cx="12192000" cy="4247317"/>
          </a:xfrm>
          <a:prstGeom prst="rect">
            <a:avLst/>
          </a:prstGeom>
        </p:spPr>
        <p:txBody>
          <a:bodyPr wrap="square">
            <a:spAutoFit/>
          </a:bodyPr>
          <a:lstStyle/>
          <a:p>
            <a:pPr marL="342900" indent="-342900" algn="just">
              <a:buFont typeface="Wingdings" panose="05000000000000000000" pitchFamily="2" charset="2"/>
              <a:buChar char="ü"/>
            </a:pPr>
            <a:r>
              <a:rPr lang="uk-UA" sz="3000" dirty="0">
                <a:latin typeface="Times New Roman" panose="02020603050405020304" pitchFamily="18" charset="0"/>
                <a:cs typeface="Times New Roman" panose="02020603050405020304" pitchFamily="18" charset="0"/>
              </a:rPr>
              <a:t>охорона родовищ корисних копалин від затоплення, обводнення, пожеж та інших факторів, що впливають на якість корисних копалин і промислову цінність родовищ або ускладнюють їх розробку;</a:t>
            </a:r>
          </a:p>
          <a:p>
            <a:pPr marL="342900" indent="-342900" algn="just">
              <a:buFont typeface="Wingdings" panose="05000000000000000000" pitchFamily="2" charset="2"/>
              <a:buChar char="ü"/>
            </a:pPr>
            <a:r>
              <a:rPr lang="uk-UA" sz="3000" dirty="0">
                <a:latin typeface="Times New Roman" panose="02020603050405020304" pitchFamily="18" charset="0"/>
                <a:cs typeface="Times New Roman" panose="02020603050405020304" pitchFamily="18" charset="0"/>
              </a:rPr>
              <a:t>запобігання необґрунтованій та самовільній забудові площ залягання корисних копалин і додержання встановленого законодавством порядку використання цих площ для інших цілей;</a:t>
            </a:r>
          </a:p>
          <a:p>
            <a:pPr marL="342900" indent="-342900" algn="just">
              <a:buFont typeface="Wingdings" panose="05000000000000000000" pitchFamily="2" charset="2"/>
              <a:buChar char="ü"/>
            </a:pPr>
            <a:r>
              <a:rPr lang="uk-UA" sz="3000" dirty="0">
                <a:latin typeface="Times New Roman" panose="02020603050405020304" pitchFamily="18" charset="0"/>
                <a:cs typeface="Times New Roman" panose="02020603050405020304" pitchFamily="18" charset="0"/>
              </a:rPr>
              <a:t>запобігання забрудненню надр при підземному зберіганні нафти, газу та інших речовин і матеріалів, захороненні шкідливих речовин і відходів виробництва, скиданні стічних </a:t>
            </a:r>
            <a:r>
              <a:rPr lang="uk-UA" sz="3000" dirty="0" smtClean="0">
                <a:latin typeface="Times New Roman" panose="02020603050405020304" pitchFamily="18" charset="0"/>
                <a:cs typeface="Times New Roman" panose="02020603050405020304" pitchFamily="18" charset="0"/>
              </a:rPr>
              <a:t>вод</a:t>
            </a:r>
            <a:r>
              <a:rPr lang="uk-UA" sz="3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265429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45911" y="856357"/>
            <a:ext cx="11109278" cy="6001643"/>
          </a:xfrm>
          <a:prstGeom prst="rect">
            <a:avLst/>
          </a:prstGeom>
        </p:spPr>
        <p:txBody>
          <a:bodyPr wrap="square">
            <a:spAutoFit/>
          </a:bodyPr>
          <a:lstStyle/>
          <a:p>
            <a:pPr marL="457200" indent="-457200" algn="just">
              <a:buFont typeface="Wingdings" panose="05000000000000000000" pitchFamily="2" charset="2"/>
              <a:buChar char="v"/>
            </a:pPr>
            <a:r>
              <a:rPr lang="uk-UA" sz="3200" dirty="0" smtClean="0">
                <a:latin typeface="Times New Roman" panose="02020603050405020304" pitchFamily="18" charset="0"/>
                <a:cs typeface="Times New Roman" panose="02020603050405020304" pitchFamily="18" charset="0"/>
              </a:rPr>
              <a:t>організацію </a:t>
            </a:r>
            <a:r>
              <a:rPr lang="uk-UA" sz="3200" dirty="0" err="1" smtClean="0">
                <a:latin typeface="Times New Roman" panose="02020603050405020304" pitchFamily="18" charset="0"/>
                <a:cs typeface="Times New Roman" panose="02020603050405020304" pitchFamily="18" charset="0"/>
              </a:rPr>
              <a:t>літомоніторингу</a:t>
            </a:r>
            <a:r>
              <a:rPr lang="uk-UA" sz="3200" dirty="0" smtClean="0">
                <a:latin typeface="Times New Roman" panose="02020603050405020304" pitchFamily="18" charset="0"/>
                <a:cs typeface="Times New Roman" panose="02020603050405020304" pitchFamily="18" charset="0"/>
              </a:rPr>
              <a:t>, системи спостережень в області інтересу діяльності людини;</a:t>
            </a:r>
          </a:p>
          <a:p>
            <a:pPr marL="457200" indent="-457200" algn="just">
              <a:buFont typeface="Wingdings" panose="05000000000000000000" pitchFamily="2" charset="2"/>
              <a:buChar char="v"/>
            </a:pPr>
            <a:r>
              <a:rPr lang="uk-UA" sz="3200" dirty="0" smtClean="0">
                <a:latin typeface="Times New Roman" panose="02020603050405020304" pitchFamily="18" charset="0"/>
                <a:cs typeface="Times New Roman" panose="02020603050405020304" pitchFamily="18" charset="0"/>
              </a:rPr>
              <a:t>складання проектів розробки корисних копалин з урахуванням максимально можливого вилучення сировини, що видобувається;</a:t>
            </a:r>
          </a:p>
          <a:p>
            <a:pPr marL="457200" indent="-457200" algn="just">
              <a:buFont typeface="Wingdings" panose="05000000000000000000" pitchFamily="2" charset="2"/>
              <a:buChar char="v"/>
            </a:pPr>
            <a:r>
              <a:rPr lang="uk-UA" sz="3200" dirty="0" smtClean="0">
                <a:latin typeface="Times New Roman" panose="02020603050405020304" pitchFamily="18" charset="0"/>
                <a:cs typeface="Times New Roman" panose="02020603050405020304" pitchFamily="18" charset="0"/>
              </a:rPr>
              <a:t>запобігання забруднення підземних вод, порушення гідродинамічного режиму в процесі будівництва і розробки корисних копалин;</a:t>
            </a:r>
          </a:p>
          <a:p>
            <a:pPr marL="457200" indent="-457200" algn="just">
              <a:buFont typeface="Wingdings" panose="05000000000000000000" pitchFamily="2" charset="2"/>
              <a:buChar char="v"/>
            </a:pPr>
            <a:r>
              <a:rPr lang="uk-UA" sz="3200" dirty="0" smtClean="0">
                <a:latin typeface="Times New Roman" panose="02020603050405020304" pitchFamily="18" charset="0"/>
                <a:cs typeface="Times New Roman" panose="02020603050405020304" pitchFamily="18" charset="0"/>
              </a:rPr>
              <a:t>використання розкривних порід, техногенних родовищ, некондиційної гірської породи в процесі видобутку корисних копалин</a:t>
            </a:r>
            <a:r>
              <a:rPr lang="ru-RU" sz="3200" dirty="0" smtClean="0">
                <a:latin typeface="Times New Roman" panose="02020603050405020304" pitchFamily="18" charset="0"/>
                <a:cs typeface="Times New Roman" panose="02020603050405020304" pitchFamily="18" charset="0"/>
              </a:rPr>
              <a:t>; </a:t>
            </a:r>
          </a:p>
          <a:p>
            <a:pPr marL="457200" indent="-457200" algn="just">
              <a:buFont typeface="Wingdings" panose="05000000000000000000" pitchFamily="2" charset="2"/>
              <a:buChar char="v"/>
            </a:pPr>
            <a:endParaRPr lang="ru-RU" sz="3200" dirty="0">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727406" y="0"/>
            <a:ext cx="10054804" cy="707886"/>
          </a:xfrm>
          <a:prstGeom prst="rect">
            <a:avLst/>
          </a:prstGeom>
        </p:spPr>
        <p:txBody>
          <a:bodyPr wrap="none">
            <a:spAutoFit/>
          </a:bodyPr>
          <a:lstStyle/>
          <a:p>
            <a:pPr algn="just"/>
            <a:r>
              <a:rPr lang="uk-UA" sz="4000" b="1" dirty="0" smtClean="0">
                <a:latin typeface="Times New Roman" panose="02020603050405020304" pitchFamily="18" charset="0"/>
                <a:cs typeface="Times New Roman" panose="02020603050405020304" pitchFamily="18" charset="0"/>
              </a:rPr>
              <a:t>Комплекс заходів з охорони надр включає:</a:t>
            </a:r>
            <a:endParaRPr lang="uk-UA"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86331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92000" cy="3539430"/>
          </a:xfrm>
          <a:prstGeom prst="rect">
            <a:avLst/>
          </a:prstGeom>
        </p:spPr>
        <p:txBody>
          <a:bodyPr wrap="square">
            <a:spAutoFit/>
          </a:bodyPr>
          <a:lstStyle/>
          <a:p>
            <a:pPr marL="457200" indent="-457200" algn="just">
              <a:buFont typeface="Wingdings" panose="05000000000000000000" pitchFamily="2" charset="2"/>
              <a:buChar char="v"/>
            </a:pPr>
            <a:r>
              <a:rPr lang="uk-UA" sz="3200" dirty="0" smtClean="0">
                <a:latin typeface="Times New Roman" panose="02020603050405020304" pitchFamily="18" charset="0"/>
                <a:cs typeface="Times New Roman" panose="02020603050405020304" pitchFamily="18" charset="0"/>
              </a:rPr>
              <a:t>створення інженерних споруд і проведення інших заходів по збереженню морських і річкових берегів, забезпечення стійкості зсувних зон, запобігання шкідливому впливу карсту та інших процесів, знищення ґрунтового покриву, підтоплення, заболочування, засолення ґрунтів і ґрунтів в місцях проживання людини; </a:t>
            </a:r>
          </a:p>
          <a:p>
            <a:pPr marL="457200" indent="-457200" algn="just">
              <a:buFont typeface="Wingdings" panose="05000000000000000000" pitchFamily="2" charset="2"/>
              <a:buChar char="v"/>
            </a:pPr>
            <a:endParaRPr lang="uk-UA" sz="32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6569923" y="2447577"/>
            <a:ext cx="5622077" cy="4410423"/>
          </a:xfrm>
          <a:prstGeom prst="rect">
            <a:avLst/>
          </a:prstGeom>
          <a:ln>
            <a:noFill/>
          </a:ln>
          <a:effectLst>
            <a:softEdge rad="112500"/>
          </a:effectLst>
        </p:spPr>
      </p:pic>
      <p:sp>
        <p:nvSpPr>
          <p:cNvPr id="4" name="Прямоугольник 3"/>
          <p:cNvSpPr/>
          <p:nvPr/>
        </p:nvSpPr>
        <p:spPr>
          <a:xfrm>
            <a:off x="32246" y="2951667"/>
            <a:ext cx="6696100" cy="4031873"/>
          </a:xfrm>
          <a:prstGeom prst="rect">
            <a:avLst/>
          </a:prstGeom>
        </p:spPr>
        <p:txBody>
          <a:bodyPr wrap="square">
            <a:spAutoFit/>
          </a:bodyPr>
          <a:lstStyle/>
          <a:p>
            <a:pPr marL="342900" indent="-342900" algn="just">
              <a:buFont typeface="Wingdings" panose="05000000000000000000" pitchFamily="2" charset="2"/>
              <a:buChar char="v"/>
            </a:pPr>
            <a:r>
              <a:rPr lang="uk-UA" sz="3200" dirty="0" smtClean="0">
                <a:latin typeface="Times New Roman" panose="02020603050405020304" pitchFamily="18" charset="0"/>
                <a:cs typeface="Times New Roman" panose="02020603050405020304" pitchFamily="18" charset="0"/>
              </a:rPr>
              <a:t>розробка заходів по збереженню стійкості надр в процесі підземного видобутку корисних копалин шляхом закачування промстоків в експлуатовані поклади нафти і газу, закладка в шахтні ємності шкідливих відвалів.</a:t>
            </a:r>
            <a:endParaRPr lang="uk-UA"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98138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3773" y="365125"/>
            <a:ext cx="11190027" cy="1325563"/>
          </a:xfrm>
        </p:spPr>
        <p:txBody>
          <a:bodyPr/>
          <a:lstStyle/>
          <a:p>
            <a:pPr algn="ctr"/>
            <a:r>
              <a:rPr lang="uk-UA" b="1" dirty="0" smtClean="0">
                <a:latin typeface="Times New Roman" panose="02020603050405020304" pitchFamily="18" charset="0"/>
                <a:cs typeface="Times New Roman" panose="02020603050405020304" pitchFamily="18" charset="0"/>
              </a:rPr>
              <a:t>Нормативні документи, що регламентують охорону рослинного і тваринного світі</a:t>
            </a:r>
            <a:endParaRPr lang="ru-RU"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sz="half" idx="1"/>
          </p:nvPr>
        </p:nvSpPr>
        <p:spPr/>
        <p:txBody>
          <a:bodyPr>
            <a:normAutofit/>
          </a:bodyPr>
          <a:lstStyle/>
          <a:p>
            <a:pPr marL="0" indent="0" algn="just">
              <a:buNone/>
            </a:pPr>
            <a:r>
              <a:rPr lang="uk-UA" sz="3200" dirty="0" smtClean="0">
                <a:latin typeface="Times New Roman" panose="02020603050405020304" pitchFamily="18" charset="0"/>
                <a:cs typeface="Times New Roman" panose="02020603050405020304" pitchFamily="18" charset="0"/>
              </a:rPr>
              <a:t>Закон України «Про рослинний світ» (1999 р.).</a:t>
            </a:r>
          </a:p>
          <a:p>
            <a:pPr marL="0" indent="0" algn="just">
              <a:buNone/>
            </a:pPr>
            <a:endParaRPr lang="uk-UA" sz="3200" dirty="0">
              <a:latin typeface="Times New Roman" panose="02020603050405020304" pitchFamily="18" charset="0"/>
              <a:cs typeface="Times New Roman" panose="02020603050405020304" pitchFamily="18" charset="0"/>
            </a:endParaRPr>
          </a:p>
        </p:txBody>
      </p:sp>
      <p:sp>
        <p:nvSpPr>
          <p:cNvPr id="4" name="Объект 3"/>
          <p:cNvSpPr>
            <a:spLocks noGrp="1"/>
          </p:cNvSpPr>
          <p:nvPr>
            <p:ph sz="half" idx="2"/>
          </p:nvPr>
        </p:nvSpPr>
        <p:spPr>
          <a:xfrm>
            <a:off x="6390564" y="5580583"/>
            <a:ext cx="5181600" cy="1277417"/>
          </a:xfrm>
        </p:spPr>
        <p:txBody>
          <a:bodyPr>
            <a:normAutofit/>
          </a:bodyPr>
          <a:lstStyle/>
          <a:p>
            <a:pPr marL="0" indent="0" algn="just">
              <a:buNone/>
            </a:pPr>
            <a:r>
              <a:rPr lang="uk-UA" sz="3200" dirty="0" smtClean="0">
                <a:latin typeface="Times New Roman" panose="02020603050405020304" pitchFamily="18" charset="0"/>
                <a:cs typeface="Times New Roman" panose="02020603050405020304" pitchFamily="18" charset="0"/>
              </a:rPr>
              <a:t>Закон України «Про тваринний світ» (2001 р.).</a:t>
            </a:r>
            <a:endParaRPr lang="uk-UA" sz="3200"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rotWithShape="1">
          <a:blip r:embed="rId2"/>
          <a:srcRect l="3397" t="8471" r="3469" b="5318"/>
          <a:stretch/>
        </p:blipFill>
        <p:spPr>
          <a:xfrm>
            <a:off x="163773" y="2838735"/>
            <a:ext cx="5854889" cy="3916908"/>
          </a:xfrm>
          <a:prstGeom prst="rect">
            <a:avLst/>
          </a:prstGeom>
          <a:ln>
            <a:noFill/>
          </a:ln>
          <a:effectLst>
            <a:softEdge rad="112500"/>
          </a:effectLst>
        </p:spPr>
      </p:pic>
      <p:pic>
        <p:nvPicPr>
          <p:cNvPr id="9" name="Рисунок 8"/>
          <p:cNvPicPr>
            <a:picLocks noChangeAspect="1"/>
          </p:cNvPicPr>
          <p:nvPr/>
        </p:nvPicPr>
        <p:blipFill>
          <a:blip r:embed="rId3"/>
          <a:stretch>
            <a:fillRect/>
          </a:stretch>
        </p:blipFill>
        <p:spPr>
          <a:xfrm>
            <a:off x="6018662" y="1569492"/>
            <a:ext cx="6009565" cy="3867221"/>
          </a:xfrm>
          <a:prstGeom prst="rect">
            <a:avLst/>
          </a:prstGeom>
          <a:ln>
            <a:noFill/>
          </a:ln>
          <a:effectLst>
            <a:softEdge rad="112500"/>
          </a:effectLst>
        </p:spPr>
      </p:pic>
    </p:spTree>
    <p:extLst>
      <p:ext uri="{BB962C8B-B14F-4D97-AF65-F5344CB8AC3E}">
        <p14:creationId xmlns:p14="http://schemas.microsoft.com/office/powerpoint/2010/main" val="1896755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b="1" dirty="0" smtClean="0">
                <a:latin typeface="Times New Roman" panose="02020603050405020304" pitchFamily="18" charset="0"/>
                <a:cs typeface="Times New Roman" panose="02020603050405020304" pitchFamily="18" charset="0"/>
              </a:rPr>
              <a:t>Вплив на довкілля</a:t>
            </a:r>
            <a:endParaRPr lang="ru-RU"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838200" y="1825625"/>
            <a:ext cx="4600074" cy="4093912"/>
          </a:xfrm>
        </p:spPr>
        <p:txBody>
          <a:bodyPr>
            <a:normAutofit/>
          </a:bodyPr>
          <a:lstStyle/>
          <a:p>
            <a:r>
              <a:rPr lang="uk-UA" sz="3600" dirty="0">
                <a:latin typeface="Times New Roman" panose="02020603050405020304" pitchFamily="18" charset="0"/>
                <a:cs typeface="Times New Roman" panose="02020603050405020304" pitchFamily="18" charset="0"/>
              </a:rPr>
              <a:t>м</a:t>
            </a:r>
            <a:r>
              <a:rPr lang="uk-UA" sz="3600" dirty="0" smtClean="0">
                <a:latin typeface="Times New Roman" panose="02020603050405020304" pitchFamily="18" charset="0"/>
                <a:cs typeface="Times New Roman" panose="02020603050405020304" pitchFamily="18" charset="0"/>
              </a:rPr>
              <a:t>еханічний;</a:t>
            </a:r>
          </a:p>
          <a:p>
            <a:r>
              <a:rPr lang="uk-UA" sz="3600" dirty="0">
                <a:latin typeface="Times New Roman" panose="02020603050405020304" pitchFamily="18" charset="0"/>
                <a:cs typeface="Times New Roman" panose="02020603050405020304" pitchFamily="18" charset="0"/>
              </a:rPr>
              <a:t>х</a:t>
            </a:r>
            <a:r>
              <a:rPr lang="uk-UA" sz="3600" dirty="0" smtClean="0">
                <a:latin typeface="Times New Roman" panose="02020603050405020304" pitchFamily="18" charset="0"/>
                <a:cs typeface="Times New Roman" panose="02020603050405020304" pitchFamily="18" charset="0"/>
              </a:rPr>
              <a:t>імічний;</a:t>
            </a:r>
          </a:p>
          <a:p>
            <a:r>
              <a:rPr lang="uk-UA" sz="3600" dirty="0">
                <a:latin typeface="Times New Roman" panose="02020603050405020304" pitchFamily="18" charset="0"/>
                <a:cs typeface="Times New Roman" panose="02020603050405020304" pitchFamily="18" charset="0"/>
              </a:rPr>
              <a:t>р</a:t>
            </a:r>
            <a:r>
              <a:rPr lang="uk-UA" sz="3600" dirty="0" smtClean="0">
                <a:latin typeface="Times New Roman" panose="02020603050405020304" pitchFamily="18" charset="0"/>
                <a:cs typeface="Times New Roman" panose="02020603050405020304" pitchFamily="18" charset="0"/>
              </a:rPr>
              <a:t>адіоактивний;</a:t>
            </a:r>
          </a:p>
          <a:p>
            <a:r>
              <a:rPr lang="uk-UA" sz="3600" dirty="0">
                <a:latin typeface="Times New Roman" panose="02020603050405020304" pitchFamily="18" charset="0"/>
                <a:cs typeface="Times New Roman" panose="02020603050405020304" pitchFamily="18" charset="0"/>
              </a:rPr>
              <a:t>т</a:t>
            </a:r>
            <a:r>
              <a:rPr lang="uk-UA" sz="3600" dirty="0" smtClean="0">
                <a:latin typeface="Times New Roman" panose="02020603050405020304" pitchFamily="18" charset="0"/>
                <a:cs typeface="Times New Roman" panose="02020603050405020304" pitchFamily="18" charset="0"/>
              </a:rPr>
              <a:t>епловий;</a:t>
            </a:r>
          </a:p>
          <a:p>
            <a:r>
              <a:rPr lang="uk-UA" sz="3600" dirty="0" smtClean="0">
                <a:latin typeface="Times New Roman" panose="02020603050405020304" pitchFamily="18" charset="0"/>
                <a:cs typeface="Times New Roman" panose="02020603050405020304" pitchFamily="18" charset="0"/>
              </a:rPr>
              <a:t>електромагнітний;</a:t>
            </a:r>
          </a:p>
          <a:p>
            <a:r>
              <a:rPr lang="uk-UA" sz="3600" dirty="0" smtClean="0">
                <a:latin typeface="Times New Roman" panose="02020603050405020304" pitchFamily="18" charset="0"/>
                <a:cs typeface="Times New Roman" panose="02020603050405020304" pitchFamily="18" charset="0"/>
              </a:rPr>
              <a:t>акустичний;</a:t>
            </a:r>
          </a:p>
          <a:p>
            <a:endParaRPr lang="uk-UA" sz="3600" dirty="0" smtClean="0">
              <a:latin typeface="Times New Roman" panose="02020603050405020304" pitchFamily="18" charset="0"/>
              <a:cs typeface="Times New Roman" panose="02020603050405020304" pitchFamily="18" charset="0"/>
            </a:endParaRPr>
          </a:p>
          <a:p>
            <a:endParaRPr lang="uk-UA" sz="3600" dirty="0" smtClean="0">
              <a:latin typeface="Times New Roman" panose="02020603050405020304" pitchFamily="18" charset="0"/>
              <a:cs typeface="Times New Roman" panose="02020603050405020304" pitchFamily="18" charset="0"/>
            </a:endParaRPr>
          </a:p>
          <a:p>
            <a:endParaRPr lang="ru-RU" sz="36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4967785" y="1825625"/>
            <a:ext cx="6947733" cy="4663766"/>
          </a:xfrm>
          <a:prstGeom prst="rect">
            <a:avLst/>
          </a:prstGeom>
        </p:spPr>
      </p:pic>
    </p:spTree>
    <p:extLst>
      <p:ext uri="{BB962C8B-B14F-4D97-AF65-F5344CB8AC3E}">
        <p14:creationId xmlns:p14="http://schemas.microsoft.com/office/powerpoint/2010/main" val="23038266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7006" y="228648"/>
            <a:ext cx="6163102" cy="1395435"/>
          </a:xfrm>
        </p:spPr>
        <p:txBody>
          <a:bodyPr>
            <a:normAutofit/>
          </a:bodyPr>
          <a:lstStyle/>
          <a:p>
            <a:pPr algn="ctr"/>
            <a:r>
              <a:rPr lang="uk-UA" b="1" dirty="0" smtClean="0">
                <a:latin typeface="Times New Roman" panose="02020603050405020304" pitchFamily="18" charset="0"/>
                <a:cs typeface="Times New Roman" panose="02020603050405020304" pitchFamily="18" charset="0"/>
              </a:rPr>
              <a:t>Охоронна рослинного світу</a:t>
            </a:r>
            <a:endParaRPr lang="ru-RU"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74176" y="2211878"/>
            <a:ext cx="5740021" cy="4351338"/>
          </a:xfrm>
        </p:spPr>
        <p:txBody>
          <a:bodyPr/>
          <a:lstStyle/>
          <a:p>
            <a:pPr marL="0" indent="0" algn="just">
              <a:buNone/>
            </a:pPr>
            <a:r>
              <a:rPr lang="uk-UA" dirty="0" smtClean="0">
                <a:latin typeface="Times New Roman" panose="02020603050405020304" pitchFamily="18" charset="0"/>
                <a:cs typeface="Times New Roman" panose="02020603050405020304" pitchFamily="18" charset="0"/>
              </a:rPr>
              <a:t>Здійснення комплексу заходів, спрямованих на збереження просторової, видової, популяційної та </a:t>
            </a:r>
            <a:r>
              <a:rPr lang="uk-UA" dirty="0" err="1" smtClean="0">
                <a:latin typeface="Times New Roman" panose="02020603050405020304" pitchFamily="18" charset="0"/>
                <a:cs typeface="Times New Roman" panose="02020603050405020304" pitchFamily="18" charset="0"/>
              </a:rPr>
              <a:t>ценотичної</a:t>
            </a:r>
            <a:r>
              <a:rPr lang="uk-UA" dirty="0" smtClean="0">
                <a:latin typeface="Times New Roman" panose="02020603050405020304" pitchFamily="18" charset="0"/>
                <a:cs typeface="Times New Roman" panose="02020603050405020304" pitchFamily="18" charset="0"/>
              </a:rPr>
              <a:t> різноманітності і цілісності об'єктів рослинного світу, охорону умов їх місцезростання, збереження від знищення. Пошкодження, захист від шкідників і </a:t>
            </a:r>
            <a:r>
              <a:rPr lang="uk-UA" dirty="0" err="1" smtClean="0">
                <a:latin typeface="Times New Roman" panose="02020603050405020304" pitchFamily="18" charset="0"/>
                <a:cs typeface="Times New Roman" panose="02020603050405020304" pitchFamily="18" charset="0"/>
              </a:rPr>
              <a:t>хвороб</a:t>
            </a:r>
            <a:r>
              <a:rPr lang="uk-UA" dirty="0" smtClean="0">
                <a:latin typeface="Times New Roman" panose="02020603050405020304" pitchFamily="18" charset="0"/>
                <a:cs typeface="Times New Roman" panose="02020603050405020304" pitchFamily="18" charset="0"/>
              </a:rPr>
              <a:t>, а також невиснажливе використання</a:t>
            </a:r>
            <a:endParaRPr lang="ru-RU" dirty="0">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2"/>
          <a:stretch>
            <a:fillRect/>
          </a:stretch>
        </p:blipFill>
        <p:spPr>
          <a:xfrm>
            <a:off x="8701159" y="340272"/>
            <a:ext cx="3116665" cy="3743211"/>
          </a:xfrm>
          <a:prstGeom prst="rect">
            <a:avLst/>
          </a:prstGeom>
        </p:spPr>
      </p:pic>
      <p:pic>
        <p:nvPicPr>
          <p:cNvPr id="8" name="Рисунок 7"/>
          <p:cNvPicPr>
            <a:picLocks noChangeAspect="1"/>
          </p:cNvPicPr>
          <p:nvPr/>
        </p:nvPicPr>
        <p:blipFill>
          <a:blip r:embed="rId3"/>
          <a:stretch>
            <a:fillRect/>
          </a:stretch>
        </p:blipFill>
        <p:spPr>
          <a:xfrm>
            <a:off x="6341801" y="3507475"/>
            <a:ext cx="3177971" cy="3055741"/>
          </a:xfrm>
          <a:prstGeom prst="rect">
            <a:avLst/>
          </a:prstGeom>
        </p:spPr>
      </p:pic>
    </p:spTree>
    <p:extLst>
      <p:ext uri="{BB962C8B-B14F-4D97-AF65-F5344CB8AC3E}">
        <p14:creationId xmlns:p14="http://schemas.microsoft.com/office/powerpoint/2010/main" val="27642025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0084" y="112427"/>
            <a:ext cx="12091916" cy="7417415"/>
          </a:xfrm>
          <a:prstGeom prst="rect">
            <a:avLst/>
          </a:prstGeom>
        </p:spPr>
        <p:txBody>
          <a:bodyPr wrap="square">
            <a:spAutoFit/>
          </a:bodyPr>
          <a:lstStyle/>
          <a:p>
            <a:pPr algn="ctr"/>
            <a:r>
              <a:rPr lang="uk-UA" sz="3600" b="1" dirty="0" smtClean="0">
                <a:latin typeface="Times New Roman" panose="02020603050405020304" pitchFamily="18" charset="0"/>
                <a:cs typeface="Times New Roman" panose="02020603050405020304" pitchFamily="18" charset="0"/>
              </a:rPr>
              <a:t>Охорона рослинного світу забезпечується:</a:t>
            </a:r>
          </a:p>
          <a:p>
            <a:pPr algn="just"/>
            <a:endParaRPr lang="uk-UA" sz="1000" dirty="0" smtClean="0">
              <a:latin typeface="Times New Roman" panose="02020603050405020304" pitchFamily="18" charset="0"/>
              <a:cs typeface="Times New Roman" panose="02020603050405020304" pitchFamily="18" charset="0"/>
            </a:endParaRPr>
          </a:p>
          <a:p>
            <a:pPr algn="just"/>
            <a:r>
              <a:rPr lang="uk-UA" sz="2800" dirty="0" smtClean="0">
                <a:latin typeface="Times New Roman" panose="02020603050405020304" pitchFamily="18" charset="0"/>
                <a:cs typeface="Times New Roman" panose="02020603050405020304" pitchFamily="18" charset="0"/>
              </a:rPr>
              <a:t>1) встановленням правил і норм охорони, використання та відтворення об'єктів рослинного світу;</a:t>
            </a:r>
          </a:p>
          <a:p>
            <a:pPr algn="just"/>
            <a:r>
              <a:rPr lang="uk-UA" sz="2800" dirty="0" smtClean="0">
                <a:latin typeface="Times New Roman" panose="02020603050405020304" pitchFamily="18" charset="0"/>
                <a:cs typeface="Times New Roman" panose="02020603050405020304" pitchFamily="18" charset="0"/>
              </a:rPr>
              <a:t>2) забороною та обмеженням використання природних рослинних ресурсів у разі необхідності;</a:t>
            </a:r>
          </a:p>
          <a:p>
            <a:pPr algn="just"/>
            <a:r>
              <a:rPr lang="uk-UA" sz="2800" dirty="0" smtClean="0">
                <a:latin typeface="Times New Roman" panose="02020603050405020304" pitchFamily="18" charset="0"/>
                <a:cs typeface="Times New Roman" panose="02020603050405020304" pitchFamily="18" charset="0"/>
              </a:rPr>
              <a:t>3) здійсненням оцінки впливу на довкілля та інших заходів з метою запобігання загибелі об'єктів рослинного світу в результаті господарської діяльності;</a:t>
            </a:r>
          </a:p>
          <a:p>
            <a:pPr algn="just"/>
            <a:r>
              <a:rPr lang="uk-UA" sz="2800" dirty="0" smtClean="0">
                <a:latin typeface="Times New Roman" panose="02020603050405020304" pitchFamily="18" charset="0"/>
                <a:cs typeface="Times New Roman" panose="02020603050405020304" pitchFamily="18" charset="0"/>
              </a:rPr>
              <a:t>4) захистом земель, зайнятих об'єктами рослинного світу, від ерозії, </a:t>
            </a:r>
            <a:r>
              <a:rPr lang="uk-UA" sz="2800" dirty="0" err="1" smtClean="0">
                <a:latin typeface="Times New Roman" panose="02020603050405020304" pitchFamily="18" charset="0"/>
                <a:cs typeface="Times New Roman" panose="02020603050405020304" pitchFamily="18" charset="0"/>
              </a:rPr>
              <a:t>селей</a:t>
            </a:r>
            <a:r>
              <a:rPr lang="uk-UA" sz="2800" dirty="0" smtClean="0">
                <a:latin typeface="Times New Roman" panose="02020603050405020304" pitchFamily="18" charset="0"/>
                <a:cs typeface="Times New Roman" panose="02020603050405020304" pitchFamily="18" charset="0"/>
              </a:rPr>
              <a:t>, підтоплення, затоплення, заболочення, засолення, </a:t>
            </a:r>
            <a:r>
              <a:rPr lang="uk-UA" sz="2800" dirty="0" err="1" smtClean="0">
                <a:latin typeface="Times New Roman" panose="02020603050405020304" pitchFamily="18" charset="0"/>
                <a:cs typeface="Times New Roman" panose="02020603050405020304" pitchFamily="18" charset="0"/>
              </a:rPr>
              <a:t>висушення</a:t>
            </a:r>
            <a:r>
              <a:rPr lang="uk-UA" sz="2800" dirty="0" smtClean="0">
                <a:latin typeface="Times New Roman" panose="02020603050405020304" pitchFamily="18" charset="0"/>
                <a:cs typeface="Times New Roman" panose="02020603050405020304" pitchFamily="18" charset="0"/>
              </a:rPr>
              <a:t>, ущільнення, засмічення, забруднення промисловими і побутовими відходами і стоками, хімічними й радіоактивними речовинами та від іншого несприятливого впливу;</a:t>
            </a:r>
          </a:p>
          <a:p>
            <a:pPr algn="just"/>
            <a:r>
              <a:rPr lang="uk-UA" sz="2800" dirty="0" smtClean="0">
                <a:latin typeface="Times New Roman" panose="02020603050405020304" pitchFamily="18" charset="0"/>
                <a:cs typeface="Times New Roman" panose="02020603050405020304" pitchFamily="18" charset="0"/>
              </a:rPr>
              <a:t>5) створенням та оголошенням територій та об'єктів природно-заповідного фонду;</a:t>
            </a:r>
          </a:p>
          <a:p>
            <a:pPr algn="just"/>
            <a:endParaRPr lang="uk-UA"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79740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92000" cy="6809556"/>
          </a:xfrm>
          <a:prstGeom prst="rect">
            <a:avLst/>
          </a:prstGeom>
        </p:spPr>
        <p:txBody>
          <a:bodyPr wrap="square">
            <a:spAutoFit/>
          </a:bodyPr>
          <a:lstStyle/>
          <a:p>
            <a:pPr algn="just"/>
            <a:r>
              <a:rPr lang="uk-UA" sz="2800" dirty="0" smtClean="0">
                <a:latin typeface="Times New Roman" panose="02020603050405020304" pitchFamily="18" charset="0"/>
                <a:cs typeface="Times New Roman" panose="02020603050405020304" pitchFamily="18" charset="0"/>
              </a:rPr>
              <a:t>6) організацією наукових досліджень, спрямованих на забезпечення здійснення заходів щодо охорони та відтворення об'єктів рослинного світу;</a:t>
            </a:r>
            <a:endParaRPr lang="uk-UA" sz="500" dirty="0" smtClean="0">
              <a:latin typeface="Times New Roman" panose="02020603050405020304" pitchFamily="18" charset="0"/>
              <a:cs typeface="Times New Roman" panose="02020603050405020304" pitchFamily="18" charset="0"/>
            </a:endParaRPr>
          </a:p>
          <a:p>
            <a:pPr algn="just"/>
            <a:endParaRPr lang="uk-UA" sz="400" dirty="0" smtClean="0">
              <a:latin typeface="Times New Roman" panose="02020603050405020304" pitchFamily="18" charset="0"/>
              <a:cs typeface="Times New Roman" panose="02020603050405020304" pitchFamily="18" charset="0"/>
            </a:endParaRPr>
          </a:p>
          <a:p>
            <a:pPr algn="just"/>
            <a:r>
              <a:rPr lang="uk-UA" sz="2800" dirty="0" smtClean="0">
                <a:latin typeface="Times New Roman" panose="02020603050405020304" pitchFamily="18" charset="0"/>
                <a:cs typeface="Times New Roman" panose="02020603050405020304" pitchFamily="18" charset="0"/>
              </a:rPr>
              <a:t>7) розвитком системи інформування про об'єкти рослинного світу та вихованням у громадян дбайливого ставлення до них;</a:t>
            </a:r>
          </a:p>
          <a:p>
            <a:pPr algn="just"/>
            <a:endParaRPr lang="uk-UA" sz="1050" dirty="0" smtClean="0">
              <a:latin typeface="Times New Roman" panose="02020603050405020304" pitchFamily="18" charset="0"/>
              <a:cs typeface="Times New Roman" panose="02020603050405020304" pitchFamily="18" charset="0"/>
            </a:endParaRPr>
          </a:p>
          <a:p>
            <a:pPr algn="just"/>
            <a:r>
              <a:rPr lang="uk-UA" sz="2800" dirty="0" smtClean="0">
                <a:latin typeface="Times New Roman" panose="02020603050405020304" pitchFamily="18" charset="0"/>
                <a:cs typeface="Times New Roman" panose="02020603050405020304" pitchFamily="18" charset="0"/>
              </a:rPr>
              <a:t>8) створенням системи державного обліку та здійсненням державного контролю за охороною, використанням та відтворенням рослинного світу;</a:t>
            </a:r>
          </a:p>
          <a:p>
            <a:pPr algn="just"/>
            <a:endParaRPr lang="uk-UA" sz="1000" dirty="0" smtClean="0">
              <a:latin typeface="Times New Roman" panose="02020603050405020304" pitchFamily="18" charset="0"/>
              <a:cs typeface="Times New Roman" panose="02020603050405020304" pitchFamily="18" charset="0"/>
            </a:endParaRPr>
          </a:p>
          <a:p>
            <a:pPr algn="just"/>
            <a:r>
              <a:rPr lang="uk-UA" sz="2800" dirty="0" smtClean="0">
                <a:latin typeface="Times New Roman" panose="02020603050405020304" pitchFamily="18" charset="0"/>
                <a:cs typeface="Times New Roman" panose="02020603050405020304" pitchFamily="18" charset="0"/>
              </a:rPr>
              <a:t>9) занесенням рідкісних і таких, що перебувають під загрозою зникнення, видів рослин до Червоної книги України, та рідкісних і таких, що перебувають під загрозою зникнення, та типових природних рослинних угруповань - до Зеленої книги України;</a:t>
            </a:r>
          </a:p>
          <a:p>
            <a:pPr algn="just"/>
            <a:endParaRPr lang="uk-UA" sz="1000" dirty="0" smtClean="0">
              <a:latin typeface="Times New Roman" panose="02020603050405020304" pitchFamily="18" charset="0"/>
              <a:cs typeface="Times New Roman" panose="02020603050405020304" pitchFamily="18" charset="0"/>
            </a:endParaRPr>
          </a:p>
          <a:p>
            <a:pPr algn="just"/>
            <a:r>
              <a:rPr lang="uk-UA" sz="2800" dirty="0" smtClean="0">
                <a:latin typeface="Times New Roman" panose="02020603050405020304" pitchFamily="18" charset="0"/>
                <a:cs typeface="Times New Roman" panose="02020603050405020304" pitchFamily="18" charset="0"/>
              </a:rPr>
              <a:t>10) встановленням юридичної відповідальності за порушення порядку охорони та використання природних рослинних ресурсів;</a:t>
            </a:r>
          </a:p>
          <a:p>
            <a:pPr algn="just"/>
            <a:endParaRPr lang="uk-UA" sz="1000" dirty="0" smtClean="0">
              <a:latin typeface="Times New Roman" panose="02020603050405020304" pitchFamily="18" charset="0"/>
              <a:cs typeface="Times New Roman" panose="02020603050405020304" pitchFamily="18" charset="0"/>
            </a:endParaRPr>
          </a:p>
          <a:p>
            <a:pPr algn="just"/>
            <a:r>
              <a:rPr lang="uk-UA" sz="2800" dirty="0" smtClean="0">
                <a:latin typeface="Times New Roman" panose="02020603050405020304" pitchFamily="18" charset="0"/>
                <a:cs typeface="Times New Roman" panose="02020603050405020304" pitchFamily="18" charset="0"/>
              </a:rPr>
              <a:t>11) здійсненням інших заходів і встановленням законодавством інших вимог щодо охорони рослинного світу.</a:t>
            </a:r>
            <a:endParaRPr lang="uk-UA"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01584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931055"/>
            <a:ext cx="7424382" cy="6093976"/>
          </a:xfrm>
          <a:prstGeom prst="rect">
            <a:avLst/>
          </a:prstGeom>
        </p:spPr>
        <p:txBody>
          <a:bodyPr wrap="square">
            <a:spAutoFit/>
          </a:bodyPr>
          <a:lstStyle/>
          <a:p>
            <a:pPr algn="just"/>
            <a:r>
              <a:rPr lang="uk-UA" sz="2900" i="1" dirty="0" smtClean="0">
                <a:latin typeface="Times New Roman" panose="02020603050405020304" pitchFamily="18" charset="0"/>
                <a:cs typeface="Times New Roman" panose="02020603050405020304" pitchFamily="18" charset="0"/>
              </a:rPr>
              <a:t>Охорона тваринного світу </a:t>
            </a:r>
            <a:r>
              <a:rPr lang="uk-UA" sz="2900" dirty="0" smtClean="0">
                <a:latin typeface="Times New Roman" panose="02020603050405020304" pitchFamily="18" charset="0"/>
                <a:cs typeface="Times New Roman" panose="02020603050405020304" pitchFamily="18" charset="0"/>
              </a:rPr>
              <a:t>включає систему правових, організаційних, економічних, матеріально-технічних, освітніх та інших заходів, спрямованих на збереження, відтворення і використання об'єктів тваринного світу.</a:t>
            </a:r>
          </a:p>
          <a:p>
            <a:pPr algn="just"/>
            <a:endParaRPr lang="uk-UA" sz="2900" dirty="0" smtClean="0">
              <a:latin typeface="Times New Roman" panose="02020603050405020304" pitchFamily="18" charset="0"/>
              <a:cs typeface="Times New Roman" panose="02020603050405020304" pitchFamily="18" charset="0"/>
            </a:endParaRPr>
          </a:p>
          <a:p>
            <a:pPr algn="just"/>
            <a:r>
              <a:rPr lang="uk-UA" sz="2900" i="1" dirty="0" smtClean="0">
                <a:latin typeface="Times New Roman" panose="02020603050405020304" pitchFamily="18" charset="0"/>
                <a:cs typeface="Times New Roman" panose="02020603050405020304" pitchFamily="18" charset="0"/>
              </a:rPr>
              <a:t>Охорона тваринного світу </a:t>
            </a:r>
            <a:r>
              <a:rPr lang="uk-UA" sz="2900" dirty="0" smtClean="0">
                <a:latin typeface="Times New Roman" panose="02020603050405020304" pitchFamily="18" charset="0"/>
                <a:cs typeface="Times New Roman" panose="02020603050405020304" pitchFamily="18" charset="0"/>
              </a:rPr>
              <a:t>передбачає комплексний підхід до вивчення стану, розроблення і здійснення заходів щодо охорони та поліпшення екологічних систем, в яких перебуває і складовою частиною яких є тваринний світ.</a:t>
            </a:r>
            <a:endParaRPr lang="uk-UA" sz="2900" dirty="0">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2101755" y="223169"/>
            <a:ext cx="7392537" cy="707886"/>
          </a:xfrm>
          <a:prstGeom prst="rect">
            <a:avLst/>
          </a:prstGeom>
        </p:spPr>
        <p:txBody>
          <a:bodyPr wrap="square">
            <a:spAutoFit/>
          </a:bodyPr>
          <a:lstStyle/>
          <a:p>
            <a:pPr algn="ctr"/>
            <a:r>
              <a:rPr lang="uk-UA" sz="4000" b="1" dirty="0" smtClean="0">
                <a:latin typeface="Times New Roman" panose="02020603050405020304" pitchFamily="18" charset="0"/>
                <a:cs typeface="Times New Roman" panose="02020603050405020304" pitchFamily="18" charset="0"/>
              </a:rPr>
              <a:t>Охоронна тваринного світу</a:t>
            </a:r>
            <a:endParaRPr lang="ru-RU" sz="4000" b="1"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7424382" y="904930"/>
            <a:ext cx="4767618" cy="5953070"/>
          </a:xfrm>
          <a:prstGeom prst="rect">
            <a:avLst/>
          </a:prstGeom>
          <a:ln>
            <a:noFill/>
          </a:ln>
          <a:effectLst>
            <a:softEdge rad="112500"/>
          </a:effectLst>
        </p:spPr>
      </p:pic>
    </p:spTree>
    <p:extLst>
      <p:ext uri="{BB962C8B-B14F-4D97-AF65-F5344CB8AC3E}">
        <p14:creationId xmlns:p14="http://schemas.microsoft.com/office/powerpoint/2010/main" val="27738301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6927" y="173589"/>
            <a:ext cx="11975073" cy="707886"/>
          </a:xfrm>
          <a:prstGeom prst="rect">
            <a:avLst/>
          </a:prstGeom>
        </p:spPr>
        <p:txBody>
          <a:bodyPr wrap="none">
            <a:spAutoFit/>
          </a:bodyPr>
          <a:lstStyle/>
          <a:p>
            <a:pPr algn="ctr"/>
            <a:r>
              <a:rPr lang="uk-UA" sz="4000" b="1" dirty="0" smtClean="0">
                <a:latin typeface="Times New Roman" panose="02020603050405020304" pitchFamily="18" charset="0"/>
                <a:cs typeface="Times New Roman" panose="02020603050405020304" pitchFamily="18" charset="0"/>
              </a:rPr>
              <a:t>Охорона тваринного світу забезпечується шляхом:</a:t>
            </a:r>
            <a:endParaRPr lang="uk-UA" sz="4000" b="1" dirty="0">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216926" y="1071309"/>
            <a:ext cx="11752161" cy="5632311"/>
          </a:xfrm>
          <a:prstGeom prst="rect">
            <a:avLst/>
          </a:prstGeom>
        </p:spPr>
        <p:txBody>
          <a:bodyPr wrap="square">
            <a:spAutoFit/>
          </a:bodyPr>
          <a:lstStyle/>
          <a:p>
            <a:pPr marL="457200" indent="-457200" algn="just">
              <a:buFont typeface="Wingdings" panose="05000000000000000000" pitchFamily="2" charset="2"/>
              <a:buChar char="ü"/>
            </a:pPr>
            <a:r>
              <a:rPr lang="uk-UA" sz="3000" dirty="0" smtClean="0">
                <a:latin typeface="Times New Roman" panose="02020603050405020304" pitchFamily="18" charset="0"/>
                <a:cs typeface="Times New Roman" panose="02020603050405020304" pitchFamily="18" charset="0"/>
              </a:rPr>
              <a:t>встановлення правил та науково обґрунтованих норм охорони, раціонального використання і відтворення об'єктів тваринного світу;</a:t>
            </a:r>
          </a:p>
          <a:p>
            <a:pPr marL="457200" indent="-457200" algn="just">
              <a:buFont typeface="Wingdings" panose="05000000000000000000" pitchFamily="2" charset="2"/>
              <a:buChar char="ü"/>
            </a:pPr>
            <a:r>
              <a:rPr lang="uk-UA" sz="3000" dirty="0" smtClean="0">
                <a:latin typeface="Times New Roman" panose="02020603050405020304" pitchFamily="18" charset="0"/>
                <a:cs typeface="Times New Roman" panose="02020603050405020304" pitchFamily="18" charset="0"/>
              </a:rPr>
              <a:t>встановлення заборони та обмежень при використанні об'єктів тваринного світу;</a:t>
            </a:r>
          </a:p>
          <a:p>
            <a:pPr marL="457200" indent="-457200" algn="just">
              <a:buFont typeface="Wingdings" panose="05000000000000000000" pitchFamily="2" charset="2"/>
              <a:buChar char="ü"/>
            </a:pPr>
            <a:r>
              <a:rPr lang="uk-UA" sz="3000" dirty="0" smtClean="0">
                <a:latin typeface="Times New Roman" panose="02020603050405020304" pitchFamily="18" charset="0"/>
                <a:cs typeface="Times New Roman" panose="02020603050405020304" pitchFamily="18" charset="0"/>
              </a:rPr>
              <a:t>охорони від самовільного використання та інших порушень встановленого законодавством порядку використання об'єктів тваринного світу;</a:t>
            </a:r>
          </a:p>
          <a:p>
            <a:pPr marL="457200" indent="-457200" algn="just">
              <a:buFont typeface="Wingdings" panose="05000000000000000000" pitchFamily="2" charset="2"/>
              <a:buChar char="ü"/>
            </a:pPr>
            <a:r>
              <a:rPr lang="uk-UA" sz="3000" dirty="0" smtClean="0">
                <a:latin typeface="Times New Roman" panose="02020603050405020304" pitchFamily="18" charset="0"/>
                <a:cs typeface="Times New Roman" panose="02020603050405020304" pitchFamily="18" charset="0"/>
              </a:rPr>
              <a:t>охорони середовища існування, умов розмноження і шляхів міграції тварин;</a:t>
            </a:r>
          </a:p>
          <a:p>
            <a:pPr marL="457200" indent="-457200" algn="just">
              <a:buFont typeface="Wingdings" panose="05000000000000000000" pitchFamily="2" charset="2"/>
              <a:buChar char="ü"/>
            </a:pPr>
            <a:r>
              <a:rPr lang="uk-UA" sz="3000" dirty="0" smtClean="0">
                <a:latin typeface="Times New Roman" panose="02020603050405020304" pitchFamily="18" charset="0"/>
                <a:cs typeface="Times New Roman" panose="02020603050405020304" pitchFamily="18" charset="0"/>
              </a:rPr>
              <a:t>запобігання загибелі тварин під час здійснення виробничих процесів;</a:t>
            </a:r>
            <a:endParaRPr lang="uk-UA"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61765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92000" cy="6986528"/>
          </a:xfrm>
          <a:prstGeom prst="rect">
            <a:avLst/>
          </a:prstGeom>
        </p:spPr>
        <p:txBody>
          <a:bodyPr wrap="square">
            <a:spAutoFit/>
          </a:bodyPr>
          <a:lstStyle/>
          <a:p>
            <a:pPr marL="285750" indent="-285750" algn="just">
              <a:buFont typeface="Wingdings" panose="05000000000000000000" pitchFamily="2" charset="2"/>
              <a:buChar char="ü"/>
            </a:pPr>
            <a:r>
              <a:rPr lang="uk-UA" sz="2800" dirty="0" smtClean="0">
                <a:latin typeface="Times New Roman" panose="02020603050405020304" pitchFamily="18" charset="0"/>
                <a:cs typeface="Times New Roman" panose="02020603050405020304" pitchFamily="18" charset="0"/>
              </a:rPr>
              <a:t>формування екологічної мережі, створення державних заповідників, заказників і визначення інших природних територій та об'єктів, що підлягають особливій охороні;</a:t>
            </a:r>
          </a:p>
          <a:p>
            <a:pPr marL="285750" indent="-285750" algn="just">
              <a:buFont typeface="Wingdings" panose="05000000000000000000" pitchFamily="2" charset="2"/>
              <a:buChar char="ü"/>
            </a:pPr>
            <a:r>
              <a:rPr lang="uk-UA" sz="2800" dirty="0" smtClean="0">
                <a:latin typeface="Times New Roman" panose="02020603050405020304" pitchFamily="18" charset="0"/>
                <a:cs typeface="Times New Roman" panose="02020603050405020304" pitchFamily="18" charset="0"/>
              </a:rPr>
              <a:t>встановлення особливого режиму охорони видів тварин, занесених до Червоної книги України і до переліків видів тварин, які підлягають особливій охороні на території Автономної Республіки Крим, областей, міст Києва та Севастополя;</a:t>
            </a:r>
          </a:p>
          <a:p>
            <a:pPr marL="285750" indent="-285750" algn="just">
              <a:buFont typeface="Wingdings" panose="05000000000000000000" pitchFamily="2" charset="2"/>
              <a:buChar char="ü"/>
            </a:pPr>
            <a:r>
              <a:rPr lang="uk-UA" sz="2800" dirty="0" smtClean="0">
                <a:latin typeface="Times New Roman" panose="02020603050405020304" pitchFamily="18" charset="0"/>
                <a:cs typeface="Times New Roman" panose="02020603050405020304" pitchFamily="18" charset="0"/>
              </a:rPr>
              <a:t>розроблення і впровадження програм (планів дій) щодо збереження та відтворення видів диких тварин, які перебувають під загрозою зникнення;</a:t>
            </a:r>
          </a:p>
          <a:p>
            <a:pPr marL="285750" indent="-285750" algn="just">
              <a:buFont typeface="Wingdings" panose="05000000000000000000" pitchFamily="2" charset="2"/>
              <a:buChar char="ü"/>
            </a:pPr>
            <a:r>
              <a:rPr lang="uk-UA" sz="2800" dirty="0" smtClean="0">
                <a:latin typeface="Times New Roman" panose="02020603050405020304" pitchFamily="18" charset="0"/>
                <a:cs typeface="Times New Roman" panose="02020603050405020304" pitchFamily="18" charset="0"/>
              </a:rPr>
              <a:t>розведення в неволі рідкісних і таких, що перебувають під загрозою зникнення, видів тварин, створення центрів та "банків" для зберігання генетичного матеріалу;</a:t>
            </a:r>
          </a:p>
          <a:p>
            <a:pPr marL="285750" indent="-285750" algn="just">
              <a:buFont typeface="Wingdings" panose="05000000000000000000" pitchFamily="2" charset="2"/>
              <a:buChar char="ü"/>
            </a:pPr>
            <a:r>
              <a:rPr lang="uk-UA" sz="2800" dirty="0" smtClean="0">
                <a:latin typeface="Times New Roman" panose="02020603050405020304" pitchFamily="18" charset="0"/>
                <a:cs typeface="Times New Roman" panose="02020603050405020304" pitchFamily="18" charset="0"/>
              </a:rPr>
              <a:t>встановлення науково обґрунтованих нормативів і лімітів використання об'єктів тваринного світу та вимог щодо засобів їх добування;</a:t>
            </a:r>
          </a:p>
          <a:p>
            <a:pPr marL="285750" indent="-285750" algn="just">
              <a:buFont typeface="Wingdings" panose="05000000000000000000" pitchFamily="2" charset="2"/>
              <a:buChar char="ü"/>
            </a:pPr>
            <a:r>
              <a:rPr lang="uk-UA" sz="2800" dirty="0" smtClean="0">
                <a:latin typeface="Times New Roman" panose="02020603050405020304" pitchFamily="18" charset="0"/>
                <a:cs typeface="Times New Roman" panose="02020603050405020304" pitchFamily="18" charset="0"/>
              </a:rPr>
              <a:t>регулювання вилучення тварин із природного середовища для зоологічних колекцій;</a:t>
            </a:r>
            <a:endParaRPr lang="uk-UA"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28210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6605" y="298946"/>
            <a:ext cx="11614244" cy="6124754"/>
          </a:xfrm>
          <a:prstGeom prst="rect">
            <a:avLst/>
          </a:prstGeom>
        </p:spPr>
        <p:txBody>
          <a:bodyPr wrap="square">
            <a:spAutoFit/>
          </a:bodyPr>
          <a:lstStyle/>
          <a:p>
            <a:pPr marL="457200" indent="-457200" algn="just">
              <a:buFont typeface="Wingdings" panose="05000000000000000000" pitchFamily="2" charset="2"/>
              <a:buChar char="ü"/>
            </a:pPr>
            <a:r>
              <a:rPr lang="uk-UA" sz="2800" dirty="0" smtClean="0">
                <a:latin typeface="Times New Roman" panose="02020603050405020304" pitchFamily="18" charset="0"/>
                <a:cs typeface="Times New Roman" panose="02020603050405020304" pitchFamily="18" charset="0"/>
              </a:rPr>
              <a:t>надання допомоги тваринам у разі захворювання, загрози їх загибелі під час стихійного лиха і внаслідок надзвичайних екологічних ситуацій;</a:t>
            </a:r>
          </a:p>
          <a:p>
            <a:pPr marL="457200" indent="-457200" algn="just">
              <a:buFont typeface="Wingdings" panose="05000000000000000000" pitchFamily="2" charset="2"/>
              <a:buChar char="ü"/>
            </a:pPr>
            <a:r>
              <a:rPr lang="uk-UA" sz="2800" dirty="0" smtClean="0">
                <a:latin typeface="Times New Roman" panose="02020603050405020304" pitchFamily="18" charset="0"/>
                <a:cs typeface="Times New Roman" panose="02020603050405020304" pitchFamily="18" charset="0"/>
              </a:rPr>
              <a:t>організації наукових досліджень, спрямованих на </a:t>
            </a:r>
            <a:r>
              <a:rPr lang="uk-UA" sz="2800" dirty="0" err="1" smtClean="0">
                <a:latin typeface="Times New Roman" panose="02020603050405020304" pitchFamily="18" charset="0"/>
                <a:cs typeface="Times New Roman" panose="02020603050405020304" pitchFamily="18" charset="0"/>
              </a:rPr>
              <a:t>обгрунтування</a:t>
            </a:r>
            <a:r>
              <a:rPr lang="uk-UA" sz="2800" dirty="0" smtClean="0">
                <a:latin typeface="Times New Roman" panose="02020603050405020304" pitchFamily="18" charset="0"/>
                <a:cs typeface="Times New Roman" panose="02020603050405020304" pitchFamily="18" charset="0"/>
              </a:rPr>
              <a:t> заходів щодо охорони тваринного світу;</a:t>
            </a:r>
          </a:p>
          <a:p>
            <a:pPr marL="457200" indent="-457200" algn="just">
              <a:buFont typeface="Wingdings" panose="05000000000000000000" pitchFamily="2" charset="2"/>
              <a:buChar char="ü"/>
            </a:pPr>
            <a:r>
              <a:rPr lang="uk-UA" sz="2800" dirty="0" smtClean="0">
                <a:latin typeface="Times New Roman" panose="02020603050405020304" pitchFamily="18" charset="0"/>
                <a:cs typeface="Times New Roman" panose="02020603050405020304" pitchFamily="18" charset="0"/>
              </a:rPr>
              <a:t>виховання громадян у дусі гуманного ставлення до тварин;</a:t>
            </a:r>
          </a:p>
          <a:p>
            <a:pPr marL="457200" indent="-457200" algn="just">
              <a:buFont typeface="Wingdings" panose="05000000000000000000" pitchFamily="2" charset="2"/>
              <a:buChar char="ü"/>
            </a:pPr>
            <a:r>
              <a:rPr lang="uk-UA" sz="2800" dirty="0" smtClean="0">
                <a:latin typeface="Times New Roman" panose="02020603050405020304" pitchFamily="18" charset="0"/>
                <a:cs typeface="Times New Roman" panose="02020603050405020304" pitchFamily="18" charset="0"/>
              </a:rPr>
              <a:t>пропаганди важливості охорони тваринного світу;</a:t>
            </a:r>
          </a:p>
          <a:p>
            <a:pPr marL="457200" indent="-457200" algn="just">
              <a:buFont typeface="Wingdings" panose="05000000000000000000" pitchFamily="2" charset="2"/>
              <a:buChar char="ü"/>
            </a:pPr>
            <a:r>
              <a:rPr lang="uk-UA" sz="2800" dirty="0" smtClean="0">
                <a:latin typeface="Times New Roman" panose="02020603050405020304" pitchFamily="18" charset="0"/>
                <a:cs typeface="Times New Roman" panose="02020603050405020304" pitchFamily="18" charset="0"/>
              </a:rPr>
              <a:t>здійснення контролю у галузі охорони, використання і відтворення тваринного світу;</a:t>
            </a:r>
          </a:p>
          <a:p>
            <a:pPr marL="457200" indent="-457200" algn="just">
              <a:buFont typeface="Wingdings" panose="05000000000000000000" pitchFamily="2" charset="2"/>
              <a:buChar char="ü"/>
            </a:pPr>
            <a:r>
              <a:rPr lang="uk-UA" sz="2800" dirty="0" smtClean="0">
                <a:latin typeface="Times New Roman" panose="02020603050405020304" pitchFamily="18" charset="0"/>
                <a:cs typeface="Times New Roman" panose="02020603050405020304" pitchFamily="18" charset="0"/>
              </a:rPr>
              <a:t>проведення заходів екологічної безпеки;</a:t>
            </a:r>
          </a:p>
          <a:p>
            <a:pPr marL="457200" indent="-457200" algn="just">
              <a:buFont typeface="Wingdings" panose="05000000000000000000" pitchFamily="2" charset="2"/>
              <a:buChar char="ü"/>
            </a:pPr>
            <a:r>
              <a:rPr lang="uk-UA" sz="2800" dirty="0" smtClean="0">
                <a:latin typeface="Times New Roman" panose="02020603050405020304" pitchFamily="18" charset="0"/>
                <a:cs typeface="Times New Roman" panose="02020603050405020304" pitchFamily="18" charset="0"/>
              </a:rPr>
              <a:t>запобігання проникненню в природне середовище України чужорідних видів диких тварин та здійснення заходів щодо недопущення негативних наслідків у разі їх випадкового проникнення;</a:t>
            </a:r>
          </a:p>
          <a:p>
            <a:pPr marL="457200" indent="-457200" algn="just">
              <a:buFont typeface="Wingdings" panose="05000000000000000000" pitchFamily="2" charset="2"/>
              <a:buChar char="ü"/>
            </a:pPr>
            <a:r>
              <a:rPr lang="ru-RU" sz="2800" dirty="0" err="1">
                <a:latin typeface="Times New Roman" panose="02020603050405020304" pitchFamily="18" charset="0"/>
                <a:cs typeface="Times New Roman" panose="02020603050405020304" pitchFamily="18" charset="0"/>
              </a:rPr>
              <a:t>створення</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системи</a:t>
            </a:r>
            <a:r>
              <a:rPr lang="ru-RU" sz="2800" dirty="0">
                <a:latin typeface="Times New Roman" panose="02020603050405020304" pitchFamily="18" charset="0"/>
                <a:cs typeface="Times New Roman" panose="02020603050405020304" pitchFamily="18" charset="0"/>
              </a:rPr>
              <a:t> державного </a:t>
            </a:r>
            <a:r>
              <a:rPr lang="ru-RU" sz="2800" dirty="0" err="1">
                <a:latin typeface="Times New Roman" panose="02020603050405020304" pitchFamily="18" charset="0"/>
                <a:cs typeface="Times New Roman" panose="02020603050405020304" pitchFamily="18" charset="0"/>
              </a:rPr>
              <a:t>обліку</a:t>
            </a:r>
            <a:r>
              <a:rPr lang="ru-RU" sz="2800" dirty="0">
                <a:latin typeface="Times New Roman" panose="02020603050405020304" pitchFamily="18" charset="0"/>
                <a:cs typeface="Times New Roman" panose="02020603050405020304" pitchFamily="18" charset="0"/>
              </a:rPr>
              <a:t>, кадастру та </a:t>
            </a:r>
            <a:r>
              <a:rPr lang="ru-RU" sz="2800" dirty="0" err="1">
                <a:latin typeface="Times New Roman" panose="02020603050405020304" pitchFamily="18" charset="0"/>
                <a:cs typeface="Times New Roman" panose="02020603050405020304" pitchFamily="18" charset="0"/>
              </a:rPr>
              <a:t>моніторингу</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тваринного</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світу</a:t>
            </a:r>
            <a:r>
              <a:rPr lang="ru-RU" sz="2800" dirty="0">
                <a:latin typeface="Times New Roman" panose="02020603050405020304" pitchFamily="18" charset="0"/>
                <a:cs typeface="Times New Roman" panose="02020603050405020304" pitchFamily="18" charset="0"/>
              </a:rPr>
              <a:t>;</a:t>
            </a:r>
            <a:endParaRPr lang="uk-UA"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45542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09265" y="108382"/>
            <a:ext cx="6887571" cy="6124754"/>
          </a:xfrm>
          <a:prstGeom prst="rect">
            <a:avLst/>
          </a:prstGeom>
        </p:spPr>
        <p:txBody>
          <a:bodyPr wrap="square">
            <a:spAutoFit/>
          </a:bodyPr>
          <a:lstStyle/>
          <a:p>
            <a:pPr marL="457200" indent="-457200" algn="just">
              <a:buFont typeface="Wingdings" panose="05000000000000000000" pitchFamily="2" charset="2"/>
              <a:buChar char="ü"/>
            </a:pPr>
            <a:r>
              <a:rPr lang="uk-UA" sz="2800" dirty="0" smtClean="0">
                <a:latin typeface="Times New Roman" panose="02020603050405020304" pitchFamily="18" charset="0"/>
                <a:cs typeface="Times New Roman" panose="02020603050405020304" pitchFamily="18" charset="0"/>
              </a:rPr>
              <a:t>урахування питань охорони тваринного світу під час встановлення екологічних нормативів та здійснення господарської діяльності;</a:t>
            </a:r>
          </a:p>
          <a:p>
            <a:pPr marL="457200" indent="-457200" algn="just">
              <a:buFont typeface="Wingdings" panose="05000000000000000000" pitchFamily="2" charset="2"/>
              <a:buChar char="ü"/>
            </a:pPr>
            <a:r>
              <a:rPr lang="uk-UA" sz="2800" dirty="0" smtClean="0">
                <a:latin typeface="Times New Roman" panose="02020603050405020304" pitchFamily="18" charset="0"/>
                <a:cs typeface="Times New Roman" panose="02020603050405020304" pitchFamily="18" charset="0"/>
              </a:rPr>
              <a:t>регулювання вивезення за митний кордон України об'єктів тваринного світу;</a:t>
            </a:r>
          </a:p>
          <a:p>
            <a:pPr marL="457200" indent="-457200" algn="just">
              <a:buFont typeface="Wingdings" panose="05000000000000000000" pitchFamily="2" charset="2"/>
              <a:buChar char="ü"/>
            </a:pPr>
            <a:r>
              <a:rPr lang="uk-UA" sz="2800" dirty="0" smtClean="0">
                <a:latin typeface="Times New Roman" panose="02020603050405020304" pitchFamily="18" charset="0"/>
                <a:cs typeface="Times New Roman" panose="02020603050405020304" pitchFamily="18" charset="0"/>
              </a:rPr>
              <a:t>стимулювання діяльності, спрямованої на охорону, раціональне використання і відтворення тваринного світу;</a:t>
            </a:r>
          </a:p>
          <a:p>
            <a:pPr marL="457200" indent="-457200" algn="just">
              <a:buFont typeface="Wingdings" panose="05000000000000000000" pitchFamily="2" charset="2"/>
              <a:buChar char="ü"/>
            </a:pPr>
            <a:r>
              <a:rPr lang="uk-UA" sz="2800" dirty="0" smtClean="0">
                <a:latin typeface="Times New Roman" panose="02020603050405020304" pitchFamily="18" charset="0"/>
                <a:cs typeface="Times New Roman" panose="02020603050405020304" pitchFamily="18" charset="0"/>
              </a:rPr>
              <a:t>проведення відповідно до законодавства інших заходів і встановлення інших вимог щодо охорони об'єктів тваринного світу.</a:t>
            </a:r>
            <a:endParaRPr lang="uk-UA" sz="28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7096836" y="586854"/>
            <a:ext cx="5217956" cy="5073851"/>
          </a:xfrm>
          <a:prstGeom prst="rect">
            <a:avLst/>
          </a:prstGeom>
          <a:ln>
            <a:noFill/>
          </a:ln>
          <a:effectLst>
            <a:softEdge rad="112500"/>
          </a:effectLst>
        </p:spPr>
      </p:pic>
    </p:spTree>
    <p:extLst>
      <p:ext uri="{BB962C8B-B14F-4D97-AF65-F5344CB8AC3E}">
        <p14:creationId xmlns:p14="http://schemas.microsoft.com/office/powerpoint/2010/main" val="1301532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b="1" dirty="0" smtClean="0">
                <a:latin typeface="Times New Roman" panose="02020603050405020304" pitchFamily="18" charset="0"/>
                <a:cs typeface="Times New Roman" panose="02020603050405020304" pitchFamily="18" charset="0"/>
              </a:rPr>
              <a:t>Механічне забруднення</a:t>
            </a:r>
            <a:endParaRPr lang="ru-RU"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sz="half" idx="1"/>
          </p:nvPr>
        </p:nvSpPr>
        <p:spPr>
          <a:xfrm>
            <a:off x="136478" y="1825624"/>
            <a:ext cx="5883322" cy="4807187"/>
          </a:xfrm>
        </p:spPr>
        <p:txBody>
          <a:bodyPr>
            <a:noAutofit/>
          </a:bodyPr>
          <a:lstStyle/>
          <a:p>
            <a:pPr marL="0" indent="0" algn="just">
              <a:buNone/>
            </a:pPr>
            <a:r>
              <a:rPr lang="uk-UA" sz="3600" dirty="0" smtClean="0">
                <a:latin typeface="Times New Roman" panose="02020603050405020304" pitchFamily="18" charset="0"/>
                <a:cs typeface="Times New Roman" panose="02020603050405020304" pitchFamily="18" charset="0"/>
              </a:rPr>
              <a:t>Відбувається при складуванні господарсько-побутових твердих відходів (сміття), твердих відходів підприємств та шахт, при перекриванні рослинно-ґрунтового покриву техногенними відкладами</a:t>
            </a:r>
            <a:endParaRPr lang="ru-RU" sz="3600" dirty="0">
              <a:latin typeface="Times New Roman" panose="02020603050405020304" pitchFamily="18" charset="0"/>
              <a:cs typeface="Times New Roman" panose="02020603050405020304" pitchFamily="18" charset="0"/>
            </a:endParaRPr>
          </a:p>
        </p:txBody>
      </p:sp>
      <p:pic>
        <p:nvPicPr>
          <p:cNvPr id="5" name="Объект 4"/>
          <p:cNvPicPr>
            <a:picLocks noGrp="1" noChangeAspect="1"/>
          </p:cNvPicPr>
          <p:nvPr>
            <p:ph sz="half" idx="2"/>
          </p:nvPr>
        </p:nvPicPr>
        <p:blipFill>
          <a:blip r:embed="rId2"/>
          <a:stretch>
            <a:fillRect/>
          </a:stretch>
        </p:blipFill>
        <p:spPr>
          <a:xfrm>
            <a:off x="6649871" y="2064031"/>
            <a:ext cx="5181600" cy="4063813"/>
          </a:xfrm>
          <a:prstGeom prst="rect">
            <a:avLst/>
          </a:prstGeom>
          <a:ln>
            <a:noFill/>
          </a:ln>
          <a:effectLst>
            <a:softEdge rad="112500"/>
          </a:effectLst>
        </p:spPr>
      </p:pic>
    </p:spTree>
    <p:extLst>
      <p:ext uri="{BB962C8B-B14F-4D97-AF65-F5344CB8AC3E}">
        <p14:creationId xmlns:p14="http://schemas.microsoft.com/office/powerpoint/2010/main" val="1506533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48352" y="19222"/>
            <a:ext cx="10515600" cy="1325563"/>
          </a:xfrm>
        </p:spPr>
        <p:txBody>
          <a:bodyPr/>
          <a:lstStyle/>
          <a:p>
            <a:pPr algn="ctr"/>
            <a:r>
              <a:rPr lang="uk-UA" b="1" dirty="0" smtClean="0">
                <a:latin typeface="Times New Roman" panose="02020603050405020304" pitchFamily="18" charset="0"/>
                <a:cs typeface="Times New Roman" panose="02020603050405020304" pitchFamily="18" charset="0"/>
              </a:rPr>
              <a:t>Хімічне забруднення</a:t>
            </a:r>
            <a:endParaRPr lang="ru-RU"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sz="half" idx="1"/>
          </p:nvPr>
        </p:nvSpPr>
        <p:spPr>
          <a:xfrm>
            <a:off x="245269" y="1675630"/>
            <a:ext cx="5181600" cy="1831975"/>
          </a:xfrm>
        </p:spPr>
        <p:txBody>
          <a:bodyPr>
            <a:normAutofit/>
          </a:bodyPr>
          <a:lstStyle/>
          <a:p>
            <a:pPr marL="0" indent="0" algn="just">
              <a:buNone/>
            </a:pPr>
            <a:r>
              <a:rPr lang="uk-UA" sz="3600" dirty="0" smtClean="0">
                <a:latin typeface="Times New Roman" panose="02020603050405020304" pitchFamily="18" charset="0"/>
                <a:cs typeface="Times New Roman" panose="02020603050405020304" pitchFamily="18" charset="0"/>
              </a:rPr>
              <a:t>Охоплює  повітря, ґрунт, рослинність, поверхневі та підземні води.</a:t>
            </a:r>
            <a:endParaRPr lang="ru-RU" sz="3600" dirty="0">
              <a:latin typeface="Times New Roman" panose="02020603050405020304" pitchFamily="18" charset="0"/>
              <a:cs typeface="Times New Roman" panose="02020603050405020304" pitchFamily="18" charset="0"/>
            </a:endParaRPr>
          </a:p>
        </p:txBody>
      </p:sp>
      <p:pic>
        <p:nvPicPr>
          <p:cNvPr id="6" name="Объект 5"/>
          <p:cNvPicPr>
            <a:picLocks noGrp="1" noChangeAspect="1"/>
          </p:cNvPicPr>
          <p:nvPr>
            <p:ph sz="half" idx="2"/>
          </p:nvPr>
        </p:nvPicPr>
        <p:blipFill>
          <a:blip r:embed="rId2"/>
          <a:stretch>
            <a:fillRect/>
          </a:stretch>
        </p:blipFill>
        <p:spPr>
          <a:xfrm>
            <a:off x="7608404" y="890982"/>
            <a:ext cx="4319304" cy="2964541"/>
          </a:xfrm>
          <a:prstGeom prst="rect">
            <a:avLst/>
          </a:prstGeom>
        </p:spPr>
      </p:pic>
      <p:pic>
        <p:nvPicPr>
          <p:cNvPr id="5" name="Рисунок 4"/>
          <p:cNvPicPr>
            <a:picLocks noChangeAspect="1"/>
          </p:cNvPicPr>
          <p:nvPr/>
        </p:nvPicPr>
        <p:blipFill>
          <a:blip r:embed="rId3"/>
          <a:stretch>
            <a:fillRect/>
          </a:stretch>
        </p:blipFill>
        <p:spPr>
          <a:xfrm>
            <a:off x="121018" y="3648566"/>
            <a:ext cx="3975692" cy="2853662"/>
          </a:xfrm>
          <a:prstGeom prst="rect">
            <a:avLst/>
          </a:prstGeom>
        </p:spPr>
      </p:pic>
      <p:pic>
        <p:nvPicPr>
          <p:cNvPr id="7" name="Рисунок 6"/>
          <p:cNvPicPr>
            <a:picLocks noChangeAspect="1"/>
          </p:cNvPicPr>
          <p:nvPr/>
        </p:nvPicPr>
        <p:blipFill>
          <a:blip r:embed="rId4"/>
          <a:stretch>
            <a:fillRect/>
          </a:stretch>
        </p:blipFill>
        <p:spPr>
          <a:xfrm>
            <a:off x="4376266" y="2763654"/>
            <a:ext cx="2952582" cy="3879536"/>
          </a:xfrm>
          <a:prstGeom prst="rect">
            <a:avLst/>
          </a:prstGeom>
        </p:spPr>
      </p:pic>
      <p:pic>
        <p:nvPicPr>
          <p:cNvPr id="8" name="Рисунок 7"/>
          <p:cNvPicPr>
            <a:picLocks noChangeAspect="1"/>
          </p:cNvPicPr>
          <p:nvPr/>
        </p:nvPicPr>
        <p:blipFill>
          <a:blip r:embed="rId5"/>
          <a:stretch>
            <a:fillRect/>
          </a:stretch>
        </p:blipFill>
        <p:spPr>
          <a:xfrm>
            <a:off x="7607627" y="3985146"/>
            <a:ext cx="4320081" cy="2872854"/>
          </a:xfrm>
          <a:prstGeom prst="rect">
            <a:avLst/>
          </a:prstGeom>
        </p:spPr>
      </p:pic>
    </p:spTree>
    <p:extLst>
      <p:ext uri="{BB962C8B-B14F-4D97-AF65-F5344CB8AC3E}">
        <p14:creationId xmlns:p14="http://schemas.microsoft.com/office/powerpoint/2010/main" val="374317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b="1" dirty="0" smtClean="0">
                <a:latin typeface="Times New Roman" panose="02020603050405020304" pitchFamily="18" charset="0"/>
                <a:cs typeface="Times New Roman" panose="02020603050405020304" pitchFamily="18" charset="0"/>
              </a:rPr>
              <a:t>Радіоактивне забруднення</a:t>
            </a:r>
            <a:endParaRPr lang="ru-RU"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sz="half" idx="1"/>
          </p:nvPr>
        </p:nvSpPr>
        <p:spPr>
          <a:xfrm>
            <a:off x="456063" y="1552669"/>
            <a:ext cx="5181600" cy="4351338"/>
          </a:xfrm>
        </p:spPr>
        <p:txBody>
          <a:bodyPr>
            <a:normAutofit/>
          </a:bodyPr>
          <a:lstStyle/>
          <a:p>
            <a:pPr marL="0" indent="0" algn="just">
              <a:buNone/>
            </a:pPr>
            <a:r>
              <a:rPr lang="uk-UA" sz="3200" dirty="0" smtClean="0">
                <a:latin typeface="Times New Roman" panose="02020603050405020304" pitchFamily="18" charset="0"/>
                <a:cs typeface="Times New Roman" panose="02020603050405020304" pitchFamily="18" charset="0"/>
              </a:rPr>
              <a:t>Відбувається при випробуванні ядерної зброї в атмосфері, а також в наслідок аварій а атомних електростанціях, при видобування та переробці уранових руд, складуванні радіоактивних відходів</a:t>
            </a:r>
            <a:endParaRPr lang="ru-RU" sz="3200" dirty="0">
              <a:latin typeface="Times New Roman" panose="02020603050405020304" pitchFamily="18" charset="0"/>
              <a:cs typeface="Times New Roman" panose="02020603050405020304" pitchFamily="18" charset="0"/>
            </a:endParaRPr>
          </a:p>
        </p:txBody>
      </p:sp>
      <p:pic>
        <p:nvPicPr>
          <p:cNvPr id="5" name="Объект 4"/>
          <p:cNvPicPr>
            <a:picLocks noGrp="1" noChangeAspect="1"/>
          </p:cNvPicPr>
          <p:nvPr>
            <p:ph sz="half" idx="2"/>
          </p:nvPr>
        </p:nvPicPr>
        <p:blipFill>
          <a:blip r:embed="rId2"/>
          <a:stretch>
            <a:fillRect/>
          </a:stretch>
        </p:blipFill>
        <p:spPr>
          <a:xfrm>
            <a:off x="7560861" y="1552669"/>
            <a:ext cx="4405596" cy="2495550"/>
          </a:xfrm>
          <a:prstGeom prst="rect">
            <a:avLst/>
          </a:prstGeom>
        </p:spPr>
      </p:pic>
      <p:pic>
        <p:nvPicPr>
          <p:cNvPr id="6" name="Рисунок 5"/>
          <p:cNvPicPr>
            <a:picLocks noChangeAspect="1"/>
          </p:cNvPicPr>
          <p:nvPr/>
        </p:nvPicPr>
        <p:blipFill>
          <a:blip r:embed="rId3"/>
          <a:stretch>
            <a:fillRect/>
          </a:stretch>
        </p:blipFill>
        <p:spPr>
          <a:xfrm>
            <a:off x="5637663" y="4171950"/>
            <a:ext cx="4529919" cy="2686050"/>
          </a:xfrm>
          <a:prstGeom prst="rect">
            <a:avLst/>
          </a:prstGeom>
        </p:spPr>
      </p:pic>
    </p:spTree>
    <p:extLst>
      <p:ext uri="{BB962C8B-B14F-4D97-AF65-F5344CB8AC3E}">
        <p14:creationId xmlns:p14="http://schemas.microsoft.com/office/powerpoint/2010/main" val="2346016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b="1" dirty="0" smtClean="0">
                <a:latin typeface="Times New Roman" panose="02020603050405020304" pitchFamily="18" charset="0"/>
                <a:cs typeface="Times New Roman" panose="02020603050405020304" pitchFamily="18" charset="0"/>
              </a:rPr>
              <a:t>Теплове забруднення</a:t>
            </a:r>
            <a:endParaRPr lang="ru-RU"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sz="half" idx="1"/>
          </p:nvPr>
        </p:nvSpPr>
        <p:spPr>
          <a:xfrm>
            <a:off x="374177" y="1690688"/>
            <a:ext cx="5181600" cy="4351338"/>
          </a:xfrm>
        </p:spPr>
        <p:txBody>
          <a:bodyPr>
            <a:normAutofit/>
          </a:bodyPr>
          <a:lstStyle/>
          <a:p>
            <a:pPr marL="0" indent="0" algn="just">
              <a:buNone/>
            </a:pPr>
            <a:r>
              <a:rPr lang="uk-UA" sz="3200" dirty="0" smtClean="0">
                <a:latin typeface="Times New Roman" panose="02020603050405020304" pitchFamily="18" charset="0"/>
                <a:cs typeface="Times New Roman" panose="02020603050405020304" pitchFamily="18" charset="0"/>
              </a:rPr>
              <a:t>Відбувається переважно в наслідок недосконалих методів утилізації тепла. Джерела тепла на виробництві печі, паро- і теплопроводи.</a:t>
            </a:r>
            <a:endParaRPr lang="ru-RU" sz="3200" dirty="0">
              <a:latin typeface="Times New Roman" panose="02020603050405020304" pitchFamily="18" charset="0"/>
              <a:cs typeface="Times New Roman" panose="02020603050405020304" pitchFamily="18" charset="0"/>
            </a:endParaRPr>
          </a:p>
        </p:txBody>
      </p:sp>
      <p:pic>
        <p:nvPicPr>
          <p:cNvPr id="5" name="Объект 4"/>
          <p:cNvPicPr>
            <a:picLocks noGrp="1" noChangeAspect="1"/>
          </p:cNvPicPr>
          <p:nvPr>
            <p:ph sz="half" idx="2"/>
          </p:nvPr>
        </p:nvPicPr>
        <p:blipFill>
          <a:blip r:embed="rId2"/>
          <a:stretch>
            <a:fillRect/>
          </a:stretch>
        </p:blipFill>
        <p:spPr>
          <a:xfrm>
            <a:off x="6513394" y="1869744"/>
            <a:ext cx="5181600" cy="4309990"/>
          </a:xfrm>
          <a:prstGeom prst="rect">
            <a:avLst/>
          </a:prstGeom>
        </p:spPr>
      </p:pic>
    </p:spTree>
    <p:extLst>
      <p:ext uri="{BB962C8B-B14F-4D97-AF65-F5344CB8AC3E}">
        <p14:creationId xmlns:p14="http://schemas.microsoft.com/office/powerpoint/2010/main" val="35571802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b="1" dirty="0" smtClean="0">
                <a:latin typeface="Times New Roman" panose="02020603050405020304" pitchFamily="18" charset="0"/>
                <a:cs typeface="Times New Roman" panose="02020603050405020304" pitchFamily="18" charset="0"/>
              </a:rPr>
              <a:t>Електромагнітне забруднення</a:t>
            </a:r>
            <a:endParaRPr lang="ru-RU"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sz="half" idx="1"/>
          </p:nvPr>
        </p:nvSpPr>
        <p:spPr>
          <a:xfrm>
            <a:off x="628962" y="1690688"/>
            <a:ext cx="5181600" cy="2594709"/>
          </a:xfrm>
        </p:spPr>
        <p:txBody>
          <a:bodyPr>
            <a:normAutofit/>
          </a:bodyPr>
          <a:lstStyle/>
          <a:p>
            <a:pPr marL="0" indent="0" algn="just">
              <a:buNone/>
            </a:pPr>
            <a:r>
              <a:rPr lang="uk-UA" sz="3200" dirty="0" smtClean="0">
                <a:latin typeface="Times New Roman" panose="02020603050405020304" pitchFamily="18" charset="0"/>
                <a:cs typeface="Times New Roman" panose="02020603050405020304" pitchFamily="18" charset="0"/>
              </a:rPr>
              <a:t>Проявляється, в основному, в атмосфері. Зміни що стосуються електричного та магнітного поля.</a:t>
            </a:r>
            <a:endParaRPr lang="ru-RU" sz="3200"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rotWithShape="1">
          <a:blip r:embed="rId2"/>
          <a:srcRect l="938" t="14188" r="69179" b="42650"/>
          <a:stretch/>
        </p:blipFill>
        <p:spPr>
          <a:xfrm>
            <a:off x="7216283" y="1392072"/>
            <a:ext cx="4137517" cy="4073856"/>
          </a:xfrm>
          <a:prstGeom prst="rect">
            <a:avLst/>
          </a:prstGeom>
        </p:spPr>
      </p:pic>
      <p:pic>
        <p:nvPicPr>
          <p:cNvPr id="8" name="Рисунок 7"/>
          <p:cNvPicPr>
            <a:picLocks noChangeAspect="1"/>
          </p:cNvPicPr>
          <p:nvPr/>
        </p:nvPicPr>
        <p:blipFill rotWithShape="1">
          <a:blip r:embed="rId2"/>
          <a:srcRect l="47814" t="55921" r="3294" b="199"/>
          <a:stretch/>
        </p:blipFill>
        <p:spPr>
          <a:xfrm>
            <a:off x="395786" y="3684896"/>
            <a:ext cx="4476465" cy="3009331"/>
          </a:xfrm>
          <a:prstGeom prst="rect">
            <a:avLst/>
          </a:prstGeom>
        </p:spPr>
      </p:pic>
      <p:sp>
        <p:nvSpPr>
          <p:cNvPr id="10" name="Прямоугольник 9"/>
          <p:cNvSpPr/>
          <p:nvPr/>
        </p:nvSpPr>
        <p:spPr>
          <a:xfrm>
            <a:off x="4872251" y="5574055"/>
            <a:ext cx="7319748" cy="1200329"/>
          </a:xfrm>
          <a:prstGeom prst="rect">
            <a:avLst/>
          </a:prstGeom>
        </p:spPr>
        <p:txBody>
          <a:bodyPr wrap="square">
            <a:spAutoFit/>
          </a:bodyPr>
          <a:lstStyle/>
          <a:p>
            <a:pPr algn="just"/>
            <a:r>
              <a:rPr lang="uk-UA" sz="2400" i="1" dirty="0" smtClean="0">
                <a:latin typeface="Times New Roman" panose="02020603050405020304" pitchFamily="18" charset="0"/>
                <a:cs typeface="Times New Roman" panose="02020603050405020304" pitchFamily="18" charset="0"/>
              </a:rPr>
              <a:t>Електромагнітні: </a:t>
            </a:r>
            <a:r>
              <a:rPr lang="uk-UA" sz="2400" dirty="0" smtClean="0">
                <a:latin typeface="Times New Roman" panose="02020603050405020304" pitchFamily="18" charset="0"/>
                <a:cs typeface="Times New Roman" panose="02020603050405020304" pitchFamily="18" charset="0"/>
              </a:rPr>
              <a:t>радіотелевізійні станції; радіолокаційні станції; високовольтні лінії </a:t>
            </a:r>
            <a:r>
              <a:rPr lang="uk-UA" sz="2400" dirty="0" err="1" smtClean="0">
                <a:latin typeface="Times New Roman" panose="02020603050405020304" pitchFamily="18" charset="0"/>
                <a:cs typeface="Times New Roman" panose="02020603050405020304" pitchFamily="18" charset="0"/>
              </a:rPr>
              <a:t>електропередач</a:t>
            </a:r>
            <a:r>
              <a:rPr lang="uk-UA" sz="2400" dirty="0" smtClean="0">
                <a:latin typeface="Times New Roman" panose="02020603050405020304" pitchFamily="18" charset="0"/>
                <a:cs typeface="Times New Roman" panose="02020603050405020304" pitchFamily="18" charset="0"/>
              </a:rPr>
              <a:t>; електротранспорт.</a:t>
            </a:r>
            <a:endParaRPr lang="uk-UA"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1963186"/>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460</TotalTime>
  <Words>2419</Words>
  <Application>Microsoft Office PowerPoint</Application>
  <PresentationFormat>Широкоэкранный</PresentationFormat>
  <Paragraphs>197</Paragraphs>
  <Slides>47</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47</vt:i4>
      </vt:variant>
    </vt:vector>
  </HeadingPairs>
  <TitlesOfParts>
    <vt:vector size="53" baseType="lpstr">
      <vt:lpstr>Arial</vt:lpstr>
      <vt:lpstr>Calibri</vt:lpstr>
      <vt:lpstr>Calibri Light</vt:lpstr>
      <vt:lpstr>Times New Roman</vt:lpstr>
      <vt:lpstr>Wingdings</vt:lpstr>
      <vt:lpstr>Тема Office</vt:lpstr>
      <vt:lpstr>Джерела та види забруднення довкілля</vt:lpstr>
      <vt:lpstr>До головних факторів, що зумовлюють руйнування біосфери належать:</vt:lpstr>
      <vt:lpstr>Презентация PowerPoint</vt:lpstr>
      <vt:lpstr>Вплив на довкілля</vt:lpstr>
      <vt:lpstr>Механічне забруднення</vt:lpstr>
      <vt:lpstr>Хімічне забруднення</vt:lpstr>
      <vt:lpstr>Радіоактивне забруднення</vt:lpstr>
      <vt:lpstr>Теплове забруднення</vt:lpstr>
      <vt:lpstr>Електромагнітне забруднення</vt:lpstr>
      <vt:lpstr>Акустичне забруднення</vt:lpstr>
      <vt:lpstr>Презентация PowerPoint</vt:lpstr>
      <vt:lpstr>Опосередкованими об'єктами забруднення (жертвами забруднення) є складові біогеоценозу: </vt:lpstr>
      <vt:lpstr>Втручання людини в природні процеси в біосфері, котре викликає небажані для екосистем антропогенні зміни, можна згрупувати за наступними видами забруднень: </vt:lpstr>
      <vt:lpstr>Основними джерелами антропогенного забруднення навколишнього природного середовища є:</vt:lpstr>
      <vt:lpstr>Джерела забруднення і основні види забруднення атмосфери</vt:lpstr>
      <vt:lpstr>Джерела забруднення</vt:lpstr>
      <vt:lpstr>Джерела викидів </vt:lpstr>
      <vt:lpstr>Охоронна атмосферного повітря</vt:lpstr>
      <vt:lpstr>Презентация PowerPoint</vt:lpstr>
      <vt:lpstr>Презентация PowerPoint</vt:lpstr>
      <vt:lpstr>Презентация PowerPoint</vt:lpstr>
      <vt:lpstr>Презентация PowerPoint</vt:lpstr>
      <vt:lpstr>Джерела і види забруднення водних ресурсів</vt:lpstr>
      <vt:lpstr>Презентация PowerPoint</vt:lpstr>
      <vt:lpstr>Основними джерелами забруднення водних ресурсів є:</vt:lpstr>
      <vt:lpstr>Основні види забруднення водного середовища</vt:lpstr>
      <vt:lpstr>Фізичне забруднення</vt:lpstr>
      <vt:lpstr>Хімічне забруднення</vt:lpstr>
      <vt:lpstr>Бактеріальне і біологічне  забруднення </vt:lpstr>
      <vt:lpstr>Радіоактивне забруднення</vt:lpstr>
      <vt:lpstr>Теплове забруднення</vt:lpstr>
      <vt:lpstr>Презентация PowerPoint</vt:lpstr>
      <vt:lpstr>Презентация PowerPoint</vt:lpstr>
      <vt:lpstr>Охорона надр і раціональне використання землі</vt:lpstr>
      <vt:lpstr>Презентация PowerPoint</vt:lpstr>
      <vt:lpstr>Презентация PowerPoint</vt:lpstr>
      <vt:lpstr>Презентация PowerPoint</vt:lpstr>
      <vt:lpstr>Презентация PowerPoint</vt:lpstr>
      <vt:lpstr>Нормативні документи, що регламентують охорону рослинного і тваринного світі</vt:lpstr>
      <vt:lpstr>Охоронна рослинного світу</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 Windows</dc:creator>
  <cp:lastModifiedBy>Пользователь Windows</cp:lastModifiedBy>
  <cp:revision>44</cp:revision>
  <cp:lastPrinted>2019-11-13T06:31:03Z</cp:lastPrinted>
  <dcterms:created xsi:type="dcterms:W3CDTF">2019-10-14T17:27:21Z</dcterms:created>
  <dcterms:modified xsi:type="dcterms:W3CDTF">2019-11-30T18:59:12Z</dcterms:modified>
</cp:coreProperties>
</file>