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80" d="100"/>
          <a:sy n="80" d="100"/>
        </p:scale>
        <p:origin x="-139" y="-53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17932-56B4-4703-9433-EFCDCBA080E0}" type="datetimeFigureOut">
              <a:rPr lang="ru-RU" smtClean="0"/>
              <a:t>03.11.2025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5DB2B-3BDB-493B-AECF-DD04B108F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595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-4-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-4-3.svg"/><Relationship Id="rId4" Type="http://schemas.openxmlformats.org/officeDocument/2006/relationships/image" Target="../media/image7.png"/><Relationship Id="rId9" Type="http://schemas.openxmlformats.org/officeDocument/2006/relationships/image" Target="../media/image-4-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37498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Педагогічне лідерство в початковій школі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66617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Трансформація особистості учня через лідерську позицію педагога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6239" y="486966"/>
            <a:ext cx="7904321" cy="1162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Педагогічне лідерство: шлях до майбутнього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106239" y="1914882"/>
            <a:ext cx="7904321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Лідерство в початковій школі – це свідома професійна позиція та набір розвинених компетентностей, яка трансформує особистість учня, формує внутрішню мотивацію, «мислення зростання» та суб'єктну позицію.</a:t>
            </a:r>
            <a:endParaRPr lang="en-US" sz="13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239" y="2964180"/>
            <a:ext cx="531257" cy="11430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814542" y="3141226"/>
            <a:ext cx="2661404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Гуманістична модель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6814542" y="3537942"/>
            <a:ext cx="7196018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Лідер-служитель створює безпечне середовище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868" y="4203859"/>
            <a:ext cx="531257" cy="11430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080171" y="4380905"/>
            <a:ext cx="2324457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Гнучкі стилі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7080171" y="4777621"/>
            <a:ext cx="6930390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Демократичний, трансформаційний, ситуаційний</a:t>
            </a:r>
            <a:endParaRPr lang="en-US" sz="13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496" y="5443537"/>
            <a:ext cx="531257" cy="114300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345799" y="5620583"/>
            <a:ext cx="2507933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Трансформація учня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7345799" y="6017300"/>
            <a:ext cx="6664762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лідерського потенціалу в кожній дитині</a:t>
            </a:r>
            <a:endParaRPr lang="en-US" sz="13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125" y="6683216"/>
            <a:ext cx="531257" cy="114300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611428" y="6860262"/>
            <a:ext cx="2324457" cy="290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Успішна кар'єра</a:t>
            </a:r>
            <a:endParaRPr lang="en-US" sz="1800" dirty="0"/>
          </a:p>
        </p:txBody>
      </p:sp>
      <p:sp>
        <p:nvSpPr>
          <p:cNvPr id="16" name="Text 9"/>
          <p:cNvSpPr/>
          <p:nvPr/>
        </p:nvSpPr>
        <p:spPr>
          <a:xfrm>
            <a:off x="7611428" y="7256978"/>
            <a:ext cx="6399133" cy="283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Експертне та адміністративне зростання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7919" y="851654"/>
            <a:ext cx="7700963" cy="1352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Вплив учителя-лідера на розвиток особистості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207919" y="2513648"/>
            <a:ext cx="7700963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 віці 6-10 років закладаються основи «Я-концепції» дитини. Учитель-лідер стає значущим іншим, його вплив виходить далеко за межі академічних знань.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6207919" y="3735229"/>
            <a:ext cx="3747373" cy="2217301"/>
          </a:xfrm>
          <a:prstGeom prst="roundRect">
            <a:avLst>
              <a:gd name="adj" fmla="val 390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21636" y="3948946"/>
            <a:ext cx="3319939" cy="676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Академічна самооцінка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6421636" y="4749046"/>
            <a:ext cx="3319939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Формування «мислення зростання» замість фіксованого мислення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0161389" y="3735229"/>
            <a:ext cx="3747492" cy="2217301"/>
          </a:xfrm>
          <a:prstGeom prst="roundRect">
            <a:avLst>
              <a:gd name="adj" fmla="val 390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75106" y="3948946"/>
            <a:ext cx="2861429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Емоційний інтелект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0375106" y="4410789"/>
            <a:ext cx="3320058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емпатії, саморегуляції та усвідомленості через наслідування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07919" y="6158627"/>
            <a:ext cx="7700963" cy="1219200"/>
          </a:xfrm>
          <a:prstGeom prst="roundRect">
            <a:avLst>
              <a:gd name="adj" fmla="val 710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21636" y="6372344"/>
            <a:ext cx="2705814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Суб'єктність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6421636" y="6834188"/>
            <a:ext cx="727352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внутрішнього локусу контролю та проактивної позиції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0873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Мислення зростання: ключ до розвитку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3326368"/>
            <a:ext cx="322945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Фіксоване мислення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793790" y="392525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Страх перед викликами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436745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Уникнення помилок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4809649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Залежність від оцінок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856321" y="3326368"/>
            <a:ext cx="325647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Мислення зростання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4856321" y="3925253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Прийняття викликів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4856321" y="4367451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Навчання на помилках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4856321" y="4809649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Фокус на процесі та зусиллях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93790" y="5869900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Учитель-лідер хвалить процес, стратегії та наполегливість, а не лише результат. Результат: психологічна стійкість та готовність до розвитку.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13070205" cy="1462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750"/>
              </a:lnSpc>
              <a:buNone/>
            </a:pPr>
            <a:r>
              <a:rPr lang="en-US" sz="4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Теорія самодетермінації: три психологічні потреби</a:t>
            </a:r>
            <a:endParaRPr lang="en-US" sz="4600" dirty="0"/>
          </a:p>
        </p:txBody>
      </p:sp>
      <p:sp>
        <p:nvSpPr>
          <p:cNvPr id="3" name="Text 1"/>
          <p:cNvSpPr/>
          <p:nvPr/>
        </p:nvSpPr>
        <p:spPr>
          <a:xfrm>
            <a:off x="1656517" y="4023955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Автономія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80098" y="4523303"/>
            <a:ext cx="3802023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Почуття вибору та контролю. Надається через демократичний стиль та право вибору.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90" y="2521268"/>
            <a:ext cx="4574500" cy="457450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547241" y="4641652"/>
            <a:ext cx="333494" cy="3334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6718" y="2796659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Компетентність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9936718" y="3296007"/>
            <a:ext cx="3913584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Почуття ефективності «Я можу!». Формується через успіхи та розвивальний зворотний зв'язок.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890" y="2521268"/>
            <a:ext cx="4574500" cy="457450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948851" y="3255050"/>
            <a:ext cx="333494" cy="3334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6718" y="5251133"/>
            <a:ext cx="2925604" cy="365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Приналежність</a:t>
            </a:r>
            <a:endParaRPr lang="en-US" sz="2300" dirty="0"/>
          </a:p>
        </p:txBody>
      </p:sp>
      <p:sp>
        <p:nvSpPr>
          <p:cNvPr id="12" name="Text 6"/>
          <p:cNvSpPr/>
          <p:nvPr/>
        </p:nvSpPr>
        <p:spPr>
          <a:xfrm>
            <a:off x="9936718" y="5750481"/>
            <a:ext cx="3913584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Почуття зв'язку та прийняття. Створюється через емпатію та безпечне середовище.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890" y="2521268"/>
            <a:ext cx="4574500" cy="457450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48851" y="6028253"/>
            <a:ext cx="333494" cy="33349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80098" y="7346513"/>
            <a:ext cx="13070205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Коли ці три потреби задоволені, зовнішня мотивація трансформується у внутрішню.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71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4020" y="576620"/>
            <a:ext cx="7675959" cy="13763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Виховання цінностей через приклад лідера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734020" y="2267545"/>
            <a:ext cx="7675959" cy="670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«Прихований навчальний план» – те, чого учні навчаються опосередковано через спостереження за поведінкою вчителя.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1415534" y="3174206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Font typeface="Wingdings" pitchFamily="2" charset="2"/>
              <a:buChar char="q"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Справедливість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1415534" y="3644027"/>
            <a:ext cx="6994446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Учитель-лідер діє справедливо, вчить справедливості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1415534" y="4398764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Font typeface="Wingdings" pitchFamily="2" charset="2"/>
              <a:buChar char="q"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Відповідальність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1415534" y="4868585"/>
            <a:ext cx="6994446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Дотримується слова, демонструє надійність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1415534" y="5623322"/>
            <a:ext cx="2817376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Font typeface="Wingdings" pitchFamily="2" charset="2"/>
              <a:buChar char="q"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Честь та сміливість</a:t>
            </a:r>
            <a:endParaRPr lang="en-US" sz="2150" dirty="0"/>
          </a:p>
        </p:txBody>
      </p:sp>
      <p:sp>
        <p:nvSpPr>
          <p:cNvPr id="13" name="Text 7"/>
          <p:cNvSpPr/>
          <p:nvPr/>
        </p:nvSpPr>
        <p:spPr>
          <a:xfrm>
            <a:off x="1415534" y="6093142"/>
            <a:ext cx="6994446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Визнає помилки, показує, що помилятися – це нормально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1415534" y="6847880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Font typeface="Wingdings" pitchFamily="2" charset="2"/>
              <a:buChar char="q"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Громадянськість</a:t>
            </a:r>
            <a:endParaRPr lang="en-US" sz="2150" dirty="0"/>
          </a:p>
        </p:txBody>
      </p:sp>
      <p:sp>
        <p:nvSpPr>
          <p:cNvPr id="16" name="Text 9"/>
          <p:cNvSpPr/>
          <p:nvPr/>
        </p:nvSpPr>
        <p:spPr>
          <a:xfrm>
            <a:off x="1415534" y="7317700"/>
            <a:ext cx="6994446" cy="335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Організовує демократичне самоврядування та соціальні проєкти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9789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315" y="3108722"/>
            <a:ext cx="12127944" cy="576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Розвиток лідерського потенціалу в кожній дитині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15315" y="3949422"/>
            <a:ext cx="13399770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Кінцева мета – не вести послідовників, а вирощувати нових лідерів через розподілене лідерство.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615315" y="4428530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01</a:t>
            </a:r>
            <a:endParaRPr lang="en-US" sz="1350" dirty="0"/>
          </a:p>
        </p:txBody>
      </p:sp>
      <p:sp>
        <p:nvSpPr>
          <p:cNvPr id="6" name="Shape 3"/>
          <p:cNvSpPr/>
          <p:nvPr/>
        </p:nvSpPr>
        <p:spPr>
          <a:xfrm>
            <a:off x="615315" y="4704517"/>
            <a:ext cx="6612017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7" name="Text 4"/>
          <p:cNvSpPr/>
          <p:nvPr/>
        </p:nvSpPr>
        <p:spPr>
          <a:xfrm>
            <a:off x="615315" y="4838105"/>
            <a:ext cx="23077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Ротаційні ролі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615315" y="5231963"/>
            <a:ext cx="6612017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«Лідер тижня», «помічник учителя», «медіатор конфліктів» – змінюються регулярно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403068" y="4428530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02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7403068" y="4704517"/>
            <a:ext cx="6612017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1" name="Text 8"/>
          <p:cNvSpPr/>
          <p:nvPr/>
        </p:nvSpPr>
        <p:spPr>
          <a:xfrm>
            <a:off x="7403068" y="4838105"/>
            <a:ext cx="23077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Лідерство у групах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403068" y="5231963"/>
            <a:ext cx="661201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Призначення «тихих» дітей на роль капітана з підтримкою вчителя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615315" y="6102191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03</a:t>
            </a:r>
            <a:endParaRPr lang="en-US" sz="1350" dirty="0"/>
          </a:p>
        </p:txBody>
      </p:sp>
      <p:sp>
        <p:nvSpPr>
          <p:cNvPr id="14" name="Shape 11"/>
          <p:cNvSpPr/>
          <p:nvPr/>
        </p:nvSpPr>
        <p:spPr>
          <a:xfrm>
            <a:off x="615315" y="6378178"/>
            <a:ext cx="6612017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5" name="Text 12"/>
          <p:cNvSpPr/>
          <p:nvPr/>
        </p:nvSpPr>
        <p:spPr>
          <a:xfrm>
            <a:off x="615315" y="6511766"/>
            <a:ext cx="3123962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Реальна відповідальність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615315" y="6905625"/>
            <a:ext cx="661201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Доручення провести ранкове коло, організувати частину свята</a:t>
            </a:r>
            <a:endParaRPr lang="en-US" sz="1350" dirty="0"/>
          </a:p>
        </p:txBody>
      </p:sp>
      <p:sp>
        <p:nvSpPr>
          <p:cNvPr id="17" name="Text 14"/>
          <p:cNvSpPr/>
          <p:nvPr/>
        </p:nvSpPr>
        <p:spPr>
          <a:xfrm>
            <a:off x="7403068" y="6102191"/>
            <a:ext cx="17573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Petrona Light" pitchFamily="34" charset="0"/>
                <a:ea typeface="Petrona Light" pitchFamily="34" charset="-122"/>
                <a:cs typeface="Petrona Light" pitchFamily="34" charset="-120"/>
              </a:rPr>
              <a:t>04</a:t>
            </a:r>
            <a:endParaRPr lang="en-US" sz="1350" dirty="0"/>
          </a:p>
        </p:txBody>
      </p:sp>
      <p:sp>
        <p:nvSpPr>
          <p:cNvPr id="18" name="Shape 15"/>
          <p:cNvSpPr/>
          <p:nvPr/>
        </p:nvSpPr>
        <p:spPr>
          <a:xfrm>
            <a:off x="7403068" y="6378178"/>
            <a:ext cx="6612017" cy="22860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9" name="Text 16"/>
          <p:cNvSpPr/>
          <p:nvPr/>
        </p:nvSpPr>
        <p:spPr>
          <a:xfrm>
            <a:off x="7403068" y="6511766"/>
            <a:ext cx="23077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Soft Skills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7403068" y="6905625"/>
            <a:ext cx="661201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Розвиток комунікації, співпраці, критичного мислення та креативності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1135" y="579239"/>
            <a:ext cx="7674531" cy="13777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Виклики сучасної української школи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21135" y="2271832"/>
            <a:ext cx="3732252" cy="2752130"/>
          </a:xfrm>
          <a:prstGeom prst="roundRect">
            <a:avLst>
              <a:gd name="adj" fmla="val 320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438662" y="2489359"/>
            <a:ext cx="629722" cy="629722"/>
          </a:xfrm>
          <a:prstGeom prst="roundRect">
            <a:avLst>
              <a:gd name="adj" fmla="val 14519241"/>
            </a:avLst>
          </a:prstGeom>
          <a:solidFill>
            <a:srgbClr val="007EBD"/>
          </a:solidFill>
          <a:ln/>
        </p:spPr>
      </p:sp>
      <p:sp>
        <p:nvSpPr>
          <p:cNvPr id="7" name="Text 3"/>
          <p:cNvSpPr/>
          <p:nvPr/>
        </p:nvSpPr>
        <p:spPr>
          <a:xfrm>
            <a:off x="6438662" y="3328987"/>
            <a:ext cx="2755463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Кризове лідерство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438662" y="3799165"/>
            <a:ext cx="3297198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Воєнний час: психологічна безпека, адаптивність, формування стійкості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10163294" y="2271832"/>
            <a:ext cx="3732371" cy="2752130"/>
          </a:xfrm>
          <a:prstGeom prst="roundRect">
            <a:avLst>
              <a:gd name="adj" fmla="val 320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10380821" y="2489359"/>
            <a:ext cx="629722" cy="629722"/>
          </a:xfrm>
          <a:prstGeom prst="roundRect">
            <a:avLst>
              <a:gd name="adj" fmla="val 14519241"/>
            </a:avLst>
          </a:prstGeom>
          <a:solidFill>
            <a:srgbClr val="007EBD"/>
          </a:solidFill>
          <a:ln/>
        </p:spPr>
      </p:sp>
      <p:sp>
        <p:nvSpPr>
          <p:cNvPr id="12" name="Text 7"/>
          <p:cNvSpPr/>
          <p:nvPr/>
        </p:nvSpPr>
        <p:spPr>
          <a:xfrm>
            <a:off x="10380821" y="3328987"/>
            <a:ext cx="2798921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Цифрове лідерство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10380821" y="3799165"/>
            <a:ext cx="3297317" cy="1007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Педагогічна інтеграція технологій, медіаграмотність, критичне мислення</a:t>
            </a:r>
            <a:endParaRPr lang="en-US" sz="1650" dirty="0"/>
          </a:p>
        </p:txBody>
      </p:sp>
      <p:sp>
        <p:nvSpPr>
          <p:cNvPr id="14" name="Shape 9"/>
          <p:cNvSpPr/>
          <p:nvPr/>
        </p:nvSpPr>
        <p:spPr>
          <a:xfrm>
            <a:off x="6221135" y="5233868"/>
            <a:ext cx="7674531" cy="2416373"/>
          </a:xfrm>
          <a:prstGeom prst="roundRect">
            <a:avLst>
              <a:gd name="adj" fmla="val 364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438662" y="5451396"/>
            <a:ext cx="629722" cy="629722"/>
          </a:xfrm>
          <a:prstGeom prst="roundRect">
            <a:avLst>
              <a:gd name="adj" fmla="val 14519241"/>
            </a:avLst>
          </a:prstGeom>
          <a:solidFill>
            <a:srgbClr val="007EBD"/>
          </a:solidFill>
          <a:ln/>
        </p:spPr>
      </p:sp>
      <p:sp>
        <p:nvSpPr>
          <p:cNvPr id="17" name="Text 11"/>
          <p:cNvSpPr/>
          <p:nvPr/>
        </p:nvSpPr>
        <p:spPr>
          <a:xfrm>
            <a:off x="6438662" y="6291024"/>
            <a:ext cx="3213616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Інклюзивне лідерство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6438662" y="6761202"/>
            <a:ext cx="7239476" cy="671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Справжня інклюзія, робота з різноманітністю, Universal Design for Learning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2741"/>
            <a:ext cx="130428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Гнучкі лідерські навички для XXI століття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29148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Виклики VUCA-світу вимагають не лише знань, але й адаптивності та емоційного інтелекту.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32942"/>
            <a:ext cx="4196358" cy="1748552"/>
          </a:xfrm>
          <a:prstGeom prst="roundRect">
            <a:avLst>
              <a:gd name="adj" fmla="val 544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51084" y="3790236"/>
            <a:ext cx="317111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Критичне мислення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051084" y="4298394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Аналіз ситуацій в умовах невизначеності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532942"/>
            <a:ext cx="4196358" cy="1748552"/>
          </a:xfrm>
          <a:prstGeom prst="roundRect">
            <a:avLst>
              <a:gd name="adj" fmla="val 544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474256" y="3790236"/>
            <a:ext cx="314741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Емоційний інтелект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474256" y="4298394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Управління стресом, створення безпечного середовища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9640133" y="3532942"/>
            <a:ext cx="4196358" cy="1748552"/>
          </a:xfrm>
          <a:prstGeom prst="roundRect">
            <a:avLst>
              <a:gd name="adj" fmla="val 544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9897427" y="379023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Комунікація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9897427" y="4298394"/>
            <a:ext cx="36817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Ефективна робота з батьками, колегами, асистентами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93790" y="5508308"/>
            <a:ext cx="6407944" cy="1748552"/>
          </a:xfrm>
          <a:prstGeom prst="roundRect">
            <a:avLst>
              <a:gd name="adj" fmla="val 544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51084" y="57656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Адаптивність</a:t>
            </a:r>
            <a:endParaRPr lang="en-US" sz="2300" dirty="0"/>
          </a:p>
        </p:txBody>
      </p:sp>
      <p:sp>
        <p:nvSpPr>
          <p:cNvPr id="15" name="Text 13"/>
          <p:cNvSpPr/>
          <p:nvPr/>
        </p:nvSpPr>
        <p:spPr>
          <a:xfrm>
            <a:off x="1051084" y="6273760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Постійна зміна форматів та інструментів навчання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548" y="5508308"/>
            <a:ext cx="6407944" cy="1748552"/>
          </a:xfrm>
          <a:prstGeom prst="roundRect">
            <a:avLst>
              <a:gd name="adj" fmla="val 5448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B2D4E5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685842" y="576560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Креативність</a:t>
            </a:r>
            <a:endParaRPr lang="en-US" sz="2300" dirty="0"/>
          </a:p>
        </p:txBody>
      </p:sp>
      <p:sp>
        <p:nvSpPr>
          <p:cNvPr id="18" name="Text 16"/>
          <p:cNvSpPr/>
          <p:nvPr/>
        </p:nvSpPr>
        <p:spPr>
          <a:xfrm>
            <a:off x="7685842" y="6273760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Нестандартні рішення в умовах обмежених ресурсів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84898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Кар'єрне зростання через лідерство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3140393"/>
            <a:ext cx="350150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Горизонтальне зростання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280190" y="4111347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Сертифікація вчителів (+20% до зарплати)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491644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Менторство молодих колег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80190" y="5358646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Освітнє підприємництво (блоги, курси)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342721" y="3140393"/>
            <a:ext cx="3501509" cy="74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Вертикальне зростання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0342721" y="4111347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Керівник методичного об'єднання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0342721" y="4916448"/>
            <a:ext cx="35015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Заступник директора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10342721" y="5358646"/>
            <a:ext cx="35015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Директор школи (на конкурсній основі)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280190" y="64188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Лідерська активність: участь у конкурсах, презентації досвіду, нетворкінг, побудова професійного бренду.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538</Words>
  <Application>Microsoft Office PowerPoint</Application>
  <PresentationFormat>Произвольный</PresentationFormat>
  <Paragraphs>101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Wingdings</vt:lpstr>
      <vt:lpstr>Inter</vt:lpstr>
      <vt:lpstr>Calibri</vt:lpstr>
      <vt:lpstr>Petrona Bold</vt:lpstr>
      <vt:lpstr>Petrona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</dc:creator>
  <cp:lastModifiedBy>Лариса</cp:lastModifiedBy>
  <cp:revision>3</cp:revision>
  <dcterms:created xsi:type="dcterms:W3CDTF">2025-11-03T18:34:16Z</dcterms:created>
  <dcterms:modified xsi:type="dcterms:W3CDTF">2025-11-03T18:37:54Z</dcterms:modified>
</cp:coreProperties>
</file>