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6" r:id="rId2"/>
    <p:sldId id="257" r:id="rId3"/>
    <p:sldId id="265" r:id="rId4"/>
    <p:sldId id="277" r:id="rId5"/>
    <p:sldId id="308" r:id="rId6"/>
    <p:sldId id="309" r:id="rId7"/>
    <p:sldId id="278" r:id="rId8"/>
    <p:sldId id="310" r:id="rId9"/>
    <p:sldId id="311" r:id="rId10"/>
    <p:sldId id="313" r:id="rId11"/>
    <p:sldId id="279" r:id="rId12"/>
    <p:sldId id="316" r:id="rId13"/>
    <p:sldId id="281" r:id="rId14"/>
    <p:sldId id="282" r:id="rId15"/>
    <p:sldId id="283" r:id="rId16"/>
    <p:sldId id="312" r:id="rId17"/>
    <p:sldId id="284" r:id="rId18"/>
    <p:sldId id="267" r:id="rId19"/>
    <p:sldId id="285" r:id="rId20"/>
    <p:sldId id="286" r:id="rId21"/>
    <p:sldId id="287" r:id="rId22"/>
    <p:sldId id="288" r:id="rId23"/>
    <p:sldId id="289" r:id="rId24"/>
    <p:sldId id="290" r:id="rId25"/>
    <p:sldId id="306" r:id="rId26"/>
    <p:sldId id="307" r:id="rId27"/>
    <p:sldId id="291" r:id="rId28"/>
    <p:sldId id="269" r:id="rId29"/>
    <p:sldId id="292" r:id="rId30"/>
    <p:sldId id="293" r:id="rId31"/>
    <p:sldId id="321" r:id="rId32"/>
    <p:sldId id="320" r:id="rId33"/>
    <p:sldId id="326" r:id="rId34"/>
    <p:sldId id="327" r:id="rId35"/>
    <p:sldId id="328" r:id="rId36"/>
    <p:sldId id="294" r:id="rId37"/>
    <p:sldId id="295" r:id="rId38"/>
    <p:sldId id="296" r:id="rId39"/>
    <p:sldId id="297" r:id="rId40"/>
    <p:sldId id="298" r:id="rId41"/>
    <p:sldId id="270" r:id="rId42"/>
    <p:sldId id="299" r:id="rId43"/>
    <p:sldId id="331" r:id="rId44"/>
    <p:sldId id="332" r:id="rId45"/>
    <p:sldId id="300" r:id="rId46"/>
    <p:sldId id="301" r:id="rId47"/>
    <p:sldId id="329" r:id="rId48"/>
    <p:sldId id="330" r:id="rId49"/>
    <p:sldId id="271" r:id="rId50"/>
    <p:sldId id="304" r:id="rId51"/>
    <p:sldId id="305" r:id="rId52"/>
    <p:sldId id="272" r:id="rId53"/>
    <p:sldId id="302" r:id="rId54"/>
    <p:sldId id="333" r:id="rId55"/>
    <p:sldId id="303" r:id="rId56"/>
    <p:sldId id="273" r:id="rId57"/>
    <p:sldId id="317" r:id="rId58"/>
    <p:sldId id="274" r:id="rId59"/>
    <p:sldId id="268" r:id="rId60"/>
    <p:sldId id="266" r:id="rId61"/>
    <p:sldId id="319" r:id="rId62"/>
    <p:sldId id="275" r:id="rId63"/>
    <p:sldId id="276" r:id="rId64"/>
    <p:sldId id="260" r:id="rId65"/>
    <p:sldId id="334" r:id="rId66"/>
    <p:sldId id="314" r:id="rId67"/>
    <p:sldId id="315" r:id="rId68"/>
    <p:sldId id="259" r:id="rId6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824" autoAdjust="0"/>
  </p:normalViewPr>
  <p:slideViewPr>
    <p:cSldViewPr>
      <p:cViewPr>
        <p:scale>
          <a:sx n="66" d="100"/>
          <a:sy n="66" d="100"/>
        </p:scale>
        <p:origin x="-1506" y="2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CBDF33-C6CF-40B3-81F2-D5BF5FB15F87}" type="datetimeFigureOut">
              <a:rPr lang="ru-RU" smtClean="0"/>
              <a:pPr/>
              <a:t>12.04.2024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F7B2CB-3F55-4C08-93E1-D0C6D0C822AE}"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AF7B2CB-3F55-4C08-93E1-D0C6D0C822AE}" type="slidenum">
              <a:rPr lang="ru-RU" smtClean="0"/>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AF7B2CB-3F55-4C08-93E1-D0C6D0C822AE}" type="slidenum">
              <a:rPr lang="ru-RU" smtClean="0"/>
              <a:pPr/>
              <a:t>33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12.04.2024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12.04.2024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12.04.2024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12.04.2024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12.04.2024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12.04.2024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hyperlink" Target="http://medical-enc.com.ua/predplechie.htm"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hyperlink" Target="https://www.youtube.com/watch?v=kmySZ5ra8kM" TargetMode="External"/><Relationship Id="rId13" Type="http://schemas.openxmlformats.org/officeDocument/2006/relationships/hyperlink" Target="https://www.youtube.com/watch?v=bjCa9rOtJ5A" TargetMode="External"/><Relationship Id="rId3" Type="http://schemas.openxmlformats.org/officeDocument/2006/relationships/hyperlink" Target="https://www.youtube.com/watch?v=n34dRQmkdAU" TargetMode="External"/><Relationship Id="rId7" Type="http://schemas.openxmlformats.org/officeDocument/2006/relationships/hyperlink" Target="https://www.youtube.com/watch?v=aBQN3nYnyRc" TargetMode="External"/><Relationship Id="rId12" Type="http://schemas.openxmlformats.org/officeDocument/2006/relationships/hyperlink" Target="https://www.youtube.com/watch?v=93oOjk-JaFo" TargetMode="External"/><Relationship Id="rId2" Type="http://schemas.openxmlformats.org/officeDocument/2006/relationships/hyperlink" Target="https://www.youtube.com/watch?v=4TsQpfnR-h8" TargetMode="External"/><Relationship Id="rId1" Type="http://schemas.openxmlformats.org/officeDocument/2006/relationships/slideLayout" Target="../slideLayouts/slideLayout7.xml"/><Relationship Id="rId6" Type="http://schemas.openxmlformats.org/officeDocument/2006/relationships/hyperlink" Target="https://www.youtube.com/watch?v=E5tuFTfmYqQ" TargetMode="External"/><Relationship Id="rId11" Type="http://schemas.openxmlformats.org/officeDocument/2006/relationships/hyperlink" Target="https://www.youtube.com/watch?v=2q47uMUhisY" TargetMode="External"/><Relationship Id="rId5" Type="http://schemas.openxmlformats.org/officeDocument/2006/relationships/hyperlink" Target="https://www.youtube.com/watch?v=SS4pCAD5rAc" TargetMode="External"/><Relationship Id="rId15" Type="http://schemas.openxmlformats.org/officeDocument/2006/relationships/hyperlink" Target="https://www.youtube.com/watch?v=tlAGHYD3j04&amp;t=10s" TargetMode="External"/><Relationship Id="rId10" Type="http://schemas.openxmlformats.org/officeDocument/2006/relationships/hyperlink" Target="https://www.youtube.com/watch?v=a5i_iXY-MwM" TargetMode="External"/><Relationship Id="rId4" Type="http://schemas.openxmlformats.org/officeDocument/2006/relationships/hyperlink" Target="https://www.youtube.com/watch?v=GXqLdMk2JsE" TargetMode="External"/><Relationship Id="rId9" Type="http://schemas.openxmlformats.org/officeDocument/2006/relationships/hyperlink" Target="https://www.youtube.com/watch?v=eYUnAbUD4-E" TargetMode="External"/><Relationship Id="rId14" Type="http://schemas.openxmlformats.org/officeDocument/2006/relationships/hyperlink" Target="https://www.youtube.com/watch?v=Nl1nInk7A0M"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1714480" y="0"/>
            <a:ext cx="7188220" cy="1071563"/>
          </a:xfrm>
        </p:spPr>
        <p:txBody>
          <a:bodyPr>
            <a:normAutofit/>
          </a:bodyPr>
          <a:lstStyle/>
          <a:p>
            <a:pPr eaLnBrk="1" hangingPunct="1">
              <a:defRPr/>
            </a:pPr>
            <a:r>
              <a:rPr lang="uk-UA" b="1" dirty="0" smtClean="0">
                <a:solidFill>
                  <a:srgbClr val="0070C0"/>
                </a:solidFill>
                <a:effectLst>
                  <a:outerShdw blurRad="38100" dist="38100" dir="2700000" algn="tl">
                    <a:srgbClr val="000000">
                      <a:alpha val="43137"/>
                    </a:srgbClr>
                  </a:outerShdw>
                </a:effectLst>
              </a:rPr>
              <a:t>ОСНОВИ МЕДИЧНИХ ЗНАНЬ</a:t>
            </a:r>
            <a:endParaRPr lang="ru-RU" dirty="0" smtClean="0">
              <a:solidFill>
                <a:srgbClr val="0070C0"/>
              </a:solidFill>
              <a:effectLst>
                <a:outerShdw blurRad="38100" dist="38100" dir="2700000" algn="tl">
                  <a:srgbClr val="000000">
                    <a:alpha val="43137"/>
                  </a:srgbClr>
                </a:outerShdw>
              </a:effectLst>
            </a:endParaRPr>
          </a:p>
        </p:txBody>
      </p:sp>
      <p:sp>
        <p:nvSpPr>
          <p:cNvPr id="3075" name="Rectangle 5"/>
          <p:cNvSpPr>
            <a:spLocks noGrp="1" noChangeArrowheads="1"/>
          </p:cNvSpPr>
          <p:nvPr>
            <p:ph type="subTitle" idx="1"/>
          </p:nvPr>
        </p:nvSpPr>
        <p:spPr>
          <a:xfrm>
            <a:off x="642910" y="857233"/>
            <a:ext cx="8286808" cy="2286015"/>
          </a:xfrm>
        </p:spPr>
        <p:txBody>
          <a:bodyPr>
            <a:noAutofit/>
          </a:bodyPr>
          <a:lstStyle/>
          <a:p>
            <a:pPr eaLnBrk="1" hangingPunct="1">
              <a:lnSpc>
                <a:spcPct val="90000"/>
              </a:lnSpc>
              <a:defRPr/>
            </a:pPr>
            <a:r>
              <a:rPr lang="uk-UA" sz="3600" b="1" dirty="0" smtClean="0">
                <a:solidFill>
                  <a:srgbClr val="FF0000"/>
                </a:solidFill>
              </a:rPr>
              <a:t> </a:t>
            </a:r>
            <a:r>
              <a:rPr lang="ru-RU" sz="3600" b="1" dirty="0" err="1" smtClean="0">
                <a:solidFill>
                  <a:srgbClr val="FF0000"/>
                </a:solidFill>
                <a:effectLst>
                  <a:outerShdw blurRad="38100" dist="38100" dir="2700000" algn="tl">
                    <a:srgbClr val="000000">
                      <a:alpha val="43137"/>
                    </a:srgbClr>
                  </a:outerShdw>
                </a:effectLst>
              </a:rPr>
              <a:t>Лекція</a:t>
            </a:r>
            <a:r>
              <a:rPr lang="ru-RU" sz="3600" b="1" dirty="0" smtClean="0">
                <a:solidFill>
                  <a:srgbClr val="FF0000"/>
                </a:solidFill>
                <a:effectLst>
                  <a:outerShdw blurRad="38100" dist="38100" dir="2700000" algn="tl">
                    <a:srgbClr val="000000">
                      <a:alpha val="43137"/>
                    </a:srgbClr>
                  </a:outerShdw>
                </a:effectLst>
              </a:rPr>
              <a:t> № </a:t>
            </a:r>
            <a:r>
              <a:rPr lang="ru-RU" sz="3600" b="1" dirty="0" smtClean="0">
                <a:solidFill>
                  <a:srgbClr val="FF0000"/>
                </a:solidFill>
                <a:effectLst>
                  <a:outerShdw blurRad="38100" dist="38100" dir="2700000" algn="tl">
                    <a:srgbClr val="000000">
                      <a:alpha val="43137"/>
                    </a:srgbClr>
                  </a:outerShdw>
                </a:effectLst>
              </a:rPr>
              <a:t>9.</a:t>
            </a:r>
            <a:endParaRPr lang="ru-RU" sz="3600" b="1" dirty="0" smtClean="0">
              <a:solidFill>
                <a:srgbClr val="FF0000"/>
              </a:solidFill>
              <a:effectLst>
                <a:outerShdw blurRad="38100" dist="38100" dir="2700000" algn="tl">
                  <a:srgbClr val="000000">
                    <a:alpha val="43137"/>
                  </a:srgbClr>
                </a:outerShdw>
              </a:effectLst>
            </a:endParaRPr>
          </a:p>
          <a:p>
            <a:pPr>
              <a:lnSpc>
                <a:spcPct val="90000"/>
              </a:lnSpc>
              <a:defRPr/>
            </a:pPr>
            <a:r>
              <a:rPr lang="ru-RU" b="1" cap="all" dirty="0" err="1" smtClean="0">
                <a:solidFill>
                  <a:srgbClr val="FF0000"/>
                </a:solidFill>
                <a:effectLst>
                  <a:outerShdw blurRad="38100" dist="38100" dir="2700000" algn="tl">
                    <a:srgbClr val="000000">
                      <a:alpha val="43137"/>
                    </a:srgbClr>
                  </a:outerShdw>
                </a:effectLst>
              </a:rPr>
              <a:t>Особливості</a:t>
            </a:r>
            <a:r>
              <a:rPr lang="ru-RU" b="1" cap="all" dirty="0" smtClean="0">
                <a:solidFill>
                  <a:srgbClr val="FF0000"/>
                </a:solidFill>
                <a:effectLst>
                  <a:outerShdw blurRad="38100" dist="38100" dir="2700000" algn="tl">
                    <a:srgbClr val="000000">
                      <a:alpha val="43137"/>
                    </a:srgbClr>
                  </a:outerShdw>
                </a:effectLst>
              </a:rPr>
              <a:t> </a:t>
            </a:r>
            <a:r>
              <a:rPr lang="ru-RU" b="1" cap="all" dirty="0" err="1" smtClean="0">
                <a:solidFill>
                  <a:srgbClr val="FF0000"/>
                </a:solidFill>
                <a:effectLst>
                  <a:outerShdw blurRad="38100" dist="38100" dir="2700000" algn="tl">
                    <a:srgbClr val="000000">
                      <a:alpha val="43137"/>
                    </a:srgbClr>
                  </a:outerShdw>
                </a:effectLst>
              </a:rPr>
              <a:t>надання</a:t>
            </a:r>
            <a:r>
              <a:rPr lang="ru-RU" b="1" cap="all" dirty="0" smtClean="0">
                <a:solidFill>
                  <a:srgbClr val="FF0000"/>
                </a:solidFill>
                <a:effectLst>
                  <a:outerShdw blurRad="38100" dist="38100" dir="2700000" algn="tl">
                    <a:srgbClr val="000000">
                      <a:alpha val="43137"/>
                    </a:srgbClr>
                  </a:outerShdw>
                </a:effectLst>
              </a:rPr>
              <a:t> </a:t>
            </a:r>
            <a:r>
              <a:rPr lang="ru-RU" b="1" cap="all" dirty="0" err="1" smtClean="0">
                <a:solidFill>
                  <a:srgbClr val="FF0000"/>
                </a:solidFill>
                <a:effectLst>
                  <a:outerShdw blurRad="38100" dist="38100" dir="2700000" algn="tl">
                    <a:srgbClr val="000000">
                      <a:alpha val="43137"/>
                    </a:srgbClr>
                  </a:outerShdw>
                </a:effectLst>
              </a:rPr>
              <a:t>допомоги</a:t>
            </a:r>
            <a:r>
              <a:rPr lang="ru-RU" b="1" cap="all" dirty="0" smtClean="0">
                <a:solidFill>
                  <a:srgbClr val="FF0000"/>
                </a:solidFill>
                <a:effectLst>
                  <a:outerShdw blurRad="38100" dist="38100" dir="2700000" algn="tl">
                    <a:srgbClr val="000000">
                      <a:alpha val="43137"/>
                    </a:srgbClr>
                  </a:outerShdw>
                </a:effectLst>
              </a:rPr>
              <a:t> </a:t>
            </a:r>
            <a:r>
              <a:rPr lang="uk-UA" b="1" cap="all" dirty="0" smtClean="0">
                <a:solidFill>
                  <a:srgbClr val="FF0000"/>
                </a:solidFill>
                <a:effectLst>
                  <a:outerShdw blurRad="38100" dist="38100" dir="2700000" algn="tl">
                    <a:srgbClr val="000000">
                      <a:alpha val="43137"/>
                    </a:srgbClr>
                  </a:outerShdw>
                </a:effectLst>
              </a:rPr>
              <a:t>на </a:t>
            </a:r>
            <a:r>
              <a:rPr lang="uk-UA" b="1" cap="all" dirty="0" err="1" smtClean="0">
                <a:solidFill>
                  <a:srgbClr val="FF0000"/>
                </a:solidFill>
                <a:effectLst>
                  <a:outerShdw blurRad="38100" dist="38100" dir="2700000" algn="tl">
                    <a:srgbClr val="000000">
                      <a:alpha val="43137"/>
                    </a:srgbClr>
                  </a:outerShdw>
                </a:effectLst>
              </a:rPr>
              <a:t>догоспітальному</a:t>
            </a:r>
            <a:r>
              <a:rPr lang="uk-UA" b="1" cap="all" dirty="0" smtClean="0">
                <a:solidFill>
                  <a:srgbClr val="FF0000"/>
                </a:solidFill>
                <a:effectLst>
                  <a:outerShdw blurRad="38100" dist="38100" dir="2700000" algn="tl">
                    <a:srgbClr val="000000">
                      <a:alpha val="43137"/>
                    </a:srgbClr>
                  </a:outerShdw>
                </a:effectLst>
              </a:rPr>
              <a:t> етапі </a:t>
            </a:r>
            <a:r>
              <a:rPr lang="ru-RU" b="1" cap="all" dirty="0" smtClean="0">
                <a:solidFill>
                  <a:srgbClr val="FF0000"/>
                </a:solidFill>
                <a:effectLst>
                  <a:outerShdw blurRad="38100" dist="38100" dir="2700000" algn="tl">
                    <a:srgbClr val="000000">
                      <a:alpha val="43137"/>
                    </a:srgbClr>
                  </a:outerShdw>
                </a:effectLst>
              </a:rPr>
              <a:t>при травмах </a:t>
            </a:r>
            <a:r>
              <a:rPr lang="ru-RU" b="1" cap="all" dirty="0" err="1" smtClean="0">
                <a:solidFill>
                  <a:srgbClr val="FF0000"/>
                </a:solidFill>
                <a:effectLst>
                  <a:outerShdw blurRad="38100" dist="38100" dir="2700000" algn="tl">
                    <a:srgbClr val="000000">
                      <a:alpha val="43137"/>
                    </a:srgbClr>
                  </a:outerShdw>
                </a:effectLst>
              </a:rPr>
              <a:t>різної</a:t>
            </a:r>
            <a:r>
              <a:rPr lang="ru-RU" b="1" cap="all" dirty="0" smtClean="0">
                <a:solidFill>
                  <a:srgbClr val="FF0000"/>
                </a:solidFill>
                <a:effectLst>
                  <a:outerShdw blurRad="38100" dist="38100" dir="2700000" algn="tl">
                    <a:srgbClr val="000000">
                      <a:alpha val="43137"/>
                    </a:srgbClr>
                  </a:outerShdw>
                </a:effectLst>
              </a:rPr>
              <a:t> </a:t>
            </a:r>
            <a:r>
              <a:rPr lang="ru-RU" b="1" cap="all" dirty="0" err="1" smtClean="0">
                <a:solidFill>
                  <a:srgbClr val="FF0000"/>
                </a:solidFill>
                <a:effectLst>
                  <a:outerShdw blurRad="38100" dist="38100" dir="2700000" algn="tl">
                    <a:srgbClr val="000000">
                      <a:alpha val="43137"/>
                    </a:srgbClr>
                  </a:outerShdw>
                </a:effectLst>
              </a:rPr>
              <a:t>локалізації</a:t>
            </a:r>
            <a:r>
              <a:rPr lang="ru-RU" b="1" cap="all" dirty="0" smtClean="0">
                <a:solidFill>
                  <a:srgbClr val="FF0000"/>
                </a:solidFill>
                <a:effectLst>
                  <a:outerShdw blurRad="38100" dist="38100" dir="2700000" algn="tl">
                    <a:srgbClr val="000000">
                      <a:alpha val="43137"/>
                    </a:srgbClr>
                  </a:outerShdw>
                </a:effectLst>
              </a:rPr>
              <a:t>, </a:t>
            </a:r>
            <a:r>
              <a:rPr lang="uk-UA" b="1" cap="all" dirty="0" smtClean="0">
                <a:solidFill>
                  <a:srgbClr val="FF0000"/>
                </a:solidFill>
                <a:effectLst>
                  <a:outerShdw blurRad="38100" dist="38100" dir="2700000" algn="tl">
                    <a:srgbClr val="000000">
                      <a:alpha val="43137"/>
                    </a:srgbClr>
                  </a:outerShdw>
                </a:effectLst>
              </a:rPr>
              <a:t>викликаних фізичними та біологічними факторами</a:t>
            </a:r>
            <a:endParaRPr lang="ru-RU" b="1" cap="all" dirty="0" smtClean="0">
              <a:solidFill>
                <a:srgbClr val="FF0000"/>
              </a:solidFill>
              <a:effectLst>
                <a:outerShdw blurRad="38100" dist="38100" dir="2700000" algn="tl">
                  <a:srgbClr val="000000">
                    <a:alpha val="43137"/>
                  </a:srgbClr>
                </a:outerShdw>
              </a:effectLst>
            </a:endParaRPr>
          </a:p>
        </p:txBody>
      </p:sp>
      <p:sp>
        <p:nvSpPr>
          <p:cNvPr id="5124" name="AutoShape 6" descr="Картинки по запросу хвороби органів дихання"/>
          <p:cNvSpPr>
            <a:spLocks noChangeAspect="1" noChangeArrowheads="1"/>
          </p:cNvSpPr>
          <p:nvPr/>
        </p:nvSpPr>
        <p:spPr bwMode="auto">
          <a:xfrm>
            <a:off x="173038" y="-144463"/>
            <a:ext cx="304800" cy="304801"/>
          </a:xfrm>
          <a:prstGeom prst="rect">
            <a:avLst/>
          </a:prstGeom>
          <a:noFill/>
          <a:ln w="9525">
            <a:noFill/>
            <a:miter lim="800000"/>
            <a:headEnd/>
            <a:tailEnd/>
          </a:ln>
        </p:spPr>
        <p:txBody>
          <a:bodyPr/>
          <a:lstStyle/>
          <a:p>
            <a:endParaRPr lang="ru-RU"/>
          </a:p>
        </p:txBody>
      </p:sp>
      <p:sp>
        <p:nvSpPr>
          <p:cNvPr id="2" name="AutoShape 4" descr="Картинки по запросу медична допомог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9844" name="AutoShape 4" descr="Картинки по запросу десмургі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9846" name="AutoShape 6" descr="Картинки по запросу десмургі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6386" name="Picture 2" descr="ÐÐ°ÑÑÐ¸Ð½ÐºÐ¸ Ð¿Ð¾ Ð·Ð°Ð¿ÑÐ¾ÑÑ Ð¾ÑÑÑÐ¹Ð½Ñ ÑÐ²Ð°ÑÐ¸Ð½Ð¸"/>
          <p:cNvPicPr>
            <a:picLocks noChangeAspect="1" noChangeArrowheads="1"/>
          </p:cNvPicPr>
          <p:nvPr/>
        </p:nvPicPr>
        <p:blipFill>
          <a:blip r:embed="rId2" cstate="print"/>
          <a:srcRect/>
          <a:stretch>
            <a:fillRect/>
          </a:stretch>
        </p:blipFill>
        <p:spPr bwMode="auto">
          <a:xfrm>
            <a:off x="0" y="3786190"/>
            <a:ext cx="2003906" cy="1357322"/>
          </a:xfrm>
          <a:prstGeom prst="rect">
            <a:avLst/>
          </a:prstGeom>
          <a:noFill/>
        </p:spPr>
      </p:pic>
      <p:pic>
        <p:nvPicPr>
          <p:cNvPr id="16392" name="Picture 8" descr="ÐÐ°ÑÑÐ¸Ð½ÐºÐ¸ Ð¿Ð¾ Ð·Ð°Ð¿ÑÐ¾ÑÑ Ð¾ÑÑÑÐ¹Ð½Ñ ÑÐ²Ð°ÑÐ¸Ð½Ð¸"/>
          <p:cNvPicPr>
            <a:picLocks noChangeAspect="1" noChangeArrowheads="1"/>
          </p:cNvPicPr>
          <p:nvPr/>
        </p:nvPicPr>
        <p:blipFill>
          <a:blip r:embed="rId3" cstate="print"/>
          <a:srcRect/>
          <a:stretch>
            <a:fillRect/>
          </a:stretch>
        </p:blipFill>
        <p:spPr bwMode="auto">
          <a:xfrm>
            <a:off x="0" y="5459054"/>
            <a:ext cx="1928794" cy="1256093"/>
          </a:xfrm>
          <a:prstGeom prst="rect">
            <a:avLst/>
          </a:prstGeom>
          <a:noFill/>
        </p:spPr>
      </p:pic>
      <p:pic>
        <p:nvPicPr>
          <p:cNvPr id="16396" name="Picture 12" descr="ÐÐ°ÑÑÐ¸Ð½ÐºÐ¸ Ð¿Ð¾ Ð·Ð°Ð¿ÑÐ¾ÑÑ Ð¾ÑÐ°"/>
          <p:cNvPicPr>
            <a:picLocks noChangeAspect="1" noChangeArrowheads="1"/>
          </p:cNvPicPr>
          <p:nvPr/>
        </p:nvPicPr>
        <p:blipFill>
          <a:blip r:embed="rId4" cstate="print"/>
          <a:srcRect l="6696" t="9524" r="19642"/>
          <a:stretch>
            <a:fillRect/>
          </a:stretch>
        </p:blipFill>
        <p:spPr bwMode="auto">
          <a:xfrm>
            <a:off x="1928794" y="5357826"/>
            <a:ext cx="1964543" cy="1357298"/>
          </a:xfrm>
          <a:prstGeom prst="rect">
            <a:avLst/>
          </a:prstGeom>
          <a:noFill/>
        </p:spPr>
      </p:pic>
      <p:sp>
        <p:nvSpPr>
          <p:cNvPr id="16398" name="AutoShape 14" descr="ÐÐ°ÑÑÐ¸Ð½ÐºÐ¸ Ð¿Ð¾ Ð·Ð°Ð¿ÑÐ¾ÑÑ Ð·Ð¼Ðµ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6400" name="Picture 16" descr="Ð§ÑÐ¾ Ð´ÐµÐ»Ð°ÑÑ Ð¿ÑÐ¸ ÑÐºÑÑÐµ Ð·Ð¼ÐµÐ¸"/>
          <p:cNvPicPr>
            <a:picLocks noChangeAspect="1" noChangeArrowheads="1"/>
          </p:cNvPicPr>
          <p:nvPr/>
        </p:nvPicPr>
        <p:blipFill>
          <a:blip r:embed="rId5" cstate="print"/>
          <a:srcRect/>
          <a:stretch>
            <a:fillRect/>
          </a:stretch>
        </p:blipFill>
        <p:spPr bwMode="auto">
          <a:xfrm>
            <a:off x="3857620" y="4572008"/>
            <a:ext cx="2389949" cy="1347775"/>
          </a:xfrm>
          <a:prstGeom prst="rect">
            <a:avLst/>
          </a:prstGeom>
          <a:noFill/>
        </p:spPr>
      </p:pic>
      <p:sp>
        <p:nvSpPr>
          <p:cNvPr id="16402" name="AutoShape 18" descr="ÐÐ°ÑÑÐ¸Ð½ÐºÐ¸ Ð¿Ð¾ Ð·Ð°Ð¿ÑÐ¾ÑÑ Ð¾Ð±Ð¼Ð¾ÑÐ¾Ð¶ÐµÐ½Ð¸Ð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6404" name="AutoShape 20" descr="ÐÐ°ÑÑÐ¸Ð½ÐºÐ¸ Ð¿Ð¾ Ð·Ð°Ð¿ÑÐ¾ÑÑ Ð¾Ð±Ð¼Ð¾ÑÐ¾Ð¶ÐµÐ½Ð¸Ð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6406" name="Picture 22" descr="ÐÐ¾ÑÐ¾Ð¶ÐµÐµ Ð¸Ð·Ð¾Ð±ÑÐ°Ð¶ÐµÐ½Ð¸Ðµ"/>
          <p:cNvPicPr>
            <a:picLocks noChangeAspect="1" noChangeArrowheads="1"/>
          </p:cNvPicPr>
          <p:nvPr/>
        </p:nvPicPr>
        <p:blipFill>
          <a:blip r:embed="rId6" cstate="print"/>
          <a:srcRect/>
          <a:stretch>
            <a:fillRect/>
          </a:stretch>
        </p:blipFill>
        <p:spPr bwMode="auto">
          <a:xfrm>
            <a:off x="5715008" y="5572140"/>
            <a:ext cx="2022202" cy="1285860"/>
          </a:xfrm>
          <a:prstGeom prst="rect">
            <a:avLst/>
          </a:prstGeom>
          <a:noFill/>
        </p:spPr>
      </p:pic>
      <p:pic>
        <p:nvPicPr>
          <p:cNvPr id="16408" name="Picture 24" descr="ÐÐ°ÑÑÐ¸Ð½ÐºÐ¸ Ð¿Ð¾ Ð·Ð°Ð¿ÑÐ¾ÑÑ Ð±Ð»Ð¸ÑÐºÐ°Ð²ÐºÐ°"/>
          <p:cNvPicPr>
            <a:picLocks noChangeAspect="1" noChangeArrowheads="1"/>
          </p:cNvPicPr>
          <p:nvPr/>
        </p:nvPicPr>
        <p:blipFill>
          <a:blip r:embed="rId7" cstate="print"/>
          <a:srcRect/>
          <a:stretch>
            <a:fillRect/>
          </a:stretch>
        </p:blipFill>
        <p:spPr bwMode="auto">
          <a:xfrm>
            <a:off x="5643570" y="3857628"/>
            <a:ext cx="2023344" cy="1428760"/>
          </a:xfrm>
          <a:prstGeom prst="rect">
            <a:avLst/>
          </a:prstGeom>
          <a:noFill/>
        </p:spPr>
      </p:pic>
      <p:pic>
        <p:nvPicPr>
          <p:cNvPr id="16410" name="Picture 26" descr="ÐÐ°ÑÑÐ¸Ð½ÐºÐ¸ Ð¿Ð¾ Ð·Ð°Ð¿ÑÐ¾ÑÑ ÐºÐ¸ÑÐ»Ð¾ÑÐ°"/>
          <p:cNvPicPr>
            <a:picLocks noChangeAspect="1" noChangeArrowheads="1"/>
          </p:cNvPicPr>
          <p:nvPr/>
        </p:nvPicPr>
        <p:blipFill>
          <a:blip r:embed="rId8" cstate="print"/>
          <a:srcRect l="9524" t="6294" r="9524" b="11712"/>
          <a:stretch>
            <a:fillRect/>
          </a:stretch>
        </p:blipFill>
        <p:spPr bwMode="auto">
          <a:xfrm>
            <a:off x="7735705" y="5286388"/>
            <a:ext cx="1408295" cy="1571612"/>
          </a:xfrm>
          <a:prstGeom prst="rect">
            <a:avLst/>
          </a:prstGeom>
          <a:noFill/>
        </p:spPr>
      </p:pic>
      <p:pic>
        <p:nvPicPr>
          <p:cNvPr id="16412" name="Picture 28" descr="ÐÐ°ÑÑÐ¸Ð½ÐºÐ¸ Ð¿Ð¾ Ð·Ð°Ð¿ÑÐ¾ÑÑ ÑÐ°Ð´Ð¸Ð°ÑÐ¸Ñ"/>
          <p:cNvPicPr>
            <a:picLocks noChangeAspect="1" noChangeArrowheads="1"/>
          </p:cNvPicPr>
          <p:nvPr/>
        </p:nvPicPr>
        <p:blipFill>
          <a:blip r:embed="rId9" cstate="print"/>
          <a:srcRect/>
          <a:stretch>
            <a:fillRect/>
          </a:stretch>
        </p:blipFill>
        <p:spPr bwMode="auto">
          <a:xfrm>
            <a:off x="7643834" y="3857628"/>
            <a:ext cx="1500166" cy="1214446"/>
          </a:xfrm>
          <a:prstGeom prst="rect">
            <a:avLst/>
          </a:prstGeom>
          <a:noFill/>
        </p:spPr>
      </p:pic>
      <p:pic>
        <p:nvPicPr>
          <p:cNvPr id="16414" name="Picture 30" descr="ÐÐ°ÑÑÐ¸Ð½ÐºÐ¸ Ð¿Ð¾ Ð·Ð°Ð¿ÑÐ¾ÑÑ Ð°ÑÐ³Ð¸Ð¾Ð¿Ð°"/>
          <p:cNvPicPr>
            <a:picLocks noChangeAspect="1" noChangeArrowheads="1"/>
          </p:cNvPicPr>
          <p:nvPr/>
        </p:nvPicPr>
        <p:blipFill>
          <a:blip r:embed="rId10" cstate="print"/>
          <a:srcRect/>
          <a:stretch>
            <a:fillRect/>
          </a:stretch>
        </p:blipFill>
        <p:spPr bwMode="auto">
          <a:xfrm>
            <a:off x="2048927" y="3857628"/>
            <a:ext cx="1955717" cy="128588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l="25805" t="25390" r="25878" b="6250"/>
          <a:stretch>
            <a:fillRect/>
          </a:stretch>
        </p:blipFill>
        <p:spPr bwMode="auto">
          <a:xfrm>
            <a:off x="571472" y="0"/>
            <a:ext cx="8215370" cy="6534922"/>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81886"/>
            <a:ext cx="8715436" cy="6561823"/>
          </a:xfrm>
        </p:spPr>
        <p:txBody>
          <a:bodyPr>
            <a:noAutofit/>
          </a:bodyPr>
          <a:lstStyle/>
          <a:p>
            <a:pPr algn="just">
              <a:lnSpc>
                <a:spcPct val="80000"/>
              </a:lnSpc>
              <a:spcBef>
                <a:spcPts val="0"/>
              </a:spcBef>
            </a:pPr>
            <a:r>
              <a:rPr lang="uk-UA" sz="2800" b="1" i="1" dirty="0" smtClean="0">
                <a:solidFill>
                  <a:srgbClr val="FF0000"/>
                </a:solidFill>
              </a:rPr>
              <a:t>Хімічні опіки </a:t>
            </a:r>
            <a:r>
              <a:rPr lang="uk-UA" sz="2400" b="1" dirty="0" smtClean="0"/>
              <a:t>виникають у результаті впливу на тканини різних хімічних речовин, що мають припікальну дію (міцні кислоти, луги, фосфор, солі важких металів). Особливо часто хімічні опіки слизових оболонок бувають у дітей. </a:t>
            </a:r>
          </a:p>
          <a:p>
            <a:pPr algn="just">
              <a:lnSpc>
                <a:spcPct val="80000"/>
              </a:lnSpc>
              <a:spcBef>
                <a:spcPts val="0"/>
              </a:spcBef>
            </a:pPr>
            <a:r>
              <a:rPr lang="uk-UA" sz="2400" b="1" i="1" dirty="0" smtClean="0">
                <a:solidFill>
                  <a:srgbClr val="00B050"/>
                </a:solidFill>
              </a:rPr>
              <a:t>Кислоти й солі важких металів</a:t>
            </a:r>
            <a:r>
              <a:rPr lang="uk-UA" sz="2400" b="1" dirty="0" smtClean="0"/>
              <a:t> викликають зсідання білків і збезводнювання тканин, унаслідок чого настає </a:t>
            </a:r>
            <a:r>
              <a:rPr lang="uk-UA" sz="2400" b="1" dirty="0" err="1" smtClean="0"/>
              <a:t>коагуляційний</a:t>
            </a:r>
            <a:r>
              <a:rPr lang="uk-UA" sz="2400" b="1" dirty="0" smtClean="0"/>
              <a:t> некроз з утворенням щільного струпа. При опіках сірчаною кислотою утворюється темний струп, соляною кислотою-білий, азотною-жовтий.</a:t>
            </a:r>
            <a:endParaRPr lang="ru-RU" sz="2400" b="1" dirty="0" smtClean="0"/>
          </a:p>
          <a:p>
            <a:pPr algn="just">
              <a:lnSpc>
                <a:spcPct val="80000"/>
              </a:lnSpc>
              <a:spcBef>
                <a:spcPts val="0"/>
              </a:spcBef>
            </a:pPr>
            <a:r>
              <a:rPr lang="uk-UA" sz="2400" b="1" i="1" dirty="0" smtClean="0">
                <a:solidFill>
                  <a:srgbClr val="00B050"/>
                </a:solidFill>
              </a:rPr>
              <a:t>Луги</a:t>
            </a:r>
            <a:r>
              <a:rPr lang="uk-UA" sz="2400" b="1" dirty="0" smtClean="0"/>
              <a:t> розчиняють й </a:t>
            </a:r>
            <a:r>
              <a:rPr lang="uk-UA" sz="2400" b="1" dirty="0" err="1" smtClean="0"/>
              <a:t>омилюють</a:t>
            </a:r>
            <a:r>
              <a:rPr lang="uk-UA" sz="2400" b="1" dirty="0" smtClean="0"/>
              <a:t> жири, у результаті чого глибоко уражуються тканини й утворюється білий м'який струп.</a:t>
            </a:r>
            <a:endParaRPr lang="ru-RU" sz="2400" b="1" dirty="0" smtClean="0"/>
          </a:p>
          <a:p>
            <a:pPr algn="just">
              <a:lnSpc>
                <a:spcPct val="80000"/>
              </a:lnSpc>
              <a:spcBef>
                <a:spcPts val="0"/>
              </a:spcBef>
            </a:pPr>
            <a:endParaRPr lang="uk-UA" sz="900" b="1" i="1" dirty="0" smtClean="0">
              <a:solidFill>
                <a:srgbClr val="FF0000"/>
              </a:solidFill>
            </a:endParaRPr>
          </a:p>
          <a:p>
            <a:pPr algn="just">
              <a:lnSpc>
                <a:spcPct val="80000"/>
              </a:lnSpc>
              <a:spcBef>
                <a:spcPts val="0"/>
              </a:spcBef>
            </a:pPr>
            <a:r>
              <a:rPr lang="uk-UA" sz="2800" b="1" i="1" dirty="0" smtClean="0">
                <a:solidFill>
                  <a:srgbClr val="FF0000"/>
                </a:solidFill>
              </a:rPr>
              <a:t>Радіаційні (променеві) опіки </a:t>
            </a:r>
            <a:r>
              <a:rPr lang="uk-UA" sz="2400" b="1" dirty="0" smtClean="0"/>
              <a:t>спричинює іонізуюче опромінювання (</a:t>
            </a:r>
            <a:r>
              <a:rPr lang="uk-UA" sz="2400" b="1" dirty="0" err="1" smtClean="0"/>
              <a:t>альфа-</a:t>
            </a:r>
            <a:r>
              <a:rPr lang="uk-UA" sz="2400" b="1" dirty="0" smtClean="0"/>
              <a:t> і бета-частинки, рентгенівське проміння, нейтрони). При цьому уражуються шкіра й слизові оболонки. Залежно від дози й тривалості опромінення можуть виникнути опіки з гострим, </a:t>
            </a:r>
            <a:r>
              <a:rPr lang="uk-UA" sz="2400" b="1" dirty="0" err="1" smtClean="0"/>
              <a:t>підгострим</a:t>
            </a:r>
            <a:r>
              <a:rPr lang="uk-UA" sz="2400" b="1" dirty="0" smtClean="0"/>
              <a:t> і хронічним перебігом. Променева реакція у вигляді почервоніння й набряку проявляється на першу або другу добу після опромінення і зберігається протягом 2-3 днів. Процес зворотний, на місці почервоніння залишається легка пігментація.</a:t>
            </a:r>
            <a:endParaRPr lang="ru-RU" sz="2400" b="1"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s://poradum.com.ua/uploads/posts/2015-02/1423578099_hmchn-opki.jpg"/>
          <p:cNvPicPr>
            <a:picLocks noChangeAspect="1" noChangeArrowheads="1"/>
          </p:cNvPicPr>
          <p:nvPr/>
        </p:nvPicPr>
        <p:blipFill>
          <a:blip r:embed="rId2" cstate="print"/>
          <a:srcRect/>
          <a:stretch>
            <a:fillRect/>
          </a:stretch>
        </p:blipFill>
        <p:spPr bwMode="auto">
          <a:xfrm>
            <a:off x="1928794" y="142852"/>
            <a:ext cx="5893587" cy="3071810"/>
          </a:xfrm>
          <a:prstGeom prst="rect">
            <a:avLst/>
          </a:prstGeom>
          <a:noFill/>
        </p:spPr>
      </p:pic>
      <p:sp>
        <p:nvSpPr>
          <p:cNvPr id="4" name="TextBox 3"/>
          <p:cNvSpPr txBox="1"/>
          <p:nvPr/>
        </p:nvSpPr>
        <p:spPr>
          <a:xfrm>
            <a:off x="3857620" y="3071810"/>
            <a:ext cx="1431802" cy="369332"/>
          </a:xfrm>
          <a:prstGeom prst="rect">
            <a:avLst/>
          </a:prstGeom>
          <a:noFill/>
        </p:spPr>
        <p:txBody>
          <a:bodyPr wrap="square" rtlCol="0">
            <a:spAutoFit/>
          </a:bodyPr>
          <a:lstStyle/>
          <a:p>
            <a:r>
              <a:rPr lang="ru-RU" dirty="0" err="1" smtClean="0"/>
              <a:t>Хімічні</a:t>
            </a:r>
            <a:r>
              <a:rPr lang="ru-RU" dirty="0" smtClean="0"/>
              <a:t> </a:t>
            </a:r>
            <a:r>
              <a:rPr lang="ru-RU" dirty="0" err="1" smtClean="0"/>
              <a:t>опіки</a:t>
            </a:r>
            <a:endParaRPr lang="ru-RU" dirty="0"/>
          </a:p>
        </p:txBody>
      </p:sp>
      <p:pic>
        <p:nvPicPr>
          <p:cNvPr id="69636" name="Picture 4" descr="ÐÐ°ÑÑÐ¸Ð½ÐºÐ¸ Ð¿Ð¾ Ð·Ð°Ð¿ÑÐ¾ÑÑ ÑÐ°Ð´ÑÐ°ÑÑÐ¹Ð½Ñ Ð¾Ð¿ÑÐºÐ¸"/>
          <p:cNvPicPr>
            <a:picLocks noChangeAspect="1" noChangeArrowheads="1"/>
          </p:cNvPicPr>
          <p:nvPr/>
        </p:nvPicPr>
        <p:blipFill>
          <a:blip r:embed="rId3" cstate="print"/>
          <a:srcRect/>
          <a:stretch>
            <a:fillRect/>
          </a:stretch>
        </p:blipFill>
        <p:spPr bwMode="auto">
          <a:xfrm>
            <a:off x="6126727" y="3929066"/>
            <a:ext cx="3017273" cy="1852606"/>
          </a:xfrm>
          <a:prstGeom prst="rect">
            <a:avLst/>
          </a:prstGeom>
          <a:noFill/>
        </p:spPr>
      </p:pic>
      <p:sp>
        <p:nvSpPr>
          <p:cNvPr id="6" name="TextBox 5"/>
          <p:cNvSpPr txBox="1"/>
          <p:nvPr/>
        </p:nvSpPr>
        <p:spPr>
          <a:xfrm>
            <a:off x="2428860" y="6286520"/>
            <a:ext cx="2996333" cy="369332"/>
          </a:xfrm>
          <a:prstGeom prst="rect">
            <a:avLst/>
          </a:prstGeom>
          <a:noFill/>
        </p:spPr>
        <p:txBody>
          <a:bodyPr wrap="none" rtlCol="0">
            <a:spAutoFit/>
          </a:bodyPr>
          <a:lstStyle/>
          <a:p>
            <a:r>
              <a:rPr lang="ru-RU" dirty="0" err="1" smtClean="0"/>
              <a:t>Радіаційні</a:t>
            </a:r>
            <a:r>
              <a:rPr lang="ru-RU" dirty="0" smtClean="0"/>
              <a:t> (</a:t>
            </a:r>
            <a:r>
              <a:rPr lang="ru-RU" dirty="0" err="1" smtClean="0"/>
              <a:t>променеві</a:t>
            </a:r>
            <a:r>
              <a:rPr lang="ru-RU" dirty="0" smtClean="0"/>
              <a:t>) </a:t>
            </a:r>
            <a:r>
              <a:rPr lang="ru-RU" dirty="0" err="1" smtClean="0"/>
              <a:t>опіки</a:t>
            </a:r>
            <a:endParaRPr lang="ru-RU" dirty="0"/>
          </a:p>
        </p:txBody>
      </p:sp>
      <p:pic>
        <p:nvPicPr>
          <p:cNvPr id="69640" name="Picture 8" descr="ÐÐ¾ÑÐ¾Ð¶ÐµÐµ Ð¸Ð·Ð¾Ð±ÑÐ°Ð¶ÐµÐ½Ð¸Ðµ"/>
          <p:cNvPicPr>
            <a:picLocks noChangeAspect="1" noChangeArrowheads="1"/>
          </p:cNvPicPr>
          <p:nvPr/>
        </p:nvPicPr>
        <p:blipFill>
          <a:blip r:embed="rId4" cstate="print"/>
          <a:srcRect/>
          <a:stretch>
            <a:fillRect/>
          </a:stretch>
        </p:blipFill>
        <p:spPr bwMode="auto">
          <a:xfrm>
            <a:off x="3143240" y="3929066"/>
            <a:ext cx="2571768" cy="1928826"/>
          </a:xfrm>
          <a:prstGeom prst="rect">
            <a:avLst/>
          </a:prstGeom>
          <a:noFill/>
        </p:spPr>
      </p:pic>
      <p:pic>
        <p:nvPicPr>
          <p:cNvPr id="69646" name="Picture 14" descr="ÐÐ¾ÑÐ¾Ð¶ÐµÐµ Ð¸Ð·Ð¾Ð±ÑÐ°Ð¶ÐµÐ½Ð¸Ðµ"/>
          <p:cNvPicPr>
            <a:picLocks noChangeAspect="1" noChangeArrowheads="1"/>
          </p:cNvPicPr>
          <p:nvPr/>
        </p:nvPicPr>
        <p:blipFill>
          <a:blip r:embed="rId5" cstate="print"/>
          <a:srcRect/>
          <a:stretch>
            <a:fillRect/>
          </a:stretch>
        </p:blipFill>
        <p:spPr bwMode="auto">
          <a:xfrm>
            <a:off x="357158" y="4000504"/>
            <a:ext cx="2381230" cy="178592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85728"/>
            <a:ext cx="8786874" cy="6357982"/>
          </a:xfrm>
        </p:spPr>
        <p:txBody>
          <a:bodyPr>
            <a:normAutofit fontScale="62500" lnSpcReduction="20000"/>
          </a:bodyPr>
          <a:lstStyle/>
          <a:p>
            <a:pPr algn="just">
              <a:spcBef>
                <a:spcPts val="0"/>
              </a:spcBef>
            </a:pPr>
            <a:r>
              <a:rPr lang="uk-UA" sz="3800" b="1" dirty="0" smtClean="0">
                <a:solidFill>
                  <a:srgbClr val="00B050"/>
                </a:solidFill>
              </a:rPr>
              <a:t>Променеве випадання волосся (алопеція) </a:t>
            </a:r>
            <a:r>
              <a:rPr lang="uk-UA" sz="3800" b="1" dirty="0" smtClean="0"/>
              <a:t>виникає на волосистій частині голови і триває 1-4 тижні після опромінення. Волосся відростає за 6-10 тижнів.</a:t>
            </a:r>
            <a:endParaRPr lang="ru-RU" sz="3800" b="1" dirty="0" smtClean="0"/>
          </a:p>
          <a:p>
            <a:pPr algn="just">
              <a:spcBef>
                <a:spcPts val="0"/>
              </a:spcBef>
            </a:pPr>
            <a:r>
              <a:rPr lang="uk-UA" sz="3800" b="1" i="1" dirty="0" smtClean="0">
                <a:solidFill>
                  <a:srgbClr val="7030A0"/>
                </a:solidFill>
              </a:rPr>
              <a:t>Гострий променевий дерматит І ступеня </a:t>
            </a:r>
            <a:r>
              <a:rPr lang="uk-UA" sz="3800" b="1" dirty="0" smtClean="0"/>
              <a:t>виникає на 15-20 день після опромінення. Прихований період триває в середньому два тижні. У потерпілого з'являється почервоніння, набряк, випадає волосся. Через один-два тижні почервоніння зникає, залишається пігментація шкіри, починає відростати волосся.</a:t>
            </a:r>
            <a:endParaRPr lang="ru-RU" sz="3800" b="1" dirty="0" smtClean="0"/>
          </a:p>
          <a:p>
            <a:pPr algn="just">
              <a:spcBef>
                <a:spcPts val="0"/>
              </a:spcBef>
            </a:pPr>
            <a:r>
              <a:rPr lang="uk-UA" sz="3800" b="1" dirty="0" smtClean="0"/>
              <a:t>При виникають </a:t>
            </a:r>
            <a:r>
              <a:rPr lang="uk-UA" sz="3800" b="1" i="1" dirty="0" smtClean="0">
                <a:solidFill>
                  <a:srgbClr val="7030A0"/>
                </a:solidFill>
              </a:rPr>
              <a:t>гострому променевому дерматиті </a:t>
            </a:r>
            <a:r>
              <a:rPr lang="en-US" sz="3800" b="1" i="1" dirty="0" smtClean="0">
                <a:solidFill>
                  <a:srgbClr val="7030A0"/>
                </a:solidFill>
              </a:rPr>
              <a:t>II</a:t>
            </a:r>
            <a:r>
              <a:rPr lang="ru-RU" sz="3800" b="1" i="1" dirty="0" smtClean="0">
                <a:solidFill>
                  <a:srgbClr val="7030A0"/>
                </a:solidFill>
              </a:rPr>
              <a:t> </a:t>
            </a:r>
            <a:r>
              <a:rPr lang="uk-UA" sz="3800" b="1" i="1" dirty="0" smtClean="0">
                <a:solidFill>
                  <a:srgbClr val="7030A0"/>
                </a:solidFill>
              </a:rPr>
              <a:t>ступеня </a:t>
            </a:r>
            <a:r>
              <a:rPr lang="uk-UA" sz="3800" b="1" dirty="0" smtClean="0"/>
              <a:t>почервоніння, пухирі, що триває протягом 2-5 днів після опромінення. Прихований період - 1-2 тижні. Клінічні симптоми ушкодження у цей час не проявляються, потерпілий почуває себе порівняно добре. Через 1-2 тижні починається розпал клінічної картини ураження шкіри - ви­никає набряк, виражене почервоніння, збільшуються лімфатичні вузли. Потерпілі скаржаться на біль в ушкодженій ділянці тіла. Набряк наростає, мілкі пухирці зливаються, утворюючи багатокамерні пухирі. Якщо вони інфікуються, то з'являються виразки. Захворювання триває один-півтора місяця, повне видужання не спостерігається.</a:t>
            </a:r>
            <a:endParaRPr lang="ru-RU" sz="3800" b="1" dirty="0" smtClean="0"/>
          </a:p>
          <a:p>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42852"/>
            <a:ext cx="8929718" cy="6500858"/>
          </a:xfrm>
        </p:spPr>
        <p:txBody>
          <a:bodyPr>
            <a:normAutofit fontScale="85000" lnSpcReduction="10000"/>
          </a:bodyPr>
          <a:lstStyle/>
          <a:p>
            <a:pPr algn="just">
              <a:lnSpc>
                <a:spcPct val="80000"/>
              </a:lnSpc>
              <a:spcBef>
                <a:spcPts val="0"/>
              </a:spcBef>
            </a:pPr>
            <a:r>
              <a:rPr lang="uk-UA" sz="2400" b="1" i="1" dirty="0" smtClean="0">
                <a:solidFill>
                  <a:srgbClr val="7030A0"/>
                </a:solidFill>
              </a:rPr>
              <a:t>Променеві опіки ІІІ ступеня </a:t>
            </a:r>
            <a:r>
              <a:rPr lang="uk-UA" sz="2400" b="1" dirty="0" smtClean="0"/>
              <a:t>характеризуються змертвінням шкіри й утворенням виразок. Прихований період триває 4-6 днів. Швидко наростає гостре запалення (почервоніння шкіри, набряк, різкий біль), підвищується температура тіла, збільшуються лімфатичні вузли. Пухирі тріскають, утворюючи виразки, що при інфікуванні перетворюються в гнійні рани, внаслідок чого може виникнути сепсис. Виразки загоюються дуже повільно, нерідко залишаються трофічні виразки, що можуть перейти у злоякісні пухлини.</a:t>
            </a:r>
          </a:p>
          <a:p>
            <a:pPr algn="just">
              <a:lnSpc>
                <a:spcPct val="80000"/>
              </a:lnSpc>
              <a:spcBef>
                <a:spcPts val="0"/>
              </a:spcBef>
            </a:pPr>
            <a:endParaRPr lang="uk-UA" sz="2400" b="1" i="1" dirty="0" smtClean="0">
              <a:solidFill>
                <a:srgbClr val="FF0000"/>
              </a:solidFill>
            </a:endParaRPr>
          </a:p>
          <a:p>
            <a:pPr algn="just">
              <a:lnSpc>
                <a:spcPct val="80000"/>
              </a:lnSpc>
              <a:spcBef>
                <a:spcPts val="0"/>
              </a:spcBef>
            </a:pPr>
            <a:r>
              <a:rPr lang="uk-UA" sz="2400" b="1" i="1" dirty="0" smtClean="0">
                <a:solidFill>
                  <a:srgbClr val="FF0000"/>
                </a:solidFill>
              </a:rPr>
              <a:t>Опіки дихальних шляхів </a:t>
            </a:r>
            <a:r>
              <a:rPr lang="uk-UA" sz="2400" b="1" dirty="0" smtClean="0"/>
              <a:t>виникають унаслідок дії полум'я, розпеченого повітря, токсичних продуктів горіння (95</a:t>
            </a:r>
            <a:r>
              <a:rPr lang="uk-UA" sz="2400" b="1" i="1" dirty="0" smtClean="0"/>
              <a:t>% </a:t>
            </a:r>
            <a:r>
              <a:rPr lang="uk-UA" sz="2400" b="1" dirty="0" smtClean="0"/>
              <a:t>усіх випадків), перегрітої пари, а також при опіках грудей, шиї, обличчя. Вдихання гарячого диму і токсичних продуктів горіння спричинюють опіки слизових оболонок верхніх дихальних шляхів, їх набряк, що призводить до звуження бронхів (</a:t>
            </a:r>
            <a:r>
              <a:rPr lang="uk-UA" sz="2400" b="1" dirty="0" err="1" smtClean="0"/>
              <a:t>бронхоспазму</a:t>
            </a:r>
            <a:r>
              <a:rPr lang="uk-UA" sz="2400" b="1" dirty="0" smtClean="0"/>
              <a:t>) та недостатності дихання. З'являються періодичний кашель, сухість у роті, білясті плями на слизовій порожнині рота, біль у горлі під час ковтання, хриплий голос або афонія, задишка, синюшність обличчя, серцево-судинні розлади.</a:t>
            </a:r>
            <a:endParaRPr lang="ru-RU" sz="2400" b="1" dirty="0" smtClean="0"/>
          </a:p>
          <a:p>
            <a:pPr algn="just">
              <a:lnSpc>
                <a:spcPct val="80000"/>
              </a:lnSpc>
              <a:spcBef>
                <a:spcPts val="0"/>
              </a:spcBef>
            </a:pPr>
            <a:endParaRPr lang="uk-UA" sz="2400" b="1" i="1" dirty="0" smtClean="0">
              <a:solidFill>
                <a:srgbClr val="FF0000"/>
              </a:solidFill>
            </a:endParaRPr>
          </a:p>
          <a:p>
            <a:pPr algn="just">
              <a:lnSpc>
                <a:spcPct val="80000"/>
              </a:lnSpc>
              <a:spcBef>
                <a:spcPts val="0"/>
              </a:spcBef>
            </a:pPr>
            <a:r>
              <a:rPr lang="uk-UA" sz="2400" b="1" i="1" dirty="0" smtClean="0">
                <a:solidFill>
                  <a:srgbClr val="FF0000"/>
                </a:solidFill>
              </a:rPr>
              <a:t>Опіки у дітей </a:t>
            </a:r>
            <a:r>
              <a:rPr lang="uk-UA" sz="2400" b="1" i="1" dirty="0" smtClean="0"/>
              <a:t>з усіх побутових травм становлять 27,7% і посідають перше місце. Причиною опіків найчастіше є бездоглядність, необережність з боку дорослих і дітей. Термічні опіки становлять 42%, їх найчастіше отримують діти до 3 років (51,6 % усіх опіків за віковими групами). У цьому віці смертність від опіків найбільша, що пов'язане з анатомо-фізіологічними особливостями дитячого організму. Близько 2/3 опіків діти одержують від гарячих рідин (води, молока, супів). Ніжна й тонка шкіра дітей ушкоджується глибше. Загальна реакція дитячого організму на опікову травму звичайно проявляється опіковим шоком і підвищеною чутливістю до інфекції. Симптоми ступенів опіків такі ж, як у дорослих. Площу опіків визначають залежно від віку дітей.</a:t>
            </a:r>
            <a:endParaRPr lang="ru-RU" sz="2400" b="1" i="1" dirty="0" smtClean="0"/>
          </a:p>
          <a:p>
            <a:pPr algn="just">
              <a:lnSpc>
                <a:spcPct val="80000"/>
              </a:lnSpc>
              <a:spcBef>
                <a:spcPts val="0"/>
              </a:spcBef>
            </a:pPr>
            <a:endParaRPr lang="ru-RU" sz="2200" b="1" i="1" dirty="0" smtClean="0"/>
          </a:p>
          <a:p>
            <a:pPr algn="just">
              <a:lnSpc>
                <a:spcPct val="80000"/>
              </a:lnSpc>
              <a:spcBef>
                <a:spcPts val="0"/>
              </a:spcBef>
            </a:pPr>
            <a:endParaRPr lang="ru-RU" sz="2400" b="1" dirty="0" smtClean="0"/>
          </a:p>
          <a:p>
            <a:pPr>
              <a:buNone/>
            </a:pPr>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00298" y="1"/>
            <a:ext cx="4496424" cy="461665"/>
          </a:xfrm>
          <a:prstGeom prst="rect">
            <a:avLst/>
          </a:prstGeom>
        </p:spPr>
        <p:txBody>
          <a:bodyPr wrap="square">
            <a:spAutoFit/>
          </a:bodyPr>
          <a:lstStyle/>
          <a:p>
            <a:r>
              <a:rPr lang="uk-UA" sz="2400" b="1" dirty="0" smtClean="0">
                <a:solidFill>
                  <a:srgbClr val="FF0000"/>
                </a:solidFill>
              </a:rPr>
              <a:t>Визначення площі опіків у дітей</a:t>
            </a:r>
            <a:endParaRPr lang="ru-RU" sz="2400" dirty="0">
              <a:solidFill>
                <a:srgbClr val="FF0000"/>
              </a:solidFill>
            </a:endParaRPr>
          </a:p>
        </p:txBody>
      </p:sp>
      <p:graphicFrame>
        <p:nvGraphicFramePr>
          <p:cNvPr id="3" name="Таблица 2"/>
          <p:cNvGraphicFramePr>
            <a:graphicFrameLocks noGrp="1"/>
          </p:cNvGraphicFramePr>
          <p:nvPr/>
        </p:nvGraphicFramePr>
        <p:xfrm>
          <a:off x="571472" y="571480"/>
          <a:ext cx="8143932" cy="2166942"/>
        </p:xfrm>
        <a:graphic>
          <a:graphicData uri="http://schemas.openxmlformats.org/drawingml/2006/table">
            <a:tbl>
              <a:tblPr/>
              <a:tblGrid>
                <a:gridCol w="3187500"/>
                <a:gridCol w="1628542"/>
                <a:gridCol w="1663945"/>
                <a:gridCol w="1663945"/>
              </a:tblGrid>
              <a:tr h="285752">
                <a:tc rowSpan="2">
                  <a:txBody>
                    <a:bodyPr/>
                    <a:lstStyle/>
                    <a:p>
                      <a:pPr marL="457200">
                        <a:lnSpc>
                          <a:spcPct val="100000"/>
                        </a:lnSpc>
                        <a:spcAft>
                          <a:spcPts val="0"/>
                        </a:spcAft>
                      </a:pPr>
                      <a:r>
                        <a:rPr lang="uk-UA" sz="2000" b="1" spc="-10" dirty="0">
                          <a:solidFill>
                            <a:srgbClr val="000000"/>
                          </a:solidFill>
                          <a:latin typeface="Times New Roman"/>
                          <a:ea typeface="Times New Roman"/>
                          <a:cs typeface="Times New Roman"/>
                        </a:rPr>
                        <a:t>Частина тіла</a:t>
                      </a:r>
                      <a:endParaRPr lang="ru-RU" sz="2000" b="1" dirty="0">
                        <a:latin typeface="Times New Roman"/>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marL="396240">
                        <a:lnSpc>
                          <a:spcPct val="100000"/>
                        </a:lnSpc>
                        <a:spcAft>
                          <a:spcPts val="0"/>
                        </a:spcAft>
                      </a:pPr>
                      <a:r>
                        <a:rPr lang="uk-UA" sz="2000" b="1">
                          <a:solidFill>
                            <a:srgbClr val="000000"/>
                          </a:solidFill>
                          <a:latin typeface="Times New Roman"/>
                          <a:ea typeface="Times New Roman"/>
                          <a:cs typeface="Times New Roman"/>
                        </a:rPr>
                        <a:t>Площа опіків залежно від віку, %</a:t>
                      </a:r>
                      <a:endParaRPr lang="ru-RU" sz="2000" b="1">
                        <a:latin typeface="Times New Roman"/>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r>
              <a:tr h="338142">
                <a:tc vMerge="1">
                  <a:txBody>
                    <a:bodyPr/>
                    <a:lstStyle/>
                    <a:p>
                      <a:endParaRPr lang="ru-RU"/>
                    </a:p>
                  </a:txBody>
                  <a:tcPr/>
                </a:tc>
                <a:tc>
                  <a:txBody>
                    <a:bodyPr/>
                    <a:lstStyle/>
                    <a:p>
                      <a:pPr algn="ctr">
                        <a:lnSpc>
                          <a:spcPct val="100000"/>
                        </a:lnSpc>
                        <a:spcAft>
                          <a:spcPts val="0"/>
                        </a:spcAft>
                      </a:pPr>
                      <a:r>
                        <a:rPr lang="uk-UA" sz="2000" b="1" dirty="0">
                          <a:solidFill>
                            <a:srgbClr val="FF0000"/>
                          </a:solidFill>
                          <a:latin typeface="Times New Roman"/>
                          <a:ea typeface="Times New Roman"/>
                          <a:cs typeface="Times New Roman"/>
                        </a:rPr>
                        <a:t>до 1 року</a:t>
                      </a:r>
                      <a:endParaRPr lang="ru-RU" sz="2000" b="1" dirty="0">
                        <a:solidFill>
                          <a:srgbClr val="FF0000"/>
                        </a:solidFill>
                        <a:latin typeface="Times New Roman"/>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uk-UA" sz="2000" b="1" dirty="0">
                          <a:solidFill>
                            <a:srgbClr val="FF0000"/>
                          </a:solidFill>
                          <a:latin typeface="Times New Roman"/>
                          <a:ea typeface="Times New Roman"/>
                          <a:cs typeface="Times New Roman"/>
                        </a:rPr>
                        <a:t>1-6 років</a:t>
                      </a:r>
                      <a:endParaRPr lang="ru-RU" sz="2000" b="1" dirty="0">
                        <a:solidFill>
                          <a:srgbClr val="FF0000"/>
                        </a:solidFill>
                        <a:latin typeface="Times New Roman"/>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uk-UA" sz="2000" b="1" dirty="0">
                          <a:solidFill>
                            <a:srgbClr val="FF0000"/>
                          </a:solidFill>
                          <a:latin typeface="Times New Roman"/>
                          <a:ea typeface="Times New Roman"/>
                          <a:cs typeface="Times New Roman"/>
                        </a:rPr>
                        <a:t>5-14 років</a:t>
                      </a:r>
                      <a:endParaRPr lang="ru-RU" sz="2000" b="1" dirty="0">
                        <a:solidFill>
                          <a:srgbClr val="FF0000"/>
                        </a:solidFill>
                        <a:latin typeface="Times New Roman"/>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365784">
                <a:tc>
                  <a:txBody>
                    <a:bodyPr/>
                    <a:lstStyle/>
                    <a:p>
                      <a:pPr marR="222250">
                        <a:lnSpc>
                          <a:spcPct val="100000"/>
                        </a:lnSpc>
                        <a:spcAft>
                          <a:spcPts val="0"/>
                        </a:spcAft>
                      </a:pPr>
                      <a:r>
                        <a:rPr lang="uk-UA" sz="2000" b="1" spc="-25" dirty="0">
                          <a:solidFill>
                            <a:srgbClr val="7030A0"/>
                          </a:solidFill>
                          <a:latin typeface="Times New Roman"/>
                          <a:ea typeface="Times New Roman"/>
                          <a:cs typeface="Times New Roman"/>
                        </a:rPr>
                        <a:t>Голова </a:t>
                      </a:r>
                      <a:endParaRPr lang="uk-UA" sz="2000" b="1" spc="-25" dirty="0" smtClean="0">
                        <a:solidFill>
                          <a:srgbClr val="7030A0"/>
                        </a:solidFill>
                        <a:latin typeface="Times New Roman"/>
                        <a:ea typeface="Times New Roman"/>
                        <a:cs typeface="Times New Roman"/>
                      </a:endParaRPr>
                    </a:p>
                    <a:p>
                      <a:pPr marR="222250">
                        <a:lnSpc>
                          <a:spcPct val="100000"/>
                        </a:lnSpc>
                        <a:spcAft>
                          <a:spcPts val="0"/>
                        </a:spcAft>
                      </a:pPr>
                      <a:r>
                        <a:rPr lang="uk-UA" sz="2000" b="1" spc="-5" dirty="0" smtClean="0">
                          <a:solidFill>
                            <a:srgbClr val="7030A0"/>
                          </a:solidFill>
                          <a:latin typeface="Times New Roman"/>
                          <a:ea typeface="Times New Roman"/>
                          <a:cs typeface="Times New Roman"/>
                        </a:rPr>
                        <a:t>Верхня </a:t>
                      </a:r>
                      <a:r>
                        <a:rPr lang="uk-UA" sz="2000" b="1" spc="-5" dirty="0">
                          <a:solidFill>
                            <a:srgbClr val="7030A0"/>
                          </a:solidFill>
                          <a:latin typeface="Times New Roman"/>
                          <a:ea typeface="Times New Roman"/>
                          <a:cs typeface="Times New Roman"/>
                        </a:rPr>
                        <a:t>кінцівка </a:t>
                      </a:r>
                      <a:endParaRPr lang="uk-UA" sz="2000" b="1" spc="-5" dirty="0" smtClean="0">
                        <a:solidFill>
                          <a:srgbClr val="7030A0"/>
                        </a:solidFill>
                        <a:latin typeface="Times New Roman"/>
                        <a:ea typeface="Times New Roman"/>
                        <a:cs typeface="Times New Roman"/>
                      </a:endParaRPr>
                    </a:p>
                    <a:p>
                      <a:pPr marR="222250">
                        <a:lnSpc>
                          <a:spcPct val="100000"/>
                        </a:lnSpc>
                        <a:spcAft>
                          <a:spcPts val="0"/>
                        </a:spcAft>
                      </a:pPr>
                      <a:r>
                        <a:rPr lang="uk-UA" sz="2000" b="1" spc="-15" dirty="0" smtClean="0">
                          <a:solidFill>
                            <a:srgbClr val="7030A0"/>
                          </a:solidFill>
                          <a:latin typeface="Times New Roman"/>
                          <a:ea typeface="Times New Roman"/>
                          <a:cs typeface="Times New Roman"/>
                        </a:rPr>
                        <a:t>Тулуб </a:t>
                      </a:r>
                      <a:r>
                        <a:rPr lang="uk-UA" sz="2000" b="1" spc="-15" dirty="0">
                          <a:solidFill>
                            <a:srgbClr val="7030A0"/>
                          </a:solidFill>
                          <a:latin typeface="Times New Roman"/>
                          <a:ea typeface="Times New Roman"/>
                          <a:cs typeface="Times New Roman"/>
                        </a:rPr>
                        <a:t>спереду або ззаду </a:t>
                      </a:r>
                      <a:r>
                        <a:rPr lang="uk-UA" sz="2000" b="1" spc="-5" dirty="0">
                          <a:solidFill>
                            <a:srgbClr val="7030A0"/>
                          </a:solidFill>
                          <a:latin typeface="Times New Roman"/>
                          <a:ea typeface="Times New Roman"/>
                          <a:cs typeface="Times New Roman"/>
                        </a:rPr>
                        <a:t>Нижня кінцівка </a:t>
                      </a:r>
                      <a:r>
                        <a:rPr lang="uk-UA" sz="2000" b="1" dirty="0">
                          <a:solidFill>
                            <a:srgbClr val="7030A0"/>
                          </a:solidFill>
                          <a:latin typeface="Times New Roman"/>
                          <a:ea typeface="Times New Roman"/>
                          <a:cs typeface="Times New Roman"/>
                        </a:rPr>
                        <a:t>Промежина</a:t>
                      </a:r>
                      <a:endParaRPr lang="ru-RU" sz="2000" b="1" dirty="0">
                        <a:solidFill>
                          <a:srgbClr val="7030A0"/>
                        </a:solidFill>
                        <a:latin typeface="Times New Roman"/>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86385" marR="289560" algn="ctr">
                        <a:lnSpc>
                          <a:spcPct val="100000"/>
                        </a:lnSpc>
                        <a:spcAft>
                          <a:spcPts val="0"/>
                        </a:spcAft>
                      </a:pPr>
                      <a:r>
                        <a:rPr lang="uk-UA" sz="2000" b="1" dirty="0" smtClean="0">
                          <a:solidFill>
                            <a:srgbClr val="000000"/>
                          </a:solidFill>
                          <a:latin typeface="Times New Roman"/>
                          <a:ea typeface="Times New Roman"/>
                          <a:cs typeface="Times New Roman"/>
                        </a:rPr>
                        <a:t>21</a:t>
                      </a:r>
                    </a:p>
                    <a:p>
                      <a:pPr marL="286385" marR="289560" algn="ctr">
                        <a:lnSpc>
                          <a:spcPct val="100000"/>
                        </a:lnSpc>
                        <a:spcAft>
                          <a:spcPts val="0"/>
                        </a:spcAft>
                      </a:pPr>
                      <a:r>
                        <a:rPr lang="uk-UA" sz="2000" b="1" dirty="0" smtClean="0">
                          <a:solidFill>
                            <a:srgbClr val="000000"/>
                          </a:solidFill>
                          <a:latin typeface="Times New Roman"/>
                          <a:ea typeface="Times New Roman"/>
                          <a:cs typeface="Times New Roman"/>
                        </a:rPr>
                        <a:t> </a:t>
                      </a:r>
                      <a:r>
                        <a:rPr lang="uk-UA" sz="2000" b="1" dirty="0">
                          <a:solidFill>
                            <a:srgbClr val="000000"/>
                          </a:solidFill>
                          <a:latin typeface="Times New Roman"/>
                          <a:ea typeface="Times New Roman"/>
                          <a:cs typeface="Times New Roman"/>
                        </a:rPr>
                        <a:t>9 </a:t>
                      </a:r>
                      <a:endParaRPr lang="uk-UA" sz="2000" b="1" dirty="0" smtClean="0">
                        <a:solidFill>
                          <a:srgbClr val="000000"/>
                        </a:solidFill>
                        <a:latin typeface="Times New Roman"/>
                        <a:ea typeface="Times New Roman"/>
                        <a:cs typeface="Times New Roman"/>
                      </a:endParaRPr>
                    </a:p>
                    <a:p>
                      <a:pPr marL="286385" marR="289560" algn="ctr">
                        <a:lnSpc>
                          <a:spcPct val="100000"/>
                        </a:lnSpc>
                        <a:spcAft>
                          <a:spcPts val="0"/>
                        </a:spcAft>
                      </a:pPr>
                      <a:r>
                        <a:rPr lang="uk-UA" sz="2000" b="1" dirty="0" smtClean="0">
                          <a:solidFill>
                            <a:srgbClr val="000000"/>
                          </a:solidFill>
                          <a:latin typeface="Times New Roman"/>
                          <a:ea typeface="Times New Roman"/>
                          <a:cs typeface="Times New Roman"/>
                        </a:rPr>
                        <a:t>16 </a:t>
                      </a:r>
                    </a:p>
                    <a:p>
                      <a:pPr marL="286385" marR="289560" algn="ctr">
                        <a:lnSpc>
                          <a:spcPct val="100000"/>
                        </a:lnSpc>
                        <a:spcAft>
                          <a:spcPts val="0"/>
                        </a:spcAft>
                      </a:pPr>
                      <a:r>
                        <a:rPr lang="uk-UA" sz="2000" b="1" dirty="0" smtClean="0">
                          <a:solidFill>
                            <a:srgbClr val="000000"/>
                          </a:solidFill>
                          <a:latin typeface="Times New Roman"/>
                          <a:ea typeface="Times New Roman"/>
                          <a:cs typeface="Times New Roman"/>
                        </a:rPr>
                        <a:t>14 </a:t>
                      </a:r>
                    </a:p>
                    <a:p>
                      <a:pPr marL="286385" marR="289560" algn="ctr">
                        <a:lnSpc>
                          <a:spcPct val="100000"/>
                        </a:lnSpc>
                        <a:spcAft>
                          <a:spcPts val="0"/>
                        </a:spcAft>
                      </a:pPr>
                      <a:r>
                        <a:rPr lang="uk-UA" sz="2000" b="1" dirty="0" smtClean="0">
                          <a:solidFill>
                            <a:srgbClr val="000000"/>
                          </a:solidFill>
                          <a:latin typeface="Times New Roman"/>
                          <a:ea typeface="Times New Roman"/>
                          <a:cs typeface="Times New Roman"/>
                        </a:rPr>
                        <a:t>1</a:t>
                      </a:r>
                      <a:endParaRPr lang="ru-RU" sz="2000" b="1" dirty="0">
                        <a:latin typeface="Times New Roman"/>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1625" marR="289560" algn="ctr">
                        <a:lnSpc>
                          <a:spcPct val="100000"/>
                        </a:lnSpc>
                        <a:spcAft>
                          <a:spcPts val="0"/>
                        </a:spcAft>
                      </a:pPr>
                      <a:r>
                        <a:rPr lang="uk-UA" sz="2000" b="1" dirty="0">
                          <a:solidFill>
                            <a:srgbClr val="000000"/>
                          </a:solidFill>
                          <a:latin typeface="Times New Roman"/>
                          <a:ea typeface="Times New Roman"/>
                          <a:cs typeface="Times New Roman"/>
                        </a:rPr>
                        <a:t>19 </a:t>
                      </a:r>
                      <a:endParaRPr lang="uk-UA" sz="2000" b="1" dirty="0" smtClean="0">
                        <a:solidFill>
                          <a:srgbClr val="000000"/>
                        </a:solidFill>
                        <a:latin typeface="Times New Roman"/>
                        <a:ea typeface="Times New Roman"/>
                        <a:cs typeface="Times New Roman"/>
                      </a:endParaRPr>
                    </a:p>
                    <a:p>
                      <a:pPr marL="301625" marR="289560" algn="ctr">
                        <a:lnSpc>
                          <a:spcPct val="100000"/>
                        </a:lnSpc>
                        <a:spcAft>
                          <a:spcPts val="0"/>
                        </a:spcAft>
                      </a:pPr>
                      <a:r>
                        <a:rPr lang="uk-UA" sz="2000" b="1" dirty="0" smtClean="0">
                          <a:solidFill>
                            <a:srgbClr val="000000"/>
                          </a:solidFill>
                          <a:latin typeface="Times New Roman"/>
                          <a:ea typeface="Times New Roman"/>
                          <a:cs typeface="Times New Roman"/>
                        </a:rPr>
                        <a:t>9 </a:t>
                      </a:r>
                    </a:p>
                    <a:p>
                      <a:pPr marL="301625" marR="289560" algn="ctr">
                        <a:lnSpc>
                          <a:spcPct val="100000"/>
                        </a:lnSpc>
                        <a:spcAft>
                          <a:spcPts val="0"/>
                        </a:spcAft>
                      </a:pPr>
                      <a:r>
                        <a:rPr lang="uk-UA" sz="2000" b="1" dirty="0" smtClean="0">
                          <a:solidFill>
                            <a:srgbClr val="000000"/>
                          </a:solidFill>
                          <a:latin typeface="Times New Roman"/>
                          <a:ea typeface="Times New Roman"/>
                          <a:cs typeface="Times New Roman"/>
                        </a:rPr>
                        <a:t>16</a:t>
                      </a:r>
                      <a:endParaRPr lang="ru-RU" sz="2000" b="1" dirty="0">
                        <a:latin typeface="Times New Roman"/>
                        <a:ea typeface="Times New Roman"/>
                        <a:cs typeface="Times New Roman"/>
                      </a:endParaRPr>
                    </a:p>
                    <a:p>
                      <a:pPr algn="ctr">
                        <a:lnSpc>
                          <a:spcPct val="100000"/>
                        </a:lnSpc>
                        <a:spcAft>
                          <a:spcPts val="0"/>
                        </a:spcAft>
                      </a:pPr>
                      <a:r>
                        <a:rPr lang="uk-UA" sz="2000" b="1" dirty="0">
                          <a:solidFill>
                            <a:srgbClr val="000000"/>
                          </a:solidFill>
                          <a:latin typeface="Times New Roman"/>
                          <a:ea typeface="Times New Roman"/>
                          <a:cs typeface="Times New Roman"/>
                        </a:rPr>
                        <a:t>15</a:t>
                      </a:r>
                      <a:endParaRPr lang="ru-RU" sz="2000" b="1" dirty="0">
                        <a:latin typeface="Times New Roman"/>
                        <a:ea typeface="Times New Roman"/>
                        <a:cs typeface="Times New Roman"/>
                      </a:endParaRPr>
                    </a:p>
                    <a:p>
                      <a:pPr algn="ctr">
                        <a:lnSpc>
                          <a:spcPct val="100000"/>
                        </a:lnSpc>
                        <a:spcAft>
                          <a:spcPts val="0"/>
                        </a:spcAft>
                      </a:pPr>
                      <a:r>
                        <a:rPr lang="uk-UA" sz="2000" b="1" dirty="0">
                          <a:solidFill>
                            <a:srgbClr val="000000"/>
                          </a:solidFill>
                          <a:latin typeface="Times New Roman"/>
                          <a:ea typeface="Times New Roman"/>
                          <a:cs typeface="Times New Roman"/>
                        </a:rPr>
                        <a:t>1</a:t>
                      </a:r>
                      <a:endParaRPr lang="ru-RU" sz="2000" b="1" dirty="0">
                        <a:latin typeface="Times New Roman"/>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04800" marR="304800" algn="ctr">
                        <a:lnSpc>
                          <a:spcPct val="100000"/>
                        </a:lnSpc>
                        <a:spcAft>
                          <a:spcPts val="0"/>
                        </a:spcAft>
                      </a:pPr>
                      <a:r>
                        <a:rPr lang="uk-UA" sz="2000" b="1" dirty="0">
                          <a:solidFill>
                            <a:srgbClr val="000000"/>
                          </a:solidFill>
                          <a:latin typeface="Times New Roman"/>
                          <a:ea typeface="Times New Roman"/>
                          <a:cs typeface="Times New Roman"/>
                        </a:rPr>
                        <a:t>15 </a:t>
                      </a:r>
                      <a:endParaRPr lang="uk-UA" sz="2000" b="1" dirty="0" smtClean="0">
                        <a:solidFill>
                          <a:srgbClr val="000000"/>
                        </a:solidFill>
                        <a:latin typeface="Times New Roman"/>
                        <a:ea typeface="Times New Roman"/>
                        <a:cs typeface="Times New Roman"/>
                      </a:endParaRPr>
                    </a:p>
                    <a:p>
                      <a:pPr marL="304800" marR="304800" algn="ctr">
                        <a:lnSpc>
                          <a:spcPct val="100000"/>
                        </a:lnSpc>
                        <a:spcAft>
                          <a:spcPts val="0"/>
                        </a:spcAft>
                      </a:pPr>
                      <a:r>
                        <a:rPr lang="uk-UA" sz="2000" b="1" dirty="0" smtClean="0">
                          <a:solidFill>
                            <a:srgbClr val="000000"/>
                          </a:solidFill>
                          <a:latin typeface="Times New Roman"/>
                          <a:ea typeface="Times New Roman"/>
                          <a:cs typeface="Times New Roman"/>
                        </a:rPr>
                        <a:t>9</a:t>
                      </a:r>
                    </a:p>
                    <a:p>
                      <a:pPr marL="304800" marR="304800" algn="ctr">
                        <a:lnSpc>
                          <a:spcPct val="100000"/>
                        </a:lnSpc>
                        <a:spcAft>
                          <a:spcPts val="0"/>
                        </a:spcAft>
                      </a:pPr>
                      <a:r>
                        <a:rPr lang="uk-UA" sz="2000" b="1" dirty="0" smtClean="0">
                          <a:solidFill>
                            <a:srgbClr val="000000"/>
                          </a:solidFill>
                          <a:latin typeface="Times New Roman"/>
                          <a:ea typeface="Times New Roman"/>
                          <a:cs typeface="Times New Roman"/>
                        </a:rPr>
                        <a:t> </a:t>
                      </a:r>
                      <a:r>
                        <a:rPr lang="uk-UA" sz="2000" b="1" dirty="0">
                          <a:solidFill>
                            <a:srgbClr val="000000"/>
                          </a:solidFill>
                          <a:latin typeface="Times New Roman"/>
                          <a:ea typeface="Times New Roman"/>
                          <a:cs typeface="Times New Roman"/>
                        </a:rPr>
                        <a:t>16 </a:t>
                      </a:r>
                      <a:endParaRPr lang="uk-UA" sz="2000" b="1" dirty="0" smtClean="0">
                        <a:solidFill>
                          <a:srgbClr val="000000"/>
                        </a:solidFill>
                        <a:latin typeface="Times New Roman"/>
                        <a:ea typeface="Times New Roman"/>
                        <a:cs typeface="Times New Roman"/>
                      </a:endParaRPr>
                    </a:p>
                    <a:p>
                      <a:pPr marL="304800" marR="304800" algn="ctr">
                        <a:lnSpc>
                          <a:spcPct val="100000"/>
                        </a:lnSpc>
                        <a:spcAft>
                          <a:spcPts val="0"/>
                        </a:spcAft>
                      </a:pPr>
                      <a:r>
                        <a:rPr lang="uk-UA" sz="2000" b="1" dirty="0" smtClean="0">
                          <a:solidFill>
                            <a:srgbClr val="000000"/>
                          </a:solidFill>
                          <a:latin typeface="Times New Roman"/>
                          <a:ea typeface="Times New Roman"/>
                          <a:cs typeface="Times New Roman"/>
                        </a:rPr>
                        <a:t>17 </a:t>
                      </a:r>
                    </a:p>
                    <a:p>
                      <a:pPr marL="304800" marR="304800" algn="ctr">
                        <a:lnSpc>
                          <a:spcPct val="100000"/>
                        </a:lnSpc>
                        <a:spcAft>
                          <a:spcPts val="0"/>
                        </a:spcAft>
                      </a:pPr>
                      <a:r>
                        <a:rPr lang="uk-UA" sz="2000" b="1" dirty="0" smtClean="0">
                          <a:solidFill>
                            <a:srgbClr val="000000"/>
                          </a:solidFill>
                          <a:latin typeface="Times New Roman"/>
                          <a:ea typeface="Times New Roman"/>
                          <a:cs typeface="Times New Roman"/>
                        </a:rPr>
                        <a:t>1</a:t>
                      </a:r>
                      <a:endParaRPr lang="ru-RU" sz="2000" b="1" dirty="0">
                        <a:latin typeface="Times New Roman"/>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30721" name="Rectangle 1"/>
          <p:cNvSpPr>
            <a:spLocks noChangeArrowheads="1"/>
          </p:cNvSpPr>
          <p:nvPr/>
        </p:nvSpPr>
        <p:spPr bwMode="auto">
          <a:xfrm>
            <a:off x="214282" y="3071810"/>
            <a:ext cx="8715436" cy="36871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5588" algn="just" defTabSz="914400" rtl="0" eaLnBrk="1" fontAlgn="base" latinLnBrk="0" hangingPunct="1">
              <a:lnSpc>
                <a:spcPct val="80000"/>
              </a:lnSpc>
              <a:buClrTx/>
              <a:buSzTx/>
              <a:buFontTx/>
              <a:buNone/>
              <a:tabLst/>
            </a:pPr>
            <a:r>
              <a:rPr kumimoji="0" lang="uk-UA"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Опікова хвороба </a:t>
            </a:r>
            <a:r>
              <a:rPr kumimoji="0" lang="uk-UA"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це сукупність загальних розладів організму, що виникли при опіках ІІ-І</a:t>
            </a:r>
            <a:r>
              <a:rPr kumimoji="0" lang="en-US"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V</a:t>
            </a:r>
            <a:r>
              <a:rPr kumimoji="0" lang="uk-UA"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ступенів із площею ушкодження більше 15% загальної поверхні. Вона проявляється опіковим шоком, гострим отруєнням (токсемією і </a:t>
            </a:r>
            <a:r>
              <a:rPr kumimoji="0" lang="uk-UA"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септикотоксемією</a:t>
            </a:r>
            <a:r>
              <a:rPr kumimoji="0" lang="uk-UA"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та опіковим виснаженням організму.</a:t>
            </a:r>
            <a:r>
              <a:rPr kumimoji="0" lang="uk-UA" b="1" i="0" u="none" strike="noStrike" cap="none" normalizeH="0" dirty="0" smtClean="0">
                <a:ln>
                  <a:noFill/>
                </a:ln>
                <a:solidFill>
                  <a:srgbClr val="000000"/>
                </a:solidFill>
                <a:effectLst/>
                <a:latin typeface="Arial" pitchFamily="34" charset="0"/>
                <a:ea typeface="Times New Roman" pitchFamily="18" charset="0"/>
                <a:cs typeface="Arial" pitchFamily="34" charset="0"/>
              </a:rPr>
              <a:t>  </a:t>
            </a:r>
            <a:r>
              <a:rPr lang="uk-UA" sz="2000" b="1" dirty="0" smtClean="0">
                <a:solidFill>
                  <a:srgbClr val="FF0000"/>
                </a:solidFill>
              </a:rPr>
              <a:t>Опікова хвороба перебігає стадійно. Розрізняють чотири її стадії:</a:t>
            </a:r>
            <a:endParaRPr lang="ru-RU" sz="2000" b="1" dirty="0" smtClean="0">
              <a:solidFill>
                <a:srgbClr val="FF0000"/>
              </a:solidFill>
            </a:endParaRPr>
          </a:p>
          <a:p>
            <a:pPr lvl="0" algn="just">
              <a:lnSpc>
                <a:spcPct val="80000"/>
              </a:lnSpc>
              <a:buFont typeface="Wingdings" pitchFamily="2" charset="2"/>
              <a:buChar char="v"/>
            </a:pPr>
            <a:r>
              <a:rPr lang="uk-UA" sz="2000" b="1" i="1" dirty="0" smtClean="0">
                <a:solidFill>
                  <a:srgbClr val="7030A0"/>
                </a:solidFill>
              </a:rPr>
              <a:t>стадія опікового шоку </a:t>
            </a:r>
            <a:r>
              <a:rPr lang="uk-UA" sz="2000" b="1" dirty="0" smtClean="0"/>
              <a:t>виникає в момент шоку і триває не більше двох діб;</a:t>
            </a:r>
            <a:endParaRPr lang="ru-RU" sz="2000" b="1" dirty="0" smtClean="0"/>
          </a:p>
          <a:p>
            <a:pPr lvl="0" algn="just">
              <a:lnSpc>
                <a:spcPct val="80000"/>
              </a:lnSpc>
              <a:buFont typeface="Wingdings" pitchFamily="2" charset="2"/>
              <a:buChar char="v"/>
            </a:pPr>
            <a:r>
              <a:rPr lang="uk-UA" sz="2000" b="1" i="1" dirty="0" smtClean="0">
                <a:solidFill>
                  <a:srgbClr val="7030A0"/>
                </a:solidFill>
              </a:rPr>
              <a:t>стадія токсемії </a:t>
            </a:r>
            <a:r>
              <a:rPr lang="uk-UA" sz="2000" b="1" dirty="0" smtClean="0"/>
              <a:t>починається через кілька годин після шоку внаслідок всмоктування із опікової поверхні продуктів розпаду змертвілих тканин і бактеріальних токсинів;</a:t>
            </a:r>
            <a:endParaRPr lang="ru-RU" sz="2000" b="1" dirty="0" smtClean="0"/>
          </a:p>
          <a:p>
            <a:pPr lvl="0" algn="just">
              <a:lnSpc>
                <a:spcPct val="80000"/>
              </a:lnSpc>
              <a:buFont typeface="Wingdings" pitchFamily="2" charset="2"/>
              <a:buChar char="v"/>
            </a:pPr>
            <a:r>
              <a:rPr lang="uk-UA" sz="2000" b="1" i="1" dirty="0" smtClean="0">
                <a:solidFill>
                  <a:srgbClr val="7030A0"/>
                </a:solidFill>
              </a:rPr>
              <a:t>стадія </a:t>
            </a:r>
            <a:r>
              <a:rPr lang="uk-UA" sz="2000" b="1" i="1" dirty="0" err="1" smtClean="0">
                <a:solidFill>
                  <a:srgbClr val="7030A0"/>
                </a:solidFill>
              </a:rPr>
              <a:t>септикотоксемії</a:t>
            </a:r>
            <a:r>
              <a:rPr lang="uk-UA" sz="2000" b="1" i="1" dirty="0" smtClean="0">
                <a:solidFill>
                  <a:srgbClr val="7030A0"/>
                </a:solidFill>
              </a:rPr>
              <a:t> </a:t>
            </a:r>
            <a:r>
              <a:rPr lang="uk-UA" sz="2000" b="1" dirty="0" smtClean="0"/>
              <a:t>виникає при нагноєнні опікових ран (на 12-15 день хвороби), коли бактерії та токсини всмоктуються в кров і виникає септичний стан;</a:t>
            </a:r>
            <a:endParaRPr lang="ru-RU" sz="2000" b="1" dirty="0" smtClean="0"/>
          </a:p>
          <a:p>
            <a:pPr lvl="0" algn="just">
              <a:lnSpc>
                <a:spcPct val="80000"/>
              </a:lnSpc>
              <a:buFont typeface="Wingdings" pitchFamily="2" charset="2"/>
              <a:buChar char="v"/>
            </a:pPr>
            <a:r>
              <a:rPr lang="uk-UA" sz="2000" b="1" i="1" dirty="0" smtClean="0">
                <a:solidFill>
                  <a:srgbClr val="7030A0"/>
                </a:solidFill>
              </a:rPr>
              <a:t>стадія реконвалесценції (видужання), </a:t>
            </a:r>
            <a:r>
              <a:rPr lang="uk-UA" sz="2000" b="1" dirty="0" smtClean="0"/>
              <a:t>коли опікові рани загою­ються і функції організму поступово нормалізуються.</a:t>
            </a:r>
            <a:endParaRPr kumimoji="0" lang="uk-UA" sz="20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l="21962" t="25390" r="22035" b="9179"/>
          <a:stretch>
            <a:fillRect/>
          </a:stretch>
        </p:blipFill>
        <p:spPr bwMode="auto">
          <a:xfrm>
            <a:off x="285720" y="428604"/>
            <a:ext cx="8501122" cy="5786478"/>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14290"/>
            <a:ext cx="8929718" cy="6429420"/>
          </a:xfrm>
        </p:spPr>
        <p:txBody>
          <a:bodyPr>
            <a:normAutofit fontScale="25000" lnSpcReduction="20000"/>
          </a:bodyPr>
          <a:lstStyle/>
          <a:p>
            <a:pPr algn="just">
              <a:spcBef>
                <a:spcPts val="0"/>
              </a:spcBef>
            </a:pPr>
            <a:r>
              <a:rPr lang="uk-UA" sz="9600" b="1" dirty="0" smtClean="0">
                <a:solidFill>
                  <a:srgbClr val="FF0000"/>
                </a:solidFill>
              </a:rPr>
              <a:t>Перша медична допомога потерпілим при опіках </a:t>
            </a:r>
            <a:r>
              <a:rPr lang="uk-UA" sz="9600" b="1" dirty="0" smtClean="0"/>
              <a:t>полягає в:</a:t>
            </a:r>
          </a:p>
          <a:p>
            <a:pPr algn="just">
              <a:spcBef>
                <a:spcPts val="0"/>
              </a:spcBef>
              <a:buFont typeface="Wingdings" pitchFamily="2" charset="2"/>
              <a:buChar char="v"/>
            </a:pPr>
            <a:r>
              <a:rPr lang="uk-UA" sz="7200" b="1" dirty="0" smtClean="0">
                <a:solidFill>
                  <a:srgbClr val="7030A0"/>
                </a:solidFill>
              </a:rPr>
              <a:t>гасінні палаючого одягу і запалювальних сумішей шляхом щільною укутування ковдрою, плащем, пальтом та іншими речами, закиданні палаючих ділянок снігом, піском, зануренням їх у воду; </a:t>
            </a:r>
          </a:p>
          <a:p>
            <a:pPr algn="just">
              <a:spcBef>
                <a:spcPts val="0"/>
              </a:spcBef>
              <a:buFont typeface="Wingdings" pitchFamily="2" charset="2"/>
              <a:buChar char="v"/>
            </a:pPr>
            <a:r>
              <a:rPr lang="uk-UA" sz="7200" b="1" dirty="0" smtClean="0">
                <a:solidFill>
                  <a:srgbClr val="7030A0"/>
                </a:solidFill>
              </a:rPr>
              <a:t>накладанні на опікову рану первинної асептичної або спеціальної </a:t>
            </a:r>
            <a:r>
              <a:rPr lang="uk-UA" sz="7200" b="1" dirty="0" err="1" smtClean="0">
                <a:solidFill>
                  <a:srgbClr val="7030A0"/>
                </a:solidFill>
              </a:rPr>
              <a:t>протиопікової</a:t>
            </a:r>
            <a:r>
              <a:rPr lang="uk-UA" sz="7200" b="1" dirty="0" smtClean="0">
                <a:solidFill>
                  <a:srgbClr val="7030A0"/>
                </a:solidFill>
              </a:rPr>
              <a:t> пов'язки; </a:t>
            </a:r>
          </a:p>
          <a:p>
            <a:pPr algn="just">
              <a:spcBef>
                <a:spcPts val="0"/>
              </a:spcBef>
              <a:buFont typeface="Wingdings" pitchFamily="2" charset="2"/>
              <a:buChar char="v"/>
            </a:pPr>
            <a:r>
              <a:rPr lang="uk-UA" sz="7200" b="1" dirty="0" smtClean="0">
                <a:solidFill>
                  <a:srgbClr val="7030A0"/>
                </a:solidFill>
              </a:rPr>
              <a:t>при зупинці дихання проводять штучну вентиляцію легень, при зупинці серця - непрямий масаж серця; </a:t>
            </a:r>
          </a:p>
          <a:p>
            <a:pPr algn="just">
              <a:spcBef>
                <a:spcPts val="0"/>
              </a:spcBef>
              <a:buFont typeface="Wingdings" pitchFamily="2" charset="2"/>
              <a:buChar char="v"/>
            </a:pPr>
            <a:r>
              <a:rPr lang="uk-UA" sz="7200" b="1" dirty="0" smtClean="0">
                <a:solidFill>
                  <a:srgbClr val="7030A0"/>
                </a:solidFill>
              </a:rPr>
              <a:t>при великих опіках кінцівок - транспортну іммобілізацію; </a:t>
            </a:r>
          </a:p>
          <a:p>
            <a:pPr algn="just">
              <a:spcBef>
                <a:spcPts val="0"/>
              </a:spcBef>
              <a:buFont typeface="Wingdings" pitchFamily="2" charset="2"/>
              <a:buChar char="v"/>
            </a:pPr>
            <a:r>
              <a:rPr lang="uk-UA" sz="7200" b="1" dirty="0" smtClean="0">
                <a:solidFill>
                  <a:srgbClr val="7030A0"/>
                </a:solidFill>
              </a:rPr>
              <a:t>укутують потерпілого для зігрівання його власним одягом; </a:t>
            </a:r>
          </a:p>
          <a:p>
            <a:pPr algn="just">
              <a:spcBef>
                <a:spcPts val="0"/>
              </a:spcBef>
              <a:buFont typeface="Wingdings" pitchFamily="2" charset="2"/>
              <a:buChar char="v"/>
            </a:pPr>
            <a:r>
              <a:rPr lang="uk-UA" sz="7200" b="1" dirty="0" smtClean="0">
                <a:solidFill>
                  <a:srgbClr val="7030A0"/>
                </a:solidFill>
              </a:rPr>
              <a:t>дають гарячий міцний чай, соляно-лужну суміш (на 1 л води 1 чайна ложка кухонної солі й 1/2 чайної ложки питної соди).</a:t>
            </a:r>
          </a:p>
          <a:p>
            <a:pPr algn="just">
              <a:spcBef>
                <a:spcPts val="0"/>
              </a:spcBef>
              <a:buFont typeface="Wingdings" pitchFamily="2" charset="2"/>
              <a:buChar char="v"/>
            </a:pPr>
            <a:endParaRPr lang="ru-RU" sz="7200" b="1" dirty="0" smtClean="0"/>
          </a:p>
          <a:p>
            <a:pPr algn="just">
              <a:spcBef>
                <a:spcPts val="0"/>
              </a:spcBef>
            </a:pPr>
            <a:r>
              <a:rPr lang="uk-UA" sz="7200" b="1" dirty="0" smtClean="0"/>
              <a:t>Хворих з опіками госпіталізують в </a:t>
            </a:r>
            <a:r>
              <a:rPr lang="uk-UA" sz="7200" b="1" dirty="0" smtClean="0">
                <a:solidFill>
                  <a:srgbClr val="7030A0"/>
                </a:solidFill>
              </a:rPr>
              <a:t>опікові відділення</a:t>
            </a:r>
            <a:r>
              <a:rPr lang="uk-UA" sz="7200" b="1" dirty="0" smtClean="0"/>
              <a:t>, </a:t>
            </a:r>
            <a:r>
              <a:rPr lang="uk-UA" sz="7200" b="1" dirty="0" smtClean="0">
                <a:solidFill>
                  <a:srgbClr val="FF0000"/>
                </a:solidFill>
              </a:rPr>
              <a:t>при наявності шоку </a:t>
            </a:r>
            <a:r>
              <a:rPr lang="uk-UA" sz="7200" b="1" dirty="0" smtClean="0"/>
              <a:t>- у реанімаційні палати, дають зволожений кисень, вводять до 4-5 л рідини за добу. </a:t>
            </a:r>
            <a:r>
              <a:rPr lang="uk-UA" sz="7200" b="1" dirty="0" smtClean="0">
                <a:solidFill>
                  <a:srgbClr val="7030A0"/>
                </a:solidFill>
              </a:rPr>
              <a:t>Для потерпілих з опіками значної площі </a:t>
            </a:r>
            <a:r>
              <a:rPr lang="uk-UA" sz="7200" b="1" dirty="0" smtClean="0"/>
              <a:t>заповнюють листок динамічного спостереження, в якому через кожні 2 </a:t>
            </a:r>
            <a:r>
              <a:rPr lang="uk-UA" sz="7200" b="1" dirty="0" err="1" smtClean="0"/>
              <a:t>год</a:t>
            </a:r>
            <a:r>
              <a:rPr lang="uk-UA" sz="7200" b="1" dirty="0" smtClean="0"/>
              <a:t> записують артеріальний тиск, частоту пульсу і дихання, температуру тіла, кількість виділеної сечі, випитої рідини, наявність блювоти. Щоб зменшити спрагу, дають соляно-лужну суміш, мінеральну воду. їжа повинна бути калорійною, багатою на білки й вітаміни. Протягом дня двічі міняють білизну, часто перевертають хворого в ліжку, роблять дихальну гігієнічну гімнастику. Проводять вологе прибирання палати з використанням антисептиків, після цього включають бактерицидні лампи. Хворих, у яких виникло нагноєння опікової поверхні, ізолюють в окремі палати. Ін'єкції та перев'язки виконують окремими шприцами та інструментами. Білизну замочують у 9% розчині хлораміну, інструменти - у 6% розчині перекису водню або в 5% розчині кислоти. У па­латах включають бактерицидні лампи через кожні 3 години. Усі ці заходи прискорюють видужання хворих.</a:t>
            </a:r>
            <a:endParaRPr lang="ru-RU" sz="7200" b="1" dirty="0" smtClean="0"/>
          </a:p>
          <a:p>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0"/>
            <a:ext cx="8643998" cy="1500174"/>
          </a:xfrm>
        </p:spPr>
        <p:txBody>
          <a:bodyPr>
            <a:noAutofit/>
          </a:bodyPr>
          <a:lstStyle/>
          <a:p>
            <a:pPr algn="just"/>
            <a:r>
              <a:rPr lang="ru-RU" sz="2000" b="1" dirty="0" smtClean="0">
                <a:solidFill>
                  <a:srgbClr val="FF0000"/>
                </a:solidFill>
              </a:rPr>
              <a:t>2. </a:t>
            </a:r>
            <a:r>
              <a:rPr lang="ru-RU" sz="2000" b="1" dirty="0" err="1" smtClean="0">
                <a:solidFill>
                  <a:srgbClr val="FF0000"/>
                </a:solidFill>
              </a:rPr>
              <a:t>Основні</a:t>
            </a:r>
            <a:r>
              <a:rPr lang="ru-RU" sz="2000" b="1" dirty="0" smtClean="0">
                <a:solidFill>
                  <a:srgbClr val="FF0000"/>
                </a:solidFill>
              </a:rPr>
              <a:t> </a:t>
            </a:r>
            <a:r>
              <a:rPr lang="ru-RU" sz="2000" b="1" dirty="0" err="1" smtClean="0">
                <a:solidFill>
                  <a:srgbClr val="FF0000"/>
                </a:solidFill>
              </a:rPr>
              <a:t>ознаки</a:t>
            </a:r>
            <a:r>
              <a:rPr lang="ru-RU" sz="2000" b="1" dirty="0" smtClean="0">
                <a:solidFill>
                  <a:srgbClr val="FF0000"/>
                </a:solidFill>
              </a:rPr>
              <a:t> </a:t>
            </a:r>
            <a:r>
              <a:rPr lang="ru-RU" sz="2000" b="1" dirty="0" err="1" smtClean="0">
                <a:solidFill>
                  <a:srgbClr val="FF0000"/>
                </a:solidFill>
              </a:rPr>
              <a:t>ушкоджень</a:t>
            </a:r>
            <a:r>
              <a:rPr lang="ru-RU" sz="2000" b="1" dirty="0" smtClean="0">
                <a:solidFill>
                  <a:srgbClr val="FF0000"/>
                </a:solidFill>
              </a:rPr>
              <a:t> </a:t>
            </a:r>
            <a:r>
              <a:rPr lang="ru-RU" sz="2000" b="1" dirty="0" err="1" smtClean="0">
                <a:solidFill>
                  <a:srgbClr val="FF0000"/>
                </a:solidFill>
              </a:rPr>
              <a:t>організму</a:t>
            </a:r>
            <a:r>
              <a:rPr lang="ru-RU" sz="2000" b="1" dirty="0" smtClean="0">
                <a:solidFill>
                  <a:srgbClr val="FF0000"/>
                </a:solidFill>
              </a:rPr>
              <a:t> </a:t>
            </a:r>
            <a:r>
              <a:rPr lang="ru-RU" sz="2000" b="1" dirty="0" err="1" smtClean="0">
                <a:solidFill>
                  <a:srgbClr val="FF0000"/>
                </a:solidFill>
              </a:rPr>
              <a:t>людини</a:t>
            </a:r>
            <a:r>
              <a:rPr lang="ru-RU" sz="2000" b="1" dirty="0" smtClean="0">
                <a:solidFill>
                  <a:srgbClr val="FF0000"/>
                </a:solidFill>
              </a:rPr>
              <a:t> при </a:t>
            </a:r>
            <a:r>
              <a:rPr lang="ru-RU" sz="2000" b="1" dirty="0" err="1" smtClean="0">
                <a:solidFill>
                  <a:srgbClr val="FF0000"/>
                </a:solidFill>
              </a:rPr>
              <a:t>дії</a:t>
            </a:r>
            <a:r>
              <a:rPr lang="ru-RU" sz="2000" b="1" dirty="0" smtClean="0">
                <a:solidFill>
                  <a:srgbClr val="FF0000"/>
                </a:solidFill>
              </a:rPr>
              <a:t> </a:t>
            </a:r>
            <a:r>
              <a:rPr lang="ru-RU" sz="2000" b="1" dirty="0" err="1" smtClean="0">
                <a:solidFill>
                  <a:srgbClr val="FF0000"/>
                </a:solidFill>
              </a:rPr>
              <a:t>низьких</a:t>
            </a:r>
            <a:r>
              <a:rPr lang="ru-RU" sz="2000" b="1" dirty="0" smtClean="0">
                <a:solidFill>
                  <a:srgbClr val="FF0000"/>
                </a:solidFill>
              </a:rPr>
              <a:t> температур, перша </a:t>
            </a:r>
            <a:r>
              <a:rPr lang="ru-RU" sz="2000" b="1" dirty="0" err="1" smtClean="0">
                <a:solidFill>
                  <a:srgbClr val="FF0000"/>
                </a:solidFill>
              </a:rPr>
              <a:t>медична</a:t>
            </a:r>
            <a:r>
              <a:rPr lang="ru-RU" sz="2000" b="1" dirty="0" smtClean="0">
                <a:solidFill>
                  <a:srgbClr val="FF0000"/>
                </a:solidFill>
              </a:rPr>
              <a:t> </a:t>
            </a:r>
            <a:r>
              <a:rPr lang="ru-RU" sz="2000" b="1" dirty="0" err="1" smtClean="0">
                <a:solidFill>
                  <a:srgbClr val="FF0000"/>
                </a:solidFill>
              </a:rPr>
              <a:t>допомога</a:t>
            </a:r>
            <a:r>
              <a:rPr lang="ru-RU" sz="2000" b="1" dirty="0" smtClean="0">
                <a:solidFill>
                  <a:srgbClr val="FF0000"/>
                </a:solidFill>
              </a:rPr>
              <a:t>. </a:t>
            </a:r>
            <a:r>
              <a:rPr lang="ru-RU" sz="2000" b="1" i="1" dirty="0" err="1" smtClean="0">
                <a:solidFill>
                  <a:srgbClr val="FF0000"/>
                </a:solidFill>
              </a:rPr>
              <a:t>Відмороження</a:t>
            </a:r>
            <a:r>
              <a:rPr lang="ru-RU" sz="2000" b="1" dirty="0" smtClean="0">
                <a:solidFill>
                  <a:srgbClr val="FF0000"/>
                </a:solidFill>
              </a:rPr>
              <a:t>. </a:t>
            </a:r>
            <a:r>
              <a:rPr lang="ru-RU" sz="2000" b="1" dirty="0" err="1" smtClean="0">
                <a:solidFill>
                  <a:srgbClr val="FF0000"/>
                </a:solidFill>
              </a:rPr>
              <a:t>Ступені</a:t>
            </a:r>
            <a:r>
              <a:rPr lang="ru-RU" sz="2000" b="1" dirty="0" smtClean="0">
                <a:solidFill>
                  <a:srgbClr val="FF0000"/>
                </a:solidFill>
              </a:rPr>
              <a:t> </a:t>
            </a:r>
            <a:r>
              <a:rPr lang="ru-RU" sz="2000" b="1" dirty="0" err="1" smtClean="0">
                <a:solidFill>
                  <a:srgbClr val="FF0000"/>
                </a:solidFill>
              </a:rPr>
              <a:t>відмороження</a:t>
            </a:r>
            <a:r>
              <a:rPr lang="ru-RU" sz="2000" b="1" dirty="0" smtClean="0">
                <a:solidFill>
                  <a:srgbClr val="FF0000"/>
                </a:solidFill>
              </a:rPr>
              <a:t>. </a:t>
            </a:r>
            <a:r>
              <a:rPr lang="ru-RU" sz="2000" b="1" dirty="0" err="1" smtClean="0">
                <a:solidFill>
                  <a:srgbClr val="FF0000"/>
                </a:solidFill>
              </a:rPr>
              <a:t>Невідкладна</a:t>
            </a:r>
            <a:r>
              <a:rPr lang="ru-RU" sz="2000" b="1" dirty="0" smtClean="0">
                <a:solidFill>
                  <a:srgbClr val="FF0000"/>
                </a:solidFill>
              </a:rPr>
              <a:t> </a:t>
            </a:r>
            <a:r>
              <a:rPr lang="ru-RU" sz="2000" b="1" dirty="0" err="1" smtClean="0">
                <a:solidFill>
                  <a:srgbClr val="FF0000"/>
                </a:solidFill>
              </a:rPr>
              <a:t>допомога</a:t>
            </a:r>
            <a:r>
              <a:rPr lang="ru-RU" sz="2000" b="1" dirty="0" smtClean="0">
                <a:solidFill>
                  <a:srgbClr val="FF0000"/>
                </a:solidFill>
              </a:rPr>
              <a:t> при </a:t>
            </a:r>
            <a:r>
              <a:rPr lang="ru-RU" sz="2000" b="1" dirty="0" err="1" smtClean="0">
                <a:solidFill>
                  <a:srgbClr val="FF0000"/>
                </a:solidFill>
              </a:rPr>
              <a:t>відмороженні</a:t>
            </a:r>
            <a:r>
              <a:rPr lang="ru-RU" sz="2000" b="1" dirty="0" smtClean="0">
                <a:solidFill>
                  <a:srgbClr val="FF0000"/>
                </a:solidFill>
              </a:rPr>
              <a:t>. </a:t>
            </a:r>
            <a:r>
              <a:rPr lang="ru-RU" sz="2000" b="1" i="1" dirty="0" err="1" smtClean="0">
                <a:solidFill>
                  <a:srgbClr val="FF0000"/>
                </a:solidFill>
              </a:rPr>
              <a:t>Замерзання</a:t>
            </a:r>
            <a:r>
              <a:rPr lang="ru-RU" sz="2000" b="1" dirty="0" smtClean="0">
                <a:solidFill>
                  <a:srgbClr val="FF0000"/>
                </a:solidFill>
              </a:rPr>
              <a:t>. </a:t>
            </a:r>
            <a:r>
              <a:rPr lang="ru-RU" sz="2000" b="1" dirty="0" err="1" smtClean="0">
                <a:solidFill>
                  <a:srgbClr val="FF0000"/>
                </a:solidFill>
              </a:rPr>
              <a:t>Невідкладна</a:t>
            </a:r>
            <a:r>
              <a:rPr lang="ru-RU" sz="2000" b="1" dirty="0" smtClean="0">
                <a:solidFill>
                  <a:srgbClr val="FF0000"/>
                </a:solidFill>
              </a:rPr>
              <a:t> </a:t>
            </a:r>
            <a:r>
              <a:rPr lang="ru-RU" sz="2000" b="1" dirty="0" err="1" smtClean="0">
                <a:solidFill>
                  <a:srgbClr val="FF0000"/>
                </a:solidFill>
              </a:rPr>
              <a:t>допомога</a:t>
            </a:r>
            <a:r>
              <a:rPr lang="ru-RU" sz="2000" b="1" dirty="0" smtClean="0">
                <a:solidFill>
                  <a:srgbClr val="FF0000"/>
                </a:solidFill>
              </a:rPr>
              <a:t> при </a:t>
            </a:r>
            <a:r>
              <a:rPr lang="ru-RU" sz="2000" b="1" dirty="0" err="1" smtClean="0">
                <a:solidFill>
                  <a:srgbClr val="FF0000"/>
                </a:solidFill>
              </a:rPr>
              <a:t>замерзанні</a:t>
            </a:r>
            <a:r>
              <a:rPr lang="ru-RU" sz="2000" b="1" dirty="0" smtClean="0">
                <a:solidFill>
                  <a:srgbClr val="FF0000"/>
                </a:solidFill>
              </a:rPr>
              <a:t>. Озноб. </a:t>
            </a:r>
            <a:endParaRPr lang="ru-RU" sz="2000" b="1" dirty="0">
              <a:solidFill>
                <a:srgbClr val="FF0000"/>
              </a:solidFill>
            </a:endParaRPr>
          </a:p>
        </p:txBody>
      </p:sp>
      <p:sp>
        <p:nvSpPr>
          <p:cNvPr id="3" name="Содержимое 2"/>
          <p:cNvSpPr>
            <a:spLocks noGrp="1"/>
          </p:cNvSpPr>
          <p:nvPr>
            <p:ph idx="1"/>
          </p:nvPr>
        </p:nvSpPr>
        <p:spPr>
          <a:xfrm>
            <a:off x="285720" y="1643050"/>
            <a:ext cx="8643998" cy="5214950"/>
          </a:xfrm>
        </p:spPr>
        <p:txBody>
          <a:bodyPr>
            <a:normAutofit fontScale="47500" lnSpcReduction="20000"/>
          </a:bodyPr>
          <a:lstStyle/>
          <a:p>
            <a:pPr algn="just"/>
            <a:r>
              <a:rPr lang="uk-UA" sz="5900" b="1" i="1" dirty="0" smtClean="0">
                <a:solidFill>
                  <a:srgbClr val="7030A0"/>
                </a:solidFill>
              </a:rPr>
              <a:t>Замерзання</a:t>
            </a:r>
            <a:r>
              <a:rPr lang="uk-UA" sz="4600" b="1" i="1" dirty="0" smtClean="0"/>
              <a:t> </a:t>
            </a:r>
            <a:r>
              <a:rPr lang="uk-UA" sz="4600" b="1" dirty="0" smtClean="0"/>
              <a:t>- це порушення всіх життєвих функцій організму, аж до повного їх припинення, яке настає під впливом низької температури. Переохолодження організму залежить від багатьох факторів: фізіологічного стану організму, адаптації його до низької температури, віку потерпілого, пори року, швидкості охолодження тощо. Кінцевою причиною смерті від замерзання вважають тканинну гіпоксію й аноксію.</a:t>
            </a:r>
            <a:endParaRPr lang="ru-RU" sz="4600" b="1" dirty="0" smtClean="0"/>
          </a:p>
          <a:p>
            <a:pPr algn="just"/>
            <a:r>
              <a:rPr lang="uk-UA" sz="4600" b="1" dirty="0" smtClean="0"/>
              <a:t>При температурі тіла близько +25 °С настає гіпоксія мозку й порушення функцій дихання та серцебиття.</a:t>
            </a:r>
            <a:endParaRPr lang="ru-RU" sz="4600" b="1" dirty="0" smtClean="0"/>
          </a:p>
          <a:p>
            <a:pPr algn="just"/>
            <a:r>
              <a:rPr lang="uk-UA" sz="5100" b="1" i="1" dirty="0" smtClean="0">
                <a:solidFill>
                  <a:srgbClr val="FF0000"/>
                </a:solidFill>
                <a:effectLst>
                  <a:outerShdw blurRad="38100" dist="38100" dir="2700000" algn="tl">
                    <a:srgbClr val="000000">
                      <a:alpha val="43137"/>
                    </a:srgbClr>
                  </a:outerShdw>
                </a:effectLst>
              </a:rPr>
              <a:t>Клініка.</a:t>
            </a:r>
            <a:r>
              <a:rPr lang="uk-UA" sz="4600" b="1" i="1" dirty="0" smtClean="0">
                <a:solidFill>
                  <a:srgbClr val="FF0000"/>
                </a:solidFill>
              </a:rPr>
              <a:t> </a:t>
            </a:r>
            <a:r>
              <a:rPr lang="uk-UA" sz="4600" b="1" dirty="0" smtClean="0"/>
              <a:t>При замерзанні, у першу чергу, відбувається розлад функції мозку через гіпоксію, внаслідок чого ще більше порушується терморегуляція. Спостерігається напруження, тремтіння м'язів, розлад координації рухів, розвивається м'язова слабкість, випадають зорові, слухові й больові реакції. Дихання стає неглибоким, свідомість втрачається, серце скорочується слабко, пульс зникає поступово, припиняються життєві функції, і настає смерть.</a:t>
            </a:r>
            <a:endParaRPr lang="ru-RU" sz="4600" b="1"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85728"/>
            <a:ext cx="8715436" cy="6357982"/>
          </a:xfrm>
        </p:spPr>
        <p:txBody>
          <a:bodyPr>
            <a:noAutofit/>
          </a:bodyPr>
          <a:lstStyle/>
          <a:p>
            <a:pPr algn="just">
              <a:lnSpc>
                <a:spcPct val="80000"/>
              </a:lnSpc>
              <a:spcBef>
                <a:spcPts val="0"/>
              </a:spcBef>
            </a:pPr>
            <a:r>
              <a:rPr lang="uk-UA" sz="2200" b="1" dirty="0" smtClean="0"/>
              <a:t>При замерзанні розрізняють </a:t>
            </a:r>
            <a:r>
              <a:rPr lang="uk-UA" sz="2400" b="1" dirty="0" smtClean="0">
                <a:solidFill>
                  <a:srgbClr val="FF0000"/>
                </a:solidFill>
              </a:rPr>
              <a:t>три стадії патологічних змін</a:t>
            </a:r>
            <a:r>
              <a:rPr lang="uk-UA" sz="2200" b="1" dirty="0" smtClean="0"/>
              <a:t>: </a:t>
            </a:r>
          </a:p>
          <a:p>
            <a:pPr algn="just">
              <a:lnSpc>
                <a:spcPct val="80000"/>
              </a:lnSpc>
              <a:spcBef>
                <a:spcPts val="0"/>
              </a:spcBef>
            </a:pPr>
            <a:r>
              <a:rPr lang="uk-UA" sz="2200" b="1" i="1" dirty="0" smtClean="0">
                <a:solidFill>
                  <a:srgbClr val="7030A0"/>
                </a:solidFill>
              </a:rPr>
              <a:t>стадія адинамії, </a:t>
            </a:r>
            <a:r>
              <a:rPr lang="uk-UA" sz="2200" b="1" i="1" dirty="0" err="1" smtClean="0">
                <a:solidFill>
                  <a:srgbClr val="7030A0"/>
                </a:solidFill>
              </a:rPr>
              <a:t>ступорозного</a:t>
            </a:r>
            <a:r>
              <a:rPr lang="uk-UA" sz="2200" b="1" i="1" dirty="0" smtClean="0">
                <a:solidFill>
                  <a:srgbClr val="7030A0"/>
                </a:solidFill>
              </a:rPr>
              <a:t> стану й судомна стадія</a:t>
            </a:r>
            <a:r>
              <a:rPr lang="uk-UA" sz="2200" b="1" dirty="0" smtClean="0"/>
              <a:t>.</a:t>
            </a:r>
            <a:endParaRPr lang="ru-RU" sz="2200" b="1" dirty="0" smtClean="0"/>
          </a:p>
          <a:p>
            <a:pPr algn="just">
              <a:lnSpc>
                <a:spcPct val="80000"/>
              </a:lnSpc>
              <a:spcBef>
                <a:spcPts val="0"/>
              </a:spcBef>
            </a:pPr>
            <a:r>
              <a:rPr lang="uk-UA" sz="2400" b="1" i="1" dirty="0" smtClean="0">
                <a:solidFill>
                  <a:srgbClr val="7030A0"/>
                </a:solidFill>
              </a:rPr>
              <a:t>Стадія адинамії</a:t>
            </a:r>
            <a:r>
              <a:rPr lang="uk-UA" sz="2200" b="1" dirty="0" smtClean="0"/>
              <a:t>. На початку замерзання суб'єктивно виникає почуття втоми, скутості, сонливості, ослаблення пам'яті. Об'єктивно спостерігається блідість покривів із синюшним відтінком; скандована мова. Температура тіла падає до 30-32 °С, пульс до 50-60 ударів за хвилину.</a:t>
            </a:r>
            <a:endParaRPr lang="ru-RU" sz="2200" b="1" dirty="0" smtClean="0"/>
          </a:p>
          <a:p>
            <a:pPr algn="just">
              <a:lnSpc>
                <a:spcPct val="80000"/>
              </a:lnSpc>
              <a:spcBef>
                <a:spcPts val="0"/>
              </a:spcBef>
            </a:pPr>
            <a:r>
              <a:rPr lang="uk-UA" sz="2400" b="1" i="1" dirty="0" err="1" smtClean="0">
                <a:solidFill>
                  <a:srgbClr val="7030A0"/>
                </a:solidFill>
              </a:rPr>
              <a:t>Ступорозний</a:t>
            </a:r>
            <a:r>
              <a:rPr lang="uk-UA" sz="2400" b="1" i="1" dirty="0" smtClean="0">
                <a:solidFill>
                  <a:srgbClr val="7030A0"/>
                </a:solidFill>
              </a:rPr>
              <a:t> ступінь </a:t>
            </a:r>
            <a:r>
              <a:rPr lang="uk-UA" sz="2200" b="1" dirty="0" smtClean="0"/>
              <a:t>замерзання характеризується пригніченням свідомості, сонливістю, скутістю рухів, серцевою аритмією, розладом дихання (неглибоке й рідке), затримкою сечовипускання, маскоподібним обличчям, дизартрією. Температура тіла знижується до 28-30 °С, пульс 40-50 ударів за хвилину.</a:t>
            </a:r>
            <a:endParaRPr lang="ru-RU" sz="2200" b="1" dirty="0" smtClean="0"/>
          </a:p>
          <a:p>
            <a:pPr algn="just">
              <a:lnSpc>
                <a:spcPct val="80000"/>
              </a:lnSpc>
              <a:spcBef>
                <a:spcPts val="0"/>
              </a:spcBef>
            </a:pPr>
            <a:r>
              <a:rPr lang="uk-UA" sz="2200" b="1" dirty="0" smtClean="0"/>
              <a:t>При </a:t>
            </a:r>
            <a:r>
              <a:rPr lang="uk-UA" sz="2400" b="1" i="1" dirty="0" smtClean="0">
                <a:solidFill>
                  <a:srgbClr val="7030A0"/>
                </a:solidFill>
              </a:rPr>
              <a:t>судомній стадії </a:t>
            </a:r>
            <a:r>
              <a:rPr lang="uk-UA" sz="2200" b="1" dirty="0" smtClean="0"/>
              <a:t>спостерігається відсутність свідомості, судоми, заклякання, западання очних яблук, повіки </a:t>
            </a:r>
            <a:r>
              <a:rPr lang="uk-UA" sz="2200" b="1" dirty="0" err="1" smtClean="0"/>
              <a:t>незімкнуті</a:t>
            </a:r>
            <a:r>
              <a:rPr lang="uk-UA" sz="2200" b="1" dirty="0" smtClean="0"/>
              <a:t>, зіниці звужені, майже не реагують на світло. Температура тіла нижче 28 °С, пульс 30-40 ударів за хвилину, визначається важко й лише на сонних і стегнових артеріях. Дихання різко уповільнене (3-4 рази за хвилину), інколи відсутнє.</a:t>
            </a:r>
            <a:endParaRPr lang="ru-RU" sz="2200" b="1" dirty="0" smtClean="0"/>
          </a:p>
          <a:p>
            <a:pPr algn="just">
              <a:lnSpc>
                <a:spcPct val="80000"/>
              </a:lnSpc>
              <a:spcBef>
                <a:spcPts val="0"/>
              </a:spcBef>
            </a:pPr>
            <a:r>
              <a:rPr lang="uk-UA" sz="2200" b="1" dirty="0" smtClean="0"/>
              <a:t>Людина, замерзаючи, згинає кінцівки, вигинається лежачи або сидячи. Якщо смерть від замерзання настає протягом 6 годин, оживлення ще можливе і прогноз сприятливий.</a:t>
            </a:r>
            <a:endParaRPr lang="ru-RU" sz="22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42938" y="142852"/>
            <a:ext cx="8183562" cy="357190"/>
          </a:xfrm>
        </p:spPr>
        <p:txBody>
          <a:bodyPr>
            <a:normAutofit fontScale="90000"/>
          </a:bodyPr>
          <a:lstStyle/>
          <a:p>
            <a:pPr algn="ctr" eaLnBrk="1" hangingPunct="1"/>
            <a:r>
              <a:rPr lang="uk-UA" b="1" dirty="0" smtClean="0">
                <a:solidFill>
                  <a:srgbClr val="FF0000"/>
                </a:solidFill>
              </a:rPr>
              <a:t>План</a:t>
            </a:r>
          </a:p>
        </p:txBody>
      </p:sp>
      <p:sp>
        <p:nvSpPr>
          <p:cNvPr id="4099" name="Rectangle 3"/>
          <p:cNvSpPr>
            <a:spLocks noGrp="1" noChangeArrowheads="1"/>
          </p:cNvSpPr>
          <p:nvPr>
            <p:ph idx="1"/>
          </p:nvPr>
        </p:nvSpPr>
        <p:spPr>
          <a:xfrm>
            <a:off x="357158" y="571480"/>
            <a:ext cx="8358246" cy="6072230"/>
          </a:xfrm>
        </p:spPr>
        <p:txBody>
          <a:bodyPr>
            <a:noAutofit/>
          </a:bodyPr>
          <a:lstStyle/>
          <a:p>
            <a:pPr algn="just"/>
            <a:r>
              <a:rPr lang="uk-UA" sz="1800" b="1" dirty="0" smtClean="0"/>
              <a:t>1. </a:t>
            </a:r>
            <a:r>
              <a:rPr lang="ru-RU" sz="1800" b="1" i="1" dirty="0" err="1" smtClean="0"/>
              <a:t>Опіки</a:t>
            </a:r>
            <a:r>
              <a:rPr lang="ru-RU" sz="1800" dirty="0" smtClean="0"/>
              <a:t> як </a:t>
            </a:r>
            <a:r>
              <a:rPr lang="ru-RU" sz="1800" dirty="0" err="1" smtClean="0"/>
              <a:t>наслідок</a:t>
            </a:r>
            <a:r>
              <a:rPr lang="ru-RU" sz="1800" dirty="0" smtClean="0"/>
              <a:t> </a:t>
            </a:r>
            <a:r>
              <a:rPr lang="ru-RU" sz="1800" dirty="0" err="1" smtClean="0"/>
              <a:t>ушкодження</a:t>
            </a:r>
            <a:r>
              <a:rPr lang="ru-RU" sz="1800" dirty="0" smtClean="0"/>
              <a:t> </a:t>
            </a:r>
            <a:r>
              <a:rPr lang="ru-RU" sz="1800" dirty="0" err="1" smtClean="0"/>
              <a:t>різними</a:t>
            </a:r>
            <a:r>
              <a:rPr lang="ru-RU" sz="1800" dirty="0" smtClean="0"/>
              <a:t> факторами. </a:t>
            </a:r>
            <a:r>
              <a:rPr lang="ru-RU" sz="1800" dirty="0" err="1" smtClean="0"/>
              <a:t>Термічні</a:t>
            </a:r>
            <a:r>
              <a:rPr lang="ru-RU" sz="1800" dirty="0" smtClean="0"/>
              <a:t> </a:t>
            </a:r>
            <a:r>
              <a:rPr lang="ru-RU" sz="1800" dirty="0" err="1" smtClean="0"/>
              <a:t>опіки</a:t>
            </a:r>
            <a:r>
              <a:rPr lang="ru-RU" sz="1800" dirty="0" smtClean="0"/>
              <a:t>, </a:t>
            </a:r>
            <a:r>
              <a:rPr lang="ru-RU" sz="1800" dirty="0" err="1" smtClean="0"/>
              <a:t>їх</a:t>
            </a:r>
            <a:r>
              <a:rPr lang="ru-RU" sz="1800" dirty="0" smtClean="0"/>
              <a:t> </a:t>
            </a:r>
            <a:r>
              <a:rPr lang="ru-RU" sz="1800" dirty="0" err="1" smtClean="0"/>
              <a:t>ступені</a:t>
            </a:r>
            <a:r>
              <a:rPr lang="ru-RU" sz="1800" dirty="0" smtClean="0"/>
              <a:t>. </a:t>
            </a:r>
            <a:r>
              <a:rPr lang="ru-RU" sz="1800" dirty="0" err="1" smtClean="0"/>
              <a:t>Опіки</a:t>
            </a:r>
            <a:r>
              <a:rPr lang="ru-RU" sz="1800" dirty="0" smtClean="0"/>
              <a:t>, </a:t>
            </a:r>
            <a:r>
              <a:rPr lang="ru-RU" sz="1800" dirty="0" err="1" smtClean="0"/>
              <a:t>види</a:t>
            </a:r>
            <a:r>
              <a:rPr lang="ru-RU" sz="1800" dirty="0" smtClean="0"/>
              <a:t>, </a:t>
            </a:r>
            <a:r>
              <a:rPr lang="ru-RU" sz="1800" dirty="0" err="1" smtClean="0"/>
              <a:t>клінічна</a:t>
            </a:r>
            <a:r>
              <a:rPr lang="ru-RU" sz="1800" dirty="0" smtClean="0"/>
              <a:t> картина та </a:t>
            </a:r>
            <a:r>
              <a:rPr lang="ru-RU" sz="1800" dirty="0" err="1" smtClean="0"/>
              <a:t>невідкладна</a:t>
            </a:r>
            <a:r>
              <a:rPr lang="ru-RU" sz="1800" dirty="0" smtClean="0"/>
              <a:t> </a:t>
            </a:r>
            <a:r>
              <a:rPr lang="ru-RU" sz="1800" dirty="0" err="1" smtClean="0"/>
              <a:t>допомога</a:t>
            </a:r>
            <a:r>
              <a:rPr lang="ru-RU" sz="1800" dirty="0" smtClean="0"/>
              <a:t>. </a:t>
            </a:r>
            <a:r>
              <a:rPr lang="ru-RU" sz="1800" dirty="0" err="1" smtClean="0"/>
              <a:t>Поняття</a:t>
            </a:r>
            <a:r>
              <a:rPr lang="ru-RU" sz="1800" dirty="0" smtClean="0"/>
              <a:t> про </a:t>
            </a:r>
            <a:r>
              <a:rPr lang="ru-RU" sz="1800" dirty="0" err="1" smtClean="0"/>
              <a:t>опікову</a:t>
            </a:r>
            <a:r>
              <a:rPr lang="ru-RU" sz="1800" dirty="0" smtClean="0"/>
              <a:t> хворобу. </a:t>
            </a:r>
          </a:p>
          <a:p>
            <a:pPr algn="just"/>
            <a:r>
              <a:rPr lang="ru-RU" sz="1800" b="1" dirty="0" smtClean="0"/>
              <a:t>2. </a:t>
            </a:r>
            <a:r>
              <a:rPr lang="ru-RU" sz="1800" dirty="0" err="1" smtClean="0"/>
              <a:t>Основні</a:t>
            </a:r>
            <a:r>
              <a:rPr lang="ru-RU" sz="1800" dirty="0" smtClean="0"/>
              <a:t> </a:t>
            </a:r>
            <a:r>
              <a:rPr lang="ru-RU" sz="1800" dirty="0" err="1" smtClean="0"/>
              <a:t>ознаки</a:t>
            </a:r>
            <a:r>
              <a:rPr lang="ru-RU" sz="1800" dirty="0" smtClean="0"/>
              <a:t> </a:t>
            </a:r>
            <a:r>
              <a:rPr lang="ru-RU" sz="1800" dirty="0" err="1" smtClean="0"/>
              <a:t>ушкоджень</a:t>
            </a:r>
            <a:r>
              <a:rPr lang="ru-RU" sz="1800" dirty="0" smtClean="0"/>
              <a:t> </a:t>
            </a:r>
            <a:r>
              <a:rPr lang="ru-RU" sz="1800" dirty="0" err="1" smtClean="0"/>
              <a:t>організму</a:t>
            </a:r>
            <a:r>
              <a:rPr lang="ru-RU" sz="1800" dirty="0" smtClean="0"/>
              <a:t> </a:t>
            </a:r>
            <a:r>
              <a:rPr lang="ru-RU" sz="1800" dirty="0" err="1" smtClean="0"/>
              <a:t>людини</a:t>
            </a:r>
            <a:r>
              <a:rPr lang="ru-RU" sz="1800" dirty="0" smtClean="0"/>
              <a:t> при </a:t>
            </a:r>
            <a:r>
              <a:rPr lang="ru-RU" sz="1800" dirty="0" err="1" smtClean="0"/>
              <a:t>дії</a:t>
            </a:r>
            <a:r>
              <a:rPr lang="ru-RU" sz="1800" dirty="0" smtClean="0"/>
              <a:t> </a:t>
            </a:r>
            <a:r>
              <a:rPr lang="ru-RU" sz="1800" dirty="0" err="1" smtClean="0"/>
              <a:t>низьких</a:t>
            </a:r>
            <a:r>
              <a:rPr lang="ru-RU" sz="1800" dirty="0" smtClean="0"/>
              <a:t> температур, перша </a:t>
            </a:r>
            <a:r>
              <a:rPr lang="ru-RU" sz="1800" dirty="0" err="1" smtClean="0"/>
              <a:t>медична</a:t>
            </a:r>
            <a:r>
              <a:rPr lang="ru-RU" sz="1800" dirty="0" smtClean="0"/>
              <a:t> </a:t>
            </a:r>
            <a:r>
              <a:rPr lang="ru-RU" sz="1800" dirty="0" err="1" smtClean="0"/>
              <a:t>допомога</a:t>
            </a:r>
            <a:r>
              <a:rPr lang="ru-RU" sz="1800" dirty="0" smtClean="0"/>
              <a:t>. </a:t>
            </a:r>
            <a:r>
              <a:rPr lang="ru-RU" sz="1800" b="1" i="1" dirty="0" err="1" smtClean="0"/>
              <a:t>Відмороження</a:t>
            </a:r>
            <a:r>
              <a:rPr lang="ru-RU" sz="1800" dirty="0" smtClean="0"/>
              <a:t>. </a:t>
            </a:r>
            <a:r>
              <a:rPr lang="ru-RU" sz="1800" dirty="0" err="1" smtClean="0"/>
              <a:t>Ступені</a:t>
            </a:r>
            <a:r>
              <a:rPr lang="ru-RU" sz="1800" dirty="0" smtClean="0"/>
              <a:t> </a:t>
            </a:r>
            <a:r>
              <a:rPr lang="ru-RU" sz="1800" dirty="0" err="1" smtClean="0"/>
              <a:t>відмороження</a:t>
            </a:r>
            <a:r>
              <a:rPr lang="ru-RU" sz="1800" dirty="0" smtClean="0"/>
              <a:t>. </a:t>
            </a:r>
            <a:r>
              <a:rPr lang="ru-RU" sz="1800" dirty="0" err="1" smtClean="0"/>
              <a:t>Невідкладна</a:t>
            </a:r>
            <a:r>
              <a:rPr lang="ru-RU" sz="1800" dirty="0" smtClean="0"/>
              <a:t> </a:t>
            </a:r>
            <a:r>
              <a:rPr lang="ru-RU" sz="1800" dirty="0" err="1" smtClean="0"/>
              <a:t>допомога</a:t>
            </a:r>
            <a:r>
              <a:rPr lang="ru-RU" sz="1800" dirty="0" smtClean="0"/>
              <a:t> при </a:t>
            </a:r>
            <a:r>
              <a:rPr lang="ru-RU" sz="1800" dirty="0" err="1" smtClean="0"/>
              <a:t>відмороженні</a:t>
            </a:r>
            <a:r>
              <a:rPr lang="ru-RU" sz="1800" dirty="0" smtClean="0"/>
              <a:t>. </a:t>
            </a:r>
            <a:r>
              <a:rPr lang="ru-RU" sz="1800" b="1" i="1" dirty="0" err="1" smtClean="0"/>
              <a:t>Замерзання</a:t>
            </a:r>
            <a:r>
              <a:rPr lang="ru-RU" sz="1800" dirty="0" smtClean="0"/>
              <a:t>. </a:t>
            </a:r>
            <a:r>
              <a:rPr lang="ru-RU" sz="1800" dirty="0" err="1" smtClean="0"/>
              <a:t>Невідкладна</a:t>
            </a:r>
            <a:r>
              <a:rPr lang="ru-RU" sz="1800" dirty="0" smtClean="0"/>
              <a:t> </a:t>
            </a:r>
            <a:r>
              <a:rPr lang="ru-RU" sz="1800" dirty="0" err="1" smtClean="0"/>
              <a:t>допомога</a:t>
            </a:r>
            <a:r>
              <a:rPr lang="ru-RU" sz="1800" dirty="0" smtClean="0"/>
              <a:t> при </a:t>
            </a:r>
            <a:r>
              <a:rPr lang="ru-RU" sz="1800" dirty="0" err="1" smtClean="0"/>
              <a:t>замерзанні</a:t>
            </a:r>
            <a:r>
              <a:rPr lang="ru-RU" sz="1800" dirty="0" smtClean="0"/>
              <a:t>. Озноб. </a:t>
            </a:r>
          </a:p>
          <a:p>
            <a:pPr algn="just"/>
            <a:r>
              <a:rPr lang="ru-RU" sz="1800" b="1" i="1" dirty="0" smtClean="0"/>
              <a:t>3. </a:t>
            </a:r>
            <a:r>
              <a:rPr lang="ru-RU" sz="1800" b="1" i="1" dirty="0" err="1" smtClean="0"/>
              <a:t>Електротравма</a:t>
            </a:r>
            <a:r>
              <a:rPr lang="ru-RU" sz="1800" dirty="0" smtClean="0"/>
              <a:t>. </a:t>
            </a:r>
            <a:r>
              <a:rPr lang="ru-RU" sz="1800" dirty="0" err="1" smtClean="0"/>
              <a:t>П'ять</a:t>
            </a:r>
            <a:r>
              <a:rPr lang="ru-RU" sz="1800" dirty="0" smtClean="0"/>
              <a:t> </a:t>
            </a:r>
            <a:r>
              <a:rPr lang="ru-RU" sz="1800" dirty="0" err="1" smtClean="0"/>
              <a:t>ступенів</a:t>
            </a:r>
            <a:r>
              <a:rPr lang="ru-RU" sz="1800" dirty="0" smtClean="0"/>
              <a:t> </a:t>
            </a:r>
            <a:r>
              <a:rPr lang="ru-RU" sz="1800" dirty="0" err="1" smtClean="0"/>
              <a:t>наслідків</a:t>
            </a:r>
            <a:r>
              <a:rPr lang="ru-RU" sz="1800" dirty="0" smtClean="0"/>
              <a:t> </a:t>
            </a:r>
            <a:r>
              <a:rPr lang="ru-RU" sz="1800" dirty="0" err="1" smtClean="0"/>
              <a:t>ураження</a:t>
            </a:r>
            <a:r>
              <a:rPr lang="ru-RU" sz="1800" dirty="0" smtClean="0"/>
              <a:t> </a:t>
            </a:r>
            <a:r>
              <a:rPr lang="ru-RU" sz="1800" dirty="0" err="1" smtClean="0"/>
              <a:t>електричним</a:t>
            </a:r>
            <a:r>
              <a:rPr lang="ru-RU" sz="1800" dirty="0" smtClean="0"/>
              <a:t> </a:t>
            </a:r>
            <a:r>
              <a:rPr lang="ru-RU" sz="1800" dirty="0" err="1" smtClean="0"/>
              <a:t>струмом</a:t>
            </a:r>
            <a:r>
              <a:rPr lang="ru-RU" sz="1800" dirty="0" smtClean="0"/>
              <a:t>. </a:t>
            </a:r>
            <a:r>
              <a:rPr lang="ru-RU" sz="1800" dirty="0" err="1" smtClean="0"/>
              <a:t>Ураження</a:t>
            </a:r>
            <a:r>
              <a:rPr lang="ru-RU" sz="1800" dirty="0" smtClean="0"/>
              <a:t> </a:t>
            </a:r>
            <a:r>
              <a:rPr lang="ru-RU" sz="1800" dirty="0" err="1" smtClean="0"/>
              <a:t>струмом</a:t>
            </a:r>
            <a:r>
              <a:rPr lang="ru-RU" sz="1800" dirty="0" smtClean="0"/>
              <a:t> </a:t>
            </a:r>
            <a:r>
              <a:rPr lang="ru-RU" sz="1800" dirty="0" err="1" smtClean="0"/>
              <a:t>високої</a:t>
            </a:r>
            <a:r>
              <a:rPr lang="ru-RU" sz="1800" dirty="0" smtClean="0"/>
              <a:t> </a:t>
            </a:r>
            <a:r>
              <a:rPr lang="ru-RU" sz="1800" dirty="0" err="1" smtClean="0"/>
              <a:t>напруги</a:t>
            </a:r>
            <a:r>
              <a:rPr lang="ru-RU" sz="1800" dirty="0" smtClean="0"/>
              <a:t>. </a:t>
            </a:r>
            <a:r>
              <a:rPr lang="ru-RU" sz="1800" dirty="0" err="1" smtClean="0"/>
              <a:t>Місцеві</a:t>
            </a:r>
            <a:r>
              <a:rPr lang="ru-RU" sz="1800" dirty="0" smtClean="0"/>
              <a:t> та </a:t>
            </a:r>
            <a:r>
              <a:rPr lang="ru-RU" sz="1800" dirty="0" err="1" smtClean="0"/>
              <a:t>загальні</a:t>
            </a:r>
            <a:r>
              <a:rPr lang="ru-RU" sz="1800" dirty="0" smtClean="0"/>
              <a:t> </a:t>
            </a:r>
            <a:r>
              <a:rPr lang="ru-RU" sz="1800" dirty="0" err="1" smtClean="0"/>
              <a:t>ознаки</a:t>
            </a:r>
            <a:r>
              <a:rPr lang="ru-RU" sz="1800" dirty="0" smtClean="0"/>
              <a:t> при </a:t>
            </a:r>
            <a:r>
              <a:rPr lang="ru-RU" sz="1800" dirty="0" err="1" smtClean="0"/>
              <a:t>ураженні</a:t>
            </a:r>
            <a:r>
              <a:rPr lang="ru-RU" sz="1800" dirty="0" smtClean="0"/>
              <a:t> </a:t>
            </a:r>
            <a:r>
              <a:rPr lang="ru-RU" sz="1800" dirty="0" err="1" smtClean="0"/>
              <a:t>електричним</a:t>
            </a:r>
            <a:r>
              <a:rPr lang="ru-RU" sz="1800" dirty="0" smtClean="0"/>
              <a:t> </a:t>
            </a:r>
            <a:r>
              <a:rPr lang="ru-RU" sz="1800" dirty="0" err="1" smtClean="0"/>
              <a:t>струмом</a:t>
            </a:r>
            <a:r>
              <a:rPr lang="ru-RU" sz="1800" dirty="0" smtClean="0"/>
              <a:t> та </a:t>
            </a:r>
            <a:r>
              <a:rPr lang="ru-RU" sz="1800" dirty="0" err="1" smtClean="0"/>
              <a:t>блискавкою</a:t>
            </a:r>
            <a:r>
              <a:rPr lang="ru-RU" sz="1800" dirty="0" smtClean="0"/>
              <a:t>. Схема </a:t>
            </a:r>
            <a:r>
              <a:rPr lang="ru-RU" sz="1800" dirty="0" err="1" smtClean="0"/>
              <a:t>надання</a:t>
            </a:r>
            <a:r>
              <a:rPr lang="ru-RU" sz="1800" dirty="0" smtClean="0"/>
              <a:t> </a:t>
            </a:r>
            <a:r>
              <a:rPr lang="ru-RU" sz="1800" dirty="0" err="1" smtClean="0"/>
              <a:t>невідкладної</a:t>
            </a:r>
            <a:r>
              <a:rPr lang="ru-RU" sz="1800" dirty="0" smtClean="0"/>
              <a:t> </a:t>
            </a:r>
            <a:r>
              <a:rPr lang="ru-RU" sz="1800" dirty="0" err="1" smtClean="0"/>
              <a:t>допомоги</a:t>
            </a:r>
            <a:r>
              <a:rPr lang="ru-RU" sz="1800" dirty="0" smtClean="0"/>
              <a:t> при </a:t>
            </a:r>
            <a:r>
              <a:rPr lang="ru-RU" sz="1800" dirty="0" err="1" smtClean="0"/>
              <a:t>поразці</a:t>
            </a:r>
            <a:r>
              <a:rPr lang="ru-RU" sz="1800" dirty="0" smtClean="0"/>
              <a:t> </a:t>
            </a:r>
            <a:r>
              <a:rPr lang="ru-RU" sz="1800" dirty="0" err="1" smtClean="0"/>
              <a:t>блискавкою</a:t>
            </a:r>
            <a:r>
              <a:rPr lang="ru-RU" sz="1800" dirty="0" smtClean="0"/>
              <a:t>. Перша </a:t>
            </a:r>
            <a:r>
              <a:rPr lang="ru-RU" sz="1800" dirty="0" err="1" smtClean="0"/>
              <a:t>допомога</a:t>
            </a:r>
            <a:r>
              <a:rPr lang="ru-RU" sz="1800" dirty="0" smtClean="0"/>
              <a:t> при </a:t>
            </a:r>
            <a:r>
              <a:rPr lang="ru-RU" sz="1800" dirty="0" err="1" smtClean="0"/>
              <a:t>електротравмі</a:t>
            </a:r>
            <a:r>
              <a:rPr lang="ru-RU" sz="1800" dirty="0" smtClean="0"/>
              <a:t>. </a:t>
            </a:r>
          </a:p>
          <a:p>
            <a:pPr algn="just"/>
            <a:r>
              <a:rPr lang="ru-RU" sz="1800" b="1" i="1" dirty="0" smtClean="0"/>
              <a:t>4. </a:t>
            </a:r>
            <a:r>
              <a:rPr lang="ru-RU" sz="1800" b="1" i="1" dirty="0" err="1" smtClean="0"/>
              <a:t>Утоплення</a:t>
            </a:r>
            <a:r>
              <a:rPr lang="ru-RU" sz="1800" dirty="0" smtClean="0"/>
              <a:t>. </a:t>
            </a:r>
            <a:r>
              <a:rPr lang="ru-RU" sz="1800" dirty="0" err="1" smtClean="0"/>
              <a:t>Механізми</a:t>
            </a:r>
            <a:r>
              <a:rPr lang="ru-RU" sz="1800" dirty="0" smtClean="0"/>
              <a:t> </a:t>
            </a:r>
            <a:r>
              <a:rPr lang="ru-RU" sz="1800" dirty="0" err="1" smtClean="0"/>
              <a:t>розвитку</a:t>
            </a:r>
            <a:r>
              <a:rPr lang="ru-RU" sz="1800" dirty="0" smtClean="0"/>
              <a:t> </a:t>
            </a:r>
            <a:r>
              <a:rPr lang="ru-RU" sz="1800" dirty="0" err="1" smtClean="0"/>
              <a:t>термінального</a:t>
            </a:r>
            <a:r>
              <a:rPr lang="ru-RU" sz="1800" dirty="0" smtClean="0"/>
              <a:t> стану при </a:t>
            </a:r>
            <a:r>
              <a:rPr lang="ru-RU" sz="1800" dirty="0" err="1" smtClean="0"/>
              <a:t>втопленні</a:t>
            </a:r>
            <a:r>
              <a:rPr lang="ru-RU" sz="1800" dirty="0" smtClean="0"/>
              <a:t>. </a:t>
            </a:r>
            <a:r>
              <a:rPr lang="ru-RU" sz="1800" dirty="0" err="1" smtClean="0"/>
              <a:t>Істинне</a:t>
            </a:r>
            <a:r>
              <a:rPr lang="ru-RU" sz="1800" dirty="0" smtClean="0"/>
              <a:t> </a:t>
            </a:r>
            <a:r>
              <a:rPr lang="ru-RU" sz="1800" dirty="0" err="1" smtClean="0"/>
              <a:t>втоплення</a:t>
            </a:r>
            <a:r>
              <a:rPr lang="ru-RU" sz="1800" dirty="0" smtClean="0"/>
              <a:t>, </a:t>
            </a:r>
            <a:r>
              <a:rPr lang="ru-RU" sz="1800" dirty="0" err="1" smtClean="0"/>
              <a:t>асфіксичне</a:t>
            </a:r>
            <a:r>
              <a:rPr lang="ru-RU" sz="1800" dirty="0" smtClean="0"/>
              <a:t> </a:t>
            </a:r>
            <a:r>
              <a:rPr lang="ru-RU" sz="1800" dirty="0" err="1" smtClean="0"/>
              <a:t>втоплення</a:t>
            </a:r>
            <a:r>
              <a:rPr lang="ru-RU" sz="1800" dirty="0" smtClean="0"/>
              <a:t>, </a:t>
            </a:r>
            <a:r>
              <a:rPr lang="ru-RU" sz="1800" dirty="0" err="1" smtClean="0"/>
              <a:t>синкопальне</a:t>
            </a:r>
            <a:r>
              <a:rPr lang="ru-RU" sz="1800" dirty="0" smtClean="0"/>
              <a:t> </a:t>
            </a:r>
            <a:r>
              <a:rPr lang="ru-RU" sz="1800" dirty="0" err="1" smtClean="0"/>
              <a:t>утоплення</a:t>
            </a:r>
            <a:r>
              <a:rPr lang="ru-RU" sz="1800" dirty="0" smtClean="0"/>
              <a:t>. </a:t>
            </a:r>
            <a:r>
              <a:rPr lang="ru-RU" sz="1800" dirty="0" err="1" smtClean="0"/>
              <a:t>Утоплення</a:t>
            </a:r>
            <a:r>
              <a:rPr lang="ru-RU" sz="1800" dirty="0" smtClean="0"/>
              <a:t> в </a:t>
            </a:r>
            <a:r>
              <a:rPr lang="ru-RU" sz="1800" dirty="0" err="1" smtClean="0"/>
              <a:t>прісній</a:t>
            </a:r>
            <a:r>
              <a:rPr lang="ru-RU" sz="1800" dirty="0" smtClean="0"/>
              <a:t> </a:t>
            </a:r>
            <a:r>
              <a:rPr lang="ru-RU" sz="1800" dirty="0" err="1" smtClean="0"/>
              <a:t>воді</a:t>
            </a:r>
            <a:r>
              <a:rPr lang="ru-RU" sz="1800" dirty="0" smtClean="0"/>
              <a:t>. </a:t>
            </a:r>
            <a:r>
              <a:rPr lang="ru-RU" sz="1800" dirty="0" err="1" smtClean="0"/>
              <a:t>Утоплення</a:t>
            </a:r>
            <a:r>
              <a:rPr lang="ru-RU" sz="1800" dirty="0" smtClean="0"/>
              <a:t> в </a:t>
            </a:r>
            <a:r>
              <a:rPr lang="ru-RU" sz="1800" dirty="0" err="1" smtClean="0"/>
              <a:t>морській</a:t>
            </a:r>
            <a:r>
              <a:rPr lang="ru-RU" sz="1800" dirty="0" smtClean="0"/>
              <a:t> </a:t>
            </a:r>
            <a:r>
              <a:rPr lang="ru-RU" sz="1800" dirty="0" err="1" smtClean="0"/>
              <a:t>воді</a:t>
            </a:r>
            <a:r>
              <a:rPr lang="ru-RU" sz="1800" dirty="0" smtClean="0"/>
              <a:t>. Перша </a:t>
            </a:r>
            <a:r>
              <a:rPr lang="ru-RU" sz="1800" dirty="0" err="1" smtClean="0"/>
              <a:t>допомога</a:t>
            </a:r>
            <a:r>
              <a:rPr lang="ru-RU" sz="1800" dirty="0" smtClean="0"/>
              <a:t> при </a:t>
            </a:r>
            <a:r>
              <a:rPr lang="ru-RU" sz="1800" dirty="0" err="1" smtClean="0"/>
              <a:t>утопленні</a:t>
            </a:r>
            <a:r>
              <a:rPr lang="ru-RU" sz="1800" dirty="0" smtClean="0"/>
              <a:t>. Схема </a:t>
            </a:r>
            <a:r>
              <a:rPr lang="ru-RU" sz="1800" dirty="0" err="1" smtClean="0"/>
              <a:t>надання</a:t>
            </a:r>
            <a:r>
              <a:rPr lang="ru-RU" sz="1800" dirty="0" smtClean="0"/>
              <a:t> </a:t>
            </a:r>
            <a:r>
              <a:rPr lang="ru-RU" sz="1800" dirty="0" err="1" smtClean="0"/>
              <a:t>першої</a:t>
            </a:r>
            <a:r>
              <a:rPr lang="ru-RU" sz="1800" dirty="0" smtClean="0"/>
              <a:t> </a:t>
            </a:r>
            <a:r>
              <a:rPr lang="ru-RU" sz="1800" dirty="0" err="1" smtClean="0"/>
              <a:t>медичної</a:t>
            </a:r>
            <a:r>
              <a:rPr lang="ru-RU" sz="1800" dirty="0" smtClean="0"/>
              <a:t> </a:t>
            </a:r>
            <a:r>
              <a:rPr lang="ru-RU" sz="1800" dirty="0" err="1" smtClean="0"/>
              <a:t>допомоги</a:t>
            </a:r>
            <a:r>
              <a:rPr lang="ru-RU" sz="1800" dirty="0" smtClean="0"/>
              <a:t> при </a:t>
            </a:r>
            <a:r>
              <a:rPr lang="ru-RU" sz="1800" dirty="0" err="1" smtClean="0"/>
              <a:t>істинному</a:t>
            </a:r>
            <a:r>
              <a:rPr lang="ru-RU" sz="1800" dirty="0" smtClean="0"/>
              <a:t> ("</a:t>
            </a:r>
            <a:r>
              <a:rPr lang="ru-RU" sz="1800" dirty="0" err="1" smtClean="0"/>
              <a:t>синьому</a:t>
            </a:r>
            <a:r>
              <a:rPr lang="ru-RU" sz="1800" dirty="0" smtClean="0"/>
              <a:t>") </a:t>
            </a:r>
            <a:r>
              <a:rPr lang="ru-RU" sz="1800" dirty="0" err="1" smtClean="0"/>
              <a:t>утопленні</a:t>
            </a:r>
            <a:r>
              <a:rPr lang="ru-RU" sz="1800" dirty="0" smtClean="0"/>
              <a:t>. </a:t>
            </a:r>
            <a:r>
              <a:rPr lang="ru-RU" sz="1800" dirty="0" err="1" smtClean="0"/>
              <a:t>Надання</a:t>
            </a:r>
            <a:r>
              <a:rPr lang="ru-RU" sz="1800" dirty="0" smtClean="0"/>
              <a:t> </a:t>
            </a:r>
            <a:r>
              <a:rPr lang="ru-RU" sz="1800" dirty="0" err="1" smtClean="0"/>
              <a:t>невідкладної</a:t>
            </a:r>
            <a:r>
              <a:rPr lang="ru-RU" sz="1800" dirty="0" smtClean="0"/>
              <a:t> </a:t>
            </a:r>
            <a:r>
              <a:rPr lang="ru-RU" sz="1800" dirty="0" err="1" smtClean="0"/>
              <a:t>допомоги</a:t>
            </a:r>
            <a:r>
              <a:rPr lang="ru-RU" sz="1800" dirty="0" smtClean="0"/>
              <a:t> при «</a:t>
            </a:r>
            <a:r>
              <a:rPr lang="ru-RU" sz="1800" dirty="0" err="1" smtClean="0"/>
              <a:t>білому</a:t>
            </a:r>
            <a:r>
              <a:rPr lang="ru-RU" sz="1800" dirty="0" smtClean="0"/>
              <a:t>» </a:t>
            </a:r>
            <a:r>
              <a:rPr lang="ru-RU" sz="1800" dirty="0" err="1" smtClean="0"/>
              <a:t>утопленні</a:t>
            </a:r>
            <a:r>
              <a:rPr lang="ru-RU" sz="1800" dirty="0" smtClean="0"/>
              <a:t>. </a:t>
            </a:r>
          </a:p>
          <a:p>
            <a:pPr algn="just"/>
            <a:r>
              <a:rPr lang="ru-RU" sz="1800" b="1" i="1" dirty="0" smtClean="0"/>
              <a:t>5. </a:t>
            </a:r>
            <a:r>
              <a:rPr lang="ru-RU" sz="1800" b="1" i="1" dirty="0" err="1" smtClean="0"/>
              <a:t>Тепловий</a:t>
            </a:r>
            <a:r>
              <a:rPr lang="ru-RU" sz="1800" b="1" i="1" dirty="0" smtClean="0"/>
              <a:t> </a:t>
            </a:r>
            <a:r>
              <a:rPr lang="ru-RU" sz="1800" b="1" i="1" dirty="0" err="1" smtClean="0"/>
              <a:t>і</a:t>
            </a:r>
            <a:r>
              <a:rPr lang="ru-RU" sz="1800" b="1" i="1" dirty="0" smtClean="0"/>
              <a:t> </a:t>
            </a:r>
            <a:r>
              <a:rPr lang="ru-RU" sz="1800" b="1" i="1" dirty="0" err="1" smtClean="0"/>
              <a:t>сонячний</a:t>
            </a:r>
            <a:r>
              <a:rPr lang="ru-RU" sz="1800" b="1" i="1" dirty="0" smtClean="0"/>
              <a:t> удар</a:t>
            </a:r>
            <a:r>
              <a:rPr lang="ru-RU" sz="1800" dirty="0" smtClean="0"/>
              <a:t>, </a:t>
            </a:r>
            <a:r>
              <a:rPr lang="ru-RU" sz="1800" dirty="0" err="1" smtClean="0"/>
              <a:t>їх</a:t>
            </a:r>
            <a:r>
              <a:rPr lang="ru-RU" sz="1800" dirty="0" smtClean="0"/>
              <a:t> причини, </a:t>
            </a:r>
            <a:r>
              <a:rPr lang="ru-RU" sz="1800" dirty="0" err="1" smtClean="0"/>
              <a:t>ознаки</a:t>
            </a:r>
            <a:r>
              <a:rPr lang="ru-RU" sz="1800" dirty="0" smtClean="0"/>
              <a:t>, перша </a:t>
            </a:r>
            <a:r>
              <a:rPr lang="ru-RU" sz="1800" dirty="0" err="1" smtClean="0"/>
              <a:t>допомога</a:t>
            </a:r>
            <a:r>
              <a:rPr lang="ru-RU" sz="1800" dirty="0" smtClean="0"/>
              <a:t>. </a:t>
            </a:r>
          </a:p>
          <a:p>
            <a:pPr algn="just"/>
            <a:r>
              <a:rPr lang="ru-RU" sz="1800" b="1" i="1" dirty="0" smtClean="0"/>
              <a:t>6. </a:t>
            </a:r>
            <a:r>
              <a:rPr lang="uk-UA" sz="1800" b="1" i="1" dirty="0" smtClean="0"/>
              <a:t>Радіаційні ураження</a:t>
            </a:r>
            <a:r>
              <a:rPr lang="uk-UA" sz="1800" dirty="0" smtClean="0"/>
              <a:t>. </a:t>
            </a:r>
          </a:p>
          <a:p>
            <a:pPr algn="just"/>
            <a:r>
              <a:rPr lang="uk-UA" sz="1800" b="1" i="1" dirty="0" smtClean="0"/>
              <a:t>7. Укуси тварин</a:t>
            </a:r>
            <a:r>
              <a:rPr lang="uk-UA" sz="1800" dirty="0" smtClean="0"/>
              <a:t> (собак, павуків, бджіл, змій тощо), ознаки, причини та перша допомога.</a:t>
            </a:r>
            <a:endParaRPr lang="ru-RU" sz="1800" dirty="0" smtClean="0"/>
          </a:p>
          <a:p>
            <a:endParaRPr lang="ru-RU" sz="2000"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14290"/>
            <a:ext cx="8715436" cy="6357982"/>
          </a:xfrm>
        </p:spPr>
        <p:txBody>
          <a:bodyPr>
            <a:normAutofit fontScale="70000" lnSpcReduction="20000"/>
          </a:bodyPr>
          <a:lstStyle/>
          <a:p>
            <a:pPr algn="ctr">
              <a:spcBef>
                <a:spcPts val="0"/>
              </a:spcBef>
            </a:pPr>
            <a:r>
              <a:rPr lang="uk-UA" sz="4000" b="1" i="1" dirty="0" smtClean="0">
                <a:solidFill>
                  <a:srgbClr val="FF0000"/>
                </a:solidFill>
              </a:rPr>
              <a:t>Перша долікарська допомога. </a:t>
            </a:r>
          </a:p>
          <a:p>
            <a:pPr algn="just">
              <a:spcBef>
                <a:spcPts val="0"/>
              </a:spcBef>
            </a:pPr>
            <a:r>
              <a:rPr lang="uk-UA" b="1" dirty="0" smtClean="0"/>
              <a:t>Усі потерпілі, незалежно від стадії загального охолодження, повинні бути </a:t>
            </a:r>
            <a:r>
              <a:rPr lang="uk-UA" b="1" dirty="0" smtClean="0">
                <a:solidFill>
                  <a:srgbClr val="7030A0"/>
                </a:solidFill>
              </a:rPr>
              <a:t>госпіталізовані</a:t>
            </a:r>
            <a:r>
              <a:rPr lang="uk-UA" b="1" dirty="0" smtClean="0"/>
              <a:t>. Треба мати на увазі, що потерпілі з легким ступенем замерзання можуть відмовлятися від госпіталізації, оскільки неадекватно оцінюють свій стан.</a:t>
            </a:r>
          </a:p>
          <a:p>
            <a:pPr algn="just">
              <a:spcBef>
                <a:spcPts val="0"/>
              </a:spcBef>
              <a:buNone/>
            </a:pPr>
            <a:endParaRPr lang="ru-RU" b="1" dirty="0" smtClean="0"/>
          </a:p>
          <a:p>
            <a:pPr algn="just">
              <a:spcBef>
                <a:spcPts val="0"/>
              </a:spcBef>
            </a:pPr>
            <a:r>
              <a:rPr lang="uk-UA" b="1" dirty="0" smtClean="0"/>
              <a:t>Головним принципом надання першої долікарської допомоги при загальному охолодженні є </a:t>
            </a:r>
            <a:r>
              <a:rPr lang="uk-UA" b="1" dirty="0" smtClean="0">
                <a:solidFill>
                  <a:srgbClr val="7030A0"/>
                </a:solidFill>
              </a:rPr>
              <a:t>зігрівання</a:t>
            </a:r>
            <a:r>
              <a:rPr lang="uk-UA" b="1" dirty="0" smtClean="0"/>
              <a:t>. Повноцінне і швидке зігрівання на </a:t>
            </a:r>
            <a:r>
              <a:rPr lang="uk-UA" b="1" dirty="0" err="1" smtClean="0"/>
              <a:t>догоспітальному</a:t>
            </a:r>
            <a:r>
              <a:rPr lang="uk-UA" b="1" dirty="0" smtClean="0"/>
              <a:t> етапі важко виконати. Необхідно насамперед припинити дію подальшого охолодження організму. Потерпілого заносять до приміщення, автомобіля, закутують ковдрами, знімають мокрий одяг. Ні в якому разі не можна залишати його на вулиці. Треба напоїти гарячим чаєм. Не можна давати алкоголю! Він гальмує реакцію центральної нервової системи і сприяє ще більшій втраті організмом тепла.</a:t>
            </a:r>
          </a:p>
          <a:p>
            <a:pPr algn="just">
              <a:spcBef>
                <a:spcPts val="0"/>
              </a:spcBef>
              <a:buNone/>
            </a:pPr>
            <a:endParaRPr lang="ru-RU" b="1" dirty="0" smtClean="0"/>
          </a:p>
          <a:p>
            <a:pPr algn="just">
              <a:spcBef>
                <a:spcPts val="0"/>
              </a:spcBef>
            </a:pPr>
            <a:r>
              <a:rPr lang="uk-UA" b="1" dirty="0" smtClean="0"/>
              <a:t>Якщо є можливість, то потерпілого потрібно зігріти у ванні при температурі води +37-38 °С. Дають краплі кордіаміну, валокордину, краплі Зеленіна та інші серцеві препарати. Після ванни проводиться масаж кінцівок і всього тіла. Хворого кладуть у тепле ліжко, дають гарячу їжу, каву або чай, зігрівають грілками, електрообігрівачами.</a:t>
            </a:r>
            <a:endParaRPr lang="ru-RU"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42852"/>
            <a:ext cx="8715436" cy="6715148"/>
          </a:xfrm>
        </p:spPr>
        <p:txBody>
          <a:bodyPr>
            <a:normAutofit fontScale="85000" lnSpcReduction="20000"/>
          </a:bodyPr>
          <a:lstStyle/>
          <a:p>
            <a:pPr algn="just">
              <a:spcBef>
                <a:spcPts val="0"/>
              </a:spcBef>
            </a:pPr>
            <a:r>
              <a:rPr lang="uk-UA" sz="2800" b="1" dirty="0" smtClean="0">
                <a:solidFill>
                  <a:srgbClr val="7030A0"/>
                </a:solidFill>
                <a:effectLst>
                  <a:outerShdw blurRad="38100" dist="38100" dir="2700000" algn="tl">
                    <a:srgbClr val="000000">
                      <a:alpha val="43137"/>
                    </a:srgbClr>
                  </a:outerShdw>
                </a:effectLst>
              </a:rPr>
              <a:t>Замерзання може супроводжуватися такими ускладненнями:</a:t>
            </a:r>
            <a:r>
              <a:rPr lang="uk-UA" sz="2800" b="1" dirty="0" smtClean="0"/>
              <a:t> </a:t>
            </a:r>
          </a:p>
          <a:p>
            <a:pPr algn="just">
              <a:spcBef>
                <a:spcPts val="0"/>
              </a:spcBef>
              <a:buFont typeface="Wingdings" pitchFamily="2" charset="2"/>
              <a:buChar char="v"/>
            </a:pPr>
            <a:r>
              <a:rPr lang="uk-UA" sz="2200" b="1" dirty="0" smtClean="0"/>
              <a:t>відмороженням кінцівок, </a:t>
            </a:r>
          </a:p>
          <a:p>
            <a:pPr algn="just">
              <a:spcBef>
                <a:spcPts val="0"/>
              </a:spcBef>
              <a:buFont typeface="Wingdings" pitchFamily="2" charset="2"/>
              <a:buChar char="v"/>
            </a:pPr>
            <a:r>
              <a:rPr lang="uk-UA" sz="2200" b="1" dirty="0" smtClean="0"/>
              <a:t>пневмонією, </a:t>
            </a:r>
          </a:p>
          <a:p>
            <a:pPr algn="just">
              <a:spcBef>
                <a:spcPts val="0"/>
              </a:spcBef>
              <a:buFont typeface="Wingdings" pitchFamily="2" charset="2"/>
              <a:buChar char="v"/>
            </a:pPr>
            <a:r>
              <a:rPr lang="uk-UA" sz="2200" b="1" dirty="0" smtClean="0"/>
              <a:t>загостренням туберкульозу та ін.</a:t>
            </a:r>
            <a:endParaRPr lang="ru-RU" sz="2200" b="1" dirty="0" smtClean="0"/>
          </a:p>
          <a:p>
            <a:pPr algn="just">
              <a:spcBef>
                <a:spcPts val="0"/>
              </a:spcBef>
            </a:pPr>
            <a:r>
              <a:rPr lang="uk-UA" sz="2200" b="1" dirty="0" smtClean="0"/>
              <a:t>Найкращими профілактичними заходами проти замерзання є наявність теплого зручного одягу і взуття; вчасна гаряча їжа й відпочинок; виконання фізичних вправ і тренування при низькій температурі.</a:t>
            </a:r>
          </a:p>
          <a:p>
            <a:pPr algn="just">
              <a:spcBef>
                <a:spcPts val="0"/>
              </a:spcBef>
            </a:pPr>
            <a:r>
              <a:rPr lang="uk-UA" sz="2800" b="1" i="1" dirty="0" smtClean="0">
                <a:solidFill>
                  <a:srgbClr val="FF0000"/>
                </a:solidFill>
              </a:rPr>
              <a:t>Відмороженнями</a:t>
            </a:r>
            <a:r>
              <a:rPr lang="uk-UA" sz="2800" b="1" i="1" dirty="0" smtClean="0"/>
              <a:t> </a:t>
            </a:r>
            <a:r>
              <a:rPr lang="uk-UA" sz="2800" b="1" dirty="0" smtClean="0"/>
              <a:t>називають ушкодження тканин, які </a:t>
            </a:r>
            <a:r>
              <a:rPr lang="uk-UA" sz="2500" b="1" dirty="0" smtClean="0"/>
              <a:t>виникають внаслідок дії низької температури. </a:t>
            </a:r>
          </a:p>
          <a:p>
            <a:pPr algn="just">
              <a:spcBef>
                <a:spcPts val="0"/>
              </a:spcBef>
            </a:pPr>
            <a:r>
              <a:rPr lang="uk-UA" sz="2500" b="1" dirty="0" smtClean="0"/>
              <a:t>Відмороження виникає при тривалому перебуванні людини в умовах низької температури і при порушенні терморегуляції в організмі. Найчастіше ушкоджуються від­криті частини тіла (ніс, вухо) та кінцівки.</a:t>
            </a:r>
            <a:endParaRPr lang="ru-RU" sz="2500" b="1" dirty="0" smtClean="0"/>
          </a:p>
          <a:p>
            <a:pPr algn="just">
              <a:spcBef>
                <a:spcPts val="0"/>
              </a:spcBef>
            </a:pPr>
            <a:r>
              <a:rPr lang="uk-UA" sz="2500" b="1" dirty="0" smtClean="0"/>
              <a:t>Ступінь тяжкості місцевого охолодження залежить від умов, у яких воно проходило, від стану потерпілого. Найчастіше відмороження виникають при високій вологості повітря і швидкому вітрі, причому навіть при температурі +6-8 °С. Прискорюють обмороження тісне взуття, робота без рукавиць. Найчастіше зазнають дії холоду люди, які страждають на судинні захворювання, авітаміноз, ослаблені недоїданням або хронічною хворобою, тяжкою фізичною працею. Незважаючи на посилене теплоутворення при охолодженні організму, тепловіддача інтенсивно зростає, що призводить до порушення теплового балансу. При тривалій дії холоду падає температура тіла, а потім і окремих органів.</a:t>
            </a:r>
            <a:endParaRPr lang="ru-RU" sz="2500" b="1" dirty="0" smtClean="0"/>
          </a:p>
          <a:p>
            <a:pPr algn="just">
              <a:spcBef>
                <a:spcPts val="0"/>
              </a:spcBef>
            </a:pPr>
            <a:endParaRPr lang="ru-RU" sz="2200" b="1" dirty="0" smtClean="0"/>
          </a:p>
          <a:p>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14290"/>
            <a:ext cx="8501122" cy="6286544"/>
          </a:xfrm>
        </p:spPr>
        <p:txBody>
          <a:bodyPr>
            <a:normAutofit fontScale="55000" lnSpcReduction="20000"/>
          </a:bodyPr>
          <a:lstStyle/>
          <a:p>
            <a:pPr algn="just"/>
            <a:r>
              <a:rPr lang="uk-UA" sz="3800" b="1" dirty="0" smtClean="0"/>
              <a:t>Близько 90% усіх відморожень локалізуються на кінцівках, здебільшого на пальцях ноги, які залежно від часу дії низької температури можуть сприяти виникненню озноблення, відмороження і замерзання.</a:t>
            </a:r>
            <a:endParaRPr lang="ru-RU" sz="3800" b="1" dirty="0" smtClean="0"/>
          </a:p>
          <a:p>
            <a:pPr algn="just"/>
            <a:r>
              <a:rPr lang="uk-UA" sz="3800" b="1" dirty="0" smtClean="0"/>
              <a:t>Озноблення спостерігається при повторній дії низької температури на кінцеві частини тіла (пальці рук і ніг, кінчик носа, вушні раковини та ін.). Внаслідок охолодження на цих ділянках розвиваються дистрофічні зміни шкіри, які проявляються застійною гіперемією і набряком. Після короткочасного повторного охолодження на місці набряклих і почервонілих тканин відбувається болісне свербіння і лущення шкіри.</a:t>
            </a:r>
            <a:endParaRPr lang="ru-RU" sz="3800" b="1" dirty="0" smtClean="0"/>
          </a:p>
          <a:p>
            <a:pPr algn="just"/>
            <a:r>
              <a:rPr lang="uk-UA" sz="3800" b="1" dirty="0" smtClean="0"/>
              <a:t>Відмороження характеризується різним ступенем дистрофічних і дегенеративних явищ, змін, які виникають у кінцевих частинах тіла. Тривале охолодження кінцівок призводить до ушкодження нервових закінчень і до розладу кровообігу, іноді з його припиненням. Чим нижча температура і триваліший час дії низької температури на організм, тим частіше і швидше виникає відмороження. Однак відомо, що відмороження може спостерігатися і при температурі вище 0 °С — так звана траншейна ступня - виникає у людей, які перебувають у нерухомому стані (снайпери) при наявності мокрого взуття і одягу, у робітників на земляних роботах.</a:t>
            </a:r>
            <a:endParaRPr lang="ru-RU" sz="3800" b="1" dirty="0" smtClean="0"/>
          </a:p>
          <a:p>
            <a:pPr algn="just"/>
            <a:endParaRPr lang="ru-RU" b="1" dirty="0" smtClean="0"/>
          </a:p>
          <a:p>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500042"/>
            <a:ext cx="8429684" cy="5929354"/>
          </a:xfrm>
        </p:spPr>
        <p:txBody>
          <a:bodyPr>
            <a:normAutofit fontScale="92500" lnSpcReduction="20000"/>
          </a:bodyPr>
          <a:lstStyle/>
          <a:p>
            <a:pPr algn="just"/>
            <a:r>
              <a:rPr lang="uk-UA" dirty="0" smtClean="0"/>
              <a:t>При відмороженні спочатку судини звужуються, а пізніше розширюються, що призводить до набряку тканин. </a:t>
            </a:r>
          </a:p>
          <a:p>
            <a:pPr algn="just"/>
            <a:r>
              <a:rPr lang="uk-UA" dirty="0" smtClean="0"/>
              <a:t>Під час відмороження виділяють </a:t>
            </a:r>
            <a:r>
              <a:rPr lang="uk-UA" b="1" i="1" dirty="0" err="1" smtClean="0"/>
              <a:t>дореактивний</a:t>
            </a:r>
            <a:r>
              <a:rPr lang="uk-UA" b="1" i="1" dirty="0" smtClean="0"/>
              <a:t> </a:t>
            </a:r>
            <a:r>
              <a:rPr lang="uk-UA" dirty="0" smtClean="0"/>
              <a:t>і </a:t>
            </a:r>
            <a:r>
              <a:rPr lang="uk-UA" b="1" i="1" dirty="0" smtClean="0"/>
              <a:t>реактивний періоди. </a:t>
            </a:r>
          </a:p>
          <a:p>
            <a:pPr algn="just"/>
            <a:r>
              <a:rPr lang="uk-UA" b="1" i="1" dirty="0" err="1" smtClean="0">
                <a:solidFill>
                  <a:srgbClr val="7030A0"/>
                </a:solidFill>
              </a:rPr>
              <a:t>Дореактивний</a:t>
            </a:r>
            <a:r>
              <a:rPr lang="uk-UA" b="1" i="1" dirty="0" smtClean="0">
                <a:solidFill>
                  <a:srgbClr val="7030A0"/>
                </a:solidFill>
              </a:rPr>
              <a:t> період </a:t>
            </a:r>
            <a:r>
              <a:rPr lang="uk-UA" dirty="0" smtClean="0"/>
              <a:t>виникає при перебуванні потерпілого на холоді. Він характеризується похолодінням, </a:t>
            </a:r>
            <a:r>
              <a:rPr lang="uk-UA" dirty="0" err="1" smtClean="0"/>
              <a:t>побліднінням</a:t>
            </a:r>
            <a:r>
              <a:rPr lang="uk-UA" dirty="0" smtClean="0"/>
              <a:t> шкіри і втратою чутливості в ділянці відмороження, відчуттям поколювання і легким болем. </a:t>
            </a:r>
          </a:p>
          <a:p>
            <a:pPr algn="just"/>
            <a:r>
              <a:rPr lang="uk-UA" b="1" i="1" dirty="0" smtClean="0">
                <a:solidFill>
                  <a:srgbClr val="7030A0"/>
                </a:solidFill>
              </a:rPr>
              <a:t>Реактивний період </a:t>
            </a:r>
            <a:r>
              <a:rPr lang="uk-UA" dirty="0" smtClean="0"/>
              <a:t>починається після зігрівання тканин, зміни у них залежать від ступеня відмороження.</a:t>
            </a:r>
            <a:endParaRPr lang="ru-RU" dirty="0" smtClean="0"/>
          </a:p>
          <a:p>
            <a:endParaRPr lang="ru-R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472518" cy="6572272"/>
          </a:xfrm>
        </p:spPr>
        <p:txBody>
          <a:bodyPr>
            <a:normAutofit fontScale="70000" lnSpcReduction="20000"/>
          </a:bodyPr>
          <a:lstStyle/>
          <a:p>
            <a:pPr algn="ctr"/>
            <a:r>
              <a:rPr lang="uk-UA" sz="4000" b="1" dirty="0" smtClean="0">
                <a:solidFill>
                  <a:srgbClr val="7030A0"/>
                </a:solidFill>
                <a:effectLst>
                  <a:outerShdw blurRad="38100" dist="38100" dir="2700000" algn="tl">
                    <a:srgbClr val="000000">
                      <a:alpha val="43137"/>
                    </a:srgbClr>
                  </a:outerShdw>
                </a:effectLst>
              </a:rPr>
              <a:t>Розрізняють чотири ступені відмороження:</a:t>
            </a:r>
            <a:endParaRPr lang="ru-RU" sz="4000" b="1" dirty="0" smtClean="0">
              <a:solidFill>
                <a:srgbClr val="7030A0"/>
              </a:solidFill>
              <a:effectLst>
                <a:outerShdw blurRad="38100" dist="38100" dir="2700000" algn="tl">
                  <a:srgbClr val="000000">
                    <a:alpha val="43137"/>
                  </a:srgbClr>
                </a:outerShdw>
              </a:effectLst>
            </a:endParaRPr>
          </a:p>
          <a:p>
            <a:pPr algn="just"/>
            <a:r>
              <a:rPr lang="uk-UA" sz="3400" b="1" i="1" dirty="0" smtClean="0">
                <a:solidFill>
                  <a:srgbClr val="FF0000"/>
                </a:solidFill>
              </a:rPr>
              <a:t>При І ступені </a:t>
            </a:r>
            <a:r>
              <a:rPr lang="uk-UA" sz="3400" b="1" dirty="0" smtClean="0"/>
              <a:t>набрякає шкіра, звужуються судини та сповільнюється кровообіг у тканинах, шкіра бліда з багряно-синюшним відтінком. У потерпілих виникає біль, оніміння ушкодженої ділянки тіла. Хворі видужують через кілька днів.</a:t>
            </a:r>
            <a:endParaRPr lang="ru-RU" sz="3400" b="1" dirty="0" smtClean="0"/>
          </a:p>
          <a:p>
            <a:pPr algn="just"/>
            <a:r>
              <a:rPr lang="uk-UA" sz="3400" b="1" i="1" dirty="0" smtClean="0">
                <a:solidFill>
                  <a:srgbClr val="FF0000"/>
                </a:solidFill>
              </a:rPr>
              <a:t>При </a:t>
            </a:r>
            <a:r>
              <a:rPr lang="en-US" sz="3400" b="1" i="1" dirty="0" smtClean="0">
                <a:solidFill>
                  <a:srgbClr val="FF0000"/>
                </a:solidFill>
              </a:rPr>
              <a:t>II</a:t>
            </a:r>
            <a:r>
              <a:rPr lang="ru-RU" sz="3400" b="1" i="1" dirty="0" smtClean="0">
                <a:solidFill>
                  <a:srgbClr val="FF0000"/>
                </a:solidFill>
              </a:rPr>
              <a:t> </a:t>
            </a:r>
            <a:r>
              <a:rPr lang="uk-UA" sz="3400" b="1" i="1" dirty="0" smtClean="0">
                <a:solidFill>
                  <a:srgbClr val="FF0000"/>
                </a:solidFill>
              </a:rPr>
              <a:t>ступені </a:t>
            </a:r>
            <a:r>
              <a:rPr lang="uk-UA" sz="3400" b="1" dirty="0" smtClean="0"/>
              <a:t>наявні некротичні зміни поверхневих шарів шкіри, унаслідок чого утворюються пухирі, наповнені прозорою рідиною з жовтуватим відтінком, шкіра навколо синюшна з темно-червоними й фіолетовими плямами.</a:t>
            </a:r>
            <a:endParaRPr lang="ru-RU" sz="3400" b="1" dirty="0" smtClean="0"/>
          </a:p>
          <a:p>
            <a:pPr algn="just"/>
            <a:r>
              <a:rPr lang="en-US" sz="3400" b="1" i="1" dirty="0" smtClean="0">
                <a:solidFill>
                  <a:srgbClr val="FF0000"/>
                </a:solidFill>
              </a:rPr>
              <a:t>III</a:t>
            </a:r>
            <a:r>
              <a:rPr lang="ru-RU" sz="3400" b="1" i="1" dirty="0" smtClean="0">
                <a:solidFill>
                  <a:srgbClr val="FF0000"/>
                </a:solidFill>
              </a:rPr>
              <a:t> </a:t>
            </a:r>
            <a:r>
              <a:rPr lang="uk-UA" sz="3400" b="1" i="1" dirty="0" smtClean="0">
                <a:solidFill>
                  <a:srgbClr val="FF0000"/>
                </a:solidFill>
              </a:rPr>
              <a:t>ступінь </a:t>
            </a:r>
            <a:r>
              <a:rPr lang="uk-UA" sz="3400" b="1" dirty="0" smtClean="0"/>
              <a:t>характеризується змертвінням шкіри і глибшим розміщенням м'яких тканин, пухирі наповнені кров'янистою рідиною. Загоєння відбувається повільно, після відшарування тканин, з утворенням ран і рубців.</a:t>
            </a:r>
            <a:endParaRPr lang="ru-RU" sz="3400" b="1" dirty="0" smtClean="0"/>
          </a:p>
          <a:p>
            <a:pPr algn="just"/>
            <a:r>
              <a:rPr lang="uk-UA" sz="3400" b="1" i="1" dirty="0" smtClean="0">
                <a:solidFill>
                  <a:srgbClr val="FF0000"/>
                </a:solidFill>
              </a:rPr>
              <a:t>При </a:t>
            </a:r>
            <a:r>
              <a:rPr lang="en-US" sz="3400" b="1" i="1" dirty="0" smtClean="0">
                <a:solidFill>
                  <a:srgbClr val="FF0000"/>
                </a:solidFill>
              </a:rPr>
              <a:t>IV</a:t>
            </a:r>
            <a:r>
              <a:rPr lang="ru-RU" sz="3400" b="1" i="1" dirty="0" smtClean="0">
                <a:solidFill>
                  <a:srgbClr val="FF0000"/>
                </a:solidFill>
              </a:rPr>
              <a:t> </a:t>
            </a:r>
            <a:r>
              <a:rPr lang="uk-UA" sz="3400" b="1" i="1" dirty="0" smtClean="0">
                <a:solidFill>
                  <a:srgbClr val="FF0000"/>
                </a:solidFill>
              </a:rPr>
              <a:t>ступені </a:t>
            </a:r>
            <a:r>
              <a:rPr lang="uk-UA" sz="3400" b="1" dirty="0" smtClean="0"/>
              <a:t>м'які тканини і кістки повністю мертвіють. Піс­ля появи демаркаційної лінії виразніше проявляються межі змертвіння. Відбувається поступова муміфікація змертвілих тканин з наступним їх відшаруванням.</a:t>
            </a:r>
            <a:endParaRPr lang="ru-RU" sz="3400" b="1" dirty="0" smtClean="0"/>
          </a:p>
          <a:p>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l="29614" t="23437" r="32021" b="48242"/>
          <a:stretch>
            <a:fillRect/>
          </a:stretch>
        </p:blipFill>
        <p:spPr bwMode="auto">
          <a:xfrm>
            <a:off x="928662" y="214290"/>
            <a:ext cx="7358114" cy="3189790"/>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l="29572" t="61523" r="31064" b="10156"/>
          <a:stretch>
            <a:fillRect/>
          </a:stretch>
        </p:blipFill>
        <p:spPr bwMode="auto">
          <a:xfrm>
            <a:off x="642910" y="3643314"/>
            <a:ext cx="7947418" cy="3214686"/>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l="28002" t="36133" r="37408" b="28711"/>
          <a:stretch>
            <a:fillRect/>
          </a:stretch>
        </p:blipFill>
        <p:spPr bwMode="auto">
          <a:xfrm>
            <a:off x="1714480" y="214290"/>
            <a:ext cx="5429288" cy="2979988"/>
          </a:xfrm>
          <a:prstGeom prst="rect">
            <a:avLst/>
          </a:prstGeom>
          <a:noFill/>
          <a:ln w="9525">
            <a:noFill/>
            <a:miter lim="800000"/>
            <a:headEnd/>
            <a:tailEnd/>
          </a:ln>
          <a:effectLst/>
        </p:spPr>
      </p:pic>
      <p:pic>
        <p:nvPicPr>
          <p:cNvPr id="60419" name="Picture 3"/>
          <p:cNvPicPr>
            <a:picLocks noChangeAspect="1" noChangeArrowheads="1"/>
          </p:cNvPicPr>
          <p:nvPr/>
        </p:nvPicPr>
        <p:blipFill>
          <a:blip r:embed="rId3" cstate="print"/>
          <a:srcRect l="29100" t="41016" r="30783" b="23828"/>
          <a:stretch>
            <a:fillRect/>
          </a:stretch>
        </p:blipFill>
        <p:spPr bwMode="auto">
          <a:xfrm>
            <a:off x="1357290" y="3361731"/>
            <a:ext cx="6715172" cy="3308599"/>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2844" y="214290"/>
            <a:ext cx="8643998" cy="6429420"/>
          </a:xfrm>
        </p:spPr>
        <p:txBody>
          <a:bodyPr>
            <a:normAutofit fontScale="92500" lnSpcReduction="10000"/>
          </a:bodyPr>
          <a:lstStyle/>
          <a:p>
            <a:pPr algn="just">
              <a:lnSpc>
                <a:spcPct val="90000"/>
              </a:lnSpc>
              <a:spcBef>
                <a:spcPts val="0"/>
              </a:spcBef>
            </a:pPr>
            <a:r>
              <a:rPr lang="uk-UA" sz="2600" b="1" i="1" dirty="0" smtClean="0">
                <a:solidFill>
                  <a:srgbClr val="FF0000"/>
                </a:solidFill>
              </a:rPr>
              <a:t>Профілактика відморожень. </a:t>
            </a:r>
            <a:r>
              <a:rPr lang="uk-UA" sz="2600" b="1" dirty="0" smtClean="0"/>
              <a:t>У профілактиці відморожень значне місце займають фізичні вправи, тренування, холодні обтирання. Дуже важливо, щоб при низькій температурі одяг людини був теплим, вільним, зручним. Ноги мають бути чистими, сухими, у теплому вільному взутті з м'якими шкарпетками або панчохами. У холодні, сирі дні людина повинна регулярно вживати гарячу їжу.</a:t>
            </a:r>
            <a:endParaRPr lang="ru-RU" sz="2600" b="1" dirty="0" smtClean="0"/>
          </a:p>
          <a:p>
            <a:pPr algn="just">
              <a:lnSpc>
                <a:spcPct val="90000"/>
              </a:lnSpc>
              <a:spcBef>
                <a:spcPts val="0"/>
              </a:spcBef>
            </a:pPr>
            <a:r>
              <a:rPr lang="uk-UA" sz="2600" b="1" i="1" dirty="0" smtClean="0">
                <a:solidFill>
                  <a:srgbClr val="FF0000"/>
                </a:solidFill>
              </a:rPr>
              <a:t>Перша медична допомога </a:t>
            </a:r>
            <a:r>
              <a:rPr lang="uk-UA" sz="2600" b="1" dirty="0" smtClean="0"/>
              <a:t>передбачає такі заходи. Обмороженого переносять у тепле приміщення і зігрівають його кінцівки у ванні з початковою температурою води +20 °С, яку потім протягом 40-60 </a:t>
            </a:r>
            <a:r>
              <a:rPr lang="uk-UA" sz="2600" b="1" dirty="0" err="1" smtClean="0"/>
              <a:t>хв</a:t>
            </a:r>
            <a:r>
              <a:rPr lang="uk-UA" sz="2600" b="1" dirty="0" smtClean="0"/>
              <a:t> поступово підвищують до +40 °С. Коли настає гіперемія шкіри і її потепління, кінцівки миють з милом, осушують м'яким рушником, змащують 5% настойкою йоду, а потім спиртом, кладуть </a:t>
            </a:r>
            <a:r>
              <a:rPr lang="uk-UA" sz="2600" b="1" dirty="0" err="1" smtClean="0"/>
              <a:t>напівспиртовий</a:t>
            </a:r>
            <a:r>
              <a:rPr lang="uk-UA" sz="2600" b="1" dirty="0" smtClean="0"/>
              <a:t> компрес або компрес із горілки, укладають гак, щоб вони були в трохи підвищеному положенні. Якщо немає умов для прийняття ванни, відморожені кінцівки протирають горілкою або спиртом і роблять масаж для їх потепління. Для поліпшення кровообігу і відновлення функцій організму рекомендуєтеся гаряча їжа, чай, кава, вино і вживання серцевих засобів.</a:t>
            </a:r>
            <a:endParaRPr lang="ru-RU"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715436" cy="1714512"/>
          </a:xfrm>
        </p:spPr>
        <p:txBody>
          <a:bodyPr>
            <a:normAutofit fontScale="90000"/>
          </a:bodyPr>
          <a:lstStyle/>
          <a:p>
            <a:pPr algn="just"/>
            <a:r>
              <a:rPr lang="ru-RU" sz="2700" b="1" i="1" dirty="0" smtClean="0">
                <a:solidFill>
                  <a:srgbClr val="FF0000"/>
                </a:solidFill>
              </a:rPr>
              <a:t>3. </a:t>
            </a:r>
            <a:r>
              <a:rPr lang="ru-RU" sz="2700" b="1" i="1" dirty="0" err="1" smtClean="0">
                <a:solidFill>
                  <a:srgbClr val="FF0000"/>
                </a:solidFill>
              </a:rPr>
              <a:t>Електротравма</a:t>
            </a:r>
            <a:r>
              <a:rPr lang="ru-RU" sz="2700" b="1" dirty="0" smtClean="0">
                <a:solidFill>
                  <a:srgbClr val="FF0000"/>
                </a:solidFill>
              </a:rPr>
              <a:t>. </a:t>
            </a:r>
            <a:r>
              <a:rPr lang="ru-RU" sz="2700" b="1" dirty="0" err="1" smtClean="0">
                <a:solidFill>
                  <a:srgbClr val="FF0000"/>
                </a:solidFill>
              </a:rPr>
              <a:t>П'ять</a:t>
            </a:r>
            <a:r>
              <a:rPr lang="ru-RU" sz="2700" b="1" dirty="0" smtClean="0">
                <a:solidFill>
                  <a:srgbClr val="FF0000"/>
                </a:solidFill>
              </a:rPr>
              <a:t> </a:t>
            </a:r>
            <a:r>
              <a:rPr lang="ru-RU" sz="2700" b="1" dirty="0" err="1" smtClean="0">
                <a:solidFill>
                  <a:srgbClr val="FF0000"/>
                </a:solidFill>
              </a:rPr>
              <a:t>ступенів</a:t>
            </a:r>
            <a:r>
              <a:rPr lang="ru-RU" sz="2700" b="1" dirty="0" smtClean="0">
                <a:solidFill>
                  <a:srgbClr val="FF0000"/>
                </a:solidFill>
              </a:rPr>
              <a:t> </a:t>
            </a:r>
            <a:r>
              <a:rPr lang="ru-RU" sz="2700" b="1" dirty="0" err="1" smtClean="0">
                <a:solidFill>
                  <a:srgbClr val="FF0000"/>
                </a:solidFill>
              </a:rPr>
              <a:t>наслідків</a:t>
            </a:r>
            <a:r>
              <a:rPr lang="ru-RU" sz="2700" b="1" dirty="0" smtClean="0">
                <a:solidFill>
                  <a:srgbClr val="FF0000"/>
                </a:solidFill>
              </a:rPr>
              <a:t> </a:t>
            </a:r>
            <a:r>
              <a:rPr lang="ru-RU" sz="2700" b="1" dirty="0" err="1" smtClean="0">
                <a:solidFill>
                  <a:srgbClr val="FF0000"/>
                </a:solidFill>
              </a:rPr>
              <a:t>ураження</a:t>
            </a:r>
            <a:r>
              <a:rPr lang="ru-RU" sz="2700" b="1" dirty="0" smtClean="0">
                <a:solidFill>
                  <a:srgbClr val="FF0000"/>
                </a:solidFill>
              </a:rPr>
              <a:t> </a:t>
            </a:r>
            <a:r>
              <a:rPr lang="ru-RU" sz="2700" b="1" dirty="0" err="1" smtClean="0">
                <a:solidFill>
                  <a:srgbClr val="FF0000"/>
                </a:solidFill>
              </a:rPr>
              <a:t>електричним</a:t>
            </a:r>
            <a:r>
              <a:rPr lang="ru-RU" sz="2700" b="1" dirty="0" smtClean="0">
                <a:solidFill>
                  <a:srgbClr val="FF0000"/>
                </a:solidFill>
              </a:rPr>
              <a:t> </a:t>
            </a:r>
            <a:r>
              <a:rPr lang="ru-RU" sz="2700" b="1" dirty="0" err="1" smtClean="0">
                <a:solidFill>
                  <a:srgbClr val="FF0000"/>
                </a:solidFill>
              </a:rPr>
              <a:t>струмом</a:t>
            </a:r>
            <a:r>
              <a:rPr lang="ru-RU" sz="2700" b="1" dirty="0" smtClean="0">
                <a:solidFill>
                  <a:srgbClr val="FF0000"/>
                </a:solidFill>
              </a:rPr>
              <a:t>. </a:t>
            </a:r>
            <a:r>
              <a:rPr lang="ru-RU" sz="2700" b="1" dirty="0" err="1" smtClean="0">
                <a:solidFill>
                  <a:srgbClr val="FF0000"/>
                </a:solidFill>
              </a:rPr>
              <a:t>Ураження</a:t>
            </a:r>
            <a:r>
              <a:rPr lang="ru-RU" sz="2700" b="1" dirty="0" smtClean="0">
                <a:solidFill>
                  <a:srgbClr val="FF0000"/>
                </a:solidFill>
              </a:rPr>
              <a:t> </a:t>
            </a:r>
            <a:r>
              <a:rPr lang="ru-RU" sz="2700" b="1" dirty="0" err="1" smtClean="0">
                <a:solidFill>
                  <a:srgbClr val="FF0000"/>
                </a:solidFill>
              </a:rPr>
              <a:t>струмом</a:t>
            </a:r>
            <a:r>
              <a:rPr lang="ru-RU" sz="2700" b="1" dirty="0" smtClean="0">
                <a:solidFill>
                  <a:srgbClr val="FF0000"/>
                </a:solidFill>
              </a:rPr>
              <a:t> </a:t>
            </a:r>
            <a:r>
              <a:rPr lang="ru-RU" sz="2700" b="1" dirty="0" err="1" smtClean="0">
                <a:solidFill>
                  <a:srgbClr val="FF0000"/>
                </a:solidFill>
              </a:rPr>
              <a:t>високої</a:t>
            </a:r>
            <a:r>
              <a:rPr lang="ru-RU" sz="2700" b="1" dirty="0" smtClean="0">
                <a:solidFill>
                  <a:srgbClr val="FF0000"/>
                </a:solidFill>
              </a:rPr>
              <a:t> </a:t>
            </a:r>
            <a:r>
              <a:rPr lang="ru-RU" sz="2700" b="1" dirty="0" err="1" smtClean="0">
                <a:solidFill>
                  <a:srgbClr val="FF0000"/>
                </a:solidFill>
              </a:rPr>
              <a:t>напруги</a:t>
            </a:r>
            <a:r>
              <a:rPr lang="ru-RU" sz="2700" b="1" dirty="0" smtClean="0">
                <a:solidFill>
                  <a:srgbClr val="FF0000"/>
                </a:solidFill>
              </a:rPr>
              <a:t>. </a:t>
            </a:r>
            <a:r>
              <a:rPr lang="ru-RU" sz="2700" b="1" dirty="0" err="1" smtClean="0">
                <a:solidFill>
                  <a:srgbClr val="FF0000"/>
                </a:solidFill>
              </a:rPr>
              <a:t>Місцеві</a:t>
            </a:r>
            <a:r>
              <a:rPr lang="ru-RU" sz="2700" b="1" dirty="0" smtClean="0">
                <a:solidFill>
                  <a:srgbClr val="FF0000"/>
                </a:solidFill>
              </a:rPr>
              <a:t> та </a:t>
            </a:r>
            <a:r>
              <a:rPr lang="ru-RU" sz="2700" b="1" dirty="0" err="1" smtClean="0">
                <a:solidFill>
                  <a:srgbClr val="FF0000"/>
                </a:solidFill>
              </a:rPr>
              <a:t>загальні</a:t>
            </a:r>
            <a:r>
              <a:rPr lang="ru-RU" sz="2700" b="1" dirty="0" smtClean="0">
                <a:solidFill>
                  <a:srgbClr val="FF0000"/>
                </a:solidFill>
              </a:rPr>
              <a:t> </a:t>
            </a:r>
            <a:r>
              <a:rPr lang="ru-RU" sz="2700" b="1" dirty="0" err="1" smtClean="0">
                <a:solidFill>
                  <a:srgbClr val="FF0000"/>
                </a:solidFill>
              </a:rPr>
              <a:t>ознаки</a:t>
            </a:r>
            <a:r>
              <a:rPr lang="ru-RU" sz="2700" b="1" dirty="0" smtClean="0">
                <a:solidFill>
                  <a:srgbClr val="FF0000"/>
                </a:solidFill>
              </a:rPr>
              <a:t> при </a:t>
            </a:r>
            <a:r>
              <a:rPr lang="ru-RU" sz="2700" b="1" dirty="0" err="1" smtClean="0">
                <a:solidFill>
                  <a:srgbClr val="FF0000"/>
                </a:solidFill>
              </a:rPr>
              <a:t>ураженні</a:t>
            </a:r>
            <a:r>
              <a:rPr lang="ru-RU" sz="2700" b="1" dirty="0" smtClean="0">
                <a:solidFill>
                  <a:srgbClr val="FF0000"/>
                </a:solidFill>
              </a:rPr>
              <a:t> </a:t>
            </a:r>
            <a:r>
              <a:rPr lang="ru-RU" sz="2700" b="1" dirty="0" err="1" smtClean="0">
                <a:solidFill>
                  <a:srgbClr val="FF0000"/>
                </a:solidFill>
              </a:rPr>
              <a:t>електричним</a:t>
            </a:r>
            <a:r>
              <a:rPr lang="ru-RU" sz="2700" b="1" dirty="0" smtClean="0">
                <a:solidFill>
                  <a:srgbClr val="FF0000"/>
                </a:solidFill>
              </a:rPr>
              <a:t> </a:t>
            </a:r>
            <a:r>
              <a:rPr lang="ru-RU" sz="2700" b="1" dirty="0" err="1" smtClean="0">
                <a:solidFill>
                  <a:srgbClr val="FF0000"/>
                </a:solidFill>
              </a:rPr>
              <a:t>струмом</a:t>
            </a:r>
            <a:r>
              <a:rPr lang="ru-RU" sz="2700" b="1" dirty="0" smtClean="0">
                <a:solidFill>
                  <a:srgbClr val="FF0000"/>
                </a:solidFill>
              </a:rPr>
              <a:t> та </a:t>
            </a:r>
            <a:r>
              <a:rPr lang="ru-RU" sz="2700" b="1" dirty="0" err="1" smtClean="0">
                <a:solidFill>
                  <a:srgbClr val="FF0000"/>
                </a:solidFill>
              </a:rPr>
              <a:t>блискавкою</a:t>
            </a:r>
            <a:r>
              <a:rPr lang="ru-RU" sz="2700" b="1" dirty="0" smtClean="0">
                <a:solidFill>
                  <a:srgbClr val="FF0000"/>
                </a:solidFill>
              </a:rPr>
              <a:t>. Схема </a:t>
            </a:r>
            <a:r>
              <a:rPr lang="ru-RU" sz="2700" b="1" dirty="0" err="1" smtClean="0">
                <a:solidFill>
                  <a:srgbClr val="FF0000"/>
                </a:solidFill>
              </a:rPr>
              <a:t>надання</a:t>
            </a:r>
            <a:r>
              <a:rPr lang="ru-RU" sz="2700" b="1" dirty="0" smtClean="0">
                <a:solidFill>
                  <a:srgbClr val="FF0000"/>
                </a:solidFill>
              </a:rPr>
              <a:t> </a:t>
            </a:r>
            <a:r>
              <a:rPr lang="ru-RU" sz="2700" b="1" dirty="0" err="1" smtClean="0">
                <a:solidFill>
                  <a:srgbClr val="FF0000"/>
                </a:solidFill>
              </a:rPr>
              <a:t>невідкладної</a:t>
            </a:r>
            <a:r>
              <a:rPr lang="ru-RU" sz="2700" b="1" dirty="0" smtClean="0">
                <a:solidFill>
                  <a:srgbClr val="FF0000"/>
                </a:solidFill>
              </a:rPr>
              <a:t> </a:t>
            </a:r>
            <a:r>
              <a:rPr lang="ru-RU" sz="2700" b="1" dirty="0" err="1" smtClean="0">
                <a:solidFill>
                  <a:srgbClr val="FF0000"/>
                </a:solidFill>
              </a:rPr>
              <a:t>допомоги</a:t>
            </a:r>
            <a:r>
              <a:rPr lang="ru-RU" sz="2700" b="1" dirty="0" smtClean="0">
                <a:solidFill>
                  <a:srgbClr val="FF0000"/>
                </a:solidFill>
              </a:rPr>
              <a:t> при </a:t>
            </a:r>
            <a:r>
              <a:rPr lang="ru-RU" sz="2700" b="1" dirty="0" err="1" smtClean="0">
                <a:solidFill>
                  <a:srgbClr val="FF0000"/>
                </a:solidFill>
              </a:rPr>
              <a:t>поразці</a:t>
            </a:r>
            <a:r>
              <a:rPr lang="ru-RU" sz="2700" b="1" dirty="0" smtClean="0">
                <a:solidFill>
                  <a:srgbClr val="FF0000"/>
                </a:solidFill>
              </a:rPr>
              <a:t> </a:t>
            </a:r>
            <a:r>
              <a:rPr lang="ru-RU" sz="2700" b="1" dirty="0" err="1" smtClean="0">
                <a:solidFill>
                  <a:srgbClr val="FF0000"/>
                </a:solidFill>
              </a:rPr>
              <a:t>блискавкою</a:t>
            </a:r>
            <a:r>
              <a:rPr lang="ru-RU" sz="2700" b="1" dirty="0" smtClean="0">
                <a:solidFill>
                  <a:srgbClr val="FF0000"/>
                </a:solidFill>
              </a:rPr>
              <a:t>. Перша </a:t>
            </a:r>
            <a:r>
              <a:rPr lang="ru-RU" sz="2700" b="1" dirty="0" err="1" smtClean="0">
                <a:solidFill>
                  <a:srgbClr val="FF0000"/>
                </a:solidFill>
              </a:rPr>
              <a:t>допомога</a:t>
            </a:r>
            <a:r>
              <a:rPr lang="ru-RU" sz="2700" b="1" dirty="0" smtClean="0">
                <a:solidFill>
                  <a:srgbClr val="FF0000"/>
                </a:solidFill>
              </a:rPr>
              <a:t> при </a:t>
            </a:r>
            <a:r>
              <a:rPr lang="ru-RU" sz="2700" b="1" dirty="0" err="1" smtClean="0">
                <a:solidFill>
                  <a:srgbClr val="FF0000"/>
                </a:solidFill>
              </a:rPr>
              <a:t>електротравмі</a:t>
            </a:r>
            <a:endParaRPr lang="ru-RU" dirty="0"/>
          </a:p>
        </p:txBody>
      </p:sp>
      <p:sp>
        <p:nvSpPr>
          <p:cNvPr id="3" name="Содержимое 2"/>
          <p:cNvSpPr>
            <a:spLocks noGrp="1"/>
          </p:cNvSpPr>
          <p:nvPr>
            <p:ph idx="1"/>
          </p:nvPr>
        </p:nvSpPr>
        <p:spPr>
          <a:xfrm>
            <a:off x="214282" y="2071678"/>
            <a:ext cx="8715436" cy="4786322"/>
          </a:xfrm>
        </p:spPr>
        <p:txBody>
          <a:bodyPr>
            <a:noAutofit/>
          </a:bodyPr>
          <a:lstStyle/>
          <a:p>
            <a:pPr algn="just">
              <a:lnSpc>
                <a:spcPct val="80000"/>
              </a:lnSpc>
              <a:spcBef>
                <a:spcPts val="0"/>
              </a:spcBef>
            </a:pPr>
            <a:r>
              <a:rPr lang="uk-UA" sz="2400" b="1" i="1" dirty="0" smtClean="0">
                <a:solidFill>
                  <a:srgbClr val="FF0000"/>
                </a:solidFill>
                <a:effectLst>
                  <a:outerShdw blurRad="38100" dist="38100" dir="2700000" algn="tl">
                    <a:srgbClr val="000000">
                      <a:alpha val="43137"/>
                    </a:srgbClr>
                  </a:outerShdw>
                </a:effectLst>
              </a:rPr>
              <a:t>Електротравма</a:t>
            </a:r>
            <a:r>
              <a:rPr lang="uk-UA" sz="2400" b="1" i="1" dirty="0" smtClean="0"/>
              <a:t> </a:t>
            </a:r>
            <a:r>
              <a:rPr lang="uk-UA" sz="2400" b="1" dirty="0" smtClean="0"/>
              <a:t>- ураження людини електричним струмом великої сили або блискавкою, яка викликає глибокі функціональні зміни центральної нервової, дихальної і серцево-судинної систем, які нерідко поєднуються з місцевими ушкодженнями тканин.</a:t>
            </a:r>
            <a:endParaRPr lang="ru-RU" sz="2400" b="1" dirty="0" smtClean="0"/>
          </a:p>
          <a:p>
            <a:pPr algn="just">
              <a:lnSpc>
                <a:spcPct val="80000"/>
              </a:lnSpc>
              <a:spcBef>
                <a:spcPts val="0"/>
              </a:spcBef>
            </a:pPr>
            <a:r>
              <a:rPr lang="uk-UA" sz="2400" b="1" dirty="0" smtClean="0"/>
              <a:t>Дедалі ширше застосування електричної енергії в промисловості, на транспорті, у побуті та воєнних умовах призводить до збільшення електротравм. Зрідка джерелом електротравми є атмосферна електрика-блискавка. Стосовно загального травматизму на виробництві елек­тротравми становлять лише 2-2,5%, проте летальність при цьому виді травм ще досить висока.</a:t>
            </a:r>
            <a:endParaRPr lang="ru-RU" sz="2400" b="1" dirty="0" smtClean="0"/>
          </a:p>
          <a:p>
            <a:pPr algn="just">
              <a:lnSpc>
                <a:spcPct val="80000"/>
              </a:lnSpc>
              <a:spcBef>
                <a:spcPts val="0"/>
              </a:spcBef>
            </a:pPr>
            <a:r>
              <a:rPr lang="uk-UA" sz="2400" b="1" dirty="0" smtClean="0"/>
              <a:t>Серед причин </a:t>
            </a:r>
            <a:r>
              <a:rPr lang="uk-UA" sz="2400" b="1" dirty="0" err="1" smtClean="0"/>
              <a:t>електротравматизму</a:t>
            </a:r>
            <a:r>
              <a:rPr lang="uk-UA" sz="2400" b="1" dirty="0" smtClean="0"/>
              <a:t> слід відзначити порушення правил техніки безпеки та індивідуального захисту, несправність приладів та устаткування.</a:t>
            </a:r>
            <a:endParaRPr lang="ru-RU"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14290"/>
            <a:ext cx="8643998" cy="5911873"/>
          </a:xfrm>
        </p:spPr>
        <p:txBody>
          <a:bodyPr>
            <a:noAutofit/>
          </a:bodyPr>
          <a:lstStyle/>
          <a:p>
            <a:pPr algn="just">
              <a:lnSpc>
                <a:spcPct val="80000"/>
              </a:lnSpc>
              <a:spcBef>
                <a:spcPts val="0"/>
              </a:spcBef>
            </a:pPr>
            <a:r>
              <a:rPr lang="uk-UA" sz="2200" b="1" i="1" dirty="0" smtClean="0">
                <a:solidFill>
                  <a:srgbClr val="7030A0"/>
                </a:solidFill>
                <a:effectLst>
                  <a:outerShdw blurRad="38100" dist="38100" dir="2700000" algn="tl">
                    <a:srgbClr val="000000">
                      <a:alpha val="43137"/>
                    </a:srgbClr>
                  </a:outerShdw>
                </a:effectLst>
              </a:rPr>
              <a:t>Механізм ушкодження. </a:t>
            </a:r>
            <a:r>
              <a:rPr lang="uk-UA" sz="2200" b="1" dirty="0" smtClean="0">
                <a:solidFill>
                  <a:srgbClr val="FF0000"/>
                </a:solidFill>
              </a:rPr>
              <a:t>Електротравма</a:t>
            </a:r>
            <a:r>
              <a:rPr lang="uk-UA" sz="2200" b="1" dirty="0" smtClean="0"/>
              <a:t> виникає, коли людина опиняється в електричному полі або коли через її тіло електрострум проходить у землю, а також може бути наслідком дії індукційного струму. Травма частіше настає при безпосередньому контакті із струмопровідною частиною і рідше при стиканні з різними предметами, які ввімкнулися випадково в електричне поле. Електрострум чинить на організм локальний і загальний вплив. Проходячи через організм людини, електрострум перетворюється в </a:t>
            </a:r>
            <a:r>
              <a:rPr lang="uk-UA" sz="2200" b="1" dirty="0" err="1" smtClean="0"/>
              <a:t>джоулівське</a:t>
            </a:r>
            <a:r>
              <a:rPr lang="uk-UA" sz="2200" b="1" dirty="0" smtClean="0"/>
              <a:t> тепло, яке досягає 3000-4000 °С. Біля місця входу і виходу струму на шкірі утворюються термічні опіки - </a:t>
            </a:r>
            <a:r>
              <a:rPr lang="uk-UA" sz="2200" b="1" dirty="0" smtClean="0">
                <a:solidFill>
                  <a:srgbClr val="FF0000"/>
                </a:solidFill>
              </a:rPr>
              <a:t>«знаки струму».</a:t>
            </a:r>
            <a:endParaRPr lang="ru-RU" sz="2200" b="1" dirty="0" smtClean="0">
              <a:solidFill>
                <a:srgbClr val="FF0000"/>
              </a:solidFill>
            </a:endParaRPr>
          </a:p>
          <a:p>
            <a:pPr algn="just">
              <a:lnSpc>
                <a:spcPct val="80000"/>
              </a:lnSpc>
              <a:spcBef>
                <a:spcPts val="0"/>
              </a:spcBef>
            </a:pPr>
            <a:r>
              <a:rPr lang="uk-UA" sz="2200" b="1" dirty="0" smtClean="0"/>
              <a:t>Електрострум також викликає </a:t>
            </a:r>
            <a:r>
              <a:rPr lang="uk-UA" sz="2200" b="1" dirty="0" smtClean="0">
                <a:solidFill>
                  <a:srgbClr val="FF0000"/>
                </a:solidFill>
              </a:rPr>
              <a:t>хімічний електроліз </a:t>
            </a:r>
            <a:r>
              <a:rPr lang="uk-UA" sz="2200" b="1" dirty="0" smtClean="0"/>
              <a:t>у колоїдному середовищі тканин і </a:t>
            </a:r>
            <a:r>
              <a:rPr lang="uk-UA" sz="2200" b="1" dirty="0" smtClean="0">
                <a:solidFill>
                  <a:srgbClr val="FF0000"/>
                </a:solidFill>
              </a:rPr>
              <a:t>механічне ушкодження </a:t>
            </a:r>
            <a:r>
              <a:rPr lang="uk-UA" sz="2200" b="1" dirty="0" smtClean="0"/>
              <a:t>у вигляді вдавлень, заглибин, дірчастих уражень, </a:t>
            </a:r>
            <a:r>
              <a:rPr lang="uk-UA" sz="2200" b="1" dirty="0" err="1" smtClean="0"/>
              <a:t>відривів</a:t>
            </a:r>
            <a:r>
              <a:rPr lang="uk-UA" sz="2200" b="1" dirty="0" smtClean="0"/>
              <a:t> частин тіла. </a:t>
            </a:r>
            <a:r>
              <a:rPr lang="uk-UA" sz="2200" b="1" dirty="0" smtClean="0">
                <a:solidFill>
                  <a:srgbClr val="FF0000"/>
                </a:solidFill>
              </a:rPr>
              <a:t>Місцевий опік </a:t>
            </a:r>
            <a:r>
              <a:rPr lang="uk-UA" sz="2200" b="1" dirty="0" smtClean="0"/>
              <a:t>є окремим проявом загальної дії струму на організм. При будь-якій електротравмі струм діє на весь організм, насамперед на нервову та серцево-судинну системи, призводячи до швидких біохімічних та біоелектричних </a:t>
            </a:r>
            <a:r>
              <a:rPr lang="uk-UA" sz="2200" b="1" dirty="0" err="1" smtClean="0"/>
              <a:t>внутрішньомолекулярних</a:t>
            </a:r>
            <a:r>
              <a:rPr lang="uk-UA" sz="2200" b="1" dirty="0" smtClean="0"/>
              <a:t> змін. Ось чому при ураженні електричним струмом смертельний наслідок часто спостерігається навіть при незначних змінах шкіри.</a:t>
            </a:r>
            <a:endParaRPr lang="ru-RU" sz="2200" b="1" dirty="0" smtClean="0"/>
          </a:p>
          <a:p>
            <a:pPr algn="just">
              <a:lnSpc>
                <a:spcPct val="80000"/>
              </a:lnSpc>
              <a:spcBef>
                <a:spcPts val="0"/>
              </a:spcBef>
            </a:pPr>
            <a:r>
              <a:rPr lang="uk-UA" sz="2200" b="1" i="1" dirty="0" smtClean="0">
                <a:solidFill>
                  <a:srgbClr val="FF0000"/>
                </a:solidFill>
                <a:effectLst>
                  <a:outerShdw blurRad="38100" dist="38100" dir="2700000" algn="tl">
                    <a:srgbClr val="000000">
                      <a:alpha val="43137"/>
                    </a:srgbClr>
                  </a:outerShdw>
                </a:effectLst>
              </a:rPr>
              <a:t>Тяжкість ушкодження при електротравмі залежить від </a:t>
            </a:r>
            <a:r>
              <a:rPr lang="uk-UA" sz="2200" b="1" dirty="0" smtClean="0"/>
              <a:t>напруги й сили струму, тривалості дії, фізичних властивостей струму (постійний, змінний), фізіологічного стану організму, опору шкіри й від навколишнього середовища.</a:t>
            </a:r>
            <a:endParaRPr lang="ru-RU" sz="22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57126" y="214290"/>
            <a:ext cx="8786874" cy="1285884"/>
          </a:xfrm>
        </p:spPr>
        <p:txBody>
          <a:bodyPr>
            <a:noAutofit/>
          </a:bodyPr>
          <a:lstStyle/>
          <a:p>
            <a:pPr algn="just"/>
            <a:r>
              <a:rPr lang="uk-UA" sz="2400" b="1" dirty="0" smtClean="0">
                <a:solidFill>
                  <a:srgbClr val="FF0000"/>
                </a:solidFill>
              </a:rPr>
              <a:t>1</a:t>
            </a:r>
            <a:r>
              <a:rPr lang="uk-UA" sz="2400" b="1" dirty="0" smtClean="0">
                <a:solidFill>
                  <a:srgbClr val="FF0000"/>
                </a:solidFill>
                <a:effectLst>
                  <a:outerShdw blurRad="38100" dist="38100" dir="2700000" algn="tl">
                    <a:srgbClr val="000000">
                      <a:alpha val="43137"/>
                    </a:srgbClr>
                  </a:outerShdw>
                </a:effectLst>
              </a:rPr>
              <a:t>.</a:t>
            </a:r>
            <a:r>
              <a:rPr lang="ru-RU" sz="2400" b="1" dirty="0" smtClean="0">
                <a:solidFill>
                  <a:srgbClr val="FF0000"/>
                </a:solidFill>
                <a:effectLst>
                  <a:outerShdw blurRad="38100" dist="38100" dir="2700000" algn="tl">
                    <a:srgbClr val="000000">
                      <a:alpha val="43137"/>
                    </a:srgbClr>
                  </a:outerShdw>
                </a:effectLst>
              </a:rPr>
              <a:t> </a:t>
            </a:r>
            <a:r>
              <a:rPr lang="ru-RU" sz="2400" b="1" i="1" cap="all" dirty="0" err="1" smtClean="0">
                <a:solidFill>
                  <a:srgbClr val="FF0000"/>
                </a:solidFill>
              </a:rPr>
              <a:t>Опіки</a:t>
            </a:r>
            <a:r>
              <a:rPr lang="ru-RU" sz="2400" b="1" dirty="0" smtClean="0">
                <a:solidFill>
                  <a:srgbClr val="FF0000"/>
                </a:solidFill>
              </a:rPr>
              <a:t> як </a:t>
            </a:r>
            <a:r>
              <a:rPr lang="ru-RU" sz="2400" b="1" dirty="0" err="1" smtClean="0">
                <a:solidFill>
                  <a:srgbClr val="FF0000"/>
                </a:solidFill>
              </a:rPr>
              <a:t>наслідок</a:t>
            </a:r>
            <a:r>
              <a:rPr lang="ru-RU" sz="2400" b="1" dirty="0" smtClean="0">
                <a:solidFill>
                  <a:srgbClr val="FF0000"/>
                </a:solidFill>
              </a:rPr>
              <a:t> </a:t>
            </a:r>
            <a:r>
              <a:rPr lang="ru-RU" sz="2400" b="1" dirty="0" err="1" smtClean="0">
                <a:solidFill>
                  <a:srgbClr val="FF0000"/>
                </a:solidFill>
              </a:rPr>
              <a:t>ушкодження</a:t>
            </a:r>
            <a:r>
              <a:rPr lang="ru-RU" sz="2400" b="1" dirty="0" smtClean="0">
                <a:solidFill>
                  <a:srgbClr val="FF0000"/>
                </a:solidFill>
              </a:rPr>
              <a:t> </a:t>
            </a:r>
            <a:r>
              <a:rPr lang="ru-RU" sz="2400" b="1" dirty="0" err="1" smtClean="0">
                <a:solidFill>
                  <a:srgbClr val="FF0000"/>
                </a:solidFill>
              </a:rPr>
              <a:t>різними</a:t>
            </a:r>
            <a:r>
              <a:rPr lang="ru-RU" sz="2400" b="1" dirty="0" smtClean="0">
                <a:solidFill>
                  <a:srgbClr val="FF0000"/>
                </a:solidFill>
              </a:rPr>
              <a:t> факторами. </a:t>
            </a:r>
            <a:r>
              <a:rPr lang="ru-RU" sz="2400" b="1" dirty="0" err="1" smtClean="0">
                <a:solidFill>
                  <a:srgbClr val="FF0000"/>
                </a:solidFill>
              </a:rPr>
              <a:t>Термічні</a:t>
            </a:r>
            <a:r>
              <a:rPr lang="ru-RU" sz="2400" b="1" dirty="0" smtClean="0">
                <a:solidFill>
                  <a:srgbClr val="FF0000"/>
                </a:solidFill>
              </a:rPr>
              <a:t> </a:t>
            </a:r>
            <a:r>
              <a:rPr lang="ru-RU" sz="2400" b="1" dirty="0" err="1" smtClean="0">
                <a:solidFill>
                  <a:srgbClr val="FF0000"/>
                </a:solidFill>
              </a:rPr>
              <a:t>опіки</a:t>
            </a:r>
            <a:r>
              <a:rPr lang="ru-RU" sz="2400" b="1" dirty="0" smtClean="0">
                <a:solidFill>
                  <a:srgbClr val="FF0000"/>
                </a:solidFill>
              </a:rPr>
              <a:t>, </a:t>
            </a:r>
            <a:r>
              <a:rPr lang="ru-RU" sz="2400" b="1" dirty="0" err="1" smtClean="0">
                <a:solidFill>
                  <a:srgbClr val="FF0000"/>
                </a:solidFill>
              </a:rPr>
              <a:t>їх</a:t>
            </a:r>
            <a:r>
              <a:rPr lang="ru-RU" sz="2400" b="1" dirty="0" smtClean="0">
                <a:solidFill>
                  <a:srgbClr val="FF0000"/>
                </a:solidFill>
              </a:rPr>
              <a:t> </a:t>
            </a:r>
            <a:r>
              <a:rPr lang="ru-RU" sz="2400" b="1" dirty="0" err="1" smtClean="0">
                <a:solidFill>
                  <a:srgbClr val="FF0000"/>
                </a:solidFill>
              </a:rPr>
              <a:t>ступені</a:t>
            </a:r>
            <a:r>
              <a:rPr lang="ru-RU" sz="2400" b="1" dirty="0" smtClean="0">
                <a:solidFill>
                  <a:srgbClr val="FF0000"/>
                </a:solidFill>
              </a:rPr>
              <a:t>. </a:t>
            </a:r>
            <a:r>
              <a:rPr lang="ru-RU" sz="2400" b="1" dirty="0" err="1" smtClean="0">
                <a:solidFill>
                  <a:srgbClr val="FF0000"/>
                </a:solidFill>
              </a:rPr>
              <a:t>Опіки</a:t>
            </a:r>
            <a:r>
              <a:rPr lang="ru-RU" sz="2400" b="1" dirty="0" smtClean="0">
                <a:solidFill>
                  <a:srgbClr val="FF0000"/>
                </a:solidFill>
              </a:rPr>
              <a:t>, </a:t>
            </a:r>
            <a:r>
              <a:rPr lang="ru-RU" sz="2400" b="1" dirty="0" err="1" smtClean="0">
                <a:solidFill>
                  <a:srgbClr val="FF0000"/>
                </a:solidFill>
              </a:rPr>
              <a:t>види</a:t>
            </a:r>
            <a:r>
              <a:rPr lang="ru-RU" sz="2400" b="1" dirty="0" smtClean="0">
                <a:solidFill>
                  <a:srgbClr val="FF0000"/>
                </a:solidFill>
              </a:rPr>
              <a:t>, </a:t>
            </a:r>
            <a:r>
              <a:rPr lang="ru-RU" sz="2400" b="1" dirty="0" err="1" smtClean="0">
                <a:solidFill>
                  <a:srgbClr val="FF0000"/>
                </a:solidFill>
              </a:rPr>
              <a:t>клінічна</a:t>
            </a:r>
            <a:r>
              <a:rPr lang="ru-RU" sz="2400" b="1" dirty="0" smtClean="0">
                <a:solidFill>
                  <a:srgbClr val="FF0000"/>
                </a:solidFill>
              </a:rPr>
              <a:t> картина та </a:t>
            </a:r>
            <a:r>
              <a:rPr lang="ru-RU" sz="2400" b="1" dirty="0" err="1" smtClean="0">
                <a:solidFill>
                  <a:srgbClr val="FF0000"/>
                </a:solidFill>
              </a:rPr>
              <a:t>невідкладна</a:t>
            </a:r>
            <a:r>
              <a:rPr lang="ru-RU" sz="2400" b="1" dirty="0" smtClean="0">
                <a:solidFill>
                  <a:srgbClr val="FF0000"/>
                </a:solidFill>
              </a:rPr>
              <a:t> </a:t>
            </a:r>
            <a:r>
              <a:rPr lang="ru-RU" sz="2400" b="1" dirty="0" err="1" smtClean="0">
                <a:solidFill>
                  <a:srgbClr val="FF0000"/>
                </a:solidFill>
              </a:rPr>
              <a:t>допомога</a:t>
            </a:r>
            <a:r>
              <a:rPr lang="ru-RU" sz="2400" b="1" dirty="0" smtClean="0">
                <a:solidFill>
                  <a:srgbClr val="FF0000"/>
                </a:solidFill>
              </a:rPr>
              <a:t>. </a:t>
            </a:r>
            <a:r>
              <a:rPr lang="ru-RU" sz="2400" b="1" dirty="0" err="1" smtClean="0">
                <a:solidFill>
                  <a:srgbClr val="FF0000"/>
                </a:solidFill>
              </a:rPr>
              <a:t>Поняття</a:t>
            </a:r>
            <a:r>
              <a:rPr lang="ru-RU" sz="2400" b="1" dirty="0" smtClean="0">
                <a:solidFill>
                  <a:srgbClr val="FF0000"/>
                </a:solidFill>
              </a:rPr>
              <a:t> про </a:t>
            </a:r>
            <a:r>
              <a:rPr lang="ru-RU" sz="2400" b="1" dirty="0" err="1" smtClean="0">
                <a:solidFill>
                  <a:srgbClr val="FF0000"/>
                </a:solidFill>
              </a:rPr>
              <a:t>опікову</a:t>
            </a:r>
            <a:r>
              <a:rPr lang="ru-RU" sz="2400" b="1" dirty="0" smtClean="0">
                <a:solidFill>
                  <a:srgbClr val="FF0000"/>
                </a:solidFill>
              </a:rPr>
              <a:t> хворобу</a:t>
            </a:r>
            <a:endParaRPr lang="ru-RU" sz="2400" b="1" dirty="0" smtClean="0">
              <a:solidFill>
                <a:srgbClr val="FF0000"/>
              </a:solidFill>
              <a:effectLst>
                <a:outerShdw blurRad="38100" dist="38100" dir="2700000" algn="tl">
                  <a:srgbClr val="000000">
                    <a:alpha val="43137"/>
                  </a:srgbClr>
                </a:outerShdw>
              </a:effectLst>
            </a:endParaRPr>
          </a:p>
        </p:txBody>
      </p:sp>
      <p:sp>
        <p:nvSpPr>
          <p:cNvPr id="7171" name="Rectangle 3"/>
          <p:cNvSpPr>
            <a:spLocks noGrp="1" noChangeArrowheads="1"/>
          </p:cNvSpPr>
          <p:nvPr>
            <p:ph type="body" idx="1"/>
          </p:nvPr>
        </p:nvSpPr>
        <p:spPr>
          <a:xfrm>
            <a:off x="214282" y="1643050"/>
            <a:ext cx="8643998" cy="5000660"/>
          </a:xfrm>
        </p:spPr>
        <p:txBody>
          <a:bodyPr>
            <a:noAutofit/>
          </a:bodyPr>
          <a:lstStyle/>
          <a:p>
            <a:pPr algn="just">
              <a:lnSpc>
                <a:spcPct val="90000"/>
              </a:lnSpc>
              <a:spcBef>
                <a:spcPts val="0"/>
              </a:spcBef>
              <a:buNone/>
            </a:pPr>
            <a:endParaRPr lang="ru-RU" sz="2000" b="1" i="1" dirty="0" smtClean="0"/>
          </a:p>
          <a:p>
            <a:pPr algn="just">
              <a:lnSpc>
                <a:spcPct val="90000"/>
              </a:lnSpc>
              <a:spcBef>
                <a:spcPts val="0"/>
              </a:spcBef>
              <a:buNone/>
            </a:pPr>
            <a:endParaRPr lang="ru-RU" sz="2000" b="1" i="1" dirty="0" smtClean="0"/>
          </a:p>
          <a:p>
            <a:pPr algn="just">
              <a:buNone/>
            </a:pPr>
            <a:endParaRPr lang="ru-RU" sz="2000" b="1" i="1" dirty="0" smtClean="0"/>
          </a:p>
        </p:txBody>
      </p:sp>
      <p:sp>
        <p:nvSpPr>
          <p:cNvPr id="14338" name="Rectangle 2"/>
          <p:cNvSpPr>
            <a:spLocks noChangeArrowheads="1"/>
          </p:cNvSpPr>
          <p:nvPr/>
        </p:nvSpPr>
        <p:spPr bwMode="auto">
          <a:xfrm>
            <a:off x="285720" y="1500174"/>
            <a:ext cx="8643998"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555625" algn="just" defTabSz="914400" rtl="0" eaLnBrk="1" fontAlgn="base" latinLnBrk="0" hangingPunct="1">
              <a:lnSpc>
                <a:spcPct val="100000"/>
              </a:lnSpc>
              <a:spcBef>
                <a:spcPct val="0"/>
              </a:spcBef>
              <a:spcAft>
                <a:spcPct val="0"/>
              </a:spcAft>
              <a:buClrTx/>
              <a:buSzTx/>
              <a:buFontTx/>
              <a:buNone/>
              <a:tabLst/>
            </a:pPr>
            <a:r>
              <a:rPr kumimoji="0" lang="uk-UA" sz="24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Опіками</a:t>
            </a:r>
            <a:r>
              <a:rPr kumimoji="0" lang="uk-UA" sz="2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називаються ушкодження тканин, що виникають унаслідок дії термічних, фізичних і хімічних агентів. </a:t>
            </a:r>
            <a:r>
              <a:rPr kumimoji="0" lang="uk-UA"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Розрізняють </a:t>
            </a:r>
            <a:r>
              <a:rPr kumimoji="0" lang="uk-UA" sz="2000" b="1"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термічні, хімічні </a:t>
            </a:r>
            <a:r>
              <a:rPr kumimoji="0" lang="uk-UA"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й </a:t>
            </a:r>
            <a:r>
              <a:rPr kumimoji="0" lang="uk-UA" sz="2000" b="1" i="0"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радіаційні опіки</a:t>
            </a:r>
            <a:r>
              <a:rPr kumimoji="0" lang="uk-UA"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244475" algn="just" defTabSz="914400" rtl="0" eaLnBrk="0" fontAlgn="base" latinLnBrk="0" hangingPunct="0">
              <a:lnSpc>
                <a:spcPct val="100000"/>
              </a:lnSpc>
              <a:spcBef>
                <a:spcPct val="0"/>
              </a:spcBef>
              <a:spcAft>
                <a:spcPct val="0"/>
              </a:spcAft>
              <a:buClrTx/>
              <a:buSzTx/>
              <a:buFontTx/>
              <a:buNone/>
              <a:tabLst/>
            </a:pPr>
            <a:r>
              <a:rPr kumimoji="0" lang="uk-UA" sz="2000" b="1" i="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Термічні опіки </a:t>
            </a:r>
            <a:r>
              <a:rPr kumimoji="0" lang="uk-UA"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бувають у результаті дії на поверхню тіла людини високої температури. Загибель тканин настає внаслідок зсідання білків від безпосереднього впливу термічного фактора на тканини. </a:t>
            </a:r>
          </a:p>
          <a:p>
            <a:pPr marL="0" marR="0" lvl="0" indent="244475" algn="just" defTabSz="914400" rtl="0" eaLnBrk="0" fontAlgn="base" latinLnBrk="0" hangingPunct="0">
              <a:lnSpc>
                <a:spcPct val="100000"/>
              </a:lnSpc>
              <a:spcBef>
                <a:spcPct val="0"/>
              </a:spcBef>
              <a:spcAft>
                <a:spcPct val="0"/>
              </a:spcAft>
              <a:buClrTx/>
              <a:buSzTx/>
              <a:buFontTx/>
              <a:buNone/>
              <a:tabLst/>
            </a:pPr>
            <a:r>
              <a:rPr kumimoji="0" lang="uk-UA" sz="2000" b="1" i="1" u="none" strike="noStrike" cap="none" normalizeH="0" baseline="0" dirty="0" smtClean="0">
                <a:ln>
                  <a:noFill/>
                </a:ln>
                <a:solidFill>
                  <a:srgbClr val="00B050"/>
                </a:solidFill>
                <a:effectLst/>
                <a:latin typeface="Arial" pitchFamily="34" charset="0"/>
                <a:ea typeface="Times New Roman" pitchFamily="18" charset="0"/>
                <a:cs typeface="Arial" pitchFamily="34" charset="0"/>
              </a:rPr>
              <a:t>Важкість стану потерпілого від опіку залежить від поєднання дій різних факторів: </a:t>
            </a:r>
          </a:p>
          <a:p>
            <a:pPr marL="0" marR="0" lvl="0" indent="244475"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uk-UA"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діючого агента (гарячої пари або рідини, полум'я, предмета, нагрітого до високої температури); </a:t>
            </a:r>
          </a:p>
          <a:p>
            <a:pPr marL="0" marR="0" lvl="0" indent="244475"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uk-UA"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тривалості дії агента на тканини; </a:t>
            </a:r>
          </a:p>
          <a:p>
            <a:pPr marL="0" marR="0" lvl="0" indent="244475"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uk-UA"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глибини й площини ушкодження тканин; </a:t>
            </a:r>
          </a:p>
          <a:p>
            <a:pPr marL="0" marR="0" lvl="0" indent="244475"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uk-UA"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віку і стану потерпілого тощо.</a:t>
            </a:r>
            <a:endParaRPr kumimoji="0" lang="ru-RU" sz="20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14290"/>
            <a:ext cx="8715436" cy="6286544"/>
          </a:xfrm>
        </p:spPr>
        <p:txBody>
          <a:bodyPr>
            <a:noAutofit/>
          </a:bodyPr>
          <a:lstStyle/>
          <a:p>
            <a:pPr algn="just">
              <a:lnSpc>
                <a:spcPct val="80000"/>
              </a:lnSpc>
              <a:spcBef>
                <a:spcPts val="0"/>
              </a:spcBef>
            </a:pPr>
            <a:r>
              <a:rPr lang="uk-UA" sz="2000" b="1" dirty="0" smtClean="0"/>
              <a:t>Струм вважається небезпечним при напрузі 40-50 В і при силі струму 0,1 А. Струми з числом періодів 40-70 за одну секунду є найнебезпечнішими. </a:t>
            </a:r>
          </a:p>
          <a:p>
            <a:pPr algn="just">
              <a:lnSpc>
                <a:spcPct val="80000"/>
              </a:lnSpc>
              <a:spcBef>
                <a:spcPts val="0"/>
              </a:spcBef>
            </a:pPr>
            <a:r>
              <a:rPr lang="uk-UA" sz="2000" b="1" dirty="0" smtClean="0">
                <a:solidFill>
                  <a:srgbClr val="FF0000"/>
                </a:solidFill>
              </a:rPr>
              <a:t>Шкіра та інші тканини людини </a:t>
            </a:r>
            <a:r>
              <a:rPr lang="uk-UA" sz="2000" b="1" dirty="0" smtClean="0"/>
              <a:t>чинять певний опір струму, її змочування водою зменшує опір на 40%, а содовим розчином - на 60%. Чим грубіша шкіра, тим більша її опірність електроструму. При пітливості шкіра стає вологою, її опірність зменшується і небезпека ушкодження струмом різко зростає. </a:t>
            </a:r>
          </a:p>
          <a:p>
            <a:pPr algn="just">
              <a:lnSpc>
                <a:spcPct val="80000"/>
              </a:lnSpc>
              <a:spcBef>
                <a:spcPts val="0"/>
              </a:spcBef>
            </a:pPr>
            <a:r>
              <a:rPr lang="uk-UA" sz="2000" b="1" dirty="0" smtClean="0"/>
              <a:t>Знижують витривалість організму до електроструму </a:t>
            </a:r>
            <a:r>
              <a:rPr lang="uk-UA" sz="2000" b="1" dirty="0" smtClean="0">
                <a:solidFill>
                  <a:srgbClr val="FF0000"/>
                </a:solidFill>
              </a:rPr>
              <a:t>перевтома, виснаження, голод, перегрівання тіла, спрага та ін. </a:t>
            </a:r>
          </a:p>
          <a:p>
            <a:pPr algn="just">
              <a:lnSpc>
                <a:spcPct val="80000"/>
              </a:lnSpc>
              <a:spcBef>
                <a:spcPts val="0"/>
              </a:spcBef>
            </a:pPr>
            <a:r>
              <a:rPr lang="uk-UA" sz="2000" b="1" dirty="0" smtClean="0">
                <a:solidFill>
                  <a:srgbClr val="FF0000"/>
                </a:solidFill>
              </a:rPr>
              <a:t>Під час </a:t>
            </a:r>
            <a:r>
              <a:rPr lang="uk-UA" sz="2000" b="1" dirty="0" smtClean="0"/>
              <a:t>сну сила дії струму зменшується. </a:t>
            </a:r>
          </a:p>
          <a:p>
            <a:pPr algn="just">
              <a:lnSpc>
                <a:spcPct val="80000"/>
              </a:lnSpc>
              <a:spcBef>
                <a:spcPts val="0"/>
              </a:spcBef>
            </a:pPr>
            <a:r>
              <a:rPr lang="uk-UA" sz="2000" b="1" dirty="0" smtClean="0">
                <a:solidFill>
                  <a:srgbClr val="7030A0"/>
                </a:solidFill>
              </a:rPr>
              <a:t>При підвищенні напруги понад 500 В </a:t>
            </a:r>
            <a:r>
              <a:rPr lang="uk-UA" sz="2000" b="1" dirty="0" smtClean="0"/>
              <a:t>величина опору шкіри вже не має значення, тому що в місці контакту утворюється «пробій» шкіри, виникають мітки струму, Перемінний струм з частотою 50 Гц </a:t>
            </a:r>
            <a:r>
              <a:rPr lang="uk-UA" sz="2000" b="1" dirty="0" err="1" smtClean="0"/>
              <a:t>небезпечніший</a:t>
            </a:r>
            <a:r>
              <a:rPr lang="uk-UA" sz="2000" b="1" dirty="0" smtClean="0"/>
              <a:t>, ніж постійний тієї ж напруги. Це положення стосується струму понад 500 Вольт. При даній напрузі небезпека вирівнюється, а при напрузі понад 500В </a:t>
            </a:r>
            <a:r>
              <a:rPr lang="uk-UA" sz="2000" b="1" dirty="0" smtClean="0">
                <a:solidFill>
                  <a:srgbClr val="7030A0"/>
                </a:solidFill>
              </a:rPr>
              <a:t>постійний струм </a:t>
            </a:r>
            <a:r>
              <a:rPr lang="uk-UA" sz="2000" b="1" dirty="0" err="1" smtClean="0">
                <a:solidFill>
                  <a:srgbClr val="7030A0"/>
                </a:solidFill>
              </a:rPr>
              <a:t>небезпечніший</a:t>
            </a:r>
            <a:r>
              <a:rPr lang="uk-UA" sz="2000" b="1" dirty="0" smtClean="0">
                <a:solidFill>
                  <a:srgbClr val="7030A0"/>
                </a:solidFill>
              </a:rPr>
              <a:t>, ніж перемінний. </a:t>
            </a:r>
          </a:p>
          <a:p>
            <a:pPr algn="just">
              <a:lnSpc>
                <a:spcPct val="80000"/>
              </a:lnSpc>
              <a:spcBef>
                <a:spcPts val="0"/>
              </a:spcBef>
            </a:pPr>
            <a:r>
              <a:rPr lang="uk-UA" sz="2000" b="1" dirty="0" smtClean="0"/>
              <a:t>Умови, при яких виникає контакт людини з електричним струмом, впливають на характер і тяжкість електротравми. Чим триваліший контакт із предметами, які несуть струм, чим більша площа зіткнення, тим важчою буде електротравма. </a:t>
            </a:r>
          </a:p>
          <a:p>
            <a:pPr algn="just">
              <a:lnSpc>
                <a:spcPct val="80000"/>
              </a:lnSpc>
              <a:spcBef>
                <a:spcPts val="0"/>
              </a:spcBef>
            </a:pPr>
            <a:r>
              <a:rPr lang="uk-UA" sz="2000" b="1" dirty="0" smtClean="0"/>
              <a:t>Велике значення мають </a:t>
            </a:r>
            <a:r>
              <a:rPr lang="uk-UA" sz="2000" b="1" i="1" dirty="0" smtClean="0">
                <a:solidFill>
                  <a:srgbClr val="FF0000"/>
                </a:solidFill>
                <a:effectLst>
                  <a:outerShdw blurRad="38100" dist="38100" dir="2700000" algn="tl">
                    <a:srgbClr val="000000">
                      <a:alpha val="43137"/>
                    </a:srgbClr>
                  </a:outerShdw>
                </a:effectLst>
              </a:rPr>
              <a:t>шляхи проходження струму в організмі </a:t>
            </a:r>
            <a:r>
              <a:rPr lang="uk-UA" sz="2000" b="1" dirty="0" smtClean="0"/>
              <a:t>- «петлі» струму. З них найбільш небезпечні петлі, при яких струм </a:t>
            </a:r>
            <a:r>
              <a:rPr lang="uk-UA" sz="2000" b="1" dirty="0" smtClean="0">
                <a:solidFill>
                  <a:srgbClr val="7030A0"/>
                </a:solidFill>
              </a:rPr>
              <a:t>проходить через органи життєзабезпечення</a:t>
            </a:r>
            <a:r>
              <a:rPr lang="uk-UA" sz="2000" b="1" dirty="0" smtClean="0"/>
              <a:t>: </a:t>
            </a:r>
            <a:r>
              <a:rPr lang="uk-UA" sz="2000" b="1" dirty="0" smtClean="0">
                <a:solidFill>
                  <a:srgbClr val="FF0000"/>
                </a:solidFill>
              </a:rPr>
              <a:t>«дві руки - дві ноги», «ліва рука — ноги», «рука - </a:t>
            </a:r>
            <a:r>
              <a:rPr lang="uk-UA" sz="2000" b="1" dirty="0" err="1" smtClean="0">
                <a:solidFill>
                  <a:srgbClr val="FF0000"/>
                </a:solidFill>
              </a:rPr>
              <a:t>рука</a:t>
            </a:r>
            <a:r>
              <a:rPr lang="uk-UA" sz="2000" b="1" dirty="0" smtClean="0">
                <a:solidFill>
                  <a:srgbClr val="FF0000"/>
                </a:solidFill>
              </a:rPr>
              <a:t>», «голова - ноги».</a:t>
            </a:r>
            <a:endParaRPr lang="ru-RU" sz="2000" b="1" dirty="0" smtClean="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ÐÐ¾ÑÐ¾Ð¶ÐµÐµ Ð¸Ð·Ð¾Ð±ÑÐ°Ð¶ÐµÐ½Ð¸Ðµ"/>
          <p:cNvPicPr>
            <a:picLocks noChangeAspect="1" noChangeArrowheads="1"/>
          </p:cNvPicPr>
          <p:nvPr/>
        </p:nvPicPr>
        <p:blipFill>
          <a:blip r:embed="rId2" cstate="print"/>
          <a:srcRect/>
          <a:stretch>
            <a:fillRect/>
          </a:stretch>
        </p:blipFill>
        <p:spPr bwMode="auto">
          <a:xfrm>
            <a:off x="928662" y="0"/>
            <a:ext cx="3143272" cy="3143272"/>
          </a:xfrm>
          <a:prstGeom prst="rect">
            <a:avLst/>
          </a:prstGeom>
          <a:noFill/>
        </p:spPr>
      </p:pic>
      <p:pic>
        <p:nvPicPr>
          <p:cNvPr id="75780" name="Picture 4" descr="ÐÐ¾ÑÐ¾Ð¶ÐµÐµ Ð¸Ð·Ð¾Ð±ÑÐ°Ð¶ÐµÐ½Ð¸Ðµ"/>
          <p:cNvPicPr>
            <a:picLocks noChangeAspect="1" noChangeArrowheads="1"/>
          </p:cNvPicPr>
          <p:nvPr/>
        </p:nvPicPr>
        <p:blipFill>
          <a:blip r:embed="rId3" cstate="print"/>
          <a:srcRect/>
          <a:stretch>
            <a:fillRect/>
          </a:stretch>
        </p:blipFill>
        <p:spPr bwMode="auto">
          <a:xfrm>
            <a:off x="5214943" y="976316"/>
            <a:ext cx="3929058" cy="4857744"/>
          </a:xfrm>
          <a:prstGeom prst="rect">
            <a:avLst/>
          </a:prstGeom>
          <a:noFill/>
        </p:spPr>
      </p:pic>
      <p:pic>
        <p:nvPicPr>
          <p:cNvPr id="75782" name="Picture 6" descr="https://habrastorage.org/webt/df/wu/m-/dfwum-a_byct2cure2xpi18jvaa.jpeg"/>
          <p:cNvPicPr>
            <a:picLocks noChangeAspect="1" noChangeArrowheads="1"/>
          </p:cNvPicPr>
          <p:nvPr/>
        </p:nvPicPr>
        <p:blipFill>
          <a:blip r:embed="rId4" cstate="print"/>
          <a:srcRect/>
          <a:stretch>
            <a:fillRect/>
          </a:stretch>
        </p:blipFill>
        <p:spPr bwMode="auto">
          <a:xfrm>
            <a:off x="285720" y="3357562"/>
            <a:ext cx="4929222" cy="3321538"/>
          </a:xfrm>
          <a:prstGeom prst="rect">
            <a:avLst/>
          </a:prstGeom>
          <a:noFill/>
        </p:spPr>
      </p:pic>
      <p:sp>
        <p:nvSpPr>
          <p:cNvPr id="5" name="TextBox 4"/>
          <p:cNvSpPr txBox="1"/>
          <p:nvPr/>
        </p:nvSpPr>
        <p:spPr>
          <a:xfrm>
            <a:off x="5940152" y="5373216"/>
            <a:ext cx="3203848" cy="369332"/>
          </a:xfrm>
          <a:prstGeom prst="rect">
            <a:avLst/>
          </a:prstGeom>
          <a:solidFill>
            <a:schemeClr val="accent1"/>
          </a:solidFill>
        </p:spPr>
        <p:txBody>
          <a:bodyPr wrap="square" rtlCol="0">
            <a:spAutoFit/>
          </a:bodyPr>
          <a:lstStyle/>
          <a:p>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ÐµÐ»ÐµÐºÑÑÐ¾ÑÑÐ°Ð²Ð¼Ð°"/>
          <p:cNvPicPr>
            <a:picLocks noChangeAspect="1" noChangeArrowheads="1"/>
          </p:cNvPicPr>
          <p:nvPr/>
        </p:nvPicPr>
        <p:blipFill>
          <a:blip r:embed="rId2" cstate="print"/>
          <a:srcRect/>
          <a:stretch>
            <a:fillRect/>
          </a:stretch>
        </p:blipFill>
        <p:spPr bwMode="auto">
          <a:xfrm>
            <a:off x="357158" y="785794"/>
            <a:ext cx="5000660" cy="5919780"/>
          </a:xfrm>
          <a:prstGeom prst="rect">
            <a:avLst/>
          </a:prstGeom>
          <a:noFill/>
        </p:spPr>
      </p:pic>
      <p:sp>
        <p:nvSpPr>
          <p:cNvPr id="3" name="Прямоугольник 2"/>
          <p:cNvSpPr/>
          <p:nvPr/>
        </p:nvSpPr>
        <p:spPr>
          <a:xfrm>
            <a:off x="5500694" y="285728"/>
            <a:ext cx="3286148" cy="6606184"/>
          </a:xfrm>
          <a:prstGeom prst="rect">
            <a:avLst/>
          </a:prstGeom>
        </p:spPr>
        <p:txBody>
          <a:bodyPr wrap="square">
            <a:spAutoFit/>
          </a:bodyPr>
          <a:lstStyle/>
          <a:p>
            <a:pPr algn="just"/>
            <a:r>
              <a:rPr lang="ru-RU" b="1" dirty="0" err="1" smtClean="0"/>
              <a:t>Електротравма</a:t>
            </a:r>
            <a:r>
              <a:rPr lang="ru-RU" b="1" dirty="0" smtClean="0"/>
              <a:t>. </a:t>
            </a:r>
          </a:p>
          <a:p>
            <a:pPr algn="just"/>
            <a:r>
              <a:rPr lang="ru-RU" b="1" dirty="0" smtClean="0"/>
              <a:t>Рис. 1 - 3. Контактна </a:t>
            </a:r>
            <a:r>
              <a:rPr lang="ru-RU" b="1" dirty="0" err="1" smtClean="0"/>
              <a:t>електротравма</a:t>
            </a:r>
            <a:r>
              <a:rPr lang="ru-RU" b="1" dirty="0" smtClean="0"/>
              <a:t> при </a:t>
            </a:r>
            <a:r>
              <a:rPr lang="ru-RU" b="1" dirty="0" err="1" smtClean="0"/>
              <a:t>порушенні</a:t>
            </a:r>
            <a:r>
              <a:rPr lang="ru-RU" b="1" dirty="0" smtClean="0"/>
              <a:t> </a:t>
            </a:r>
            <a:r>
              <a:rPr lang="ru-RU" b="1" dirty="0" err="1" smtClean="0"/>
              <a:t>ізоляції</a:t>
            </a:r>
            <a:r>
              <a:rPr lang="ru-RU" b="1" dirty="0" smtClean="0"/>
              <a:t> </a:t>
            </a:r>
            <a:r>
              <a:rPr lang="ru-RU" b="1" dirty="0" err="1" smtClean="0"/>
              <a:t>електричного</a:t>
            </a:r>
            <a:r>
              <a:rPr lang="ru-RU" b="1" dirty="0" smtClean="0"/>
              <a:t> </a:t>
            </a:r>
            <a:r>
              <a:rPr lang="ru-RU" b="1" dirty="0" err="1" smtClean="0"/>
              <a:t>праски</a:t>
            </a:r>
            <a:r>
              <a:rPr lang="ru-RU" b="1" dirty="0" smtClean="0"/>
              <a:t> (220 в). Знаки струму. Рис. 1. До </a:t>
            </a:r>
            <a:r>
              <a:rPr lang="ru-RU" b="1" dirty="0" err="1" smtClean="0"/>
              <a:t>лікування</a:t>
            </a:r>
            <a:r>
              <a:rPr lang="ru-RU" b="1" dirty="0" smtClean="0"/>
              <a:t>. </a:t>
            </a:r>
          </a:p>
          <a:p>
            <a:pPr algn="just"/>
            <a:r>
              <a:rPr lang="ru-RU" b="1" dirty="0" smtClean="0"/>
              <a:t>Рис. 2. В </a:t>
            </a:r>
            <a:r>
              <a:rPr lang="ru-RU" b="1" dirty="0" err="1" smtClean="0"/>
              <a:t>період</a:t>
            </a:r>
            <a:r>
              <a:rPr lang="ru-RU" b="1" dirty="0" smtClean="0"/>
              <a:t> </a:t>
            </a:r>
            <a:r>
              <a:rPr lang="ru-RU" b="1" dirty="0" err="1" smtClean="0"/>
              <a:t>лікування</a:t>
            </a:r>
            <a:r>
              <a:rPr lang="ru-RU" b="1" dirty="0" smtClean="0"/>
              <a:t>. </a:t>
            </a:r>
          </a:p>
          <a:p>
            <a:pPr algn="just"/>
            <a:r>
              <a:rPr lang="ru-RU" b="1" dirty="0" smtClean="0"/>
              <a:t>Рис. 3. </a:t>
            </a:r>
            <a:r>
              <a:rPr lang="ru-RU" b="1" dirty="0" err="1" smtClean="0"/>
              <a:t>Після</a:t>
            </a:r>
            <a:r>
              <a:rPr lang="ru-RU" b="1" dirty="0" smtClean="0"/>
              <a:t> </a:t>
            </a:r>
            <a:r>
              <a:rPr lang="ru-RU" b="1" dirty="0" err="1" smtClean="0"/>
              <a:t>загоєння</a:t>
            </a:r>
            <a:r>
              <a:rPr lang="ru-RU" b="1" dirty="0" smtClean="0"/>
              <a:t>. </a:t>
            </a:r>
          </a:p>
          <a:p>
            <a:pPr algn="just"/>
            <a:r>
              <a:rPr lang="ru-RU" b="1" dirty="0" smtClean="0"/>
              <a:t>Рис. 4. Контактна </a:t>
            </a:r>
            <a:r>
              <a:rPr lang="ru-RU" b="1" dirty="0" err="1" smtClean="0"/>
              <a:t>електротравма</a:t>
            </a:r>
            <a:r>
              <a:rPr lang="ru-RU" b="1" dirty="0" smtClean="0"/>
              <a:t> (220 в). Знаки струму на </a:t>
            </a:r>
            <a:r>
              <a:rPr lang="ru-RU" b="1" dirty="0" err="1" smtClean="0">
                <a:hlinkClick r:id="rId3"/>
              </a:rPr>
              <a:t>передпліччі</a:t>
            </a:r>
            <a:r>
              <a:rPr lang="ru-RU" b="1" dirty="0" smtClean="0"/>
              <a:t>. </a:t>
            </a:r>
          </a:p>
          <a:p>
            <a:pPr algn="just"/>
            <a:r>
              <a:rPr lang="ru-RU" b="1" dirty="0" smtClean="0"/>
              <a:t>Рис. 5. Знаки струму при </a:t>
            </a:r>
            <a:r>
              <a:rPr lang="ru-RU" b="1" dirty="0" err="1" smtClean="0"/>
              <a:t>електротравми</a:t>
            </a:r>
            <a:r>
              <a:rPr lang="ru-RU" b="1" dirty="0" smtClean="0"/>
              <a:t> </a:t>
            </a:r>
            <a:r>
              <a:rPr lang="ru-RU" b="1" dirty="0" err="1" smtClean="0"/>
              <a:t>від</a:t>
            </a:r>
            <a:r>
              <a:rPr lang="ru-RU" b="1" dirty="0" smtClean="0"/>
              <a:t> вилки проводу (220 в). </a:t>
            </a:r>
          </a:p>
          <a:p>
            <a:pPr algn="just"/>
            <a:r>
              <a:rPr lang="ru-RU" b="1" dirty="0" smtClean="0"/>
              <a:t>Рис. 6. Контактна </a:t>
            </a:r>
            <a:r>
              <a:rPr lang="ru-RU" b="1" dirty="0" err="1" smtClean="0"/>
              <a:t>електротравма</a:t>
            </a:r>
            <a:r>
              <a:rPr lang="ru-RU" b="1" dirty="0" smtClean="0"/>
              <a:t> </a:t>
            </a:r>
            <a:r>
              <a:rPr lang="ru-RU" b="1" dirty="0" err="1" smtClean="0"/>
              <a:t>обличчя</a:t>
            </a:r>
            <a:r>
              <a:rPr lang="ru-RU" b="1" dirty="0" smtClean="0"/>
              <a:t> </a:t>
            </a:r>
            <a:r>
              <a:rPr lang="ru-RU" b="1" dirty="0" err="1" smtClean="0"/>
              <a:t>і</a:t>
            </a:r>
            <a:r>
              <a:rPr lang="ru-RU" b="1" dirty="0" smtClean="0"/>
              <a:t> </a:t>
            </a:r>
            <a:r>
              <a:rPr lang="ru-RU" b="1" dirty="0" err="1" smtClean="0"/>
              <a:t>волосистої</a:t>
            </a:r>
            <a:r>
              <a:rPr lang="ru-RU" b="1" dirty="0" smtClean="0"/>
              <a:t> </a:t>
            </a:r>
            <a:r>
              <a:rPr lang="ru-RU" b="1" dirty="0" err="1" smtClean="0"/>
              <a:t>частини</a:t>
            </a:r>
            <a:r>
              <a:rPr lang="ru-RU" b="1" dirty="0" smtClean="0"/>
              <a:t> </a:t>
            </a:r>
            <a:r>
              <a:rPr lang="ru-RU" b="1" dirty="0" err="1" smtClean="0"/>
              <a:t>голови</a:t>
            </a:r>
            <a:r>
              <a:rPr lang="ru-RU" b="1" dirty="0" smtClean="0"/>
              <a:t> </a:t>
            </a:r>
            <a:r>
              <a:rPr lang="ru-RU" b="1" dirty="0" err="1" smtClean="0"/>
              <a:t>з</a:t>
            </a:r>
            <a:r>
              <a:rPr lang="ru-RU" b="1" dirty="0" smtClean="0"/>
              <a:t> </a:t>
            </a:r>
            <a:r>
              <a:rPr lang="ru-RU" b="1" dirty="0" err="1" smtClean="0"/>
              <a:t>ураженням</a:t>
            </a:r>
            <a:r>
              <a:rPr lang="ru-RU" b="1" dirty="0" smtClean="0"/>
              <a:t> </a:t>
            </a:r>
            <a:r>
              <a:rPr lang="ru-RU" b="1" dirty="0" err="1" smtClean="0"/>
              <a:t>кістки</a:t>
            </a:r>
            <a:r>
              <a:rPr lang="ru-RU" b="1" dirty="0" smtClean="0"/>
              <a:t>. </a:t>
            </a:r>
          </a:p>
          <a:p>
            <a:pPr algn="just"/>
            <a:r>
              <a:rPr lang="ru-RU" b="1" dirty="0" smtClean="0"/>
              <a:t>Рис. 7. </a:t>
            </a:r>
            <a:r>
              <a:rPr lang="ru-RU" b="1" dirty="0" err="1" smtClean="0"/>
              <a:t>Опік</a:t>
            </a:r>
            <a:r>
              <a:rPr lang="ru-RU" b="1" dirty="0" smtClean="0"/>
              <a:t> </a:t>
            </a:r>
            <a:r>
              <a:rPr lang="ru-RU" b="1" dirty="0" err="1" smtClean="0"/>
              <a:t>електричною</a:t>
            </a:r>
            <a:r>
              <a:rPr lang="ru-RU" b="1" dirty="0" smtClean="0"/>
              <a:t> дугою </a:t>
            </a:r>
            <a:r>
              <a:rPr lang="ru-RU" b="1" dirty="0" err="1" smtClean="0"/>
              <a:t>обличчя</a:t>
            </a:r>
            <a:r>
              <a:rPr lang="ru-RU" b="1" dirty="0" smtClean="0"/>
              <a:t>, </a:t>
            </a:r>
            <a:r>
              <a:rPr lang="ru-RU" b="1" dirty="0" err="1" smtClean="0"/>
              <a:t>шиї</a:t>
            </a:r>
            <a:r>
              <a:rPr lang="ru-RU" b="1" dirty="0" smtClean="0"/>
              <a:t> та </a:t>
            </a:r>
            <a:r>
              <a:rPr lang="ru-RU" b="1" dirty="0" err="1" smtClean="0"/>
              <a:t>верхньої</a:t>
            </a:r>
            <a:r>
              <a:rPr lang="ru-RU" b="1" dirty="0" smtClean="0"/>
              <a:t> </a:t>
            </a:r>
            <a:r>
              <a:rPr lang="ru-RU" b="1" dirty="0" err="1" smtClean="0"/>
              <a:t>кінцівки</a:t>
            </a:r>
            <a:r>
              <a:rPr lang="ru-RU" b="1" dirty="0" smtClean="0"/>
              <a:t> при </a:t>
            </a:r>
            <a:r>
              <a:rPr lang="ru-RU" b="1" dirty="0" err="1" smtClean="0"/>
              <a:t>ремонті</a:t>
            </a:r>
            <a:r>
              <a:rPr lang="ru-RU" b="1" dirty="0" smtClean="0"/>
              <a:t> </a:t>
            </a:r>
            <a:r>
              <a:rPr lang="ru-RU" b="1" dirty="0" err="1" smtClean="0"/>
              <a:t>електроустановки</a:t>
            </a:r>
            <a:r>
              <a:rPr lang="ru-RU" b="1" dirty="0" smtClean="0"/>
              <a:t> </a:t>
            </a:r>
            <a:r>
              <a:rPr lang="ru-RU" b="1" dirty="0" err="1" smtClean="0"/>
              <a:t>під</a:t>
            </a:r>
            <a:r>
              <a:rPr lang="ru-RU" b="1" dirty="0" smtClean="0"/>
              <a:t> </a:t>
            </a:r>
            <a:r>
              <a:rPr lang="ru-RU" b="1" dirty="0" err="1" smtClean="0"/>
              <a:t>напругою</a:t>
            </a:r>
            <a:r>
              <a:rPr lang="ru-RU" b="1" dirty="0" smtClean="0"/>
              <a:t> (380 в).</a:t>
            </a:r>
            <a:endParaRPr lang="ru-RU"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cstate="print"/>
          <a:srcRect l="8785" t="14648" r="37408" b="9179"/>
          <a:stretch>
            <a:fillRect/>
          </a:stretch>
        </p:blipFill>
        <p:spPr bwMode="auto">
          <a:xfrm>
            <a:off x="857224" y="214290"/>
            <a:ext cx="7718901" cy="6143644"/>
          </a:xfrm>
          <a:prstGeom prst="rect">
            <a:avLst/>
          </a:prstGeom>
          <a:noFill/>
          <a:ln w="9525">
            <a:noFill/>
            <a:miter lim="800000"/>
            <a:headEnd/>
            <a:tailEnd/>
          </a:ln>
          <a:effectLst/>
        </p:spPr>
      </p:pic>
      <p:sp>
        <p:nvSpPr>
          <p:cNvPr id="3" name="TextBox 2"/>
          <p:cNvSpPr txBox="1"/>
          <p:nvPr/>
        </p:nvSpPr>
        <p:spPr>
          <a:xfrm>
            <a:off x="755576" y="5949280"/>
            <a:ext cx="3240360" cy="369332"/>
          </a:xfrm>
          <a:prstGeom prst="rect">
            <a:avLst/>
          </a:prstGeom>
          <a:solidFill>
            <a:schemeClr val="accent1"/>
          </a:solidFill>
        </p:spPr>
        <p:txBody>
          <a:bodyPr wrap="square" rtlCol="0">
            <a:spAutoFit/>
          </a:bodyPr>
          <a:lstStyle/>
          <a:p>
            <a:r>
              <a:rPr lang="uk-UA" dirty="0" smtClean="0"/>
              <a:t>Контактні </a:t>
            </a:r>
            <a:r>
              <a:rPr lang="uk-UA" dirty="0" err="1" smtClean="0"/>
              <a:t>електроопіки</a:t>
            </a:r>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l="8785" t="32226" r="35212" b="25781"/>
          <a:stretch>
            <a:fillRect/>
          </a:stretch>
        </p:blipFill>
        <p:spPr bwMode="auto">
          <a:xfrm>
            <a:off x="1357290" y="0"/>
            <a:ext cx="6500858" cy="3071810"/>
          </a:xfrm>
          <a:prstGeom prst="rect">
            <a:avLst/>
          </a:prstGeom>
          <a:noFill/>
          <a:ln w="9525">
            <a:noFill/>
            <a:miter lim="800000"/>
            <a:headEnd/>
            <a:tailEnd/>
          </a:ln>
          <a:effectLst/>
        </p:spPr>
      </p:pic>
      <p:pic>
        <p:nvPicPr>
          <p:cNvPr id="81923" name="Picture 3"/>
          <p:cNvPicPr>
            <a:picLocks noChangeAspect="1" noChangeArrowheads="1"/>
          </p:cNvPicPr>
          <p:nvPr/>
        </p:nvPicPr>
        <p:blipFill>
          <a:blip r:embed="rId3" cstate="print"/>
          <a:srcRect l="16508" t="26562" r="40666" b="8008"/>
          <a:stretch>
            <a:fillRect/>
          </a:stretch>
        </p:blipFill>
        <p:spPr bwMode="auto">
          <a:xfrm>
            <a:off x="214282" y="3214686"/>
            <a:ext cx="3742498" cy="3214710"/>
          </a:xfrm>
          <a:prstGeom prst="rect">
            <a:avLst/>
          </a:prstGeom>
          <a:noFill/>
          <a:ln w="9525">
            <a:noFill/>
            <a:miter lim="800000"/>
            <a:headEnd/>
            <a:tailEnd/>
          </a:ln>
          <a:effectLst/>
        </p:spPr>
      </p:pic>
      <p:pic>
        <p:nvPicPr>
          <p:cNvPr id="81924" name="Picture 4"/>
          <p:cNvPicPr>
            <a:picLocks noChangeAspect="1" noChangeArrowheads="1"/>
          </p:cNvPicPr>
          <p:nvPr/>
        </p:nvPicPr>
        <p:blipFill>
          <a:blip r:embed="rId4" cstate="print"/>
          <a:srcRect l="12115" t="33594" r="41215" b="12695"/>
          <a:stretch>
            <a:fillRect/>
          </a:stretch>
        </p:blipFill>
        <p:spPr bwMode="auto">
          <a:xfrm>
            <a:off x="4071934" y="3214686"/>
            <a:ext cx="4734391" cy="3399609"/>
          </a:xfrm>
          <a:prstGeom prst="rect">
            <a:avLst/>
          </a:prstGeom>
          <a:noFill/>
          <a:ln w="9525">
            <a:noFill/>
            <a:miter lim="800000"/>
            <a:headEnd/>
            <a:tailEnd/>
          </a:ln>
          <a:effectLst/>
        </p:spPr>
      </p:pic>
      <p:sp>
        <p:nvSpPr>
          <p:cNvPr id="5" name="TextBox 4"/>
          <p:cNvSpPr txBox="1"/>
          <p:nvPr/>
        </p:nvSpPr>
        <p:spPr>
          <a:xfrm>
            <a:off x="1331640" y="2636912"/>
            <a:ext cx="2664296" cy="369332"/>
          </a:xfrm>
          <a:prstGeom prst="rect">
            <a:avLst/>
          </a:prstGeom>
          <a:solidFill>
            <a:schemeClr val="accent1"/>
          </a:solidFill>
        </p:spPr>
        <p:txBody>
          <a:bodyPr wrap="square" rtlCol="0">
            <a:spAutoFit/>
          </a:bodyPr>
          <a:lstStyle/>
          <a:p>
            <a:r>
              <a:rPr lang="uk-UA" dirty="0" smtClean="0"/>
              <a:t>Дугові </a:t>
            </a:r>
            <a:r>
              <a:rPr lang="uk-UA" dirty="0" err="1" smtClean="0"/>
              <a:t>електроопіки</a:t>
            </a:r>
            <a:endParaRPr lang="ru-RU" dirty="0"/>
          </a:p>
        </p:txBody>
      </p:sp>
      <p:sp>
        <p:nvSpPr>
          <p:cNvPr id="6" name="TextBox 5"/>
          <p:cNvSpPr txBox="1"/>
          <p:nvPr/>
        </p:nvSpPr>
        <p:spPr>
          <a:xfrm>
            <a:off x="251520" y="6165304"/>
            <a:ext cx="1800200" cy="369332"/>
          </a:xfrm>
          <a:prstGeom prst="rect">
            <a:avLst/>
          </a:prstGeom>
          <a:solidFill>
            <a:schemeClr val="accent1"/>
          </a:solidFill>
        </p:spPr>
        <p:txBody>
          <a:bodyPr wrap="square" rtlCol="0">
            <a:spAutoFit/>
          </a:bodyPr>
          <a:lstStyle/>
          <a:p>
            <a:r>
              <a:rPr lang="uk-UA" dirty="0" smtClean="0"/>
              <a:t>Слід струму</a:t>
            </a:r>
            <a:endParaRPr lang="ru-RU" dirty="0"/>
          </a:p>
        </p:txBody>
      </p:sp>
      <p:sp>
        <p:nvSpPr>
          <p:cNvPr id="7" name="TextBox 6"/>
          <p:cNvSpPr txBox="1"/>
          <p:nvPr/>
        </p:nvSpPr>
        <p:spPr>
          <a:xfrm>
            <a:off x="4139952" y="6381328"/>
            <a:ext cx="3528392" cy="369332"/>
          </a:xfrm>
          <a:prstGeom prst="rect">
            <a:avLst/>
          </a:prstGeom>
          <a:solidFill>
            <a:schemeClr val="accent1"/>
          </a:solidFill>
        </p:spPr>
        <p:txBody>
          <a:bodyPr wrap="square" rtlCol="0">
            <a:spAutoFit/>
          </a:bodyPr>
          <a:lstStyle/>
          <a:p>
            <a:r>
              <a:rPr lang="uk-UA" dirty="0" smtClean="0"/>
              <a:t>Слід струму після блискавки</a:t>
            </a:r>
            <a:endParaRPr lang="ru-R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l="12079" t="54687" r="47291" b="21875"/>
          <a:stretch>
            <a:fillRect/>
          </a:stretch>
        </p:blipFill>
        <p:spPr bwMode="auto">
          <a:xfrm>
            <a:off x="500034" y="214290"/>
            <a:ext cx="7489084" cy="2428892"/>
          </a:xfrm>
          <a:prstGeom prst="rect">
            <a:avLst/>
          </a:prstGeom>
          <a:noFill/>
          <a:ln w="9525">
            <a:noFill/>
            <a:miter lim="800000"/>
            <a:headEnd/>
            <a:tailEnd/>
          </a:ln>
          <a:effectLst/>
        </p:spPr>
      </p:pic>
      <p:pic>
        <p:nvPicPr>
          <p:cNvPr id="3" name="Picture 5"/>
          <p:cNvPicPr>
            <a:picLocks noChangeAspect="1" noChangeArrowheads="1"/>
          </p:cNvPicPr>
          <p:nvPr/>
        </p:nvPicPr>
        <p:blipFill>
          <a:blip r:embed="rId3" cstate="print"/>
          <a:srcRect l="11530" t="16601" r="44546" b="11133"/>
          <a:stretch>
            <a:fillRect/>
          </a:stretch>
        </p:blipFill>
        <p:spPr bwMode="auto">
          <a:xfrm>
            <a:off x="2500298" y="2562791"/>
            <a:ext cx="4643470" cy="4295209"/>
          </a:xfrm>
          <a:prstGeom prst="rect">
            <a:avLst/>
          </a:prstGeom>
          <a:noFill/>
          <a:ln w="9525">
            <a:noFill/>
            <a:miter lim="800000"/>
            <a:headEnd/>
            <a:tailEnd/>
          </a:ln>
          <a:effectLst/>
        </p:spPr>
      </p:pic>
      <p:sp>
        <p:nvSpPr>
          <p:cNvPr id="4" name="TextBox 3"/>
          <p:cNvSpPr txBox="1"/>
          <p:nvPr/>
        </p:nvSpPr>
        <p:spPr>
          <a:xfrm>
            <a:off x="467544" y="2132856"/>
            <a:ext cx="5904656" cy="369332"/>
          </a:xfrm>
          <a:prstGeom prst="rect">
            <a:avLst/>
          </a:prstGeom>
          <a:solidFill>
            <a:schemeClr val="accent1"/>
          </a:solidFill>
        </p:spPr>
        <p:txBody>
          <a:bodyPr wrap="square" rtlCol="0">
            <a:spAutoFit/>
          </a:bodyPr>
          <a:lstStyle/>
          <a:p>
            <a:r>
              <a:rPr lang="uk-UA" dirty="0" smtClean="0"/>
              <a:t>Парна зірчаста катаракта після електротравми</a:t>
            </a:r>
            <a:endParaRPr lang="ru-RU" dirty="0"/>
          </a:p>
        </p:txBody>
      </p:sp>
      <p:sp>
        <p:nvSpPr>
          <p:cNvPr id="5" name="TextBox 4"/>
          <p:cNvSpPr txBox="1"/>
          <p:nvPr/>
        </p:nvSpPr>
        <p:spPr>
          <a:xfrm>
            <a:off x="2699792" y="6525344"/>
            <a:ext cx="1440160" cy="369332"/>
          </a:xfrm>
          <a:prstGeom prst="rect">
            <a:avLst/>
          </a:prstGeom>
          <a:solidFill>
            <a:schemeClr val="accent1"/>
          </a:solidFill>
        </p:spPr>
        <p:txBody>
          <a:bodyPr wrap="square" rtlCol="0">
            <a:spAutoFit/>
          </a:bodyPr>
          <a:lstStyle/>
          <a:p>
            <a:r>
              <a:rPr lang="uk-UA" dirty="0" smtClean="0"/>
              <a:t>металізація</a:t>
            </a:r>
            <a:endParaRPr lang="ru-R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214290"/>
            <a:ext cx="8429684" cy="6286544"/>
          </a:xfrm>
        </p:spPr>
        <p:txBody>
          <a:bodyPr>
            <a:normAutofit/>
          </a:bodyPr>
          <a:lstStyle/>
          <a:p>
            <a:pPr algn="just">
              <a:spcBef>
                <a:spcPts val="0"/>
              </a:spcBef>
            </a:pPr>
            <a:r>
              <a:rPr lang="uk-UA" sz="2000" b="1" dirty="0" smtClean="0"/>
              <a:t>Особливе місце серед уражень електрострумом посідає ураження блискавкою. </a:t>
            </a:r>
          </a:p>
          <a:p>
            <a:pPr algn="just">
              <a:spcBef>
                <a:spcPts val="0"/>
              </a:spcBef>
            </a:pPr>
            <a:r>
              <a:rPr lang="uk-UA" sz="2000" b="1" i="1" dirty="0" smtClean="0">
                <a:solidFill>
                  <a:srgbClr val="FF0000"/>
                </a:solidFill>
              </a:rPr>
              <a:t>Блискавка</a:t>
            </a:r>
            <a:r>
              <a:rPr lang="uk-UA" sz="2000" b="1" i="1" dirty="0" smtClean="0"/>
              <a:t> </a:t>
            </a:r>
            <a:r>
              <a:rPr lang="uk-UA" sz="2000" b="1" dirty="0" smtClean="0"/>
              <a:t>- це величезний електричний розряд в атмосфері. Напруга струму досягає мільйона вольт, сила струму - сотні тисяч ампер. Тривалість розряду - доля секунди. Дія блискавки подібна до дії струму високої напруги. При ураженні блискавкою у 80-90 % випадків виникає </a:t>
            </a:r>
            <a:r>
              <a:rPr lang="uk-UA" sz="2000" b="1" dirty="0" err="1" smtClean="0"/>
              <a:t>знепритомнення</a:t>
            </a:r>
            <a:r>
              <a:rPr lang="uk-UA" sz="2000" b="1" dirty="0" smtClean="0"/>
              <a:t>. Порушення серцевої діяльності зустрічається рідше, що пояснюється високою напругою в зоні розряду й короткочасністю його дії.</a:t>
            </a:r>
            <a:endParaRPr lang="ru-RU" sz="2000" b="1" dirty="0" smtClean="0"/>
          </a:p>
          <a:p>
            <a:pPr algn="just">
              <a:spcBef>
                <a:spcPts val="0"/>
              </a:spcBef>
            </a:pPr>
            <a:r>
              <a:rPr lang="uk-UA" sz="2000" b="1" dirty="0" smtClean="0">
                <a:solidFill>
                  <a:srgbClr val="0070C0"/>
                </a:solidFill>
              </a:rPr>
              <a:t>Для виникнення електротравми не обов'язковий безпосередній контакт із предметом носієм струму. </a:t>
            </a:r>
            <a:r>
              <a:rPr lang="uk-UA" sz="2000" b="1" dirty="0" smtClean="0"/>
              <a:t>При високій напрузі електрострум може вразити людину на відстані, через дуговий розряд. Небезпека збільшується в сиру погоду через підвищення електропровідності повітря. При падінні на землю високовольтного дроту електрострум «розтікається» на обмеженій ділянці землі. </a:t>
            </a:r>
          </a:p>
          <a:p>
            <a:pPr algn="just">
              <a:spcBef>
                <a:spcPts val="0"/>
              </a:spcBef>
            </a:pPr>
            <a:r>
              <a:rPr lang="uk-UA" sz="2000" b="1" dirty="0" smtClean="0"/>
              <a:t>Може виникнути «</a:t>
            </a:r>
            <a:r>
              <a:rPr lang="uk-UA" sz="2000" b="1" i="1" dirty="0" smtClean="0">
                <a:solidFill>
                  <a:srgbClr val="7030A0"/>
                </a:solidFill>
                <a:effectLst>
                  <a:outerShdw blurRad="38100" dist="38100" dir="2700000" algn="tl">
                    <a:srgbClr val="000000">
                      <a:alpha val="43137"/>
                    </a:srgbClr>
                  </a:outerShdw>
                </a:effectLst>
              </a:rPr>
              <a:t>крокова» напруга</a:t>
            </a:r>
            <a:r>
              <a:rPr lang="uk-UA" sz="2000" b="1" dirty="0" smtClean="0"/>
              <a:t> при переміщенні до місця падіння дроту. Небезпечна зона поблизу дроту, який упав, у радіусі складає 10 кроків і повинна враховуватись при наданні допомоги: не можна переміщуватись до потерпілого широкими кроками.</a:t>
            </a:r>
            <a:endParaRPr lang="ru-RU" sz="20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357166"/>
            <a:ext cx="8643998" cy="6500834"/>
          </a:xfrm>
        </p:spPr>
        <p:txBody>
          <a:bodyPr>
            <a:normAutofit fontScale="70000" lnSpcReduction="20000"/>
          </a:bodyPr>
          <a:lstStyle/>
          <a:p>
            <a:pPr algn="just"/>
            <a:r>
              <a:rPr lang="uk-UA" b="1" i="1" dirty="0" smtClean="0">
                <a:solidFill>
                  <a:srgbClr val="FF0000"/>
                </a:solidFill>
              </a:rPr>
              <a:t>Симптоми.</a:t>
            </a:r>
            <a:r>
              <a:rPr lang="uk-UA" b="1" i="1" dirty="0" smtClean="0"/>
              <a:t> </a:t>
            </a:r>
            <a:r>
              <a:rPr lang="uk-UA" b="1" dirty="0" smtClean="0"/>
              <a:t>Клінічно електротравма проявляється місцевими й загальними симптомами. Локальні зміни виражаються у формі </a:t>
            </a:r>
            <a:r>
              <a:rPr lang="uk-UA" b="1" i="1" dirty="0" smtClean="0">
                <a:solidFill>
                  <a:srgbClr val="FF0000"/>
                </a:solidFill>
              </a:rPr>
              <a:t>термічних опіків і специфічних «знаків струму». </a:t>
            </a:r>
            <a:r>
              <a:rPr lang="uk-UA" b="1" dirty="0" smtClean="0"/>
              <a:t>При інтенсивному утворенні термічної енергії (вольтова дуга) настають глибокі </a:t>
            </a:r>
            <a:r>
              <a:rPr lang="uk-UA" b="1" i="1" dirty="0" smtClean="0">
                <a:solidFill>
                  <a:srgbClr val="FF0000"/>
                </a:solidFill>
              </a:rPr>
              <a:t>опіки з </a:t>
            </a:r>
            <a:r>
              <a:rPr lang="uk-UA" b="1" i="1" dirty="0" err="1" smtClean="0">
                <a:solidFill>
                  <a:srgbClr val="FF0000"/>
                </a:solidFill>
              </a:rPr>
              <a:t>обвугленням</a:t>
            </a:r>
            <a:r>
              <a:rPr lang="uk-UA" b="1" i="1" dirty="0" smtClean="0">
                <a:solidFill>
                  <a:srgbClr val="FF0000"/>
                </a:solidFill>
              </a:rPr>
              <a:t> </a:t>
            </a:r>
            <a:r>
              <a:rPr lang="uk-UA" b="1" dirty="0" smtClean="0"/>
              <a:t>уражених ділянок тіла. </a:t>
            </a:r>
            <a:r>
              <a:rPr lang="uk-UA" b="1" i="1" dirty="0" smtClean="0">
                <a:solidFill>
                  <a:srgbClr val="FF0000"/>
                </a:solidFill>
              </a:rPr>
              <a:t>«Знаки струму»</a:t>
            </a:r>
            <a:r>
              <a:rPr lang="uk-UA" b="1" dirty="0" smtClean="0"/>
              <a:t> утворюються біля його місця входу й виходу: їх розмір 2x3 сантиметри. Вони мають вигляд сірих, щільних плям; іноді ці сухі ділянки шкіри трохи виступають над її поверхнею. У деяких випадках на місці плям утворюється опіковий струп. На відміну від термічних опіків навколо цих плям немає гіперемії, болісності й на шкірі зберігається волосся та пушок. При проникненні струму в глибину шкірного покриву під впливом термічного електролізу може настати </a:t>
            </a:r>
            <a:r>
              <a:rPr lang="uk-UA" b="1" i="1" dirty="0" err="1" smtClean="0">
                <a:solidFill>
                  <a:srgbClr val="FF0000"/>
                </a:solidFill>
              </a:rPr>
              <a:t>обвуглення</a:t>
            </a:r>
            <a:r>
              <a:rPr lang="uk-UA" b="1" i="1" dirty="0" smtClean="0">
                <a:solidFill>
                  <a:srgbClr val="FF0000"/>
                </a:solidFill>
              </a:rPr>
              <a:t> тканин з утворенням пари й газу</a:t>
            </a:r>
            <a:r>
              <a:rPr lang="uk-UA" b="1" dirty="0" smtClean="0"/>
              <a:t>, з ураженням глибше розміщених тканин і появою в них коміркової будови із сплющенням епітеліальних тканин. М'язи в деяких випадках обвуглюються, а іноді розшаровуються у вигляді окремих м'язових груп. Кісткова тканина на місці дії вольтової дуги розтоплюється. Локальні прояви при ураженні блискавкою мають форму деревовидних </a:t>
            </a:r>
            <a:r>
              <a:rPr lang="uk-UA" b="1" dirty="0" err="1" smtClean="0"/>
              <a:t>гіперемійованих</a:t>
            </a:r>
            <a:r>
              <a:rPr lang="uk-UA" b="1" dirty="0" smtClean="0"/>
              <a:t> смуг на шкірі. Утворюються вони внаслідок паралічу шкірних судин і зникають через декілька днів.</a:t>
            </a:r>
            <a:endParaRPr lang="ru-R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214290"/>
            <a:ext cx="8501122" cy="6500858"/>
          </a:xfrm>
        </p:spPr>
        <p:txBody>
          <a:bodyPr>
            <a:normAutofit fontScale="55000" lnSpcReduction="20000"/>
          </a:bodyPr>
          <a:lstStyle/>
          <a:p>
            <a:pPr algn="just">
              <a:spcBef>
                <a:spcPts val="0"/>
              </a:spcBef>
            </a:pPr>
            <a:r>
              <a:rPr lang="uk-UA" sz="5100" b="1" i="1" dirty="0" smtClean="0">
                <a:solidFill>
                  <a:srgbClr val="FF0000"/>
                </a:solidFill>
              </a:rPr>
              <a:t>Загальні явища при електротравмі </a:t>
            </a:r>
            <a:r>
              <a:rPr lang="uk-UA" sz="3600" b="1" dirty="0" smtClean="0"/>
              <a:t>зумовлені дією струму на центральну та периферичну нервову систему і проявляються затемненням свідомості, підвищенням тонусу мускулатури, що супроводжується судомним скороченням окремих груп м'язів, які нерідко переходять в </a:t>
            </a:r>
            <a:r>
              <a:rPr lang="uk-UA" sz="3600" b="1" dirty="0" err="1" smtClean="0"/>
              <a:t>генералізовані</a:t>
            </a:r>
            <a:r>
              <a:rPr lang="uk-UA" sz="3600" b="1" dirty="0" smtClean="0"/>
              <a:t> судоми, розладом серцево-судинної і дихальної функції, часто до повної їх зупинки.</a:t>
            </a:r>
            <a:endParaRPr lang="ru-RU" sz="3600" b="1" dirty="0" smtClean="0"/>
          </a:p>
          <a:p>
            <a:pPr algn="just">
              <a:spcBef>
                <a:spcPts val="0"/>
              </a:spcBef>
            </a:pPr>
            <a:r>
              <a:rPr lang="uk-UA" sz="3600" b="1" dirty="0" smtClean="0"/>
              <a:t>Внаслідок тонічного скорочення м'язів буває важко відірвати потерпілого від струмоведучої частини. У легких випадках електротравми потерпілий швидко приходить до пам'яті. Але він ще протягом деякого часу відчуває загальну слабкість, розбитість, запаморочення і головний біль. У тяжких випадках затемнена свідомість зберігається тривалий час. У потерпілого при цьому може відбуватися розширення границь серця і глухі тони, сповільнений, напружений, іноді прискорений пульс. При тяжких формах електротравми спостерігається і </a:t>
            </a:r>
            <a:r>
              <a:rPr lang="uk-UA" sz="3600" b="1" dirty="0" err="1" smtClean="0"/>
              <a:t>торпідний</a:t>
            </a:r>
            <a:r>
              <a:rPr lang="uk-UA" sz="3600" b="1" dirty="0" smtClean="0"/>
              <a:t> шок, який інколи переходить в клінічну смерть із припиненням серцевої діяльності й дихання. Причиною смерті під час електротравми можуть бути розлад кровообігу й набряк мозку, первинний параліч вазомоторного та дихального центрів або первинне ураження серцевого м'яза й великих судин.</a:t>
            </a:r>
            <a:endParaRPr lang="ru-RU" sz="3600" b="1" dirty="0" smtClean="0"/>
          </a:p>
          <a:p>
            <a:pPr algn="just">
              <a:spcBef>
                <a:spcPts val="0"/>
              </a:spcBef>
            </a:pPr>
            <a:r>
              <a:rPr lang="uk-UA" sz="3600" b="1" dirty="0" smtClean="0"/>
              <a:t>Смерть від електротравми може настати миттєво або через деякий час після оживлення. Вторинна смерть здебільшого є наслідком паралічу серця, але зумовлюється й набряком легень, мозку і вторинним паралічем серцево-судинного та дихального центрів.</a:t>
            </a:r>
            <a:endParaRPr lang="ru-RU"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214290"/>
            <a:ext cx="8501122" cy="6429420"/>
          </a:xfrm>
        </p:spPr>
        <p:txBody>
          <a:bodyPr>
            <a:normAutofit fontScale="62500" lnSpcReduction="20000"/>
          </a:bodyPr>
          <a:lstStyle/>
          <a:p>
            <a:pPr algn="just">
              <a:spcBef>
                <a:spcPts val="0"/>
              </a:spcBef>
            </a:pPr>
            <a:r>
              <a:rPr lang="uk-UA" b="1" i="1" dirty="0" smtClean="0">
                <a:solidFill>
                  <a:srgbClr val="FF0000"/>
                </a:solidFill>
              </a:rPr>
              <a:t>Профілактика. </a:t>
            </a:r>
            <a:r>
              <a:rPr lang="uk-UA" b="1" dirty="0" smtClean="0"/>
              <a:t>Профілактика електротравм полягає в дотриманні заходів техніки безпеки. З робітниками на виробництві зокрема і населенням загалом необхідно обов'язково проводити спеціальний інструктаж щодо правил користування електроприладами. Відповідними службами здійснюється точний облік усіх ушкоджень електричним струмом і застосовуються відповідні заходи, спрямовані на усунення електротравм, що повторюються.</a:t>
            </a:r>
          </a:p>
          <a:p>
            <a:pPr algn="just">
              <a:spcBef>
                <a:spcPts val="0"/>
              </a:spcBef>
            </a:pPr>
            <a:endParaRPr lang="ru-RU" b="1" dirty="0" smtClean="0"/>
          </a:p>
          <a:p>
            <a:pPr algn="just">
              <a:spcBef>
                <a:spcPts val="0"/>
              </a:spcBef>
            </a:pPr>
            <a:r>
              <a:rPr lang="uk-UA" b="1" i="1" dirty="0" smtClean="0">
                <a:solidFill>
                  <a:srgbClr val="FF0000"/>
                </a:solidFill>
              </a:rPr>
              <a:t>Перша медична допомога. </a:t>
            </a:r>
            <a:r>
              <a:rPr lang="uk-UA" b="1" dirty="0" smtClean="0"/>
              <a:t>У більшості випадків потерпілих від ураження електрострумом можна врятувати. При цьому людина, яка надає допомогу, повинна бути дуже уважною, тому що найменша необережність може коштувати їй життя. </a:t>
            </a:r>
          </a:p>
          <a:p>
            <a:pPr algn="just">
              <a:spcBef>
                <a:spcPts val="0"/>
              </a:spcBef>
            </a:pPr>
            <a:r>
              <a:rPr lang="uk-UA" b="1" dirty="0" smtClean="0"/>
              <a:t>Найперше необхідно встановити кількість потерпілих, яке джерело струму стало причиною нещасного випадку, і припинити подальшу дію струму на потерпілого.</a:t>
            </a:r>
          </a:p>
          <a:p>
            <a:pPr algn="just">
              <a:spcBef>
                <a:spcPts val="0"/>
              </a:spcBef>
            </a:pPr>
            <a:r>
              <a:rPr lang="uk-UA" b="1" dirty="0" smtClean="0"/>
              <a:t> Якщо поруч є люди, треба попросити їх викликати «швидку допомогу», чітко зазначивши місцеперебування і кількість потерпілих. </a:t>
            </a:r>
          </a:p>
          <a:p>
            <a:pPr algn="just">
              <a:spcBef>
                <a:spcPts val="0"/>
              </a:spcBef>
            </a:pPr>
            <a:r>
              <a:rPr lang="uk-UA" b="1" dirty="0" smtClean="0"/>
              <a:t>Оточуючі мають допомогти обмежити доступ до цього місця інших осіб і взяти участь у наданні першої долікарської допомоги. </a:t>
            </a:r>
          </a:p>
          <a:p>
            <a:pPr algn="just">
              <a:spcBef>
                <a:spcPts val="0"/>
              </a:spcBef>
            </a:pPr>
            <a:r>
              <a:rPr lang="uk-UA" b="1" dirty="0" smtClean="0"/>
              <a:t>Для припинення подальшої дії електроструму на потерпілого треба вимкнути рубильник, викрутити запобіжники, вийняти вилку із розетки. Якщо цього зробити неможливо, потрібно перерубати дріт сокирою із сухим дерев'яним держаком. Дріт слід відсунути сухою палицею, книгою, сухою дошкою тощо.</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85728"/>
            <a:ext cx="8643998" cy="6572272"/>
          </a:xfrm>
        </p:spPr>
        <p:txBody>
          <a:bodyPr>
            <a:normAutofit fontScale="92500" lnSpcReduction="20000"/>
          </a:bodyPr>
          <a:lstStyle/>
          <a:p>
            <a:pPr algn="ctr"/>
            <a:r>
              <a:rPr lang="uk-UA" sz="2600" b="1" dirty="0" smtClean="0">
                <a:solidFill>
                  <a:srgbClr val="00B050"/>
                </a:solidFill>
                <a:latin typeface="Arial Black" pitchFamily="34" charset="0"/>
                <a:ea typeface="Times New Roman" pitchFamily="18" charset="0"/>
                <a:cs typeface="Arial" pitchFamily="34" charset="0"/>
              </a:rPr>
              <a:t>Залежно від глибини ушкодження опіки поділяють на чотири ступені. </a:t>
            </a:r>
          </a:p>
          <a:p>
            <a:pPr algn="just">
              <a:spcBef>
                <a:spcPts val="0"/>
              </a:spcBef>
              <a:buFont typeface="Wingdings" pitchFamily="2" charset="2"/>
              <a:buChar char="v"/>
            </a:pPr>
            <a:r>
              <a:rPr lang="uk-UA" sz="1900" b="1" dirty="0" smtClean="0">
                <a:solidFill>
                  <a:srgbClr val="FF0000"/>
                </a:solidFill>
                <a:latin typeface="Arial Black" pitchFamily="34" charset="0"/>
                <a:ea typeface="Times New Roman" pitchFamily="18" charset="0"/>
                <a:cs typeface="Arial" pitchFamily="34" charset="0"/>
              </a:rPr>
              <a:t>Опіки І ступеня </a:t>
            </a:r>
            <a:r>
              <a:rPr lang="uk-UA" sz="1900" b="1" dirty="0" smtClean="0">
                <a:solidFill>
                  <a:srgbClr val="000000"/>
                </a:solidFill>
                <a:latin typeface="Arial Black" pitchFamily="34" charset="0"/>
                <a:ea typeface="Times New Roman" pitchFamily="18" charset="0"/>
                <a:cs typeface="Arial" pitchFamily="34" charset="0"/>
              </a:rPr>
              <a:t>характеризуються почервонінням, набряком і наявністю пекучого болю у результаті безпосередньої дії температурного фактора на нервові закінчення і здавлювання їх набряклими тканинами. Усі явища через 3-7 днів зникають, деколи залишаючи пігментні ділянки шкіри.</a:t>
            </a:r>
          </a:p>
          <a:p>
            <a:pPr algn="just">
              <a:spcBef>
                <a:spcPts val="0"/>
              </a:spcBef>
              <a:buFont typeface="Wingdings" pitchFamily="2" charset="2"/>
              <a:buChar char="v"/>
            </a:pPr>
            <a:r>
              <a:rPr lang="uk-UA" sz="1900" b="1" dirty="0" smtClean="0">
                <a:latin typeface="Arial Black" pitchFamily="34" charset="0"/>
              </a:rPr>
              <a:t>При </a:t>
            </a:r>
            <a:r>
              <a:rPr lang="uk-UA" sz="1900" b="1" dirty="0" smtClean="0">
                <a:solidFill>
                  <a:srgbClr val="FF0000"/>
                </a:solidFill>
                <a:latin typeface="Arial Black" pitchFamily="34" charset="0"/>
              </a:rPr>
              <a:t>опіках </a:t>
            </a:r>
            <a:r>
              <a:rPr lang="en-US" sz="1900" b="1" dirty="0" smtClean="0">
                <a:solidFill>
                  <a:srgbClr val="FF0000"/>
                </a:solidFill>
                <a:latin typeface="Arial Black" pitchFamily="34" charset="0"/>
              </a:rPr>
              <a:t>II</a:t>
            </a:r>
            <a:r>
              <a:rPr lang="ru-RU" sz="1900" b="1" dirty="0" smtClean="0">
                <a:solidFill>
                  <a:srgbClr val="FF0000"/>
                </a:solidFill>
                <a:latin typeface="Arial Black" pitchFamily="34" charset="0"/>
              </a:rPr>
              <a:t> </a:t>
            </a:r>
            <a:r>
              <a:rPr lang="uk-UA" sz="1900" b="1" dirty="0" smtClean="0">
                <a:solidFill>
                  <a:srgbClr val="FF0000"/>
                </a:solidFill>
                <a:latin typeface="Arial Black" pitchFamily="34" charset="0"/>
              </a:rPr>
              <a:t>ступеня </a:t>
            </a:r>
            <a:r>
              <a:rPr lang="uk-UA" sz="1900" b="1" dirty="0" smtClean="0">
                <a:latin typeface="Arial Black" pitchFamily="34" charset="0"/>
              </a:rPr>
              <a:t>ушкоджуються поверхневі шари шкіри, ви­никає почервоніння шкірних покривів, різної величини пухирці з дещо мутнуватою рідиною, деяке збудження, прискорення пульсу, підви­щення температури тіла, особливо при нагноєнні пухирців. При опіках більше 15 % поверхні тіла може виникнути опіковий шок. Такі опіки загоюються через 8-14 днів без утворення рубців, якщо нема </a:t>
            </a:r>
            <a:r>
              <a:rPr lang="uk-UA" sz="1900" b="1" dirty="0" err="1" smtClean="0">
                <a:latin typeface="Arial Black" pitchFamily="34" charset="0"/>
              </a:rPr>
              <a:t>нагною­вання</a:t>
            </a:r>
            <a:r>
              <a:rPr lang="uk-UA" sz="1900" b="1" dirty="0" smtClean="0">
                <a:latin typeface="Arial Black" pitchFamily="34" charset="0"/>
              </a:rPr>
              <a:t>.</a:t>
            </a:r>
            <a:endParaRPr lang="ru-RU" sz="1900" b="1" dirty="0" smtClean="0">
              <a:latin typeface="Arial Black" pitchFamily="34" charset="0"/>
            </a:endParaRPr>
          </a:p>
          <a:p>
            <a:pPr algn="just">
              <a:spcBef>
                <a:spcPts val="0"/>
              </a:spcBef>
              <a:buFont typeface="Wingdings" pitchFamily="2" charset="2"/>
              <a:buChar char="v"/>
            </a:pPr>
            <a:r>
              <a:rPr lang="uk-UA" sz="1900" b="1" dirty="0" smtClean="0">
                <a:latin typeface="Arial Black" pitchFamily="34" charset="0"/>
              </a:rPr>
              <a:t>При опіках </a:t>
            </a:r>
            <a:r>
              <a:rPr lang="en-US" sz="1900" b="1" dirty="0" smtClean="0">
                <a:solidFill>
                  <a:srgbClr val="FF0000"/>
                </a:solidFill>
                <a:latin typeface="Arial Black" pitchFamily="34" charset="0"/>
              </a:rPr>
              <a:t>III</a:t>
            </a:r>
            <a:r>
              <a:rPr lang="ru-RU" sz="1900" b="1" dirty="0" smtClean="0">
                <a:solidFill>
                  <a:srgbClr val="FF0000"/>
                </a:solidFill>
                <a:latin typeface="Arial Black" pitchFamily="34" charset="0"/>
              </a:rPr>
              <a:t> </a:t>
            </a:r>
            <a:r>
              <a:rPr lang="uk-UA" sz="1900" b="1" dirty="0" smtClean="0">
                <a:solidFill>
                  <a:srgbClr val="FF0000"/>
                </a:solidFill>
                <a:latin typeface="Arial Black" pitchFamily="34" charset="0"/>
              </a:rPr>
              <a:t>ступеня </a:t>
            </a:r>
            <a:r>
              <a:rPr lang="uk-UA" sz="1900" b="1" dirty="0" smtClean="0">
                <a:latin typeface="Arial Black" pitchFamily="34" charset="0"/>
              </a:rPr>
              <a:t>ушкоджуються як поверхневі, так і глибокі шари шкіри. Для </a:t>
            </a:r>
            <a:r>
              <a:rPr lang="uk-UA" sz="1900" b="1" i="1" dirty="0" smtClean="0">
                <a:solidFill>
                  <a:srgbClr val="FF0000"/>
                </a:solidFill>
                <a:effectLst>
                  <a:outerShdw blurRad="38100" dist="38100" dir="2700000" algn="tl">
                    <a:srgbClr val="000000">
                      <a:alpha val="43137"/>
                    </a:srgbClr>
                  </a:outerShdw>
                </a:effectLst>
                <a:latin typeface="Arial Black" pitchFamily="34" charset="0"/>
              </a:rPr>
              <a:t>ІІІ-А ступеня </a:t>
            </a:r>
            <a:r>
              <a:rPr lang="uk-UA" sz="1900" b="1" dirty="0" smtClean="0">
                <a:latin typeface="Arial Black" pitchFamily="34" charset="0"/>
              </a:rPr>
              <a:t>характерне ушкодження поверхневих шарів шкіри. </a:t>
            </a:r>
            <a:r>
              <a:rPr lang="uk-UA" sz="1900" b="1" dirty="0" err="1" smtClean="0">
                <a:latin typeface="Arial Black" pitchFamily="34" charset="0"/>
              </a:rPr>
              <a:t>Ранева</a:t>
            </a:r>
            <a:r>
              <a:rPr lang="uk-UA" sz="1900" b="1" dirty="0" smtClean="0">
                <a:latin typeface="Arial Black" pitchFamily="34" charset="0"/>
              </a:rPr>
              <a:t> поверхня покривається світло-коричневим або сірим струпом. Період загоювання триває до 3-4 тижнів без рубців або з утворенням ніжних рубців. При опіках </a:t>
            </a:r>
            <a:r>
              <a:rPr lang="uk-UA" sz="1900" b="1" i="1" dirty="0" smtClean="0">
                <a:solidFill>
                  <a:srgbClr val="FF0000"/>
                </a:solidFill>
                <a:effectLst>
                  <a:outerShdw blurRad="38100" dist="38100" dir="2700000" algn="tl">
                    <a:srgbClr val="000000">
                      <a:alpha val="43137"/>
                    </a:srgbClr>
                  </a:outerShdw>
                </a:effectLst>
                <a:latin typeface="Arial Black" pitchFamily="34" charset="0"/>
              </a:rPr>
              <a:t>ІІІ-Б ступеня </a:t>
            </a:r>
            <a:r>
              <a:rPr lang="uk-UA" sz="1900" b="1" dirty="0" smtClean="0">
                <a:latin typeface="Arial Black" pitchFamily="34" charset="0"/>
              </a:rPr>
              <a:t>наявне повне змертвіння на всю глибину, утворюється твердий темно-коричневий струп, що відпадає через 3-5 тижнів, залишаючи великі й деформовані рубці.</a:t>
            </a:r>
          </a:p>
          <a:p>
            <a:pPr algn="just">
              <a:spcBef>
                <a:spcPts val="0"/>
              </a:spcBef>
              <a:buFont typeface="Wingdings" pitchFamily="2" charset="2"/>
              <a:buChar char="v"/>
            </a:pPr>
            <a:r>
              <a:rPr lang="uk-UA" sz="1900" b="1" dirty="0" smtClean="0">
                <a:solidFill>
                  <a:srgbClr val="FF0000"/>
                </a:solidFill>
                <a:latin typeface="Arial Black" pitchFamily="34" charset="0"/>
              </a:rPr>
              <a:t>Опіки </a:t>
            </a:r>
            <a:r>
              <a:rPr lang="en-US" sz="1900" b="1" dirty="0" smtClean="0">
                <a:solidFill>
                  <a:srgbClr val="FF0000"/>
                </a:solidFill>
                <a:latin typeface="Arial Black" pitchFamily="34" charset="0"/>
              </a:rPr>
              <a:t>IV</a:t>
            </a:r>
            <a:r>
              <a:rPr lang="ru-RU" sz="1900" b="1" dirty="0" smtClean="0">
                <a:solidFill>
                  <a:srgbClr val="FF0000"/>
                </a:solidFill>
                <a:latin typeface="Arial Black" pitchFamily="34" charset="0"/>
              </a:rPr>
              <a:t> </a:t>
            </a:r>
            <a:r>
              <a:rPr lang="uk-UA" sz="1900" b="1" dirty="0" smtClean="0">
                <a:solidFill>
                  <a:srgbClr val="FF0000"/>
                </a:solidFill>
                <a:latin typeface="Arial Black" pitchFamily="34" charset="0"/>
              </a:rPr>
              <a:t>ступеня </a:t>
            </a:r>
            <a:r>
              <a:rPr lang="uk-UA" sz="1900" b="1" dirty="0" smtClean="0">
                <a:latin typeface="Arial Black" pitchFamily="34" charset="0"/>
              </a:rPr>
              <a:t>- це ушкодження всієї шкіри, підлеглих тканин аж до кісток. При цьому утворюється коричневий або чорний струп, через який просвічуються </a:t>
            </a:r>
            <a:r>
              <a:rPr lang="uk-UA" sz="1900" b="1" dirty="0" err="1" smtClean="0">
                <a:latin typeface="Arial Black" pitchFamily="34" charset="0"/>
              </a:rPr>
              <a:t>тромбовані</a:t>
            </a:r>
            <a:r>
              <a:rPr lang="uk-UA" sz="1900" b="1" dirty="0" smtClean="0">
                <a:latin typeface="Arial Black" pitchFamily="34" charset="0"/>
              </a:rPr>
              <a:t> венозні судини.</a:t>
            </a:r>
            <a:endParaRPr lang="ru-RU" sz="1900" b="1" dirty="0" smtClean="0">
              <a:latin typeface="Arial Black" pitchFamily="34" charset="0"/>
            </a:endParaRPr>
          </a:p>
          <a:p>
            <a:pPr algn="just">
              <a:buNone/>
            </a:pPr>
            <a:endParaRPr lang="uk-UA" sz="1900" b="1" dirty="0" smtClean="0">
              <a:latin typeface="Arial Black" pitchFamily="34" charset="0"/>
            </a:endParaRPr>
          </a:p>
          <a:p>
            <a:pPr algn="just"/>
            <a:endParaRPr lang="ru-RU" sz="2200" b="1" dirty="0" smtClean="0">
              <a:latin typeface="Arial Black" pitchFamily="34" charset="0"/>
            </a:endParaRPr>
          </a:p>
          <a:p>
            <a:pPr algn="just"/>
            <a:endParaRPr lang="ru-RU"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14290"/>
            <a:ext cx="8929718" cy="6643710"/>
          </a:xfrm>
        </p:spPr>
        <p:txBody>
          <a:bodyPr>
            <a:normAutofit fontScale="70000" lnSpcReduction="20000"/>
          </a:bodyPr>
          <a:lstStyle/>
          <a:p>
            <a:pPr algn="just">
              <a:lnSpc>
                <a:spcPct val="90000"/>
              </a:lnSpc>
              <a:spcBef>
                <a:spcPts val="0"/>
              </a:spcBef>
            </a:pPr>
            <a:r>
              <a:rPr lang="uk-UA" sz="2900" b="1" dirty="0" smtClean="0">
                <a:latin typeface="+mj-lt"/>
              </a:rPr>
              <a:t>Обірвані дроти необхідно також заземлити або затушувати, з'єднавши їх кінці між собою. Якщо дріт перерізати немає чим, то потерпілого відтягують за одяг, нижній край сорочки, ремінь. Робити це необхідно однією рукою, обгорнувши її плащем, вовняним шарфом, джемпером або будь-якою іншою сухою тканиною. </a:t>
            </a:r>
          </a:p>
          <a:p>
            <a:pPr algn="just">
              <a:lnSpc>
                <a:spcPct val="90000"/>
              </a:lnSpc>
              <a:spcBef>
                <a:spcPts val="0"/>
              </a:spcBef>
            </a:pPr>
            <a:r>
              <a:rPr lang="uk-UA" sz="2900" b="1" dirty="0" smtClean="0">
                <a:latin typeface="+mj-lt"/>
              </a:rPr>
              <a:t>У разі, коли потерпілий лежить на землі й контактує із дротом високої напруги, до нього потрібно підходити дрібними кроками або стрибати на одній або двох щільно стиснутих ногах, щоб самому не потрапити під «крокову» напругу. Для безпеки слід стати на суху дошку, гумову підстилку, стопку газет або книг, сухий одяг. Взуття повинно бути без гвіздків. </a:t>
            </a:r>
          </a:p>
          <a:p>
            <a:pPr algn="just">
              <a:lnSpc>
                <a:spcPct val="90000"/>
              </a:lnSpc>
              <a:spcBef>
                <a:spcPts val="0"/>
              </a:spcBef>
            </a:pPr>
            <a:r>
              <a:rPr lang="uk-UA" sz="2900" b="1" dirty="0" smtClean="0">
                <a:latin typeface="+mj-lt"/>
              </a:rPr>
              <a:t>Якщо потерпілий не знепритомнів, але його не можна відірвати від дроту, йому потрібно порадити підстрибнути. У цей момент виникає розрив контакту із землею і дія струму припиняється. Після припинення дії струму починають надавати першу допомогу.</a:t>
            </a:r>
            <a:endParaRPr lang="ru-RU" sz="2900" b="1" dirty="0" smtClean="0">
              <a:latin typeface="+mj-lt"/>
            </a:endParaRPr>
          </a:p>
          <a:p>
            <a:pPr algn="just">
              <a:lnSpc>
                <a:spcPct val="90000"/>
              </a:lnSpc>
              <a:spcBef>
                <a:spcPts val="0"/>
              </a:spcBef>
            </a:pPr>
            <a:r>
              <a:rPr lang="uk-UA" sz="2900" b="1" dirty="0" smtClean="0">
                <a:latin typeface="+mj-lt"/>
              </a:rPr>
              <a:t>Потерпілого кладуть на спину, розстібають одяг і звільняють від стиснення шию, груди, живіт. </a:t>
            </a:r>
          </a:p>
          <a:p>
            <a:pPr algn="just">
              <a:lnSpc>
                <a:spcPct val="90000"/>
              </a:lnSpc>
              <a:spcBef>
                <a:spcPts val="0"/>
              </a:spcBef>
            </a:pPr>
            <a:r>
              <a:rPr lang="uk-UA" sz="2900" b="1" dirty="0" smtClean="0">
                <a:latin typeface="+mj-lt"/>
              </a:rPr>
              <a:t>Забезпечують доступ свіжого повітря і для стимуляції дихання дають понюхати нашатирний спирт. </a:t>
            </a:r>
          </a:p>
          <a:p>
            <a:pPr algn="just">
              <a:lnSpc>
                <a:spcPct val="90000"/>
              </a:lnSpc>
              <a:spcBef>
                <a:spcPts val="0"/>
              </a:spcBef>
            </a:pPr>
            <a:r>
              <a:rPr lang="uk-UA" sz="2900" b="1" dirty="0" smtClean="0">
                <a:latin typeface="+mj-lt"/>
              </a:rPr>
              <a:t>Якщо потерпілий притомний, без тяжких опіків і травм кінцівок, можна дати йому протибольові й заспокійливі засоби, наприклад анальгін, амідопірин, краплі Зеленіна, настоянку валеріани та транспортувати у лікарню. </a:t>
            </a:r>
          </a:p>
          <a:p>
            <a:pPr algn="just">
              <a:lnSpc>
                <a:spcPct val="90000"/>
              </a:lnSpc>
              <a:spcBef>
                <a:spcPts val="0"/>
              </a:spcBef>
            </a:pPr>
            <a:r>
              <a:rPr lang="uk-UA" sz="2900" b="1" dirty="0" smtClean="0">
                <a:latin typeface="+mj-lt"/>
              </a:rPr>
              <a:t>При тяжких ушкодженнях із явищами клінічної смерті до прибуття машини «швидкої допомоги» слід негайно приступити до штучної вентиляції легенів («рот у рот», «</a:t>
            </a:r>
            <a:r>
              <a:rPr lang="uk-UA" sz="2900" b="1" dirty="0" err="1" smtClean="0">
                <a:latin typeface="+mj-lt"/>
              </a:rPr>
              <a:t>рот</a:t>
            </a:r>
            <a:r>
              <a:rPr lang="uk-UA" sz="2900" b="1" dirty="0" smtClean="0">
                <a:latin typeface="+mj-lt"/>
              </a:rPr>
              <a:t> у ніс» та ін.). </a:t>
            </a:r>
          </a:p>
          <a:p>
            <a:pPr algn="just">
              <a:lnSpc>
                <a:spcPct val="90000"/>
              </a:lnSpc>
              <a:spcBef>
                <a:spcPts val="0"/>
              </a:spcBef>
            </a:pPr>
            <a:r>
              <a:rPr lang="uk-UA" sz="2900" b="1" dirty="0" smtClean="0">
                <a:latin typeface="+mj-lt"/>
              </a:rPr>
              <a:t>У спеціальній машині для реанімації й оживлення проводяться комплекси заходів (штучну вентиляцію апаратним методом, масаж серця, введення серцевих засобів, лобеліну і т. ін.). </a:t>
            </a:r>
          </a:p>
          <a:p>
            <a:pPr algn="just">
              <a:lnSpc>
                <a:spcPct val="90000"/>
              </a:lnSpc>
              <a:spcBef>
                <a:spcPts val="0"/>
              </a:spcBef>
            </a:pPr>
            <a:r>
              <a:rPr lang="uk-UA" sz="2900" b="1" dirty="0" smtClean="0">
                <a:latin typeface="+mj-lt"/>
              </a:rPr>
              <a:t>При ураженні блискавкою вживають таких же заходів.</a:t>
            </a:r>
            <a:endParaRPr lang="ru-RU" sz="2900" b="1" dirty="0" smtClean="0">
              <a:latin typeface="+mj-lt"/>
            </a:endParaRPr>
          </a:p>
          <a:p>
            <a:endParaRPr lang="ru-R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0"/>
            <a:ext cx="8715436" cy="1928802"/>
          </a:xfrm>
        </p:spPr>
        <p:txBody>
          <a:bodyPr>
            <a:noAutofit/>
          </a:bodyPr>
          <a:lstStyle/>
          <a:p>
            <a:pPr algn="just"/>
            <a:r>
              <a:rPr lang="ru-RU" sz="2400" b="1" i="1" dirty="0" smtClean="0">
                <a:solidFill>
                  <a:srgbClr val="FF0000"/>
                </a:solidFill>
              </a:rPr>
              <a:t>4. </a:t>
            </a:r>
            <a:r>
              <a:rPr lang="ru-RU" sz="2200" b="1" i="1" dirty="0" err="1" smtClean="0">
                <a:solidFill>
                  <a:srgbClr val="FF0000"/>
                </a:solidFill>
              </a:rPr>
              <a:t>Утоплення</a:t>
            </a:r>
            <a:r>
              <a:rPr lang="ru-RU" sz="2200" b="1" dirty="0" smtClean="0">
                <a:solidFill>
                  <a:srgbClr val="FF0000"/>
                </a:solidFill>
              </a:rPr>
              <a:t>. </a:t>
            </a:r>
            <a:r>
              <a:rPr lang="ru-RU" sz="2200" b="1" dirty="0" err="1" smtClean="0">
                <a:solidFill>
                  <a:srgbClr val="FF0000"/>
                </a:solidFill>
              </a:rPr>
              <a:t>Механізми</a:t>
            </a:r>
            <a:r>
              <a:rPr lang="ru-RU" sz="2200" b="1" dirty="0" smtClean="0">
                <a:solidFill>
                  <a:srgbClr val="FF0000"/>
                </a:solidFill>
              </a:rPr>
              <a:t> </a:t>
            </a:r>
            <a:r>
              <a:rPr lang="ru-RU" sz="2200" b="1" dirty="0" err="1" smtClean="0">
                <a:solidFill>
                  <a:srgbClr val="FF0000"/>
                </a:solidFill>
              </a:rPr>
              <a:t>розвитку</a:t>
            </a:r>
            <a:r>
              <a:rPr lang="ru-RU" sz="2200" b="1" dirty="0" smtClean="0">
                <a:solidFill>
                  <a:srgbClr val="FF0000"/>
                </a:solidFill>
              </a:rPr>
              <a:t> </a:t>
            </a:r>
            <a:r>
              <a:rPr lang="ru-RU" sz="2200" b="1" dirty="0" err="1" smtClean="0">
                <a:solidFill>
                  <a:srgbClr val="FF0000"/>
                </a:solidFill>
              </a:rPr>
              <a:t>термінального</a:t>
            </a:r>
            <a:r>
              <a:rPr lang="ru-RU" sz="2200" b="1" dirty="0" smtClean="0">
                <a:solidFill>
                  <a:srgbClr val="FF0000"/>
                </a:solidFill>
              </a:rPr>
              <a:t> стану при </a:t>
            </a:r>
            <a:r>
              <a:rPr lang="ru-RU" sz="2200" b="1" dirty="0" err="1" smtClean="0">
                <a:solidFill>
                  <a:srgbClr val="FF0000"/>
                </a:solidFill>
              </a:rPr>
              <a:t>втопленні</a:t>
            </a:r>
            <a:r>
              <a:rPr lang="ru-RU" sz="2200" b="1" dirty="0" smtClean="0">
                <a:solidFill>
                  <a:srgbClr val="FF0000"/>
                </a:solidFill>
              </a:rPr>
              <a:t>. </a:t>
            </a:r>
            <a:r>
              <a:rPr lang="ru-RU" sz="2200" b="1" dirty="0" err="1" smtClean="0">
                <a:solidFill>
                  <a:srgbClr val="FF0000"/>
                </a:solidFill>
              </a:rPr>
              <a:t>Істинне</a:t>
            </a:r>
            <a:r>
              <a:rPr lang="ru-RU" sz="2200" b="1" dirty="0" smtClean="0">
                <a:solidFill>
                  <a:srgbClr val="FF0000"/>
                </a:solidFill>
              </a:rPr>
              <a:t> </a:t>
            </a:r>
            <a:r>
              <a:rPr lang="ru-RU" sz="2200" b="1" dirty="0" err="1" smtClean="0">
                <a:solidFill>
                  <a:srgbClr val="FF0000"/>
                </a:solidFill>
              </a:rPr>
              <a:t>втоплення</a:t>
            </a:r>
            <a:r>
              <a:rPr lang="ru-RU" sz="2200" b="1" dirty="0" smtClean="0">
                <a:solidFill>
                  <a:srgbClr val="FF0000"/>
                </a:solidFill>
              </a:rPr>
              <a:t>, </a:t>
            </a:r>
            <a:r>
              <a:rPr lang="ru-RU" sz="2200" b="1" dirty="0" err="1" smtClean="0">
                <a:solidFill>
                  <a:srgbClr val="FF0000"/>
                </a:solidFill>
              </a:rPr>
              <a:t>асфіксичне</a:t>
            </a:r>
            <a:r>
              <a:rPr lang="ru-RU" sz="2200" b="1" dirty="0" smtClean="0">
                <a:solidFill>
                  <a:srgbClr val="FF0000"/>
                </a:solidFill>
              </a:rPr>
              <a:t> </a:t>
            </a:r>
            <a:r>
              <a:rPr lang="ru-RU" sz="2200" b="1" dirty="0" err="1" smtClean="0">
                <a:solidFill>
                  <a:srgbClr val="FF0000"/>
                </a:solidFill>
              </a:rPr>
              <a:t>втоплення</a:t>
            </a:r>
            <a:r>
              <a:rPr lang="ru-RU" sz="2200" b="1" dirty="0" smtClean="0">
                <a:solidFill>
                  <a:srgbClr val="FF0000"/>
                </a:solidFill>
              </a:rPr>
              <a:t>, </a:t>
            </a:r>
            <a:r>
              <a:rPr lang="ru-RU" sz="2200" b="1" dirty="0" err="1" smtClean="0">
                <a:solidFill>
                  <a:srgbClr val="FF0000"/>
                </a:solidFill>
              </a:rPr>
              <a:t>синкопальне</a:t>
            </a:r>
            <a:r>
              <a:rPr lang="ru-RU" sz="2200" b="1" dirty="0" smtClean="0">
                <a:solidFill>
                  <a:srgbClr val="FF0000"/>
                </a:solidFill>
              </a:rPr>
              <a:t> </a:t>
            </a:r>
            <a:r>
              <a:rPr lang="ru-RU" sz="2200" b="1" dirty="0" err="1" smtClean="0">
                <a:solidFill>
                  <a:srgbClr val="FF0000"/>
                </a:solidFill>
              </a:rPr>
              <a:t>утоплення</a:t>
            </a:r>
            <a:r>
              <a:rPr lang="ru-RU" sz="2200" b="1" dirty="0" smtClean="0">
                <a:solidFill>
                  <a:srgbClr val="FF0000"/>
                </a:solidFill>
              </a:rPr>
              <a:t>. </a:t>
            </a:r>
            <a:r>
              <a:rPr lang="ru-RU" sz="2200" b="1" dirty="0" err="1" smtClean="0">
                <a:solidFill>
                  <a:srgbClr val="FF0000"/>
                </a:solidFill>
              </a:rPr>
              <a:t>Утоплення</a:t>
            </a:r>
            <a:r>
              <a:rPr lang="ru-RU" sz="2200" b="1" dirty="0" smtClean="0">
                <a:solidFill>
                  <a:srgbClr val="FF0000"/>
                </a:solidFill>
              </a:rPr>
              <a:t> в </a:t>
            </a:r>
            <a:r>
              <a:rPr lang="ru-RU" sz="2200" b="1" dirty="0" err="1" smtClean="0">
                <a:solidFill>
                  <a:srgbClr val="FF0000"/>
                </a:solidFill>
              </a:rPr>
              <a:t>прісній</a:t>
            </a:r>
            <a:r>
              <a:rPr lang="ru-RU" sz="2200" b="1" dirty="0" smtClean="0">
                <a:solidFill>
                  <a:srgbClr val="FF0000"/>
                </a:solidFill>
              </a:rPr>
              <a:t> </a:t>
            </a:r>
            <a:r>
              <a:rPr lang="ru-RU" sz="2200" b="1" dirty="0" err="1" smtClean="0">
                <a:solidFill>
                  <a:srgbClr val="FF0000"/>
                </a:solidFill>
              </a:rPr>
              <a:t>воді</a:t>
            </a:r>
            <a:r>
              <a:rPr lang="ru-RU" sz="2200" b="1" dirty="0" smtClean="0">
                <a:solidFill>
                  <a:srgbClr val="FF0000"/>
                </a:solidFill>
              </a:rPr>
              <a:t>. </a:t>
            </a:r>
            <a:r>
              <a:rPr lang="ru-RU" sz="2200" b="1" dirty="0" err="1" smtClean="0">
                <a:solidFill>
                  <a:srgbClr val="FF0000"/>
                </a:solidFill>
              </a:rPr>
              <a:t>Утоплення</a:t>
            </a:r>
            <a:r>
              <a:rPr lang="ru-RU" sz="2200" b="1" dirty="0" smtClean="0">
                <a:solidFill>
                  <a:srgbClr val="FF0000"/>
                </a:solidFill>
              </a:rPr>
              <a:t> в </a:t>
            </a:r>
            <a:r>
              <a:rPr lang="ru-RU" sz="2200" b="1" dirty="0" err="1" smtClean="0">
                <a:solidFill>
                  <a:srgbClr val="FF0000"/>
                </a:solidFill>
              </a:rPr>
              <a:t>морській</a:t>
            </a:r>
            <a:r>
              <a:rPr lang="ru-RU" sz="2200" b="1" dirty="0" smtClean="0">
                <a:solidFill>
                  <a:srgbClr val="FF0000"/>
                </a:solidFill>
              </a:rPr>
              <a:t> </a:t>
            </a:r>
            <a:r>
              <a:rPr lang="ru-RU" sz="2200" b="1" dirty="0" err="1" smtClean="0">
                <a:solidFill>
                  <a:srgbClr val="FF0000"/>
                </a:solidFill>
              </a:rPr>
              <a:t>воді</a:t>
            </a:r>
            <a:r>
              <a:rPr lang="ru-RU" sz="2200" b="1" dirty="0" smtClean="0">
                <a:solidFill>
                  <a:srgbClr val="FF0000"/>
                </a:solidFill>
              </a:rPr>
              <a:t>. Перша </a:t>
            </a:r>
            <a:r>
              <a:rPr lang="ru-RU" sz="2200" b="1" dirty="0" err="1" smtClean="0">
                <a:solidFill>
                  <a:srgbClr val="FF0000"/>
                </a:solidFill>
              </a:rPr>
              <a:t>допомога</a:t>
            </a:r>
            <a:r>
              <a:rPr lang="ru-RU" sz="2200" b="1" dirty="0" smtClean="0">
                <a:solidFill>
                  <a:srgbClr val="FF0000"/>
                </a:solidFill>
              </a:rPr>
              <a:t> при </a:t>
            </a:r>
            <a:r>
              <a:rPr lang="ru-RU" sz="2200" b="1" dirty="0" err="1" smtClean="0">
                <a:solidFill>
                  <a:srgbClr val="FF0000"/>
                </a:solidFill>
              </a:rPr>
              <a:t>утопленні</a:t>
            </a:r>
            <a:r>
              <a:rPr lang="ru-RU" sz="2200" b="1" dirty="0" smtClean="0">
                <a:solidFill>
                  <a:srgbClr val="FF0000"/>
                </a:solidFill>
              </a:rPr>
              <a:t>. Схема </a:t>
            </a:r>
            <a:r>
              <a:rPr lang="ru-RU" sz="2200" b="1" dirty="0" err="1" smtClean="0">
                <a:solidFill>
                  <a:srgbClr val="FF0000"/>
                </a:solidFill>
              </a:rPr>
              <a:t>надання</a:t>
            </a:r>
            <a:r>
              <a:rPr lang="ru-RU" sz="2200" b="1" dirty="0" smtClean="0">
                <a:solidFill>
                  <a:srgbClr val="FF0000"/>
                </a:solidFill>
              </a:rPr>
              <a:t> </a:t>
            </a:r>
            <a:r>
              <a:rPr lang="ru-RU" sz="2200" b="1" dirty="0" err="1" smtClean="0">
                <a:solidFill>
                  <a:srgbClr val="FF0000"/>
                </a:solidFill>
              </a:rPr>
              <a:t>першої</a:t>
            </a:r>
            <a:r>
              <a:rPr lang="ru-RU" sz="2200" b="1" dirty="0" smtClean="0">
                <a:solidFill>
                  <a:srgbClr val="FF0000"/>
                </a:solidFill>
              </a:rPr>
              <a:t> </a:t>
            </a:r>
            <a:r>
              <a:rPr lang="ru-RU" sz="2200" b="1" dirty="0" err="1" smtClean="0">
                <a:solidFill>
                  <a:srgbClr val="FF0000"/>
                </a:solidFill>
              </a:rPr>
              <a:t>медичної</a:t>
            </a:r>
            <a:r>
              <a:rPr lang="ru-RU" sz="2200" b="1" dirty="0" smtClean="0">
                <a:solidFill>
                  <a:srgbClr val="FF0000"/>
                </a:solidFill>
              </a:rPr>
              <a:t> </a:t>
            </a:r>
            <a:r>
              <a:rPr lang="ru-RU" sz="2200" b="1" dirty="0" err="1" smtClean="0">
                <a:solidFill>
                  <a:srgbClr val="FF0000"/>
                </a:solidFill>
              </a:rPr>
              <a:t>допомоги</a:t>
            </a:r>
            <a:r>
              <a:rPr lang="ru-RU" sz="2200" b="1" dirty="0" smtClean="0">
                <a:solidFill>
                  <a:srgbClr val="FF0000"/>
                </a:solidFill>
              </a:rPr>
              <a:t> при </a:t>
            </a:r>
            <a:r>
              <a:rPr lang="ru-RU" sz="2200" b="1" dirty="0" err="1" smtClean="0">
                <a:solidFill>
                  <a:srgbClr val="FF0000"/>
                </a:solidFill>
              </a:rPr>
              <a:t>істинному</a:t>
            </a:r>
            <a:r>
              <a:rPr lang="ru-RU" sz="2200" b="1" dirty="0" smtClean="0">
                <a:solidFill>
                  <a:srgbClr val="FF0000"/>
                </a:solidFill>
              </a:rPr>
              <a:t> ("</a:t>
            </a:r>
            <a:r>
              <a:rPr lang="ru-RU" sz="2200" b="1" dirty="0" err="1" smtClean="0">
                <a:solidFill>
                  <a:srgbClr val="FF0000"/>
                </a:solidFill>
              </a:rPr>
              <a:t>синьому</a:t>
            </a:r>
            <a:r>
              <a:rPr lang="ru-RU" sz="2200" b="1" dirty="0" smtClean="0">
                <a:solidFill>
                  <a:srgbClr val="FF0000"/>
                </a:solidFill>
              </a:rPr>
              <a:t>") </a:t>
            </a:r>
            <a:r>
              <a:rPr lang="ru-RU" sz="2200" b="1" dirty="0" err="1" smtClean="0">
                <a:solidFill>
                  <a:srgbClr val="FF0000"/>
                </a:solidFill>
              </a:rPr>
              <a:t>утопленні</a:t>
            </a:r>
            <a:r>
              <a:rPr lang="ru-RU" sz="2200" b="1" dirty="0" smtClean="0">
                <a:solidFill>
                  <a:srgbClr val="FF0000"/>
                </a:solidFill>
              </a:rPr>
              <a:t>. </a:t>
            </a:r>
            <a:r>
              <a:rPr lang="ru-RU" sz="2200" b="1" dirty="0" err="1" smtClean="0">
                <a:solidFill>
                  <a:srgbClr val="FF0000"/>
                </a:solidFill>
              </a:rPr>
              <a:t>Надання</a:t>
            </a:r>
            <a:r>
              <a:rPr lang="ru-RU" sz="2200" b="1" dirty="0" smtClean="0">
                <a:solidFill>
                  <a:srgbClr val="FF0000"/>
                </a:solidFill>
              </a:rPr>
              <a:t> </a:t>
            </a:r>
            <a:r>
              <a:rPr lang="ru-RU" sz="2200" b="1" dirty="0" err="1" smtClean="0">
                <a:solidFill>
                  <a:srgbClr val="FF0000"/>
                </a:solidFill>
              </a:rPr>
              <a:t>невідкладної</a:t>
            </a:r>
            <a:r>
              <a:rPr lang="ru-RU" sz="2200" b="1" dirty="0" smtClean="0">
                <a:solidFill>
                  <a:srgbClr val="FF0000"/>
                </a:solidFill>
              </a:rPr>
              <a:t> </a:t>
            </a:r>
            <a:r>
              <a:rPr lang="ru-RU" sz="2200" b="1" dirty="0" err="1" smtClean="0">
                <a:solidFill>
                  <a:srgbClr val="FF0000"/>
                </a:solidFill>
              </a:rPr>
              <a:t>допомоги</a:t>
            </a:r>
            <a:r>
              <a:rPr lang="ru-RU" sz="2200" b="1" dirty="0" smtClean="0">
                <a:solidFill>
                  <a:srgbClr val="FF0000"/>
                </a:solidFill>
              </a:rPr>
              <a:t> при «</a:t>
            </a:r>
            <a:r>
              <a:rPr lang="ru-RU" sz="2200" b="1" dirty="0" err="1" smtClean="0">
                <a:solidFill>
                  <a:srgbClr val="FF0000"/>
                </a:solidFill>
              </a:rPr>
              <a:t>білому</a:t>
            </a:r>
            <a:r>
              <a:rPr lang="ru-RU" sz="2200" b="1" dirty="0" smtClean="0">
                <a:solidFill>
                  <a:srgbClr val="FF0000"/>
                </a:solidFill>
              </a:rPr>
              <a:t>» </a:t>
            </a:r>
            <a:r>
              <a:rPr lang="ru-RU" sz="2200" b="1" dirty="0" err="1" smtClean="0">
                <a:solidFill>
                  <a:srgbClr val="FF0000"/>
                </a:solidFill>
              </a:rPr>
              <a:t>утопленні</a:t>
            </a:r>
            <a:r>
              <a:rPr lang="ru-RU" sz="2200" b="1" dirty="0" smtClean="0">
                <a:solidFill>
                  <a:srgbClr val="FF0000"/>
                </a:solidFill>
              </a:rPr>
              <a:t>. </a:t>
            </a:r>
            <a:endParaRPr lang="ru-RU" sz="2200" b="1" dirty="0">
              <a:solidFill>
                <a:srgbClr val="FF0000"/>
              </a:solidFill>
            </a:endParaRPr>
          </a:p>
        </p:txBody>
      </p:sp>
      <p:sp>
        <p:nvSpPr>
          <p:cNvPr id="3" name="Содержимое 2"/>
          <p:cNvSpPr>
            <a:spLocks noGrp="1"/>
          </p:cNvSpPr>
          <p:nvPr>
            <p:ph idx="1"/>
          </p:nvPr>
        </p:nvSpPr>
        <p:spPr>
          <a:xfrm>
            <a:off x="285720" y="2071678"/>
            <a:ext cx="8572560" cy="4786322"/>
          </a:xfrm>
        </p:spPr>
        <p:txBody>
          <a:bodyPr>
            <a:noAutofit/>
          </a:bodyPr>
          <a:lstStyle/>
          <a:p>
            <a:pPr algn="just"/>
            <a:r>
              <a:rPr lang="ru-RU" sz="2400" b="1" dirty="0" err="1" smtClean="0">
                <a:solidFill>
                  <a:srgbClr val="FF0000"/>
                </a:solidFill>
              </a:rPr>
              <a:t>Утоплення</a:t>
            </a:r>
            <a:r>
              <a:rPr lang="ru-RU" sz="1800" b="1" dirty="0" smtClean="0"/>
              <a:t> - </a:t>
            </a:r>
            <a:r>
              <a:rPr lang="ru-RU" sz="1800" b="1" dirty="0" err="1" smtClean="0"/>
              <a:t>це</a:t>
            </a:r>
            <a:r>
              <a:rPr lang="ru-RU" sz="1800" b="1" dirty="0" smtClean="0"/>
              <a:t> один </a:t>
            </a:r>
            <a:r>
              <a:rPr lang="ru-RU" sz="1800" b="1" dirty="0" err="1" smtClean="0"/>
              <a:t>з</a:t>
            </a:r>
            <a:r>
              <a:rPr lang="ru-RU" sz="1800" b="1" dirty="0" smtClean="0"/>
              <a:t> </a:t>
            </a:r>
            <a:r>
              <a:rPr lang="ru-RU" sz="1800" b="1" dirty="0" err="1" smtClean="0"/>
              <a:t>видів</a:t>
            </a:r>
            <a:r>
              <a:rPr lang="ru-RU" sz="1800" b="1" dirty="0" smtClean="0"/>
              <a:t> </a:t>
            </a:r>
            <a:r>
              <a:rPr lang="ru-RU" sz="1800" b="1" dirty="0" err="1" smtClean="0"/>
              <a:t>механічної</a:t>
            </a:r>
            <a:r>
              <a:rPr lang="ru-RU" sz="1800" b="1" dirty="0" smtClean="0"/>
              <a:t> </a:t>
            </a:r>
            <a:r>
              <a:rPr lang="ru-RU" sz="1800" b="1" dirty="0" err="1" smtClean="0"/>
              <a:t>асфіксії</a:t>
            </a:r>
            <a:r>
              <a:rPr lang="ru-RU" sz="1800" b="1" dirty="0" smtClean="0"/>
              <a:t>, при </a:t>
            </a:r>
            <a:r>
              <a:rPr lang="ru-RU" sz="1800" b="1" dirty="0" err="1" smtClean="0"/>
              <a:t>якому</a:t>
            </a:r>
            <a:r>
              <a:rPr lang="ru-RU" sz="1800" b="1" dirty="0" smtClean="0"/>
              <a:t> </a:t>
            </a:r>
            <a:r>
              <a:rPr lang="ru-RU" sz="1800" b="1" dirty="0" err="1" smtClean="0"/>
              <a:t>механічним</a:t>
            </a:r>
            <a:r>
              <a:rPr lang="ru-RU" sz="1800" b="1" dirty="0" smtClean="0"/>
              <a:t> </a:t>
            </a:r>
            <a:r>
              <a:rPr lang="ru-RU" sz="1800" b="1" dirty="0" err="1" smtClean="0"/>
              <a:t>чинником</a:t>
            </a:r>
            <a:r>
              <a:rPr lang="ru-RU" sz="1800" b="1" dirty="0" smtClean="0"/>
              <a:t> </a:t>
            </a:r>
            <a:r>
              <a:rPr lang="ru-RU" sz="1800" b="1" dirty="0" err="1" smtClean="0"/>
              <a:t>є</a:t>
            </a:r>
            <a:r>
              <a:rPr lang="ru-RU" sz="1800" b="1" dirty="0" smtClean="0"/>
              <a:t> </a:t>
            </a:r>
            <a:r>
              <a:rPr lang="ru-RU" sz="1800" b="1" dirty="0" err="1" smtClean="0"/>
              <a:t>будь-яка</a:t>
            </a:r>
            <a:r>
              <a:rPr lang="ru-RU" sz="1800" b="1" dirty="0" smtClean="0"/>
              <a:t> </a:t>
            </a:r>
            <a:r>
              <a:rPr lang="ru-RU" sz="1800" b="1" dirty="0" err="1" smtClean="0"/>
              <a:t>рідина</a:t>
            </a:r>
            <a:r>
              <a:rPr lang="ru-RU" sz="1800" b="1" dirty="0" smtClean="0"/>
              <a:t> (вода, вино, </a:t>
            </a:r>
            <a:r>
              <a:rPr lang="ru-RU" sz="1800" b="1" dirty="0" err="1" smtClean="0"/>
              <a:t>нафта</a:t>
            </a:r>
            <a:r>
              <a:rPr lang="ru-RU" sz="1800" b="1" dirty="0" smtClean="0"/>
              <a:t> </a:t>
            </a:r>
            <a:r>
              <a:rPr lang="ru-RU" sz="1800" b="1" dirty="0" err="1" smtClean="0"/>
              <a:t>тощо</a:t>
            </a:r>
            <a:r>
              <a:rPr lang="ru-RU" sz="1800" b="1" dirty="0" smtClean="0"/>
              <a:t>), яка </a:t>
            </a:r>
            <a:r>
              <a:rPr lang="ru-RU" sz="1800" b="1" dirty="0" err="1" smtClean="0"/>
              <a:t>потрапляє</a:t>
            </a:r>
            <a:r>
              <a:rPr lang="ru-RU" sz="1800" b="1" dirty="0" smtClean="0"/>
              <a:t> в </a:t>
            </a:r>
            <a:r>
              <a:rPr lang="ru-RU" sz="1800" b="1" dirty="0" err="1" smtClean="0"/>
              <a:t>дихальні</a:t>
            </a:r>
            <a:r>
              <a:rPr lang="ru-RU" sz="1800" b="1" dirty="0" smtClean="0"/>
              <a:t> шляхи. Для того, </a:t>
            </a:r>
            <a:r>
              <a:rPr lang="ru-RU" sz="1800" b="1" dirty="0" err="1" smtClean="0"/>
              <a:t>щоб</a:t>
            </a:r>
            <a:r>
              <a:rPr lang="ru-RU" sz="1800" b="1" dirty="0" smtClean="0"/>
              <a:t> </a:t>
            </a:r>
            <a:r>
              <a:rPr lang="ru-RU" sz="1800" b="1" dirty="0" err="1" smtClean="0"/>
              <a:t>людина</a:t>
            </a:r>
            <a:r>
              <a:rPr lang="ru-RU" sz="1800" b="1" dirty="0" smtClean="0"/>
              <a:t> </a:t>
            </a:r>
            <a:r>
              <a:rPr lang="ru-RU" sz="1800" b="1" dirty="0" err="1" smtClean="0"/>
              <a:t>загинула</a:t>
            </a:r>
            <a:r>
              <a:rPr lang="ru-RU" sz="1800" b="1" dirty="0" smtClean="0"/>
              <a:t> </a:t>
            </a:r>
            <a:r>
              <a:rPr lang="ru-RU" sz="1800" b="1" dirty="0" err="1" smtClean="0"/>
              <a:t>від</a:t>
            </a:r>
            <a:r>
              <a:rPr lang="ru-RU" sz="1800" b="1" dirty="0" smtClean="0"/>
              <a:t> </a:t>
            </a:r>
            <a:r>
              <a:rPr lang="ru-RU" sz="1800" b="1" dirty="0" err="1" smtClean="0"/>
              <a:t>утоплення</a:t>
            </a:r>
            <a:r>
              <a:rPr lang="ru-RU" sz="1800" b="1" dirty="0" smtClean="0"/>
              <a:t>, </a:t>
            </a:r>
            <a:r>
              <a:rPr lang="ru-RU" sz="1800" b="1" dirty="0" err="1" smtClean="0"/>
              <a:t>необов'язковим</a:t>
            </a:r>
            <a:r>
              <a:rPr lang="ru-RU" sz="1800" b="1" dirty="0" smtClean="0"/>
              <a:t> </a:t>
            </a:r>
            <a:r>
              <a:rPr lang="ru-RU" sz="1800" b="1" dirty="0" err="1" smtClean="0"/>
              <a:t>є</a:t>
            </a:r>
            <a:r>
              <a:rPr lang="ru-RU" sz="1800" b="1" dirty="0" smtClean="0"/>
              <a:t> </a:t>
            </a:r>
            <a:r>
              <a:rPr lang="ru-RU" sz="1800" b="1" dirty="0" err="1" smtClean="0"/>
              <a:t>занурення</a:t>
            </a:r>
            <a:r>
              <a:rPr lang="ru-RU" sz="1800" b="1" dirty="0" smtClean="0"/>
              <a:t> </a:t>
            </a:r>
            <a:r>
              <a:rPr lang="ru-RU" sz="1800" b="1" dirty="0" err="1" smtClean="0"/>
              <a:t>тіла</a:t>
            </a:r>
            <a:r>
              <a:rPr lang="ru-RU" sz="1800" b="1" dirty="0" smtClean="0"/>
              <a:t> у </a:t>
            </a:r>
            <a:r>
              <a:rPr lang="ru-RU" sz="1800" b="1" dirty="0" err="1" smtClean="0"/>
              <a:t>велике</a:t>
            </a:r>
            <a:r>
              <a:rPr lang="ru-RU" sz="1800" b="1" dirty="0" smtClean="0"/>
              <a:t> </a:t>
            </a:r>
            <a:r>
              <a:rPr lang="ru-RU" sz="1800" b="1" dirty="0" err="1" smtClean="0"/>
              <a:t>водоймище</a:t>
            </a:r>
            <a:r>
              <a:rPr lang="ru-RU" sz="1800" b="1" dirty="0" smtClean="0"/>
              <a:t>. Людина </a:t>
            </a:r>
            <a:r>
              <a:rPr lang="ru-RU" sz="1800" b="1" dirty="0" err="1" smtClean="0"/>
              <a:t>може</a:t>
            </a:r>
            <a:r>
              <a:rPr lang="ru-RU" sz="1800" b="1" dirty="0" smtClean="0"/>
              <a:t> </a:t>
            </a:r>
            <a:r>
              <a:rPr lang="ru-RU" sz="1800" b="1" dirty="0" err="1" smtClean="0"/>
              <a:t>втопитися</a:t>
            </a:r>
            <a:r>
              <a:rPr lang="ru-RU" sz="1800" b="1" dirty="0" smtClean="0"/>
              <a:t> </a:t>
            </a:r>
            <a:r>
              <a:rPr lang="ru-RU" sz="1800" b="1" dirty="0" err="1" smtClean="0"/>
              <a:t>навіть</a:t>
            </a:r>
            <a:r>
              <a:rPr lang="ru-RU" sz="1800" b="1" dirty="0" smtClean="0"/>
              <a:t> у </a:t>
            </a:r>
            <a:r>
              <a:rPr lang="ru-RU" sz="1800" b="1" dirty="0" err="1" smtClean="0"/>
              <a:t>калюжі</a:t>
            </a:r>
            <a:r>
              <a:rPr lang="ru-RU" sz="1800" b="1" dirty="0" smtClean="0"/>
              <a:t>, тазу, </a:t>
            </a:r>
            <a:r>
              <a:rPr lang="ru-RU" sz="1800" b="1" dirty="0" err="1" smtClean="0"/>
              <a:t>діжці</a:t>
            </a:r>
            <a:r>
              <a:rPr lang="ru-RU" sz="1800" b="1" dirty="0" smtClean="0"/>
              <a:t> </a:t>
            </a:r>
            <a:r>
              <a:rPr lang="ru-RU" sz="1800" b="1" dirty="0" err="1" smtClean="0"/>
              <a:t>тощо</a:t>
            </a:r>
            <a:r>
              <a:rPr lang="ru-RU" sz="1800" b="1" dirty="0" smtClean="0"/>
              <a:t>. </a:t>
            </a:r>
            <a:r>
              <a:rPr lang="ru-RU" sz="1800" b="1" dirty="0" err="1" smtClean="0"/>
              <a:t>Це</a:t>
            </a:r>
            <a:r>
              <a:rPr lang="ru-RU" sz="1800" b="1" dirty="0" smtClean="0"/>
              <a:t> </a:t>
            </a:r>
            <a:r>
              <a:rPr lang="ru-RU" sz="1800" b="1" dirty="0" err="1" smtClean="0"/>
              <a:t>можливо</a:t>
            </a:r>
            <a:r>
              <a:rPr lang="ru-RU" sz="1800" b="1" dirty="0" smtClean="0"/>
              <a:t> у </a:t>
            </a:r>
            <a:r>
              <a:rPr lang="ru-RU" sz="1800" b="1" dirty="0" err="1" smtClean="0"/>
              <a:t>випадках</a:t>
            </a:r>
            <a:r>
              <a:rPr lang="ru-RU" sz="1800" b="1" dirty="0" smtClean="0"/>
              <a:t>, коли </a:t>
            </a:r>
            <a:r>
              <a:rPr lang="ru-RU" sz="1800" b="1" dirty="0" err="1" smtClean="0"/>
              <a:t>людина</a:t>
            </a:r>
            <a:r>
              <a:rPr lang="ru-RU" sz="1800" b="1" dirty="0" smtClean="0"/>
              <a:t> в </a:t>
            </a:r>
            <a:r>
              <a:rPr lang="ru-RU" sz="1800" b="1" dirty="0" err="1" smtClean="0"/>
              <a:t>стані</a:t>
            </a:r>
            <a:r>
              <a:rPr lang="ru-RU" sz="1800" b="1" dirty="0" smtClean="0"/>
              <a:t> сильного алкогольного </a:t>
            </a:r>
            <a:r>
              <a:rPr lang="ru-RU" sz="1800" b="1" dirty="0" err="1" smtClean="0"/>
              <a:t>сп'яніння</a:t>
            </a:r>
            <a:r>
              <a:rPr lang="ru-RU" sz="1800" b="1" dirty="0" smtClean="0"/>
              <a:t> </a:t>
            </a:r>
            <a:r>
              <a:rPr lang="ru-RU" sz="1800" b="1" dirty="0" err="1" smtClean="0"/>
              <a:t>або</a:t>
            </a:r>
            <a:r>
              <a:rPr lang="ru-RU" sz="1800" b="1" dirty="0" smtClean="0"/>
              <a:t>, </a:t>
            </a:r>
            <a:r>
              <a:rPr lang="ru-RU" sz="1800" b="1" dirty="0" err="1" smtClean="0"/>
              <a:t>наприклад</a:t>
            </a:r>
            <a:r>
              <a:rPr lang="ru-RU" sz="1800" b="1" dirty="0" smtClean="0"/>
              <a:t>, </a:t>
            </a:r>
            <a:r>
              <a:rPr lang="ru-RU" sz="1800" b="1" dirty="0" err="1" smtClean="0"/>
              <a:t>під</a:t>
            </a:r>
            <a:r>
              <a:rPr lang="ru-RU" sz="1800" b="1" dirty="0" smtClean="0"/>
              <a:t> час </a:t>
            </a:r>
            <a:r>
              <a:rPr lang="ru-RU" sz="1800" b="1" dirty="0" err="1" smtClean="0"/>
              <a:t>епілептичного</a:t>
            </a:r>
            <a:r>
              <a:rPr lang="ru-RU" sz="1800" b="1" dirty="0" smtClean="0"/>
              <a:t> нападу </a:t>
            </a:r>
            <a:r>
              <a:rPr lang="ru-RU" sz="1800" b="1" dirty="0" err="1" smtClean="0"/>
              <a:t>потрапляє</a:t>
            </a:r>
            <a:r>
              <a:rPr lang="ru-RU" sz="1800" b="1" dirty="0" smtClean="0"/>
              <a:t> </a:t>
            </a:r>
            <a:r>
              <a:rPr lang="ru-RU" sz="1800" b="1" dirty="0" err="1" smtClean="0"/>
              <a:t>обличчям</a:t>
            </a:r>
            <a:r>
              <a:rPr lang="ru-RU" sz="1800" b="1" dirty="0" smtClean="0"/>
              <a:t> у </a:t>
            </a:r>
            <a:r>
              <a:rPr lang="ru-RU" sz="1800" b="1" dirty="0" err="1" smtClean="0"/>
              <a:t>калюжу</a:t>
            </a:r>
            <a:r>
              <a:rPr lang="ru-RU" sz="1800" b="1" dirty="0" smtClean="0"/>
              <a:t> води.</a:t>
            </a:r>
          </a:p>
          <a:p>
            <a:pPr algn="just"/>
            <a:r>
              <a:rPr lang="ru-RU" sz="1800" b="1" dirty="0" smtClean="0"/>
              <a:t>Людина, </a:t>
            </a:r>
            <a:r>
              <a:rPr lang="ru-RU" sz="1800" b="1" dirty="0" err="1" smtClean="0"/>
              <a:t>перебуваючи</a:t>
            </a:r>
            <a:r>
              <a:rPr lang="ru-RU" sz="1800" b="1" dirty="0" smtClean="0"/>
              <a:t> </a:t>
            </a:r>
            <a:r>
              <a:rPr lang="ru-RU" sz="1800" b="1" dirty="0" err="1" smtClean="0"/>
              <a:t>під</a:t>
            </a:r>
            <a:r>
              <a:rPr lang="ru-RU" sz="1800" b="1" dirty="0" smtClean="0"/>
              <a:t> водою, </a:t>
            </a:r>
            <a:r>
              <a:rPr lang="ru-RU" sz="1800" b="1" dirty="0" err="1" smtClean="0"/>
              <a:t>спочатку</a:t>
            </a:r>
            <a:r>
              <a:rPr lang="ru-RU" sz="1800" b="1" dirty="0" smtClean="0"/>
              <a:t> </a:t>
            </a:r>
            <a:r>
              <a:rPr lang="ru-RU" sz="1800" b="1" dirty="0" err="1" smtClean="0"/>
              <a:t>затримує</a:t>
            </a:r>
            <a:r>
              <a:rPr lang="ru-RU" sz="1800" b="1" dirty="0" smtClean="0"/>
              <a:t> </a:t>
            </a:r>
            <a:r>
              <a:rPr lang="ru-RU" sz="1800" b="1" dirty="0" err="1" smtClean="0"/>
              <a:t>дихання</a:t>
            </a:r>
            <a:r>
              <a:rPr lang="ru-RU" sz="1800" b="1" dirty="0" smtClean="0"/>
              <a:t> </a:t>
            </a:r>
            <a:r>
              <a:rPr lang="ru-RU" sz="1800" b="1" dirty="0" err="1" smtClean="0"/>
              <a:t>зазвичай</a:t>
            </a:r>
            <a:r>
              <a:rPr lang="ru-RU" sz="1800" b="1" dirty="0" smtClean="0"/>
              <a:t> </a:t>
            </a:r>
            <a:r>
              <a:rPr lang="ru-RU" sz="1800" b="1" dirty="0" err="1" smtClean="0"/>
              <a:t>протягом</a:t>
            </a:r>
            <a:r>
              <a:rPr lang="ru-RU" sz="1800" b="1" dirty="0" smtClean="0"/>
              <a:t> 1 </a:t>
            </a:r>
            <a:r>
              <a:rPr lang="ru-RU" sz="1800" b="1" dirty="0" err="1" smtClean="0"/>
              <a:t>хв</a:t>
            </a:r>
            <a:r>
              <a:rPr lang="ru-RU" sz="1800" b="1" dirty="0" smtClean="0"/>
              <a:t>., </a:t>
            </a:r>
            <a:r>
              <a:rPr lang="ru-RU" sz="1800" b="1" dirty="0" err="1" smtClean="0"/>
              <a:t>іноді</a:t>
            </a:r>
            <a:r>
              <a:rPr lang="ru-RU" sz="1800" b="1" dirty="0" smtClean="0"/>
              <a:t> </a:t>
            </a:r>
            <a:r>
              <a:rPr lang="ru-RU" sz="1800" b="1" dirty="0" err="1" smtClean="0"/>
              <a:t>трохи</a:t>
            </a:r>
            <a:r>
              <a:rPr lang="ru-RU" sz="1800" b="1" dirty="0" smtClean="0"/>
              <a:t> </a:t>
            </a:r>
            <a:r>
              <a:rPr lang="ru-RU" sz="1800" b="1" dirty="0" err="1" smtClean="0"/>
              <a:t>більше</a:t>
            </a:r>
            <a:r>
              <a:rPr lang="ru-RU" sz="1800" b="1" dirty="0" smtClean="0"/>
              <a:t>, </a:t>
            </a:r>
            <a:r>
              <a:rPr lang="ru-RU" sz="1800" b="1" dirty="0" err="1" smtClean="0"/>
              <a:t>що</a:t>
            </a:r>
            <a:r>
              <a:rPr lang="ru-RU" sz="1800" b="1" dirty="0" smtClean="0"/>
              <a:t> </a:t>
            </a:r>
            <a:r>
              <a:rPr lang="ru-RU" sz="1800" b="1" dirty="0" err="1" smtClean="0"/>
              <a:t>залежить</a:t>
            </a:r>
            <a:r>
              <a:rPr lang="ru-RU" sz="1800" b="1" dirty="0" smtClean="0"/>
              <a:t> </a:t>
            </a:r>
            <a:r>
              <a:rPr lang="ru-RU" sz="1800" b="1" dirty="0" err="1" smtClean="0"/>
              <a:t>від</a:t>
            </a:r>
            <a:r>
              <a:rPr lang="ru-RU" sz="1800" b="1" dirty="0" smtClean="0"/>
              <a:t> </a:t>
            </a:r>
            <a:r>
              <a:rPr lang="ru-RU" sz="1800" b="1" dirty="0" err="1" smtClean="0"/>
              <a:t>витривалості</a:t>
            </a:r>
            <a:r>
              <a:rPr lang="ru-RU" sz="1800" b="1" dirty="0" smtClean="0"/>
              <a:t> </a:t>
            </a:r>
            <a:r>
              <a:rPr lang="ru-RU" sz="1800" b="1" dirty="0" err="1" smtClean="0"/>
              <a:t>і</a:t>
            </a:r>
            <a:r>
              <a:rPr lang="ru-RU" sz="1800" b="1" dirty="0" smtClean="0"/>
              <a:t> </a:t>
            </a:r>
            <a:r>
              <a:rPr lang="ru-RU" sz="1800" b="1" dirty="0" err="1" smtClean="0"/>
              <a:t>тренованості</a:t>
            </a:r>
            <a:r>
              <a:rPr lang="ru-RU" sz="1800" b="1" dirty="0" smtClean="0"/>
              <a:t>. </a:t>
            </a:r>
          </a:p>
          <a:p>
            <a:pPr algn="just"/>
            <a:r>
              <a:rPr lang="ru-RU" sz="1800" b="1" dirty="0" smtClean="0"/>
              <a:t>Коли </a:t>
            </a:r>
            <a:r>
              <a:rPr lang="ru-RU" sz="1800" b="1" dirty="0" err="1" smtClean="0"/>
              <a:t>затримувати</a:t>
            </a:r>
            <a:r>
              <a:rPr lang="ru-RU" sz="1800" b="1" dirty="0" smtClean="0"/>
              <a:t> </a:t>
            </a:r>
            <a:r>
              <a:rPr lang="ru-RU" sz="1800" b="1" dirty="0" err="1" smtClean="0"/>
              <a:t>дихання</a:t>
            </a:r>
            <a:r>
              <a:rPr lang="ru-RU" sz="1800" b="1" dirty="0" smtClean="0"/>
              <a:t> </a:t>
            </a:r>
            <a:r>
              <a:rPr lang="ru-RU" sz="1800" b="1" dirty="0" err="1" smtClean="0"/>
              <a:t>більше</a:t>
            </a:r>
            <a:r>
              <a:rPr lang="ru-RU" sz="1800" b="1" dirty="0" smtClean="0"/>
              <a:t> </a:t>
            </a:r>
            <a:r>
              <a:rPr lang="ru-RU" sz="1800" b="1" dirty="0" err="1" smtClean="0"/>
              <a:t>неможливо</a:t>
            </a:r>
            <a:r>
              <a:rPr lang="ru-RU" sz="1800" b="1" dirty="0" smtClean="0"/>
              <a:t>, рот </a:t>
            </a:r>
            <a:r>
              <a:rPr lang="ru-RU" sz="1800" b="1" dirty="0" err="1" smtClean="0"/>
              <a:t>розкривається</a:t>
            </a:r>
            <a:r>
              <a:rPr lang="ru-RU" sz="1800" b="1" dirty="0" smtClean="0"/>
              <a:t>, </a:t>
            </a:r>
            <a:r>
              <a:rPr lang="ru-RU" sz="1800" b="1" dirty="0" err="1" smtClean="0"/>
              <a:t>і</a:t>
            </a:r>
            <a:r>
              <a:rPr lang="ru-RU" sz="1800" b="1" dirty="0" smtClean="0"/>
              <a:t> вода </a:t>
            </a:r>
            <a:r>
              <a:rPr lang="ru-RU" sz="1800" b="1" dirty="0" err="1" smtClean="0"/>
              <a:t>стрімко</a:t>
            </a:r>
            <a:r>
              <a:rPr lang="ru-RU" sz="1800" b="1" dirty="0" smtClean="0"/>
              <a:t> </a:t>
            </a:r>
            <a:r>
              <a:rPr lang="ru-RU" sz="1800" b="1" dirty="0" err="1" smtClean="0"/>
              <a:t>надходить</a:t>
            </a:r>
            <a:r>
              <a:rPr lang="ru-RU" sz="1800" b="1" dirty="0" smtClean="0"/>
              <a:t> у </a:t>
            </a:r>
            <a:r>
              <a:rPr lang="ru-RU" sz="1800" b="1" dirty="0" err="1" smtClean="0"/>
              <a:t>дихальні</a:t>
            </a:r>
            <a:r>
              <a:rPr lang="ru-RU" sz="1800" b="1" dirty="0" smtClean="0"/>
              <a:t> шляхи, </a:t>
            </a:r>
            <a:r>
              <a:rPr lang="ru-RU" sz="1800" b="1" dirty="0" err="1" smtClean="0"/>
              <a:t>одночасно</a:t>
            </a:r>
            <a:r>
              <a:rPr lang="ru-RU" sz="1800" b="1" dirty="0" smtClean="0"/>
              <a:t> </a:t>
            </a:r>
            <a:r>
              <a:rPr lang="ru-RU" sz="1800" b="1" dirty="0" err="1" smtClean="0"/>
              <a:t>частково</a:t>
            </a:r>
            <a:r>
              <a:rPr lang="ru-RU" sz="1800" b="1" dirty="0" smtClean="0"/>
              <a:t> </a:t>
            </a:r>
            <a:r>
              <a:rPr lang="ru-RU" sz="1800" b="1" dirty="0" err="1" smtClean="0"/>
              <a:t>потрапляючи</a:t>
            </a:r>
            <a:r>
              <a:rPr lang="ru-RU" sz="1800" b="1" dirty="0" smtClean="0"/>
              <a:t> </a:t>
            </a:r>
            <a:r>
              <a:rPr lang="ru-RU" sz="1800" b="1" dirty="0" err="1" smtClean="0"/>
              <a:t>і</a:t>
            </a:r>
            <a:r>
              <a:rPr lang="ru-RU" sz="1800" b="1" dirty="0" smtClean="0"/>
              <a:t> в </a:t>
            </a:r>
            <a:r>
              <a:rPr lang="ru-RU" sz="1800" b="1" dirty="0" err="1" smtClean="0"/>
              <a:t>шлунок</a:t>
            </a:r>
            <a:r>
              <a:rPr lang="ru-RU" sz="1800" b="1" dirty="0" smtClean="0"/>
              <a:t>. Людина </a:t>
            </a:r>
            <a:r>
              <a:rPr lang="ru-RU" sz="1800" b="1" dirty="0" err="1" smtClean="0"/>
              <a:t>починає</a:t>
            </a:r>
            <a:r>
              <a:rPr lang="ru-RU" sz="1800" b="1" dirty="0" smtClean="0"/>
              <a:t> </a:t>
            </a:r>
            <a:r>
              <a:rPr lang="ru-RU" sz="1800" b="1" dirty="0" err="1" smtClean="0"/>
              <a:t>дихати</a:t>
            </a:r>
            <a:r>
              <a:rPr lang="ru-RU" sz="1800" b="1" dirty="0" smtClean="0"/>
              <a:t> у </a:t>
            </a:r>
            <a:r>
              <a:rPr lang="ru-RU" sz="1800" b="1" dirty="0" err="1" smtClean="0"/>
              <a:t>воді</a:t>
            </a:r>
            <a:r>
              <a:rPr lang="ru-RU" sz="1800" b="1" dirty="0" smtClean="0"/>
              <a:t> - </a:t>
            </a:r>
            <a:r>
              <a:rPr lang="ru-RU" sz="1800" b="1" dirty="0" err="1" smtClean="0"/>
              <a:t>настає</a:t>
            </a:r>
            <a:r>
              <a:rPr lang="ru-RU" sz="1800" b="1" dirty="0" smtClean="0"/>
              <a:t> </a:t>
            </a:r>
            <a:r>
              <a:rPr lang="ru-RU" sz="1800" b="1" dirty="0" err="1" smtClean="0"/>
              <a:t>період</a:t>
            </a:r>
            <a:r>
              <a:rPr lang="ru-RU" sz="1800" b="1" dirty="0" smtClean="0"/>
              <a:t> </a:t>
            </a:r>
            <a:r>
              <a:rPr lang="ru-RU" sz="1800" b="1" dirty="0" err="1" smtClean="0"/>
              <a:t>задишки</a:t>
            </a:r>
            <a:r>
              <a:rPr lang="ru-RU" sz="1800" b="1" dirty="0" smtClean="0"/>
              <a:t>. </a:t>
            </a:r>
            <a:r>
              <a:rPr lang="ru-RU" sz="1800" b="1" dirty="0" err="1" smtClean="0"/>
              <a:t>Під</a:t>
            </a:r>
            <a:r>
              <a:rPr lang="ru-RU" sz="1800" b="1" dirty="0" smtClean="0"/>
              <a:t> час </a:t>
            </a:r>
            <a:r>
              <a:rPr lang="ru-RU" sz="1800" b="1" dirty="0" err="1" smtClean="0"/>
              <a:t>першого</a:t>
            </a:r>
            <a:r>
              <a:rPr lang="ru-RU" sz="1800" b="1" dirty="0" smtClean="0"/>
              <a:t> </a:t>
            </a:r>
            <a:r>
              <a:rPr lang="ru-RU" sz="1800" b="1" dirty="0" err="1" smtClean="0"/>
              <a:t>вдиху</a:t>
            </a:r>
            <a:r>
              <a:rPr lang="ru-RU" sz="1800" b="1" dirty="0" smtClean="0"/>
              <a:t> вода </a:t>
            </a:r>
            <a:r>
              <a:rPr lang="ru-RU" sz="1800" b="1" dirty="0" err="1" smtClean="0"/>
              <a:t>надходить</a:t>
            </a:r>
            <a:r>
              <a:rPr lang="ru-RU" sz="1800" b="1" dirty="0" smtClean="0"/>
              <a:t> у горло, </a:t>
            </a:r>
            <a:r>
              <a:rPr lang="ru-RU" sz="1800" b="1" dirty="0" err="1" smtClean="0"/>
              <a:t>внаслідок</a:t>
            </a:r>
            <a:r>
              <a:rPr lang="ru-RU" sz="1800" b="1" dirty="0" smtClean="0"/>
              <a:t> </a:t>
            </a:r>
            <a:r>
              <a:rPr lang="ru-RU" sz="1800" b="1" dirty="0" err="1" smtClean="0"/>
              <a:t>чого</a:t>
            </a:r>
            <a:r>
              <a:rPr lang="ru-RU" sz="1800" b="1" dirty="0" smtClean="0"/>
              <a:t> </a:t>
            </a:r>
            <a:r>
              <a:rPr lang="ru-RU" sz="1800" b="1" dirty="0" err="1" smtClean="0"/>
              <a:t>подразнюється</a:t>
            </a:r>
            <a:r>
              <a:rPr lang="ru-RU" sz="1800" b="1" dirty="0" smtClean="0"/>
              <a:t> </a:t>
            </a:r>
            <a:r>
              <a:rPr lang="ru-RU" sz="1800" b="1" dirty="0" err="1" smtClean="0"/>
              <a:t>слизова</a:t>
            </a:r>
            <a:r>
              <a:rPr lang="ru-RU" sz="1800" b="1" dirty="0" smtClean="0"/>
              <a:t> </a:t>
            </a:r>
            <a:r>
              <a:rPr lang="ru-RU" sz="1800" b="1" dirty="0" err="1" smtClean="0"/>
              <a:t>оболонка</a:t>
            </a:r>
            <a:r>
              <a:rPr lang="ru-RU" sz="1800" b="1" dirty="0" smtClean="0"/>
              <a:t> </a:t>
            </a:r>
            <a:r>
              <a:rPr lang="ru-RU" sz="1800" b="1" dirty="0" err="1" smtClean="0"/>
              <a:t>і</a:t>
            </a:r>
            <a:r>
              <a:rPr lang="ru-RU" sz="1800" b="1" dirty="0" smtClean="0"/>
              <a:t> </a:t>
            </a:r>
            <a:r>
              <a:rPr lang="ru-RU" sz="1800" b="1" dirty="0" err="1" smtClean="0"/>
              <a:t>виникає</a:t>
            </a:r>
            <a:r>
              <a:rPr lang="ru-RU" sz="1800" b="1" dirty="0" smtClean="0"/>
              <a:t> кашель. </a:t>
            </a:r>
            <a:r>
              <a:rPr lang="ru-RU" sz="1800" b="1" dirty="0" err="1" smtClean="0"/>
              <a:t>Після</a:t>
            </a:r>
            <a:r>
              <a:rPr lang="ru-RU" sz="1800" b="1" dirty="0" smtClean="0"/>
              <a:t> </a:t>
            </a:r>
            <a:r>
              <a:rPr lang="ru-RU" sz="1800" b="1" dirty="0" err="1" smtClean="0"/>
              <a:t>цього</a:t>
            </a:r>
            <a:r>
              <a:rPr lang="ru-RU" sz="1800" b="1" dirty="0" smtClean="0"/>
              <a:t> </a:t>
            </a:r>
            <a:r>
              <a:rPr lang="ru-RU" sz="1800" b="1" dirty="0" err="1" smtClean="0"/>
              <a:t>настає</a:t>
            </a:r>
            <a:r>
              <a:rPr lang="ru-RU" sz="1800" b="1" dirty="0" smtClean="0"/>
              <a:t> </a:t>
            </a:r>
            <a:r>
              <a:rPr lang="ru-RU" sz="1800" b="1" dirty="0" err="1" smtClean="0"/>
              <a:t>нетривале</a:t>
            </a:r>
            <a:r>
              <a:rPr lang="ru-RU" sz="1800" b="1" dirty="0" smtClean="0"/>
              <a:t> </a:t>
            </a:r>
            <a:r>
              <a:rPr lang="ru-RU" sz="1800" b="1" dirty="0" err="1" smtClean="0"/>
              <a:t>припинення</a:t>
            </a:r>
            <a:r>
              <a:rPr lang="ru-RU" sz="1800" b="1" dirty="0" smtClean="0"/>
              <a:t> </a:t>
            </a:r>
            <a:r>
              <a:rPr lang="ru-RU" sz="1800" b="1" dirty="0" err="1" smtClean="0"/>
              <a:t>дихання</a:t>
            </a:r>
            <a:r>
              <a:rPr lang="ru-RU" sz="1800" b="1" dirty="0" smtClean="0"/>
              <a:t>, </a:t>
            </a:r>
            <a:r>
              <a:rPr lang="ru-RU" sz="1800" b="1" dirty="0" err="1" smtClean="0"/>
              <a:t>потім</a:t>
            </a:r>
            <a:r>
              <a:rPr lang="ru-RU" sz="1800" b="1" dirty="0" smtClean="0"/>
              <a:t> </a:t>
            </a:r>
            <a:r>
              <a:rPr lang="ru-RU" sz="1800" b="1" dirty="0" err="1" smtClean="0"/>
              <a:t>з'являється</a:t>
            </a:r>
            <a:r>
              <a:rPr lang="ru-RU" sz="1800" b="1" dirty="0" smtClean="0"/>
              <a:t> </a:t>
            </a:r>
            <a:r>
              <a:rPr lang="ru-RU" sz="1800" b="1" dirty="0" err="1" smtClean="0"/>
              <a:t>кінцеве</a:t>
            </a:r>
            <a:r>
              <a:rPr lang="ru-RU" sz="1800" b="1" dirty="0" smtClean="0"/>
              <a:t> </a:t>
            </a:r>
            <a:r>
              <a:rPr lang="ru-RU" sz="1800" b="1" dirty="0" err="1" smtClean="0"/>
              <a:t>дихання</a:t>
            </a:r>
            <a:r>
              <a:rPr lang="ru-RU" sz="1800" b="1" dirty="0" smtClean="0"/>
              <a:t>, яке через 5-6 </a:t>
            </a:r>
            <a:r>
              <a:rPr lang="ru-RU" sz="1800" b="1" dirty="0" err="1" smtClean="0"/>
              <a:t>хв</a:t>
            </a:r>
            <a:r>
              <a:rPr lang="ru-RU" sz="1800" b="1" dirty="0" smtClean="0"/>
              <a:t>. </a:t>
            </a:r>
            <a:r>
              <a:rPr lang="ru-RU" sz="1800" b="1" dirty="0" err="1" smtClean="0"/>
              <a:t>припиняється</a:t>
            </a:r>
            <a:r>
              <a:rPr lang="ru-RU" sz="1800" b="1" dirty="0" smtClean="0"/>
              <a:t>, а через 10-15 </a:t>
            </a:r>
            <a:r>
              <a:rPr lang="ru-RU" sz="1800" b="1" dirty="0" err="1" smtClean="0"/>
              <a:t>хв</a:t>
            </a:r>
            <a:r>
              <a:rPr lang="ru-RU" sz="1800" b="1" dirty="0" smtClean="0"/>
              <a:t>. </a:t>
            </a:r>
            <a:r>
              <a:rPr lang="ru-RU" sz="1800" b="1" dirty="0" err="1" smtClean="0"/>
              <a:t>наступає</a:t>
            </a:r>
            <a:r>
              <a:rPr lang="ru-RU" sz="1800" b="1" dirty="0" smtClean="0"/>
              <a:t> смерть.</a:t>
            </a:r>
          </a:p>
          <a:p>
            <a:endParaRPr lang="ru-RU" sz="18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357166"/>
            <a:ext cx="8572560" cy="6215106"/>
          </a:xfrm>
        </p:spPr>
        <p:txBody>
          <a:bodyPr>
            <a:noAutofit/>
          </a:bodyPr>
          <a:lstStyle/>
          <a:p>
            <a:pPr algn="ctr">
              <a:lnSpc>
                <a:spcPct val="80000"/>
              </a:lnSpc>
              <a:spcBef>
                <a:spcPts val="0"/>
              </a:spcBef>
            </a:pPr>
            <a:r>
              <a:rPr lang="ru-RU" sz="2800" b="1" dirty="0" err="1" smtClean="0">
                <a:solidFill>
                  <a:srgbClr val="FF0000"/>
                </a:solidFill>
              </a:rPr>
              <a:t>Надання</a:t>
            </a:r>
            <a:r>
              <a:rPr lang="ru-RU" sz="2800" b="1" dirty="0" smtClean="0">
                <a:solidFill>
                  <a:srgbClr val="FF0000"/>
                </a:solidFill>
              </a:rPr>
              <a:t> </a:t>
            </a:r>
            <a:r>
              <a:rPr lang="ru-RU" sz="2800" b="1" dirty="0" err="1" smtClean="0">
                <a:solidFill>
                  <a:srgbClr val="FF0000"/>
                </a:solidFill>
              </a:rPr>
              <a:t>першої</a:t>
            </a:r>
            <a:r>
              <a:rPr lang="ru-RU" sz="2800" b="1" dirty="0" smtClean="0">
                <a:solidFill>
                  <a:srgbClr val="FF0000"/>
                </a:solidFill>
              </a:rPr>
              <a:t> </a:t>
            </a:r>
            <a:r>
              <a:rPr lang="ru-RU" sz="2800" b="1" dirty="0" err="1" smtClean="0">
                <a:solidFill>
                  <a:srgbClr val="FF0000"/>
                </a:solidFill>
              </a:rPr>
              <a:t>допомоги</a:t>
            </a:r>
            <a:r>
              <a:rPr lang="ru-RU" sz="2800" b="1" dirty="0" smtClean="0">
                <a:solidFill>
                  <a:srgbClr val="FF0000"/>
                </a:solidFill>
              </a:rPr>
              <a:t> при </a:t>
            </a:r>
            <a:r>
              <a:rPr lang="ru-RU" sz="2800" b="1" dirty="0" err="1" smtClean="0">
                <a:solidFill>
                  <a:srgbClr val="FF0000"/>
                </a:solidFill>
              </a:rPr>
              <a:t>утопленні</a:t>
            </a:r>
            <a:endParaRPr lang="ru-RU" sz="2800" b="1" dirty="0" smtClean="0">
              <a:solidFill>
                <a:srgbClr val="FF0000"/>
              </a:solidFill>
            </a:endParaRPr>
          </a:p>
          <a:p>
            <a:pPr algn="just">
              <a:lnSpc>
                <a:spcPct val="80000"/>
              </a:lnSpc>
              <a:spcBef>
                <a:spcPts val="0"/>
              </a:spcBef>
            </a:pPr>
            <a:endParaRPr lang="ru-RU" sz="2800" b="1" dirty="0" smtClean="0">
              <a:solidFill>
                <a:srgbClr val="FF0000"/>
              </a:solidFill>
            </a:endParaRPr>
          </a:p>
          <a:p>
            <a:pPr algn="just">
              <a:lnSpc>
                <a:spcPct val="80000"/>
              </a:lnSpc>
              <a:spcBef>
                <a:spcPts val="0"/>
              </a:spcBef>
            </a:pPr>
            <a:r>
              <a:rPr lang="ru-RU" sz="2000" b="1" dirty="0" smtClean="0"/>
              <a:t>У </a:t>
            </a:r>
            <a:r>
              <a:rPr lang="ru-RU" sz="2000" b="1" dirty="0" err="1" smtClean="0"/>
              <a:t>разі</a:t>
            </a:r>
            <a:r>
              <a:rPr lang="ru-RU" sz="2000" b="1" dirty="0" smtClean="0"/>
              <a:t> </a:t>
            </a:r>
            <a:r>
              <a:rPr lang="ru-RU" sz="2000" b="1" dirty="0" err="1" smtClean="0"/>
              <a:t>нещасного</a:t>
            </a:r>
            <a:r>
              <a:rPr lang="ru-RU" sz="2000" b="1" dirty="0" smtClean="0"/>
              <a:t> </a:t>
            </a:r>
            <a:r>
              <a:rPr lang="ru-RU" sz="2000" b="1" dirty="0" err="1" smtClean="0"/>
              <a:t>випадку</a:t>
            </a:r>
            <a:r>
              <a:rPr lang="ru-RU" sz="2000" b="1" dirty="0" smtClean="0"/>
              <a:t> треба </a:t>
            </a:r>
            <a:r>
              <a:rPr lang="ru-RU" sz="2000" b="1" dirty="0" err="1" smtClean="0"/>
              <a:t>якнайшвидше</a:t>
            </a:r>
            <a:r>
              <a:rPr lang="ru-RU" sz="2000" b="1" dirty="0" smtClean="0"/>
              <a:t> </a:t>
            </a:r>
            <a:r>
              <a:rPr lang="ru-RU" sz="2000" b="1" dirty="0" err="1" smtClean="0"/>
              <a:t>допомогти</a:t>
            </a:r>
            <a:r>
              <a:rPr lang="ru-RU" sz="2000" b="1" dirty="0" smtClean="0"/>
              <a:t> </a:t>
            </a:r>
            <a:r>
              <a:rPr lang="ru-RU" sz="2000" b="1" dirty="0" err="1" smtClean="0"/>
              <a:t>потопельнику</a:t>
            </a:r>
            <a:r>
              <a:rPr lang="ru-RU" sz="2000" b="1" dirty="0" smtClean="0"/>
              <a:t>. </a:t>
            </a:r>
            <a:r>
              <a:rPr lang="ru-RU" sz="2000" b="1" dirty="0" err="1" smtClean="0"/>
              <a:t>Якщо</a:t>
            </a:r>
            <a:r>
              <a:rPr lang="ru-RU" sz="2000" b="1" dirty="0" smtClean="0"/>
              <a:t> на </a:t>
            </a:r>
            <a:r>
              <a:rPr lang="ru-RU" sz="2000" b="1" dirty="0" err="1" smtClean="0"/>
              <a:t>місці</a:t>
            </a:r>
            <a:r>
              <a:rPr lang="ru-RU" sz="2000" b="1" dirty="0" smtClean="0"/>
              <a:t> </a:t>
            </a:r>
            <a:r>
              <a:rPr lang="ru-RU" sz="2000" b="1" dirty="0" err="1" smtClean="0"/>
              <a:t>події</a:t>
            </a:r>
            <a:r>
              <a:rPr lang="ru-RU" sz="2000" b="1" dirty="0" smtClean="0"/>
              <a:t> </a:t>
            </a:r>
            <a:r>
              <a:rPr lang="ru-RU" sz="2000" b="1" dirty="0" err="1" smtClean="0"/>
              <a:t>немає</a:t>
            </a:r>
            <a:r>
              <a:rPr lang="ru-RU" sz="2000" b="1" dirty="0" smtClean="0"/>
              <a:t> </a:t>
            </a:r>
            <a:r>
              <a:rPr lang="ru-RU" sz="2000" b="1" dirty="0" err="1" smtClean="0"/>
              <a:t>рятувальних</a:t>
            </a:r>
            <a:r>
              <a:rPr lang="ru-RU" sz="2000" b="1" dirty="0" smtClean="0"/>
              <a:t> </a:t>
            </a:r>
            <a:r>
              <a:rPr lang="ru-RU" sz="2000" b="1" dirty="0" err="1" smtClean="0"/>
              <a:t>засобів</a:t>
            </a:r>
            <a:r>
              <a:rPr lang="ru-RU" sz="2000" b="1" dirty="0" smtClean="0"/>
              <a:t> (</a:t>
            </a:r>
            <a:r>
              <a:rPr lang="ru-RU" sz="2000" b="1" dirty="0" err="1" smtClean="0"/>
              <a:t>човна</a:t>
            </a:r>
            <a:r>
              <a:rPr lang="ru-RU" sz="2000" b="1" dirty="0" smtClean="0"/>
              <a:t>, </a:t>
            </a:r>
            <a:r>
              <a:rPr lang="ru-RU" sz="2000" b="1" dirty="0" err="1" smtClean="0"/>
              <a:t>рятувального</a:t>
            </a:r>
            <a:r>
              <a:rPr lang="ru-RU" sz="2000" b="1" dirty="0" smtClean="0"/>
              <a:t> круга), </a:t>
            </a:r>
            <a:r>
              <a:rPr lang="ru-RU" sz="2000" b="1" dirty="0" err="1" smtClean="0"/>
              <a:t>потопельника</a:t>
            </a:r>
            <a:r>
              <a:rPr lang="ru-RU" sz="2000" b="1" dirty="0" smtClean="0"/>
              <a:t> </a:t>
            </a:r>
            <a:r>
              <a:rPr lang="ru-RU" sz="2000" b="1" dirty="0" err="1" smtClean="0"/>
              <a:t>потрібно</a:t>
            </a:r>
            <a:r>
              <a:rPr lang="ru-RU" sz="2000" b="1" dirty="0" smtClean="0"/>
              <a:t> </a:t>
            </a:r>
            <a:r>
              <a:rPr lang="ru-RU" sz="2000" b="1" dirty="0" err="1" smtClean="0"/>
              <a:t>рятувати</a:t>
            </a:r>
            <a:r>
              <a:rPr lang="ru-RU" sz="2000" b="1" dirty="0" smtClean="0"/>
              <a:t> </a:t>
            </a:r>
            <a:r>
              <a:rPr lang="ru-RU" sz="2000" b="1" dirty="0" err="1" smtClean="0"/>
              <a:t>вплав</a:t>
            </a:r>
            <a:r>
              <a:rPr lang="ru-RU" sz="2000" b="1" dirty="0" smtClean="0"/>
              <a:t>. При </a:t>
            </a:r>
            <a:r>
              <a:rPr lang="ru-RU" sz="2000" b="1" dirty="0" err="1" smtClean="0"/>
              <a:t>цьому</a:t>
            </a:r>
            <a:r>
              <a:rPr lang="ru-RU" sz="2000" b="1" dirty="0" smtClean="0"/>
              <a:t> </a:t>
            </a:r>
            <a:r>
              <a:rPr lang="ru-RU" sz="2000" b="1" dirty="0" err="1" smtClean="0"/>
              <a:t>рятувальник</a:t>
            </a:r>
            <a:r>
              <a:rPr lang="ru-RU" sz="2000" b="1" dirty="0" smtClean="0"/>
              <a:t> повинен знати </a:t>
            </a:r>
            <a:r>
              <a:rPr lang="ru-RU" sz="2000" b="1" dirty="0" err="1" smtClean="0"/>
              <a:t>послідовність</a:t>
            </a:r>
            <a:r>
              <a:rPr lang="ru-RU" sz="2000" b="1" dirty="0" smtClean="0"/>
              <a:t> </a:t>
            </a:r>
            <a:r>
              <a:rPr lang="ru-RU" sz="2000" b="1" dirty="0" err="1" smtClean="0"/>
              <a:t>і</a:t>
            </a:r>
            <a:r>
              <a:rPr lang="ru-RU" sz="2000" b="1" dirty="0" smtClean="0"/>
              <a:t> </a:t>
            </a:r>
            <a:r>
              <a:rPr lang="ru-RU" sz="2000" b="1" dirty="0" err="1" smtClean="0"/>
              <a:t>швидко</a:t>
            </a:r>
            <a:r>
              <a:rPr lang="ru-RU" sz="2000" b="1" dirty="0" smtClean="0"/>
              <a:t> </a:t>
            </a:r>
            <a:r>
              <a:rPr lang="ru-RU" sz="2000" b="1" dirty="0" err="1" smtClean="0"/>
              <a:t>виконувати</a:t>
            </a:r>
            <a:r>
              <a:rPr lang="ru-RU" sz="2000" b="1" dirty="0" smtClean="0"/>
              <a:t> </a:t>
            </a:r>
            <a:r>
              <a:rPr lang="ru-RU" sz="2000" b="1" dirty="0" err="1" smtClean="0"/>
              <a:t>необхідні</a:t>
            </a:r>
            <a:r>
              <a:rPr lang="ru-RU" sz="2000" b="1" dirty="0" smtClean="0"/>
              <a:t> в </a:t>
            </a:r>
            <a:r>
              <a:rPr lang="ru-RU" sz="2000" b="1" dirty="0" err="1" smtClean="0"/>
              <a:t>тій</a:t>
            </a:r>
            <a:r>
              <a:rPr lang="ru-RU" sz="2000" b="1" dirty="0" smtClean="0"/>
              <a:t> </a:t>
            </a:r>
            <a:r>
              <a:rPr lang="ru-RU" sz="2000" b="1" dirty="0" err="1" smtClean="0"/>
              <a:t>чи</a:t>
            </a:r>
            <a:r>
              <a:rPr lang="ru-RU" sz="2000" b="1" dirty="0" smtClean="0"/>
              <a:t> </a:t>
            </a:r>
            <a:r>
              <a:rPr lang="ru-RU" sz="2000" b="1" dirty="0" err="1" smtClean="0"/>
              <a:t>іншій</a:t>
            </a:r>
            <a:r>
              <a:rPr lang="ru-RU" sz="2000" b="1" dirty="0" smtClean="0"/>
              <a:t> </a:t>
            </a:r>
            <a:r>
              <a:rPr lang="ru-RU" sz="2000" b="1" dirty="0" err="1" smtClean="0"/>
              <a:t>ситуації</a:t>
            </a:r>
            <a:r>
              <a:rPr lang="ru-RU" sz="2000" b="1" dirty="0" smtClean="0"/>
              <a:t> </a:t>
            </a:r>
            <a:r>
              <a:rPr lang="ru-RU" sz="2000" b="1" dirty="0" err="1" smtClean="0"/>
              <a:t>дії</a:t>
            </a:r>
            <a:r>
              <a:rPr lang="ru-RU" sz="2000" b="1" dirty="0" smtClean="0"/>
              <a:t>. </a:t>
            </a:r>
          </a:p>
          <a:p>
            <a:pPr algn="just">
              <a:lnSpc>
                <a:spcPct val="80000"/>
              </a:lnSpc>
              <a:spcBef>
                <a:spcPts val="0"/>
              </a:spcBef>
            </a:pPr>
            <a:r>
              <a:rPr lang="ru-RU" sz="2000" b="1" dirty="0" err="1" smtClean="0"/>
              <a:t>Спочатку</a:t>
            </a:r>
            <a:r>
              <a:rPr lang="ru-RU" sz="2000" b="1" dirty="0" smtClean="0"/>
              <a:t> </a:t>
            </a:r>
            <a:r>
              <a:rPr lang="ru-RU" sz="2000" b="1" dirty="0" err="1" smtClean="0"/>
              <a:t>необхідно</a:t>
            </a:r>
            <a:r>
              <a:rPr lang="ru-RU" sz="2000" b="1" dirty="0" smtClean="0"/>
              <a:t> </a:t>
            </a:r>
            <a:r>
              <a:rPr lang="ru-RU" sz="2000" b="1" dirty="0" err="1" smtClean="0"/>
              <a:t>добігти</a:t>
            </a:r>
            <a:r>
              <a:rPr lang="ru-RU" sz="2000" b="1" dirty="0" smtClean="0"/>
              <a:t> берегом </a:t>
            </a:r>
            <a:r>
              <a:rPr lang="ru-RU" sz="2000" b="1" dirty="0" err="1" smtClean="0"/>
              <a:t>якнайближче</a:t>
            </a:r>
            <a:r>
              <a:rPr lang="ru-RU" sz="2000" b="1" dirty="0" smtClean="0"/>
              <a:t> до того </a:t>
            </a:r>
            <a:r>
              <a:rPr lang="ru-RU" sz="2000" b="1" dirty="0" err="1" smtClean="0"/>
              <a:t>місця</a:t>
            </a:r>
            <a:r>
              <a:rPr lang="ru-RU" sz="2000" b="1" dirty="0" smtClean="0"/>
              <a:t>, </a:t>
            </a:r>
            <a:r>
              <a:rPr lang="ru-RU" sz="2000" b="1" dirty="0" err="1" smtClean="0"/>
              <a:t>навпроти</a:t>
            </a:r>
            <a:r>
              <a:rPr lang="ru-RU" sz="2000" b="1" dirty="0" smtClean="0"/>
              <a:t> </a:t>
            </a:r>
            <a:r>
              <a:rPr lang="ru-RU" sz="2000" b="1" dirty="0" err="1" smtClean="0"/>
              <a:t>якого</a:t>
            </a:r>
            <a:r>
              <a:rPr lang="ru-RU" sz="2000" b="1" dirty="0" smtClean="0"/>
              <a:t> </a:t>
            </a:r>
            <a:r>
              <a:rPr lang="ru-RU" sz="2000" b="1" dirty="0" err="1" smtClean="0"/>
              <a:t>гине</a:t>
            </a:r>
            <a:r>
              <a:rPr lang="ru-RU" sz="2000" b="1" dirty="0" smtClean="0"/>
              <a:t> </a:t>
            </a:r>
            <a:r>
              <a:rPr lang="ru-RU" sz="2000" b="1" dirty="0" err="1" smtClean="0"/>
              <a:t>людина</a:t>
            </a:r>
            <a:r>
              <a:rPr lang="ru-RU" sz="2000" b="1" dirty="0" smtClean="0"/>
              <a:t>, на ходу </a:t>
            </a:r>
            <a:r>
              <a:rPr lang="ru-RU" sz="2000" b="1" dirty="0" err="1" smtClean="0"/>
              <a:t>знімаючи</a:t>
            </a:r>
            <a:r>
              <a:rPr lang="ru-RU" sz="2000" b="1" dirty="0" smtClean="0"/>
              <a:t> </a:t>
            </a:r>
            <a:r>
              <a:rPr lang="ru-RU" sz="2000" b="1" dirty="0" err="1" smtClean="0"/>
              <a:t>з</a:t>
            </a:r>
            <a:r>
              <a:rPr lang="ru-RU" sz="2000" b="1" dirty="0" smtClean="0"/>
              <a:t> себе </a:t>
            </a:r>
            <a:r>
              <a:rPr lang="ru-RU" sz="2000" b="1" dirty="0" err="1" smtClean="0"/>
              <a:t>одяг</a:t>
            </a:r>
            <a:r>
              <a:rPr lang="ru-RU" sz="2000" b="1" dirty="0" smtClean="0"/>
              <a:t> та </a:t>
            </a:r>
            <a:r>
              <a:rPr lang="ru-RU" sz="2000" b="1" dirty="0" err="1" smtClean="0"/>
              <a:t>взуття</a:t>
            </a:r>
            <a:r>
              <a:rPr lang="ru-RU" sz="2000" b="1" dirty="0" smtClean="0"/>
              <a:t>. </a:t>
            </a:r>
          </a:p>
          <a:p>
            <a:pPr algn="just">
              <a:lnSpc>
                <a:spcPct val="80000"/>
              </a:lnSpc>
              <a:spcBef>
                <a:spcPts val="0"/>
              </a:spcBef>
            </a:pPr>
            <a:r>
              <a:rPr lang="ru-RU" sz="2000" b="1" dirty="0" err="1" smtClean="0"/>
              <a:t>Потім</a:t>
            </a:r>
            <a:r>
              <a:rPr lang="ru-RU" sz="2000" b="1" dirty="0" smtClean="0"/>
              <a:t> </a:t>
            </a:r>
            <a:r>
              <a:rPr lang="ru-RU" sz="2000" b="1" dirty="0" err="1" smtClean="0"/>
              <a:t>увійти</a:t>
            </a:r>
            <a:r>
              <a:rPr lang="ru-RU" sz="2000" b="1" dirty="0" smtClean="0"/>
              <a:t> у воду </a:t>
            </a:r>
            <a:r>
              <a:rPr lang="ru-RU" sz="2000" b="1" dirty="0" err="1" smtClean="0"/>
              <a:t>і</a:t>
            </a:r>
            <a:r>
              <a:rPr lang="ru-RU" sz="2000" b="1" dirty="0" smtClean="0"/>
              <a:t> </a:t>
            </a:r>
            <a:r>
              <a:rPr lang="ru-RU" sz="2000" b="1" dirty="0" err="1" smtClean="0"/>
              <a:t>пливти</a:t>
            </a:r>
            <a:r>
              <a:rPr lang="ru-RU" sz="2000" b="1" dirty="0" smtClean="0"/>
              <a:t> </a:t>
            </a:r>
            <a:r>
              <a:rPr lang="ru-RU" sz="2000" b="1" dirty="0" err="1" smtClean="0"/>
              <a:t>з</a:t>
            </a:r>
            <a:r>
              <a:rPr lang="ru-RU" sz="2000" b="1" dirty="0" smtClean="0"/>
              <a:t> </a:t>
            </a:r>
            <a:r>
              <a:rPr lang="ru-RU" sz="2000" b="1" dirty="0" err="1" smtClean="0"/>
              <a:t>урахуванням</a:t>
            </a:r>
            <a:r>
              <a:rPr lang="ru-RU" sz="2000" b="1" dirty="0" smtClean="0"/>
              <a:t> </a:t>
            </a:r>
            <a:r>
              <a:rPr lang="ru-RU" sz="2000" b="1" dirty="0" err="1" smtClean="0"/>
              <a:t>швидкості</a:t>
            </a:r>
            <a:r>
              <a:rPr lang="ru-RU" sz="2000" b="1" dirty="0" smtClean="0"/>
              <a:t> </a:t>
            </a:r>
            <a:r>
              <a:rPr lang="ru-RU" sz="2000" b="1" dirty="0" err="1" smtClean="0"/>
              <a:t>течії</a:t>
            </a:r>
            <a:r>
              <a:rPr lang="ru-RU" sz="2000" b="1" dirty="0" smtClean="0"/>
              <a:t>, </a:t>
            </a:r>
            <a:r>
              <a:rPr lang="ru-RU" sz="2000" b="1" dirty="0" err="1" smtClean="0"/>
              <a:t>зберігаючи</a:t>
            </a:r>
            <a:r>
              <a:rPr lang="ru-RU" sz="2000" b="1" dirty="0" smtClean="0"/>
              <a:t> при </a:t>
            </a:r>
            <a:r>
              <a:rPr lang="ru-RU" sz="2000" b="1" dirty="0" err="1" smtClean="0"/>
              <a:t>цьому</a:t>
            </a:r>
            <a:r>
              <a:rPr lang="ru-RU" sz="2000" b="1" dirty="0" smtClean="0"/>
              <a:t> силу для </a:t>
            </a:r>
            <a:r>
              <a:rPr lang="ru-RU" sz="2000" b="1" dirty="0" err="1" smtClean="0"/>
              <a:t>рятувальних</a:t>
            </a:r>
            <a:r>
              <a:rPr lang="ru-RU" sz="2000" b="1" dirty="0" smtClean="0"/>
              <a:t> </a:t>
            </a:r>
            <a:r>
              <a:rPr lang="ru-RU" sz="2000" b="1" dirty="0" err="1" smtClean="0"/>
              <a:t>дій</a:t>
            </a:r>
            <a:r>
              <a:rPr lang="ru-RU" sz="2000" b="1" dirty="0" smtClean="0"/>
              <a:t>. </a:t>
            </a:r>
          </a:p>
          <a:p>
            <a:pPr algn="just">
              <a:lnSpc>
                <a:spcPct val="80000"/>
              </a:lnSpc>
              <a:spcBef>
                <a:spcPts val="0"/>
              </a:spcBef>
            </a:pPr>
            <a:r>
              <a:rPr lang="ru-RU" sz="2000" b="1" dirty="0" err="1" smtClean="0"/>
              <a:t>Якщо</a:t>
            </a:r>
            <a:r>
              <a:rPr lang="ru-RU" sz="2000" b="1" dirty="0" smtClean="0"/>
              <a:t> </a:t>
            </a:r>
            <a:r>
              <a:rPr lang="ru-RU" sz="2000" b="1" dirty="0" err="1" smtClean="0"/>
              <a:t>потерпілий</a:t>
            </a:r>
            <a:r>
              <a:rPr lang="ru-RU" sz="2000" b="1" dirty="0" smtClean="0"/>
              <a:t> </a:t>
            </a:r>
            <a:r>
              <a:rPr lang="ru-RU" sz="2000" b="1" dirty="0" err="1" smtClean="0"/>
              <a:t>занурився</a:t>
            </a:r>
            <a:r>
              <a:rPr lang="ru-RU" sz="2000" b="1" dirty="0" smtClean="0"/>
              <a:t> у воду, то </a:t>
            </a:r>
            <a:r>
              <a:rPr lang="ru-RU" sz="2000" b="1" dirty="0" err="1" smtClean="0"/>
              <a:t>необхідно</a:t>
            </a:r>
            <a:r>
              <a:rPr lang="ru-RU" sz="2000" b="1" dirty="0" smtClean="0"/>
              <a:t> </a:t>
            </a:r>
            <a:r>
              <a:rPr lang="ru-RU" sz="2000" b="1" dirty="0" err="1" smtClean="0"/>
              <a:t>пірнути</a:t>
            </a:r>
            <a:r>
              <a:rPr lang="ru-RU" sz="2000" b="1" dirty="0" smtClean="0"/>
              <a:t> </a:t>
            </a:r>
            <a:r>
              <a:rPr lang="ru-RU" sz="2000" b="1" dirty="0" err="1" smtClean="0"/>
              <a:t>й</a:t>
            </a:r>
            <a:r>
              <a:rPr lang="ru-RU" sz="2000" b="1" dirty="0" smtClean="0"/>
              <a:t> </a:t>
            </a:r>
            <a:r>
              <a:rPr lang="ru-RU" sz="2000" b="1" dirty="0" err="1" smtClean="0"/>
              <a:t>знайти</a:t>
            </a:r>
            <a:r>
              <a:rPr lang="ru-RU" sz="2000" b="1" dirty="0" smtClean="0"/>
              <a:t> </a:t>
            </a:r>
            <a:r>
              <a:rPr lang="ru-RU" sz="2000" b="1" dirty="0" err="1" smtClean="0"/>
              <a:t>його</a:t>
            </a:r>
            <a:r>
              <a:rPr lang="ru-RU" sz="2000" b="1" dirty="0" smtClean="0"/>
              <a:t>. </a:t>
            </a:r>
          </a:p>
          <a:p>
            <a:pPr algn="just">
              <a:lnSpc>
                <a:spcPct val="80000"/>
              </a:lnSpc>
              <a:spcBef>
                <a:spcPts val="0"/>
              </a:spcBef>
            </a:pPr>
            <a:r>
              <a:rPr lang="ru-RU" sz="2000" b="1" dirty="0" smtClean="0"/>
              <a:t>Коли </a:t>
            </a:r>
            <a:r>
              <a:rPr lang="ru-RU" sz="2000" b="1" dirty="0" err="1" smtClean="0"/>
              <a:t>потерпілий</a:t>
            </a:r>
            <a:r>
              <a:rPr lang="ru-RU" sz="2000" b="1" dirty="0" smtClean="0"/>
              <a:t> </a:t>
            </a:r>
            <a:r>
              <a:rPr lang="ru-RU" sz="2000" b="1" dirty="0" err="1" smtClean="0"/>
              <a:t>лежить</a:t>
            </a:r>
            <a:r>
              <a:rPr lang="ru-RU" sz="2000" b="1" dirty="0" smtClean="0"/>
              <a:t> на </a:t>
            </a:r>
            <a:r>
              <a:rPr lang="ru-RU" sz="2000" b="1" dirty="0" err="1" smtClean="0"/>
              <a:t>дні</a:t>
            </a:r>
            <a:r>
              <a:rPr lang="ru-RU" sz="2000" b="1" dirty="0" smtClean="0"/>
              <a:t>, то, </a:t>
            </a:r>
            <a:r>
              <a:rPr lang="ru-RU" sz="2000" b="1" dirty="0" err="1" smtClean="0"/>
              <a:t>наблизившись</a:t>
            </a:r>
            <a:r>
              <a:rPr lang="ru-RU" sz="2000" b="1" dirty="0" smtClean="0"/>
              <a:t> до </a:t>
            </a:r>
            <a:r>
              <a:rPr lang="ru-RU" sz="2000" b="1" dirty="0" err="1" smtClean="0"/>
              <a:t>нього</a:t>
            </a:r>
            <a:r>
              <a:rPr lang="ru-RU" sz="2000" b="1" dirty="0" smtClean="0"/>
              <a:t>, </a:t>
            </a:r>
            <a:r>
              <a:rPr lang="ru-RU" sz="2000" b="1" dirty="0" err="1" smtClean="0"/>
              <a:t>слід</a:t>
            </a:r>
            <a:r>
              <a:rPr lang="ru-RU" sz="2000" b="1" dirty="0" smtClean="0"/>
              <a:t> </a:t>
            </a:r>
            <a:r>
              <a:rPr lang="ru-RU" sz="2000" b="1" dirty="0" err="1" smtClean="0"/>
              <a:t>охопити</a:t>
            </a:r>
            <a:r>
              <a:rPr lang="ru-RU" sz="2000" b="1" dirty="0" smtClean="0"/>
              <a:t> </a:t>
            </a:r>
            <a:r>
              <a:rPr lang="ru-RU" sz="2000" b="1" dirty="0" err="1" smtClean="0"/>
              <a:t>його</a:t>
            </a:r>
            <a:r>
              <a:rPr lang="ru-RU" sz="2000" b="1" dirty="0" smtClean="0"/>
              <a:t> </a:t>
            </a:r>
            <a:r>
              <a:rPr lang="ru-RU" sz="2000" b="1" dirty="0" err="1" smtClean="0"/>
              <a:t>попід</a:t>
            </a:r>
            <a:r>
              <a:rPr lang="ru-RU" sz="2000" b="1" dirty="0" smtClean="0"/>
              <a:t> руки, </a:t>
            </a:r>
            <a:r>
              <a:rPr lang="ru-RU" sz="2000" b="1" dirty="0" err="1" smtClean="0"/>
              <a:t>відштовхнутися</a:t>
            </a:r>
            <a:r>
              <a:rPr lang="ru-RU" sz="2000" b="1" dirty="0" smtClean="0"/>
              <a:t> </a:t>
            </a:r>
            <a:r>
              <a:rPr lang="ru-RU" sz="2000" b="1" dirty="0" err="1" smtClean="0"/>
              <a:t>від</a:t>
            </a:r>
            <a:r>
              <a:rPr lang="ru-RU" sz="2000" b="1" dirty="0" smtClean="0"/>
              <a:t> дна </a:t>
            </a:r>
            <a:r>
              <a:rPr lang="ru-RU" sz="2000" b="1" dirty="0" err="1" smtClean="0"/>
              <a:t>і</a:t>
            </a:r>
            <a:r>
              <a:rPr lang="ru-RU" sz="2000" b="1" dirty="0" smtClean="0"/>
              <a:t> </a:t>
            </a:r>
            <a:r>
              <a:rPr lang="ru-RU" sz="2000" b="1" dirty="0" err="1" smtClean="0"/>
              <a:t>випливти</a:t>
            </a:r>
            <a:r>
              <a:rPr lang="ru-RU" sz="2000" b="1" dirty="0" smtClean="0"/>
              <a:t> на </a:t>
            </a:r>
            <a:r>
              <a:rPr lang="ru-RU" sz="2000" b="1" dirty="0" err="1" smtClean="0"/>
              <a:t>поверхню</a:t>
            </a:r>
            <a:r>
              <a:rPr lang="ru-RU" sz="2000" b="1" dirty="0" smtClean="0"/>
              <a:t> води. </a:t>
            </a:r>
          </a:p>
          <a:p>
            <a:pPr algn="just">
              <a:lnSpc>
                <a:spcPct val="80000"/>
              </a:lnSpc>
              <a:spcBef>
                <a:spcPts val="0"/>
              </a:spcBef>
            </a:pPr>
            <a:r>
              <a:rPr lang="ru-RU" sz="2000" b="1" dirty="0" err="1" smtClean="0"/>
              <a:t>Якщо</a:t>
            </a:r>
            <a:r>
              <a:rPr lang="ru-RU" sz="2000" b="1" dirty="0" smtClean="0"/>
              <a:t> </a:t>
            </a:r>
            <a:r>
              <a:rPr lang="ru-RU" sz="2000" b="1" dirty="0" err="1" smtClean="0"/>
              <a:t>потопельник</a:t>
            </a:r>
            <a:r>
              <a:rPr lang="ru-RU" sz="2000" b="1" dirty="0" smtClean="0"/>
              <a:t> </a:t>
            </a:r>
            <a:r>
              <a:rPr lang="ru-RU" sz="2000" b="1" dirty="0" err="1" smtClean="0"/>
              <a:t>борсається</a:t>
            </a:r>
            <a:r>
              <a:rPr lang="ru-RU" sz="2000" b="1" dirty="0" smtClean="0"/>
              <a:t> на </a:t>
            </a:r>
            <a:r>
              <a:rPr lang="ru-RU" sz="2000" b="1" dirty="0" err="1" smtClean="0"/>
              <a:t>поверхні</a:t>
            </a:r>
            <a:r>
              <a:rPr lang="ru-RU" sz="2000" b="1" dirty="0" smtClean="0"/>
              <a:t>, треба </a:t>
            </a:r>
            <a:r>
              <a:rPr lang="ru-RU" sz="2000" b="1" dirty="0" err="1" smtClean="0"/>
              <a:t>спробувати</a:t>
            </a:r>
            <a:r>
              <a:rPr lang="ru-RU" sz="2000" b="1" dirty="0" smtClean="0"/>
              <a:t> </a:t>
            </a:r>
            <a:r>
              <a:rPr lang="ru-RU" sz="2000" b="1" dirty="0" err="1" smtClean="0"/>
              <a:t>його</a:t>
            </a:r>
            <a:r>
              <a:rPr lang="ru-RU" sz="2000" b="1" dirty="0" smtClean="0"/>
              <a:t> </a:t>
            </a:r>
            <a:r>
              <a:rPr lang="ru-RU" sz="2000" b="1" dirty="0" err="1" smtClean="0"/>
              <a:t>заспокоїти</a:t>
            </a:r>
            <a:r>
              <a:rPr lang="ru-RU" sz="2000" b="1" dirty="0" smtClean="0"/>
              <a:t> </a:t>
            </a:r>
            <a:r>
              <a:rPr lang="ru-RU" sz="2000" b="1" dirty="0" err="1" smtClean="0"/>
              <a:t>і</a:t>
            </a:r>
            <a:r>
              <a:rPr lang="ru-RU" sz="2000" b="1" dirty="0" smtClean="0"/>
              <a:t> </a:t>
            </a:r>
            <a:r>
              <a:rPr lang="ru-RU" sz="2000" b="1" dirty="0" err="1" smtClean="0"/>
              <a:t>краще</a:t>
            </a:r>
            <a:r>
              <a:rPr lang="ru-RU" sz="2000" b="1" dirty="0" smtClean="0"/>
              <a:t> </a:t>
            </a:r>
            <a:r>
              <a:rPr lang="ru-RU" sz="2000" b="1" dirty="0" err="1" smtClean="0"/>
              <a:t>підпливати</a:t>
            </a:r>
            <a:r>
              <a:rPr lang="ru-RU" sz="2000" b="1" dirty="0" smtClean="0"/>
              <a:t> </a:t>
            </a:r>
            <a:r>
              <a:rPr lang="ru-RU" sz="2000" b="1" dirty="0" err="1" smtClean="0"/>
              <a:t>ззаду</a:t>
            </a:r>
            <a:r>
              <a:rPr lang="ru-RU" sz="2000" b="1" dirty="0" smtClean="0"/>
              <a:t>, </a:t>
            </a:r>
            <a:r>
              <a:rPr lang="ru-RU" sz="2000" b="1" dirty="0" err="1" smtClean="0"/>
              <a:t>бо</a:t>
            </a:r>
            <a:r>
              <a:rPr lang="ru-RU" sz="2000" b="1" dirty="0" smtClean="0"/>
              <a:t> </a:t>
            </a:r>
            <a:r>
              <a:rPr lang="ru-RU" sz="2000" b="1" dirty="0" err="1" smtClean="0"/>
              <a:t>спереляку</a:t>
            </a:r>
            <a:r>
              <a:rPr lang="ru-RU" sz="2000" b="1" dirty="0" smtClean="0"/>
              <a:t> </a:t>
            </a:r>
            <a:r>
              <a:rPr lang="ru-RU" sz="2000" b="1" dirty="0" err="1" smtClean="0"/>
              <a:t>він</a:t>
            </a:r>
            <a:r>
              <a:rPr lang="ru-RU" sz="2000" b="1" dirty="0" smtClean="0"/>
              <a:t> </a:t>
            </a:r>
            <a:r>
              <a:rPr lang="ru-RU" sz="2000" b="1" dirty="0" err="1" smtClean="0"/>
              <a:t>може</a:t>
            </a:r>
            <a:r>
              <a:rPr lang="ru-RU" sz="2000" b="1" dirty="0" smtClean="0"/>
              <a:t> </a:t>
            </a:r>
            <a:r>
              <a:rPr lang="ru-RU" sz="2000" b="1" dirty="0" err="1" smtClean="0"/>
              <a:t>вхопити</a:t>
            </a:r>
            <a:r>
              <a:rPr lang="ru-RU" sz="2000" b="1" dirty="0" smtClean="0"/>
              <a:t> </a:t>
            </a:r>
            <a:r>
              <a:rPr lang="ru-RU" sz="2000" b="1" dirty="0" err="1" smtClean="0"/>
              <a:t>рятувальника</a:t>
            </a:r>
            <a:r>
              <a:rPr lang="ru-RU" sz="2000" b="1" dirty="0" smtClean="0"/>
              <a:t>.</a:t>
            </a:r>
          </a:p>
          <a:p>
            <a:pPr algn="just">
              <a:lnSpc>
                <a:spcPct val="80000"/>
              </a:lnSpc>
              <a:spcBef>
                <a:spcPts val="0"/>
              </a:spcBef>
            </a:pPr>
            <a:r>
              <a:rPr lang="ru-RU" sz="2000" b="1" dirty="0" err="1" smtClean="0"/>
              <a:t>Рятувальникові</a:t>
            </a:r>
            <a:r>
              <a:rPr lang="ru-RU" sz="2000" b="1" dirty="0" smtClean="0"/>
              <a:t> </a:t>
            </a:r>
            <a:r>
              <a:rPr lang="ru-RU" sz="2000" b="1" dirty="0" err="1" smtClean="0"/>
              <a:t>необхідно</a:t>
            </a:r>
            <a:r>
              <a:rPr lang="ru-RU" sz="2000" b="1" dirty="0" smtClean="0"/>
              <a:t> </a:t>
            </a:r>
            <a:r>
              <a:rPr lang="ru-RU" sz="2000" b="1" dirty="0" err="1" smtClean="0"/>
              <a:t>пам'ятати</a:t>
            </a:r>
            <a:r>
              <a:rPr lang="ru-RU" sz="2000" b="1" dirty="0" smtClean="0"/>
              <a:t>, </a:t>
            </a:r>
            <a:r>
              <a:rPr lang="ru-RU" sz="2000" b="1" dirty="0" err="1" smtClean="0"/>
              <a:t>що</a:t>
            </a:r>
            <a:r>
              <a:rPr lang="ru-RU" sz="2000" b="1" dirty="0" smtClean="0"/>
              <a:t> коли </a:t>
            </a:r>
            <a:r>
              <a:rPr lang="ru-RU" sz="2000" b="1" dirty="0" err="1" smtClean="0"/>
              <a:t>потопельник</a:t>
            </a:r>
            <a:r>
              <a:rPr lang="ru-RU" sz="2000" b="1" dirty="0" smtClean="0"/>
              <a:t> </a:t>
            </a:r>
            <a:r>
              <a:rPr lang="ru-RU" sz="2000" b="1" dirty="0" err="1" smtClean="0"/>
              <a:t>вхопив</a:t>
            </a:r>
            <a:r>
              <a:rPr lang="ru-RU" sz="2000" b="1" dirty="0" smtClean="0"/>
              <a:t> </a:t>
            </a:r>
            <a:r>
              <a:rPr lang="ru-RU" sz="2000" b="1" dirty="0" err="1" smtClean="0"/>
              <a:t>його</a:t>
            </a:r>
            <a:r>
              <a:rPr lang="ru-RU" sz="2000" b="1" dirty="0" smtClean="0"/>
              <a:t> </a:t>
            </a:r>
            <a:r>
              <a:rPr lang="ru-RU" sz="2000" b="1" dirty="0" err="1" smtClean="0"/>
              <a:t>і</a:t>
            </a:r>
            <a:r>
              <a:rPr lang="ru-RU" sz="2000" b="1" dirty="0" smtClean="0"/>
              <a:t> не </a:t>
            </a:r>
            <a:r>
              <a:rPr lang="ru-RU" sz="2000" b="1" dirty="0" err="1" smtClean="0"/>
              <a:t>відпускає</a:t>
            </a:r>
            <a:r>
              <a:rPr lang="ru-RU" sz="2000" b="1" dirty="0" smtClean="0"/>
              <a:t>, </a:t>
            </a:r>
            <a:r>
              <a:rPr lang="ru-RU" sz="2000" b="1" dirty="0" err="1" smtClean="0"/>
              <a:t>занурення</a:t>
            </a:r>
            <a:r>
              <a:rPr lang="ru-RU" sz="2000" b="1" dirty="0" smtClean="0"/>
              <a:t> </a:t>
            </a:r>
            <a:r>
              <a:rPr lang="ru-RU" sz="2000" b="1" dirty="0" err="1" smtClean="0"/>
              <a:t>під</a:t>
            </a:r>
            <a:r>
              <a:rPr lang="ru-RU" sz="2000" b="1" dirty="0" smtClean="0"/>
              <a:t> воду </a:t>
            </a:r>
            <a:r>
              <a:rPr lang="ru-RU" sz="2000" b="1" dirty="0" err="1" smtClean="0"/>
              <a:t>сприяє</a:t>
            </a:r>
            <a:r>
              <a:rPr lang="ru-RU" sz="2000" b="1" dirty="0" smtClean="0"/>
              <a:t> </a:t>
            </a:r>
            <a:r>
              <a:rPr lang="ru-RU" sz="2000" b="1" dirty="0" err="1" smtClean="0"/>
              <a:t>звільненню</a:t>
            </a:r>
            <a:r>
              <a:rPr lang="ru-RU" sz="2000" b="1" dirty="0" smtClean="0"/>
              <a:t> </a:t>
            </a:r>
            <a:r>
              <a:rPr lang="ru-RU" sz="2000" b="1" dirty="0" err="1" smtClean="0"/>
              <a:t>від</a:t>
            </a:r>
            <a:r>
              <a:rPr lang="ru-RU" sz="2000" b="1" dirty="0" smtClean="0"/>
              <a:t> </a:t>
            </a:r>
            <a:r>
              <a:rPr lang="ru-RU" sz="2000" b="1" dirty="0" err="1" smtClean="0"/>
              <a:t>нього</a:t>
            </a:r>
            <a:r>
              <a:rPr lang="ru-RU" sz="2000" b="1" dirty="0" smtClean="0"/>
              <a:t>, </a:t>
            </a:r>
            <a:r>
              <a:rPr lang="ru-RU" sz="2000" b="1" dirty="0" err="1" smtClean="0"/>
              <a:t>оскільки</a:t>
            </a:r>
            <a:r>
              <a:rPr lang="ru-RU" sz="2000" b="1" dirty="0" smtClean="0"/>
              <a:t> </a:t>
            </a:r>
            <a:r>
              <a:rPr lang="ru-RU" sz="2000" b="1" dirty="0" err="1" smtClean="0"/>
              <a:t>потопельник</a:t>
            </a:r>
            <a:r>
              <a:rPr lang="ru-RU" sz="2000" b="1" dirty="0" smtClean="0"/>
              <a:t> буде </a:t>
            </a:r>
            <a:r>
              <a:rPr lang="ru-RU" sz="2000" b="1" dirty="0" err="1" smtClean="0"/>
              <a:t>прагнути</a:t>
            </a:r>
            <a:r>
              <a:rPr lang="ru-RU" sz="2000" b="1" dirty="0" smtClean="0"/>
              <a:t> </a:t>
            </a:r>
            <a:r>
              <a:rPr lang="ru-RU" sz="2000" b="1" dirty="0" err="1" smtClean="0"/>
              <a:t>залишатись</a:t>
            </a:r>
            <a:r>
              <a:rPr lang="ru-RU" sz="2000" b="1" dirty="0" smtClean="0"/>
              <a:t> над водою. </a:t>
            </a:r>
            <a:r>
              <a:rPr lang="ru-RU" sz="2000" b="1" dirty="0" err="1" smtClean="0"/>
              <a:t>Якщо</a:t>
            </a:r>
            <a:r>
              <a:rPr lang="ru-RU" sz="2000" b="1" dirty="0" smtClean="0"/>
              <a:t> ж </a:t>
            </a:r>
            <a:r>
              <a:rPr lang="ru-RU" sz="2000" b="1" dirty="0" err="1" smtClean="0"/>
              <a:t>цей</a:t>
            </a:r>
            <a:r>
              <a:rPr lang="ru-RU" sz="2000" b="1" dirty="0" smtClean="0"/>
              <a:t> </a:t>
            </a:r>
            <a:r>
              <a:rPr lang="ru-RU" sz="2000" b="1" dirty="0" err="1" smtClean="0"/>
              <a:t>прийом</a:t>
            </a:r>
            <a:r>
              <a:rPr lang="ru-RU" sz="2000" b="1" dirty="0" smtClean="0"/>
              <a:t> не дозволить </a:t>
            </a:r>
            <a:r>
              <a:rPr lang="ru-RU" sz="2000" b="1" dirty="0" err="1" smtClean="0"/>
              <a:t>звільнитися</a:t>
            </a:r>
            <a:r>
              <a:rPr lang="ru-RU" sz="2000" b="1" dirty="0" smtClean="0"/>
              <a:t>, то </a:t>
            </a:r>
            <a:r>
              <a:rPr lang="ru-RU" sz="2000" b="1" dirty="0" err="1" smtClean="0"/>
              <a:t>слід</a:t>
            </a:r>
            <a:r>
              <a:rPr lang="ru-RU" sz="2000" b="1" dirty="0" smtClean="0"/>
              <a:t> </a:t>
            </a:r>
            <a:r>
              <a:rPr lang="ru-RU" sz="2000" b="1" dirty="0" err="1" smtClean="0"/>
              <a:t>застосувати</a:t>
            </a:r>
            <a:r>
              <a:rPr lang="ru-RU" sz="2000" b="1" dirty="0" smtClean="0"/>
              <a:t> </a:t>
            </a:r>
            <a:r>
              <a:rPr lang="ru-RU" sz="2000" b="1" dirty="0" err="1" smtClean="0"/>
              <a:t>больовий</a:t>
            </a:r>
            <a:r>
              <a:rPr lang="ru-RU" sz="2000" b="1" dirty="0" smtClean="0"/>
              <a:t> </a:t>
            </a:r>
            <a:r>
              <a:rPr lang="ru-RU" sz="2000" b="1" dirty="0" err="1" smtClean="0"/>
              <a:t>прийом</a:t>
            </a:r>
            <a:r>
              <a:rPr lang="ru-RU" sz="2000" b="1" dirty="0" smtClean="0"/>
              <a:t> </a:t>
            </a:r>
            <a:r>
              <a:rPr lang="ru-RU" sz="2000" b="1" dirty="0" err="1" smtClean="0"/>
              <a:t>або</a:t>
            </a:r>
            <a:r>
              <a:rPr lang="ru-RU" sz="2000" b="1" dirty="0" smtClean="0"/>
              <a:t> </a:t>
            </a:r>
            <a:r>
              <a:rPr lang="ru-RU" sz="2000" b="1" dirty="0" err="1" smtClean="0"/>
              <a:t>больовий</a:t>
            </a:r>
            <a:r>
              <a:rPr lang="ru-RU" sz="2000" b="1" dirty="0" smtClean="0"/>
              <a:t> </a:t>
            </a:r>
            <a:r>
              <a:rPr lang="ru-RU" sz="2000" b="1" dirty="0" err="1" smtClean="0"/>
              <a:t>прийом</a:t>
            </a:r>
            <a:r>
              <a:rPr lang="ru-RU" sz="2000" b="1" dirty="0" smtClean="0"/>
              <a:t> у </a:t>
            </a:r>
            <a:r>
              <a:rPr lang="ru-RU" sz="2000" b="1" dirty="0" err="1" smtClean="0"/>
              <a:t>поєднанні</a:t>
            </a:r>
            <a:r>
              <a:rPr lang="ru-RU" sz="2000" b="1" dirty="0" smtClean="0"/>
              <a:t> </a:t>
            </a:r>
            <a:r>
              <a:rPr lang="ru-RU" sz="2000" b="1" dirty="0" err="1" smtClean="0"/>
              <a:t>із</a:t>
            </a:r>
            <a:r>
              <a:rPr lang="ru-RU" sz="2000" b="1" dirty="0" smtClean="0"/>
              <a:t> </a:t>
            </a:r>
            <a:r>
              <a:rPr lang="ru-RU" sz="2000" b="1" dirty="0" err="1" smtClean="0"/>
              <a:t>зануренням</a:t>
            </a:r>
            <a:r>
              <a:rPr lang="ru-RU" sz="2000" b="1" dirty="0" smtClean="0"/>
              <a:t>.</a:t>
            </a:r>
            <a:endParaRPr lang="ru-RU" sz="2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s://ok-t.ru/studopediaru/baza11/338713845667.files/image042.jpg"/>
          <p:cNvPicPr>
            <a:picLocks noChangeAspect="1" noChangeArrowheads="1"/>
          </p:cNvPicPr>
          <p:nvPr/>
        </p:nvPicPr>
        <p:blipFill>
          <a:blip r:embed="rId2" cstate="print"/>
          <a:srcRect/>
          <a:stretch>
            <a:fillRect/>
          </a:stretch>
        </p:blipFill>
        <p:spPr bwMode="auto">
          <a:xfrm>
            <a:off x="1785918" y="285728"/>
            <a:ext cx="6291277" cy="3145641"/>
          </a:xfrm>
          <a:prstGeom prst="rect">
            <a:avLst/>
          </a:prstGeom>
          <a:noFill/>
        </p:spPr>
      </p:pic>
      <p:pic>
        <p:nvPicPr>
          <p:cNvPr id="87045" name="Picture 5"/>
          <p:cNvPicPr>
            <a:picLocks noChangeAspect="1" noChangeArrowheads="1"/>
          </p:cNvPicPr>
          <p:nvPr/>
        </p:nvPicPr>
        <p:blipFill>
          <a:blip r:embed="rId3" cstate="print"/>
          <a:srcRect l="13177" t="39062" r="57174" b="38477"/>
          <a:stretch>
            <a:fillRect/>
          </a:stretch>
        </p:blipFill>
        <p:spPr bwMode="auto">
          <a:xfrm>
            <a:off x="1285852" y="3573199"/>
            <a:ext cx="7072362" cy="3012303"/>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ok-t.ru/studopediaru/baza11/338713845667.files/image044.jpg"/>
          <p:cNvPicPr>
            <a:picLocks noChangeAspect="1" noChangeArrowheads="1"/>
          </p:cNvPicPr>
          <p:nvPr/>
        </p:nvPicPr>
        <p:blipFill>
          <a:blip r:embed="rId2" cstate="print"/>
          <a:srcRect/>
          <a:stretch>
            <a:fillRect/>
          </a:stretch>
        </p:blipFill>
        <p:spPr bwMode="auto">
          <a:xfrm>
            <a:off x="1714480" y="1"/>
            <a:ext cx="5715040" cy="6858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14290"/>
            <a:ext cx="8572560" cy="6643710"/>
          </a:xfrm>
        </p:spPr>
        <p:txBody>
          <a:bodyPr>
            <a:normAutofit fontScale="62500" lnSpcReduction="20000"/>
          </a:bodyPr>
          <a:lstStyle/>
          <a:p>
            <a:pPr algn="just"/>
            <a:r>
              <a:rPr lang="ru-RU" b="1" dirty="0" smtClean="0"/>
              <a:t>Характер </a:t>
            </a:r>
            <a:r>
              <a:rPr lang="ru-RU" b="1" dirty="0" err="1" smtClean="0"/>
              <a:t>надання</a:t>
            </a:r>
            <a:r>
              <a:rPr lang="ru-RU" b="1" dirty="0" smtClean="0"/>
              <a:t> </a:t>
            </a:r>
            <a:r>
              <a:rPr lang="ru-RU" b="1" dirty="0" err="1" smtClean="0"/>
              <a:t>допомоги</a:t>
            </a:r>
            <a:r>
              <a:rPr lang="ru-RU" b="1" dirty="0" smtClean="0"/>
              <a:t> </a:t>
            </a:r>
            <a:r>
              <a:rPr lang="ru-RU" b="1" dirty="0" err="1" smtClean="0"/>
              <a:t>після</a:t>
            </a:r>
            <a:r>
              <a:rPr lang="ru-RU" b="1" dirty="0" smtClean="0"/>
              <a:t> </a:t>
            </a:r>
            <a:r>
              <a:rPr lang="ru-RU" b="1" dirty="0" err="1" smtClean="0"/>
              <a:t>винесення</a:t>
            </a:r>
            <a:r>
              <a:rPr lang="ru-RU" b="1" dirty="0" smtClean="0"/>
              <a:t> </a:t>
            </a:r>
            <a:r>
              <a:rPr lang="ru-RU" b="1" dirty="0" err="1" smtClean="0"/>
              <a:t>потерпілого</a:t>
            </a:r>
            <a:r>
              <a:rPr lang="ru-RU" b="1" dirty="0" smtClean="0"/>
              <a:t> </a:t>
            </a:r>
            <a:r>
              <a:rPr lang="ru-RU" b="1" dirty="0" err="1" smtClean="0"/>
              <a:t>з</a:t>
            </a:r>
            <a:r>
              <a:rPr lang="ru-RU" b="1" dirty="0" smtClean="0"/>
              <a:t> води </a:t>
            </a:r>
            <a:r>
              <a:rPr lang="ru-RU" b="1" dirty="0" err="1" smtClean="0"/>
              <a:t>залежить</a:t>
            </a:r>
            <a:r>
              <a:rPr lang="ru-RU" b="1" dirty="0" smtClean="0"/>
              <a:t> </a:t>
            </a:r>
            <a:r>
              <a:rPr lang="ru-RU" b="1" dirty="0" err="1" smtClean="0"/>
              <a:t>від</a:t>
            </a:r>
            <a:r>
              <a:rPr lang="ru-RU" b="1" dirty="0" smtClean="0"/>
              <a:t> </a:t>
            </a:r>
            <a:r>
              <a:rPr lang="ru-RU" b="1" dirty="0" err="1" smtClean="0"/>
              <a:t>тяжкості</a:t>
            </a:r>
            <a:r>
              <a:rPr lang="ru-RU" b="1" dirty="0" smtClean="0"/>
              <a:t> </a:t>
            </a:r>
            <a:r>
              <a:rPr lang="ru-RU" b="1" dirty="0" err="1" smtClean="0"/>
              <a:t>його</a:t>
            </a:r>
            <a:r>
              <a:rPr lang="ru-RU" b="1" dirty="0" smtClean="0"/>
              <a:t> стану. При </a:t>
            </a:r>
            <a:r>
              <a:rPr lang="ru-RU" b="1" dirty="0" err="1" smtClean="0"/>
              <a:t>утопленні</a:t>
            </a:r>
            <a:r>
              <a:rPr lang="ru-RU" b="1" dirty="0" smtClean="0"/>
              <a:t> </a:t>
            </a:r>
            <a:r>
              <a:rPr lang="ru-RU" b="1" dirty="0" err="1" smtClean="0"/>
              <a:t>може</a:t>
            </a:r>
            <a:r>
              <a:rPr lang="ru-RU" b="1" dirty="0" smtClean="0"/>
              <a:t> </a:t>
            </a:r>
            <a:r>
              <a:rPr lang="ru-RU" b="1" dirty="0" err="1" smtClean="0"/>
              <a:t>виникнути</a:t>
            </a:r>
            <a:r>
              <a:rPr lang="ru-RU" b="1" dirty="0" smtClean="0"/>
              <a:t> так </a:t>
            </a:r>
            <a:r>
              <a:rPr lang="ru-RU" b="1" dirty="0" err="1" smtClean="0"/>
              <a:t>звані</a:t>
            </a:r>
            <a:r>
              <a:rPr lang="ru-RU" b="1" dirty="0" smtClean="0"/>
              <a:t> "</a:t>
            </a:r>
            <a:r>
              <a:rPr lang="ru-RU" b="1" dirty="0" smtClean="0">
                <a:solidFill>
                  <a:srgbClr val="FF0000"/>
                </a:solidFill>
              </a:rPr>
              <a:t>синя</a:t>
            </a:r>
            <a:r>
              <a:rPr lang="ru-RU" b="1" dirty="0" smtClean="0"/>
              <a:t>" та "</a:t>
            </a:r>
            <a:r>
              <a:rPr lang="ru-RU" b="1" dirty="0" err="1" smtClean="0">
                <a:solidFill>
                  <a:srgbClr val="FF0000"/>
                </a:solidFill>
              </a:rPr>
              <a:t>біла</a:t>
            </a:r>
            <a:r>
              <a:rPr lang="ru-RU" b="1" dirty="0" smtClean="0"/>
              <a:t>" </a:t>
            </a:r>
            <a:r>
              <a:rPr lang="ru-RU" b="1" dirty="0" err="1" smtClean="0"/>
              <a:t>асфіксії</a:t>
            </a:r>
            <a:r>
              <a:rPr lang="ru-RU" b="1" dirty="0" smtClean="0"/>
              <a:t>. </a:t>
            </a:r>
          </a:p>
          <a:p>
            <a:pPr algn="just"/>
            <a:r>
              <a:rPr lang="ru-RU" b="1" dirty="0" smtClean="0">
                <a:solidFill>
                  <a:srgbClr val="FF0000"/>
                </a:solidFill>
              </a:rPr>
              <a:t>Синя </a:t>
            </a:r>
            <a:r>
              <a:rPr lang="ru-RU" b="1" dirty="0" err="1" smtClean="0">
                <a:solidFill>
                  <a:srgbClr val="FF0000"/>
                </a:solidFill>
              </a:rPr>
              <a:t>асфіксія</a:t>
            </a:r>
            <a:r>
              <a:rPr lang="ru-RU" b="1" dirty="0" smtClean="0">
                <a:solidFill>
                  <a:srgbClr val="FF0000"/>
                </a:solidFill>
              </a:rPr>
              <a:t> </a:t>
            </a:r>
            <a:r>
              <a:rPr lang="ru-RU" b="1" dirty="0" err="1" smtClean="0"/>
              <a:t>виникає</a:t>
            </a:r>
            <a:r>
              <a:rPr lang="ru-RU" b="1" dirty="0" smtClean="0"/>
              <a:t>, </a:t>
            </a:r>
            <a:r>
              <a:rPr lang="ru-RU" b="1" dirty="0" err="1" smtClean="0"/>
              <a:t>якщо</a:t>
            </a:r>
            <a:r>
              <a:rPr lang="ru-RU" b="1" dirty="0" smtClean="0"/>
              <a:t> вода </a:t>
            </a:r>
            <a:r>
              <a:rPr lang="ru-RU" b="1" dirty="0" err="1" smtClean="0"/>
              <a:t>потрапляє</a:t>
            </a:r>
            <a:r>
              <a:rPr lang="ru-RU" b="1" dirty="0" smtClean="0"/>
              <a:t> у </a:t>
            </a:r>
            <a:r>
              <a:rPr lang="ru-RU" b="1" dirty="0" err="1" smtClean="0"/>
              <a:t>дихальні</a:t>
            </a:r>
            <a:r>
              <a:rPr lang="ru-RU" b="1" dirty="0" smtClean="0"/>
              <a:t> шляхи </a:t>
            </a:r>
            <a:r>
              <a:rPr lang="ru-RU" b="1" dirty="0" err="1" smtClean="0"/>
              <a:t>і</a:t>
            </a:r>
            <a:r>
              <a:rPr lang="ru-RU" b="1" dirty="0" smtClean="0"/>
              <a:t> </a:t>
            </a:r>
            <a:r>
              <a:rPr lang="ru-RU" b="1" dirty="0" err="1" smtClean="0"/>
              <a:t>шлунок</a:t>
            </a:r>
            <a:r>
              <a:rPr lang="ru-RU" b="1" dirty="0" smtClean="0"/>
              <a:t>. </a:t>
            </a:r>
          </a:p>
          <a:p>
            <a:pPr algn="just"/>
            <a:r>
              <a:rPr lang="ru-RU" b="1" dirty="0" err="1" smtClean="0">
                <a:solidFill>
                  <a:srgbClr val="FF0000"/>
                </a:solidFill>
              </a:rPr>
              <a:t>Біла</a:t>
            </a:r>
            <a:r>
              <a:rPr lang="ru-RU" b="1" dirty="0" smtClean="0">
                <a:solidFill>
                  <a:srgbClr val="FF0000"/>
                </a:solidFill>
              </a:rPr>
              <a:t> </a:t>
            </a:r>
            <a:r>
              <a:rPr lang="ru-RU" b="1" dirty="0" err="1" smtClean="0">
                <a:solidFill>
                  <a:srgbClr val="FF0000"/>
                </a:solidFill>
              </a:rPr>
              <a:t>асфіксія</a:t>
            </a:r>
            <a:r>
              <a:rPr lang="ru-RU" b="1" dirty="0" smtClean="0">
                <a:solidFill>
                  <a:srgbClr val="FF0000"/>
                </a:solidFill>
              </a:rPr>
              <a:t> </a:t>
            </a:r>
            <a:r>
              <a:rPr lang="ru-RU" b="1" dirty="0" err="1" smtClean="0"/>
              <a:t>виникає</a:t>
            </a:r>
            <a:r>
              <a:rPr lang="ru-RU" b="1" dirty="0" smtClean="0"/>
              <a:t> при </a:t>
            </a:r>
            <a:r>
              <a:rPr lang="ru-RU" b="1" dirty="0" err="1" smtClean="0"/>
              <a:t>раптовій</a:t>
            </a:r>
            <a:r>
              <a:rPr lang="ru-RU" b="1" dirty="0" smtClean="0"/>
              <a:t> </a:t>
            </a:r>
            <a:r>
              <a:rPr lang="ru-RU" b="1" dirty="0" err="1" smtClean="0"/>
              <a:t>зупинці</a:t>
            </a:r>
            <a:r>
              <a:rPr lang="ru-RU" b="1" dirty="0" smtClean="0"/>
              <a:t> </a:t>
            </a:r>
            <a:r>
              <a:rPr lang="ru-RU" b="1" dirty="0" err="1" smtClean="0"/>
              <a:t>дихання</a:t>
            </a:r>
            <a:r>
              <a:rPr lang="ru-RU" b="1" dirty="0" smtClean="0"/>
              <a:t> </a:t>
            </a:r>
            <a:r>
              <a:rPr lang="ru-RU" b="1" dirty="0" err="1" smtClean="0"/>
              <a:t>під</a:t>
            </a:r>
            <a:r>
              <a:rPr lang="ru-RU" b="1" dirty="0" smtClean="0"/>
              <a:t> водою, </a:t>
            </a:r>
            <a:r>
              <a:rPr lang="ru-RU" b="1" dirty="0" err="1" smtClean="0"/>
              <a:t>внаслідок</a:t>
            </a:r>
            <a:r>
              <a:rPr lang="ru-RU" b="1" dirty="0" smtClean="0"/>
              <a:t> </a:t>
            </a:r>
            <a:r>
              <a:rPr lang="ru-RU" b="1" dirty="0" err="1" smtClean="0"/>
              <a:t>чого</a:t>
            </a:r>
            <a:r>
              <a:rPr lang="ru-RU" b="1" dirty="0" smtClean="0"/>
              <a:t> вода </a:t>
            </a:r>
            <a:r>
              <a:rPr lang="ru-RU" b="1" dirty="0" err="1" smtClean="0"/>
              <a:t>майже</a:t>
            </a:r>
            <a:r>
              <a:rPr lang="ru-RU" b="1" dirty="0" smtClean="0"/>
              <a:t> не </a:t>
            </a:r>
            <a:r>
              <a:rPr lang="ru-RU" b="1" dirty="0" err="1" smtClean="0"/>
              <a:t>потрапляє</a:t>
            </a:r>
            <a:r>
              <a:rPr lang="ru-RU" b="1" dirty="0" smtClean="0"/>
              <a:t> у </a:t>
            </a:r>
            <a:r>
              <a:rPr lang="ru-RU" b="1" dirty="0" err="1" smtClean="0"/>
              <a:t>дихальні</a:t>
            </a:r>
            <a:r>
              <a:rPr lang="ru-RU" b="1" dirty="0" smtClean="0"/>
              <a:t> шляхи. В такому </a:t>
            </a:r>
            <a:r>
              <a:rPr lang="ru-RU" b="1" dirty="0" err="1" smtClean="0"/>
              <a:t>стані</a:t>
            </a:r>
            <a:r>
              <a:rPr lang="ru-RU" b="1" dirty="0" smtClean="0"/>
              <a:t> заходи, </a:t>
            </a:r>
            <a:r>
              <a:rPr lang="ru-RU" b="1" dirty="0" err="1" smtClean="0"/>
              <a:t>спрямовані</a:t>
            </a:r>
            <a:r>
              <a:rPr lang="ru-RU" b="1" dirty="0" smtClean="0"/>
              <a:t> на </a:t>
            </a:r>
            <a:r>
              <a:rPr lang="ru-RU" b="1" dirty="0" err="1" smtClean="0"/>
              <a:t>реанімацію</a:t>
            </a:r>
            <a:r>
              <a:rPr lang="ru-RU" b="1" dirty="0" smtClean="0"/>
              <a:t> </a:t>
            </a:r>
            <a:r>
              <a:rPr lang="ru-RU" b="1" dirty="0" err="1" smtClean="0"/>
              <a:t>потопельника</a:t>
            </a:r>
            <a:r>
              <a:rPr lang="ru-RU" b="1" dirty="0" smtClean="0"/>
              <a:t>, </a:t>
            </a:r>
            <a:r>
              <a:rPr lang="ru-RU" b="1" dirty="0" err="1" smtClean="0"/>
              <a:t>здійснюються</a:t>
            </a:r>
            <a:r>
              <a:rPr lang="ru-RU" b="1" dirty="0" smtClean="0"/>
              <a:t> </a:t>
            </a:r>
            <a:r>
              <a:rPr lang="ru-RU" b="1" dirty="0" err="1" smtClean="0"/>
              <a:t>негайно</a:t>
            </a:r>
            <a:r>
              <a:rPr lang="ru-RU" b="1" dirty="0" smtClean="0"/>
              <a:t> </a:t>
            </a:r>
            <a:r>
              <a:rPr lang="ru-RU" b="1" dirty="0" err="1" smtClean="0"/>
              <a:t>після</a:t>
            </a:r>
            <a:r>
              <a:rPr lang="ru-RU" b="1" dirty="0" smtClean="0"/>
              <a:t> </a:t>
            </a:r>
            <a:r>
              <a:rPr lang="ru-RU" b="1" dirty="0" err="1" smtClean="0"/>
              <a:t>витягнення</a:t>
            </a:r>
            <a:r>
              <a:rPr lang="ru-RU" b="1" dirty="0" smtClean="0"/>
              <a:t> </a:t>
            </a:r>
            <a:r>
              <a:rPr lang="ru-RU" b="1" dirty="0" err="1" smtClean="0"/>
              <a:t>його</a:t>
            </a:r>
            <a:r>
              <a:rPr lang="ru-RU" b="1" dirty="0" smtClean="0"/>
              <a:t> </a:t>
            </a:r>
            <a:r>
              <a:rPr lang="ru-RU" b="1" dirty="0" err="1" smtClean="0"/>
              <a:t>з</a:t>
            </a:r>
            <a:r>
              <a:rPr lang="ru-RU" b="1" dirty="0" smtClean="0"/>
              <a:t> води. </a:t>
            </a:r>
          </a:p>
          <a:p>
            <a:pPr algn="just"/>
            <a:r>
              <a:rPr lang="ru-RU" b="1" dirty="0" err="1" smtClean="0">
                <a:solidFill>
                  <a:srgbClr val="7030A0"/>
                </a:solidFill>
              </a:rPr>
              <a:t>Якщо</a:t>
            </a:r>
            <a:r>
              <a:rPr lang="ru-RU" b="1" dirty="0" smtClean="0">
                <a:solidFill>
                  <a:srgbClr val="7030A0"/>
                </a:solidFill>
              </a:rPr>
              <a:t> </a:t>
            </a:r>
            <a:r>
              <a:rPr lang="ru-RU" b="1" dirty="0" err="1" smtClean="0">
                <a:solidFill>
                  <a:srgbClr val="7030A0"/>
                </a:solidFill>
              </a:rPr>
              <a:t>потерпілий</a:t>
            </a:r>
            <a:r>
              <a:rPr lang="ru-RU" b="1" dirty="0" smtClean="0">
                <a:solidFill>
                  <a:srgbClr val="7030A0"/>
                </a:solidFill>
              </a:rPr>
              <a:t> не </a:t>
            </a:r>
            <a:r>
              <a:rPr lang="ru-RU" b="1" dirty="0" err="1" smtClean="0">
                <a:solidFill>
                  <a:srgbClr val="7030A0"/>
                </a:solidFill>
              </a:rPr>
              <a:t>втратив</a:t>
            </a:r>
            <a:r>
              <a:rPr lang="ru-RU" b="1" dirty="0" smtClean="0">
                <a:solidFill>
                  <a:srgbClr val="7030A0"/>
                </a:solidFill>
              </a:rPr>
              <a:t> </a:t>
            </a:r>
            <a:r>
              <a:rPr lang="ru-RU" b="1" dirty="0" err="1" smtClean="0">
                <a:solidFill>
                  <a:srgbClr val="7030A0"/>
                </a:solidFill>
              </a:rPr>
              <a:t>свідомості</a:t>
            </a:r>
            <a:r>
              <a:rPr lang="ru-RU" b="1" dirty="0" smtClean="0"/>
              <a:t>, пульс та </a:t>
            </a:r>
            <a:r>
              <a:rPr lang="ru-RU" b="1" dirty="0" err="1" smtClean="0"/>
              <a:t>дихання</a:t>
            </a:r>
            <a:r>
              <a:rPr lang="ru-RU" b="1" dirty="0" smtClean="0"/>
              <a:t> </a:t>
            </a:r>
            <a:r>
              <a:rPr lang="ru-RU" b="1" dirty="0" err="1" smtClean="0"/>
              <a:t>задовільні</a:t>
            </a:r>
            <a:r>
              <a:rPr lang="ru-RU" b="1" dirty="0" smtClean="0"/>
              <a:t>, </a:t>
            </a:r>
            <a:r>
              <a:rPr lang="ru-RU" b="1" dirty="0" err="1" smtClean="0"/>
              <a:t>його</a:t>
            </a:r>
            <a:r>
              <a:rPr lang="ru-RU" b="1" dirty="0" smtClean="0"/>
              <a:t> </a:t>
            </a:r>
            <a:r>
              <a:rPr lang="ru-RU" b="1" dirty="0" err="1" smtClean="0"/>
              <a:t>слід</a:t>
            </a:r>
            <a:r>
              <a:rPr lang="ru-RU" b="1" dirty="0" smtClean="0"/>
              <a:t> </a:t>
            </a:r>
            <a:r>
              <a:rPr lang="ru-RU" b="1" dirty="0" err="1" smtClean="0"/>
              <a:t>покласти</a:t>
            </a:r>
            <a:r>
              <a:rPr lang="ru-RU" b="1" dirty="0" smtClean="0"/>
              <a:t> на </a:t>
            </a:r>
            <a:r>
              <a:rPr lang="ru-RU" b="1" dirty="0" err="1" smtClean="0"/>
              <a:t>тверду</a:t>
            </a:r>
            <a:r>
              <a:rPr lang="ru-RU" b="1" dirty="0" smtClean="0"/>
              <a:t> </a:t>
            </a:r>
            <a:r>
              <a:rPr lang="ru-RU" b="1" dirty="0" err="1" smtClean="0"/>
              <a:t>суху</a:t>
            </a:r>
            <a:r>
              <a:rPr lang="ru-RU" b="1" dirty="0" smtClean="0"/>
              <a:t> </a:t>
            </a:r>
            <a:r>
              <a:rPr lang="ru-RU" b="1" dirty="0" err="1" smtClean="0"/>
              <a:t>поверхню</a:t>
            </a:r>
            <a:r>
              <a:rPr lang="ru-RU" b="1" dirty="0" smtClean="0"/>
              <a:t> так, </a:t>
            </a:r>
            <a:r>
              <a:rPr lang="ru-RU" b="1" dirty="0" err="1" smtClean="0"/>
              <a:t>щоб</a:t>
            </a:r>
            <a:r>
              <a:rPr lang="ru-RU" b="1" dirty="0" smtClean="0"/>
              <a:t> голова </a:t>
            </a:r>
            <a:r>
              <a:rPr lang="ru-RU" b="1" dirty="0" err="1" smtClean="0"/>
              <a:t>була</a:t>
            </a:r>
            <a:r>
              <a:rPr lang="ru-RU" b="1" dirty="0" smtClean="0"/>
              <a:t> </a:t>
            </a:r>
            <a:r>
              <a:rPr lang="ru-RU" b="1" dirty="0" err="1" smtClean="0"/>
              <a:t>низько</a:t>
            </a:r>
            <a:r>
              <a:rPr lang="ru-RU" b="1" dirty="0" smtClean="0"/>
              <a:t> опущена, </a:t>
            </a:r>
            <a:r>
              <a:rPr lang="ru-RU" b="1" dirty="0" err="1" smtClean="0"/>
              <a:t>роздягнути</a:t>
            </a:r>
            <a:r>
              <a:rPr lang="ru-RU" b="1" dirty="0" smtClean="0"/>
              <a:t>, </a:t>
            </a:r>
            <a:r>
              <a:rPr lang="ru-RU" b="1" dirty="0" err="1" smtClean="0"/>
              <a:t>розтерти</a:t>
            </a:r>
            <a:r>
              <a:rPr lang="ru-RU" b="1" dirty="0" smtClean="0"/>
              <a:t> сухим рушником, </a:t>
            </a:r>
            <a:r>
              <a:rPr lang="ru-RU" b="1" dirty="0" err="1" smtClean="0"/>
              <a:t>переодягнути</a:t>
            </a:r>
            <a:r>
              <a:rPr lang="ru-RU" b="1" dirty="0" smtClean="0"/>
              <a:t> в </a:t>
            </a:r>
            <a:r>
              <a:rPr lang="ru-RU" b="1" dirty="0" err="1" smtClean="0"/>
              <a:t>сухий</a:t>
            </a:r>
            <a:r>
              <a:rPr lang="ru-RU" b="1" dirty="0" smtClean="0"/>
              <a:t> </a:t>
            </a:r>
            <a:r>
              <a:rPr lang="ru-RU" b="1" dirty="0" err="1" smtClean="0"/>
              <a:t>одяг</a:t>
            </a:r>
            <a:r>
              <a:rPr lang="ru-RU" b="1" dirty="0" smtClean="0"/>
              <a:t>, </a:t>
            </a:r>
            <a:r>
              <a:rPr lang="ru-RU" b="1" dirty="0" err="1" smtClean="0"/>
              <a:t>обгорнути</a:t>
            </a:r>
            <a:r>
              <a:rPr lang="ru-RU" b="1" dirty="0" smtClean="0"/>
              <a:t> теплою </a:t>
            </a:r>
            <a:r>
              <a:rPr lang="ru-RU" b="1" dirty="0" err="1" smtClean="0"/>
              <a:t>ковдрою</a:t>
            </a:r>
            <a:r>
              <a:rPr lang="ru-RU" b="1" dirty="0" smtClean="0"/>
              <a:t> та </a:t>
            </a:r>
            <a:r>
              <a:rPr lang="ru-RU" b="1" dirty="0" err="1" smtClean="0"/>
              <a:t>дати</a:t>
            </a:r>
            <a:r>
              <a:rPr lang="ru-RU" b="1" dirty="0" smtClean="0"/>
              <a:t> </a:t>
            </a:r>
            <a:r>
              <a:rPr lang="ru-RU" b="1" dirty="0" err="1" smtClean="0"/>
              <a:t>гарячий</a:t>
            </a:r>
            <a:r>
              <a:rPr lang="ru-RU" b="1" dirty="0" smtClean="0"/>
              <a:t> чай </a:t>
            </a:r>
            <a:r>
              <a:rPr lang="ru-RU" b="1" dirty="0" err="1" smtClean="0"/>
              <a:t>чи</a:t>
            </a:r>
            <a:r>
              <a:rPr lang="ru-RU" b="1" dirty="0" smtClean="0"/>
              <a:t> </a:t>
            </a:r>
            <a:r>
              <a:rPr lang="ru-RU" b="1" dirty="0" err="1" smtClean="0"/>
              <a:t>каву</a:t>
            </a:r>
            <a:r>
              <a:rPr lang="ru-RU" b="1" dirty="0" smtClean="0"/>
              <a:t>. </a:t>
            </a:r>
          </a:p>
          <a:p>
            <a:pPr algn="just"/>
            <a:r>
              <a:rPr lang="ru-RU" b="1" dirty="0" err="1" smtClean="0">
                <a:solidFill>
                  <a:srgbClr val="7030A0"/>
                </a:solidFill>
              </a:rPr>
              <a:t>Якщо</a:t>
            </a:r>
            <a:r>
              <a:rPr lang="ru-RU" b="1" dirty="0" smtClean="0">
                <a:solidFill>
                  <a:srgbClr val="7030A0"/>
                </a:solidFill>
              </a:rPr>
              <a:t> </a:t>
            </a:r>
            <a:r>
              <a:rPr lang="ru-RU" b="1" dirty="0" err="1" smtClean="0">
                <a:solidFill>
                  <a:srgbClr val="7030A0"/>
                </a:solidFill>
              </a:rPr>
              <a:t>свідомість</a:t>
            </a:r>
            <a:r>
              <a:rPr lang="ru-RU" b="1" dirty="0" smtClean="0">
                <a:solidFill>
                  <a:srgbClr val="7030A0"/>
                </a:solidFill>
              </a:rPr>
              <a:t> </a:t>
            </a:r>
            <a:r>
              <a:rPr lang="ru-RU" b="1" dirty="0" err="1" smtClean="0">
                <a:solidFill>
                  <a:srgbClr val="7030A0"/>
                </a:solidFill>
              </a:rPr>
              <a:t>відсутня</a:t>
            </a:r>
            <a:r>
              <a:rPr lang="ru-RU" b="1" dirty="0" smtClean="0"/>
              <a:t>, </a:t>
            </a:r>
            <a:r>
              <a:rPr lang="ru-RU" b="1" dirty="0" err="1" smtClean="0"/>
              <a:t>але</a:t>
            </a:r>
            <a:r>
              <a:rPr lang="ru-RU" b="1" dirty="0" smtClean="0"/>
              <a:t> </a:t>
            </a:r>
            <a:r>
              <a:rPr lang="ru-RU" b="1" dirty="0" err="1" smtClean="0"/>
              <a:t>є</a:t>
            </a:r>
            <a:r>
              <a:rPr lang="ru-RU" b="1" dirty="0" smtClean="0"/>
              <a:t> пульс та </a:t>
            </a:r>
            <a:r>
              <a:rPr lang="ru-RU" b="1" dirty="0" err="1" smtClean="0"/>
              <a:t>дихання</a:t>
            </a:r>
            <a:r>
              <a:rPr lang="ru-RU" b="1" dirty="0" smtClean="0"/>
              <a:t> </a:t>
            </a:r>
            <a:r>
              <a:rPr lang="ru-RU" b="1" dirty="0" err="1" smtClean="0"/>
              <a:t>необхідно</a:t>
            </a:r>
            <a:r>
              <a:rPr lang="ru-RU" b="1" dirty="0" smtClean="0"/>
              <a:t> </a:t>
            </a:r>
            <a:r>
              <a:rPr lang="ru-RU" b="1" dirty="0" err="1" smtClean="0"/>
              <a:t>піднести</a:t>
            </a:r>
            <a:r>
              <a:rPr lang="ru-RU" b="1" dirty="0" smtClean="0"/>
              <a:t> до носа </a:t>
            </a:r>
            <a:r>
              <a:rPr lang="ru-RU" b="1" dirty="0" err="1" smtClean="0"/>
              <a:t>потерпілого</a:t>
            </a:r>
            <a:r>
              <a:rPr lang="ru-RU" b="1" dirty="0" smtClean="0"/>
              <a:t> вату, </a:t>
            </a:r>
            <a:r>
              <a:rPr lang="ru-RU" b="1" dirty="0" err="1" smtClean="0"/>
              <a:t>змочену</a:t>
            </a:r>
            <a:r>
              <a:rPr lang="ru-RU" b="1" dirty="0" smtClean="0"/>
              <a:t> </a:t>
            </a:r>
            <a:r>
              <a:rPr lang="ru-RU" b="1" dirty="0" err="1" smtClean="0"/>
              <a:t>нашатирним</a:t>
            </a:r>
            <a:r>
              <a:rPr lang="ru-RU" b="1" dirty="0" smtClean="0"/>
              <a:t> спиртом, </a:t>
            </a:r>
            <a:r>
              <a:rPr lang="ru-RU" b="1" dirty="0" err="1" smtClean="0"/>
              <a:t>покласти</a:t>
            </a:r>
            <a:r>
              <a:rPr lang="ru-RU" b="1" dirty="0" smtClean="0"/>
              <a:t> </a:t>
            </a:r>
            <a:r>
              <a:rPr lang="ru-RU" b="1" dirty="0" err="1" smtClean="0"/>
              <a:t>потерпілого</a:t>
            </a:r>
            <a:r>
              <a:rPr lang="ru-RU" b="1" dirty="0" smtClean="0"/>
              <a:t> вниз головою та </a:t>
            </a:r>
            <a:r>
              <a:rPr lang="ru-RU" b="1" dirty="0" err="1" smtClean="0"/>
              <a:t>звільнити</a:t>
            </a:r>
            <a:r>
              <a:rPr lang="ru-RU" b="1" dirty="0" smtClean="0"/>
              <a:t> </a:t>
            </a:r>
            <a:r>
              <a:rPr lang="ru-RU" b="1" dirty="0" err="1" smtClean="0"/>
              <a:t>дихальні</a:t>
            </a:r>
            <a:r>
              <a:rPr lang="ru-RU" b="1" dirty="0" smtClean="0"/>
              <a:t> шляхи </a:t>
            </a:r>
            <a:r>
              <a:rPr lang="ru-RU" b="1" dirty="0" err="1" smtClean="0"/>
              <a:t>від</a:t>
            </a:r>
            <a:r>
              <a:rPr lang="ru-RU" b="1" dirty="0" smtClean="0"/>
              <a:t> </a:t>
            </a:r>
            <a:r>
              <a:rPr lang="ru-RU" b="1" dirty="0" err="1" smtClean="0"/>
              <a:t>слизу</a:t>
            </a:r>
            <a:r>
              <a:rPr lang="ru-RU" b="1" dirty="0" smtClean="0"/>
              <a:t> </a:t>
            </a:r>
            <a:r>
              <a:rPr lang="ru-RU" b="1" dirty="0" err="1" smtClean="0"/>
              <a:t>і</a:t>
            </a:r>
            <a:r>
              <a:rPr lang="ru-RU" b="1" dirty="0" smtClean="0"/>
              <a:t> </a:t>
            </a:r>
            <a:r>
              <a:rPr lang="ru-RU" b="1" dirty="0" err="1" smtClean="0"/>
              <a:t>сторонніх</a:t>
            </a:r>
            <a:r>
              <a:rPr lang="ru-RU" b="1" dirty="0" smtClean="0"/>
              <a:t> </a:t>
            </a:r>
            <a:r>
              <a:rPr lang="ru-RU" b="1" dirty="0" err="1" smtClean="0"/>
              <a:t>тіл</a:t>
            </a:r>
            <a:r>
              <a:rPr lang="ru-RU" b="1" dirty="0" smtClean="0"/>
              <a:t>.</a:t>
            </a:r>
          </a:p>
          <a:p>
            <a:pPr algn="just"/>
            <a:r>
              <a:rPr lang="ru-RU" b="1" dirty="0" smtClean="0"/>
              <a:t>При </a:t>
            </a:r>
            <a:r>
              <a:rPr lang="ru-RU" b="1" dirty="0" err="1" smtClean="0">
                <a:solidFill>
                  <a:srgbClr val="FF0000"/>
                </a:solidFill>
              </a:rPr>
              <a:t>зупинці</a:t>
            </a:r>
            <a:r>
              <a:rPr lang="ru-RU" b="1" dirty="0" smtClean="0">
                <a:solidFill>
                  <a:srgbClr val="FF0000"/>
                </a:solidFill>
              </a:rPr>
              <a:t> </a:t>
            </a:r>
            <a:r>
              <a:rPr lang="ru-RU" b="1" dirty="0" err="1" smtClean="0">
                <a:solidFill>
                  <a:srgbClr val="FF0000"/>
                </a:solidFill>
              </a:rPr>
              <a:t>серця</a:t>
            </a:r>
            <a:r>
              <a:rPr lang="ru-RU" b="1" dirty="0" smtClean="0">
                <a:solidFill>
                  <a:srgbClr val="FF0000"/>
                </a:solidFill>
              </a:rPr>
              <a:t> та </a:t>
            </a:r>
            <a:r>
              <a:rPr lang="ru-RU" b="1" dirty="0" err="1" smtClean="0">
                <a:solidFill>
                  <a:srgbClr val="FF0000"/>
                </a:solidFill>
              </a:rPr>
              <a:t>дихання</a:t>
            </a:r>
            <a:r>
              <a:rPr lang="ru-RU" b="1" dirty="0" smtClean="0">
                <a:solidFill>
                  <a:srgbClr val="FF0000"/>
                </a:solidFill>
              </a:rPr>
              <a:t> </a:t>
            </a:r>
            <a:r>
              <a:rPr lang="ru-RU" b="1" dirty="0" err="1" smtClean="0"/>
              <a:t>застосовувати</a:t>
            </a:r>
            <a:r>
              <a:rPr lang="ru-RU" b="1" dirty="0" smtClean="0"/>
              <a:t> </a:t>
            </a:r>
            <a:r>
              <a:rPr lang="ru-RU" b="1" dirty="0" err="1" smtClean="0"/>
              <a:t>найпростіші</a:t>
            </a:r>
            <a:r>
              <a:rPr lang="ru-RU" b="1" dirty="0" smtClean="0"/>
              <a:t> </a:t>
            </a:r>
            <a:r>
              <a:rPr lang="ru-RU" b="1" dirty="0" err="1" smtClean="0"/>
              <a:t>методи</a:t>
            </a:r>
            <a:r>
              <a:rPr lang="ru-RU" b="1" dirty="0" smtClean="0"/>
              <a:t> </a:t>
            </a:r>
            <a:r>
              <a:rPr lang="ru-RU" b="1" dirty="0" err="1" smtClean="0"/>
              <a:t>оживлення</a:t>
            </a:r>
            <a:r>
              <a:rPr lang="ru-RU" b="1" dirty="0" smtClean="0"/>
              <a:t> </a:t>
            </a:r>
            <a:r>
              <a:rPr lang="ru-RU" b="1" dirty="0" err="1" smtClean="0"/>
              <a:t>організму</a:t>
            </a:r>
            <a:r>
              <a:rPr lang="ru-RU" b="1" dirty="0" smtClean="0"/>
              <a:t> (</a:t>
            </a:r>
            <a:r>
              <a:rPr lang="ru-RU" b="1" dirty="0" err="1" smtClean="0"/>
              <a:t>штучна</a:t>
            </a:r>
            <a:r>
              <a:rPr lang="ru-RU" b="1" dirty="0" smtClean="0"/>
              <a:t> </a:t>
            </a:r>
            <a:r>
              <a:rPr lang="ru-RU" b="1" dirty="0" err="1" smtClean="0"/>
              <a:t>вентиляція</a:t>
            </a:r>
            <a:r>
              <a:rPr lang="ru-RU" b="1" dirty="0" smtClean="0"/>
              <a:t> </a:t>
            </a:r>
            <a:r>
              <a:rPr lang="ru-RU" b="1" dirty="0" err="1" smtClean="0"/>
              <a:t>легень</a:t>
            </a:r>
            <a:r>
              <a:rPr lang="ru-RU" b="1" dirty="0" smtClean="0"/>
              <a:t> </a:t>
            </a:r>
            <a:r>
              <a:rPr lang="ru-RU" b="1" dirty="0" err="1" smtClean="0"/>
              <a:t>та</a:t>
            </a:r>
            <a:r>
              <a:rPr lang="ru-RU" b="1" dirty="0" smtClean="0"/>
              <a:t> </a:t>
            </a:r>
            <a:r>
              <a:rPr lang="ru-RU" b="1" dirty="0" err="1" smtClean="0"/>
              <a:t>непрямий</a:t>
            </a:r>
            <a:r>
              <a:rPr lang="ru-RU" b="1" dirty="0" smtClean="0"/>
              <a:t> </a:t>
            </a:r>
            <a:r>
              <a:rPr lang="ru-RU" b="1" dirty="0" err="1" smtClean="0"/>
              <a:t>масаж</a:t>
            </a:r>
            <a:r>
              <a:rPr lang="ru-RU" b="1" dirty="0" smtClean="0"/>
              <a:t> </a:t>
            </a:r>
            <a:r>
              <a:rPr lang="ru-RU" b="1" dirty="0" err="1" smtClean="0"/>
              <a:t>серця</a:t>
            </a:r>
            <a:r>
              <a:rPr lang="ru-RU" b="1" dirty="0" smtClean="0"/>
              <a:t>). Але перш за все, </a:t>
            </a:r>
            <a:r>
              <a:rPr lang="ru-RU" b="1" dirty="0" err="1" smtClean="0"/>
              <a:t>потрібно</a:t>
            </a:r>
            <a:r>
              <a:rPr lang="ru-RU" b="1" dirty="0" smtClean="0"/>
              <a:t> </a:t>
            </a:r>
            <a:r>
              <a:rPr lang="ru-RU" b="1" dirty="0" err="1" smtClean="0"/>
              <a:t>якнайшвидше</a:t>
            </a:r>
            <a:r>
              <a:rPr lang="ru-RU" b="1" dirty="0" smtClean="0"/>
              <a:t> </a:t>
            </a:r>
            <a:r>
              <a:rPr lang="ru-RU" b="1" dirty="0" err="1" smtClean="0"/>
              <a:t>звільнити</a:t>
            </a:r>
            <a:r>
              <a:rPr lang="ru-RU" b="1" dirty="0" smtClean="0"/>
              <a:t> </a:t>
            </a:r>
            <a:r>
              <a:rPr lang="ru-RU" b="1" dirty="0" err="1" smtClean="0"/>
              <a:t>дихальні</a:t>
            </a:r>
            <a:r>
              <a:rPr lang="ru-RU" b="1" dirty="0" smtClean="0"/>
              <a:t> шляхи </a:t>
            </a:r>
            <a:r>
              <a:rPr lang="ru-RU" b="1" dirty="0" err="1" smtClean="0"/>
              <a:t>і</a:t>
            </a:r>
            <a:r>
              <a:rPr lang="ru-RU" b="1" dirty="0" smtClean="0"/>
              <a:t> </a:t>
            </a:r>
            <a:r>
              <a:rPr lang="ru-RU" b="1" dirty="0" err="1" smtClean="0"/>
              <a:t>шлунок</a:t>
            </a:r>
            <a:r>
              <a:rPr lang="ru-RU" b="1" dirty="0" smtClean="0"/>
              <a:t> </a:t>
            </a:r>
            <a:r>
              <a:rPr lang="ru-RU" b="1" dirty="0" err="1" smtClean="0"/>
              <a:t>потерпілого</a:t>
            </a:r>
            <a:r>
              <a:rPr lang="ru-RU" b="1" dirty="0" smtClean="0"/>
              <a:t> </a:t>
            </a:r>
            <a:r>
              <a:rPr lang="ru-RU" b="1" dirty="0" err="1" smtClean="0"/>
              <a:t>від</a:t>
            </a:r>
            <a:r>
              <a:rPr lang="ru-RU" b="1" dirty="0" smtClean="0"/>
              <a:t> води. </a:t>
            </a:r>
          </a:p>
          <a:p>
            <a:pPr algn="just"/>
            <a:r>
              <a:rPr lang="ru-RU" b="1" dirty="0" err="1" smtClean="0"/>
              <a:t>Після</a:t>
            </a:r>
            <a:r>
              <a:rPr lang="ru-RU" b="1" dirty="0" smtClean="0"/>
              <a:t> </a:t>
            </a:r>
            <a:r>
              <a:rPr lang="ru-RU" b="1" dirty="0" err="1" smtClean="0"/>
              <a:t>надання</a:t>
            </a:r>
            <a:r>
              <a:rPr lang="ru-RU" b="1" dirty="0" smtClean="0"/>
              <a:t> </a:t>
            </a:r>
            <a:r>
              <a:rPr lang="ru-RU" b="1" dirty="0" err="1" smtClean="0"/>
              <a:t>першої</a:t>
            </a:r>
            <a:r>
              <a:rPr lang="ru-RU" b="1" dirty="0" smtClean="0"/>
              <a:t> </a:t>
            </a:r>
            <a:r>
              <a:rPr lang="ru-RU" b="1" dirty="0" err="1" smtClean="0"/>
              <a:t>допомоги</a:t>
            </a:r>
            <a:r>
              <a:rPr lang="ru-RU" b="1" dirty="0" smtClean="0"/>
              <a:t>, </a:t>
            </a:r>
            <a:r>
              <a:rPr lang="ru-RU" b="1" dirty="0" err="1" smtClean="0"/>
              <a:t>незалежно</a:t>
            </a:r>
            <a:r>
              <a:rPr lang="ru-RU" b="1" dirty="0" smtClean="0"/>
              <a:t> </a:t>
            </a:r>
            <a:r>
              <a:rPr lang="ru-RU" b="1" dirty="0" err="1" smtClean="0"/>
              <a:t>від</a:t>
            </a:r>
            <a:r>
              <a:rPr lang="ru-RU" b="1" dirty="0" smtClean="0"/>
              <a:t> </a:t>
            </a:r>
            <a:r>
              <a:rPr lang="ru-RU" b="1" dirty="0" err="1" smtClean="0"/>
              <a:t>ступеню</a:t>
            </a:r>
            <a:r>
              <a:rPr lang="ru-RU" b="1" dirty="0" smtClean="0"/>
              <a:t> </a:t>
            </a:r>
            <a:r>
              <a:rPr lang="ru-RU" b="1" dirty="0" err="1" smtClean="0"/>
              <a:t>тяжкості</a:t>
            </a:r>
            <a:r>
              <a:rPr lang="ru-RU" b="1" dirty="0" smtClean="0"/>
              <a:t> стану, </a:t>
            </a:r>
            <a:r>
              <a:rPr lang="ru-RU" b="1" dirty="0" err="1" smtClean="0"/>
              <a:t>потерпілого</a:t>
            </a:r>
            <a:r>
              <a:rPr lang="ru-RU" b="1" dirty="0" smtClean="0"/>
              <a:t> </a:t>
            </a:r>
            <a:r>
              <a:rPr lang="ru-RU" b="1" dirty="0" err="1" smtClean="0"/>
              <a:t>необхідно</a:t>
            </a:r>
            <a:r>
              <a:rPr lang="ru-RU" b="1" dirty="0" smtClean="0"/>
              <a:t> </a:t>
            </a:r>
            <a:r>
              <a:rPr lang="ru-RU" b="1" dirty="0" err="1" smtClean="0"/>
              <a:t>відправити</a:t>
            </a:r>
            <a:r>
              <a:rPr lang="ru-RU" b="1" dirty="0" smtClean="0"/>
              <a:t> до </a:t>
            </a:r>
            <a:r>
              <a:rPr lang="ru-RU" b="1" dirty="0" err="1" smtClean="0"/>
              <a:t>найближчого</a:t>
            </a:r>
            <a:r>
              <a:rPr lang="ru-RU" b="1" dirty="0" smtClean="0"/>
              <a:t> </a:t>
            </a:r>
            <a:r>
              <a:rPr lang="ru-RU" b="1" dirty="0" err="1" smtClean="0"/>
              <a:t>медичного</a:t>
            </a:r>
            <a:r>
              <a:rPr lang="ru-RU" b="1" dirty="0" smtClean="0"/>
              <a:t> закладу, </a:t>
            </a:r>
            <a:r>
              <a:rPr lang="ru-RU" b="1" dirty="0" err="1" smtClean="0"/>
              <a:t>оскільки</a:t>
            </a:r>
            <a:r>
              <a:rPr lang="ru-RU" b="1" dirty="0" smtClean="0"/>
              <a:t> </a:t>
            </a:r>
            <a:r>
              <a:rPr lang="ru-RU" b="1" dirty="0" err="1" smtClean="0"/>
              <a:t>навіть</a:t>
            </a:r>
            <a:r>
              <a:rPr lang="ru-RU" b="1" dirty="0" smtClean="0"/>
              <a:t> у легких </a:t>
            </a:r>
            <a:r>
              <a:rPr lang="ru-RU" b="1" dirty="0" err="1" smtClean="0"/>
              <a:t>випадках</a:t>
            </a:r>
            <a:r>
              <a:rPr lang="ru-RU" b="1" dirty="0" smtClean="0"/>
              <a:t> </a:t>
            </a:r>
            <a:r>
              <a:rPr lang="ru-RU" b="1" dirty="0" err="1" smtClean="0"/>
              <a:t>утоплення</a:t>
            </a:r>
            <a:r>
              <a:rPr lang="ru-RU" b="1" dirty="0" smtClean="0"/>
              <a:t> </a:t>
            </a:r>
            <a:r>
              <a:rPr lang="ru-RU" b="1" dirty="0" err="1" smtClean="0"/>
              <a:t>можливі</a:t>
            </a:r>
            <a:r>
              <a:rPr lang="ru-RU" b="1" dirty="0" smtClean="0"/>
              <a:t> </a:t>
            </a:r>
            <a:r>
              <a:rPr lang="ru-RU" b="1" dirty="0" err="1" smtClean="0"/>
              <a:t>тяжкі</a:t>
            </a:r>
            <a:r>
              <a:rPr lang="ru-RU" b="1" dirty="0" smtClean="0"/>
              <a:t> </a:t>
            </a:r>
            <a:r>
              <a:rPr lang="ru-RU" b="1" dirty="0" err="1" smtClean="0"/>
              <a:t>ускладнення</a:t>
            </a:r>
            <a:r>
              <a:rPr lang="ru-RU" b="1" dirty="0" smtClean="0"/>
              <a:t>, </a:t>
            </a:r>
            <a:r>
              <a:rPr lang="ru-RU" b="1" dirty="0" err="1" smtClean="0"/>
              <a:t>що</a:t>
            </a:r>
            <a:r>
              <a:rPr lang="ru-RU" b="1" dirty="0" smtClean="0"/>
              <a:t> </a:t>
            </a:r>
            <a:r>
              <a:rPr lang="ru-RU" b="1" dirty="0" err="1" smtClean="0"/>
              <a:t>можуть</a:t>
            </a:r>
            <a:r>
              <a:rPr lang="ru-RU" b="1" dirty="0" smtClean="0"/>
              <a:t> </a:t>
            </a:r>
            <a:r>
              <a:rPr lang="ru-RU" b="1" dirty="0" err="1" smtClean="0"/>
              <a:t>призвести</a:t>
            </a:r>
            <a:r>
              <a:rPr lang="ru-RU" b="1" dirty="0" smtClean="0"/>
              <a:t> до </a:t>
            </a:r>
            <a:r>
              <a:rPr lang="ru-RU" b="1" dirty="0" err="1" smtClean="0"/>
              <a:t>смерті</a:t>
            </a:r>
            <a:r>
              <a:rPr lang="ru-RU" b="1" dirty="0" smtClean="0"/>
              <a:t>.</a:t>
            </a:r>
            <a:endParaRPr lang="ru-RU"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428604"/>
            <a:ext cx="8358246" cy="6000792"/>
          </a:xfrm>
        </p:spPr>
        <p:txBody>
          <a:bodyPr>
            <a:normAutofit/>
          </a:bodyPr>
          <a:lstStyle/>
          <a:p>
            <a:pPr algn="just">
              <a:lnSpc>
                <a:spcPct val="80000"/>
              </a:lnSpc>
              <a:spcBef>
                <a:spcPts val="0"/>
              </a:spcBef>
            </a:pPr>
            <a:r>
              <a:rPr lang="ru-RU" sz="2400" b="1" dirty="0" smtClean="0"/>
              <a:t>Не </a:t>
            </a:r>
            <a:r>
              <a:rPr lang="ru-RU" sz="2400" b="1" dirty="0" err="1" smtClean="0"/>
              <a:t>слід</a:t>
            </a:r>
            <a:r>
              <a:rPr lang="ru-RU" sz="2400" b="1" dirty="0" smtClean="0"/>
              <a:t> </a:t>
            </a:r>
            <a:r>
              <a:rPr lang="ru-RU" sz="2400" b="1" dirty="0" err="1" smtClean="0"/>
              <a:t>забувати</a:t>
            </a:r>
            <a:r>
              <a:rPr lang="ru-RU" sz="2400" b="1" dirty="0" smtClean="0"/>
              <a:t>, </a:t>
            </a:r>
            <a:r>
              <a:rPr lang="ru-RU" sz="2400" b="1" dirty="0" err="1" smtClean="0"/>
              <a:t>що</a:t>
            </a:r>
            <a:r>
              <a:rPr lang="ru-RU" sz="2400" b="1" dirty="0" smtClean="0"/>
              <a:t> </a:t>
            </a:r>
            <a:r>
              <a:rPr lang="ru-RU" sz="2400" b="1" dirty="0" err="1" smtClean="0">
                <a:solidFill>
                  <a:srgbClr val="7030A0"/>
                </a:solidFill>
              </a:rPr>
              <a:t>тепловіддача</a:t>
            </a:r>
            <a:r>
              <a:rPr lang="ru-RU" sz="2400" b="1" dirty="0" smtClean="0">
                <a:solidFill>
                  <a:srgbClr val="7030A0"/>
                </a:solidFill>
              </a:rPr>
              <a:t> у </a:t>
            </a:r>
            <a:r>
              <a:rPr lang="ru-RU" sz="2400" b="1" dirty="0" err="1" smtClean="0">
                <a:solidFill>
                  <a:srgbClr val="7030A0"/>
                </a:solidFill>
              </a:rPr>
              <a:t>воді</a:t>
            </a:r>
            <a:r>
              <a:rPr lang="ru-RU" sz="2400" b="1" dirty="0" smtClean="0">
                <a:solidFill>
                  <a:srgbClr val="7030A0"/>
                </a:solidFill>
              </a:rPr>
              <a:t> </a:t>
            </a:r>
            <a:r>
              <a:rPr lang="ru-RU" sz="2400" b="1" dirty="0" err="1" smtClean="0">
                <a:solidFill>
                  <a:srgbClr val="7030A0"/>
                </a:solidFill>
              </a:rPr>
              <a:t>у</a:t>
            </a:r>
            <a:r>
              <a:rPr lang="ru-RU" sz="2400" b="1" dirty="0" smtClean="0">
                <a:solidFill>
                  <a:srgbClr val="7030A0"/>
                </a:solidFill>
              </a:rPr>
              <a:t> </a:t>
            </a:r>
            <a:r>
              <a:rPr lang="ru-RU" sz="2400" b="1" dirty="0" err="1" smtClean="0">
                <a:solidFill>
                  <a:srgbClr val="7030A0"/>
                </a:solidFill>
              </a:rPr>
              <a:t>кілька</a:t>
            </a:r>
            <a:r>
              <a:rPr lang="ru-RU" sz="2400" b="1" dirty="0" smtClean="0">
                <a:solidFill>
                  <a:srgbClr val="7030A0"/>
                </a:solidFill>
              </a:rPr>
              <a:t> </a:t>
            </a:r>
            <a:r>
              <a:rPr lang="ru-RU" sz="2400" b="1" dirty="0" err="1" smtClean="0">
                <a:solidFill>
                  <a:srgbClr val="7030A0"/>
                </a:solidFill>
              </a:rPr>
              <a:t>разів</a:t>
            </a:r>
            <a:r>
              <a:rPr lang="ru-RU" sz="2400" b="1" dirty="0" smtClean="0">
                <a:solidFill>
                  <a:srgbClr val="7030A0"/>
                </a:solidFill>
              </a:rPr>
              <a:t> </a:t>
            </a:r>
            <a:r>
              <a:rPr lang="ru-RU" sz="2400" b="1" dirty="0" err="1" smtClean="0">
                <a:solidFill>
                  <a:srgbClr val="7030A0"/>
                </a:solidFill>
              </a:rPr>
              <a:t>більша</a:t>
            </a:r>
            <a:r>
              <a:rPr lang="ru-RU" sz="2400" b="1" dirty="0" smtClean="0"/>
              <a:t>. Тому </a:t>
            </a:r>
            <a:r>
              <a:rPr lang="ru-RU" sz="2400" b="1" dirty="0" err="1" smtClean="0"/>
              <a:t>чим</a:t>
            </a:r>
            <a:r>
              <a:rPr lang="ru-RU" sz="2400" b="1" dirty="0" smtClean="0"/>
              <a:t> </a:t>
            </a:r>
            <a:r>
              <a:rPr lang="ru-RU" sz="2400" b="1" dirty="0" err="1" smtClean="0"/>
              <a:t>менше</a:t>
            </a:r>
            <a:r>
              <a:rPr lang="ru-RU" sz="2400" b="1" dirty="0" smtClean="0"/>
              <a:t> ваше </a:t>
            </a:r>
            <a:r>
              <a:rPr lang="ru-RU" sz="2400" b="1" dirty="0" err="1" smtClean="0"/>
              <a:t>тіло</a:t>
            </a:r>
            <a:r>
              <a:rPr lang="ru-RU" sz="2400" b="1" dirty="0" smtClean="0"/>
              <a:t> буде у </a:t>
            </a:r>
            <a:r>
              <a:rPr lang="ru-RU" sz="2400" b="1" dirty="0" err="1" smtClean="0"/>
              <a:t>воді</a:t>
            </a:r>
            <a:r>
              <a:rPr lang="ru-RU" sz="2400" b="1" dirty="0" smtClean="0"/>
              <a:t>, </a:t>
            </a:r>
            <a:r>
              <a:rPr lang="ru-RU" sz="2400" b="1" dirty="0" err="1" smtClean="0"/>
              <a:t>тим</a:t>
            </a:r>
            <a:r>
              <a:rPr lang="ru-RU" sz="2400" b="1" dirty="0" smtClean="0"/>
              <a:t> </a:t>
            </a:r>
            <a:r>
              <a:rPr lang="ru-RU" sz="2400" b="1" dirty="0" err="1" smtClean="0"/>
              <a:t>краще</a:t>
            </a:r>
            <a:r>
              <a:rPr lang="ru-RU" sz="2400" b="1" dirty="0" smtClean="0"/>
              <a:t>. Не </a:t>
            </a:r>
            <a:r>
              <a:rPr lang="ru-RU" sz="2400" b="1" dirty="0" err="1" smtClean="0"/>
              <a:t>слід</a:t>
            </a:r>
            <a:r>
              <a:rPr lang="ru-RU" sz="2400" b="1" dirty="0" smtClean="0"/>
              <a:t> </a:t>
            </a:r>
            <a:r>
              <a:rPr lang="ru-RU" sz="2400" b="1" dirty="0" err="1" smtClean="0"/>
              <a:t>скидати</a:t>
            </a:r>
            <a:r>
              <a:rPr lang="ru-RU" sz="2400" b="1" dirty="0" smtClean="0"/>
              <a:t> </a:t>
            </a:r>
            <a:r>
              <a:rPr lang="ru-RU" sz="2400" b="1" dirty="0" err="1" smtClean="0"/>
              <a:t>одяг</a:t>
            </a:r>
            <a:r>
              <a:rPr lang="ru-RU" sz="2400" b="1" dirty="0" smtClean="0"/>
              <a:t>, </a:t>
            </a:r>
            <a:r>
              <a:rPr lang="ru-RU" sz="2400" b="1" dirty="0" err="1" smtClean="0"/>
              <a:t>якщо</a:t>
            </a:r>
            <a:r>
              <a:rPr lang="ru-RU" sz="2400" b="1" dirty="0" smtClean="0"/>
              <a:t> </a:t>
            </a:r>
            <a:r>
              <a:rPr lang="ru-RU" sz="2400" b="1" dirty="0" err="1" smtClean="0"/>
              <a:t>він</a:t>
            </a:r>
            <a:r>
              <a:rPr lang="ru-RU" sz="2400" b="1" dirty="0" smtClean="0"/>
              <a:t> </a:t>
            </a:r>
            <a:r>
              <a:rPr lang="ru-RU" sz="2400" b="1" dirty="0" err="1" smtClean="0"/>
              <a:t>не</a:t>
            </a:r>
            <a:r>
              <a:rPr lang="ru-RU" sz="2400" b="1" dirty="0" smtClean="0"/>
              <a:t> </a:t>
            </a:r>
            <a:r>
              <a:rPr lang="ru-RU" sz="2400" b="1" dirty="0" err="1" smtClean="0"/>
              <a:t>тягне</a:t>
            </a:r>
            <a:r>
              <a:rPr lang="ru-RU" sz="2400" b="1" dirty="0" smtClean="0"/>
              <a:t> до дна. </a:t>
            </a:r>
            <a:r>
              <a:rPr lang="ru-RU" sz="2400" b="1" dirty="0" err="1" smtClean="0"/>
              <a:t>Роздягнена</a:t>
            </a:r>
            <a:r>
              <a:rPr lang="ru-RU" sz="2400" b="1" dirty="0" smtClean="0"/>
              <a:t> </a:t>
            </a:r>
            <a:r>
              <a:rPr lang="ru-RU" sz="2400" b="1" dirty="0" err="1" smtClean="0"/>
              <a:t>людини</a:t>
            </a:r>
            <a:r>
              <a:rPr lang="ru-RU" sz="2400" b="1" dirty="0" smtClean="0"/>
              <a:t> </a:t>
            </a:r>
            <a:r>
              <a:rPr lang="ru-RU" sz="2400" b="1" dirty="0" err="1" smtClean="0"/>
              <a:t>набагато</a:t>
            </a:r>
            <a:r>
              <a:rPr lang="ru-RU" sz="2400" b="1" dirty="0" smtClean="0"/>
              <a:t> </a:t>
            </a:r>
            <a:r>
              <a:rPr lang="ru-RU" sz="2400" b="1" dirty="0" err="1" smtClean="0"/>
              <a:t>швидше</a:t>
            </a:r>
            <a:r>
              <a:rPr lang="ru-RU" sz="2400" b="1" dirty="0" smtClean="0"/>
              <a:t> </a:t>
            </a:r>
            <a:r>
              <a:rPr lang="ru-RU" sz="2400" b="1" dirty="0" err="1" smtClean="0"/>
              <a:t>втрачає</a:t>
            </a:r>
            <a:r>
              <a:rPr lang="ru-RU" sz="2400" b="1" dirty="0" smtClean="0"/>
              <a:t> тепло, тому </a:t>
            </a:r>
            <a:r>
              <a:rPr lang="ru-RU" sz="2400" b="1" dirty="0" err="1" smtClean="0"/>
              <a:t>навіть</a:t>
            </a:r>
            <a:r>
              <a:rPr lang="ru-RU" sz="2400" b="1" dirty="0" smtClean="0"/>
              <a:t> у </a:t>
            </a:r>
            <a:r>
              <a:rPr lang="ru-RU" sz="2400" b="1" dirty="0" err="1" smtClean="0"/>
              <a:t>теплій</a:t>
            </a:r>
            <a:r>
              <a:rPr lang="ru-RU" sz="2400" b="1" dirty="0" smtClean="0"/>
              <a:t> </a:t>
            </a:r>
            <a:r>
              <a:rPr lang="ru-RU" sz="2400" b="1" dirty="0" err="1" smtClean="0"/>
              <a:t>воді</a:t>
            </a:r>
            <a:r>
              <a:rPr lang="ru-RU" sz="2400" b="1" dirty="0" smtClean="0"/>
              <a:t> </a:t>
            </a:r>
            <a:r>
              <a:rPr lang="ru-RU" sz="2400" b="1" dirty="0" err="1" smtClean="0"/>
              <a:t>потрібно</a:t>
            </a:r>
            <a:r>
              <a:rPr lang="ru-RU" sz="2400" b="1" dirty="0" smtClean="0"/>
              <a:t> </a:t>
            </a:r>
            <a:r>
              <a:rPr lang="ru-RU" sz="2400" b="1" dirty="0" err="1" smtClean="0"/>
              <a:t>рухатись</a:t>
            </a:r>
            <a:r>
              <a:rPr lang="ru-RU" sz="2400" b="1" dirty="0" smtClean="0"/>
              <a:t> </a:t>
            </a:r>
            <a:r>
              <a:rPr lang="ru-RU" sz="2400" b="1" dirty="0" err="1" smtClean="0"/>
              <a:t>тільки</a:t>
            </a:r>
            <a:r>
              <a:rPr lang="ru-RU" sz="2400" b="1" dirty="0" smtClean="0"/>
              <a:t> для того, </a:t>
            </a:r>
            <a:r>
              <a:rPr lang="ru-RU" sz="2400" b="1" dirty="0" err="1" smtClean="0"/>
              <a:t>щоб</a:t>
            </a:r>
            <a:r>
              <a:rPr lang="ru-RU" sz="2400" b="1" dirty="0" smtClean="0"/>
              <a:t> </a:t>
            </a:r>
            <a:r>
              <a:rPr lang="ru-RU" sz="2400" b="1" dirty="0" err="1" smtClean="0"/>
              <a:t>утримуватися</a:t>
            </a:r>
            <a:r>
              <a:rPr lang="ru-RU" sz="2400" b="1" dirty="0" smtClean="0"/>
              <a:t> на плаву.</a:t>
            </a:r>
          </a:p>
          <a:p>
            <a:pPr algn="just">
              <a:lnSpc>
                <a:spcPct val="80000"/>
              </a:lnSpc>
              <a:spcBef>
                <a:spcPts val="0"/>
              </a:spcBef>
            </a:pPr>
            <a:r>
              <a:rPr lang="ru-RU" sz="2400" b="1" dirty="0" err="1" smtClean="0">
                <a:solidFill>
                  <a:srgbClr val="7030A0"/>
                </a:solidFill>
              </a:rPr>
              <a:t>Щоб</a:t>
            </a:r>
            <a:r>
              <a:rPr lang="ru-RU" sz="2400" b="1" dirty="0" smtClean="0">
                <a:solidFill>
                  <a:srgbClr val="7030A0"/>
                </a:solidFill>
              </a:rPr>
              <a:t> не </a:t>
            </a:r>
            <a:r>
              <a:rPr lang="ru-RU" sz="2400" b="1" dirty="0" err="1" smtClean="0">
                <a:solidFill>
                  <a:srgbClr val="7030A0"/>
                </a:solidFill>
              </a:rPr>
              <a:t>виникли</a:t>
            </a:r>
            <a:r>
              <a:rPr lang="ru-RU" sz="2400" b="1" dirty="0" smtClean="0">
                <a:solidFill>
                  <a:srgbClr val="7030A0"/>
                </a:solidFill>
              </a:rPr>
              <a:t> </a:t>
            </a:r>
            <a:r>
              <a:rPr lang="ru-RU" sz="2400" b="1" dirty="0" err="1" smtClean="0">
                <a:solidFill>
                  <a:srgbClr val="7030A0"/>
                </a:solidFill>
              </a:rPr>
              <a:t>судоми</a:t>
            </a:r>
            <a:r>
              <a:rPr lang="ru-RU" sz="2400" b="1" dirty="0" smtClean="0"/>
              <a:t>, треба </a:t>
            </a:r>
            <a:r>
              <a:rPr lang="ru-RU" sz="2400" b="1" dirty="0" err="1" smtClean="0"/>
              <a:t>робити</a:t>
            </a:r>
            <a:r>
              <a:rPr lang="ru-RU" sz="2400" b="1" dirty="0" smtClean="0"/>
              <a:t> </a:t>
            </a:r>
            <a:r>
              <a:rPr lang="ru-RU" sz="2400" b="1" dirty="0" err="1" smtClean="0"/>
              <a:t>статичну</a:t>
            </a:r>
            <a:r>
              <a:rPr lang="ru-RU" sz="2400" b="1" dirty="0" smtClean="0"/>
              <a:t> </a:t>
            </a:r>
            <a:r>
              <a:rPr lang="ru-RU" sz="2400" b="1" dirty="0" err="1" smtClean="0"/>
              <a:t>гімнастику</a:t>
            </a:r>
            <a:r>
              <a:rPr lang="ru-RU" sz="2400" b="1" dirty="0" smtClean="0"/>
              <a:t>, по </a:t>
            </a:r>
            <a:r>
              <a:rPr lang="ru-RU" sz="2400" b="1" dirty="0" err="1" smtClean="0"/>
              <a:t>черзі</a:t>
            </a:r>
            <a:r>
              <a:rPr lang="ru-RU" sz="2400" b="1" dirty="0" smtClean="0"/>
              <a:t> </a:t>
            </a:r>
            <a:r>
              <a:rPr lang="ru-RU" sz="2400" b="1" dirty="0" err="1" smtClean="0"/>
              <a:t>напружуючи</a:t>
            </a:r>
            <a:r>
              <a:rPr lang="ru-RU" sz="2400" b="1" dirty="0" smtClean="0"/>
              <a:t> </a:t>
            </a:r>
            <a:r>
              <a:rPr lang="ru-RU" sz="2400" b="1" dirty="0" err="1" smtClean="0"/>
              <a:t>м'язи</a:t>
            </a:r>
            <a:r>
              <a:rPr lang="ru-RU" sz="2400" b="1" dirty="0" smtClean="0"/>
              <a:t> </a:t>
            </a:r>
            <a:r>
              <a:rPr lang="ru-RU" sz="2400" b="1" dirty="0" err="1" smtClean="0"/>
              <a:t>всіх</a:t>
            </a:r>
            <a:r>
              <a:rPr lang="ru-RU" sz="2400" b="1" dirty="0" smtClean="0"/>
              <a:t> </a:t>
            </a:r>
            <a:r>
              <a:rPr lang="ru-RU" sz="2400" b="1" dirty="0" err="1" smtClean="0"/>
              <a:t>частин</a:t>
            </a:r>
            <a:r>
              <a:rPr lang="ru-RU" sz="2400" b="1" dirty="0" smtClean="0"/>
              <a:t> </a:t>
            </a:r>
            <a:r>
              <a:rPr lang="ru-RU" sz="2400" b="1" dirty="0" err="1" smtClean="0"/>
              <a:t>тіла</a:t>
            </a:r>
            <a:r>
              <a:rPr lang="ru-RU" sz="2400" b="1" dirty="0" smtClean="0"/>
              <a:t>. </a:t>
            </a:r>
            <a:r>
              <a:rPr lang="ru-RU" sz="2400" b="1" dirty="0" err="1" smtClean="0"/>
              <a:t>Якщо</a:t>
            </a:r>
            <a:r>
              <a:rPr lang="ru-RU" sz="2400" b="1" dirty="0" smtClean="0"/>
              <a:t> </a:t>
            </a:r>
            <a:r>
              <a:rPr lang="ru-RU" sz="2400" b="1" dirty="0" err="1" smtClean="0"/>
              <a:t>починає</a:t>
            </a:r>
            <a:r>
              <a:rPr lang="ru-RU" sz="2400" b="1" dirty="0" smtClean="0"/>
              <a:t> "</a:t>
            </a:r>
            <a:r>
              <a:rPr lang="ru-RU" sz="2400" b="1" dirty="0" err="1" smtClean="0"/>
              <a:t>хапати</a:t>
            </a:r>
            <a:r>
              <a:rPr lang="ru-RU" sz="2400" b="1" dirty="0" smtClean="0"/>
              <a:t> корч", </a:t>
            </a:r>
            <a:r>
              <a:rPr lang="ru-RU" sz="2400" b="1" dirty="0" err="1" smtClean="0"/>
              <a:t>слід</a:t>
            </a:r>
            <a:r>
              <a:rPr lang="ru-RU" sz="2400" b="1" dirty="0" smtClean="0"/>
              <a:t> </a:t>
            </a:r>
            <a:r>
              <a:rPr lang="ru-RU" sz="2400" b="1" dirty="0" err="1" smtClean="0"/>
              <a:t>зробити</a:t>
            </a:r>
            <a:r>
              <a:rPr lang="ru-RU" sz="2400" b="1" dirty="0" smtClean="0"/>
              <a:t> </a:t>
            </a:r>
            <a:r>
              <a:rPr lang="ru-RU" sz="2400" b="1" dirty="0" err="1" smtClean="0"/>
              <a:t>глибокий</a:t>
            </a:r>
            <a:r>
              <a:rPr lang="ru-RU" sz="2400" b="1" dirty="0" smtClean="0"/>
              <a:t> </a:t>
            </a:r>
            <a:r>
              <a:rPr lang="ru-RU" sz="2400" b="1" dirty="0" err="1" smtClean="0"/>
              <a:t>вдих</a:t>
            </a:r>
            <a:r>
              <a:rPr lang="ru-RU" sz="2400" b="1" dirty="0" smtClean="0"/>
              <a:t>, </a:t>
            </a:r>
            <a:r>
              <a:rPr lang="ru-RU" sz="2400" b="1" dirty="0" err="1" smtClean="0"/>
              <a:t>зануритися</a:t>
            </a:r>
            <a:r>
              <a:rPr lang="ru-RU" sz="2400" b="1" dirty="0" smtClean="0"/>
              <a:t> у воду </a:t>
            </a:r>
            <a:r>
              <a:rPr lang="ru-RU" sz="2400" b="1" dirty="0" err="1" smtClean="0"/>
              <a:t>з</a:t>
            </a:r>
            <a:r>
              <a:rPr lang="ru-RU" sz="2400" b="1" dirty="0" smtClean="0"/>
              <a:t> головою, </a:t>
            </a:r>
            <a:r>
              <a:rPr lang="ru-RU" sz="2400" b="1" dirty="0" err="1" smtClean="0"/>
              <a:t>випрямити</a:t>
            </a:r>
            <a:r>
              <a:rPr lang="ru-RU" sz="2400" b="1" dirty="0" smtClean="0"/>
              <a:t> ногу </a:t>
            </a:r>
            <a:r>
              <a:rPr lang="ru-RU" sz="2400" b="1" dirty="0" err="1" smtClean="0"/>
              <a:t>і</a:t>
            </a:r>
            <a:r>
              <a:rPr lang="ru-RU" sz="2400" b="1" dirty="0" smtClean="0"/>
              <a:t> сильно </a:t>
            </a:r>
            <a:r>
              <a:rPr lang="ru-RU" sz="2400" b="1" dirty="0" err="1" smtClean="0"/>
              <a:t>потягнути</a:t>
            </a:r>
            <a:r>
              <a:rPr lang="ru-RU" sz="2400" b="1" dirty="0" smtClean="0"/>
              <a:t> себе за великий </a:t>
            </a:r>
            <a:r>
              <a:rPr lang="ru-RU" sz="2400" b="1" dirty="0" err="1" smtClean="0"/>
              <a:t>палець</a:t>
            </a:r>
            <a:r>
              <a:rPr lang="ru-RU" sz="2400" b="1" dirty="0" smtClean="0"/>
              <a:t> </a:t>
            </a:r>
            <a:r>
              <a:rPr lang="ru-RU" sz="2400" b="1" dirty="0" err="1" smtClean="0"/>
              <a:t>ступні</a:t>
            </a:r>
            <a:r>
              <a:rPr lang="ru-RU" sz="2400" b="1" dirty="0" smtClean="0"/>
              <a:t>. </a:t>
            </a:r>
            <a:r>
              <a:rPr lang="ru-RU" sz="2400" b="1" dirty="0" err="1" smtClean="0"/>
              <a:t>Повторювати</a:t>
            </a:r>
            <a:r>
              <a:rPr lang="ru-RU" sz="2400" b="1" dirty="0" smtClean="0"/>
              <a:t> </a:t>
            </a:r>
            <a:r>
              <a:rPr lang="ru-RU" sz="2400" b="1" dirty="0" err="1" smtClean="0"/>
              <a:t>це</a:t>
            </a:r>
            <a:r>
              <a:rPr lang="ru-RU" sz="2400" b="1" dirty="0" smtClean="0"/>
              <a:t> </a:t>
            </a:r>
            <a:r>
              <a:rPr lang="ru-RU" sz="2400" b="1" dirty="0" err="1" smtClean="0"/>
              <a:t>доти</a:t>
            </a:r>
            <a:r>
              <a:rPr lang="ru-RU" sz="2400" b="1" dirty="0" smtClean="0"/>
              <a:t>, доки </a:t>
            </a:r>
            <a:r>
              <a:rPr lang="ru-RU" sz="2400" b="1" dirty="0" err="1" smtClean="0"/>
              <a:t>судома</a:t>
            </a:r>
            <a:r>
              <a:rPr lang="ru-RU" sz="2400" b="1" dirty="0" smtClean="0"/>
              <a:t> не мине.</a:t>
            </a:r>
          </a:p>
          <a:p>
            <a:pPr algn="just">
              <a:lnSpc>
                <a:spcPct val="80000"/>
              </a:lnSpc>
              <a:spcBef>
                <a:spcPts val="0"/>
              </a:spcBef>
            </a:pPr>
            <a:r>
              <a:rPr lang="ru-RU" sz="2400" b="1" dirty="0" err="1" smtClean="0">
                <a:solidFill>
                  <a:srgbClr val="7030A0"/>
                </a:solidFill>
              </a:rPr>
              <a:t>Якщо</a:t>
            </a:r>
            <a:r>
              <a:rPr lang="ru-RU" sz="2400" b="1" dirty="0" smtClean="0">
                <a:solidFill>
                  <a:srgbClr val="7030A0"/>
                </a:solidFill>
              </a:rPr>
              <a:t> </a:t>
            </a:r>
            <a:r>
              <a:rPr lang="ru-RU" sz="2400" b="1" dirty="0" err="1" smtClean="0">
                <a:solidFill>
                  <a:srgbClr val="7030A0"/>
                </a:solidFill>
              </a:rPr>
              <a:t>ви</a:t>
            </a:r>
            <a:r>
              <a:rPr lang="ru-RU" sz="2400" b="1" dirty="0" smtClean="0">
                <a:solidFill>
                  <a:srgbClr val="7030A0"/>
                </a:solidFill>
              </a:rPr>
              <a:t> в </a:t>
            </a:r>
            <a:r>
              <a:rPr lang="ru-RU" sz="2400" b="1" dirty="0" err="1" smtClean="0">
                <a:solidFill>
                  <a:srgbClr val="7030A0"/>
                </a:solidFill>
              </a:rPr>
              <a:t>рятувальному</a:t>
            </a:r>
            <a:r>
              <a:rPr lang="ru-RU" sz="2400" b="1" dirty="0" smtClean="0">
                <a:solidFill>
                  <a:srgbClr val="7030A0"/>
                </a:solidFill>
              </a:rPr>
              <a:t> </a:t>
            </a:r>
            <a:r>
              <a:rPr lang="ru-RU" sz="2400" b="1" dirty="0" err="1" smtClean="0">
                <a:solidFill>
                  <a:srgbClr val="7030A0"/>
                </a:solidFill>
              </a:rPr>
              <a:t>жилеті</a:t>
            </a:r>
            <a:r>
              <a:rPr lang="ru-RU" sz="2400" b="1" dirty="0" smtClean="0"/>
              <a:t>, </a:t>
            </a:r>
            <a:r>
              <a:rPr lang="ru-RU" sz="2400" b="1" dirty="0" err="1" smtClean="0"/>
              <a:t>використайте</a:t>
            </a:r>
            <a:r>
              <a:rPr lang="ru-RU" sz="2400" b="1" dirty="0" smtClean="0"/>
              <a:t> для </a:t>
            </a:r>
            <a:r>
              <a:rPr lang="ru-RU" sz="2400" b="1" dirty="0" err="1" smtClean="0"/>
              <a:t>збереження</a:t>
            </a:r>
            <a:r>
              <a:rPr lang="ru-RU" sz="2400" b="1" dirty="0" smtClean="0"/>
              <a:t> тепла </a:t>
            </a:r>
            <a:r>
              <a:rPr lang="ru-RU" sz="2400" b="1" dirty="0" err="1" smtClean="0">
                <a:solidFill>
                  <a:srgbClr val="7030A0"/>
                </a:solidFill>
              </a:rPr>
              <a:t>спеціальну</a:t>
            </a:r>
            <a:r>
              <a:rPr lang="ru-RU" sz="2400" b="1" dirty="0" smtClean="0">
                <a:solidFill>
                  <a:srgbClr val="7030A0"/>
                </a:solidFill>
              </a:rPr>
              <a:t> позу</a:t>
            </a:r>
            <a:r>
              <a:rPr lang="ru-RU" sz="2400" b="1" dirty="0" smtClean="0"/>
              <a:t>: </a:t>
            </a:r>
            <a:r>
              <a:rPr lang="ru-RU" sz="2400" b="1" dirty="0" err="1" smtClean="0"/>
              <a:t>лежачи</a:t>
            </a:r>
            <a:r>
              <a:rPr lang="ru-RU" sz="2400" b="1" dirty="0" smtClean="0"/>
              <a:t> на </a:t>
            </a:r>
            <a:r>
              <a:rPr lang="ru-RU" sz="2400" b="1" dirty="0" err="1" smtClean="0"/>
              <a:t>спині</a:t>
            </a:r>
            <a:r>
              <a:rPr lang="ru-RU" sz="2400" b="1" dirty="0" smtClean="0"/>
              <a:t>, </a:t>
            </a:r>
            <a:r>
              <a:rPr lang="ru-RU" sz="2400" b="1" dirty="0" err="1" smtClean="0"/>
              <a:t>тримайте</a:t>
            </a:r>
            <a:r>
              <a:rPr lang="ru-RU" sz="2400" b="1" dirty="0" smtClean="0"/>
              <a:t> голову над водою, руками </a:t>
            </a:r>
            <a:r>
              <a:rPr lang="ru-RU" sz="2400" b="1" dirty="0" err="1" smtClean="0"/>
              <a:t>охопіть</a:t>
            </a:r>
            <a:r>
              <a:rPr lang="ru-RU" sz="2400" b="1" dirty="0" smtClean="0"/>
              <a:t> </a:t>
            </a:r>
            <a:r>
              <a:rPr lang="ru-RU" sz="2400" b="1" dirty="0" err="1" smtClean="0"/>
              <a:t>з</a:t>
            </a:r>
            <a:r>
              <a:rPr lang="ru-RU" sz="2400" b="1" dirty="0" smtClean="0"/>
              <a:t> </a:t>
            </a:r>
            <a:r>
              <a:rPr lang="ru-RU" sz="2400" b="1" dirty="0" err="1" smtClean="0"/>
              <a:t>обох</a:t>
            </a:r>
            <a:r>
              <a:rPr lang="ru-RU" sz="2400" b="1" dirty="0" smtClean="0"/>
              <a:t> </a:t>
            </a:r>
            <a:r>
              <a:rPr lang="ru-RU" sz="2400" b="1" dirty="0" err="1" smtClean="0"/>
              <a:t>боків</a:t>
            </a:r>
            <a:r>
              <a:rPr lang="ru-RU" sz="2400" b="1" dirty="0" smtClean="0"/>
              <a:t> </a:t>
            </a:r>
            <a:r>
              <a:rPr lang="ru-RU" sz="2400" b="1" dirty="0" err="1" smtClean="0"/>
              <a:t>грудну</a:t>
            </a:r>
            <a:r>
              <a:rPr lang="ru-RU" sz="2400" b="1" dirty="0" smtClean="0"/>
              <a:t> </a:t>
            </a:r>
            <a:r>
              <a:rPr lang="ru-RU" sz="2400" b="1" dirty="0" err="1" smtClean="0"/>
              <a:t>клітку</a:t>
            </a:r>
            <a:r>
              <a:rPr lang="ru-RU" sz="2400" b="1" dirty="0" smtClean="0"/>
              <a:t>, </a:t>
            </a:r>
            <a:r>
              <a:rPr lang="ru-RU" sz="2400" b="1" dirty="0" err="1" smtClean="0"/>
              <a:t>зігніть</a:t>
            </a:r>
            <a:r>
              <a:rPr lang="ru-RU" sz="2400" b="1" dirty="0" smtClean="0"/>
              <a:t> </a:t>
            </a:r>
            <a:r>
              <a:rPr lang="ru-RU" sz="2400" b="1" dirty="0" err="1" smtClean="0"/>
              <a:t>коліна</a:t>
            </a:r>
            <a:r>
              <a:rPr lang="ru-RU" sz="2400" b="1" dirty="0" smtClean="0"/>
              <a:t> </a:t>
            </a:r>
            <a:r>
              <a:rPr lang="ru-RU" sz="2400" b="1" dirty="0" err="1" smtClean="0"/>
              <a:t>і</a:t>
            </a:r>
            <a:r>
              <a:rPr lang="ru-RU" sz="2400" b="1" dirty="0" smtClean="0"/>
              <a:t> </a:t>
            </a:r>
            <a:r>
              <a:rPr lang="ru-RU" sz="2400" b="1" dirty="0" err="1" smtClean="0"/>
              <a:t>підтягніть</a:t>
            </a:r>
            <a:r>
              <a:rPr lang="ru-RU" sz="2400" b="1" dirty="0" smtClean="0"/>
              <a:t> </a:t>
            </a:r>
            <a:r>
              <a:rPr lang="ru-RU" sz="2400" b="1" dirty="0" err="1" smtClean="0"/>
              <a:t>їх</a:t>
            </a:r>
            <a:r>
              <a:rPr lang="ru-RU" sz="2400" b="1" dirty="0" smtClean="0"/>
              <a:t> до </a:t>
            </a:r>
            <a:r>
              <a:rPr lang="ru-RU" sz="2400" b="1" dirty="0" err="1" smtClean="0"/>
              <a:t>підборіддя</a:t>
            </a:r>
            <a:r>
              <a:rPr lang="ru-RU" sz="2400" b="1" dirty="0" smtClean="0"/>
              <a:t>. Так </a:t>
            </a:r>
            <a:r>
              <a:rPr lang="ru-RU" sz="2400" b="1" dirty="0" err="1" smtClean="0"/>
              <a:t>можна</a:t>
            </a:r>
            <a:r>
              <a:rPr lang="ru-RU" sz="2400" b="1" dirty="0" smtClean="0"/>
              <a:t> </a:t>
            </a:r>
            <a:r>
              <a:rPr lang="ru-RU" sz="2400" b="1" dirty="0" err="1" smtClean="0"/>
              <a:t>уникнути</a:t>
            </a:r>
            <a:r>
              <a:rPr lang="ru-RU" sz="2400" b="1" dirty="0" smtClean="0"/>
              <a:t> </a:t>
            </a:r>
            <a:r>
              <a:rPr lang="ru-RU" sz="2400" b="1" dirty="0" err="1" smtClean="0"/>
              <a:t>охолодження</a:t>
            </a:r>
            <a:r>
              <a:rPr lang="ru-RU" sz="2400" b="1" dirty="0" smtClean="0"/>
              <a:t> </a:t>
            </a:r>
            <a:r>
              <a:rPr lang="ru-RU" sz="2400" b="1" dirty="0" err="1" smtClean="0"/>
              <a:t>кінцівок</a:t>
            </a:r>
            <a:r>
              <a:rPr lang="ru-RU" sz="2400" b="1" dirty="0" smtClean="0"/>
              <a:t> та </a:t>
            </a:r>
            <a:r>
              <a:rPr lang="ru-RU" sz="2400" b="1" dirty="0" err="1" smtClean="0"/>
              <a:t>органів</a:t>
            </a:r>
            <a:r>
              <a:rPr lang="ru-RU" sz="2400" b="1" dirty="0" smtClean="0"/>
              <a:t> малого тазу.</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3.bp.blogspot.com/-33TkWk0jxPg/VEjQQQA4oII/AAAAAAAAAKw/mF247BTeLA4/s1600/paroplani_ris_173.gif"/>
          <p:cNvPicPr>
            <a:picLocks noChangeAspect="1" noChangeArrowheads="1"/>
          </p:cNvPicPr>
          <p:nvPr/>
        </p:nvPicPr>
        <p:blipFill>
          <a:blip r:embed="rId2" cstate="print"/>
          <a:srcRect/>
          <a:stretch>
            <a:fillRect/>
          </a:stretch>
        </p:blipFill>
        <p:spPr bwMode="auto">
          <a:xfrm>
            <a:off x="1571604" y="-6150"/>
            <a:ext cx="6429420" cy="686415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1" name="Picture 5"/>
          <p:cNvPicPr>
            <a:picLocks noChangeAspect="1" noChangeArrowheads="1"/>
          </p:cNvPicPr>
          <p:nvPr/>
        </p:nvPicPr>
        <p:blipFill>
          <a:blip r:embed="rId2" cstate="print"/>
          <a:srcRect l="29648" t="19531" r="31369" b="33594"/>
          <a:stretch>
            <a:fillRect/>
          </a:stretch>
        </p:blipFill>
        <p:spPr bwMode="auto">
          <a:xfrm>
            <a:off x="214282" y="214290"/>
            <a:ext cx="8740737" cy="590923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74638"/>
            <a:ext cx="8329642" cy="1143000"/>
          </a:xfrm>
        </p:spPr>
        <p:txBody>
          <a:bodyPr>
            <a:normAutofit/>
          </a:bodyPr>
          <a:lstStyle/>
          <a:p>
            <a:r>
              <a:rPr lang="ru-RU" sz="3200" b="1" i="1" dirty="0" smtClean="0">
                <a:solidFill>
                  <a:srgbClr val="FF0000"/>
                </a:solidFill>
              </a:rPr>
              <a:t>5. </a:t>
            </a:r>
            <a:r>
              <a:rPr lang="ru-RU" sz="3200" b="1" i="1" dirty="0" err="1" smtClean="0">
                <a:solidFill>
                  <a:srgbClr val="FF0000"/>
                </a:solidFill>
              </a:rPr>
              <a:t>Тепловий</a:t>
            </a:r>
            <a:r>
              <a:rPr lang="ru-RU" sz="3200" b="1" i="1" dirty="0" smtClean="0">
                <a:solidFill>
                  <a:srgbClr val="FF0000"/>
                </a:solidFill>
              </a:rPr>
              <a:t> </a:t>
            </a:r>
            <a:r>
              <a:rPr lang="ru-RU" sz="3200" b="1" i="1" dirty="0" err="1" smtClean="0">
                <a:solidFill>
                  <a:srgbClr val="FF0000"/>
                </a:solidFill>
              </a:rPr>
              <a:t>і</a:t>
            </a:r>
            <a:r>
              <a:rPr lang="ru-RU" sz="3200" b="1" i="1" dirty="0" smtClean="0">
                <a:solidFill>
                  <a:srgbClr val="FF0000"/>
                </a:solidFill>
              </a:rPr>
              <a:t> </a:t>
            </a:r>
            <a:r>
              <a:rPr lang="ru-RU" sz="3200" b="1" i="1" dirty="0" err="1" smtClean="0">
                <a:solidFill>
                  <a:srgbClr val="FF0000"/>
                </a:solidFill>
              </a:rPr>
              <a:t>сонячний</a:t>
            </a:r>
            <a:r>
              <a:rPr lang="ru-RU" sz="3200" b="1" i="1" dirty="0" smtClean="0">
                <a:solidFill>
                  <a:srgbClr val="FF0000"/>
                </a:solidFill>
              </a:rPr>
              <a:t> удар</a:t>
            </a:r>
            <a:r>
              <a:rPr lang="ru-RU" sz="3200" b="1" dirty="0" smtClean="0">
                <a:solidFill>
                  <a:srgbClr val="FF0000"/>
                </a:solidFill>
              </a:rPr>
              <a:t>, </a:t>
            </a:r>
            <a:r>
              <a:rPr lang="ru-RU" sz="3200" b="1" dirty="0" err="1" smtClean="0">
                <a:solidFill>
                  <a:srgbClr val="FF0000"/>
                </a:solidFill>
              </a:rPr>
              <a:t>їх</a:t>
            </a:r>
            <a:r>
              <a:rPr lang="ru-RU" sz="3200" b="1" dirty="0" smtClean="0">
                <a:solidFill>
                  <a:srgbClr val="FF0000"/>
                </a:solidFill>
              </a:rPr>
              <a:t> причини, </a:t>
            </a:r>
            <a:r>
              <a:rPr lang="ru-RU" sz="3200" b="1" dirty="0" err="1" smtClean="0">
                <a:solidFill>
                  <a:srgbClr val="FF0000"/>
                </a:solidFill>
              </a:rPr>
              <a:t>ознаки</a:t>
            </a:r>
            <a:r>
              <a:rPr lang="ru-RU" sz="3200" b="1" dirty="0" smtClean="0">
                <a:solidFill>
                  <a:srgbClr val="FF0000"/>
                </a:solidFill>
              </a:rPr>
              <a:t>, перша </a:t>
            </a:r>
            <a:r>
              <a:rPr lang="ru-RU" sz="3200" b="1" dirty="0" err="1" smtClean="0">
                <a:solidFill>
                  <a:srgbClr val="FF0000"/>
                </a:solidFill>
              </a:rPr>
              <a:t>допомога</a:t>
            </a:r>
            <a:r>
              <a:rPr lang="ru-RU" sz="3200" b="1" dirty="0" smtClean="0">
                <a:solidFill>
                  <a:srgbClr val="FF0000"/>
                </a:solidFill>
              </a:rPr>
              <a:t>. </a:t>
            </a:r>
            <a:endParaRPr lang="ru-RU" sz="3200" b="1" dirty="0">
              <a:solidFill>
                <a:srgbClr val="FF0000"/>
              </a:solidFill>
            </a:endParaRPr>
          </a:p>
        </p:txBody>
      </p:sp>
      <p:sp>
        <p:nvSpPr>
          <p:cNvPr id="3" name="Содержимое 2"/>
          <p:cNvSpPr>
            <a:spLocks noGrp="1"/>
          </p:cNvSpPr>
          <p:nvPr>
            <p:ph idx="1"/>
          </p:nvPr>
        </p:nvSpPr>
        <p:spPr>
          <a:xfrm>
            <a:off x="214282" y="1600200"/>
            <a:ext cx="8643998" cy="5257800"/>
          </a:xfrm>
        </p:spPr>
        <p:txBody>
          <a:bodyPr>
            <a:normAutofit fontScale="40000" lnSpcReduction="20000"/>
          </a:bodyPr>
          <a:lstStyle/>
          <a:p>
            <a:pPr algn="just"/>
            <a:r>
              <a:rPr lang="ru-RU" sz="6000" b="1" dirty="0" err="1" smtClean="0">
                <a:solidFill>
                  <a:srgbClr val="FF0000"/>
                </a:solidFill>
              </a:rPr>
              <a:t>Тепловий</a:t>
            </a:r>
            <a:r>
              <a:rPr lang="ru-RU" sz="6000" b="1" dirty="0" smtClean="0">
                <a:solidFill>
                  <a:srgbClr val="FF0000"/>
                </a:solidFill>
              </a:rPr>
              <a:t> </a:t>
            </a:r>
            <a:r>
              <a:rPr lang="ru-RU" sz="6000" b="1" dirty="0" err="1" smtClean="0">
                <a:solidFill>
                  <a:srgbClr val="FF0000"/>
                </a:solidFill>
              </a:rPr>
              <a:t>і</a:t>
            </a:r>
            <a:r>
              <a:rPr lang="ru-RU" sz="6000" b="1" dirty="0" smtClean="0">
                <a:solidFill>
                  <a:srgbClr val="FF0000"/>
                </a:solidFill>
              </a:rPr>
              <a:t> </a:t>
            </a:r>
            <a:r>
              <a:rPr lang="ru-RU" sz="6000" b="1" dirty="0" err="1" smtClean="0">
                <a:solidFill>
                  <a:srgbClr val="FF0000"/>
                </a:solidFill>
              </a:rPr>
              <a:t>сонячний</a:t>
            </a:r>
            <a:r>
              <a:rPr lang="ru-RU" sz="6000" b="1" dirty="0" smtClean="0">
                <a:solidFill>
                  <a:srgbClr val="FF0000"/>
                </a:solidFill>
              </a:rPr>
              <a:t> удар</a:t>
            </a:r>
            <a:r>
              <a:rPr lang="ru-RU" sz="5100" b="1" dirty="0" smtClean="0"/>
              <a:t> - </a:t>
            </a:r>
            <a:r>
              <a:rPr lang="ru-RU" sz="5100" b="1" dirty="0" err="1" smtClean="0"/>
              <a:t>це</a:t>
            </a:r>
            <a:r>
              <a:rPr lang="ru-RU" sz="5100" b="1" dirty="0" smtClean="0"/>
              <a:t> </a:t>
            </a:r>
            <a:r>
              <a:rPr lang="ru-RU" sz="5100" b="1" dirty="0" err="1" smtClean="0"/>
              <a:t>патологічні</a:t>
            </a:r>
            <a:r>
              <a:rPr lang="ru-RU" sz="5100" b="1" dirty="0" smtClean="0"/>
              <a:t> </a:t>
            </a:r>
            <a:r>
              <a:rPr lang="ru-RU" sz="5100" b="1" dirty="0" err="1" smtClean="0"/>
              <a:t>стани</a:t>
            </a:r>
            <a:r>
              <a:rPr lang="ru-RU" sz="5100" b="1" dirty="0" smtClean="0"/>
              <a:t>, </a:t>
            </a:r>
            <a:r>
              <a:rPr lang="ru-RU" sz="5100" b="1" dirty="0" err="1" smtClean="0"/>
              <a:t>що</a:t>
            </a:r>
            <a:r>
              <a:rPr lang="ru-RU" sz="5100" b="1" dirty="0" smtClean="0"/>
              <a:t> </a:t>
            </a:r>
            <a:r>
              <a:rPr lang="ru-RU" sz="5100" b="1" dirty="0" err="1" smtClean="0"/>
              <a:t>супроводжуються</a:t>
            </a:r>
            <a:r>
              <a:rPr lang="ru-RU" sz="5100" b="1" dirty="0" smtClean="0"/>
              <a:t> </a:t>
            </a:r>
            <a:r>
              <a:rPr lang="ru-RU" sz="5100" b="1" dirty="0" err="1" smtClean="0"/>
              <a:t>сильним</a:t>
            </a:r>
            <a:r>
              <a:rPr lang="ru-RU" sz="5100" b="1" dirty="0" smtClean="0"/>
              <a:t> </a:t>
            </a:r>
            <a:r>
              <a:rPr lang="ru-RU" sz="5100" b="1" dirty="0" err="1" smtClean="0"/>
              <a:t>головним</a:t>
            </a:r>
            <a:r>
              <a:rPr lang="ru-RU" sz="5100" b="1" dirty="0" smtClean="0"/>
              <a:t> </a:t>
            </a:r>
            <a:r>
              <a:rPr lang="ru-RU" sz="5100" b="1" dirty="0" err="1" smtClean="0"/>
              <a:t>болем</a:t>
            </a:r>
            <a:r>
              <a:rPr lang="ru-RU" sz="5100" b="1" dirty="0" smtClean="0"/>
              <a:t>, </a:t>
            </a:r>
            <a:r>
              <a:rPr lang="ru-RU" sz="5100" b="1" dirty="0" err="1" smtClean="0"/>
              <a:t>головокружінням</a:t>
            </a:r>
            <a:r>
              <a:rPr lang="ru-RU" sz="5100" b="1" dirty="0" smtClean="0"/>
              <a:t>, </a:t>
            </a:r>
            <a:r>
              <a:rPr lang="ru-RU" sz="5100" b="1" dirty="0" err="1" smtClean="0"/>
              <a:t>загальною</a:t>
            </a:r>
            <a:r>
              <a:rPr lang="ru-RU" sz="5100" b="1" dirty="0" smtClean="0"/>
              <a:t> </a:t>
            </a:r>
            <a:r>
              <a:rPr lang="ru-RU" sz="5100" b="1" dirty="0" err="1" smtClean="0"/>
              <a:t>слабкістю</a:t>
            </a:r>
            <a:r>
              <a:rPr lang="ru-RU" sz="5100" b="1" dirty="0" smtClean="0"/>
              <a:t>, </a:t>
            </a:r>
            <a:r>
              <a:rPr lang="ru-RU" sz="5100" b="1" dirty="0" err="1" smtClean="0"/>
              <a:t>зблідненням</a:t>
            </a:r>
            <a:r>
              <a:rPr lang="ru-RU" sz="5100" b="1" dirty="0" smtClean="0"/>
              <a:t>, </a:t>
            </a:r>
            <a:r>
              <a:rPr lang="ru-RU" sz="5100" b="1" dirty="0" err="1" smtClean="0"/>
              <a:t>сповільненням</a:t>
            </a:r>
            <a:r>
              <a:rPr lang="ru-RU" sz="5100" b="1" dirty="0" smtClean="0"/>
              <a:t> </a:t>
            </a:r>
            <a:r>
              <a:rPr lang="ru-RU" sz="5100" b="1" dirty="0" err="1" smtClean="0"/>
              <a:t>рухів</a:t>
            </a:r>
            <a:r>
              <a:rPr lang="ru-RU" sz="5100" b="1" dirty="0" smtClean="0"/>
              <a:t>. </a:t>
            </a:r>
          </a:p>
          <a:p>
            <a:pPr algn="just"/>
            <a:r>
              <a:rPr lang="ru-RU" sz="5100" b="1" dirty="0" smtClean="0"/>
              <a:t>В такому </a:t>
            </a:r>
            <a:r>
              <a:rPr lang="ru-RU" sz="5100" b="1" dirty="0" err="1" smtClean="0"/>
              <a:t>стані</a:t>
            </a:r>
            <a:r>
              <a:rPr lang="ru-RU" sz="5100" b="1" dirty="0" smtClean="0"/>
              <a:t> </a:t>
            </a:r>
            <a:r>
              <a:rPr lang="ru-RU" sz="5100" b="1" dirty="0" err="1" smtClean="0"/>
              <a:t>є</a:t>
            </a:r>
            <a:r>
              <a:rPr lang="ru-RU" sz="5100" b="1" dirty="0" smtClean="0"/>
              <a:t> </a:t>
            </a:r>
            <a:r>
              <a:rPr lang="ru-RU" sz="5100" b="1" dirty="0" err="1" smtClean="0"/>
              <a:t>можлива</a:t>
            </a:r>
            <a:r>
              <a:rPr lang="ru-RU" sz="5100" b="1" dirty="0" smtClean="0"/>
              <a:t> </a:t>
            </a:r>
            <a:r>
              <a:rPr lang="ru-RU" sz="5100" b="1" dirty="0" err="1" smtClean="0"/>
              <a:t>нудота</a:t>
            </a:r>
            <a:r>
              <a:rPr lang="ru-RU" sz="5100" b="1" dirty="0" smtClean="0"/>
              <a:t>, </a:t>
            </a:r>
            <a:r>
              <a:rPr lang="ru-RU" sz="5100" b="1" dirty="0" err="1" smtClean="0"/>
              <a:t>блювання</a:t>
            </a:r>
            <a:r>
              <a:rPr lang="ru-RU" sz="5100" b="1" dirty="0" smtClean="0"/>
              <a:t>, </a:t>
            </a:r>
            <a:r>
              <a:rPr lang="ru-RU" sz="5100" b="1" dirty="0" err="1" smtClean="0"/>
              <a:t>короткочасна</a:t>
            </a:r>
            <a:r>
              <a:rPr lang="ru-RU" sz="5100" b="1" dirty="0" smtClean="0"/>
              <a:t> </a:t>
            </a:r>
            <a:r>
              <a:rPr lang="ru-RU" sz="5100" b="1" dirty="0" err="1" smtClean="0"/>
              <a:t>втрата</a:t>
            </a:r>
            <a:r>
              <a:rPr lang="ru-RU" sz="5100" b="1" dirty="0" smtClean="0"/>
              <a:t> </a:t>
            </a:r>
            <a:r>
              <a:rPr lang="ru-RU" sz="5100" b="1" dirty="0" err="1" smtClean="0"/>
              <a:t>свідомості</a:t>
            </a:r>
            <a:r>
              <a:rPr lang="ru-RU" sz="5100" b="1" dirty="0" smtClean="0"/>
              <a:t>, </a:t>
            </a:r>
            <a:r>
              <a:rPr lang="ru-RU" sz="5100" b="1" dirty="0" err="1" smtClean="0"/>
              <a:t>підвищення</a:t>
            </a:r>
            <a:r>
              <a:rPr lang="ru-RU" sz="5100" b="1" dirty="0" smtClean="0"/>
              <a:t> </a:t>
            </a:r>
            <a:r>
              <a:rPr lang="ru-RU" sz="5100" b="1" dirty="0" err="1" smtClean="0"/>
              <a:t>температури</a:t>
            </a:r>
            <a:r>
              <a:rPr lang="ru-RU" sz="5100" b="1" dirty="0" smtClean="0"/>
              <a:t> </a:t>
            </a:r>
            <a:r>
              <a:rPr lang="ru-RU" sz="5100" b="1" dirty="0" err="1" smtClean="0"/>
              <a:t>тіла</a:t>
            </a:r>
            <a:r>
              <a:rPr lang="ru-RU" sz="5100" b="1" dirty="0" smtClean="0"/>
              <a:t> до +40-+41°С. При </a:t>
            </a:r>
            <a:r>
              <a:rPr lang="ru-RU" sz="5100" b="1" dirty="0" err="1" smtClean="0"/>
              <a:t>подальшому</a:t>
            </a:r>
            <a:r>
              <a:rPr lang="ru-RU" sz="5100" b="1" dirty="0" smtClean="0"/>
              <a:t> </a:t>
            </a:r>
            <a:r>
              <a:rPr lang="ru-RU" sz="5100" b="1" dirty="0" err="1" smtClean="0"/>
              <a:t>впливі</a:t>
            </a:r>
            <a:r>
              <a:rPr lang="ru-RU" sz="5100" b="1" dirty="0" smtClean="0"/>
              <a:t> </a:t>
            </a:r>
            <a:r>
              <a:rPr lang="ru-RU" sz="5100" b="1" dirty="0" err="1" smtClean="0"/>
              <a:t>високої</a:t>
            </a:r>
            <a:r>
              <a:rPr lang="ru-RU" sz="5100" b="1" dirty="0" smtClean="0"/>
              <a:t> </a:t>
            </a:r>
            <a:r>
              <a:rPr lang="ru-RU" sz="5100" b="1" dirty="0" err="1" smtClean="0"/>
              <a:t>температури</a:t>
            </a:r>
            <a:r>
              <a:rPr lang="ru-RU" sz="5100" b="1" dirty="0" smtClean="0"/>
              <a:t> </a:t>
            </a:r>
            <a:r>
              <a:rPr lang="ru-RU" sz="5100" b="1" dirty="0" err="1" smtClean="0"/>
              <a:t>шкіра</a:t>
            </a:r>
            <a:r>
              <a:rPr lang="ru-RU" sz="5100" b="1" dirty="0" smtClean="0"/>
              <a:t> </a:t>
            </a:r>
            <a:r>
              <a:rPr lang="ru-RU" sz="5100" b="1" dirty="0" err="1" smtClean="0"/>
              <a:t>обличчя</a:t>
            </a:r>
            <a:r>
              <a:rPr lang="ru-RU" sz="5100" b="1" dirty="0" smtClean="0"/>
              <a:t> </a:t>
            </a:r>
            <a:r>
              <a:rPr lang="ru-RU" sz="5100" b="1" dirty="0" err="1" smtClean="0"/>
              <a:t>й</a:t>
            </a:r>
            <a:r>
              <a:rPr lang="ru-RU" sz="5100" b="1" dirty="0" smtClean="0"/>
              <a:t> губ </a:t>
            </a:r>
            <a:r>
              <a:rPr lang="ru-RU" sz="5100" b="1" dirty="0" err="1" smtClean="0"/>
              <a:t>синіє</a:t>
            </a:r>
            <a:r>
              <a:rPr lang="ru-RU" sz="5100" b="1" dirty="0" smtClean="0"/>
              <a:t>, </a:t>
            </a:r>
            <a:r>
              <a:rPr lang="ru-RU" sz="5100" b="1" dirty="0" err="1" smtClean="0"/>
              <a:t>посилюється</a:t>
            </a:r>
            <a:r>
              <a:rPr lang="ru-RU" sz="5100" b="1" dirty="0" smtClean="0"/>
              <a:t> </a:t>
            </a:r>
            <a:r>
              <a:rPr lang="ru-RU" sz="5100" b="1" dirty="0" err="1" smtClean="0"/>
              <a:t>задишка</a:t>
            </a:r>
            <a:r>
              <a:rPr lang="ru-RU" sz="5100" b="1" dirty="0" smtClean="0"/>
              <a:t>. Пульс </a:t>
            </a:r>
            <a:r>
              <a:rPr lang="ru-RU" sz="5100" b="1" dirty="0" err="1" smtClean="0"/>
              <a:t>стає</a:t>
            </a:r>
            <a:r>
              <a:rPr lang="ru-RU" sz="5100" b="1" dirty="0" smtClean="0"/>
              <a:t> </a:t>
            </a:r>
            <a:r>
              <a:rPr lang="ru-RU" sz="5100" b="1" dirty="0" err="1" smtClean="0"/>
              <a:t>слабким</a:t>
            </a:r>
            <a:r>
              <a:rPr lang="ru-RU" sz="5100" b="1" dirty="0" smtClean="0"/>
              <a:t> </a:t>
            </a:r>
            <a:r>
              <a:rPr lang="ru-RU" sz="5100" b="1" dirty="0" err="1" smtClean="0"/>
              <a:t>і</a:t>
            </a:r>
            <a:r>
              <a:rPr lang="ru-RU" sz="5100" b="1" dirty="0" smtClean="0"/>
              <a:t> </a:t>
            </a:r>
            <a:r>
              <a:rPr lang="ru-RU" sz="5100" b="1" dirty="0" err="1" smtClean="0"/>
              <a:t>може</a:t>
            </a:r>
            <a:r>
              <a:rPr lang="ru-RU" sz="5100" b="1" dirty="0" smtClean="0"/>
              <a:t> </a:t>
            </a:r>
            <a:r>
              <a:rPr lang="ru-RU" sz="5100" b="1" dirty="0" err="1" smtClean="0"/>
              <a:t>зовсім</a:t>
            </a:r>
            <a:r>
              <a:rPr lang="ru-RU" sz="5100" b="1" dirty="0" smtClean="0"/>
              <a:t> </a:t>
            </a:r>
            <a:r>
              <a:rPr lang="ru-RU" sz="5100" b="1" dirty="0" err="1" smtClean="0"/>
              <a:t>зникнути</a:t>
            </a:r>
            <a:r>
              <a:rPr lang="ru-RU" sz="5100" b="1" dirty="0" smtClean="0"/>
              <a:t>. </a:t>
            </a:r>
            <a:r>
              <a:rPr lang="ru-RU" sz="5100" b="1" dirty="0" err="1" smtClean="0"/>
              <a:t>З'являється</a:t>
            </a:r>
            <a:r>
              <a:rPr lang="ru-RU" sz="5100" b="1" dirty="0" smtClean="0"/>
              <a:t> </a:t>
            </a:r>
            <a:r>
              <a:rPr lang="ru-RU" sz="5100" b="1" dirty="0" err="1" smtClean="0"/>
              <a:t>занепокоєння</a:t>
            </a:r>
            <a:r>
              <a:rPr lang="ru-RU" sz="5100" b="1" dirty="0" smtClean="0"/>
              <a:t>, </a:t>
            </a:r>
            <a:r>
              <a:rPr lang="ru-RU" sz="5100" b="1" dirty="0" err="1" smtClean="0"/>
              <a:t>марення</a:t>
            </a:r>
            <a:r>
              <a:rPr lang="ru-RU" sz="5100" b="1" dirty="0" smtClean="0"/>
              <a:t>, </a:t>
            </a:r>
            <a:r>
              <a:rPr lang="ru-RU" sz="5100" b="1" dirty="0" err="1" smtClean="0"/>
              <a:t>галюцинації</a:t>
            </a:r>
            <a:r>
              <a:rPr lang="ru-RU" sz="5100" b="1" dirty="0" smtClean="0"/>
              <a:t> та судороги. </a:t>
            </a:r>
            <a:r>
              <a:rPr lang="ru-RU" sz="5100" b="1" dirty="0" err="1" smtClean="0"/>
              <a:t>Якщо</a:t>
            </a:r>
            <a:r>
              <a:rPr lang="ru-RU" sz="5100" b="1" dirty="0" smtClean="0"/>
              <a:t> у </a:t>
            </a:r>
            <a:r>
              <a:rPr lang="ru-RU" sz="5100" b="1" dirty="0" err="1" smtClean="0"/>
              <a:t>людини</a:t>
            </a:r>
            <a:r>
              <a:rPr lang="ru-RU" sz="5100" b="1" dirty="0" smtClean="0"/>
              <a:t> </a:t>
            </a:r>
            <a:r>
              <a:rPr lang="ru-RU" sz="5100" b="1" dirty="0" err="1" smtClean="0"/>
              <a:t>з'явились</a:t>
            </a:r>
            <a:r>
              <a:rPr lang="ru-RU" sz="5100" b="1" dirty="0" smtClean="0"/>
              <a:t> </a:t>
            </a:r>
            <a:r>
              <a:rPr lang="ru-RU" sz="5100" b="1" dirty="0" err="1" smtClean="0"/>
              <a:t>ознаки</a:t>
            </a:r>
            <a:r>
              <a:rPr lang="ru-RU" sz="5100" b="1" dirty="0" smtClean="0"/>
              <a:t> </a:t>
            </a:r>
            <a:r>
              <a:rPr lang="ru-RU" sz="5100" b="1" dirty="0" err="1" smtClean="0"/>
              <a:t>перегрівання</a:t>
            </a:r>
            <a:r>
              <a:rPr lang="ru-RU" sz="5100" b="1" dirty="0" smtClean="0"/>
              <a:t>, </a:t>
            </a:r>
            <a:r>
              <a:rPr lang="ru-RU" sz="5100" b="1" dirty="0" err="1" smtClean="0"/>
              <a:t>необхідно</a:t>
            </a:r>
            <a:r>
              <a:rPr lang="ru-RU" sz="5100" b="1" dirty="0" smtClean="0"/>
              <a:t> </a:t>
            </a:r>
            <a:r>
              <a:rPr lang="ru-RU" sz="5100" b="1" dirty="0" err="1" smtClean="0"/>
              <a:t>одразу</a:t>
            </a:r>
            <a:r>
              <a:rPr lang="ru-RU" sz="5100" b="1" dirty="0" smtClean="0"/>
              <a:t> ж </a:t>
            </a:r>
            <a:r>
              <a:rPr lang="ru-RU" sz="5100" b="1" dirty="0" err="1" smtClean="0"/>
              <a:t>викликати</a:t>
            </a:r>
            <a:r>
              <a:rPr lang="ru-RU" sz="5100" b="1" dirty="0" smtClean="0"/>
              <a:t> </a:t>
            </a:r>
            <a:r>
              <a:rPr lang="ru-RU" sz="5100" b="1" dirty="0" err="1" smtClean="0"/>
              <a:t>лікаря</a:t>
            </a:r>
            <a:r>
              <a:rPr lang="ru-RU" sz="5100" b="1" dirty="0" smtClean="0"/>
              <a:t>. Людину, </a:t>
            </a:r>
            <a:r>
              <a:rPr lang="ru-RU" sz="5100" b="1" dirty="0" err="1" smtClean="0"/>
              <a:t>що</a:t>
            </a:r>
            <a:r>
              <a:rPr lang="ru-RU" sz="5100" b="1" dirty="0" smtClean="0"/>
              <a:t> </a:t>
            </a:r>
            <a:r>
              <a:rPr lang="ru-RU" sz="5100" b="1" dirty="0" err="1" smtClean="0"/>
              <a:t>отримала</a:t>
            </a:r>
            <a:r>
              <a:rPr lang="ru-RU" sz="5100" b="1" dirty="0" smtClean="0"/>
              <a:t> </a:t>
            </a:r>
            <a:r>
              <a:rPr lang="ru-RU" sz="5100" b="1" dirty="0" err="1" smtClean="0"/>
              <a:t>тепловий</a:t>
            </a:r>
            <a:r>
              <a:rPr lang="ru-RU" sz="5100" b="1" dirty="0" smtClean="0"/>
              <a:t> </a:t>
            </a:r>
            <a:r>
              <a:rPr lang="ru-RU" sz="5100" b="1" dirty="0" err="1" smtClean="0"/>
              <a:t>чи</a:t>
            </a:r>
            <a:r>
              <a:rPr lang="ru-RU" sz="5100" b="1" dirty="0" smtClean="0"/>
              <a:t> </a:t>
            </a:r>
            <a:r>
              <a:rPr lang="ru-RU" sz="5100" b="1" dirty="0" err="1" smtClean="0"/>
              <a:t>сонячний</a:t>
            </a:r>
            <a:r>
              <a:rPr lang="ru-RU" sz="5100" b="1" dirty="0" smtClean="0"/>
              <a:t> удар, </a:t>
            </a:r>
            <a:r>
              <a:rPr lang="ru-RU" sz="5100" b="1" dirty="0" err="1" smtClean="0"/>
              <a:t>потрібно</a:t>
            </a:r>
            <a:r>
              <a:rPr lang="ru-RU" sz="5100" b="1" dirty="0" smtClean="0"/>
              <a:t> </a:t>
            </a:r>
            <a:r>
              <a:rPr lang="ru-RU" sz="5100" b="1" dirty="0" err="1" smtClean="0"/>
              <a:t>покласти</a:t>
            </a:r>
            <a:r>
              <a:rPr lang="ru-RU" sz="5100" b="1" dirty="0" smtClean="0"/>
              <a:t> у </a:t>
            </a:r>
            <a:r>
              <a:rPr lang="ru-RU" sz="5100" b="1" dirty="0" err="1" smtClean="0"/>
              <a:t>прохолодне</a:t>
            </a:r>
            <a:r>
              <a:rPr lang="ru-RU" sz="5100" b="1" dirty="0" smtClean="0"/>
              <a:t> </a:t>
            </a:r>
            <a:r>
              <a:rPr lang="ru-RU" sz="5100" b="1" dirty="0" err="1" smtClean="0"/>
              <a:t>місце</a:t>
            </a:r>
            <a:r>
              <a:rPr lang="ru-RU" sz="5100" b="1" dirty="0" smtClean="0"/>
              <a:t>, </a:t>
            </a:r>
            <a:r>
              <a:rPr lang="ru-RU" sz="5100" b="1" dirty="0" err="1" smtClean="0"/>
              <a:t>підійняти</a:t>
            </a:r>
            <a:r>
              <a:rPr lang="ru-RU" sz="5100" b="1" dirty="0" smtClean="0"/>
              <a:t> </a:t>
            </a:r>
            <a:r>
              <a:rPr lang="ru-RU" sz="5100" b="1" dirty="0" err="1" smtClean="0"/>
              <a:t>її</a:t>
            </a:r>
            <a:r>
              <a:rPr lang="ru-RU" sz="5100" b="1" dirty="0" smtClean="0"/>
              <a:t> голову, </a:t>
            </a:r>
            <a:r>
              <a:rPr lang="ru-RU" sz="5100" b="1" dirty="0" err="1" smtClean="0"/>
              <a:t>розстебнути</a:t>
            </a:r>
            <a:r>
              <a:rPr lang="ru-RU" sz="5100" b="1" dirty="0" smtClean="0"/>
              <a:t> </a:t>
            </a:r>
            <a:r>
              <a:rPr lang="ru-RU" sz="5100" b="1" dirty="0" err="1" smtClean="0"/>
              <a:t>одяг</a:t>
            </a:r>
            <a:r>
              <a:rPr lang="ru-RU" sz="5100" b="1" dirty="0" smtClean="0"/>
              <a:t>. Для </a:t>
            </a:r>
            <a:r>
              <a:rPr lang="ru-RU" sz="5100" b="1" dirty="0" err="1" smtClean="0"/>
              <a:t>збільшення</a:t>
            </a:r>
            <a:r>
              <a:rPr lang="ru-RU" sz="5100" b="1" dirty="0" smtClean="0"/>
              <a:t> </a:t>
            </a:r>
            <a:r>
              <a:rPr lang="ru-RU" sz="5100" b="1" dirty="0" err="1" smtClean="0"/>
              <a:t>тепловіддачі</a:t>
            </a:r>
            <a:r>
              <a:rPr lang="ru-RU" sz="5100" b="1" dirty="0" smtClean="0"/>
              <a:t> на лоб </a:t>
            </a:r>
            <a:r>
              <a:rPr lang="ru-RU" sz="5100" b="1" dirty="0" err="1" smtClean="0"/>
              <a:t>покласти</a:t>
            </a:r>
            <a:r>
              <a:rPr lang="ru-RU" sz="5100" b="1" dirty="0" smtClean="0"/>
              <a:t> </a:t>
            </a:r>
            <a:r>
              <a:rPr lang="ru-RU" sz="5100" b="1" dirty="0" err="1" smtClean="0"/>
              <a:t>холодний</a:t>
            </a:r>
            <a:r>
              <a:rPr lang="ru-RU" sz="5100" b="1" dirty="0" smtClean="0"/>
              <a:t> </a:t>
            </a:r>
            <a:r>
              <a:rPr lang="ru-RU" sz="5100" b="1" dirty="0" err="1" smtClean="0"/>
              <a:t>компрес</a:t>
            </a:r>
            <a:r>
              <a:rPr lang="ru-RU" sz="5100" b="1" dirty="0" smtClean="0"/>
              <a:t> </a:t>
            </a:r>
            <a:r>
              <a:rPr lang="ru-RU" sz="5100" b="1" dirty="0" err="1" smtClean="0"/>
              <a:t>і</a:t>
            </a:r>
            <a:r>
              <a:rPr lang="ru-RU" sz="5100" b="1" dirty="0" smtClean="0"/>
              <a:t> </a:t>
            </a:r>
            <a:r>
              <a:rPr lang="ru-RU" sz="5100" b="1" dirty="0" err="1" smtClean="0"/>
              <a:t>змочити</a:t>
            </a:r>
            <a:r>
              <a:rPr lang="ru-RU" sz="5100" b="1" dirty="0" smtClean="0"/>
              <a:t> </a:t>
            </a:r>
            <a:r>
              <a:rPr lang="ru-RU" sz="5100" b="1" dirty="0" err="1" smtClean="0"/>
              <a:t>одяг</a:t>
            </a:r>
            <a:r>
              <a:rPr lang="ru-RU" sz="5100" b="1" dirty="0" smtClean="0"/>
              <a:t> водою. </a:t>
            </a:r>
            <a:r>
              <a:rPr lang="ru-RU" sz="5100" b="1" dirty="0" err="1" smtClean="0"/>
              <a:t>Якщо</a:t>
            </a:r>
            <a:r>
              <a:rPr lang="ru-RU" sz="5100" b="1" dirty="0" smtClean="0"/>
              <a:t> </a:t>
            </a:r>
            <a:r>
              <a:rPr lang="ru-RU" sz="5100" b="1" dirty="0" err="1" smtClean="0"/>
              <a:t>людина</a:t>
            </a:r>
            <a:r>
              <a:rPr lang="ru-RU" sz="5100" b="1" dirty="0" smtClean="0"/>
              <a:t> не </a:t>
            </a:r>
            <a:r>
              <a:rPr lang="ru-RU" sz="5100" b="1" dirty="0" err="1" smtClean="0"/>
              <a:t>знепритомніла</a:t>
            </a:r>
            <a:r>
              <a:rPr lang="ru-RU" sz="5100" b="1" dirty="0" smtClean="0"/>
              <a:t>, </a:t>
            </a:r>
            <a:r>
              <a:rPr lang="ru-RU" sz="5100" b="1" dirty="0" err="1" smtClean="0"/>
              <a:t>корисно</a:t>
            </a:r>
            <a:r>
              <a:rPr lang="ru-RU" sz="5100" b="1" dirty="0" smtClean="0"/>
              <a:t> </a:t>
            </a:r>
            <a:r>
              <a:rPr lang="ru-RU" sz="5100" b="1" dirty="0" err="1" smtClean="0"/>
              <a:t>дати</a:t>
            </a:r>
            <a:r>
              <a:rPr lang="ru-RU" sz="5100" b="1" dirty="0" smtClean="0"/>
              <a:t> </a:t>
            </a:r>
            <a:r>
              <a:rPr lang="ru-RU" sz="5100" b="1" dirty="0" err="1" smtClean="0"/>
              <a:t>їй</a:t>
            </a:r>
            <a:r>
              <a:rPr lang="ru-RU" sz="5100" b="1" dirty="0" smtClean="0"/>
              <a:t> </a:t>
            </a:r>
            <a:r>
              <a:rPr lang="ru-RU" sz="5100" b="1" dirty="0" err="1" smtClean="0"/>
              <a:t>міцний</a:t>
            </a:r>
            <a:r>
              <a:rPr lang="ru-RU" sz="5100" b="1" dirty="0" smtClean="0"/>
              <a:t> </a:t>
            </a:r>
            <a:r>
              <a:rPr lang="ru-RU" sz="5100" b="1" dirty="0" err="1" smtClean="0"/>
              <a:t>холодний</a:t>
            </a:r>
            <a:r>
              <a:rPr lang="ru-RU" sz="5100" b="1" dirty="0" smtClean="0"/>
              <a:t> чай, </a:t>
            </a:r>
            <a:r>
              <a:rPr lang="ru-RU" sz="5100" b="1" dirty="0" err="1" smtClean="0"/>
              <a:t>холодну</a:t>
            </a:r>
            <a:r>
              <a:rPr lang="ru-RU" sz="5100" b="1" dirty="0" smtClean="0"/>
              <a:t> воду. У </a:t>
            </a:r>
            <a:r>
              <a:rPr lang="ru-RU" sz="5100" b="1" dirty="0" err="1" smtClean="0"/>
              <a:t>випадку</a:t>
            </a:r>
            <a:r>
              <a:rPr lang="ru-RU" sz="5100" b="1" dirty="0" smtClean="0"/>
              <a:t> </a:t>
            </a:r>
            <a:r>
              <a:rPr lang="ru-RU" sz="5100" b="1" dirty="0" err="1" smtClean="0"/>
              <a:t>зупинки</a:t>
            </a:r>
            <a:r>
              <a:rPr lang="ru-RU" sz="5100" b="1" dirty="0" smtClean="0"/>
              <a:t> </a:t>
            </a:r>
            <a:r>
              <a:rPr lang="ru-RU" sz="5100" b="1" dirty="0" err="1" smtClean="0"/>
              <a:t>дихання</a:t>
            </a:r>
            <a:r>
              <a:rPr lang="ru-RU" sz="5100" b="1" dirty="0" smtClean="0"/>
              <a:t> </a:t>
            </a:r>
            <a:r>
              <a:rPr lang="ru-RU" sz="5100" b="1" dirty="0" err="1" smtClean="0"/>
              <a:t>і</a:t>
            </a:r>
            <a:r>
              <a:rPr lang="ru-RU" sz="5100" b="1" dirty="0" smtClean="0"/>
              <a:t> </a:t>
            </a:r>
            <a:r>
              <a:rPr lang="ru-RU" sz="5100" b="1" dirty="0" err="1" smtClean="0"/>
              <a:t>серцевої</a:t>
            </a:r>
            <a:r>
              <a:rPr lang="ru-RU" sz="5100" b="1" dirty="0" smtClean="0"/>
              <a:t> </a:t>
            </a:r>
            <a:r>
              <a:rPr lang="ru-RU" sz="5100" b="1" dirty="0" err="1" smtClean="0"/>
              <a:t>діяльності</a:t>
            </a:r>
            <a:r>
              <a:rPr lang="ru-RU" sz="5100" b="1" dirty="0" smtClean="0"/>
              <a:t> </a:t>
            </a:r>
            <a:r>
              <a:rPr lang="ru-RU" sz="5100" b="1" dirty="0" err="1" smtClean="0"/>
              <a:t>необхідно</a:t>
            </a:r>
            <a:r>
              <a:rPr lang="ru-RU" sz="5100" b="1" dirty="0" smtClean="0"/>
              <a:t> до </a:t>
            </a:r>
            <a:r>
              <a:rPr lang="ru-RU" sz="5100" b="1" dirty="0" err="1" smtClean="0"/>
              <a:t>прибуття</a:t>
            </a:r>
            <a:r>
              <a:rPr lang="ru-RU" sz="5100" b="1" dirty="0" smtClean="0"/>
              <a:t> </a:t>
            </a:r>
            <a:r>
              <a:rPr lang="ru-RU" sz="5100" b="1" dirty="0" err="1" smtClean="0"/>
              <a:t>лікаря</a:t>
            </a:r>
            <a:r>
              <a:rPr lang="ru-RU" sz="5100" b="1" dirty="0" smtClean="0"/>
              <a:t> </a:t>
            </a:r>
            <a:r>
              <a:rPr lang="ru-RU" sz="5100" b="1" dirty="0" err="1" smtClean="0"/>
              <a:t>почати</a:t>
            </a:r>
            <a:r>
              <a:rPr lang="ru-RU" sz="5100" b="1" dirty="0" smtClean="0"/>
              <a:t> </a:t>
            </a:r>
            <a:r>
              <a:rPr lang="ru-RU" sz="5100" b="1" dirty="0" err="1" smtClean="0"/>
              <a:t>зовнішній</a:t>
            </a:r>
            <a:r>
              <a:rPr lang="ru-RU" sz="5100" b="1" dirty="0" smtClean="0"/>
              <a:t> </a:t>
            </a:r>
            <a:r>
              <a:rPr lang="ru-RU" sz="5100" b="1" dirty="0" err="1" smtClean="0"/>
              <a:t>масаж</a:t>
            </a:r>
            <a:r>
              <a:rPr lang="ru-RU" sz="5100" b="1" dirty="0" smtClean="0"/>
              <a:t> </a:t>
            </a:r>
            <a:r>
              <a:rPr lang="ru-RU" sz="5100" b="1" dirty="0" err="1" smtClean="0"/>
              <a:t>серця</a:t>
            </a:r>
            <a:r>
              <a:rPr lang="ru-RU" sz="5100" b="1" dirty="0" smtClean="0"/>
              <a:t> </a:t>
            </a:r>
            <a:r>
              <a:rPr lang="ru-RU" sz="5100" b="1" dirty="0" err="1" smtClean="0"/>
              <a:t>і</a:t>
            </a:r>
            <a:r>
              <a:rPr lang="ru-RU" sz="5100" b="1" dirty="0" smtClean="0"/>
              <a:t> </a:t>
            </a:r>
            <a:r>
              <a:rPr lang="ru-RU" sz="5100" b="1" dirty="0" err="1" smtClean="0"/>
              <a:t>штучну</a:t>
            </a:r>
            <a:r>
              <a:rPr lang="ru-RU" sz="5100" b="1" dirty="0" smtClean="0"/>
              <a:t> </a:t>
            </a:r>
            <a:r>
              <a:rPr lang="ru-RU" sz="5100" b="1" dirty="0" err="1" smtClean="0"/>
              <a:t>вентиляцію</a:t>
            </a:r>
            <a:r>
              <a:rPr lang="ru-RU" sz="5100" b="1" dirty="0" smtClean="0"/>
              <a:t> </a:t>
            </a:r>
            <a:r>
              <a:rPr lang="ru-RU" sz="5100" b="1" dirty="0" err="1" smtClean="0"/>
              <a:t>легень</a:t>
            </a:r>
            <a:r>
              <a:rPr lang="ru-RU" sz="5100" b="1" dirty="0" smtClean="0"/>
              <a:t>.</a:t>
            </a:r>
          </a:p>
          <a:p>
            <a:pPr algn="just"/>
            <a:r>
              <a:rPr lang="ru-RU" sz="5100" b="1" dirty="0" smtClean="0"/>
              <a:t>Для </a:t>
            </a:r>
            <a:r>
              <a:rPr lang="ru-RU" sz="5100" b="1" dirty="0" err="1" smtClean="0"/>
              <a:t>запобігання</a:t>
            </a:r>
            <a:r>
              <a:rPr lang="ru-RU" sz="5100" b="1" dirty="0" smtClean="0"/>
              <a:t> </a:t>
            </a:r>
            <a:r>
              <a:rPr lang="ru-RU" sz="5100" b="1" dirty="0" err="1" smtClean="0"/>
              <a:t>перегріванню</a:t>
            </a:r>
            <a:r>
              <a:rPr lang="ru-RU" sz="5100" b="1" dirty="0" smtClean="0"/>
              <a:t> на </a:t>
            </a:r>
            <a:r>
              <a:rPr lang="ru-RU" sz="5100" b="1" dirty="0" err="1" smtClean="0"/>
              <a:t>сонці</a:t>
            </a:r>
            <a:r>
              <a:rPr lang="ru-RU" sz="5100" b="1" dirty="0" smtClean="0"/>
              <a:t> голову </a:t>
            </a:r>
            <a:r>
              <a:rPr lang="ru-RU" sz="5100" b="1" dirty="0" err="1" smtClean="0"/>
              <a:t>слід</a:t>
            </a:r>
            <a:r>
              <a:rPr lang="ru-RU" sz="5100" b="1" dirty="0" smtClean="0"/>
              <a:t> </a:t>
            </a:r>
            <a:r>
              <a:rPr lang="ru-RU" sz="5100" b="1" dirty="0" err="1" smtClean="0"/>
              <a:t>прикривати</a:t>
            </a:r>
            <a:r>
              <a:rPr lang="ru-RU" sz="5100" b="1" dirty="0" smtClean="0"/>
              <a:t> </a:t>
            </a:r>
            <a:r>
              <a:rPr lang="ru-RU" sz="5100" b="1" dirty="0" err="1" smtClean="0"/>
              <a:t>світлим</a:t>
            </a:r>
            <a:r>
              <a:rPr lang="ru-RU" sz="5100" b="1" dirty="0" smtClean="0"/>
              <a:t> </a:t>
            </a:r>
            <a:r>
              <a:rPr lang="ru-RU" sz="5100" b="1" dirty="0" err="1" smtClean="0"/>
              <a:t>головним</a:t>
            </a:r>
            <a:r>
              <a:rPr lang="ru-RU" sz="5100" b="1" dirty="0" smtClean="0"/>
              <a:t> убором, </a:t>
            </a:r>
            <a:r>
              <a:rPr lang="ru-RU" sz="5100" b="1" dirty="0" err="1" smtClean="0"/>
              <a:t>що</a:t>
            </a:r>
            <a:r>
              <a:rPr lang="ru-RU" sz="5100" b="1" dirty="0" smtClean="0"/>
              <a:t> добре </a:t>
            </a:r>
            <a:r>
              <a:rPr lang="ru-RU" sz="5100" b="1" dirty="0" err="1" smtClean="0"/>
              <a:t>відбиває</a:t>
            </a:r>
            <a:r>
              <a:rPr lang="ru-RU" sz="5100" b="1" dirty="0" smtClean="0"/>
              <a:t> </a:t>
            </a:r>
            <a:r>
              <a:rPr lang="ru-RU" sz="5100" b="1" dirty="0" err="1" smtClean="0"/>
              <a:t>сонячні</a:t>
            </a:r>
            <a:r>
              <a:rPr lang="ru-RU" sz="5100" b="1" dirty="0" smtClean="0"/>
              <a:t> </a:t>
            </a:r>
            <a:r>
              <a:rPr lang="ru-RU" sz="5100" b="1" dirty="0" err="1" smtClean="0"/>
              <a:t>промені</a:t>
            </a:r>
            <a:r>
              <a:rPr lang="ru-RU" sz="5100" b="1" dirty="0" smtClean="0"/>
              <a:t>.</a:t>
            </a: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ÐÐ¾ÑÐ¾Ð¶ÐµÐµ Ð¸Ð·Ð¾Ð±ÑÐ°Ð¶ÐµÐ½Ð¸Ðµ"/>
          <p:cNvPicPr>
            <a:picLocks noChangeAspect="1" noChangeArrowheads="1"/>
          </p:cNvPicPr>
          <p:nvPr/>
        </p:nvPicPr>
        <p:blipFill>
          <a:blip r:embed="rId2" cstate="print"/>
          <a:srcRect/>
          <a:stretch>
            <a:fillRect/>
          </a:stretch>
        </p:blipFill>
        <p:spPr bwMode="auto">
          <a:xfrm>
            <a:off x="214282" y="0"/>
            <a:ext cx="8715404" cy="3086709"/>
          </a:xfrm>
          <a:prstGeom prst="rect">
            <a:avLst/>
          </a:prstGeom>
          <a:noFill/>
        </p:spPr>
      </p:pic>
      <p:pic>
        <p:nvPicPr>
          <p:cNvPr id="61443" name="Picture 3"/>
          <p:cNvPicPr>
            <a:picLocks noChangeAspect="1" noChangeArrowheads="1"/>
          </p:cNvPicPr>
          <p:nvPr/>
        </p:nvPicPr>
        <p:blipFill>
          <a:blip r:embed="rId3" cstate="print"/>
          <a:srcRect l="26903" t="38086" r="17642" b="23828"/>
          <a:stretch>
            <a:fillRect/>
          </a:stretch>
        </p:blipFill>
        <p:spPr bwMode="auto">
          <a:xfrm>
            <a:off x="1000100" y="3500438"/>
            <a:ext cx="7858180" cy="3034347"/>
          </a:xfrm>
          <a:prstGeom prst="rect">
            <a:avLst/>
          </a:prstGeom>
          <a:noFill/>
          <a:ln w="9525">
            <a:noFill/>
            <a:miter lim="800000"/>
            <a:headEnd/>
            <a:tailEnd/>
          </a:ln>
          <a:effectLst/>
        </p:spPr>
      </p:pic>
      <p:sp>
        <p:nvSpPr>
          <p:cNvPr id="4" name="TextBox 3"/>
          <p:cNvSpPr txBox="1"/>
          <p:nvPr/>
        </p:nvSpPr>
        <p:spPr>
          <a:xfrm>
            <a:off x="8100392" y="1340768"/>
            <a:ext cx="1043608" cy="276999"/>
          </a:xfrm>
          <a:prstGeom prst="rect">
            <a:avLst/>
          </a:prstGeom>
          <a:solidFill>
            <a:schemeClr val="accent1"/>
          </a:solidFill>
        </p:spPr>
        <p:txBody>
          <a:bodyPr wrap="square" rtlCol="0">
            <a:spAutoFit/>
          </a:bodyPr>
          <a:lstStyle/>
          <a:p>
            <a:r>
              <a:rPr lang="uk-UA" sz="1200" dirty="0" smtClean="0"/>
              <a:t>епідерміс</a:t>
            </a:r>
            <a:endParaRPr lang="ru-RU" sz="1200" dirty="0"/>
          </a:p>
        </p:txBody>
      </p:sp>
      <p:sp>
        <p:nvSpPr>
          <p:cNvPr id="5" name="TextBox 4"/>
          <p:cNvSpPr txBox="1"/>
          <p:nvPr/>
        </p:nvSpPr>
        <p:spPr>
          <a:xfrm>
            <a:off x="8100392" y="1916832"/>
            <a:ext cx="648072" cy="276999"/>
          </a:xfrm>
          <a:prstGeom prst="rect">
            <a:avLst/>
          </a:prstGeom>
          <a:solidFill>
            <a:schemeClr val="accent1"/>
          </a:solidFill>
        </p:spPr>
        <p:txBody>
          <a:bodyPr wrap="square" rtlCol="0">
            <a:spAutoFit/>
          </a:bodyPr>
          <a:lstStyle/>
          <a:p>
            <a:r>
              <a:rPr lang="uk-UA" sz="1200" dirty="0" smtClean="0"/>
              <a:t>дерма</a:t>
            </a:r>
            <a:endParaRPr lang="ru-RU" sz="1200" dirty="0"/>
          </a:p>
        </p:txBody>
      </p:sp>
      <p:sp>
        <p:nvSpPr>
          <p:cNvPr id="6" name="TextBox 5"/>
          <p:cNvSpPr txBox="1"/>
          <p:nvPr/>
        </p:nvSpPr>
        <p:spPr>
          <a:xfrm>
            <a:off x="8100392" y="2564904"/>
            <a:ext cx="1043608" cy="646331"/>
          </a:xfrm>
          <a:prstGeom prst="rect">
            <a:avLst/>
          </a:prstGeom>
          <a:solidFill>
            <a:schemeClr val="accent1"/>
          </a:solidFill>
        </p:spPr>
        <p:txBody>
          <a:bodyPr wrap="square" rtlCol="0">
            <a:spAutoFit/>
          </a:bodyPr>
          <a:lstStyle/>
          <a:p>
            <a:r>
              <a:rPr lang="uk-UA" sz="1200" dirty="0" smtClean="0"/>
              <a:t>Підшкірно  жирова </a:t>
            </a:r>
            <a:r>
              <a:rPr lang="uk-UA" sz="1200" dirty="0" err="1" smtClean="0"/>
              <a:t>клітчатка</a:t>
            </a:r>
            <a:endParaRPr lang="ru-RU" sz="1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14290"/>
            <a:ext cx="8643998" cy="6500858"/>
          </a:xfrm>
        </p:spPr>
        <p:txBody>
          <a:bodyPr>
            <a:noAutofit/>
          </a:bodyPr>
          <a:lstStyle/>
          <a:p>
            <a:pPr algn="just">
              <a:lnSpc>
                <a:spcPct val="80000"/>
              </a:lnSpc>
              <a:spcBef>
                <a:spcPts val="0"/>
              </a:spcBef>
            </a:pPr>
            <a:r>
              <a:rPr lang="ru-RU" sz="2000" b="1" dirty="0" err="1" smtClean="0"/>
              <a:t>Значне</a:t>
            </a:r>
            <a:r>
              <a:rPr lang="ru-RU" sz="2000" b="1" dirty="0" smtClean="0"/>
              <a:t> </a:t>
            </a:r>
            <a:r>
              <a:rPr lang="ru-RU" sz="2000" b="1" dirty="0" err="1" smtClean="0"/>
              <a:t>перегрівання</a:t>
            </a:r>
            <a:r>
              <a:rPr lang="ru-RU" sz="2000" b="1" dirty="0" smtClean="0"/>
              <a:t> </a:t>
            </a:r>
            <a:r>
              <a:rPr lang="ru-RU" sz="2000" b="1" dirty="0" err="1" smtClean="0"/>
              <a:t>організму</a:t>
            </a:r>
            <a:r>
              <a:rPr lang="ru-RU" sz="2000" b="1" dirty="0" smtClean="0"/>
              <a:t>, </a:t>
            </a:r>
            <a:r>
              <a:rPr lang="ru-RU" sz="2000" b="1" dirty="0" err="1" smtClean="0"/>
              <a:t>що</a:t>
            </a:r>
            <a:r>
              <a:rPr lang="ru-RU" sz="2000" b="1" dirty="0" smtClean="0"/>
              <a:t> </a:t>
            </a:r>
            <a:r>
              <a:rPr lang="ru-RU" sz="2000" b="1" dirty="0" err="1" smtClean="0"/>
              <a:t>виникає</a:t>
            </a:r>
            <a:r>
              <a:rPr lang="ru-RU" sz="2000" b="1" dirty="0" smtClean="0"/>
              <a:t> в тих </a:t>
            </a:r>
            <a:r>
              <a:rPr lang="ru-RU" sz="2000" b="1" dirty="0" err="1" smtClean="0"/>
              <a:t>випадках</a:t>
            </a:r>
            <a:r>
              <a:rPr lang="ru-RU" sz="2000" b="1" dirty="0" smtClean="0"/>
              <a:t>, коли </a:t>
            </a:r>
            <a:r>
              <a:rPr lang="ru-RU" sz="2000" b="1" dirty="0" err="1" smtClean="0"/>
              <a:t>порушується</a:t>
            </a:r>
            <a:r>
              <a:rPr lang="ru-RU" sz="2000" b="1" dirty="0" smtClean="0"/>
              <a:t> </a:t>
            </a:r>
            <a:r>
              <a:rPr lang="ru-RU" sz="2000" b="1" dirty="0" err="1" smtClean="0"/>
              <a:t>тепловий</a:t>
            </a:r>
            <a:r>
              <a:rPr lang="ru-RU" sz="2000" b="1" dirty="0" smtClean="0"/>
              <a:t> баланс </a:t>
            </a:r>
            <a:r>
              <a:rPr lang="ru-RU" sz="2000" b="1" dirty="0" err="1" smtClean="0"/>
              <a:t>і</a:t>
            </a:r>
            <a:r>
              <a:rPr lang="ru-RU" sz="2000" b="1" dirty="0" smtClean="0"/>
              <a:t> </a:t>
            </a:r>
            <a:r>
              <a:rPr lang="ru-RU" sz="2000" b="1" dirty="0" err="1" smtClean="0"/>
              <a:t>віддача</a:t>
            </a:r>
            <a:r>
              <a:rPr lang="ru-RU" sz="2000" b="1" dirty="0" smtClean="0"/>
              <a:t> </a:t>
            </a:r>
            <a:r>
              <a:rPr lang="ru-RU" sz="2000" b="1" dirty="0" err="1" smtClean="0"/>
              <a:t>теплоти</a:t>
            </a:r>
            <a:r>
              <a:rPr lang="ru-RU" sz="2000" b="1" dirty="0" smtClean="0"/>
              <a:t>, яка </a:t>
            </a:r>
            <a:r>
              <a:rPr lang="ru-RU" sz="2000" b="1" dirty="0" err="1" smtClean="0"/>
              <a:t>надходить</a:t>
            </a:r>
            <a:r>
              <a:rPr lang="ru-RU" sz="2000" b="1" dirty="0" smtClean="0"/>
              <a:t> </a:t>
            </a:r>
            <a:r>
              <a:rPr lang="ru-RU" sz="2000" b="1" dirty="0" err="1" smtClean="0"/>
              <a:t>ззовні</a:t>
            </a:r>
            <a:r>
              <a:rPr lang="ru-RU" sz="2000" b="1" dirty="0" smtClean="0"/>
              <a:t>, </a:t>
            </a:r>
            <a:r>
              <a:rPr lang="ru-RU" sz="2000" b="1" dirty="0" err="1" smtClean="0"/>
              <a:t>і</a:t>
            </a:r>
            <a:r>
              <a:rPr lang="ru-RU" sz="2000" b="1" dirty="0" smtClean="0"/>
              <a:t> </a:t>
            </a:r>
            <a:r>
              <a:rPr lang="ru-RU" sz="2000" b="1" dirty="0" err="1" smtClean="0"/>
              <a:t>тієї</a:t>
            </a:r>
            <a:r>
              <a:rPr lang="ru-RU" sz="2000" b="1" dirty="0" smtClean="0"/>
              <a:t>, </a:t>
            </a:r>
            <a:r>
              <a:rPr lang="ru-RU" sz="2000" b="1" dirty="0" err="1" smtClean="0"/>
              <a:t>яка</a:t>
            </a:r>
            <a:r>
              <a:rPr lang="ru-RU" sz="2000" b="1" dirty="0" smtClean="0"/>
              <a:t> </a:t>
            </a:r>
            <a:r>
              <a:rPr lang="ru-RU" sz="2000" b="1" dirty="0" err="1" smtClean="0"/>
              <a:t>утворюється</a:t>
            </a:r>
            <a:r>
              <a:rPr lang="ru-RU" sz="2000" b="1" dirty="0" smtClean="0"/>
              <a:t> в </a:t>
            </a:r>
            <a:r>
              <a:rPr lang="ru-RU" sz="2000" b="1" dirty="0" err="1" smtClean="0"/>
              <a:t>організмі</a:t>
            </a:r>
            <a:r>
              <a:rPr lang="ru-RU" sz="2000" b="1" dirty="0" smtClean="0"/>
              <a:t>, </a:t>
            </a:r>
            <a:r>
              <a:rPr lang="ru-RU" sz="2000" b="1" dirty="0" err="1" smtClean="0"/>
              <a:t>з</a:t>
            </a:r>
            <a:r>
              <a:rPr lang="ru-RU" sz="2000" b="1" dirty="0" smtClean="0"/>
              <a:t> </a:t>
            </a:r>
            <a:r>
              <a:rPr lang="ru-RU" sz="2000" b="1" dirty="0" err="1" smtClean="0"/>
              <a:t>певних</a:t>
            </a:r>
            <a:r>
              <a:rPr lang="ru-RU" sz="2000" b="1" dirty="0" smtClean="0"/>
              <a:t> причин утруднена. </a:t>
            </a:r>
            <a:r>
              <a:rPr lang="ru-RU" sz="2000" b="1" dirty="0" err="1" smtClean="0"/>
              <a:t>Перегріванню</a:t>
            </a:r>
            <a:r>
              <a:rPr lang="ru-RU" sz="2000" b="1" dirty="0" smtClean="0"/>
              <a:t> </a:t>
            </a:r>
            <a:r>
              <a:rPr lang="ru-RU" sz="2000" b="1" dirty="0" err="1" smtClean="0"/>
              <a:t>сприяє</a:t>
            </a:r>
            <a:r>
              <a:rPr lang="ru-RU" sz="2000" b="1" dirty="0" smtClean="0"/>
              <a:t> </a:t>
            </a:r>
            <a:r>
              <a:rPr lang="ru-RU" sz="2000" b="1" dirty="0" err="1" smtClean="0"/>
              <a:t>підвищена</a:t>
            </a:r>
            <a:r>
              <a:rPr lang="ru-RU" sz="2000" b="1" dirty="0" smtClean="0"/>
              <a:t> температура </a:t>
            </a:r>
            <a:r>
              <a:rPr lang="ru-RU" sz="2000" b="1" dirty="0" err="1" smtClean="0"/>
              <a:t>повітря</a:t>
            </a:r>
            <a:r>
              <a:rPr lang="ru-RU" sz="2000" b="1" dirty="0" smtClean="0"/>
              <a:t>, </a:t>
            </a:r>
            <a:r>
              <a:rPr lang="ru-RU" sz="2000" b="1" dirty="0" err="1" smtClean="0"/>
              <a:t>його</a:t>
            </a:r>
            <a:r>
              <a:rPr lang="ru-RU" sz="2000" b="1" dirty="0" smtClean="0"/>
              <a:t> </a:t>
            </a:r>
            <a:r>
              <a:rPr lang="ru-RU" sz="2000" b="1" dirty="0" err="1" smtClean="0"/>
              <a:t>значна</a:t>
            </a:r>
            <a:r>
              <a:rPr lang="ru-RU" sz="2000" b="1" dirty="0" smtClean="0"/>
              <a:t> </a:t>
            </a:r>
            <a:r>
              <a:rPr lang="ru-RU" sz="2000" b="1" dirty="0" err="1" smtClean="0"/>
              <a:t>вологість</a:t>
            </a:r>
            <a:r>
              <a:rPr lang="ru-RU" sz="2000" b="1" dirty="0" smtClean="0"/>
              <a:t>, </a:t>
            </a:r>
            <a:r>
              <a:rPr lang="ru-RU" sz="2000" b="1" dirty="0" err="1" smtClean="0"/>
              <a:t>одяг</a:t>
            </a:r>
            <a:r>
              <a:rPr lang="ru-RU" sz="2000" b="1" dirty="0" smtClean="0"/>
              <a:t>, </a:t>
            </a:r>
            <a:r>
              <a:rPr lang="ru-RU" sz="2000" b="1" dirty="0" err="1" smtClean="0"/>
              <a:t>виготовлений</a:t>
            </a:r>
            <a:r>
              <a:rPr lang="ru-RU" sz="2000" b="1" dirty="0" smtClean="0"/>
              <a:t> </a:t>
            </a:r>
            <a:r>
              <a:rPr lang="ru-RU" sz="2000" b="1" dirty="0" err="1" smtClean="0"/>
              <a:t>із</a:t>
            </a:r>
            <a:r>
              <a:rPr lang="ru-RU" sz="2000" b="1" dirty="0" smtClean="0"/>
              <a:t> </a:t>
            </a:r>
            <a:r>
              <a:rPr lang="ru-RU" sz="2000" b="1" dirty="0" err="1" smtClean="0"/>
              <a:t>прогумованих</a:t>
            </a:r>
            <a:r>
              <a:rPr lang="ru-RU" sz="2000" b="1" dirty="0" smtClean="0"/>
              <a:t> </a:t>
            </a:r>
            <a:r>
              <a:rPr lang="ru-RU" sz="2000" b="1" dirty="0" err="1" smtClean="0"/>
              <a:t>і</a:t>
            </a:r>
            <a:r>
              <a:rPr lang="ru-RU" sz="2000" b="1" dirty="0" smtClean="0"/>
              <a:t> </a:t>
            </a:r>
            <a:r>
              <a:rPr lang="ru-RU" sz="2000" b="1" dirty="0" err="1" smtClean="0"/>
              <a:t>брезентових</a:t>
            </a:r>
            <a:r>
              <a:rPr lang="ru-RU" sz="2000" b="1" dirty="0" smtClean="0"/>
              <a:t> тканин, </a:t>
            </a:r>
            <a:r>
              <a:rPr lang="ru-RU" sz="2000" b="1" dirty="0" err="1" smtClean="0"/>
              <a:t>надмірне</a:t>
            </a:r>
            <a:r>
              <a:rPr lang="ru-RU" sz="2000" b="1" dirty="0" smtClean="0"/>
              <a:t> </a:t>
            </a:r>
            <a:r>
              <a:rPr lang="ru-RU" sz="2000" b="1" dirty="0" err="1" smtClean="0"/>
              <a:t>фізичне</a:t>
            </a:r>
            <a:r>
              <a:rPr lang="ru-RU" sz="2000" b="1" dirty="0" smtClean="0"/>
              <a:t> </a:t>
            </a:r>
            <a:r>
              <a:rPr lang="ru-RU" sz="2000" b="1" dirty="0" err="1" smtClean="0"/>
              <a:t>навантаження</a:t>
            </a:r>
            <a:r>
              <a:rPr lang="ru-RU" sz="2000" b="1" dirty="0" smtClean="0"/>
              <a:t>, </a:t>
            </a:r>
            <a:r>
              <a:rPr lang="ru-RU" sz="2000" b="1" dirty="0" err="1" smtClean="0"/>
              <a:t>нестача</a:t>
            </a:r>
            <a:r>
              <a:rPr lang="ru-RU" sz="2000" b="1" dirty="0" smtClean="0"/>
              <a:t> води для </a:t>
            </a:r>
            <a:r>
              <a:rPr lang="ru-RU" sz="2000" b="1" dirty="0" err="1" smtClean="0"/>
              <a:t>пиття</a:t>
            </a:r>
            <a:r>
              <a:rPr lang="ru-RU" sz="2000" b="1" dirty="0" smtClean="0"/>
              <a:t>.</a:t>
            </a:r>
          </a:p>
          <a:p>
            <a:pPr algn="just">
              <a:lnSpc>
                <a:spcPct val="80000"/>
              </a:lnSpc>
              <a:spcBef>
                <a:spcPts val="0"/>
              </a:spcBef>
            </a:pPr>
            <a:r>
              <a:rPr lang="ru-RU" sz="2800" b="1" dirty="0" err="1" smtClean="0">
                <a:solidFill>
                  <a:srgbClr val="FF0000"/>
                </a:solidFill>
              </a:rPr>
              <a:t>Сонячний</a:t>
            </a:r>
            <a:r>
              <a:rPr lang="ru-RU" sz="2800" b="1" dirty="0" smtClean="0">
                <a:solidFill>
                  <a:srgbClr val="FF0000"/>
                </a:solidFill>
              </a:rPr>
              <a:t> удар</a:t>
            </a:r>
            <a:r>
              <a:rPr lang="ru-RU" sz="2000" b="1" dirty="0" smtClean="0"/>
              <a:t> — </a:t>
            </a:r>
            <a:r>
              <a:rPr lang="ru-RU" sz="2000" b="1" dirty="0" err="1" smtClean="0"/>
              <a:t>це</a:t>
            </a:r>
            <a:r>
              <a:rPr lang="ru-RU" sz="2000" b="1" dirty="0" smtClean="0"/>
              <a:t> </a:t>
            </a:r>
            <a:r>
              <a:rPr lang="ru-RU" sz="2000" b="1" dirty="0" err="1" smtClean="0"/>
              <a:t>є</a:t>
            </a:r>
            <a:r>
              <a:rPr lang="ru-RU" sz="2000" b="1" dirty="0" smtClean="0"/>
              <a:t> </a:t>
            </a:r>
            <a:r>
              <a:rPr lang="ru-RU" sz="2000" b="1" dirty="0" err="1" smtClean="0"/>
              <a:t>різновид</a:t>
            </a:r>
            <a:r>
              <a:rPr lang="ru-RU" sz="2000" b="1" dirty="0" smtClean="0"/>
              <a:t> теплового. </a:t>
            </a:r>
            <a:r>
              <a:rPr lang="ru-RU" sz="2000" b="1" dirty="0" err="1" smtClean="0"/>
              <a:t>Він</a:t>
            </a:r>
            <a:r>
              <a:rPr lang="ru-RU" sz="2000" b="1" dirty="0" smtClean="0"/>
              <a:t> </a:t>
            </a:r>
            <a:r>
              <a:rPr lang="ru-RU" sz="2000" b="1" dirty="0" err="1" smtClean="0"/>
              <a:t>виникає</a:t>
            </a:r>
            <a:r>
              <a:rPr lang="ru-RU" sz="2000" b="1" dirty="0" smtClean="0"/>
              <a:t> в тому </a:t>
            </a:r>
            <a:r>
              <a:rPr lang="ru-RU" sz="2000" b="1" dirty="0" err="1" smtClean="0"/>
              <a:t>випадку</a:t>
            </a:r>
            <a:r>
              <a:rPr lang="ru-RU" sz="2000" b="1" dirty="0" smtClean="0"/>
              <a:t>, коли </a:t>
            </a:r>
            <a:r>
              <a:rPr lang="ru-RU" sz="2000" b="1" dirty="0" err="1" smtClean="0"/>
              <a:t>людина</a:t>
            </a:r>
            <a:r>
              <a:rPr lang="ru-RU" sz="2000" b="1" dirty="0" smtClean="0"/>
              <a:t> </a:t>
            </a:r>
            <a:r>
              <a:rPr lang="ru-RU" sz="2000" b="1" dirty="0" err="1" smtClean="0"/>
              <a:t>з</a:t>
            </a:r>
            <a:r>
              <a:rPr lang="ru-RU" sz="2000" b="1" dirty="0" smtClean="0"/>
              <a:t> </a:t>
            </a:r>
            <a:r>
              <a:rPr lang="ru-RU" sz="2000" b="1" dirty="0" err="1" smtClean="0"/>
              <a:t>непокритою</a:t>
            </a:r>
            <a:r>
              <a:rPr lang="ru-RU" sz="2000" b="1" dirty="0" smtClean="0"/>
              <a:t> головою </a:t>
            </a:r>
            <a:r>
              <a:rPr lang="ru-RU" sz="2000" b="1" dirty="0" err="1" smtClean="0"/>
              <a:t>тривалий</a:t>
            </a:r>
            <a:r>
              <a:rPr lang="ru-RU" sz="2000" b="1" dirty="0" smtClean="0"/>
              <a:t> час </a:t>
            </a:r>
            <a:r>
              <a:rPr lang="ru-RU" sz="2000" b="1" dirty="0" err="1" smtClean="0"/>
              <a:t>знаходиться</a:t>
            </a:r>
            <a:r>
              <a:rPr lang="ru-RU" sz="2000" b="1" dirty="0" smtClean="0"/>
              <a:t> </a:t>
            </a:r>
            <a:r>
              <a:rPr lang="ru-RU" sz="2000" b="1" dirty="0" err="1" smtClean="0"/>
              <a:t>під</a:t>
            </a:r>
            <a:r>
              <a:rPr lang="ru-RU" sz="2000" b="1" dirty="0" smtClean="0"/>
              <a:t> прямим </a:t>
            </a:r>
            <a:r>
              <a:rPr lang="ru-RU" sz="2000" b="1" dirty="0" err="1" smtClean="0"/>
              <a:t>сонячним</a:t>
            </a:r>
            <a:r>
              <a:rPr lang="ru-RU" sz="2000" b="1" dirty="0" smtClean="0"/>
              <a:t> </a:t>
            </a:r>
            <a:r>
              <a:rPr lang="ru-RU" sz="2000" b="1" dirty="0" err="1" smtClean="0"/>
              <a:t>промінням</a:t>
            </a:r>
            <a:r>
              <a:rPr lang="ru-RU" sz="2000" b="1" dirty="0" smtClean="0"/>
              <a:t>. </a:t>
            </a:r>
            <a:r>
              <a:rPr lang="ru-RU" sz="2000" b="1" dirty="0" err="1" smtClean="0"/>
              <a:t>Його</a:t>
            </a:r>
            <a:r>
              <a:rPr lang="ru-RU" sz="2000" b="1" dirty="0" smtClean="0"/>
              <a:t> </a:t>
            </a:r>
            <a:r>
              <a:rPr lang="ru-RU" sz="2000" b="1" dirty="0" err="1" smtClean="0"/>
              <a:t>виникненню</a:t>
            </a:r>
            <a:r>
              <a:rPr lang="ru-RU" sz="2000" b="1" dirty="0" smtClean="0"/>
              <a:t> </a:t>
            </a:r>
            <a:r>
              <a:rPr lang="ru-RU" sz="2000" b="1" dirty="0" err="1" smtClean="0"/>
              <a:t>сприяє</a:t>
            </a:r>
            <a:r>
              <a:rPr lang="ru-RU" sz="2000" b="1" dirty="0" smtClean="0"/>
              <a:t> </a:t>
            </a:r>
            <a:r>
              <a:rPr lang="ru-RU" sz="2000" b="1" dirty="0" err="1" smtClean="0"/>
              <a:t>загальне</a:t>
            </a:r>
            <a:r>
              <a:rPr lang="ru-RU" sz="2000" b="1" dirty="0" smtClean="0"/>
              <a:t> </a:t>
            </a:r>
            <a:r>
              <a:rPr lang="ru-RU" sz="2000" b="1" dirty="0" err="1" smtClean="0"/>
              <a:t>перегрівання</a:t>
            </a:r>
            <a:r>
              <a:rPr lang="ru-RU" sz="2000" b="1" dirty="0" smtClean="0"/>
              <a:t> </a:t>
            </a:r>
            <a:r>
              <a:rPr lang="ru-RU" sz="2000" b="1" dirty="0" err="1" smtClean="0"/>
              <a:t>організму</a:t>
            </a:r>
            <a:r>
              <a:rPr lang="ru-RU" sz="2000" b="1" dirty="0" smtClean="0"/>
              <a:t>.</a:t>
            </a:r>
          </a:p>
          <a:p>
            <a:pPr algn="just">
              <a:lnSpc>
                <a:spcPct val="80000"/>
              </a:lnSpc>
              <a:spcBef>
                <a:spcPts val="0"/>
              </a:spcBef>
            </a:pPr>
            <a:r>
              <a:rPr lang="ru-RU" sz="2000" b="1" dirty="0" err="1" smtClean="0">
                <a:solidFill>
                  <a:srgbClr val="FF0000"/>
                </a:solidFill>
              </a:rPr>
              <a:t>Симптоми</a:t>
            </a:r>
            <a:r>
              <a:rPr lang="ru-RU" sz="2000" b="1" dirty="0" smtClean="0">
                <a:solidFill>
                  <a:srgbClr val="FF0000"/>
                </a:solidFill>
              </a:rPr>
              <a:t>.</a:t>
            </a:r>
            <a:r>
              <a:rPr lang="ru-RU" sz="2000" b="1" dirty="0" smtClean="0"/>
              <a:t> </a:t>
            </a:r>
            <a:r>
              <a:rPr lang="ru-RU" sz="2000" b="1" dirty="0" err="1" smtClean="0"/>
              <a:t>Погіршення</a:t>
            </a:r>
            <a:r>
              <a:rPr lang="ru-RU" sz="2000" b="1" dirty="0" smtClean="0"/>
              <a:t> </a:t>
            </a:r>
            <a:r>
              <a:rPr lang="ru-RU" sz="2000" b="1" dirty="0" err="1" smtClean="0"/>
              <a:t>самопочуття</a:t>
            </a:r>
            <a:r>
              <a:rPr lang="ru-RU" sz="2000" b="1" dirty="0" smtClean="0"/>
              <a:t>, </a:t>
            </a:r>
            <a:r>
              <a:rPr lang="ru-RU" sz="2000" b="1" dirty="0" err="1" smtClean="0"/>
              <a:t>слабкість</a:t>
            </a:r>
            <a:r>
              <a:rPr lang="ru-RU" sz="2000" b="1" dirty="0" smtClean="0"/>
              <a:t>, </a:t>
            </a:r>
            <a:r>
              <a:rPr lang="ru-RU" sz="2000" b="1" dirty="0" err="1" smtClean="0"/>
              <a:t>розбитість</a:t>
            </a:r>
            <a:r>
              <a:rPr lang="ru-RU" sz="2000" b="1" dirty="0" smtClean="0"/>
              <a:t>. </a:t>
            </a:r>
            <a:r>
              <a:rPr lang="ru-RU" sz="2000" b="1" dirty="0" err="1" smtClean="0"/>
              <a:t>Відчуття</a:t>
            </a:r>
            <a:r>
              <a:rPr lang="ru-RU" sz="2000" b="1" dirty="0" smtClean="0"/>
              <a:t> сильного жару. </a:t>
            </a:r>
            <a:r>
              <a:rPr lang="ru-RU" sz="2000" b="1" dirty="0" err="1" smtClean="0"/>
              <a:t>Почервоніння</a:t>
            </a:r>
            <a:r>
              <a:rPr lang="ru-RU" sz="2000" b="1" dirty="0" smtClean="0"/>
              <a:t> </a:t>
            </a:r>
            <a:r>
              <a:rPr lang="ru-RU" sz="2000" b="1" dirty="0" err="1" smtClean="0"/>
              <a:t>шкіри</a:t>
            </a:r>
            <a:r>
              <a:rPr lang="ru-RU" sz="2000" b="1" dirty="0" smtClean="0"/>
              <a:t>. Рясне </a:t>
            </a:r>
            <a:r>
              <a:rPr lang="ru-RU" sz="2000" b="1" dirty="0" err="1" smtClean="0"/>
              <a:t>виділення</a:t>
            </a:r>
            <a:r>
              <a:rPr lang="ru-RU" sz="2000" b="1" dirty="0" smtClean="0"/>
              <a:t> поту. </a:t>
            </a:r>
            <a:r>
              <a:rPr lang="ru-RU" sz="2000" b="1" dirty="0" err="1" smtClean="0"/>
              <a:t>Посилене</a:t>
            </a:r>
            <a:r>
              <a:rPr lang="ru-RU" sz="2000" b="1" dirty="0" smtClean="0"/>
              <a:t> </a:t>
            </a:r>
            <a:r>
              <a:rPr lang="ru-RU" sz="2000" b="1" dirty="0" err="1" smtClean="0"/>
              <a:t>серцебиття</a:t>
            </a:r>
            <a:r>
              <a:rPr lang="ru-RU" sz="2000" b="1" dirty="0" smtClean="0"/>
              <a:t>, </a:t>
            </a:r>
            <a:r>
              <a:rPr lang="ru-RU" sz="2000" b="1" dirty="0" err="1" smtClean="0"/>
              <a:t>задишка</a:t>
            </a:r>
            <a:r>
              <a:rPr lang="ru-RU" sz="2000" b="1" dirty="0" smtClean="0"/>
              <a:t>, </a:t>
            </a:r>
            <a:r>
              <a:rPr lang="ru-RU" sz="2000" b="1" dirty="0" err="1" smtClean="0"/>
              <a:t>пульсація</a:t>
            </a:r>
            <a:r>
              <a:rPr lang="ru-RU" sz="2000" b="1" dirty="0" smtClean="0"/>
              <a:t> </a:t>
            </a:r>
            <a:r>
              <a:rPr lang="ru-RU" sz="2000" b="1" dirty="0" err="1" smtClean="0"/>
              <a:t>і</a:t>
            </a:r>
            <a:r>
              <a:rPr lang="ru-RU" sz="2000" b="1" dirty="0" smtClean="0"/>
              <a:t> </a:t>
            </a:r>
            <a:r>
              <a:rPr lang="ru-RU" sz="2000" b="1" dirty="0" err="1" smtClean="0"/>
              <a:t>важкість</a:t>
            </a:r>
            <a:r>
              <a:rPr lang="ru-RU" sz="2000" b="1" dirty="0" smtClean="0"/>
              <a:t> у </a:t>
            </a:r>
            <a:r>
              <a:rPr lang="ru-RU" sz="2000" b="1" dirty="0" err="1" smtClean="0"/>
              <a:t>скронях</a:t>
            </a:r>
            <a:r>
              <a:rPr lang="ru-RU" sz="2000" b="1" dirty="0" smtClean="0"/>
              <a:t>. </a:t>
            </a:r>
            <a:r>
              <a:rPr lang="ru-RU" sz="2000" b="1" dirty="0" err="1" smtClean="0"/>
              <a:t>Запаморочення</a:t>
            </a:r>
            <a:r>
              <a:rPr lang="ru-RU" sz="2000" b="1" dirty="0" smtClean="0"/>
              <a:t>, </a:t>
            </a:r>
            <a:r>
              <a:rPr lang="ru-RU" sz="2000" b="1" dirty="0" err="1" smtClean="0"/>
              <a:t>головний</a:t>
            </a:r>
            <a:r>
              <a:rPr lang="ru-RU" sz="2000" b="1" dirty="0" smtClean="0"/>
              <a:t> </a:t>
            </a:r>
            <a:r>
              <a:rPr lang="ru-RU" sz="2000" b="1" dirty="0" err="1" smtClean="0"/>
              <a:t>біль</a:t>
            </a:r>
            <a:r>
              <a:rPr lang="ru-RU" sz="2000" b="1" dirty="0" smtClean="0"/>
              <a:t>, </a:t>
            </a:r>
            <a:r>
              <a:rPr lang="ru-RU" sz="2000" b="1" dirty="0" err="1" smtClean="0"/>
              <a:t>іноді</a:t>
            </a:r>
            <a:r>
              <a:rPr lang="ru-RU" sz="2000" b="1" dirty="0" smtClean="0"/>
              <a:t> </a:t>
            </a:r>
            <a:r>
              <a:rPr lang="ru-RU" sz="2000" b="1" dirty="0" err="1" smtClean="0"/>
              <a:t>блювота</a:t>
            </a:r>
            <a:r>
              <a:rPr lang="ru-RU" sz="2000" b="1" dirty="0" smtClean="0"/>
              <a:t>. Температура </a:t>
            </a:r>
            <a:r>
              <a:rPr lang="ru-RU" sz="2000" b="1" dirty="0" err="1" smtClean="0"/>
              <a:t>тіла</a:t>
            </a:r>
            <a:r>
              <a:rPr lang="ru-RU" sz="2000" b="1" dirty="0" smtClean="0"/>
              <a:t> </a:t>
            </a:r>
            <a:r>
              <a:rPr lang="ru-RU" sz="2000" b="1" dirty="0" err="1" smtClean="0"/>
              <a:t>підвищується</a:t>
            </a:r>
            <a:r>
              <a:rPr lang="ru-RU" sz="2000" b="1" dirty="0" smtClean="0"/>
              <a:t> до 38-40 °С. Частота пульсу </a:t>
            </a:r>
            <a:r>
              <a:rPr lang="ru-RU" sz="2000" b="1" dirty="0" err="1" smtClean="0"/>
              <a:t>досягає</a:t>
            </a:r>
            <a:r>
              <a:rPr lang="ru-RU" sz="2000" b="1" dirty="0" smtClean="0"/>
              <a:t> 100-120 </a:t>
            </a:r>
            <a:r>
              <a:rPr lang="ru-RU" sz="2000" b="1" dirty="0" err="1" smtClean="0"/>
              <a:t>ударів</a:t>
            </a:r>
            <a:r>
              <a:rPr lang="ru-RU" sz="2000" b="1" dirty="0" smtClean="0"/>
              <a:t> за </a:t>
            </a:r>
            <a:r>
              <a:rPr lang="ru-RU" sz="2000" b="1" dirty="0" err="1" smtClean="0"/>
              <a:t>хвилину</a:t>
            </a:r>
            <a:r>
              <a:rPr lang="ru-RU" sz="2000" b="1" dirty="0" smtClean="0"/>
              <a:t>. При </a:t>
            </a:r>
            <a:r>
              <a:rPr lang="ru-RU" sz="2000" b="1" dirty="0" err="1" smtClean="0"/>
              <a:t>подальшому</a:t>
            </a:r>
            <a:r>
              <a:rPr lang="ru-RU" sz="2000" b="1" dirty="0" smtClean="0"/>
              <a:t> </a:t>
            </a:r>
            <a:r>
              <a:rPr lang="ru-RU" sz="2000" b="1" dirty="0" err="1" smtClean="0"/>
              <a:t>зростанні</a:t>
            </a:r>
            <a:r>
              <a:rPr lang="ru-RU" sz="2000" b="1" dirty="0" smtClean="0"/>
              <a:t> </a:t>
            </a:r>
            <a:r>
              <a:rPr lang="ru-RU" sz="2000" b="1" dirty="0" err="1" smtClean="0"/>
              <a:t>температури</a:t>
            </a:r>
            <a:r>
              <a:rPr lang="ru-RU" sz="2000" b="1" dirty="0" smtClean="0"/>
              <a:t> до 40-41°С пульс </a:t>
            </a:r>
            <a:r>
              <a:rPr lang="ru-RU" sz="2000" b="1" dirty="0" err="1" smtClean="0"/>
              <a:t>збільшується</a:t>
            </a:r>
            <a:r>
              <a:rPr lang="ru-RU" sz="2000" b="1" dirty="0" smtClean="0"/>
              <a:t> до 140-160 </a:t>
            </a:r>
            <a:r>
              <a:rPr lang="ru-RU" sz="2000" b="1" dirty="0" err="1" smtClean="0"/>
              <a:t>ударів</a:t>
            </a:r>
            <a:r>
              <a:rPr lang="ru-RU" sz="2000" b="1" dirty="0" smtClean="0"/>
              <a:t> за </a:t>
            </a:r>
            <a:r>
              <a:rPr lang="ru-RU" sz="2000" b="1" dirty="0" err="1" smtClean="0"/>
              <a:t>хвилину</a:t>
            </a:r>
            <a:r>
              <a:rPr lang="ru-RU" sz="2000" b="1" dirty="0" smtClean="0"/>
              <a:t>, </a:t>
            </a:r>
            <a:r>
              <a:rPr lang="ru-RU" sz="2000" b="1" dirty="0" err="1" smtClean="0"/>
              <a:t>зростає</a:t>
            </a:r>
            <a:r>
              <a:rPr lang="ru-RU" sz="2000" b="1" dirty="0" smtClean="0"/>
              <a:t> </a:t>
            </a:r>
            <a:r>
              <a:rPr lang="ru-RU" sz="2000" b="1" dirty="0" err="1" smtClean="0"/>
              <a:t>збудження</a:t>
            </a:r>
            <a:r>
              <a:rPr lang="ru-RU" sz="2000" b="1" dirty="0" smtClean="0"/>
              <a:t>, </a:t>
            </a:r>
            <a:r>
              <a:rPr lang="ru-RU" sz="2000" b="1" dirty="0" err="1" smtClean="0"/>
              <a:t>рухове</a:t>
            </a:r>
            <a:r>
              <a:rPr lang="ru-RU" sz="2000" b="1" dirty="0" smtClean="0"/>
              <a:t> </a:t>
            </a:r>
            <a:r>
              <a:rPr lang="ru-RU" sz="2000" b="1" dirty="0" err="1" smtClean="0"/>
              <a:t>занепокоєння</a:t>
            </a:r>
            <a:r>
              <a:rPr lang="ru-RU" sz="2000" b="1" dirty="0" smtClean="0"/>
              <a:t>, </a:t>
            </a:r>
            <a:r>
              <a:rPr lang="ru-RU" sz="2000" b="1" dirty="0" err="1" smtClean="0"/>
              <a:t>зменшується</a:t>
            </a:r>
            <a:r>
              <a:rPr lang="ru-RU" sz="2000" b="1" dirty="0" smtClean="0"/>
              <a:t> </a:t>
            </a:r>
            <a:r>
              <a:rPr lang="ru-RU" sz="2000" b="1" dirty="0" err="1" smtClean="0"/>
              <a:t>пітливість</a:t>
            </a:r>
            <a:r>
              <a:rPr lang="ru-RU" sz="2000" b="1" dirty="0" smtClean="0"/>
              <a:t>, </a:t>
            </a:r>
            <a:r>
              <a:rPr lang="ru-RU" sz="2000" b="1" dirty="0" err="1" smtClean="0"/>
              <a:t>що</a:t>
            </a:r>
            <a:r>
              <a:rPr lang="ru-RU" sz="2000" b="1" dirty="0" smtClean="0"/>
              <a:t> </a:t>
            </a:r>
            <a:r>
              <a:rPr lang="ru-RU" sz="2000" b="1" dirty="0" err="1" smtClean="0"/>
              <a:t>вказує</a:t>
            </a:r>
            <a:r>
              <a:rPr lang="ru-RU" sz="2000" b="1" dirty="0" smtClean="0"/>
              <a:t> на </a:t>
            </a:r>
            <a:r>
              <a:rPr lang="ru-RU" sz="2000" b="1" dirty="0" err="1" smtClean="0"/>
              <a:t>зрив</a:t>
            </a:r>
            <a:r>
              <a:rPr lang="ru-RU" sz="2000" b="1" dirty="0" smtClean="0"/>
              <a:t> </a:t>
            </a:r>
            <a:r>
              <a:rPr lang="ru-RU" sz="2000" b="1" dirty="0" err="1" smtClean="0"/>
              <a:t>пристосувальних</a:t>
            </a:r>
            <a:r>
              <a:rPr lang="ru-RU" sz="2000" b="1" dirty="0" smtClean="0"/>
              <a:t> </a:t>
            </a:r>
            <a:r>
              <a:rPr lang="ru-RU" sz="2000" b="1" dirty="0" err="1" smtClean="0"/>
              <a:t>реакцій</a:t>
            </a:r>
            <a:r>
              <a:rPr lang="ru-RU" sz="2000" b="1" dirty="0" smtClean="0"/>
              <a:t>. У </a:t>
            </a:r>
            <a:r>
              <a:rPr lang="ru-RU" sz="2000" b="1" dirty="0" err="1" smtClean="0"/>
              <a:t>важких</a:t>
            </a:r>
            <a:r>
              <a:rPr lang="ru-RU" sz="2000" b="1" dirty="0" smtClean="0"/>
              <a:t> </a:t>
            </a:r>
            <a:r>
              <a:rPr lang="ru-RU" sz="2000" b="1" dirty="0" err="1" smtClean="0"/>
              <a:t>випадках</a:t>
            </a:r>
            <a:r>
              <a:rPr lang="ru-RU" sz="2000" b="1" dirty="0" smtClean="0"/>
              <a:t> теплового удару </a:t>
            </a:r>
            <a:r>
              <a:rPr lang="ru-RU" sz="2000" b="1" dirty="0" err="1" smtClean="0"/>
              <a:t>можливі</a:t>
            </a:r>
            <a:r>
              <a:rPr lang="ru-RU" sz="2000" b="1" dirty="0" smtClean="0"/>
              <a:t> </a:t>
            </a:r>
            <a:r>
              <a:rPr lang="ru-RU" sz="2000" b="1" dirty="0" err="1" smtClean="0"/>
              <a:t>затьмарення</a:t>
            </a:r>
            <a:r>
              <a:rPr lang="ru-RU" sz="2000" b="1" dirty="0" smtClean="0"/>
              <a:t> </a:t>
            </a:r>
            <a:r>
              <a:rPr lang="ru-RU" sz="2000" b="1" dirty="0" err="1" smtClean="0"/>
              <a:t>свідомості</a:t>
            </a:r>
            <a:r>
              <a:rPr lang="ru-RU" sz="2000" b="1" dirty="0" smtClean="0"/>
              <a:t>, аж до </a:t>
            </a:r>
            <a:r>
              <a:rPr lang="ru-RU" sz="2000" b="1" dirty="0" err="1" smtClean="0"/>
              <a:t>повної</a:t>
            </a:r>
            <a:r>
              <a:rPr lang="ru-RU" sz="2000" b="1" dirty="0" smtClean="0"/>
              <a:t> </a:t>
            </a:r>
            <a:r>
              <a:rPr lang="ru-RU" sz="2000" b="1" dirty="0" err="1" smtClean="0"/>
              <a:t>втрати</a:t>
            </a:r>
            <a:r>
              <a:rPr lang="ru-RU" sz="2000" b="1" dirty="0" smtClean="0"/>
              <a:t>, </a:t>
            </a:r>
            <a:r>
              <a:rPr lang="ru-RU" sz="2000" b="1" dirty="0" err="1" smtClean="0"/>
              <a:t>судоми</a:t>
            </a:r>
            <a:r>
              <a:rPr lang="ru-RU" sz="2000" b="1" dirty="0" smtClean="0"/>
              <a:t> </a:t>
            </a:r>
            <a:r>
              <a:rPr lang="ru-RU" sz="2000" b="1" dirty="0" err="1" smtClean="0"/>
              <a:t>різних</a:t>
            </a:r>
            <a:r>
              <a:rPr lang="ru-RU" sz="2000" b="1" dirty="0" smtClean="0"/>
              <a:t> </a:t>
            </a:r>
            <a:r>
              <a:rPr lang="ru-RU" sz="2000" b="1" dirty="0" err="1" smtClean="0"/>
              <a:t>груп</a:t>
            </a:r>
            <a:r>
              <a:rPr lang="ru-RU" sz="2000" b="1" dirty="0" smtClean="0"/>
              <a:t> </a:t>
            </a:r>
            <a:r>
              <a:rPr lang="ru-RU" sz="2000" b="1" dirty="0" err="1" smtClean="0"/>
              <a:t>м'язів</a:t>
            </a:r>
            <a:r>
              <a:rPr lang="ru-RU" sz="2000" b="1" dirty="0" smtClean="0"/>
              <a:t>, </a:t>
            </a:r>
            <a:r>
              <a:rPr lang="ru-RU" sz="2000" b="1" dirty="0" err="1" smtClean="0"/>
              <a:t>порушення</a:t>
            </a:r>
            <a:r>
              <a:rPr lang="ru-RU" sz="2000" b="1" dirty="0" smtClean="0"/>
              <a:t> </a:t>
            </a:r>
            <a:r>
              <a:rPr lang="ru-RU" sz="2000" b="1" dirty="0" err="1" smtClean="0"/>
              <a:t>дихання</a:t>
            </a:r>
            <a:r>
              <a:rPr lang="ru-RU" sz="2000" b="1" dirty="0" smtClean="0"/>
              <a:t> </a:t>
            </a:r>
            <a:r>
              <a:rPr lang="ru-RU" sz="2000" b="1" dirty="0" err="1" smtClean="0"/>
              <a:t>і</a:t>
            </a:r>
            <a:r>
              <a:rPr lang="ru-RU" sz="2000" b="1" dirty="0" smtClean="0"/>
              <a:t> </a:t>
            </a:r>
            <a:r>
              <a:rPr lang="ru-RU" sz="2000" b="1" dirty="0" err="1" smtClean="0"/>
              <a:t>кровообігу</a:t>
            </a:r>
            <a:r>
              <a:rPr lang="ru-RU" sz="2000" b="1" dirty="0" smtClean="0"/>
              <a:t>. </a:t>
            </a:r>
            <a:r>
              <a:rPr lang="ru-RU" sz="2000" b="1" dirty="0" err="1" smtClean="0"/>
              <a:t>Можуть</a:t>
            </a:r>
            <a:r>
              <a:rPr lang="ru-RU" sz="2000" b="1" dirty="0" smtClean="0"/>
              <a:t> бути </a:t>
            </a:r>
            <a:r>
              <a:rPr lang="ru-RU" sz="2000" b="1" dirty="0" err="1" smtClean="0"/>
              <a:t>галюцинації</a:t>
            </a:r>
            <a:r>
              <a:rPr lang="ru-RU" sz="2000" b="1" dirty="0" smtClean="0"/>
              <a:t>, </a:t>
            </a:r>
            <a:r>
              <a:rPr lang="ru-RU" sz="2000" b="1" dirty="0" err="1" smtClean="0"/>
              <a:t>марення</a:t>
            </a:r>
            <a:r>
              <a:rPr lang="ru-RU" sz="2000" b="1" dirty="0" smtClean="0"/>
              <a:t>. </a:t>
            </a:r>
            <a:r>
              <a:rPr lang="ru-RU" sz="2000" b="1" dirty="0" err="1" smtClean="0"/>
              <a:t>Шкіра</a:t>
            </a:r>
            <a:r>
              <a:rPr lang="ru-RU" sz="2000" b="1" dirty="0" smtClean="0"/>
              <a:t> суха, </a:t>
            </a:r>
            <a:r>
              <a:rPr lang="ru-RU" sz="2000" b="1" dirty="0" err="1" smtClean="0"/>
              <a:t>гаряча</a:t>
            </a:r>
            <a:r>
              <a:rPr lang="ru-RU" sz="2000" b="1" dirty="0" smtClean="0"/>
              <a:t>, </a:t>
            </a:r>
            <a:r>
              <a:rPr lang="ru-RU" sz="2000" b="1" dirty="0" err="1" smtClean="0"/>
              <a:t>язик</a:t>
            </a:r>
            <a:r>
              <a:rPr lang="ru-RU" sz="2000" b="1" dirty="0" smtClean="0"/>
              <a:t> </a:t>
            </a:r>
            <a:r>
              <a:rPr lang="ru-RU" sz="2000" b="1" dirty="0" err="1" smtClean="0"/>
              <a:t>теж</a:t>
            </a:r>
            <a:r>
              <a:rPr lang="ru-RU" sz="2000" b="1" dirty="0" smtClean="0"/>
              <a:t> </a:t>
            </a:r>
            <a:r>
              <a:rPr lang="ru-RU" sz="2000" b="1" dirty="0" err="1" smtClean="0"/>
              <a:t>сухий</a:t>
            </a:r>
            <a:r>
              <a:rPr lang="ru-RU" sz="2000" b="1" dirty="0" smtClean="0"/>
              <a:t>, пульс </a:t>
            </a:r>
            <a:r>
              <a:rPr lang="ru-RU" sz="2000" b="1" dirty="0" err="1" smtClean="0"/>
              <a:t>слабкий</a:t>
            </a:r>
            <a:r>
              <a:rPr lang="ru-RU" sz="2000" b="1" dirty="0" smtClean="0"/>
              <a:t>, </a:t>
            </a:r>
            <a:r>
              <a:rPr lang="ru-RU" sz="2000" b="1" dirty="0" err="1" smtClean="0"/>
              <a:t>аритмічний</a:t>
            </a:r>
            <a:r>
              <a:rPr lang="ru-RU" sz="2000" b="1" dirty="0" smtClean="0"/>
              <a:t>. </a:t>
            </a:r>
            <a:r>
              <a:rPr lang="ru-RU" sz="2000" b="1" dirty="0" err="1" smtClean="0"/>
              <a:t>Дихання</a:t>
            </a:r>
            <a:r>
              <a:rPr lang="ru-RU" sz="2000" b="1" dirty="0" smtClean="0"/>
              <a:t> </a:t>
            </a:r>
            <a:r>
              <a:rPr lang="ru-RU" sz="2000" b="1" dirty="0" err="1" smtClean="0"/>
              <a:t>стає</a:t>
            </a:r>
            <a:r>
              <a:rPr lang="ru-RU" sz="2000" b="1" dirty="0" smtClean="0"/>
              <a:t> </a:t>
            </a:r>
            <a:r>
              <a:rPr lang="ru-RU" sz="2000" b="1" dirty="0" err="1" smtClean="0"/>
              <a:t>поверхневим</a:t>
            </a:r>
            <a:r>
              <a:rPr lang="ru-RU" sz="2000" b="1" dirty="0" smtClean="0"/>
              <a:t> </a:t>
            </a:r>
            <a:r>
              <a:rPr lang="ru-RU" sz="2000" b="1" dirty="0" err="1" smtClean="0"/>
              <a:t>і</a:t>
            </a:r>
            <a:r>
              <a:rPr lang="ru-RU" sz="2000" b="1" dirty="0" smtClean="0"/>
              <a:t> </a:t>
            </a:r>
            <a:r>
              <a:rPr lang="ru-RU" sz="2000" b="1" dirty="0" err="1" smtClean="0"/>
              <a:t>нечастим</a:t>
            </a:r>
            <a:r>
              <a:rPr lang="ru-RU" sz="2000" b="1" dirty="0" smtClean="0"/>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14290"/>
            <a:ext cx="8472518" cy="6357982"/>
          </a:xfrm>
        </p:spPr>
        <p:txBody>
          <a:bodyPr>
            <a:noAutofit/>
          </a:bodyPr>
          <a:lstStyle/>
          <a:p>
            <a:pPr algn="ctr">
              <a:spcBef>
                <a:spcPts val="0"/>
              </a:spcBef>
            </a:pPr>
            <a:r>
              <a:rPr lang="ru-RU" sz="2000" b="1" i="1" dirty="0" err="1" smtClean="0">
                <a:solidFill>
                  <a:srgbClr val="FF0000"/>
                </a:solidFill>
              </a:rPr>
              <a:t>Профілактика</a:t>
            </a:r>
            <a:r>
              <a:rPr lang="ru-RU" sz="2000" b="1" i="1" dirty="0" smtClean="0">
                <a:solidFill>
                  <a:srgbClr val="FF0000"/>
                </a:solidFill>
              </a:rPr>
              <a:t> </a:t>
            </a:r>
            <a:r>
              <a:rPr lang="ru-RU" sz="2000" b="1" i="1" dirty="0" err="1" smtClean="0">
                <a:solidFill>
                  <a:srgbClr val="FF0000"/>
                </a:solidFill>
              </a:rPr>
              <a:t>і</a:t>
            </a:r>
            <a:r>
              <a:rPr lang="ru-RU" sz="2000" b="1" i="1" dirty="0" smtClean="0">
                <a:solidFill>
                  <a:srgbClr val="FF0000"/>
                </a:solidFill>
              </a:rPr>
              <a:t> перша </a:t>
            </a:r>
            <a:r>
              <a:rPr lang="ru-RU" sz="2000" b="1" i="1" dirty="0" err="1" smtClean="0">
                <a:solidFill>
                  <a:srgbClr val="FF0000"/>
                </a:solidFill>
              </a:rPr>
              <a:t>допомога</a:t>
            </a:r>
            <a:endParaRPr lang="ru-RU" sz="2000" b="1" i="1" dirty="0" smtClean="0">
              <a:solidFill>
                <a:srgbClr val="FF0000"/>
              </a:solidFill>
            </a:endParaRPr>
          </a:p>
          <a:p>
            <a:pPr algn="just">
              <a:spcBef>
                <a:spcPts val="0"/>
              </a:spcBef>
            </a:pPr>
            <a:r>
              <a:rPr lang="ru-RU" sz="1600" b="1" dirty="0" err="1" smtClean="0"/>
              <a:t>Щоб</a:t>
            </a:r>
            <a:r>
              <a:rPr lang="ru-RU" sz="1600" b="1" dirty="0" smtClean="0"/>
              <a:t> </a:t>
            </a:r>
            <a:r>
              <a:rPr lang="ru-RU" sz="1600" b="1" dirty="0" err="1" smtClean="0"/>
              <a:t>уникнути</a:t>
            </a:r>
            <a:r>
              <a:rPr lang="ru-RU" sz="1600" b="1" dirty="0" smtClean="0"/>
              <a:t> теплового </a:t>
            </a:r>
            <a:r>
              <a:rPr lang="ru-RU" sz="1600" b="1" dirty="0" err="1" smtClean="0"/>
              <a:t>і</a:t>
            </a:r>
            <a:r>
              <a:rPr lang="ru-RU" sz="1600" b="1" dirty="0" smtClean="0"/>
              <a:t> </a:t>
            </a:r>
            <a:r>
              <a:rPr lang="ru-RU" sz="1600" b="1" dirty="0" err="1" smtClean="0"/>
              <a:t>сонячного</a:t>
            </a:r>
            <a:r>
              <a:rPr lang="ru-RU" sz="1600" b="1" dirty="0" smtClean="0"/>
              <a:t> удару, не </a:t>
            </a:r>
            <a:r>
              <a:rPr lang="ru-RU" sz="1600" b="1" dirty="0" err="1" smtClean="0"/>
              <a:t>слід</a:t>
            </a:r>
            <a:r>
              <a:rPr lang="ru-RU" sz="1600" b="1" dirty="0" smtClean="0"/>
              <a:t> </a:t>
            </a:r>
            <a:r>
              <a:rPr lang="ru-RU" sz="1600" b="1" dirty="0" err="1" smtClean="0"/>
              <a:t>перегріватись</a:t>
            </a:r>
            <a:r>
              <a:rPr lang="ru-RU" sz="1600" b="1" dirty="0" smtClean="0"/>
              <a:t>, </a:t>
            </a:r>
            <a:r>
              <a:rPr lang="ru-RU" sz="1600" b="1" dirty="0" err="1" smtClean="0"/>
              <a:t>не</a:t>
            </a:r>
            <a:r>
              <a:rPr lang="ru-RU" sz="1600" b="1" dirty="0" smtClean="0"/>
              <a:t> </a:t>
            </a:r>
            <a:r>
              <a:rPr lang="ru-RU" sz="1600" b="1" dirty="0" err="1" smtClean="0"/>
              <a:t>витрачати</a:t>
            </a:r>
            <a:r>
              <a:rPr lang="ru-RU" sz="1600" b="1" dirty="0" smtClean="0"/>
              <a:t> води </a:t>
            </a:r>
            <a:r>
              <a:rPr lang="ru-RU" sz="1600" b="1" dirty="0" err="1" smtClean="0"/>
              <a:t>і</a:t>
            </a:r>
            <a:r>
              <a:rPr lang="ru-RU" sz="1600" b="1" dirty="0" smtClean="0"/>
              <a:t> солей </a:t>
            </a:r>
            <a:r>
              <a:rPr lang="ru-RU" sz="1600" b="1" dirty="0" err="1" smtClean="0"/>
              <a:t>з</a:t>
            </a:r>
            <a:r>
              <a:rPr lang="ru-RU" sz="1600" b="1" dirty="0" smtClean="0"/>
              <a:t> </a:t>
            </a:r>
            <a:r>
              <a:rPr lang="ru-RU" sz="1600" b="1" dirty="0" err="1" smtClean="0"/>
              <a:t>організму</a:t>
            </a:r>
            <a:r>
              <a:rPr lang="ru-RU" sz="1600" b="1" dirty="0" smtClean="0"/>
              <a:t>, </a:t>
            </a:r>
            <a:r>
              <a:rPr lang="ru-RU" sz="1600" b="1" dirty="0" err="1" smtClean="0"/>
              <a:t>влітку</a:t>
            </a:r>
            <a:r>
              <a:rPr lang="ru-RU" sz="1600" b="1" dirty="0" smtClean="0"/>
              <a:t> </a:t>
            </a:r>
            <a:r>
              <a:rPr lang="ru-RU" sz="1600" b="1" dirty="0" err="1" smtClean="0"/>
              <a:t>носити</a:t>
            </a:r>
            <a:r>
              <a:rPr lang="ru-RU" sz="1600" b="1" dirty="0" smtClean="0"/>
              <a:t> </a:t>
            </a:r>
            <a:r>
              <a:rPr lang="ru-RU" sz="1600" b="1" dirty="0" err="1" smtClean="0"/>
              <a:t>головний</a:t>
            </a:r>
            <a:r>
              <a:rPr lang="ru-RU" sz="1600" b="1" dirty="0" smtClean="0"/>
              <a:t> </a:t>
            </a:r>
            <a:r>
              <a:rPr lang="ru-RU" sz="1600" b="1" dirty="0" err="1" smtClean="0"/>
              <a:t>убір</a:t>
            </a:r>
            <a:r>
              <a:rPr lang="ru-RU" sz="1600" b="1" dirty="0" smtClean="0"/>
              <a:t>, </a:t>
            </a:r>
            <a:r>
              <a:rPr lang="ru-RU" sz="1600" b="1" dirty="0" err="1" smtClean="0"/>
              <a:t>переважно</a:t>
            </a:r>
            <a:r>
              <a:rPr lang="ru-RU" sz="1600" b="1" dirty="0" smtClean="0"/>
              <a:t> </a:t>
            </a:r>
            <a:r>
              <a:rPr lang="ru-RU" sz="1600" b="1" dirty="0" err="1" smtClean="0"/>
              <a:t>білого</a:t>
            </a:r>
            <a:r>
              <a:rPr lang="ru-RU" sz="1600" b="1" dirty="0" smtClean="0"/>
              <a:t> </a:t>
            </a:r>
            <a:r>
              <a:rPr lang="ru-RU" sz="1600" b="1" dirty="0" err="1" smtClean="0"/>
              <a:t>кольору</a:t>
            </a:r>
            <a:r>
              <a:rPr lang="ru-RU" sz="1600" b="1" dirty="0" smtClean="0"/>
              <a:t>. У </a:t>
            </a:r>
            <a:r>
              <a:rPr lang="ru-RU" sz="1600" b="1" dirty="0" err="1" smtClean="0"/>
              <a:t>спекотну</a:t>
            </a:r>
            <a:r>
              <a:rPr lang="ru-RU" sz="1600" b="1" dirty="0" smtClean="0"/>
              <a:t> погоду </a:t>
            </a:r>
            <a:r>
              <a:rPr lang="ru-RU" sz="1600" b="1" dirty="0" err="1" smtClean="0"/>
              <a:t>слід</a:t>
            </a:r>
            <a:r>
              <a:rPr lang="ru-RU" sz="1600" b="1" dirty="0" smtClean="0"/>
              <a:t> </a:t>
            </a:r>
            <a:r>
              <a:rPr lang="ru-RU" sz="1600" b="1" dirty="0" err="1" smtClean="0"/>
              <a:t>збільшувати</a:t>
            </a:r>
            <a:r>
              <a:rPr lang="ru-RU" sz="1600" b="1" dirty="0" smtClean="0"/>
              <a:t> </a:t>
            </a:r>
            <a:r>
              <a:rPr lang="ru-RU" sz="1600" b="1" dirty="0" err="1" smtClean="0"/>
              <a:t>кількість</a:t>
            </a:r>
            <a:r>
              <a:rPr lang="ru-RU" sz="1600" b="1" dirty="0" smtClean="0"/>
              <a:t> води, не </a:t>
            </a:r>
            <a:r>
              <a:rPr lang="ru-RU" sz="1600" b="1" dirty="0" err="1" smtClean="0"/>
              <a:t>рекомендується</a:t>
            </a:r>
            <a:r>
              <a:rPr lang="ru-RU" sz="1600" b="1" dirty="0" smtClean="0"/>
              <a:t> </a:t>
            </a:r>
            <a:r>
              <a:rPr lang="ru-RU" sz="1600" b="1" dirty="0" err="1" smtClean="0"/>
              <a:t>їсти</a:t>
            </a:r>
            <a:r>
              <a:rPr lang="ru-RU" sz="1600" b="1" dirty="0" smtClean="0"/>
              <a:t> </a:t>
            </a:r>
            <a:r>
              <a:rPr lang="ru-RU" sz="1600" b="1" dirty="0" err="1" smtClean="0"/>
              <a:t>жирну</a:t>
            </a:r>
            <a:r>
              <a:rPr lang="ru-RU" sz="1600" b="1" dirty="0" smtClean="0"/>
              <a:t>, </a:t>
            </a:r>
            <a:r>
              <a:rPr lang="ru-RU" sz="1600" b="1" dirty="0" err="1" smtClean="0"/>
              <a:t>висококалорійну</a:t>
            </a:r>
            <a:r>
              <a:rPr lang="ru-RU" sz="1600" b="1" dirty="0" smtClean="0"/>
              <a:t> </a:t>
            </a:r>
            <a:r>
              <a:rPr lang="ru-RU" sz="1600" b="1" dirty="0" err="1" smtClean="0"/>
              <a:t>їжу</a:t>
            </a:r>
            <a:r>
              <a:rPr lang="ru-RU" sz="1600" b="1" dirty="0" smtClean="0"/>
              <a:t>.</a:t>
            </a:r>
          </a:p>
          <a:p>
            <a:pPr algn="just">
              <a:spcBef>
                <a:spcPts val="0"/>
              </a:spcBef>
            </a:pPr>
            <a:r>
              <a:rPr lang="ru-RU" sz="1600" b="1" dirty="0" err="1" smtClean="0"/>
              <a:t>Якщо</a:t>
            </a:r>
            <a:r>
              <a:rPr lang="ru-RU" sz="1600" b="1" dirty="0" smtClean="0"/>
              <a:t> при тепловому </a:t>
            </a:r>
            <a:r>
              <a:rPr lang="ru-RU" sz="1600" b="1" dirty="0" err="1" smtClean="0"/>
              <a:t>ударі</a:t>
            </a:r>
            <a:r>
              <a:rPr lang="ru-RU" sz="1600" b="1" dirty="0" smtClean="0"/>
              <a:t> не </a:t>
            </a:r>
            <a:r>
              <a:rPr lang="ru-RU" sz="1600" b="1" dirty="0" err="1" smtClean="0"/>
              <a:t>надати</a:t>
            </a:r>
            <a:r>
              <a:rPr lang="ru-RU" sz="1600" b="1" dirty="0" smtClean="0"/>
              <a:t> </a:t>
            </a:r>
            <a:r>
              <a:rPr lang="ru-RU" sz="1600" b="1" dirty="0" err="1" smtClean="0"/>
              <a:t>своєчасної</a:t>
            </a:r>
            <a:r>
              <a:rPr lang="ru-RU" sz="1600" b="1" dirty="0" smtClean="0"/>
              <a:t> </a:t>
            </a:r>
            <a:r>
              <a:rPr lang="ru-RU" sz="1600" b="1" dirty="0" err="1" smtClean="0"/>
              <a:t>допомоги</a:t>
            </a:r>
            <a:r>
              <a:rPr lang="ru-RU" sz="1600" b="1" dirty="0" smtClean="0"/>
              <a:t>, </a:t>
            </a:r>
            <a:r>
              <a:rPr lang="ru-RU" sz="1600" b="1" dirty="0" err="1" smtClean="0"/>
              <a:t>можливе</a:t>
            </a:r>
            <a:r>
              <a:rPr lang="ru-RU" sz="1600" b="1" dirty="0" smtClean="0"/>
              <a:t> </a:t>
            </a:r>
            <a:r>
              <a:rPr lang="ru-RU" sz="1600" b="1" dirty="0" err="1" smtClean="0"/>
              <a:t>настання</a:t>
            </a:r>
            <a:r>
              <a:rPr lang="ru-RU" sz="1600" b="1" dirty="0" smtClean="0"/>
              <a:t> </a:t>
            </a:r>
            <a:r>
              <a:rPr lang="ru-RU" sz="1600" b="1" dirty="0" err="1" smtClean="0"/>
              <a:t>смерті</a:t>
            </a:r>
            <a:r>
              <a:rPr lang="ru-RU" sz="1600" b="1" dirty="0" smtClean="0"/>
              <a:t>. Смерть </a:t>
            </a:r>
            <a:r>
              <a:rPr lang="ru-RU" sz="1600" b="1" dirty="0" err="1" smtClean="0"/>
              <a:t>настає</a:t>
            </a:r>
            <a:r>
              <a:rPr lang="ru-RU" sz="1600" b="1" dirty="0" smtClean="0"/>
              <a:t> </a:t>
            </a:r>
            <a:r>
              <a:rPr lang="ru-RU" sz="1600" b="1" dirty="0" err="1" smtClean="0"/>
              <a:t>внаслідок</a:t>
            </a:r>
            <a:r>
              <a:rPr lang="ru-RU" sz="1600" b="1" dirty="0" smtClean="0"/>
              <a:t> </a:t>
            </a:r>
            <a:r>
              <a:rPr lang="ru-RU" sz="1600" b="1" dirty="0" err="1" smtClean="0"/>
              <a:t>порушення</a:t>
            </a:r>
            <a:r>
              <a:rPr lang="ru-RU" sz="1600" b="1" dirty="0" smtClean="0"/>
              <a:t> </a:t>
            </a:r>
            <a:r>
              <a:rPr lang="ru-RU" sz="1600" b="1" dirty="0" err="1" smtClean="0"/>
              <a:t>дихання</a:t>
            </a:r>
            <a:r>
              <a:rPr lang="ru-RU" sz="1600" b="1" dirty="0" smtClean="0"/>
              <a:t> </a:t>
            </a:r>
            <a:r>
              <a:rPr lang="ru-RU" sz="1600" b="1" dirty="0" err="1" smtClean="0"/>
              <a:t>і</a:t>
            </a:r>
            <a:r>
              <a:rPr lang="ru-RU" sz="1600" b="1" dirty="0" smtClean="0"/>
              <a:t> </a:t>
            </a:r>
            <a:r>
              <a:rPr lang="ru-RU" sz="1600" b="1" dirty="0" err="1" smtClean="0"/>
              <a:t>кровообігу</a:t>
            </a:r>
            <a:r>
              <a:rPr lang="ru-RU" sz="1600" b="1" dirty="0" smtClean="0"/>
              <a:t>.</a:t>
            </a:r>
          </a:p>
          <a:p>
            <a:pPr algn="just">
              <a:spcBef>
                <a:spcPts val="0"/>
              </a:spcBef>
            </a:pPr>
            <a:r>
              <a:rPr lang="ru-RU" sz="1600" b="1" dirty="0" smtClean="0"/>
              <a:t>У </a:t>
            </a:r>
            <a:r>
              <a:rPr lang="ru-RU" sz="1600" b="1" dirty="0" err="1" smtClean="0"/>
              <a:t>вигляді</a:t>
            </a:r>
            <a:r>
              <a:rPr lang="ru-RU" sz="1600" b="1" dirty="0" smtClean="0"/>
              <a:t> </a:t>
            </a:r>
            <a:r>
              <a:rPr lang="ru-RU" sz="1600" b="1" dirty="0" err="1" smtClean="0"/>
              <a:t>допомоги</a:t>
            </a:r>
            <a:r>
              <a:rPr lang="ru-RU" sz="1600" b="1" dirty="0" smtClean="0"/>
              <a:t>, </a:t>
            </a:r>
            <a:r>
              <a:rPr lang="ru-RU" sz="1600" b="1" dirty="0" err="1" smtClean="0"/>
              <a:t>потрібно</a:t>
            </a:r>
            <a:r>
              <a:rPr lang="ru-RU" sz="1600" b="1" dirty="0" smtClean="0"/>
              <a:t> </a:t>
            </a:r>
            <a:r>
              <a:rPr lang="ru-RU" sz="1600" b="1" dirty="0" err="1" smtClean="0"/>
              <a:t>швидко</a:t>
            </a:r>
            <a:r>
              <a:rPr lang="ru-RU" sz="1600" b="1" dirty="0" smtClean="0"/>
              <a:t> перенести </a:t>
            </a:r>
            <a:r>
              <a:rPr lang="ru-RU" sz="1600" b="1" dirty="0" err="1" smtClean="0"/>
              <a:t>потерпілого</a:t>
            </a:r>
            <a:r>
              <a:rPr lang="ru-RU" sz="1600" b="1" dirty="0" smtClean="0"/>
              <a:t> в </a:t>
            </a:r>
            <a:r>
              <a:rPr lang="ru-RU" sz="1600" b="1" dirty="0" err="1" smtClean="0"/>
              <a:t>прохолодне</a:t>
            </a:r>
            <a:r>
              <a:rPr lang="ru-RU" sz="1600" b="1" dirty="0" smtClean="0"/>
              <a:t> </a:t>
            </a:r>
            <a:r>
              <a:rPr lang="ru-RU" sz="1600" b="1" dirty="0" err="1" smtClean="0"/>
              <a:t>місце</a:t>
            </a:r>
            <a:r>
              <a:rPr lang="ru-RU" sz="1600" b="1" dirty="0" smtClean="0"/>
              <a:t>, </a:t>
            </a:r>
            <a:r>
              <a:rPr lang="ru-RU" sz="1600" b="1" dirty="0" err="1" smtClean="0"/>
              <a:t>покласти</a:t>
            </a:r>
            <a:r>
              <a:rPr lang="ru-RU" sz="1600" b="1" dirty="0" smtClean="0"/>
              <a:t> на спину, </a:t>
            </a:r>
            <a:r>
              <a:rPr lang="ru-RU" sz="1600" b="1" dirty="0" err="1" smtClean="0"/>
              <a:t>піднявши</a:t>
            </a:r>
            <a:r>
              <a:rPr lang="ru-RU" sz="1600" b="1" dirty="0" smtClean="0"/>
              <a:t> </a:t>
            </a:r>
            <a:r>
              <a:rPr lang="ru-RU" sz="1600" b="1" dirty="0" err="1" smtClean="0"/>
              <a:t>дещо</a:t>
            </a:r>
            <a:r>
              <a:rPr lang="ru-RU" sz="1600" b="1" dirty="0" smtClean="0"/>
              <a:t> ноги, </a:t>
            </a:r>
            <a:r>
              <a:rPr lang="ru-RU" sz="1600" b="1" dirty="0" err="1" smtClean="0"/>
              <a:t>зняти</a:t>
            </a:r>
            <a:r>
              <a:rPr lang="ru-RU" sz="1600" b="1" dirty="0" smtClean="0"/>
              <a:t> </a:t>
            </a:r>
            <a:r>
              <a:rPr lang="ru-RU" sz="1600" b="1" dirty="0" err="1" smtClean="0"/>
              <a:t>або</a:t>
            </a:r>
            <a:r>
              <a:rPr lang="ru-RU" sz="1600" b="1" dirty="0" smtClean="0"/>
              <a:t> </a:t>
            </a:r>
            <a:r>
              <a:rPr lang="ru-RU" sz="1600" b="1" dirty="0" err="1" smtClean="0"/>
              <a:t>розстебнути</a:t>
            </a:r>
            <a:r>
              <a:rPr lang="ru-RU" sz="1600" b="1" dirty="0" smtClean="0"/>
              <a:t> </a:t>
            </a:r>
            <a:r>
              <a:rPr lang="ru-RU" sz="1600" b="1" dirty="0" err="1" smtClean="0"/>
              <a:t>одяг</a:t>
            </a:r>
            <a:r>
              <a:rPr lang="ru-RU" sz="1600" b="1" dirty="0" smtClean="0"/>
              <a:t>. </a:t>
            </a:r>
          </a:p>
          <a:p>
            <a:pPr algn="just">
              <a:spcBef>
                <a:spcPts val="0"/>
              </a:spcBef>
            </a:pPr>
            <a:r>
              <a:rPr lang="ru-RU" sz="1600" b="1" dirty="0" err="1" smtClean="0"/>
              <a:t>Змочити</a:t>
            </a:r>
            <a:r>
              <a:rPr lang="ru-RU" sz="1600" b="1" dirty="0" smtClean="0"/>
              <a:t> голову холодною водою </a:t>
            </a:r>
            <a:r>
              <a:rPr lang="ru-RU" sz="1600" b="1" dirty="0" err="1" smtClean="0"/>
              <a:t>або</a:t>
            </a:r>
            <a:r>
              <a:rPr lang="ru-RU" sz="1600" b="1" dirty="0" smtClean="0"/>
              <a:t> </a:t>
            </a:r>
            <a:r>
              <a:rPr lang="ru-RU" sz="1600" b="1" dirty="0" err="1" smtClean="0"/>
              <a:t>покласти</a:t>
            </a:r>
            <a:r>
              <a:rPr lang="ru-RU" sz="1600" b="1" dirty="0" smtClean="0"/>
              <a:t> на </a:t>
            </a:r>
            <a:r>
              <a:rPr lang="ru-RU" sz="1600" b="1" dirty="0" err="1" smtClean="0"/>
              <a:t>неї</a:t>
            </a:r>
            <a:r>
              <a:rPr lang="ru-RU" sz="1600" b="1" dirty="0" smtClean="0"/>
              <a:t> </a:t>
            </a:r>
            <a:r>
              <a:rPr lang="ru-RU" sz="1600" b="1" dirty="0" err="1" smtClean="0"/>
              <a:t>змочений</a:t>
            </a:r>
            <a:r>
              <a:rPr lang="ru-RU" sz="1600" b="1" dirty="0" smtClean="0"/>
              <a:t> холодною водою рушник, </a:t>
            </a:r>
            <a:r>
              <a:rPr lang="ru-RU" sz="1600" b="1" dirty="0" err="1" smtClean="0"/>
              <a:t>холодні</a:t>
            </a:r>
            <a:r>
              <a:rPr lang="ru-RU" sz="1600" b="1" dirty="0" smtClean="0"/>
              <a:t> примочки на лоб, </a:t>
            </a:r>
            <a:r>
              <a:rPr lang="ru-RU" sz="1600" b="1" dirty="0" err="1" smtClean="0"/>
              <a:t>тім'яну</a:t>
            </a:r>
            <a:r>
              <a:rPr lang="ru-RU" sz="1600" b="1" dirty="0" smtClean="0"/>
              <a:t> </a:t>
            </a:r>
            <a:r>
              <a:rPr lang="ru-RU" sz="1600" b="1" dirty="0" err="1" smtClean="0"/>
              <a:t>ділянку</a:t>
            </a:r>
            <a:r>
              <a:rPr lang="ru-RU" sz="1600" b="1" dirty="0" smtClean="0"/>
              <a:t>, </a:t>
            </a:r>
            <a:r>
              <a:rPr lang="ru-RU" sz="1600" b="1" dirty="0" err="1" smtClean="0"/>
              <a:t>потилицю</a:t>
            </a:r>
            <a:r>
              <a:rPr lang="ru-RU" sz="1600" b="1" dirty="0" smtClean="0"/>
              <a:t>, на </a:t>
            </a:r>
            <a:r>
              <a:rPr lang="ru-RU" sz="1600" b="1" dirty="0" err="1" smtClean="0"/>
              <a:t>пахові</a:t>
            </a:r>
            <a:r>
              <a:rPr lang="ru-RU" sz="1600" b="1" dirty="0" smtClean="0"/>
              <a:t>, </a:t>
            </a:r>
            <a:r>
              <a:rPr lang="ru-RU" sz="1600" b="1" dirty="0" err="1" smtClean="0"/>
              <a:t>підключичні</a:t>
            </a:r>
            <a:r>
              <a:rPr lang="ru-RU" sz="1600" b="1" dirty="0" smtClean="0"/>
              <a:t>, </a:t>
            </a:r>
            <a:r>
              <a:rPr lang="ru-RU" sz="1600" b="1" dirty="0" err="1" smtClean="0"/>
              <a:t>підколінні</a:t>
            </a:r>
            <a:r>
              <a:rPr lang="ru-RU" sz="1600" b="1" dirty="0" smtClean="0"/>
              <a:t>, </a:t>
            </a:r>
            <a:r>
              <a:rPr lang="ru-RU" sz="1600" b="1" dirty="0" err="1" smtClean="0"/>
              <a:t>пахвові</a:t>
            </a:r>
            <a:r>
              <a:rPr lang="ru-RU" sz="1600" b="1" dirty="0" smtClean="0"/>
              <a:t> </a:t>
            </a:r>
            <a:r>
              <a:rPr lang="ru-RU" sz="1600" b="1" dirty="0" err="1" smtClean="0"/>
              <a:t>ділянки</a:t>
            </a:r>
            <a:r>
              <a:rPr lang="ru-RU" sz="1600" b="1" dirty="0" smtClean="0"/>
              <a:t>, де </a:t>
            </a:r>
            <a:r>
              <a:rPr lang="ru-RU" sz="1600" b="1" dirty="0" err="1" smtClean="0"/>
              <a:t>зосереджено</a:t>
            </a:r>
            <a:r>
              <a:rPr lang="ru-RU" sz="1600" b="1" dirty="0" smtClean="0"/>
              <a:t> </a:t>
            </a:r>
            <a:r>
              <a:rPr lang="ru-RU" sz="1600" b="1" dirty="0" err="1" smtClean="0"/>
              <a:t>багато</a:t>
            </a:r>
            <a:r>
              <a:rPr lang="ru-RU" sz="1600" b="1" dirty="0" smtClean="0"/>
              <a:t> </a:t>
            </a:r>
            <a:r>
              <a:rPr lang="ru-RU" sz="1600" b="1" dirty="0" err="1" smtClean="0"/>
              <a:t>кровоносних</a:t>
            </a:r>
            <a:r>
              <a:rPr lang="ru-RU" sz="1600" b="1" dirty="0" smtClean="0"/>
              <a:t> </a:t>
            </a:r>
            <a:r>
              <a:rPr lang="ru-RU" sz="1600" b="1" dirty="0" err="1" smtClean="0"/>
              <a:t>судин</a:t>
            </a:r>
            <a:r>
              <a:rPr lang="ru-RU" sz="1600" b="1" dirty="0" smtClean="0"/>
              <a:t>. </a:t>
            </a:r>
          </a:p>
          <a:p>
            <a:pPr algn="just">
              <a:spcBef>
                <a:spcPts val="0"/>
              </a:spcBef>
            </a:pPr>
            <a:r>
              <a:rPr lang="ru-RU" sz="1600" b="1" dirty="0" err="1" smtClean="0"/>
              <a:t>Можна</a:t>
            </a:r>
            <a:r>
              <a:rPr lang="ru-RU" sz="1600" b="1" dirty="0" smtClean="0"/>
              <a:t> </a:t>
            </a:r>
            <a:r>
              <a:rPr lang="ru-RU" sz="1600" b="1" dirty="0" err="1" smtClean="0"/>
              <a:t>зробити</a:t>
            </a:r>
            <a:r>
              <a:rPr lang="ru-RU" sz="1600" b="1" dirty="0" smtClean="0"/>
              <a:t> </a:t>
            </a:r>
            <a:r>
              <a:rPr lang="ru-RU" sz="1600" b="1" dirty="0" err="1" smtClean="0"/>
              <a:t>вологе</a:t>
            </a:r>
            <a:r>
              <a:rPr lang="ru-RU" sz="1600" b="1" dirty="0" smtClean="0"/>
              <a:t> </a:t>
            </a:r>
            <a:r>
              <a:rPr lang="ru-RU" sz="1600" b="1" dirty="0" err="1" smtClean="0"/>
              <a:t>обгортання</a:t>
            </a:r>
            <a:r>
              <a:rPr lang="ru-RU" sz="1600" b="1" dirty="0" smtClean="0"/>
              <a:t> </a:t>
            </a:r>
            <a:r>
              <a:rPr lang="ru-RU" sz="1600" b="1" dirty="0" err="1" smtClean="0"/>
              <a:t>або</a:t>
            </a:r>
            <a:r>
              <a:rPr lang="ru-RU" sz="1600" b="1" dirty="0" smtClean="0"/>
              <a:t> </a:t>
            </a:r>
            <a:r>
              <a:rPr lang="ru-RU" sz="1600" b="1" dirty="0" err="1" smtClean="0"/>
              <a:t>протерти</a:t>
            </a:r>
            <a:r>
              <a:rPr lang="ru-RU" sz="1600" b="1" dirty="0" smtClean="0"/>
              <a:t> </a:t>
            </a:r>
            <a:r>
              <a:rPr lang="ru-RU" sz="1600" b="1" dirty="0" err="1" smtClean="0"/>
              <a:t>тіло</a:t>
            </a:r>
            <a:r>
              <a:rPr lang="ru-RU" sz="1600" b="1" dirty="0" smtClean="0"/>
              <a:t> </a:t>
            </a:r>
            <a:r>
              <a:rPr lang="ru-RU" sz="1600" b="1" dirty="0" err="1" smtClean="0"/>
              <a:t>потерпілого</a:t>
            </a:r>
            <a:r>
              <a:rPr lang="ru-RU" sz="1600" b="1" dirty="0" smtClean="0"/>
              <a:t> </a:t>
            </a:r>
            <a:r>
              <a:rPr lang="ru-RU" sz="1600" b="1" dirty="0" err="1" smtClean="0"/>
              <a:t>шматочком</a:t>
            </a:r>
            <a:r>
              <a:rPr lang="ru-RU" sz="1600" b="1" dirty="0" smtClean="0"/>
              <a:t> </a:t>
            </a:r>
            <a:r>
              <a:rPr lang="ru-RU" sz="1600" b="1" dirty="0" err="1" smtClean="0"/>
              <a:t>льоду</a:t>
            </a:r>
            <a:r>
              <a:rPr lang="ru-RU" sz="1600" b="1" dirty="0" smtClean="0"/>
              <a:t>, </a:t>
            </a:r>
            <a:r>
              <a:rPr lang="ru-RU" sz="1600" b="1" dirty="0" err="1" smtClean="0"/>
              <a:t>облити</a:t>
            </a:r>
            <a:r>
              <a:rPr lang="ru-RU" sz="1600" b="1" dirty="0" smtClean="0"/>
              <a:t> </a:t>
            </a:r>
            <a:r>
              <a:rPr lang="ru-RU" sz="1600" b="1" dirty="0" err="1" smtClean="0"/>
              <a:t>його</a:t>
            </a:r>
            <a:r>
              <a:rPr lang="ru-RU" sz="1600" b="1" dirty="0" smtClean="0"/>
              <a:t> </a:t>
            </a:r>
            <a:r>
              <a:rPr lang="ru-RU" sz="1600" b="1" dirty="0" err="1" smtClean="0"/>
              <a:t>прохолодною</a:t>
            </a:r>
            <a:r>
              <a:rPr lang="ru-RU" sz="1600" b="1" dirty="0" smtClean="0"/>
              <a:t> водою, </a:t>
            </a:r>
            <a:r>
              <a:rPr lang="ru-RU" sz="1600" b="1" dirty="0" err="1" smtClean="0"/>
              <a:t>але</a:t>
            </a:r>
            <a:r>
              <a:rPr lang="ru-RU" sz="1600" b="1" dirty="0" smtClean="0"/>
              <a:t> </a:t>
            </a:r>
            <a:r>
              <a:rPr lang="ru-RU" sz="1600" b="1" dirty="0" err="1" smtClean="0"/>
              <a:t>обережно</a:t>
            </a:r>
            <a:r>
              <a:rPr lang="ru-RU" sz="1600" b="1" dirty="0" smtClean="0"/>
              <a:t> </a:t>
            </a:r>
            <a:r>
              <a:rPr lang="ru-RU" sz="1600" b="1" dirty="0" err="1" smtClean="0"/>
              <a:t>і</a:t>
            </a:r>
            <a:r>
              <a:rPr lang="ru-RU" sz="1600" b="1" dirty="0" smtClean="0"/>
              <a:t> не </a:t>
            </a:r>
            <a:r>
              <a:rPr lang="ru-RU" sz="1600" b="1" dirty="0" err="1" smtClean="0"/>
              <a:t>довго</a:t>
            </a:r>
            <a:r>
              <a:rPr lang="ru-RU" sz="1600" b="1" dirty="0" smtClean="0"/>
              <a:t>. Температура </a:t>
            </a:r>
            <a:r>
              <a:rPr lang="ru-RU" sz="1600" b="1" dirty="0" err="1" smtClean="0"/>
              <a:t>тіла</a:t>
            </a:r>
            <a:r>
              <a:rPr lang="ru-RU" sz="1600" b="1" dirty="0" smtClean="0"/>
              <a:t> </a:t>
            </a:r>
            <a:r>
              <a:rPr lang="ru-RU" sz="1600" b="1" dirty="0" err="1" smtClean="0"/>
              <a:t>потерпілого</a:t>
            </a:r>
            <a:r>
              <a:rPr lang="ru-RU" sz="1600" b="1" dirty="0" smtClean="0"/>
              <a:t> не повинна бути </a:t>
            </a:r>
            <a:r>
              <a:rPr lang="ru-RU" sz="1600" b="1" dirty="0" err="1" smtClean="0"/>
              <a:t>нижча</a:t>
            </a:r>
            <a:r>
              <a:rPr lang="ru-RU" sz="1600" b="1" dirty="0" smtClean="0"/>
              <a:t> </a:t>
            </a:r>
            <a:r>
              <a:rPr lang="ru-RU" sz="1600" b="1" dirty="0" err="1" smtClean="0"/>
              <a:t>від</a:t>
            </a:r>
            <a:r>
              <a:rPr lang="ru-RU" sz="1600" b="1" dirty="0" smtClean="0"/>
              <a:t> 38 °С.</a:t>
            </a:r>
          </a:p>
          <a:p>
            <a:pPr algn="just">
              <a:spcBef>
                <a:spcPts val="0"/>
              </a:spcBef>
            </a:pPr>
            <a:r>
              <a:rPr lang="ru-RU" sz="1600" b="1" dirty="0" err="1" smtClean="0"/>
              <a:t>Якщо</a:t>
            </a:r>
            <a:r>
              <a:rPr lang="ru-RU" sz="1600" b="1" dirty="0" smtClean="0"/>
              <a:t> </a:t>
            </a:r>
            <a:r>
              <a:rPr lang="ru-RU" sz="1600" b="1" dirty="0" err="1" smtClean="0"/>
              <a:t>людина</a:t>
            </a:r>
            <a:r>
              <a:rPr lang="ru-RU" sz="1600" b="1" dirty="0" smtClean="0"/>
              <a:t> не </a:t>
            </a:r>
            <a:r>
              <a:rPr lang="ru-RU" sz="1600" b="1" dirty="0" err="1" smtClean="0"/>
              <a:t>втратила</a:t>
            </a:r>
            <a:r>
              <a:rPr lang="ru-RU" sz="1600" b="1" dirty="0" smtClean="0"/>
              <a:t> </a:t>
            </a:r>
            <a:r>
              <a:rPr lang="ru-RU" sz="1600" b="1" dirty="0" err="1" smtClean="0"/>
              <a:t>свідомість</a:t>
            </a:r>
            <a:r>
              <a:rPr lang="ru-RU" sz="1600" b="1" dirty="0" smtClean="0"/>
              <a:t>, </a:t>
            </a:r>
            <a:r>
              <a:rPr lang="ru-RU" sz="1600" b="1" dirty="0" err="1" smtClean="0"/>
              <a:t>їй</a:t>
            </a:r>
            <a:r>
              <a:rPr lang="ru-RU" sz="1600" b="1" dirty="0" smtClean="0"/>
              <a:t> </a:t>
            </a:r>
            <a:r>
              <a:rPr lang="ru-RU" sz="1600" b="1" dirty="0" err="1" smtClean="0"/>
              <a:t>потрібно</a:t>
            </a:r>
            <a:r>
              <a:rPr lang="ru-RU" sz="1600" b="1" dirty="0" smtClean="0"/>
              <a:t> </a:t>
            </a:r>
            <a:r>
              <a:rPr lang="ru-RU" sz="1600" b="1" dirty="0" err="1" smtClean="0"/>
              <a:t>дати</a:t>
            </a:r>
            <a:r>
              <a:rPr lang="ru-RU" sz="1600" b="1" dirty="0" smtClean="0"/>
              <a:t> </a:t>
            </a:r>
            <a:r>
              <a:rPr lang="ru-RU" sz="1600" b="1" dirty="0" err="1" smtClean="0"/>
              <a:t>міцного</a:t>
            </a:r>
            <a:r>
              <a:rPr lang="ru-RU" sz="1600" b="1" dirty="0" smtClean="0"/>
              <a:t> холодного чаю </a:t>
            </a:r>
            <a:r>
              <a:rPr lang="ru-RU" sz="1600" b="1" dirty="0" err="1" smtClean="0"/>
              <a:t>або</a:t>
            </a:r>
            <a:r>
              <a:rPr lang="ru-RU" sz="1600" b="1" dirty="0" smtClean="0"/>
              <a:t> </a:t>
            </a:r>
            <a:r>
              <a:rPr lang="ru-RU" sz="1600" b="1" dirty="0" err="1" smtClean="0"/>
              <a:t>холодної</a:t>
            </a:r>
            <a:r>
              <a:rPr lang="ru-RU" sz="1600" b="1" dirty="0" smtClean="0"/>
              <a:t> </a:t>
            </a:r>
            <a:r>
              <a:rPr lang="ru-RU" sz="1600" b="1" dirty="0" err="1" smtClean="0"/>
              <a:t>підсоленої</a:t>
            </a:r>
            <a:r>
              <a:rPr lang="ru-RU" sz="1600" b="1" dirty="0" smtClean="0"/>
              <a:t> води (1/2 </a:t>
            </a:r>
            <a:r>
              <a:rPr lang="ru-RU" sz="1600" b="1" dirty="0" err="1" smtClean="0"/>
              <a:t>чайної</a:t>
            </a:r>
            <a:r>
              <a:rPr lang="ru-RU" sz="1600" b="1" dirty="0" smtClean="0"/>
              <a:t> ложки </a:t>
            </a:r>
            <a:r>
              <a:rPr lang="ru-RU" sz="1600" b="1" dirty="0" err="1" smtClean="0"/>
              <a:t>солі</a:t>
            </a:r>
            <a:r>
              <a:rPr lang="ru-RU" sz="1600" b="1" dirty="0" smtClean="0"/>
              <a:t> на 0,5 л води).</a:t>
            </a:r>
          </a:p>
          <a:p>
            <a:pPr algn="just">
              <a:spcBef>
                <a:spcPts val="0"/>
              </a:spcBef>
            </a:pPr>
            <a:r>
              <a:rPr lang="ru-RU" sz="1600" b="1" dirty="0" smtClean="0"/>
              <a:t>У </a:t>
            </a:r>
            <a:r>
              <a:rPr lang="ru-RU" sz="1600" b="1" dirty="0" err="1" smtClean="0"/>
              <a:t>важких</a:t>
            </a:r>
            <a:r>
              <a:rPr lang="ru-RU" sz="1600" b="1" dirty="0" smtClean="0"/>
              <a:t> </a:t>
            </a:r>
            <a:r>
              <a:rPr lang="ru-RU" sz="1600" b="1" dirty="0" err="1" smtClean="0"/>
              <a:t>випадках</a:t>
            </a:r>
            <a:r>
              <a:rPr lang="ru-RU" sz="1600" b="1" dirty="0" smtClean="0"/>
              <a:t> </a:t>
            </a:r>
            <a:r>
              <a:rPr lang="ru-RU" sz="1600" b="1" dirty="0" err="1" smtClean="0"/>
              <a:t>слід</a:t>
            </a:r>
            <a:r>
              <a:rPr lang="ru-RU" sz="1600" b="1" dirty="0" smtClean="0"/>
              <a:t> </a:t>
            </a:r>
            <a:r>
              <a:rPr lang="ru-RU" sz="1600" b="1" dirty="0" err="1" smtClean="0"/>
              <a:t>одразу</a:t>
            </a:r>
            <a:r>
              <a:rPr lang="ru-RU" sz="1600" b="1" dirty="0" smtClean="0"/>
              <a:t> </a:t>
            </a:r>
            <a:r>
              <a:rPr lang="ru-RU" sz="1600" b="1" dirty="0" err="1" smtClean="0"/>
              <a:t>зважити</a:t>
            </a:r>
            <a:r>
              <a:rPr lang="ru-RU" sz="1600" b="1" dirty="0" smtClean="0"/>
              <a:t> на характер </a:t>
            </a:r>
            <a:r>
              <a:rPr lang="ru-RU" sz="1600" b="1" dirty="0" err="1" smtClean="0"/>
              <a:t>дихання</a:t>
            </a:r>
            <a:r>
              <a:rPr lang="ru-RU" sz="1600" b="1" dirty="0" smtClean="0"/>
              <a:t> </a:t>
            </a:r>
            <a:r>
              <a:rPr lang="ru-RU" sz="1600" b="1" dirty="0" err="1" smtClean="0"/>
              <a:t>потерпілого</a:t>
            </a:r>
            <a:r>
              <a:rPr lang="ru-RU" sz="1600" b="1" dirty="0" smtClean="0"/>
              <a:t>, </a:t>
            </a:r>
            <a:r>
              <a:rPr lang="ru-RU" sz="1600" b="1" dirty="0" err="1" smtClean="0"/>
              <a:t>перевірити</a:t>
            </a:r>
            <a:r>
              <a:rPr lang="ru-RU" sz="1600" b="1" dirty="0" smtClean="0"/>
              <a:t>, </a:t>
            </a:r>
            <a:r>
              <a:rPr lang="ru-RU" sz="1600" b="1" dirty="0" err="1" smtClean="0"/>
              <a:t>чи</a:t>
            </a:r>
            <a:r>
              <a:rPr lang="ru-RU" sz="1600" b="1" dirty="0" smtClean="0"/>
              <a:t> не порушена у </a:t>
            </a:r>
            <a:r>
              <a:rPr lang="ru-RU" sz="1600" b="1" dirty="0" err="1" smtClean="0"/>
              <a:t>нього</a:t>
            </a:r>
            <a:r>
              <a:rPr lang="ru-RU" sz="1600" b="1" dirty="0" smtClean="0"/>
              <a:t> </a:t>
            </a:r>
            <a:r>
              <a:rPr lang="ru-RU" sz="1600" b="1" dirty="0" err="1" smtClean="0"/>
              <a:t>прохідність</a:t>
            </a:r>
            <a:r>
              <a:rPr lang="ru-RU" sz="1600" b="1" dirty="0" smtClean="0"/>
              <a:t> </a:t>
            </a:r>
            <a:r>
              <a:rPr lang="ru-RU" sz="1600" b="1" dirty="0" err="1" smtClean="0"/>
              <a:t>дихальних</a:t>
            </a:r>
            <a:r>
              <a:rPr lang="ru-RU" sz="1600" b="1" dirty="0" smtClean="0"/>
              <a:t> </a:t>
            </a:r>
            <a:r>
              <a:rPr lang="ru-RU" sz="1600" b="1" dirty="0" err="1" smtClean="0"/>
              <a:t>шляхів</a:t>
            </a:r>
            <a:r>
              <a:rPr lang="ru-RU" sz="1600" b="1" dirty="0" smtClean="0"/>
              <a:t>. </a:t>
            </a:r>
            <a:r>
              <a:rPr lang="ru-RU" sz="1600" b="1" dirty="0" err="1" smtClean="0"/>
              <a:t>Виявивши</a:t>
            </a:r>
            <a:r>
              <a:rPr lang="ru-RU" sz="1600" b="1" dirty="0" smtClean="0"/>
              <a:t>, </a:t>
            </a:r>
            <a:r>
              <a:rPr lang="ru-RU" sz="1600" b="1" dirty="0" err="1" smtClean="0"/>
              <a:t>що</a:t>
            </a:r>
            <a:r>
              <a:rPr lang="ru-RU" sz="1600" b="1" dirty="0" smtClean="0"/>
              <a:t> </a:t>
            </a:r>
            <a:r>
              <a:rPr lang="ru-RU" sz="1600" b="1" dirty="0" err="1" smtClean="0"/>
              <a:t>язик</a:t>
            </a:r>
            <a:r>
              <a:rPr lang="ru-RU" sz="1600" b="1" dirty="0" smtClean="0"/>
              <a:t> запав, а в </a:t>
            </a:r>
            <a:r>
              <a:rPr lang="ru-RU" sz="1600" b="1" dirty="0" err="1" smtClean="0"/>
              <a:t>роті</a:t>
            </a:r>
            <a:r>
              <a:rPr lang="ru-RU" sz="1600" b="1" dirty="0" smtClean="0"/>
              <a:t> </a:t>
            </a:r>
            <a:r>
              <a:rPr lang="ru-RU" sz="1600" b="1" dirty="0" err="1" smtClean="0"/>
              <a:t>є</a:t>
            </a:r>
            <a:r>
              <a:rPr lang="ru-RU" sz="1600" b="1" dirty="0" smtClean="0"/>
              <a:t> </a:t>
            </a:r>
            <a:r>
              <a:rPr lang="ru-RU" sz="1600" b="1" dirty="0" err="1" smtClean="0"/>
              <a:t>блювотні</a:t>
            </a:r>
            <a:r>
              <a:rPr lang="ru-RU" sz="1600" b="1" dirty="0" smtClean="0"/>
              <a:t> </a:t>
            </a:r>
            <a:r>
              <a:rPr lang="ru-RU" sz="1600" b="1" dirty="0" err="1" smtClean="0"/>
              <a:t>маси</a:t>
            </a:r>
            <a:r>
              <a:rPr lang="ru-RU" sz="1600" b="1" dirty="0" smtClean="0"/>
              <a:t>, </a:t>
            </a:r>
            <a:r>
              <a:rPr lang="ru-RU" sz="1600" b="1" dirty="0" err="1" smtClean="0"/>
              <a:t>повернути</a:t>
            </a:r>
            <a:r>
              <a:rPr lang="ru-RU" sz="1600" b="1" dirty="0" smtClean="0"/>
              <a:t> голову </a:t>
            </a:r>
            <a:r>
              <a:rPr lang="ru-RU" sz="1600" b="1" dirty="0" err="1" smtClean="0"/>
              <a:t>потерпілого</a:t>
            </a:r>
            <a:r>
              <a:rPr lang="ru-RU" sz="1600" b="1" dirty="0" smtClean="0"/>
              <a:t> на </a:t>
            </a:r>
            <a:r>
              <a:rPr lang="ru-RU" sz="1600" b="1" dirty="0" err="1" smtClean="0"/>
              <a:t>бік</a:t>
            </a:r>
            <a:r>
              <a:rPr lang="ru-RU" sz="1600" b="1" dirty="0" smtClean="0"/>
              <a:t> </a:t>
            </a:r>
            <a:r>
              <a:rPr lang="ru-RU" sz="1600" b="1" dirty="0" err="1" smtClean="0"/>
              <a:t>і</a:t>
            </a:r>
            <a:r>
              <a:rPr lang="ru-RU" sz="1600" b="1" dirty="0" smtClean="0"/>
              <a:t> </a:t>
            </a:r>
            <a:r>
              <a:rPr lang="ru-RU" sz="1600" b="1" dirty="0" err="1" smtClean="0"/>
              <a:t>очистити</a:t>
            </a:r>
            <a:r>
              <a:rPr lang="ru-RU" sz="1600" b="1" dirty="0" smtClean="0"/>
              <a:t> </a:t>
            </a:r>
            <a:r>
              <a:rPr lang="ru-RU" sz="1600" b="1" dirty="0" err="1" smtClean="0"/>
              <a:t>порожнину</a:t>
            </a:r>
            <a:r>
              <a:rPr lang="ru-RU" sz="1600" b="1" dirty="0" smtClean="0"/>
              <a:t> рота бинтом </a:t>
            </a:r>
            <a:r>
              <a:rPr lang="ru-RU" sz="1600" b="1" dirty="0" err="1" smtClean="0"/>
              <a:t>або</a:t>
            </a:r>
            <a:r>
              <a:rPr lang="ru-RU" sz="1600" b="1" dirty="0" smtClean="0"/>
              <a:t> носовою </a:t>
            </a:r>
            <a:r>
              <a:rPr lang="ru-RU" sz="1600" b="1" dirty="0" err="1" smtClean="0"/>
              <a:t>хустинкою</a:t>
            </a:r>
            <a:r>
              <a:rPr lang="ru-RU" sz="1600" b="1" dirty="0" smtClean="0"/>
              <a:t>, </a:t>
            </a:r>
            <a:r>
              <a:rPr lang="ru-RU" sz="1600" b="1" dirty="0" err="1" smtClean="0"/>
              <a:t>накрученою</a:t>
            </a:r>
            <a:r>
              <a:rPr lang="ru-RU" sz="1600" b="1" dirty="0" smtClean="0"/>
              <a:t> на </a:t>
            </a:r>
            <a:r>
              <a:rPr lang="ru-RU" sz="1600" b="1" dirty="0" err="1" smtClean="0"/>
              <a:t>палець</a:t>
            </a:r>
            <a:r>
              <a:rPr lang="ru-RU" sz="1600" b="1" dirty="0" smtClean="0"/>
              <a:t>.</a:t>
            </a:r>
          </a:p>
          <a:p>
            <a:pPr algn="just">
              <a:spcBef>
                <a:spcPts val="0"/>
              </a:spcBef>
            </a:pPr>
            <a:r>
              <a:rPr lang="ru-RU" sz="1600" b="1" dirty="0" err="1" smtClean="0"/>
              <a:t>Якщо</a:t>
            </a:r>
            <a:r>
              <a:rPr lang="ru-RU" sz="1600" b="1" dirty="0" smtClean="0"/>
              <a:t> </a:t>
            </a:r>
            <a:r>
              <a:rPr lang="ru-RU" sz="1600" b="1" dirty="0" err="1" smtClean="0"/>
              <a:t>дихання</a:t>
            </a:r>
            <a:r>
              <a:rPr lang="ru-RU" sz="1600" b="1" dirty="0" smtClean="0"/>
              <a:t> </a:t>
            </a:r>
            <a:r>
              <a:rPr lang="ru-RU" sz="1600" b="1" dirty="0" err="1" smtClean="0"/>
              <a:t>слабке</a:t>
            </a:r>
            <a:r>
              <a:rPr lang="ru-RU" sz="1600" b="1" dirty="0" smtClean="0"/>
              <a:t> </a:t>
            </a:r>
            <a:r>
              <a:rPr lang="ru-RU" sz="1600" b="1" dirty="0" err="1" smtClean="0"/>
              <a:t>або</a:t>
            </a:r>
            <a:r>
              <a:rPr lang="ru-RU" sz="1600" b="1" dirty="0" smtClean="0"/>
              <a:t> </a:t>
            </a:r>
            <a:r>
              <a:rPr lang="ru-RU" sz="1600" b="1" dirty="0" err="1" smtClean="0"/>
              <a:t>його</a:t>
            </a:r>
            <a:r>
              <a:rPr lang="ru-RU" sz="1600" b="1" dirty="0" smtClean="0"/>
              <a:t> </a:t>
            </a:r>
            <a:r>
              <a:rPr lang="ru-RU" sz="1600" b="1" dirty="0" err="1" smtClean="0"/>
              <a:t>немає</a:t>
            </a:r>
            <a:r>
              <a:rPr lang="ru-RU" sz="1600" b="1" dirty="0" smtClean="0"/>
              <a:t> </a:t>
            </a:r>
            <a:r>
              <a:rPr lang="ru-RU" sz="1600" b="1" dirty="0" err="1" smtClean="0"/>
              <a:t>взагалі</a:t>
            </a:r>
            <a:r>
              <a:rPr lang="ru-RU" sz="1600" b="1" dirty="0" smtClean="0"/>
              <a:t>, </a:t>
            </a:r>
            <a:r>
              <a:rPr lang="ru-RU" sz="1600" b="1" dirty="0" err="1" smtClean="0"/>
              <a:t>терміново</a:t>
            </a:r>
            <a:r>
              <a:rPr lang="ru-RU" sz="1600" b="1" dirty="0" smtClean="0"/>
              <a:t> </a:t>
            </a:r>
            <a:r>
              <a:rPr lang="ru-RU" sz="1600" b="1" dirty="0" err="1" smtClean="0"/>
              <a:t>почати</a:t>
            </a:r>
            <a:r>
              <a:rPr lang="ru-RU" sz="1600" b="1" dirty="0" smtClean="0"/>
              <a:t> </a:t>
            </a:r>
            <a:r>
              <a:rPr lang="ru-RU" sz="1600" b="1" dirty="0" err="1" smtClean="0"/>
              <a:t>робити</a:t>
            </a:r>
            <a:r>
              <a:rPr lang="ru-RU" sz="1600" b="1" dirty="0" smtClean="0"/>
              <a:t> </a:t>
            </a:r>
            <a:r>
              <a:rPr lang="ru-RU" sz="1600" b="1" dirty="0" err="1" smtClean="0"/>
              <a:t>штучне</a:t>
            </a:r>
            <a:r>
              <a:rPr lang="ru-RU" sz="1600" b="1" dirty="0" smtClean="0"/>
              <a:t> </a:t>
            </a:r>
            <a:r>
              <a:rPr lang="ru-RU" sz="1600" b="1" dirty="0" err="1" smtClean="0"/>
              <a:t>дихання</a:t>
            </a:r>
            <a:r>
              <a:rPr lang="ru-RU" sz="1600" b="1" dirty="0" smtClean="0"/>
              <a:t> методом «рот у рот» </a:t>
            </a:r>
            <a:r>
              <a:rPr lang="ru-RU" sz="1600" b="1" dirty="0" err="1" smtClean="0"/>
              <a:t>або</a:t>
            </a:r>
            <a:r>
              <a:rPr lang="ru-RU" sz="1600" b="1" dirty="0" smtClean="0"/>
              <a:t> «</a:t>
            </a:r>
            <a:r>
              <a:rPr lang="ru-RU" sz="1600" b="1" dirty="0" err="1" smtClean="0"/>
              <a:t>рот</a:t>
            </a:r>
            <a:r>
              <a:rPr lang="ru-RU" sz="1600" b="1" dirty="0" smtClean="0"/>
              <a:t> у </a:t>
            </a:r>
            <a:r>
              <a:rPr lang="ru-RU" sz="1600" b="1" dirty="0" err="1" smtClean="0"/>
              <a:t>ніс</a:t>
            </a:r>
            <a:r>
              <a:rPr lang="ru-RU" sz="1600" b="1" dirty="0" smtClean="0"/>
              <a:t>» до </a:t>
            </a:r>
            <a:r>
              <a:rPr lang="ru-RU" sz="1600" b="1" dirty="0" err="1" smtClean="0"/>
              <a:t>появи</a:t>
            </a:r>
            <a:r>
              <a:rPr lang="ru-RU" sz="1600" b="1" dirty="0" smtClean="0"/>
              <a:t> </a:t>
            </a:r>
            <a:r>
              <a:rPr lang="ru-RU" sz="1600" b="1" dirty="0" err="1" smtClean="0"/>
              <a:t>самостійного</a:t>
            </a:r>
            <a:r>
              <a:rPr lang="ru-RU" sz="1600" b="1" dirty="0" smtClean="0"/>
              <a:t> </a:t>
            </a:r>
            <a:r>
              <a:rPr lang="ru-RU" sz="1600" b="1" dirty="0" err="1" smtClean="0"/>
              <a:t>глибокого</a:t>
            </a:r>
            <a:r>
              <a:rPr lang="ru-RU" sz="1600" b="1" dirty="0" smtClean="0"/>
              <a:t> </a:t>
            </a:r>
            <a:r>
              <a:rPr lang="ru-RU" sz="1600" b="1" dirty="0" err="1" smtClean="0"/>
              <a:t>дихання</a:t>
            </a:r>
            <a:r>
              <a:rPr lang="ru-RU" sz="1600" b="1" dirty="0" smtClean="0"/>
              <a:t>. </a:t>
            </a:r>
            <a:r>
              <a:rPr lang="ru-RU" sz="1600" b="1" dirty="0" err="1" smtClean="0"/>
              <a:t>Якщо</a:t>
            </a:r>
            <a:r>
              <a:rPr lang="ru-RU" sz="1600" b="1" dirty="0" smtClean="0"/>
              <a:t> ж при </a:t>
            </a:r>
            <a:r>
              <a:rPr lang="ru-RU" sz="1600" b="1" dirty="0" err="1" smtClean="0"/>
              <a:t>цьому</a:t>
            </a:r>
            <a:r>
              <a:rPr lang="ru-RU" sz="1600" b="1" dirty="0" smtClean="0"/>
              <a:t> не </a:t>
            </a:r>
            <a:r>
              <a:rPr lang="ru-RU" sz="1600" b="1" dirty="0" err="1" smtClean="0"/>
              <a:t>відчувається</a:t>
            </a:r>
            <a:r>
              <a:rPr lang="ru-RU" sz="1600" b="1" dirty="0" smtClean="0"/>
              <a:t> пульс, а </a:t>
            </a:r>
            <a:r>
              <a:rPr lang="ru-RU" sz="1600" b="1" dirty="0" err="1" smtClean="0"/>
              <a:t>зіниці</a:t>
            </a:r>
            <a:r>
              <a:rPr lang="ru-RU" sz="1600" b="1" dirty="0" smtClean="0"/>
              <a:t> </a:t>
            </a:r>
            <a:r>
              <a:rPr lang="ru-RU" sz="1600" b="1" dirty="0" err="1" smtClean="0"/>
              <a:t>розширені</a:t>
            </a:r>
            <a:r>
              <a:rPr lang="ru-RU" sz="1600" b="1" dirty="0" smtClean="0"/>
              <a:t> </a:t>
            </a:r>
            <a:r>
              <a:rPr lang="ru-RU" sz="1600" b="1" dirty="0" err="1" smtClean="0"/>
              <a:t>і</a:t>
            </a:r>
            <a:r>
              <a:rPr lang="ru-RU" sz="1600" b="1" dirty="0" smtClean="0"/>
              <a:t> не </a:t>
            </a:r>
            <a:r>
              <a:rPr lang="ru-RU" sz="1600" b="1" dirty="0" err="1" smtClean="0"/>
              <a:t>реагують</a:t>
            </a:r>
            <a:r>
              <a:rPr lang="ru-RU" sz="1600" b="1" dirty="0" smtClean="0"/>
              <a:t> на </a:t>
            </a:r>
            <a:r>
              <a:rPr lang="ru-RU" sz="1600" b="1" dirty="0" err="1" smtClean="0"/>
              <a:t>світло</a:t>
            </a:r>
            <a:r>
              <a:rPr lang="ru-RU" sz="1600" b="1" dirty="0" smtClean="0"/>
              <a:t>, </a:t>
            </a:r>
            <a:r>
              <a:rPr lang="ru-RU" sz="1600" b="1" dirty="0" err="1" smtClean="0"/>
              <a:t>слід</a:t>
            </a:r>
            <a:r>
              <a:rPr lang="ru-RU" sz="1600" b="1" dirty="0" smtClean="0"/>
              <a:t> провести весь комплекс </a:t>
            </a:r>
            <a:r>
              <a:rPr lang="ru-RU" sz="1600" b="1" dirty="0" err="1" smtClean="0"/>
              <a:t>реанімації</a:t>
            </a:r>
            <a:r>
              <a:rPr lang="ru-RU" sz="1600" b="1" dirty="0" smtClean="0"/>
              <a:t>—</a:t>
            </a:r>
            <a:r>
              <a:rPr lang="ru-RU" sz="1600" b="1" dirty="0" err="1" smtClean="0"/>
              <a:t>штучне</a:t>
            </a:r>
            <a:r>
              <a:rPr lang="ru-RU" sz="1600" b="1" dirty="0" smtClean="0"/>
              <a:t> </a:t>
            </a:r>
            <a:r>
              <a:rPr lang="ru-RU" sz="1600" b="1" dirty="0" err="1" smtClean="0"/>
              <a:t>дихання</a:t>
            </a:r>
            <a:r>
              <a:rPr lang="ru-RU" sz="1600" b="1" dirty="0" smtClean="0"/>
              <a:t> </a:t>
            </a:r>
            <a:r>
              <a:rPr lang="ru-RU" sz="1600" b="1" dirty="0" err="1" smtClean="0"/>
              <a:t>і</a:t>
            </a:r>
            <a:r>
              <a:rPr lang="ru-RU" sz="1600" b="1" dirty="0" smtClean="0"/>
              <a:t> </a:t>
            </a:r>
            <a:r>
              <a:rPr lang="ru-RU" sz="1600" b="1" dirty="0" err="1" smtClean="0"/>
              <a:t>непрямий</a:t>
            </a:r>
            <a:r>
              <a:rPr lang="ru-RU" sz="1600" b="1" dirty="0" smtClean="0"/>
              <a:t> </a:t>
            </a:r>
            <a:r>
              <a:rPr lang="ru-RU" sz="1600" b="1" dirty="0" err="1" smtClean="0"/>
              <a:t>масаж</a:t>
            </a:r>
            <a:r>
              <a:rPr lang="ru-RU" sz="1600" b="1" dirty="0" smtClean="0"/>
              <a:t> </a:t>
            </a:r>
            <a:r>
              <a:rPr lang="ru-RU" sz="1600" b="1" dirty="0" err="1" smtClean="0"/>
              <a:t>серця</a:t>
            </a:r>
            <a:r>
              <a:rPr lang="ru-RU" sz="1600" b="1" dirty="0" smtClean="0"/>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642918"/>
          </a:xfrm>
        </p:spPr>
        <p:txBody>
          <a:bodyPr>
            <a:normAutofit/>
          </a:bodyPr>
          <a:lstStyle/>
          <a:p>
            <a:r>
              <a:rPr lang="ru-RU" sz="3600" b="1" i="1" dirty="0" smtClean="0">
                <a:solidFill>
                  <a:srgbClr val="FF0000"/>
                </a:solidFill>
              </a:rPr>
              <a:t>6. </a:t>
            </a:r>
            <a:r>
              <a:rPr lang="uk-UA" sz="3600" b="1" i="1" dirty="0" smtClean="0">
                <a:solidFill>
                  <a:srgbClr val="FF0000"/>
                </a:solidFill>
              </a:rPr>
              <a:t>Радіаційні ураження</a:t>
            </a:r>
            <a:r>
              <a:rPr lang="uk-UA" sz="3600" dirty="0" smtClean="0">
                <a:solidFill>
                  <a:srgbClr val="FF0000"/>
                </a:solidFill>
              </a:rPr>
              <a:t>. </a:t>
            </a:r>
            <a:endParaRPr lang="ru-RU" sz="3600" dirty="0">
              <a:solidFill>
                <a:srgbClr val="FF0000"/>
              </a:solidFill>
            </a:endParaRPr>
          </a:p>
        </p:txBody>
      </p:sp>
      <p:sp>
        <p:nvSpPr>
          <p:cNvPr id="3" name="Содержимое 2"/>
          <p:cNvSpPr>
            <a:spLocks noGrp="1"/>
          </p:cNvSpPr>
          <p:nvPr>
            <p:ph idx="1"/>
          </p:nvPr>
        </p:nvSpPr>
        <p:spPr>
          <a:xfrm>
            <a:off x="142844" y="857232"/>
            <a:ext cx="8786874" cy="5268931"/>
          </a:xfrm>
        </p:spPr>
        <p:txBody>
          <a:bodyPr>
            <a:normAutofit lnSpcReduction="10000"/>
          </a:bodyPr>
          <a:lstStyle/>
          <a:p>
            <a:pPr algn="just">
              <a:lnSpc>
                <a:spcPct val="80000"/>
              </a:lnSpc>
              <a:spcBef>
                <a:spcPts val="0"/>
              </a:spcBef>
            </a:pPr>
            <a:r>
              <a:rPr lang="ru-RU" b="1" i="1" dirty="0" err="1" smtClean="0">
                <a:solidFill>
                  <a:srgbClr val="FF0000"/>
                </a:solidFill>
              </a:rPr>
              <a:t>Радіаційне</a:t>
            </a:r>
            <a:r>
              <a:rPr lang="ru-RU" b="1" i="1" dirty="0" smtClean="0">
                <a:solidFill>
                  <a:srgbClr val="FF0000"/>
                </a:solidFill>
              </a:rPr>
              <a:t> </a:t>
            </a:r>
            <a:r>
              <a:rPr lang="ru-RU" b="1" i="1" dirty="0" err="1" smtClean="0">
                <a:solidFill>
                  <a:srgbClr val="FF0000"/>
                </a:solidFill>
              </a:rPr>
              <a:t>або</a:t>
            </a:r>
            <a:r>
              <a:rPr lang="ru-RU" b="1" i="1" dirty="0" smtClean="0">
                <a:solidFill>
                  <a:srgbClr val="FF0000"/>
                </a:solidFill>
              </a:rPr>
              <a:t> </a:t>
            </a:r>
            <a:r>
              <a:rPr lang="ru-RU" b="1" i="1" dirty="0" err="1" smtClean="0">
                <a:solidFill>
                  <a:srgbClr val="FF0000"/>
                </a:solidFill>
              </a:rPr>
              <a:t>променеве</a:t>
            </a:r>
            <a:r>
              <a:rPr lang="ru-RU" b="1" i="1" dirty="0" smtClean="0">
                <a:solidFill>
                  <a:srgbClr val="FF0000"/>
                </a:solidFill>
              </a:rPr>
              <a:t> </a:t>
            </a:r>
            <a:r>
              <a:rPr lang="ru-RU" b="1" i="1" dirty="0" err="1" smtClean="0">
                <a:solidFill>
                  <a:srgbClr val="FF0000"/>
                </a:solidFill>
              </a:rPr>
              <a:t>ураження</a:t>
            </a:r>
            <a:r>
              <a:rPr lang="ru-RU" sz="2800" b="1" i="1" dirty="0" smtClean="0"/>
              <a:t> — </a:t>
            </a:r>
            <a:r>
              <a:rPr lang="ru-RU" sz="2800" b="1" i="1" dirty="0" err="1" smtClean="0"/>
              <a:t>ушкодження</a:t>
            </a:r>
            <a:r>
              <a:rPr lang="ru-RU" sz="2800" b="1" i="1" dirty="0" smtClean="0"/>
              <a:t> органа, </a:t>
            </a:r>
            <a:r>
              <a:rPr lang="ru-RU" sz="2800" b="1" i="1" dirty="0" err="1" smtClean="0"/>
              <a:t>тканини</a:t>
            </a:r>
            <a:r>
              <a:rPr lang="ru-RU" sz="2800" b="1" i="1" dirty="0" smtClean="0"/>
              <a:t> </a:t>
            </a:r>
            <a:r>
              <a:rPr lang="ru-RU" sz="2800" b="1" i="1" dirty="0" err="1" smtClean="0"/>
              <a:t>або</a:t>
            </a:r>
            <a:r>
              <a:rPr lang="ru-RU" sz="2800" b="1" i="1" dirty="0" smtClean="0"/>
              <a:t> </a:t>
            </a:r>
            <a:r>
              <a:rPr lang="ru-RU" sz="2800" b="1" i="1" dirty="0" err="1" smtClean="0"/>
              <a:t>системи</a:t>
            </a:r>
            <a:r>
              <a:rPr lang="ru-RU" sz="2800" b="1" i="1" dirty="0" smtClean="0"/>
              <a:t> </a:t>
            </a:r>
            <a:r>
              <a:rPr lang="ru-RU" sz="2800" b="1" i="1" dirty="0" err="1" smtClean="0"/>
              <a:t>органів</a:t>
            </a:r>
            <a:r>
              <a:rPr lang="ru-RU" sz="2800" b="1" i="1" dirty="0" smtClean="0"/>
              <a:t>, </a:t>
            </a:r>
            <a:r>
              <a:rPr lang="ru-RU" sz="2800" b="1" i="1" dirty="0" err="1" smtClean="0"/>
              <a:t>спричинене</a:t>
            </a:r>
            <a:r>
              <a:rPr lang="ru-RU" sz="2800" b="1" i="1" dirty="0" smtClean="0"/>
              <a:t> </a:t>
            </a:r>
            <a:r>
              <a:rPr lang="ru-RU" sz="2800" b="1" i="1" dirty="0" err="1" smtClean="0"/>
              <a:t>дією</a:t>
            </a:r>
            <a:r>
              <a:rPr lang="ru-RU" sz="2800" b="1" i="1" dirty="0" smtClean="0"/>
              <a:t> </a:t>
            </a:r>
            <a:r>
              <a:rPr lang="ru-RU" sz="2800" b="1" i="1" dirty="0" err="1" smtClean="0"/>
              <a:t>іонізуючого</a:t>
            </a:r>
            <a:r>
              <a:rPr lang="ru-RU" sz="2800" b="1" i="1" dirty="0" smtClean="0"/>
              <a:t> </a:t>
            </a:r>
            <a:r>
              <a:rPr lang="ru-RU" sz="2800" b="1" i="1" dirty="0" err="1" smtClean="0"/>
              <a:t>випромінювання</a:t>
            </a:r>
            <a:r>
              <a:rPr lang="ru-RU" sz="2800" b="1" i="1" dirty="0" smtClean="0"/>
              <a:t> </a:t>
            </a:r>
            <a:r>
              <a:rPr lang="ru-RU" sz="2800" b="1" i="1" dirty="0" err="1" smtClean="0"/>
              <a:t>і</a:t>
            </a:r>
            <a:r>
              <a:rPr lang="ru-RU" sz="2800" b="1" i="1" dirty="0" smtClean="0"/>
              <a:t> </a:t>
            </a:r>
            <a:r>
              <a:rPr lang="ru-RU" sz="2800" b="1" i="1" dirty="0" err="1" smtClean="0"/>
              <a:t>деякими</a:t>
            </a:r>
            <a:r>
              <a:rPr lang="ru-RU" sz="2800" b="1" i="1" dirty="0" smtClean="0"/>
              <a:t> </a:t>
            </a:r>
            <a:r>
              <a:rPr lang="ru-RU" sz="2800" b="1" i="1" dirty="0" err="1" smtClean="0"/>
              <a:t>іншими</a:t>
            </a:r>
            <a:r>
              <a:rPr lang="ru-RU" sz="2800" b="1" i="1" dirty="0" smtClean="0"/>
              <a:t> видами </a:t>
            </a:r>
            <a:r>
              <a:rPr lang="ru-RU" sz="2800" b="1" i="1" dirty="0" err="1" smtClean="0"/>
              <a:t>випромінювання</a:t>
            </a:r>
            <a:r>
              <a:rPr lang="ru-RU" sz="2800" b="1" i="1" dirty="0" smtClean="0"/>
              <a:t>, </a:t>
            </a:r>
            <a:r>
              <a:rPr lang="ru-RU" sz="2800" b="1" i="1" dirty="0" err="1" smtClean="0"/>
              <a:t>наприклад</a:t>
            </a:r>
            <a:r>
              <a:rPr lang="ru-RU" sz="2800" b="1" i="1" dirty="0" smtClean="0"/>
              <a:t> — </a:t>
            </a:r>
            <a:r>
              <a:rPr lang="ru-RU" sz="2800" b="1" i="1" dirty="0" err="1" smtClean="0"/>
              <a:t>інфрачервоного</a:t>
            </a:r>
            <a:r>
              <a:rPr lang="ru-RU" sz="2800" b="1" i="1" dirty="0" smtClean="0"/>
              <a:t>, </a:t>
            </a:r>
            <a:r>
              <a:rPr lang="ru-RU" sz="2800" b="1" i="1" dirty="0" err="1" smtClean="0"/>
              <a:t>ультрафіолетового</a:t>
            </a:r>
            <a:r>
              <a:rPr lang="ru-RU" sz="2800" b="1" i="1" dirty="0" smtClean="0"/>
              <a:t> </a:t>
            </a:r>
            <a:r>
              <a:rPr lang="ru-RU" sz="2800" b="1" i="1" dirty="0" err="1" smtClean="0"/>
              <a:t>тощо</a:t>
            </a:r>
            <a:r>
              <a:rPr lang="ru-RU" sz="2800" b="1" i="1" dirty="0" smtClean="0"/>
              <a:t>. </a:t>
            </a:r>
          </a:p>
          <a:p>
            <a:pPr algn="just">
              <a:lnSpc>
                <a:spcPct val="80000"/>
              </a:lnSpc>
              <a:spcBef>
                <a:spcPts val="0"/>
              </a:spcBef>
            </a:pPr>
            <a:r>
              <a:rPr lang="ru-RU" sz="2800" b="1" i="1" dirty="0" err="1" smtClean="0"/>
              <a:t>Зумовлене</a:t>
            </a:r>
            <a:r>
              <a:rPr lang="ru-RU" sz="2800" b="1" i="1" dirty="0" smtClean="0"/>
              <a:t> </a:t>
            </a:r>
            <a:r>
              <a:rPr lang="ru-RU" sz="2800" b="1" i="1" dirty="0" err="1" smtClean="0"/>
              <a:t>найчастіше</a:t>
            </a:r>
            <a:r>
              <a:rPr lang="ru-RU" sz="2800" b="1" i="1" dirty="0" smtClean="0"/>
              <a:t> </a:t>
            </a:r>
            <a:r>
              <a:rPr lang="ru-RU" sz="2800" b="1" i="1" dirty="0" err="1" smtClean="0"/>
              <a:t>біологічною</a:t>
            </a:r>
            <a:r>
              <a:rPr lang="ru-RU" sz="2800" b="1" i="1" dirty="0" smtClean="0"/>
              <a:t> </a:t>
            </a:r>
            <a:r>
              <a:rPr lang="ru-RU" sz="2800" b="1" i="1" dirty="0" err="1" smtClean="0"/>
              <a:t>дією</a:t>
            </a:r>
            <a:r>
              <a:rPr lang="ru-RU" sz="2800" b="1" i="1" dirty="0" smtClean="0"/>
              <a:t> </a:t>
            </a:r>
            <a:r>
              <a:rPr lang="ru-RU" sz="2800" b="1" i="1" dirty="0" err="1" smtClean="0">
                <a:solidFill>
                  <a:srgbClr val="00B050"/>
                </a:solidFill>
              </a:rPr>
              <a:t>іонізуючого</a:t>
            </a:r>
            <a:r>
              <a:rPr lang="ru-RU" sz="2800" b="1" i="1" dirty="0" smtClean="0">
                <a:solidFill>
                  <a:srgbClr val="00B050"/>
                </a:solidFill>
              </a:rPr>
              <a:t> </a:t>
            </a:r>
            <a:r>
              <a:rPr lang="ru-RU" sz="2800" b="1" i="1" dirty="0" err="1" smtClean="0">
                <a:solidFill>
                  <a:srgbClr val="00B050"/>
                </a:solidFill>
              </a:rPr>
              <a:t>випромінювання</a:t>
            </a:r>
            <a:r>
              <a:rPr lang="ru-RU" sz="2800" b="1" i="1" dirty="0" smtClean="0"/>
              <a:t>. </a:t>
            </a:r>
            <a:r>
              <a:rPr lang="ru-RU" sz="2800" b="1" i="1" dirty="0" err="1" smtClean="0"/>
              <a:t>Ушкодження</a:t>
            </a:r>
            <a:r>
              <a:rPr lang="ru-RU" sz="2800" b="1" i="1" dirty="0" smtClean="0"/>
              <a:t>, </a:t>
            </a:r>
            <a:r>
              <a:rPr lang="ru-RU" sz="2800" b="1" i="1" dirty="0" err="1" smtClean="0"/>
              <a:t>що</a:t>
            </a:r>
            <a:r>
              <a:rPr lang="ru-RU" sz="2800" b="1" i="1" dirty="0" smtClean="0"/>
              <a:t> </a:t>
            </a:r>
            <a:r>
              <a:rPr lang="ru-RU" sz="2800" b="1" i="1" dirty="0" err="1" smtClean="0"/>
              <a:t>виникають</a:t>
            </a:r>
            <a:r>
              <a:rPr lang="ru-RU" sz="2800" b="1" i="1" dirty="0" smtClean="0"/>
              <a:t> </a:t>
            </a:r>
            <a:r>
              <a:rPr lang="ru-RU" sz="2800" b="1" i="1" dirty="0" err="1" smtClean="0"/>
              <a:t>під</a:t>
            </a:r>
            <a:r>
              <a:rPr lang="ru-RU" sz="2800" b="1" i="1" dirty="0" smtClean="0"/>
              <a:t> час </a:t>
            </a:r>
            <a:r>
              <a:rPr lang="ru-RU" sz="2800" b="1" i="1" dirty="0" err="1" smtClean="0"/>
              <a:t>променевого</a:t>
            </a:r>
            <a:r>
              <a:rPr lang="ru-RU" sz="2800" b="1" i="1" dirty="0" smtClean="0"/>
              <a:t> </a:t>
            </a:r>
            <a:r>
              <a:rPr lang="ru-RU" sz="2800" b="1" i="1" dirty="0" err="1" smtClean="0"/>
              <a:t>ураження</a:t>
            </a:r>
            <a:r>
              <a:rPr lang="ru-RU" sz="2800" b="1" i="1" dirty="0" smtClean="0"/>
              <a:t> </a:t>
            </a:r>
            <a:r>
              <a:rPr lang="ru-RU" sz="2800" b="1" i="1" dirty="0" err="1" smtClean="0"/>
              <a:t>іонізуючим</a:t>
            </a:r>
            <a:r>
              <a:rPr lang="ru-RU" sz="2800" b="1" i="1" dirty="0" smtClean="0"/>
              <a:t> </a:t>
            </a:r>
            <a:r>
              <a:rPr lang="ru-RU" sz="2800" b="1" i="1" dirty="0" err="1" smtClean="0"/>
              <a:t>випромінюванням</a:t>
            </a:r>
            <a:r>
              <a:rPr lang="ru-RU" sz="2800" b="1" i="1" dirty="0" smtClean="0"/>
              <a:t>, </a:t>
            </a:r>
            <a:r>
              <a:rPr lang="ru-RU" sz="2800" b="1" i="1" dirty="0" err="1" smtClean="0"/>
              <a:t>породжують</a:t>
            </a:r>
            <a:r>
              <a:rPr lang="ru-RU" sz="2800" b="1" i="1" dirty="0" smtClean="0"/>
              <a:t> </a:t>
            </a:r>
            <a:r>
              <a:rPr lang="ru-RU" sz="2800" b="1" i="1" dirty="0" err="1" smtClean="0">
                <a:solidFill>
                  <a:srgbClr val="7030A0"/>
                </a:solidFill>
              </a:rPr>
              <a:t>променеву</a:t>
            </a:r>
            <a:r>
              <a:rPr lang="ru-RU" sz="2800" b="1" i="1" dirty="0" smtClean="0">
                <a:solidFill>
                  <a:srgbClr val="7030A0"/>
                </a:solidFill>
              </a:rPr>
              <a:t> хворобу</a:t>
            </a:r>
            <a:r>
              <a:rPr lang="ru-RU" sz="2800" b="1" i="1" dirty="0" smtClean="0"/>
              <a:t>. </a:t>
            </a:r>
            <a:r>
              <a:rPr lang="ru-RU" sz="2800" b="1" i="1" dirty="0" err="1" smtClean="0"/>
              <a:t>Променеве</a:t>
            </a:r>
            <a:r>
              <a:rPr lang="ru-RU" sz="2800" b="1" i="1" dirty="0" smtClean="0"/>
              <a:t> </a:t>
            </a:r>
            <a:r>
              <a:rPr lang="ru-RU" sz="2800" b="1" i="1" dirty="0" err="1" smtClean="0"/>
              <a:t>ураження</a:t>
            </a:r>
            <a:r>
              <a:rPr lang="ru-RU" sz="2800" b="1" i="1" dirty="0" smtClean="0"/>
              <a:t> </a:t>
            </a:r>
            <a:r>
              <a:rPr lang="ru-RU" sz="2800" b="1" i="1" dirty="0" err="1" smtClean="0"/>
              <a:t>від</a:t>
            </a:r>
            <a:r>
              <a:rPr lang="ru-RU" sz="2800" b="1" i="1" dirty="0" smtClean="0"/>
              <a:t> </a:t>
            </a:r>
            <a:r>
              <a:rPr lang="ru-RU" sz="2800" b="1" i="1" dirty="0" err="1" smtClean="0">
                <a:solidFill>
                  <a:srgbClr val="00B050"/>
                </a:solidFill>
              </a:rPr>
              <a:t>інфрачервоного</a:t>
            </a:r>
            <a:r>
              <a:rPr lang="ru-RU" sz="2800" b="1" i="1" dirty="0" smtClean="0">
                <a:solidFill>
                  <a:srgbClr val="00B050"/>
                </a:solidFill>
              </a:rPr>
              <a:t> </a:t>
            </a:r>
            <a:r>
              <a:rPr lang="ru-RU" sz="2800" b="1" i="1" dirty="0" err="1" smtClean="0">
                <a:solidFill>
                  <a:srgbClr val="00B050"/>
                </a:solidFill>
              </a:rPr>
              <a:t>випромінювання</a:t>
            </a:r>
            <a:r>
              <a:rPr lang="ru-RU" sz="2800" b="1" i="1" dirty="0" smtClean="0">
                <a:solidFill>
                  <a:srgbClr val="00B050"/>
                </a:solidFill>
              </a:rPr>
              <a:t> </a:t>
            </a:r>
            <a:r>
              <a:rPr lang="ru-RU" sz="2800" b="1" i="1" dirty="0" err="1" smtClean="0"/>
              <a:t>проявляється</a:t>
            </a:r>
            <a:r>
              <a:rPr lang="ru-RU" sz="2800" b="1" i="1" dirty="0" smtClean="0"/>
              <a:t> </a:t>
            </a:r>
            <a:r>
              <a:rPr lang="ru-RU" sz="2800" b="1" i="1" dirty="0" err="1" smtClean="0"/>
              <a:t>тепловими</a:t>
            </a:r>
            <a:r>
              <a:rPr lang="ru-RU" sz="2800" b="1" i="1" dirty="0" smtClean="0"/>
              <a:t> </a:t>
            </a:r>
            <a:r>
              <a:rPr lang="ru-RU" sz="2800" b="1" i="1" dirty="0" err="1" smtClean="0"/>
              <a:t>опіками</a:t>
            </a:r>
            <a:r>
              <a:rPr lang="ru-RU" sz="2800" b="1" i="1" dirty="0" smtClean="0"/>
              <a:t>, </a:t>
            </a:r>
            <a:r>
              <a:rPr lang="ru-RU" sz="2800" b="1" i="1" dirty="0" err="1" smtClean="0"/>
              <a:t>перегріванням</a:t>
            </a:r>
            <a:r>
              <a:rPr lang="ru-RU" sz="2800" b="1" i="1" dirty="0" smtClean="0"/>
              <a:t>. </a:t>
            </a:r>
            <a:r>
              <a:rPr lang="ru-RU" sz="2800" b="1" i="1" dirty="0" err="1" smtClean="0">
                <a:solidFill>
                  <a:srgbClr val="00B050"/>
                </a:solidFill>
              </a:rPr>
              <a:t>Ультрафіолетове</a:t>
            </a:r>
            <a:r>
              <a:rPr lang="ru-RU" sz="2800" b="1" i="1" dirty="0" smtClean="0">
                <a:solidFill>
                  <a:srgbClr val="00B050"/>
                </a:solidFill>
              </a:rPr>
              <a:t> </a:t>
            </a:r>
            <a:r>
              <a:rPr lang="ru-RU" sz="2800" b="1" i="1" dirty="0" err="1" smtClean="0">
                <a:solidFill>
                  <a:srgbClr val="00B050"/>
                </a:solidFill>
              </a:rPr>
              <a:t>випромінювання</a:t>
            </a:r>
            <a:r>
              <a:rPr lang="ru-RU" sz="2800" b="1" i="1" dirty="0" smtClean="0"/>
              <a:t> </a:t>
            </a:r>
            <a:r>
              <a:rPr lang="ru-RU" sz="2800" b="1" i="1" dirty="0" err="1" smtClean="0"/>
              <a:t>виявляє</a:t>
            </a:r>
            <a:r>
              <a:rPr lang="ru-RU" sz="2800" b="1" i="1" dirty="0" smtClean="0"/>
              <a:t> </a:t>
            </a:r>
            <a:r>
              <a:rPr lang="ru-RU" sz="2800" b="1" i="1" dirty="0" err="1" smtClean="0"/>
              <a:t>головним</a:t>
            </a:r>
            <a:r>
              <a:rPr lang="ru-RU" sz="2800" b="1" i="1" dirty="0" smtClean="0"/>
              <a:t> чином </a:t>
            </a:r>
            <a:r>
              <a:rPr lang="ru-RU" sz="2800" b="1" i="1" dirty="0" err="1" smtClean="0"/>
              <a:t>хімічну</a:t>
            </a:r>
            <a:r>
              <a:rPr lang="ru-RU" sz="2800" b="1" i="1" dirty="0" smtClean="0"/>
              <a:t> </a:t>
            </a:r>
            <a:r>
              <a:rPr lang="ru-RU" sz="2800" b="1" i="1" dirty="0" err="1" smtClean="0"/>
              <a:t>дію</a:t>
            </a:r>
            <a:r>
              <a:rPr lang="ru-RU" sz="2800" b="1" i="1" dirty="0" smtClean="0"/>
              <a:t>.</a:t>
            </a:r>
          </a:p>
          <a:p>
            <a:pPr algn="just">
              <a:lnSpc>
                <a:spcPct val="80000"/>
              </a:lnSpc>
              <a:spcBef>
                <a:spcPts val="0"/>
              </a:spcBef>
            </a:pPr>
            <a:endParaRPr lang="ru-RU" sz="2400" b="1" i="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8643998" cy="5840435"/>
          </a:xfrm>
        </p:spPr>
        <p:txBody>
          <a:bodyPr>
            <a:noAutofit/>
          </a:bodyPr>
          <a:lstStyle/>
          <a:p>
            <a:pPr algn="just"/>
            <a:r>
              <a:rPr lang="ru-RU" sz="2800" b="1" i="1" dirty="0" smtClean="0">
                <a:solidFill>
                  <a:srgbClr val="FF0000"/>
                </a:solidFill>
              </a:rPr>
              <a:t>ПРОМЕНЕВА ХВОРОБА</a:t>
            </a:r>
            <a:r>
              <a:rPr lang="vi-VN" sz="2000" b="1" dirty="0" smtClean="0"/>
              <a:t> (англ. </a:t>
            </a:r>
            <a:r>
              <a:rPr lang="en-US" sz="2000" b="1" i="1" dirty="0" smtClean="0"/>
              <a:t>radiation sickness; </a:t>
            </a:r>
            <a:r>
              <a:rPr lang="vi-VN" sz="2000" b="1" i="1" dirty="0" smtClean="0"/>
              <a:t>також а</a:t>
            </a:r>
            <a:r>
              <a:rPr lang="en-US" sz="2000" b="1" i="1" dirty="0" smtClean="0"/>
              <a:t>cute radiation syndrome</a:t>
            </a:r>
            <a:r>
              <a:rPr lang="en-US" sz="2000" b="1" dirty="0" smtClean="0"/>
              <a:t>) — </a:t>
            </a:r>
            <a:r>
              <a:rPr lang="vi-VN" sz="2000" b="1" dirty="0" smtClean="0"/>
              <a:t>захворювання, що виникає в результаті одержання підвищеної дози радіації, включаючи опромінення рентгенівськими променями, гамма-променями, нейтронами й іншими видами ядерного випромінювання у вигляді опадів чи вибуху атомної бомби. </a:t>
            </a:r>
            <a:endParaRPr lang="ru-RU" sz="2000" b="1" dirty="0" smtClean="0"/>
          </a:p>
          <a:p>
            <a:pPr algn="just"/>
            <a:r>
              <a:rPr lang="vi-VN" sz="2000" b="1" dirty="0" smtClean="0"/>
              <a:t>Подібне випромінювання іонізує атоми тіла, виникає слабкість, нудота й інші симптоми. Клітини тіла можуть постраждати навіть при невеликих дозах, що приводить до лейкемії. Може спричинити порушення в генах, що, у свою чергу, веде до народження хворих дітей чи дітей з генними мутаціями. </a:t>
            </a:r>
            <a:endParaRPr lang="ru-RU" sz="2000" b="1" dirty="0" smtClean="0"/>
          </a:p>
          <a:p>
            <a:pPr algn="just"/>
            <a:r>
              <a:rPr lang="vi-VN" sz="2000" b="1" dirty="0" smtClean="0"/>
              <a:t>Розрізняють </a:t>
            </a:r>
            <a:r>
              <a:rPr lang="vi-VN" sz="2000" b="1" dirty="0" smtClean="0">
                <a:solidFill>
                  <a:srgbClr val="FF0000"/>
                </a:solidFill>
              </a:rPr>
              <a:t>гостру</a:t>
            </a:r>
            <a:r>
              <a:rPr lang="vi-VN" sz="2000" b="1" dirty="0" smtClean="0"/>
              <a:t> і </a:t>
            </a:r>
            <a:r>
              <a:rPr lang="vi-VN" sz="2000" b="1" dirty="0" smtClean="0">
                <a:solidFill>
                  <a:srgbClr val="FF0000"/>
                </a:solidFill>
              </a:rPr>
              <a:t>хронічну форми променевої хвороби</a:t>
            </a:r>
            <a:r>
              <a:rPr lang="vi-VN" sz="2000" b="1" dirty="0" smtClean="0"/>
              <a:t>. </a:t>
            </a:r>
            <a:endParaRPr lang="ru-RU" sz="2000" b="1" dirty="0" smtClean="0"/>
          </a:p>
          <a:p>
            <a:pPr algn="just"/>
            <a:r>
              <a:rPr lang="vi-VN" sz="2000" b="1" i="1" dirty="0" smtClean="0">
                <a:solidFill>
                  <a:srgbClr val="7030A0"/>
                </a:solidFill>
              </a:rPr>
              <a:t>До заходів невідкладної медичної допомоги відносять такі</a:t>
            </a:r>
            <a:r>
              <a:rPr lang="vi-VN" sz="2000" b="1" dirty="0" smtClean="0"/>
              <a:t>: механічне усунення радіоактивних речовин із організму людини шляхом промивання шлунка теплою водою, вживання проносних і сечогінних засобів, промивання рота і очей, застосовування відхаркувальних препаратів при попаданні радіоактивних речовин в дихальні шляхи.</a:t>
            </a:r>
            <a:endParaRPr lang="ru-RU" sz="2000"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ÐÐ°ÑÑÐ¸Ð½ÐºÐ¸ Ð¿Ð¾ Ð·Ð°Ð¿ÑÐ¾ÑÑ Ð¿ÑÐ¾Ð¼ÐµÐ½ÐµÐ²Ð° ÑÐ²Ð¾ÑÐ¾Ð±Ð°"/>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2844" y="285728"/>
            <a:ext cx="8715436" cy="6357982"/>
          </a:xfrm>
        </p:spPr>
        <p:txBody>
          <a:bodyPr>
            <a:normAutofit fontScale="25000" lnSpcReduction="20000"/>
          </a:bodyPr>
          <a:lstStyle/>
          <a:p>
            <a:pPr algn="ctr">
              <a:spcBef>
                <a:spcPts val="0"/>
              </a:spcBef>
            </a:pPr>
            <a:r>
              <a:rPr lang="ru-RU" sz="8800" b="1" dirty="0" err="1" smtClean="0">
                <a:solidFill>
                  <a:srgbClr val="FF0000"/>
                </a:solidFill>
                <a:effectLst>
                  <a:outerShdw blurRad="38100" dist="38100" dir="2700000" algn="tl">
                    <a:srgbClr val="000000">
                      <a:alpha val="43137"/>
                    </a:srgbClr>
                  </a:outerShdw>
                </a:effectLst>
              </a:rPr>
              <a:t>Ступені</a:t>
            </a:r>
            <a:r>
              <a:rPr lang="ru-RU" sz="8800" b="1" dirty="0" smtClean="0">
                <a:solidFill>
                  <a:srgbClr val="FF0000"/>
                </a:solidFill>
                <a:effectLst>
                  <a:outerShdw blurRad="38100" dist="38100" dir="2700000" algn="tl">
                    <a:srgbClr val="000000">
                      <a:alpha val="43137"/>
                    </a:srgbClr>
                  </a:outerShdw>
                </a:effectLst>
              </a:rPr>
              <a:t> </a:t>
            </a:r>
            <a:r>
              <a:rPr lang="ru-RU" sz="8800" b="1" dirty="0" err="1" smtClean="0">
                <a:solidFill>
                  <a:srgbClr val="FF0000"/>
                </a:solidFill>
                <a:effectLst>
                  <a:outerShdw blurRad="38100" dist="38100" dir="2700000" algn="tl">
                    <a:srgbClr val="000000">
                      <a:alpha val="43137"/>
                    </a:srgbClr>
                  </a:outerShdw>
                </a:effectLst>
              </a:rPr>
              <a:t>променевої</a:t>
            </a:r>
            <a:r>
              <a:rPr lang="ru-RU" sz="8800" b="1" dirty="0" smtClean="0">
                <a:solidFill>
                  <a:srgbClr val="FF0000"/>
                </a:solidFill>
                <a:effectLst>
                  <a:outerShdw blurRad="38100" dist="38100" dir="2700000" algn="tl">
                    <a:srgbClr val="000000">
                      <a:alpha val="43137"/>
                    </a:srgbClr>
                  </a:outerShdw>
                </a:effectLst>
              </a:rPr>
              <a:t> </a:t>
            </a:r>
            <a:r>
              <a:rPr lang="ru-RU" sz="8800" b="1" dirty="0" err="1" smtClean="0">
                <a:solidFill>
                  <a:srgbClr val="FF0000"/>
                </a:solidFill>
                <a:effectLst>
                  <a:outerShdw blurRad="38100" dist="38100" dir="2700000" algn="tl">
                    <a:srgbClr val="000000">
                      <a:alpha val="43137"/>
                    </a:srgbClr>
                  </a:outerShdw>
                </a:effectLst>
              </a:rPr>
              <a:t>хвороби</a:t>
            </a:r>
            <a:endParaRPr lang="ru-RU" sz="8800" b="1" dirty="0" smtClean="0">
              <a:solidFill>
                <a:srgbClr val="FF0000"/>
              </a:solidFill>
              <a:effectLst>
                <a:outerShdw blurRad="38100" dist="38100" dir="2700000" algn="tl">
                  <a:srgbClr val="000000">
                    <a:alpha val="43137"/>
                  </a:srgbClr>
                </a:outerShdw>
              </a:effectLst>
            </a:endParaRPr>
          </a:p>
          <a:p>
            <a:pPr algn="just">
              <a:spcBef>
                <a:spcPts val="0"/>
              </a:spcBef>
            </a:pPr>
            <a:r>
              <a:rPr lang="ru-RU" sz="8000" b="1" dirty="0" err="1" smtClean="0">
                <a:solidFill>
                  <a:srgbClr val="FF0000"/>
                </a:solidFill>
              </a:rPr>
              <a:t>Променева</a:t>
            </a:r>
            <a:r>
              <a:rPr lang="ru-RU" sz="8000" b="1" dirty="0" smtClean="0">
                <a:solidFill>
                  <a:srgbClr val="FF0000"/>
                </a:solidFill>
              </a:rPr>
              <a:t> хвороба 1-го (легкого) </a:t>
            </a:r>
            <a:r>
              <a:rPr lang="ru-RU" sz="8000" b="1" dirty="0" err="1" smtClean="0">
                <a:solidFill>
                  <a:srgbClr val="FF0000"/>
                </a:solidFill>
              </a:rPr>
              <a:t>ступеня</a:t>
            </a:r>
            <a:r>
              <a:rPr lang="ru-RU" sz="8000" b="1" dirty="0" smtClean="0"/>
              <a:t> </a:t>
            </a:r>
            <a:r>
              <a:rPr lang="ru-RU" sz="8000" b="1" dirty="0" err="1" smtClean="0"/>
              <a:t>виникає</a:t>
            </a:r>
            <a:r>
              <a:rPr lang="ru-RU" sz="8000" b="1" dirty="0" smtClean="0"/>
              <a:t> при </a:t>
            </a:r>
            <a:r>
              <a:rPr lang="ru-RU" sz="8000" b="1" dirty="0" err="1" smtClean="0"/>
              <a:t>загальній</a:t>
            </a:r>
            <a:r>
              <a:rPr lang="ru-RU" sz="8000" b="1" dirty="0" smtClean="0"/>
              <a:t> </a:t>
            </a:r>
            <a:r>
              <a:rPr lang="ru-RU" sz="8000" b="1" dirty="0" err="1" smtClean="0"/>
              <a:t>експозиційній</a:t>
            </a:r>
            <a:r>
              <a:rPr lang="ru-RU" sz="8000" b="1" dirty="0" smtClean="0"/>
              <a:t> </a:t>
            </a:r>
            <a:r>
              <a:rPr lang="ru-RU" sz="8000" b="1" dirty="0" err="1" smtClean="0"/>
              <a:t>дозі</a:t>
            </a:r>
            <a:r>
              <a:rPr lang="ru-RU" sz="8000" b="1" dirty="0" smtClean="0"/>
              <a:t> </a:t>
            </a:r>
            <a:r>
              <a:rPr lang="ru-RU" sz="8000" b="1" dirty="0" err="1" smtClean="0"/>
              <a:t>опромінення</a:t>
            </a:r>
            <a:r>
              <a:rPr lang="ru-RU" sz="8000" b="1" dirty="0" smtClean="0"/>
              <a:t> 100…200Р. </a:t>
            </a:r>
            <a:r>
              <a:rPr lang="ru-RU" sz="8000" b="1" dirty="0" err="1" smtClean="0"/>
              <a:t>Прихований</a:t>
            </a:r>
            <a:r>
              <a:rPr lang="ru-RU" sz="8000" b="1" dirty="0" smtClean="0"/>
              <a:t> </a:t>
            </a:r>
            <a:r>
              <a:rPr lang="ru-RU" sz="8000" b="1" dirty="0" err="1" smtClean="0"/>
              <a:t>період</a:t>
            </a:r>
            <a:r>
              <a:rPr lang="ru-RU" sz="8000" b="1" dirty="0" smtClean="0"/>
              <a:t> </a:t>
            </a:r>
            <a:r>
              <a:rPr lang="ru-RU" sz="8000" b="1" dirty="0" err="1" smtClean="0"/>
              <a:t>може</a:t>
            </a:r>
            <a:r>
              <a:rPr lang="ru-RU" sz="8000" b="1" dirty="0" smtClean="0"/>
              <a:t> </a:t>
            </a:r>
            <a:r>
              <a:rPr lang="ru-RU" sz="8000" b="1" dirty="0" err="1" smtClean="0"/>
              <a:t>тривати</a:t>
            </a:r>
            <a:r>
              <a:rPr lang="ru-RU" sz="8000" b="1" dirty="0" smtClean="0"/>
              <a:t> 2-3 </a:t>
            </a:r>
            <a:r>
              <a:rPr lang="ru-RU" sz="8000" b="1" dirty="0" err="1" smtClean="0"/>
              <a:t>тижні</a:t>
            </a:r>
            <a:r>
              <a:rPr lang="ru-RU" sz="8000" b="1" dirty="0" smtClean="0"/>
              <a:t>, </a:t>
            </a:r>
            <a:r>
              <a:rPr lang="ru-RU" sz="8000" b="1" dirty="0" err="1" smtClean="0"/>
              <a:t>після</a:t>
            </a:r>
            <a:r>
              <a:rPr lang="ru-RU" sz="8000" b="1" dirty="0" smtClean="0"/>
              <a:t> </a:t>
            </a:r>
            <a:r>
              <a:rPr lang="ru-RU" sz="8000" b="1" dirty="0" err="1" smtClean="0"/>
              <a:t>чого</a:t>
            </a:r>
            <a:r>
              <a:rPr lang="ru-RU" sz="8000" b="1" dirty="0" smtClean="0"/>
              <a:t> </a:t>
            </a:r>
            <a:r>
              <a:rPr lang="ru-RU" sz="8000" b="1" dirty="0" err="1" smtClean="0"/>
              <a:t>з'являється</a:t>
            </a:r>
            <a:r>
              <a:rPr lang="ru-RU" sz="8000" b="1" dirty="0" smtClean="0"/>
              <a:t> </a:t>
            </a:r>
            <a:r>
              <a:rPr lang="ru-RU" sz="8000" b="1" dirty="0" err="1" smtClean="0"/>
              <a:t>нездужання</a:t>
            </a:r>
            <a:r>
              <a:rPr lang="ru-RU" sz="8000" b="1" dirty="0" smtClean="0"/>
              <a:t>, </a:t>
            </a:r>
            <a:r>
              <a:rPr lang="ru-RU" sz="8000" b="1" dirty="0" err="1" smtClean="0"/>
              <a:t>загальна</a:t>
            </a:r>
            <a:r>
              <a:rPr lang="ru-RU" sz="8000" b="1" dirty="0" smtClean="0"/>
              <a:t> </a:t>
            </a:r>
            <a:r>
              <a:rPr lang="ru-RU" sz="8000" b="1" dirty="0" err="1" smtClean="0"/>
              <a:t>слабкість</a:t>
            </a:r>
            <a:r>
              <a:rPr lang="ru-RU" sz="8000" b="1" dirty="0" smtClean="0"/>
              <a:t>, </a:t>
            </a:r>
            <a:r>
              <a:rPr lang="ru-RU" sz="8000" b="1" dirty="0" err="1" smtClean="0"/>
              <a:t>почуття</a:t>
            </a:r>
            <a:r>
              <a:rPr lang="ru-RU" sz="8000" b="1" dirty="0" smtClean="0"/>
              <a:t> </a:t>
            </a:r>
            <a:r>
              <a:rPr lang="ru-RU" sz="8000" b="1" dirty="0" err="1" smtClean="0"/>
              <a:t>важкості</a:t>
            </a:r>
            <a:r>
              <a:rPr lang="ru-RU" sz="8000" b="1" dirty="0" smtClean="0"/>
              <a:t> в </a:t>
            </a:r>
            <a:r>
              <a:rPr lang="ru-RU" sz="8000" b="1" dirty="0" err="1" smtClean="0"/>
              <a:t>голові</a:t>
            </a:r>
            <a:r>
              <a:rPr lang="ru-RU" sz="8000" b="1" dirty="0" smtClean="0"/>
              <a:t>, </a:t>
            </a:r>
            <a:r>
              <a:rPr lang="ru-RU" sz="8000" b="1" dirty="0" err="1" smtClean="0"/>
              <a:t>стиснення</a:t>
            </a:r>
            <a:r>
              <a:rPr lang="ru-RU" sz="8000" b="1" dirty="0" smtClean="0"/>
              <a:t> </a:t>
            </a:r>
            <a:r>
              <a:rPr lang="ru-RU" sz="8000" b="1" dirty="0" err="1" smtClean="0"/>
              <a:t>в</a:t>
            </a:r>
            <a:r>
              <a:rPr lang="ru-RU" sz="8000" b="1" dirty="0" smtClean="0"/>
              <a:t> грудях, </a:t>
            </a:r>
            <a:r>
              <a:rPr lang="ru-RU" sz="8000" b="1" dirty="0" err="1" smtClean="0"/>
              <a:t>підвищення</a:t>
            </a:r>
            <a:r>
              <a:rPr lang="ru-RU" sz="8000" b="1" dirty="0" smtClean="0"/>
              <a:t> </a:t>
            </a:r>
            <a:r>
              <a:rPr lang="ru-RU" sz="8000" b="1" dirty="0" err="1" smtClean="0"/>
              <a:t>пітливості</a:t>
            </a:r>
            <a:r>
              <a:rPr lang="ru-RU" sz="8000" b="1" dirty="0" smtClean="0"/>
              <a:t>, </a:t>
            </a:r>
            <a:r>
              <a:rPr lang="ru-RU" sz="8000" b="1" dirty="0" err="1" smtClean="0"/>
              <a:t>періодичне</a:t>
            </a:r>
            <a:r>
              <a:rPr lang="ru-RU" sz="8000" b="1" dirty="0" smtClean="0"/>
              <a:t> </a:t>
            </a:r>
            <a:r>
              <a:rPr lang="ru-RU" sz="8000" b="1" dirty="0" err="1" smtClean="0"/>
              <a:t>підвищення</a:t>
            </a:r>
            <a:r>
              <a:rPr lang="ru-RU" sz="8000" b="1" dirty="0" smtClean="0"/>
              <a:t> </a:t>
            </a:r>
            <a:r>
              <a:rPr lang="ru-RU" sz="8000" b="1" dirty="0" err="1" smtClean="0"/>
              <a:t>температури</a:t>
            </a:r>
            <a:r>
              <a:rPr lang="ru-RU" sz="8000" b="1" dirty="0" smtClean="0"/>
              <a:t>. У </a:t>
            </a:r>
            <a:r>
              <a:rPr lang="ru-RU" sz="8000" b="1" dirty="0" err="1" smtClean="0"/>
              <a:t>крові</a:t>
            </a:r>
            <a:r>
              <a:rPr lang="ru-RU" sz="8000" b="1" dirty="0" smtClean="0"/>
              <a:t> </a:t>
            </a:r>
            <a:r>
              <a:rPr lang="ru-RU" sz="8000" b="1" dirty="0" err="1" smtClean="0"/>
              <a:t>зменшується</a:t>
            </a:r>
            <a:r>
              <a:rPr lang="ru-RU" sz="8000" b="1" dirty="0" smtClean="0"/>
              <a:t> </a:t>
            </a:r>
            <a:r>
              <a:rPr lang="ru-RU" sz="8000" b="1" dirty="0" err="1" smtClean="0"/>
              <a:t>вміст</a:t>
            </a:r>
            <a:r>
              <a:rPr lang="ru-RU" sz="8000" b="1" dirty="0" smtClean="0"/>
              <a:t> </a:t>
            </a:r>
            <a:r>
              <a:rPr lang="ru-RU" sz="8000" b="1" dirty="0" err="1" smtClean="0"/>
              <a:t>лейкоцитів</a:t>
            </a:r>
            <a:r>
              <a:rPr lang="ru-RU" sz="8000" b="1" dirty="0" smtClean="0"/>
              <a:t>.</a:t>
            </a:r>
          </a:p>
          <a:p>
            <a:pPr algn="just">
              <a:spcBef>
                <a:spcPts val="0"/>
              </a:spcBef>
            </a:pPr>
            <a:r>
              <a:rPr lang="ru-RU" sz="8000" b="1" dirty="0" err="1" smtClean="0">
                <a:solidFill>
                  <a:srgbClr val="FF0000"/>
                </a:solidFill>
              </a:rPr>
              <a:t>Променева</a:t>
            </a:r>
            <a:r>
              <a:rPr lang="ru-RU" sz="8000" b="1" dirty="0" smtClean="0">
                <a:solidFill>
                  <a:srgbClr val="FF0000"/>
                </a:solidFill>
              </a:rPr>
              <a:t> хвороба 2-го (</a:t>
            </a:r>
            <a:r>
              <a:rPr lang="ru-RU" sz="8000" b="1" dirty="0" err="1" smtClean="0">
                <a:solidFill>
                  <a:srgbClr val="FF0000"/>
                </a:solidFill>
              </a:rPr>
              <a:t>середнього</a:t>
            </a:r>
            <a:r>
              <a:rPr lang="ru-RU" sz="8000" b="1" dirty="0" smtClean="0">
                <a:solidFill>
                  <a:srgbClr val="FF0000"/>
                </a:solidFill>
              </a:rPr>
              <a:t>) </a:t>
            </a:r>
            <a:r>
              <a:rPr lang="ru-RU" sz="8000" b="1" dirty="0" err="1" smtClean="0">
                <a:solidFill>
                  <a:srgbClr val="FF0000"/>
                </a:solidFill>
              </a:rPr>
              <a:t>ступеня</a:t>
            </a:r>
            <a:r>
              <a:rPr lang="ru-RU" sz="8000" b="1" dirty="0" smtClean="0"/>
              <a:t> </a:t>
            </a:r>
            <a:r>
              <a:rPr lang="ru-RU" sz="8000" b="1" dirty="0" err="1" smtClean="0"/>
              <a:t>виникає</a:t>
            </a:r>
            <a:r>
              <a:rPr lang="ru-RU" sz="8000" b="1" dirty="0" smtClean="0"/>
              <a:t> при </a:t>
            </a:r>
            <a:r>
              <a:rPr lang="ru-RU" sz="8000" b="1" dirty="0" err="1" smtClean="0"/>
              <a:t>загальній</a:t>
            </a:r>
            <a:r>
              <a:rPr lang="ru-RU" sz="8000" b="1" dirty="0" smtClean="0"/>
              <a:t> </a:t>
            </a:r>
            <a:r>
              <a:rPr lang="ru-RU" sz="8000" b="1" dirty="0" err="1" smtClean="0"/>
              <a:t>експозиційній</a:t>
            </a:r>
            <a:r>
              <a:rPr lang="ru-RU" sz="8000" b="1" dirty="0" smtClean="0"/>
              <a:t> </a:t>
            </a:r>
            <a:r>
              <a:rPr lang="ru-RU" sz="8000" b="1" dirty="0" err="1" smtClean="0"/>
              <a:t>дозі</a:t>
            </a:r>
            <a:r>
              <a:rPr lang="ru-RU" sz="8000" b="1" dirty="0" smtClean="0"/>
              <a:t> </a:t>
            </a:r>
            <a:r>
              <a:rPr lang="ru-RU" sz="8000" b="1" dirty="0" err="1" smtClean="0"/>
              <a:t>опромінення</a:t>
            </a:r>
            <a:r>
              <a:rPr lang="ru-RU" sz="8000" b="1" dirty="0" smtClean="0"/>
              <a:t> 200…400Р. </a:t>
            </a:r>
            <a:r>
              <a:rPr lang="ru-RU" sz="8000" b="1" dirty="0" err="1" smtClean="0"/>
              <a:t>Прихований</a:t>
            </a:r>
            <a:r>
              <a:rPr lang="ru-RU" sz="8000" b="1" dirty="0" smtClean="0"/>
              <a:t> </a:t>
            </a:r>
            <a:r>
              <a:rPr lang="ru-RU" sz="8000" b="1" dirty="0" err="1" smtClean="0"/>
              <a:t>період</a:t>
            </a:r>
            <a:r>
              <a:rPr lang="ru-RU" sz="8000" b="1" dirty="0" smtClean="0"/>
              <a:t> </a:t>
            </a:r>
            <a:r>
              <a:rPr lang="ru-RU" sz="8000" b="1" dirty="0" err="1" smtClean="0"/>
              <a:t>триває</a:t>
            </a:r>
            <a:r>
              <a:rPr lang="ru-RU" sz="8000" b="1" dirty="0" smtClean="0"/>
              <a:t> </a:t>
            </a:r>
            <a:r>
              <a:rPr lang="ru-RU" sz="8000" b="1" dirty="0" err="1" smtClean="0"/>
              <a:t>близько</a:t>
            </a:r>
            <a:r>
              <a:rPr lang="ru-RU" sz="8000" b="1" dirty="0" smtClean="0"/>
              <a:t> 1 </a:t>
            </a:r>
            <a:r>
              <a:rPr lang="ru-RU" sz="8000" b="1" dirty="0" err="1" smtClean="0"/>
              <a:t>тижня</a:t>
            </a:r>
            <a:r>
              <a:rPr lang="ru-RU" sz="8000" b="1" dirty="0" smtClean="0"/>
              <a:t>. </a:t>
            </a:r>
            <a:r>
              <a:rPr lang="ru-RU" sz="8000" b="1" dirty="0" err="1" smtClean="0"/>
              <a:t>Проявляється</a:t>
            </a:r>
            <a:r>
              <a:rPr lang="ru-RU" sz="8000" b="1" dirty="0" smtClean="0"/>
              <a:t> у </a:t>
            </a:r>
            <a:r>
              <a:rPr lang="ru-RU" sz="8000" b="1" dirty="0" err="1" smtClean="0"/>
              <a:t>вигляді</a:t>
            </a:r>
            <a:r>
              <a:rPr lang="ru-RU" sz="8000" b="1" dirty="0" smtClean="0"/>
              <a:t> </a:t>
            </a:r>
            <a:r>
              <a:rPr lang="ru-RU" sz="8000" b="1" dirty="0" err="1" smtClean="0"/>
              <a:t>важкого</a:t>
            </a:r>
            <a:r>
              <a:rPr lang="ru-RU" sz="8000" b="1" dirty="0" smtClean="0"/>
              <a:t> </a:t>
            </a:r>
            <a:r>
              <a:rPr lang="ru-RU" sz="8000" b="1" dirty="0" err="1" smtClean="0"/>
              <a:t>нездужання</a:t>
            </a:r>
            <a:r>
              <a:rPr lang="ru-RU" sz="8000" b="1" dirty="0" smtClean="0"/>
              <a:t>, </a:t>
            </a:r>
            <a:r>
              <a:rPr lang="ru-RU" sz="8000" b="1" dirty="0" err="1" smtClean="0"/>
              <a:t>розладу</a:t>
            </a:r>
            <a:r>
              <a:rPr lang="ru-RU" sz="8000" b="1" dirty="0" smtClean="0"/>
              <a:t> </a:t>
            </a:r>
            <a:r>
              <a:rPr lang="ru-RU" sz="8000" b="1" dirty="0" err="1" smtClean="0"/>
              <a:t>нервової</a:t>
            </a:r>
            <a:r>
              <a:rPr lang="ru-RU" sz="8000" b="1" dirty="0" smtClean="0"/>
              <a:t> </a:t>
            </a:r>
            <a:r>
              <a:rPr lang="ru-RU" sz="8000" b="1" dirty="0" err="1" smtClean="0"/>
              <a:t>системи</a:t>
            </a:r>
            <a:r>
              <a:rPr lang="ru-RU" sz="8000" b="1" dirty="0" smtClean="0"/>
              <a:t>, </a:t>
            </a:r>
            <a:r>
              <a:rPr lang="ru-RU" sz="8000" b="1" dirty="0" err="1" smtClean="0"/>
              <a:t>головних</a:t>
            </a:r>
            <a:r>
              <a:rPr lang="ru-RU" sz="8000" b="1" dirty="0" smtClean="0"/>
              <a:t> болях, </a:t>
            </a:r>
            <a:r>
              <a:rPr lang="ru-RU" sz="8000" b="1" dirty="0" err="1" smtClean="0"/>
              <a:t>запамороченнях</a:t>
            </a:r>
            <a:r>
              <a:rPr lang="ru-RU" sz="8000" b="1" dirty="0" smtClean="0"/>
              <a:t>, часто </a:t>
            </a:r>
            <a:r>
              <a:rPr lang="ru-RU" sz="8000" b="1" dirty="0" err="1" smtClean="0"/>
              <a:t>буває</a:t>
            </a:r>
            <a:r>
              <a:rPr lang="ru-RU" sz="8000" b="1" dirty="0" smtClean="0"/>
              <a:t> </a:t>
            </a:r>
            <a:r>
              <a:rPr lang="ru-RU" sz="8000" b="1" dirty="0" err="1" smtClean="0"/>
              <a:t>блювання</a:t>
            </a:r>
            <a:r>
              <a:rPr lang="ru-RU" sz="8000" b="1" dirty="0" smtClean="0"/>
              <a:t> </a:t>
            </a:r>
            <a:r>
              <a:rPr lang="ru-RU" sz="8000" b="1" dirty="0" err="1" smtClean="0"/>
              <a:t>й</a:t>
            </a:r>
            <a:r>
              <a:rPr lang="ru-RU" sz="8000" b="1" dirty="0" smtClean="0"/>
              <a:t> пронос, </a:t>
            </a:r>
            <a:r>
              <a:rPr lang="ru-RU" sz="8000" b="1" dirty="0" err="1" smtClean="0"/>
              <a:t>підвищується</a:t>
            </a:r>
            <a:r>
              <a:rPr lang="ru-RU" sz="8000" b="1" dirty="0" smtClean="0"/>
              <a:t> температура, </a:t>
            </a:r>
            <a:r>
              <a:rPr lang="ru-RU" sz="8000" b="1" dirty="0" err="1" smtClean="0"/>
              <a:t>кількість</a:t>
            </a:r>
            <a:r>
              <a:rPr lang="ru-RU" sz="8000" b="1" dirty="0" smtClean="0"/>
              <a:t> </a:t>
            </a:r>
            <a:r>
              <a:rPr lang="ru-RU" sz="8000" b="1" dirty="0" err="1" smtClean="0"/>
              <a:t>лейкоцитів</a:t>
            </a:r>
            <a:r>
              <a:rPr lang="ru-RU" sz="8000" b="1" dirty="0" smtClean="0"/>
              <a:t> (особливо </a:t>
            </a:r>
            <a:r>
              <a:rPr lang="ru-RU" sz="8000" b="1" dirty="0" err="1" smtClean="0"/>
              <a:t>лімфоцитів</a:t>
            </a:r>
            <a:r>
              <a:rPr lang="ru-RU" sz="8000" b="1" dirty="0" smtClean="0"/>
              <a:t>) </a:t>
            </a:r>
            <a:r>
              <a:rPr lang="ru-RU" sz="8000" b="1" dirty="0" err="1" smtClean="0"/>
              <a:t>зменшується</a:t>
            </a:r>
            <a:r>
              <a:rPr lang="ru-RU" sz="8000" b="1" dirty="0" smtClean="0"/>
              <a:t> в 2 рази. </a:t>
            </a:r>
            <a:r>
              <a:rPr lang="ru-RU" sz="8000" b="1" dirty="0" err="1" smtClean="0"/>
              <a:t>Лікування</a:t>
            </a:r>
            <a:r>
              <a:rPr lang="ru-RU" sz="8000" b="1" dirty="0" smtClean="0"/>
              <a:t> </a:t>
            </a:r>
            <a:r>
              <a:rPr lang="ru-RU" sz="8000" b="1" dirty="0" err="1" smtClean="0"/>
              <a:t>триває</a:t>
            </a:r>
            <a:r>
              <a:rPr lang="ru-RU" sz="8000" b="1" dirty="0" smtClean="0"/>
              <a:t> 1,5-2 </a:t>
            </a:r>
            <a:r>
              <a:rPr lang="ru-RU" sz="8000" b="1" dirty="0" err="1" smtClean="0"/>
              <a:t>місяці</a:t>
            </a:r>
            <a:r>
              <a:rPr lang="ru-RU" sz="8000" b="1" dirty="0" smtClean="0"/>
              <a:t>. </a:t>
            </a:r>
            <a:r>
              <a:rPr lang="ru-RU" sz="8000" b="1" dirty="0" err="1" smtClean="0"/>
              <a:t>Летальність</a:t>
            </a:r>
            <a:r>
              <a:rPr lang="ru-RU" sz="8000" b="1" dirty="0" smtClean="0"/>
              <a:t> — до 20 % </a:t>
            </a:r>
            <a:r>
              <a:rPr lang="ru-RU" sz="8000" b="1" dirty="0" err="1" smtClean="0"/>
              <a:t>випадків</a:t>
            </a:r>
            <a:r>
              <a:rPr lang="ru-RU" sz="8000" b="1" dirty="0" smtClean="0"/>
              <a:t>.</a:t>
            </a:r>
          </a:p>
          <a:p>
            <a:pPr algn="just">
              <a:spcBef>
                <a:spcPts val="0"/>
              </a:spcBef>
            </a:pPr>
            <a:r>
              <a:rPr lang="ru-RU" sz="8000" b="1" dirty="0" err="1" smtClean="0">
                <a:solidFill>
                  <a:srgbClr val="FF0000"/>
                </a:solidFill>
              </a:rPr>
              <a:t>Променева</a:t>
            </a:r>
            <a:r>
              <a:rPr lang="ru-RU" sz="8000" b="1" dirty="0" smtClean="0">
                <a:solidFill>
                  <a:srgbClr val="FF0000"/>
                </a:solidFill>
              </a:rPr>
              <a:t> хвороба 3-го (</a:t>
            </a:r>
            <a:r>
              <a:rPr lang="ru-RU" sz="8000" b="1" dirty="0" err="1" smtClean="0">
                <a:solidFill>
                  <a:srgbClr val="FF0000"/>
                </a:solidFill>
              </a:rPr>
              <a:t>важкого</a:t>
            </a:r>
            <a:r>
              <a:rPr lang="ru-RU" sz="8000" b="1" dirty="0" smtClean="0">
                <a:solidFill>
                  <a:srgbClr val="FF0000"/>
                </a:solidFill>
              </a:rPr>
              <a:t>) </a:t>
            </a:r>
            <a:r>
              <a:rPr lang="ru-RU" sz="8000" b="1" dirty="0" err="1" smtClean="0">
                <a:solidFill>
                  <a:srgbClr val="FF0000"/>
                </a:solidFill>
              </a:rPr>
              <a:t>ступеня</a:t>
            </a:r>
            <a:r>
              <a:rPr lang="ru-RU" sz="8000" b="1" dirty="0" smtClean="0"/>
              <a:t> </a:t>
            </a:r>
            <a:r>
              <a:rPr lang="ru-RU" sz="8000" b="1" dirty="0" err="1" smtClean="0"/>
              <a:t>виникає</a:t>
            </a:r>
            <a:r>
              <a:rPr lang="ru-RU" sz="8000" b="1" dirty="0" smtClean="0"/>
              <a:t> при </a:t>
            </a:r>
            <a:r>
              <a:rPr lang="ru-RU" sz="8000" b="1" dirty="0" err="1" smtClean="0"/>
              <a:t>загальній</a:t>
            </a:r>
            <a:r>
              <a:rPr lang="ru-RU" sz="8000" b="1" dirty="0" smtClean="0"/>
              <a:t> </a:t>
            </a:r>
            <a:r>
              <a:rPr lang="ru-RU" sz="8000" b="1" dirty="0" err="1" smtClean="0"/>
              <a:t>експозиційній</a:t>
            </a:r>
            <a:r>
              <a:rPr lang="ru-RU" sz="8000" b="1" dirty="0" smtClean="0"/>
              <a:t> </a:t>
            </a:r>
            <a:r>
              <a:rPr lang="ru-RU" sz="8000" b="1" dirty="0" err="1" smtClean="0"/>
              <a:t>дозі</a:t>
            </a:r>
            <a:r>
              <a:rPr lang="ru-RU" sz="8000" b="1" dirty="0" smtClean="0"/>
              <a:t> </a:t>
            </a:r>
            <a:r>
              <a:rPr lang="ru-RU" sz="8000" b="1" dirty="0" err="1" smtClean="0"/>
              <a:t>опромінення</a:t>
            </a:r>
            <a:r>
              <a:rPr lang="ru-RU" sz="8000" b="1" dirty="0" smtClean="0"/>
              <a:t> 400…600Р. </a:t>
            </a:r>
            <a:r>
              <a:rPr lang="ru-RU" sz="8000" b="1" dirty="0" err="1" smtClean="0"/>
              <a:t>Прихований</a:t>
            </a:r>
            <a:r>
              <a:rPr lang="ru-RU" sz="8000" b="1" dirty="0" smtClean="0"/>
              <a:t> </a:t>
            </a:r>
            <a:r>
              <a:rPr lang="ru-RU" sz="8000" b="1" dirty="0" err="1" smtClean="0"/>
              <a:t>період</a:t>
            </a:r>
            <a:r>
              <a:rPr lang="ru-RU" sz="8000" b="1" dirty="0" smtClean="0"/>
              <a:t> — до </a:t>
            </a:r>
            <a:r>
              <a:rPr lang="ru-RU" sz="8000" b="1" dirty="0" err="1" smtClean="0"/>
              <a:t>декількох</a:t>
            </a:r>
            <a:r>
              <a:rPr lang="ru-RU" sz="8000" b="1" dirty="0" smtClean="0"/>
              <a:t> годин. </a:t>
            </a:r>
            <a:r>
              <a:rPr lang="ru-RU" sz="8000" b="1" dirty="0" err="1" smtClean="0"/>
              <a:t>Відзначають</a:t>
            </a:r>
            <a:r>
              <a:rPr lang="ru-RU" sz="8000" b="1" dirty="0" smtClean="0"/>
              <a:t> </a:t>
            </a:r>
            <a:r>
              <a:rPr lang="ru-RU" sz="8000" b="1" dirty="0" err="1" smtClean="0"/>
              <a:t>ті</a:t>
            </a:r>
            <a:r>
              <a:rPr lang="ru-RU" sz="8000" b="1" dirty="0" smtClean="0"/>
              <a:t> ж </a:t>
            </a:r>
            <a:r>
              <a:rPr lang="ru-RU" sz="8000" b="1" dirty="0" err="1" smtClean="0"/>
              <a:t>ознаки</a:t>
            </a:r>
            <a:r>
              <a:rPr lang="ru-RU" sz="8000" b="1" dirty="0" smtClean="0"/>
              <a:t>, </a:t>
            </a:r>
            <a:r>
              <a:rPr lang="ru-RU" sz="8000" b="1" dirty="0" err="1" smtClean="0"/>
              <a:t>тільки</a:t>
            </a:r>
            <a:r>
              <a:rPr lang="ru-RU" sz="8000" b="1" dirty="0" smtClean="0"/>
              <a:t> у </a:t>
            </a:r>
            <a:r>
              <a:rPr lang="ru-RU" sz="8000" b="1" dirty="0" err="1" smtClean="0"/>
              <a:t>важчій</a:t>
            </a:r>
            <a:r>
              <a:rPr lang="ru-RU" sz="8000" b="1" dirty="0" smtClean="0"/>
              <a:t> </a:t>
            </a:r>
            <a:r>
              <a:rPr lang="ru-RU" sz="8000" b="1" dirty="0" err="1" smtClean="0"/>
              <a:t>формі</a:t>
            </a:r>
            <a:r>
              <a:rPr lang="ru-RU" sz="8000" b="1" dirty="0" smtClean="0"/>
              <a:t>. </a:t>
            </a:r>
            <a:r>
              <a:rPr lang="ru-RU" sz="8000" b="1" dirty="0" err="1" smtClean="0"/>
              <a:t>Крім</a:t>
            </a:r>
            <a:r>
              <a:rPr lang="ru-RU" sz="8000" b="1" dirty="0" smtClean="0"/>
              <a:t> того, </a:t>
            </a:r>
            <a:r>
              <a:rPr lang="ru-RU" sz="8000" b="1" dirty="0" err="1" smtClean="0"/>
              <a:t>можлива</a:t>
            </a:r>
            <a:r>
              <a:rPr lang="ru-RU" sz="8000" b="1" dirty="0" smtClean="0"/>
              <a:t> </a:t>
            </a:r>
            <a:r>
              <a:rPr lang="ru-RU" sz="8000" b="1" dirty="0" err="1" smtClean="0"/>
              <a:t>втрата</a:t>
            </a:r>
            <a:r>
              <a:rPr lang="ru-RU" sz="8000" b="1" dirty="0" smtClean="0"/>
              <a:t> </a:t>
            </a:r>
            <a:r>
              <a:rPr lang="ru-RU" sz="8000" b="1" dirty="0" err="1" smtClean="0"/>
              <a:t>свідомості</a:t>
            </a:r>
            <a:r>
              <a:rPr lang="ru-RU" sz="8000" b="1" dirty="0" smtClean="0"/>
              <a:t>, </a:t>
            </a:r>
            <a:r>
              <a:rPr lang="ru-RU" sz="8000" b="1" dirty="0" err="1" smtClean="0"/>
              <a:t>крововиливи</a:t>
            </a:r>
            <a:r>
              <a:rPr lang="ru-RU" sz="8000" b="1" dirty="0" smtClean="0"/>
              <a:t> на </a:t>
            </a:r>
            <a:r>
              <a:rPr lang="ru-RU" sz="8000" b="1" dirty="0" err="1" smtClean="0"/>
              <a:t>слизуваті</a:t>
            </a:r>
            <a:r>
              <a:rPr lang="ru-RU" sz="8000" b="1" dirty="0" smtClean="0"/>
              <a:t> </a:t>
            </a:r>
            <a:r>
              <a:rPr lang="ru-RU" sz="8000" b="1" dirty="0" err="1" smtClean="0"/>
              <a:t>оболонки</a:t>
            </a:r>
            <a:r>
              <a:rPr lang="ru-RU" sz="8000" b="1" dirty="0" smtClean="0"/>
              <a:t> </a:t>
            </a:r>
            <a:r>
              <a:rPr lang="ru-RU" sz="8000" b="1" dirty="0" err="1" smtClean="0"/>
              <a:t>і</a:t>
            </a:r>
            <a:r>
              <a:rPr lang="ru-RU" sz="8000" b="1" dirty="0" smtClean="0"/>
              <a:t> як </a:t>
            </a:r>
            <a:r>
              <a:rPr lang="ru-RU" sz="8000" b="1" dirty="0" err="1" smtClean="0"/>
              <a:t>наслідок</a:t>
            </a:r>
            <a:r>
              <a:rPr lang="ru-RU" sz="8000" b="1" dirty="0" smtClean="0"/>
              <a:t> — </a:t>
            </a:r>
            <a:r>
              <a:rPr lang="ru-RU" sz="8000" b="1" dirty="0" err="1" smtClean="0"/>
              <a:t>запальні</a:t>
            </a:r>
            <a:r>
              <a:rPr lang="ru-RU" sz="8000" b="1" dirty="0" smtClean="0"/>
              <a:t> </a:t>
            </a:r>
            <a:r>
              <a:rPr lang="ru-RU" sz="8000" b="1" dirty="0" err="1" smtClean="0"/>
              <a:t>процеси</a:t>
            </a:r>
            <a:r>
              <a:rPr lang="ru-RU" sz="8000" b="1" dirty="0" smtClean="0"/>
              <a:t>. Без </a:t>
            </a:r>
            <a:r>
              <a:rPr lang="ru-RU" sz="8000" b="1" dirty="0" err="1" smtClean="0"/>
              <a:t>лікування</a:t>
            </a:r>
            <a:r>
              <a:rPr lang="ru-RU" sz="8000" b="1" dirty="0" smtClean="0"/>
              <a:t> в 20…70 % </a:t>
            </a:r>
            <a:r>
              <a:rPr lang="ru-RU" sz="8000" b="1" dirty="0" err="1" smtClean="0"/>
              <a:t>випадків</a:t>
            </a:r>
            <a:r>
              <a:rPr lang="ru-RU" sz="8000" b="1" dirty="0" smtClean="0"/>
              <a:t> </a:t>
            </a:r>
            <a:r>
              <a:rPr lang="ru-RU" sz="8000" b="1" dirty="0" err="1" smtClean="0"/>
              <a:t>наступає</a:t>
            </a:r>
            <a:r>
              <a:rPr lang="ru-RU" sz="8000" b="1" dirty="0" smtClean="0"/>
              <a:t> смерть </a:t>
            </a:r>
            <a:r>
              <a:rPr lang="ru-RU" sz="8000" b="1" dirty="0" err="1" smtClean="0"/>
              <a:t>від</a:t>
            </a:r>
            <a:r>
              <a:rPr lang="ru-RU" sz="8000" b="1" dirty="0" smtClean="0"/>
              <a:t> </a:t>
            </a:r>
            <a:r>
              <a:rPr lang="ru-RU" sz="8000" b="1" dirty="0" err="1" smtClean="0"/>
              <a:t>інфекційних</a:t>
            </a:r>
            <a:r>
              <a:rPr lang="ru-RU" sz="8000" b="1" dirty="0" smtClean="0"/>
              <a:t> </a:t>
            </a:r>
            <a:r>
              <a:rPr lang="ru-RU" sz="8000" b="1" dirty="0" err="1" smtClean="0"/>
              <a:t>ускладнень</a:t>
            </a:r>
            <a:r>
              <a:rPr lang="ru-RU" sz="8000" b="1" dirty="0" smtClean="0"/>
              <a:t> </a:t>
            </a:r>
            <a:r>
              <a:rPr lang="ru-RU" sz="8000" b="1" dirty="0" err="1" smtClean="0"/>
              <a:t>або</a:t>
            </a:r>
            <a:r>
              <a:rPr lang="ru-RU" sz="8000" b="1" dirty="0" smtClean="0"/>
              <a:t> </a:t>
            </a:r>
            <a:r>
              <a:rPr lang="ru-RU" sz="8000" b="1" dirty="0" err="1" smtClean="0"/>
              <a:t>кровотеч</a:t>
            </a:r>
            <a:r>
              <a:rPr lang="ru-RU" sz="8000" b="1" dirty="0" smtClean="0"/>
              <a:t>.</a:t>
            </a:r>
          </a:p>
          <a:p>
            <a:pPr algn="just">
              <a:spcBef>
                <a:spcPts val="0"/>
              </a:spcBef>
            </a:pPr>
            <a:r>
              <a:rPr lang="ru-RU" sz="8000" b="1" dirty="0" err="1" smtClean="0">
                <a:solidFill>
                  <a:srgbClr val="FF0000"/>
                </a:solidFill>
              </a:rPr>
              <a:t>Променева</a:t>
            </a:r>
            <a:r>
              <a:rPr lang="ru-RU" sz="8000" b="1" dirty="0" smtClean="0">
                <a:solidFill>
                  <a:srgbClr val="FF0000"/>
                </a:solidFill>
              </a:rPr>
              <a:t> хвороба 4-го (</a:t>
            </a:r>
            <a:r>
              <a:rPr lang="ru-RU" sz="8000" b="1" dirty="0" err="1" smtClean="0">
                <a:solidFill>
                  <a:srgbClr val="FF0000"/>
                </a:solidFill>
              </a:rPr>
              <a:t>украй</a:t>
            </a:r>
            <a:r>
              <a:rPr lang="ru-RU" sz="8000" b="1" dirty="0" smtClean="0">
                <a:solidFill>
                  <a:srgbClr val="FF0000"/>
                </a:solidFill>
              </a:rPr>
              <a:t> </a:t>
            </a:r>
            <a:r>
              <a:rPr lang="ru-RU" sz="8000" b="1" dirty="0" err="1" smtClean="0">
                <a:solidFill>
                  <a:srgbClr val="FF0000"/>
                </a:solidFill>
              </a:rPr>
              <a:t>важкого</a:t>
            </a:r>
            <a:r>
              <a:rPr lang="ru-RU" sz="8000" b="1" dirty="0" smtClean="0">
                <a:solidFill>
                  <a:srgbClr val="FF0000"/>
                </a:solidFill>
              </a:rPr>
              <a:t>) </a:t>
            </a:r>
            <a:r>
              <a:rPr lang="ru-RU" sz="8000" b="1" dirty="0" err="1" smtClean="0">
                <a:solidFill>
                  <a:srgbClr val="FF0000"/>
                </a:solidFill>
              </a:rPr>
              <a:t>ступеня</a:t>
            </a:r>
            <a:r>
              <a:rPr lang="ru-RU" sz="8000" b="1" dirty="0" smtClean="0"/>
              <a:t> </a:t>
            </a:r>
            <a:r>
              <a:rPr lang="ru-RU" sz="8000" b="1" dirty="0" err="1" smtClean="0"/>
              <a:t>виникає</a:t>
            </a:r>
            <a:r>
              <a:rPr lang="ru-RU" sz="8000" b="1" dirty="0" smtClean="0"/>
              <a:t> при </a:t>
            </a:r>
            <a:r>
              <a:rPr lang="ru-RU" sz="8000" b="1" dirty="0" err="1" smtClean="0"/>
              <a:t>дозі</a:t>
            </a:r>
            <a:r>
              <a:rPr lang="ru-RU" sz="8000" b="1" dirty="0" smtClean="0"/>
              <a:t> </a:t>
            </a:r>
            <a:r>
              <a:rPr lang="ru-RU" sz="8000" b="1" dirty="0" err="1" smtClean="0"/>
              <a:t>більше</a:t>
            </a:r>
            <a:r>
              <a:rPr lang="ru-RU" sz="8000" b="1" dirty="0" smtClean="0"/>
              <a:t> 600 Р, </a:t>
            </a:r>
            <a:r>
              <a:rPr lang="ru-RU" sz="8000" b="1" dirty="0" err="1" smtClean="0"/>
              <a:t>що</a:t>
            </a:r>
            <a:r>
              <a:rPr lang="ru-RU" sz="8000" b="1" dirty="0" smtClean="0"/>
              <a:t> без </a:t>
            </a:r>
            <a:r>
              <a:rPr lang="ru-RU" sz="8000" b="1" dirty="0" err="1" smtClean="0"/>
              <a:t>лікування</a:t>
            </a:r>
            <a:r>
              <a:rPr lang="ru-RU" sz="8000" b="1" dirty="0" smtClean="0"/>
              <a:t> </a:t>
            </a:r>
            <a:r>
              <a:rPr lang="ru-RU" sz="8000" b="1" dirty="0" err="1" smtClean="0"/>
              <a:t>звичайно</a:t>
            </a:r>
            <a:r>
              <a:rPr lang="ru-RU" sz="8000" b="1" dirty="0" smtClean="0"/>
              <a:t> </a:t>
            </a:r>
            <a:r>
              <a:rPr lang="ru-RU" sz="8000" b="1" dirty="0" err="1" smtClean="0"/>
              <a:t>закінчується</a:t>
            </a:r>
            <a:r>
              <a:rPr lang="ru-RU" sz="8000" b="1" dirty="0" smtClean="0"/>
              <a:t> </a:t>
            </a:r>
            <a:r>
              <a:rPr lang="ru-RU" sz="8000" b="1" dirty="0" err="1" smtClean="0"/>
              <a:t>смертю</a:t>
            </a:r>
            <a:r>
              <a:rPr lang="ru-RU" sz="8000" b="1" dirty="0" smtClean="0"/>
              <a:t> </a:t>
            </a:r>
            <a:r>
              <a:rPr lang="ru-RU" sz="8000" b="1" dirty="0" err="1" smtClean="0"/>
              <a:t>впродовж</a:t>
            </a:r>
            <a:r>
              <a:rPr lang="ru-RU" sz="8000" b="1" dirty="0" smtClean="0"/>
              <a:t> 2-х </a:t>
            </a:r>
            <a:r>
              <a:rPr lang="ru-RU" sz="8000" b="1" dirty="0" err="1" smtClean="0"/>
              <a:t>тижнів</a:t>
            </a:r>
            <a:r>
              <a:rPr lang="ru-RU" sz="8000" b="1" dirty="0" smtClean="0"/>
              <a:t>. </a:t>
            </a:r>
            <a:r>
              <a:rPr lang="ru-RU" sz="8000" b="1" dirty="0" err="1" smtClean="0">
                <a:solidFill>
                  <a:srgbClr val="00B050"/>
                </a:solidFill>
              </a:rPr>
              <a:t>Розрізняють</a:t>
            </a:r>
            <a:r>
              <a:rPr lang="ru-RU" sz="8000" b="1" dirty="0" smtClean="0">
                <a:solidFill>
                  <a:srgbClr val="00B050"/>
                </a:solidFill>
              </a:rPr>
              <a:t>:</a:t>
            </a:r>
          </a:p>
          <a:p>
            <a:pPr lvl="1" algn="just">
              <a:spcBef>
                <a:spcPts val="0"/>
              </a:spcBef>
            </a:pPr>
            <a:r>
              <a:rPr lang="ru-RU" sz="8000" b="1" dirty="0" err="1" smtClean="0">
                <a:solidFill>
                  <a:srgbClr val="7030A0"/>
                </a:solidFill>
              </a:rPr>
              <a:t>перехідну</a:t>
            </a:r>
            <a:r>
              <a:rPr lang="ru-RU" sz="8000" b="1" dirty="0" smtClean="0">
                <a:solidFill>
                  <a:srgbClr val="7030A0"/>
                </a:solidFill>
              </a:rPr>
              <a:t> форму (600…1000 Р);</a:t>
            </a:r>
          </a:p>
          <a:p>
            <a:pPr lvl="1" algn="just">
              <a:spcBef>
                <a:spcPts val="0"/>
              </a:spcBef>
            </a:pPr>
            <a:r>
              <a:rPr lang="ru-RU" sz="8000" b="1" dirty="0" err="1" smtClean="0">
                <a:solidFill>
                  <a:srgbClr val="7030A0"/>
                </a:solidFill>
              </a:rPr>
              <a:t>кишкову</a:t>
            </a:r>
            <a:r>
              <a:rPr lang="ru-RU" sz="8000" b="1" dirty="0" smtClean="0">
                <a:solidFill>
                  <a:srgbClr val="7030A0"/>
                </a:solidFill>
              </a:rPr>
              <a:t> (1000…8000 Р);</a:t>
            </a:r>
          </a:p>
          <a:p>
            <a:pPr lvl="1" algn="just">
              <a:spcBef>
                <a:spcPts val="0"/>
              </a:spcBef>
            </a:pPr>
            <a:r>
              <a:rPr lang="ru-RU" sz="8000" b="1" dirty="0" err="1" smtClean="0">
                <a:solidFill>
                  <a:srgbClr val="7030A0"/>
                </a:solidFill>
              </a:rPr>
              <a:t>церебральну</a:t>
            </a:r>
            <a:r>
              <a:rPr lang="ru-RU" sz="8000" b="1" dirty="0" smtClean="0">
                <a:solidFill>
                  <a:srgbClr val="7030A0"/>
                </a:solidFill>
              </a:rPr>
              <a:t> (</a:t>
            </a:r>
            <a:r>
              <a:rPr lang="ru-RU" sz="8000" b="1" dirty="0" err="1" smtClean="0">
                <a:solidFill>
                  <a:srgbClr val="7030A0"/>
                </a:solidFill>
              </a:rPr>
              <a:t>більше</a:t>
            </a:r>
            <a:r>
              <a:rPr lang="ru-RU" sz="8000" b="1" dirty="0" smtClean="0">
                <a:solidFill>
                  <a:srgbClr val="7030A0"/>
                </a:solidFill>
              </a:rPr>
              <a:t> 8000 Р).</a:t>
            </a:r>
          </a:p>
          <a:p>
            <a:endParaRPr lang="ru-RU"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0"/>
            <a:ext cx="8401080" cy="857232"/>
          </a:xfrm>
        </p:spPr>
        <p:txBody>
          <a:bodyPr>
            <a:normAutofit fontScale="90000"/>
          </a:bodyPr>
          <a:lstStyle/>
          <a:p>
            <a:r>
              <a:rPr lang="uk-UA" sz="3200" b="1" i="1" dirty="0" smtClean="0">
                <a:solidFill>
                  <a:srgbClr val="FF0000"/>
                </a:solidFill>
              </a:rPr>
              <a:t>7. Укуси тварин</a:t>
            </a:r>
            <a:r>
              <a:rPr lang="uk-UA" sz="3200" b="1" dirty="0" smtClean="0">
                <a:solidFill>
                  <a:srgbClr val="FF0000"/>
                </a:solidFill>
              </a:rPr>
              <a:t> (собак, павуків, бджіл, змій тощо), ознаки, причини та перша допомога.</a:t>
            </a:r>
            <a:endParaRPr lang="ru-RU" sz="3200" b="1" dirty="0">
              <a:solidFill>
                <a:srgbClr val="FF0000"/>
              </a:solidFill>
            </a:endParaRPr>
          </a:p>
        </p:txBody>
      </p:sp>
      <p:sp>
        <p:nvSpPr>
          <p:cNvPr id="3" name="Содержимое 2"/>
          <p:cNvSpPr>
            <a:spLocks noGrp="1"/>
          </p:cNvSpPr>
          <p:nvPr>
            <p:ph idx="1"/>
          </p:nvPr>
        </p:nvSpPr>
        <p:spPr>
          <a:xfrm>
            <a:off x="214282" y="928670"/>
            <a:ext cx="8643998" cy="5786478"/>
          </a:xfrm>
        </p:spPr>
        <p:txBody>
          <a:bodyPr>
            <a:noAutofit/>
          </a:bodyPr>
          <a:lstStyle/>
          <a:p>
            <a:pPr algn="just"/>
            <a:r>
              <a:rPr lang="uk-UA" sz="2800" b="1" i="1" dirty="0" smtClean="0">
                <a:solidFill>
                  <a:srgbClr val="7030A0"/>
                </a:solidFill>
                <a:effectLst>
                  <a:outerShdw blurRad="38100" dist="38100" dir="2700000" algn="tl">
                    <a:srgbClr val="000000">
                      <a:alpha val="43137"/>
                    </a:srgbClr>
                  </a:outerShdw>
                </a:effectLst>
              </a:rPr>
              <a:t>Отруєні </a:t>
            </a:r>
            <a:r>
              <a:rPr lang="uk-UA" sz="2800" b="1" dirty="0" smtClean="0">
                <a:solidFill>
                  <a:srgbClr val="7030A0"/>
                </a:solidFill>
                <a:effectLst>
                  <a:outerShdw blurRad="38100" dist="38100" dir="2700000" algn="tl">
                    <a:srgbClr val="000000">
                      <a:alpha val="43137"/>
                    </a:srgbClr>
                  </a:outerShdw>
                </a:effectLst>
              </a:rPr>
              <a:t>рани </a:t>
            </a:r>
            <a:r>
              <a:rPr lang="uk-UA" sz="2600" b="1" dirty="0" smtClean="0"/>
              <a:t>виникають унаслідок проникнення різних отруйних речовин - бойових і радіоактивних </a:t>
            </a:r>
            <a:r>
              <a:rPr lang="uk-UA" sz="2600" b="1" dirty="0" err="1" smtClean="0"/>
              <a:t>отрут</a:t>
            </a:r>
            <a:r>
              <a:rPr lang="uk-UA" sz="2600" b="1" dirty="0" smtClean="0"/>
              <a:t>, при укусі змій, скорпіонів тощо. Вони характеризуються тяжким перебігом із симптомами загального отруєння організму. </a:t>
            </a:r>
          </a:p>
          <a:p>
            <a:pPr algn="just"/>
            <a:r>
              <a:rPr lang="uk-UA" sz="2600" b="1" dirty="0" smtClean="0"/>
              <a:t>При </a:t>
            </a:r>
            <a:r>
              <a:rPr lang="uk-UA" sz="2600" b="1" i="1" dirty="0" smtClean="0">
                <a:solidFill>
                  <a:srgbClr val="FF0000"/>
                </a:solidFill>
                <a:effectLst>
                  <a:outerShdw blurRad="38100" dist="38100" dir="2700000" algn="tl">
                    <a:srgbClr val="000000">
                      <a:alpha val="43137"/>
                    </a:srgbClr>
                  </a:outerShdw>
                </a:effectLst>
              </a:rPr>
              <a:t>укусах змій (гадюк, гюрзи, піщаної ефи) </a:t>
            </a:r>
            <a:r>
              <a:rPr lang="uk-UA" sz="2600" b="1" dirty="0" smtClean="0"/>
              <a:t>виникають такі </a:t>
            </a:r>
            <a:r>
              <a:rPr lang="uk-UA" sz="2600" b="1" i="1" dirty="0" smtClean="0">
                <a:solidFill>
                  <a:srgbClr val="00B050"/>
                </a:solidFill>
              </a:rPr>
              <a:t>симптоми</a:t>
            </a:r>
            <a:r>
              <a:rPr lang="uk-UA" sz="2600" b="1" dirty="0" smtClean="0"/>
              <a:t>: сильний і тривалий біль, набряк, підшкірні крововиливи, з'являються пухирці, наповнені кров'янистою рідиною. Одночасно виникають </a:t>
            </a:r>
            <a:r>
              <a:rPr lang="uk-UA" sz="2600" b="1" i="1" dirty="0" smtClean="0">
                <a:solidFill>
                  <a:srgbClr val="00B050"/>
                </a:solidFill>
              </a:rPr>
              <a:t>загальні симптоми</a:t>
            </a:r>
            <a:r>
              <a:rPr lang="uk-UA" sz="2600" b="1" dirty="0" smtClean="0"/>
              <a:t>: запаморочення, слабкість, нудота, пітливість, задишка, прискорення серцебиття, різке зниження артеріального тиску, непритомність, колапс - якщо отрута потрапила у кров. Через кілька годин або діб може настати смерть.</a:t>
            </a:r>
            <a:endParaRPr lang="ru-RU" sz="2600" b="1" dirty="0"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ÐÐ°ÑÑÐ¸Ð½ÐºÐ¸ Ð¿Ð¾ Ð·Ð°Ð¿ÑÐ¾ÑÑ Ð¾ÑÑÑÐ¹Ð½Ñ ÑÐ²Ð°ÑÐ¸Ð½Ð¸ ÑÐºÑÐ°ÑÐ½Ð¸ ÑÐ¾ÑÐ¾"/>
          <p:cNvPicPr>
            <a:picLocks noChangeAspect="1" noChangeArrowheads="1"/>
          </p:cNvPicPr>
          <p:nvPr/>
        </p:nvPicPr>
        <p:blipFill>
          <a:blip r:embed="rId2" cstate="print"/>
          <a:srcRect/>
          <a:stretch>
            <a:fillRect/>
          </a:stretch>
        </p:blipFill>
        <p:spPr bwMode="auto">
          <a:xfrm>
            <a:off x="285720" y="785794"/>
            <a:ext cx="8643998" cy="5214974"/>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285728"/>
            <a:ext cx="8501122" cy="6215106"/>
          </a:xfrm>
        </p:spPr>
        <p:txBody>
          <a:bodyPr>
            <a:normAutofit fontScale="85000" lnSpcReduction="10000"/>
          </a:bodyPr>
          <a:lstStyle/>
          <a:p>
            <a:pPr algn="just"/>
            <a:r>
              <a:rPr lang="uk-UA" b="1" i="1" dirty="0" smtClean="0">
                <a:solidFill>
                  <a:srgbClr val="FF0000"/>
                </a:solidFill>
                <a:effectLst>
                  <a:outerShdw blurRad="38100" dist="38100" dir="2700000" algn="tl">
                    <a:srgbClr val="000000">
                      <a:alpha val="43137"/>
                    </a:srgbClr>
                  </a:outerShdw>
                </a:effectLst>
              </a:rPr>
              <a:t>Укуси бджіл</a:t>
            </a:r>
            <a:r>
              <a:rPr lang="uk-UA" b="1" i="1" dirty="0" smtClean="0"/>
              <a:t>, </a:t>
            </a:r>
            <a:r>
              <a:rPr lang="uk-UA" b="1" dirty="0" smtClean="0"/>
              <a:t>зокрема при підвищеній чутливості хворого до бджолиної отрути, також становлять певну небезпеку.</a:t>
            </a:r>
            <a:r>
              <a:rPr lang="ru-RU" b="1" dirty="0" smtClean="0"/>
              <a:t> </a:t>
            </a:r>
            <a:r>
              <a:rPr lang="uk-UA" b="1" i="1" dirty="0" smtClean="0">
                <a:solidFill>
                  <a:srgbClr val="00B050"/>
                </a:solidFill>
              </a:rPr>
              <a:t>Ознаки. </a:t>
            </a:r>
            <a:r>
              <a:rPr lang="uk-UA" b="1" dirty="0" smtClean="0"/>
              <a:t>Пекучий біль, набряк тканин у ділянці укусу, що швидко збільшується, слабкість, головний біль, нудота, блювання. При багаторазових укусах, особливо у дітей, і за підвищеної чутливості до бджолиної отрути можливі непритомність, порушення дихання і серцевої діяльності.</a:t>
            </a:r>
            <a:endParaRPr lang="ru-RU" b="1" dirty="0" smtClean="0"/>
          </a:p>
          <a:p>
            <a:pPr algn="just"/>
            <a:r>
              <a:rPr lang="uk-UA" b="1" i="1" dirty="0" smtClean="0">
                <a:solidFill>
                  <a:srgbClr val="7030A0"/>
                </a:solidFill>
                <a:effectLst>
                  <a:outerShdw blurRad="38100" dist="38100" dir="2700000" algn="tl">
                    <a:srgbClr val="000000">
                      <a:alpha val="43137"/>
                    </a:srgbClr>
                  </a:outerShdw>
                </a:effectLst>
              </a:rPr>
              <a:t>Перша допомога. </a:t>
            </a:r>
            <a:r>
              <a:rPr lang="uk-UA" b="1" dirty="0" smtClean="0"/>
              <a:t>Необхідно швидко видалити жало, якщо воно залишиться в місці укусу, а потім до рани прикласти вату, змочену нашатирним або винним спиртом, горілкою, розчином перекису водню, марганцевокислого калію. Після цього прикладають холодний компрес, потерпілому дають випити склянку гарячого чаю.</a:t>
            </a:r>
            <a:endParaRPr lang="ru-RU" b="1" dirty="0"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329642" cy="6000792"/>
          </a:xfrm>
        </p:spPr>
        <p:txBody>
          <a:bodyPr>
            <a:noAutofit/>
          </a:bodyPr>
          <a:lstStyle/>
          <a:p>
            <a:pPr algn="just">
              <a:lnSpc>
                <a:spcPct val="80000"/>
              </a:lnSpc>
              <a:spcBef>
                <a:spcPts val="0"/>
              </a:spcBef>
            </a:pPr>
            <a:r>
              <a:rPr lang="uk-UA" b="1" dirty="0" smtClean="0">
                <a:solidFill>
                  <a:srgbClr val="FF0000"/>
                </a:solidFill>
                <a:effectLst>
                  <a:outerShdw blurRad="38100" dist="38100" dir="2700000" algn="tl">
                    <a:srgbClr val="000000">
                      <a:alpha val="43137"/>
                    </a:srgbClr>
                  </a:outerShdw>
                </a:effectLst>
              </a:rPr>
              <a:t>Ураження отрутою риб і медуз</a:t>
            </a:r>
            <a:endParaRPr lang="ru-RU" dirty="0" smtClean="0">
              <a:solidFill>
                <a:srgbClr val="FF0000"/>
              </a:solidFill>
              <a:effectLst>
                <a:outerShdw blurRad="38100" dist="38100" dir="2700000" algn="tl">
                  <a:srgbClr val="000000">
                    <a:alpha val="43137"/>
                  </a:srgbClr>
                </a:outerShdw>
              </a:effectLst>
            </a:endParaRPr>
          </a:p>
          <a:p>
            <a:pPr algn="just">
              <a:lnSpc>
                <a:spcPct val="80000"/>
              </a:lnSpc>
              <a:spcBef>
                <a:spcPts val="0"/>
              </a:spcBef>
            </a:pPr>
            <a:r>
              <a:rPr lang="uk-UA" sz="2500" b="1" dirty="0" smtClean="0"/>
              <a:t>У рибалок і купальників, особливо у спортсменів-підводників, можливі уколи шипами та голками спинних плавників риб, що живуть у Чорному морі (морського йоржа, скорпіона і морського </a:t>
            </a:r>
            <a:r>
              <a:rPr lang="uk-UA" sz="2500" b="1" dirty="0" err="1" smtClean="0"/>
              <a:t>дракончика</a:t>
            </a:r>
            <a:r>
              <a:rPr lang="uk-UA" sz="2500" b="1" dirty="0" smtClean="0"/>
              <a:t>).</a:t>
            </a:r>
            <a:endParaRPr lang="ru-RU" sz="2500" b="1" dirty="0" smtClean="0"/>
          </a:p>
          <a:p>
            <a:pPr algn="just">
              <a:lnSpc>
                <a:spcPct val="80000"/>
              </a:lnSpc>
              <a:spcBef>
                <a:spcPts val="0"/>
              </a:spcBef>
            </a:pPr>
            <a:r>
              <a:rPr lang="uk-UA" sz="2500" b="1" i="1" dirty="0" smtClean="0">
                <a:solidFill>
                  <a:srgbClr val="00B050"/>
                </a:solidFill>
              </a:rPr>
              <a:t>Ознаки.</a:t>
            </a:r>
            <a:r>
              <a:rPr lang="uk-UA" sz="2500" b="1" i="1" dirty="0" smtClean="0"/>
              <a:t> </a:t>
            </a:r>
            <a:r>
              <a:rPr lang="uk-UA" sz="2500" b="1" dirty="0" smtClean="0"/>
              <a:t>В місці ураження з'являються різкий біль, набряк. Коли шкіра стикається з деякими видами медуз, виникає хімічний опік. Він виявляє себе пекучим болем, відчуттям жару, почервонінням, значним набряком. У потерпілого може настати приступ бронхіальної астми</a:t>
            </a:r>
            <a:endParaRPr lang="ru-RU" sz="2500" b="1" dirty="0" smtClean="0"/>
          </a:p>
          <a:p>
            <a:pPr algn="just">
              <a:lnSpc>
                <a:spcPct val="80000"/>
              </a:lnSpc>
              <a:spcBef>
                <a:spcPts val="0"/>
              </a:spcBef>
            </a:pPr>
            <a:r>
              <a:rPr lang="uk-UA" sz="2500" b="1" i="1" dirty="0" smtClean="0">
                <a:solidFill>
                  <a:srgbClr val="7030A0"/>
                </a:solidFill>
                <a:effectLst>
                  <a:outerShdw blurRad="38100" dist="38100" dir="2700000" algn="tl">
                    <a:srgbClr val="000000">
                      <a:alpha val="43137"/>
                    </a:srgbClr>
                  </a:outerShdw>
                </a:effectLst>
              </a:rPr>
              <a:t>Перша допомога.</a:t>
            </a:r>
            <a:r>
              <a:rPr lang="uk-UA" sz="2500" b="1" i="1" dirty="0" smtClean="0"/>
              <a:t> </a:t>
            </a:r>
            <a:r>
              <a:rPr lang="uk-UA" sz="2500" b="1" dirty="0" smtClean="0"/>
              <a:t>Не треба поспішно спиняти кровотечу при уколі голками риб'ячих плавників. Місце уколу слід змазати йодною настоянкою чи марганцевим розчином, а також прикласти до рани холодний компрес. Коли шкіру обпекли щупальці медузи, її слиз видаляють, обмиваючи уражене місце, змазують рану вазеліном та прикладають до неї холодний компрес.</a:t>
            </a:r>
            <a:endParaRPr lang="ru-RU" sz="2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33492" t="37109" r="35212" b="25781"/>
          <a:stretch>
            <a:fillRect/>
          </a:stretch>
        </p:blipFill>
        <p:spPr bwMode="auto">
          <a:xfrm>
            <a:off x="214282" y="142852"/>
            <a:ext cx="4214842" cy="2809895"/>
          </a:xfrm>
          <a:prstGeom prst="rect">
            <a:avLst/>
          </a:prstGeom>
          <a:noFill/>
          <a:ln w="9525">
            <a:noFill/>
            <a:miter lim="800000"/>
            <a:headEnd/>
            <a:tailEnd/>
          </a:ln>
          <a:effectLst/>
        </p:spPr>
      </p:pic>
      <p:pic>
        <p:nvPicPr>
          <p:cNvPr id="62467" name="Picture 3"/>
          <p:cNvPicPr>
            <a:picLocks noChangeAspect="1" noChangeArrowheads="1"/>
          </p:cNvPicPr>
          <p:nvPr/>
        </p:nvPicPr>
        <p:blipFill>
          <a:blip r:embed="rId3" cstate="print"/>
          <a:srcRect l="31296" t="37110" r="34114" b="22851"/>
          <a:stretch>
            <a:fillRect/>
          </a:stretch>
        </p:blipFill>
        <p:spPr bwMode="auto">
          <a:xfrm>
            <a:off x="4643406" y="0"/>
            <a:ext cx="4500594" cy="2928958"/>
          </a:xfrm>
          <a:prstGeom prst="rect">
            <a:avLst/>
          </a:prstGeom>
          <a:noFill/>
          <a:ln w="9525">
            <a:noFill/>
            <a:miter lim="800000"/>
            <a:headEnd/>
            <a:tailEnd/>
          </a:ln>
          <a:effectLst/>
        </p:spPr>
      </p:pic>
      <p:pic>
        <p:nvPicPr>
          <p:cNvPr id="62468" name="Picture 4"/>
          <p:cNvPicPr>
            <a:picLocks noChangeAspect="1" noChangeArrowheads="1"/>
          </p:cNvPicPr>
          <p:nvPr/>
        </p:nvPicPr>
        <p:blipFill>
          <a:blip r:embed="rId4" cstate="print"/>
          <a:srcRect l="38433" t="22461" r="34114" b="37500"/>
          <a:stretch>
            <a:fillRect/>
          </a:stretch>
        </p:blipFill>
        <p:spPr bwMode="auto">
          <a:xfrm>
            <a:off x="357158" y="3286124"/>
            <a:ext cx="4007498" cy="3286148"/>
          </a:xfrm>
          <a:prstGeom prst="rect">
            <a:avLst/>
          </a:prstGeom>
          <a:noFill/>
          <a:ln w="9525">
            <a:noFill/>
            <a:miter lim="800000"/>
            <a:headEnd/>
            <a:tailEnd/>
          </a:ln>
          <a:effectLst/>
        </p:spPr>
      </p:pic>
      <p:pic>
        <p:nvPicPr>
          <p:cNvPr id="62470" name="Picture 6" descr="ÐÐ°ÑÑÐ¸Ð½ÐºÐ¸ Ð¿Ð¾ Ð·Ð°Ð¿ÑÐ¾ÑÑ ÑÐµÑÐ¼ÑÑÐ½Ñ Ð¾Ð¿ÑÐº 4 ÑÑÐ°Ð´ÑÑ"/>
          <p:cNvPicPr>
            <a:picLocks noChangeAspect="1" noChangeArrowheads="1"/>
          </p:cNvPicPr>
          <p:nvPr/>
        </p:nvPicPr>
        <p:blipFill>
          <a:blip r:embed="rId5" cstate="print"/>
          <a:srcRect/>
          <a:stretch>
            <a:fillRect/>
          </a:stretch>
        </p:blipFill>
        <p:spPr bwMode="auto">
          <a:xfrm>
            <a:off x="4857752" y="3429000"/>
            <a:ext cx="3865356" cy="2619382"/>
          </a:xfrm>
          <a:prstGeom prst="rect">
            <a:avLst/>
          </a:prstGeom>
          <a:noFill/>
        </p:spPr>
      </p:pic>
      <p:sp>
        <p:nvSpPr>
          <p:cNvPr id="7" name="TextBox 6"/>
          <p:cNvSpPr txBox="1"/>
          <p:nvPr/>
        </p:nvSpPr>
        <p:spPr>
          <a:xfrm>
            <a:off x="5929322" y="6143644"/>
            <a:ext cx="1428760" cy="400110"/>
          </a:xfrm>
          <a:prstGeom prst="rect">
            <a:avLst/>
          </a:prstGeom>
          <a:noFill/>
        </p:spPr>
        <p:txBody>
          <a:bodyPr wrap="square" rtlCol="0">
            <a:spAutoFit/>
          </a:bodyPr>
          <a:lstStyle/>
          <a:p>
            <a:r>
              <a:rPr lang="ru-RU" sz="2000" b="1" i="1" dirty="0" smtClean="0">
                <a:effectLst>
                  <a:outerShdw blurRad="38100" dist="38100" dir="2700000" algn="tl">
                    <a:srgbClr val="000000">
                      <a:alpha val="43137"/>
                    </a:srgbClr>
                  </a:outerShdw>
                </a:effectLst>
              </a:rPr>
              <a:t>4 </a:t>
            </a:r>
            <a:r>
              <a:rPr lang="ru-RU" sz="2000" b="1" i="1" dirty="0" err="1" smtClean="0">
                <a:effectLst>
                  <a:outerShdw blurRad="38100" dist="38100" dir="2700000" algn="tl">
                    <a:srgbClr val="000000">
                      <a:alpha val="43137"/>
                    </a:srgbClr>
                  </a:outerShdw>
                </a:effectLst>
              </a:rPr>
              <a:t>стадія</a:t>
            </a:r>
            <a:endParaRPr lang="ru-RU" sz="2000" b="1" i="1" dirty="0">
              <a:effectLst>
                <a:outerShdw blurRad="38100" dist="38100" dir="2700000" algn="tl">
                  <a:srgbClr val="000000">
                    <a:alpha val="43137"/>
                  </a:srgbClr>
                </a:outerShdw>
              </a:effectLs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472518" cy="5715040"/>
          </a:xfrm>
        </p:spPr>
        <p:txBody>
          <a:bodyPr>
            <a:normAutofit fontScale="77500" lnSpcReduction="20000"/>
          </a:bodyPr>
          <a:lstStyle/>
          <a:p>
            <a:pPr algn="just"/>
            <a:r>
              <a:rPr lang="uk-UA" sz="4600" b="1" dirty="0" smtClean="0">
                <a:solidFill>
                  <a:srgbClr val="FF0000"/>
                </a:solidFill>
                <a:effectLst>
                  <a:outerShdw blurRad="38100" dist="38100" dir="2700000" algn="tl">
                    <a:srgbClr val="000000">
                      <a:alpha val="43137"/>
                    </a:srgbClr>
                  </a:outerShdw>
                </a:effectLst>
              </a:rPr>
              <a:t>Укуси скажених тварин</a:t>
            </a:r>
            <a:endParaRPr lang="ru-RU" sz="4600" dirty="0" smtClean="0">
              <a:solidFill>
                <a:srgbClr val="FF0000"/>
              </a:solidFill>
              <a:effectLst>
                <a:outerShdw blurRad="38100" dist="38100" dir="2700000" algn="tl">
                  <a:srgbClr val="000000">
                    <a:alpha val="43137"/>
                  </a:srgbClr>
                </a:outerShdw>
              </a:effectLst>
            </a:endParaRPr>
          </a:p>
          <a:p>
            <a:pPr algn="just"/>
            <a:r>
              <a:rPr lang="uk-UA" sz="3400" b="1" dirty="0" smtClean="0"/>
              <a:t>Сказ найчастіше поширюють собаки, лисиці й вовки. </a:t>
            </a:r>
            <a:r>
              <a:rPr lang="uk-UA" sz="3400" b="1" i="1" dirty="0" smtClean="0">
                <a:solidFill>
                  <a:srgbClr val="00B050"/>
                </a:solidFill>
              </a:rPr>
              <a:t>Ознаками</a:t>
            </a:r>
            <a:r>
              <a:rPr lang="uk-UA" sz="3400" b="1" i="1" dirty="0" smtClean="0"/>
              <a:t> </a:t>
            </a:r>
            <a:r>
              <a:rPr lang="uk-UA" sz="3400" b="1" dirty="0" smtClean="0"/>
              <a:t>цієї хвороби є неспокійна поведінка в собак, параліч, водобоязнь. Тварина, покусавши людину, може заразити її сказом ще до появи у неї всіх цих ознак. Тому будь-який укус слід вважати підозрілим щодо зараження на сказ.</a:t>
            </a:r>
            <a:endParaRPr lang="ru-RU" sz="3400" b="1" dirty="0" smtClean="0"/>
          </a:p>
          <a:p>
            <a:pPr algn="just"/>
            <a:r>
              <a:rPr lang="uk-UA" sz="3400" b="1" dirty="0" smtClean="0"/>
              <a:t>Тварину з ознаками сказу необхідно ізолювати і тримати під наглядом. При знищенні хворої тварини її голову треба надіслати на дослідження до ветеринарної лікарні.</a:t>
            </a:r>
            <a:endParaRPr lang="ru-RU" sz="3400" b="1" dirty="0" smtClean="0"/>
          </a:p>
          <a:p>
            <a:pPr algn="just"/>
            <a:r>
              <a:rPr lang="uk-UA" sz="3400" b="1" i="1" dirty="0" smtClean="0">
                <a:solidFill>
                  <a:srgbClr val="7030A0"/>
                </a:solidFill>
              </a:rPr>
              <a:t>Перша допомога. </a:t>
            </a:r>
            <a:r>
              <a:rPr lang="uk-UA" sz="3400" b="1" dirty="0" smtClean="0"/>
              <a:t>Рану після укусу скаженої тварини змазують йодною настоянкою, на уражене місце накладають пов'язку. Потім потерпілого направляють на амбулаторне чи стаціонарне лікування та на пастерівську станцію для щеплення проти сказу.</a:t>
            </a:r>
            <a:endParaRPr lang="ru-RU" sz="3400" b="1" dirty="0"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ÐÐ¾ÑÐ¾Ð¶ÐµÐµ Ð¸Ð·Ð¾Ð±ÑÐ°Ð¶ÐµÐ½Ð¸Ðµ"/>
          <p:cNvPicPr>
            <a:picLocks noChangeAspect="1" noChangeArrowheads="1"/>
          </p:cNvPicPr>
          <p:nvPr/>
        </p:nvPicPr>
        <p:blipFill>
          <a:blip r:embed="rId2" cstate="print"/>
          <a:srcRect/>
          <a:stretch>
            <a:fillRect/>
          </a:stretch>
        </p:blipFill>
        <p:spPr bwMode="auto">
          <a:xfrm>
            <a:off x="571472" y="577780"/>
            <a:ext cx="8286808" cy="628022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2844" y="214290"/>
            <a:ext cx="8786874" cy="6643710"/>
          </a:xfrm>
        </p:spPr>
        <p:txBody>
          <a:bodyPr>
            <a:noAutofit/>
          </a:bodyPr>
          <a:lstStyle/>
          <a:p>
            <a:pPr algn="just" fontAlgn="base"/>
            <a:r>
              <a:rPr lang="ru-RU" sz="2400" b="1" dirty="0" smtClean="0">
                <a:solidFill>
                  <a:srgbClr val="FF0000"/>
                </a:solidFill>
              </a:rPr>
              <a:t>Укуси </a:t>
            </a:r>
            <a:r>
              <a:rPr lang="ru-RU" sz="2400" b="1" dirty="0" err="1" smtClean="0">
                <a:solidFill>
                  <a:srgbClr val="FF0000"/>
                </a:solidFill>
              </a:rPr>
              <a:t>павуків</a:t>
            </a:r>
            <a:r>
              <a:rPr lang="ru-RU" sz="2400" b="1" dirty="0" smtClean="0">
                <a:solidFill>
                  <a:srgbClr val="FF0000"/>
                </a:solidFill>
              </a:rPr>
              <a:t>. </a:t>
            </a:r>
            <a:r>
              <a:rPr lang="ru-RU" sz="2000" b="1" dirty="0" err="1" smtClean="0"/>
              <a:t>Зазвичай</a:t>
            </a:r>
            <a:r>
              <a:rPr lang="ru-RU" sz="2000" b="1" dirty="0" smtClean="0"/>
              <a:t>, укуси </a:t>
            </a:r>
            <a:r>
              <a:rPr lang="ru-RU" sz="2000" b="1" dirty="0" err="1" smtClean="0"/>
              <a:t>павуків</a:t>
            </a:r>
            <a:r>
              <a:rPr lang="ru-RU" sz="2000" b="1" dirty="0" smtClean="0"/>
              <a:t> </a:t>
            </a:r>
            <a:r>
              <a:rPr lang="ru-RU" sz="2000" b="1" dirty="0" err="1" smtClean="0"/>
              <a:t>трапляються</a:t>
            </a:r>
            <a:r>
              <a:rPr lang="ru-RU" sz="2000" b="1" dirty="0" smtClean="0"/>
              <a:t> </a:t>
            </a:r>
            <a:r>
              <a:rPr lang="ru-RU" sz="2000" b="1" dirty="0" err="1" smtClean="0"/>
              <a:t>під</a:t>
            </a:r>
            <a:r>
              <a:rPr lang="ru-RU" sz="2000" b="1" dirty="0" smtClean="0"/>
              <a:t> час </a:t>
            </a:r>
            <a:r>
              <a:rPr lang="ru-RU" sz="2000" b="1" dirty="0" err="1" smtClean="0"/>
              <a:t>екскурсій</a:t>
            </a:r>
            <a:r>
              <a:rPr lang="ru-RU" sz="2000" b="1" dirty="0" smtClean="0"/>
              <a:t>, </a:t>
            </a:r>
            <a:r>
              <a:rPr lang="ru-RU" sz="2000" b="1" dirty="0" err="1" smtClean="0"/>
              <a:t>експедицій</a:t>
            </a:r>
            <a:r>
              <a:rPr lang="ru-RU" sz="2000" b="1" dirty="0" smtClean="0"/>
              <a:t>, </a:t>
            </a:r>
            <a:r>
              <a:rPr lang="ru-RU" sz="2000" b="1" dirty="0" err="1" smtClean="0"/>
              <a:t>відпочинку</a:t>
            </a:r>
            <a:r>
              <a:rPr lang="ru-RU" sz="2000" b="1" dirty="0" smtClean="0"/>
              <a:t> на </a:t>
            </a:r>
            <a:r>
              <a:rPr lang="ru-RU" sz="2000" b="1" dirty="0" err="1" smtClean="0"/>
              <a:t>природі</a:t>
            </a:r>
            <a:r>
              <a:rPr lang="ru-RU" sz="2000" b="1" dirty="0" smtClean="0"/>
              <a:t>, </a:t>
            </a:r>
            <a:r>
              <a:rPr lang="ru-RU" sz="2000" b="1" dirty="0" err="1" smtClean="0"/>
              <a:t>сільськогосподарських</a:t>
            </a:r>
            <a:r>
              <a:rPr lang="ru-RU" sz="2000" b="1" dirty="0" smtClean="0"/>
              <a:t> </a:t>
            </a:r>
            <a:r>
              <a:rPr lang="ru-RU" sz="2000" b="1" dirty="0" err="1" smtClean="0"/>
              <a:t>робіт</a:t>
            </a:r>
            <a:r>
              <a:rPr lang="ru-RU" sz="2000" b="1" dirty="0" smtClean="0"/>
              <a:t>. </a:t>
            </a:r>
          </a:p>
          <a:p>
            <a:pPr algn="just" fontAlgn="base">
              <a:lnSpc>
                <a:spcPct val="80000"/>
              </a:lnSpc>
              <a:spcBef>
                <a:spcPts val="0"/>
              </a:spcBef>
            </a:pPr>
            <a:r>
              <a:rPr lang="ru-RU" sz="2000" b="1" dirty="0" err="1" smtClean="0"/>
              <a:t>Будь-який</a:t>
            </a:r>
            <a:r>
              <a:rPr lang="ru-RU" sz="2000" b="1" dirty="0" smtClean="0"/>
              <a:t> </a:t>
            </a:r>
            <a:r>
              <a:rPr lang="ru-RU" sz="2000" b="1" dirty="0" err="1" smtClean="0"/>
              <a:t>павук</a:t>
            </a:r>
            <a:r>
              <a:rPr lang="ru-RU" sz="2000" b="1" dirty="0" smtClean="0"/>
              <a:t> </a:t>
            </a:r>
            <a:r>
              <a:rPr lang="ru-RU" sz="2000" b="1" dirty="0" err="1" smtClean="0"/>
              <a:t>може</a:t>
            </a:r>
            <a:r>
              <a:rPr lang="ru-RU" sz="2000" b="1" dirty="0" smtClean="0"/>
              <a:t> </a:t>
            </a:r>
            <a:r>
              <a:rPr lang="ru-RU" sz="2000" b="1" dirty="0" err="1" smtClean="0"/>
              <a:t>вкусити</a:t>
            </a:r>
            <a:r>
              <a:rPr lang="ru-RU" sz="2000" b="1" dirty="0" smtClean="0"/>
              <a:t> </a:t>
            </a:r>
            <a:r>
              <a:rPr lang="ru-RU" sz="2000" b="1" dirty="0" err="1" smtClean="0"/>
              <a:t>і</a:t>
            </a:r>
            <a:r>
              <a:rPr lang="ru-RU" sz="2000" b="1" dirty="0" smtClean="0"/>
              <a:t> </a:t>
            </a:r>
            <a:r>
              <a:rPr lang="ru-RU" sz="2000" b="1" dirty="0" err="1" smtClean="0"/>
              <a:t>отруйний</a:t>
            </a:r>
            <a:r>
              <a:rPr lang="ru-RU" sz="2000" b="1" dirty="0" smtClean="0"/>
              <a:t> (тарантул, </a:t>
            </a:r>
            <a:r>
              <a:rPr lang="ru-RU" sz="2000" b="1" dirty="0" err="1" smtClean="0"/>
              <a:t>чорна</a:t>
            </a:r>
            <a:r>
              <a:rPr lang="ru-RU" sz="2000" b="1" dirty="0" smtClean="0"/>
              <a:t> вдова, </a:t>
            </a:r>
            <a:r>
              <a:rPr lang="ru-RU" sz="2000" b="1" dirty="0" err="1" smtClean="0"/>
              <a:t>бурий</a:t>
            </a:r>
            <a:r>
              <a:rPr lang="ru-RU" sz="2000" b="1" dirty="0" smtClean="0"/>
              <a:t> </a:t>
            </a:r>
            <a:r>
              <a:rPr lang="ru-RU" sz="2000" b="1" dirty="0" err="1" smtClean="0"/>
              <a:t>павук-відлюдник</a:t>
            </a:r>
            <a:r>
              <a:rPr lang="ru-RU" sz="2000" b="1" dirty="0" smtClean="0"/>
              <a:t> </a:t>
            </a:r>
            <a:r>
              <a:rPr lang="ru-RU" sz="2000" b="1" dirty="0" err="1" smtClean="0"/>
              <a:t>тощо</a:t>
            </a:r>
            <a:r>
              <a:rPr lang="ru-RU" sz="2000" b="1" dirty="0" smtClean="0"/>
              <a:t>) </a:t>
            </a:r>
            <a:r>
              <a:rPr lang="ru-RU" sz="2000" b="1" dirty="0" err="1" smtClean="0"/>
              <a:t>і</a:t>
            </a:r>
            <a:r>
              <a:rPr lang="ru-RU" sz="2000" b="1" dirty="0" smtClean="0"/>
              <a:t> </a:t>
            </a:r>
            <a:r>
              <a:rPr lang="ru-RU" sz="2000" b="1" dirty="0" err="1" smtClean="0"/>
              <a:t>неотруйний</a:t>
            </a:r>
            <a:r>
              <a:rPr lang="ru-RU" sz="2000" b="1" dirty="0" smtClean="0"/>
              <a:t>, </a:t>
            </a:r>
            <a:r>
              <a:rPr lang="ru-RU" sz="2000" b="1" dirty="0" err="1" smtClean="0"/>
              <a:t>але</a:t>
            </a:r>
            <a:r>
              <a:rPr lang="ru-RU" sz="2000" b="1" dirty="0" smtClean="0"/>
              <a:t> </a:t>
            </a:r>
            <a:r>
              <a:rPr lang="ru-RU" sz="2000" b="1" dirty="0" err="1" smtClean="0"/>
              <a:t>неотруйні</a:t>
            </a:r>
            <a:r>
              <a:rPr lang="ru-RU" sz="2000" b="1" dirty="0" smtClean="0"/>
              <a:t> </a:t>
            </a:r>
            <a:r>
              <a:rPr lang="ru-RU" sz="2000" b="1" dirty="0" err="1" smtClean="0"/>
              <a:t>павуки</a:t>
            </a:r>
            <a:r>
              <a:rPr lang="ru-RU" sz="2000" b="1" dirty="0" smtClean="0"/>
              <a:t> не </a:t>
            </a:r>
            <a:r>
              <a:rPr lang="ru-RU" sz="2000" b="1" dirty="0" err="1" smtClean="0"/>
              <a:t>несуть</a:t>
            </a:r>
            <a:r>
              <a:rPr lang="ru-RU" sz="2000" b="1" dirty="0" smtClean="0"/>
              <a:t> </a:t>
            </a:r>
            <a:r>
              <a:rPr lang="ru-RU" sz="2000" b="1" dirty="0" err="1" smtClean="0"/>
              <a:t>загрози</a:t>
            </a:r>
            <a:r>
              <a:rPr lang="ru-RU" sz="2000" b="1" dirty="0" smtClean="0"/>
              <a:t> для </a:t>
            </a:r>
            <a:r>
              <a:rPr lang="ru-RU" sz="2000" b="1" dirty="0" err="1" smtClean="0"/>
              <a:t>життя</a:t>
            </a:r>
            <a:r>
              <a:rPr lang="ru-RU" sz="2000" b="1" dirty="0" smtClean="0"/>
              <a:t> </a:t>
            </a:r>
            <a:r>
              <a:rPr lang="ru-RU" sz="2000" b="1" dirty="0" err="1" smtClean="0"/>
              <a:t>людини</a:t>
            </a:r>
            <a:r>
              <a:rPr lang="ru-RU" sz="2000" b="1" dirty="0" smtClean="0"/>
              <a:t>, тому </a:t>
            </a:r>
            <a:r>
              <a:rPr lang="ru-RU" sz="2000" b="1" dirty="0" err="1" smtClean="0"/>
              <a:t>необхідно</a:t>
            </a:r>
            <a:r>
              <a:rPr lang="ru-RU" sz="2000" b="1" dirty="0" smtClean="0"/>
              <a:t> </a:t>
            </a:r>
            <a:r>
              <a:rPr lang="ru-RU" sz="2000" b="1" dirty="0" err="1" smtClean="0"/>
              <a:t>вміти</a:t>
            </a:r>
            <a:r>
              <a:rPr lang="ru-RU" sz="2000" b="1" dirty="0" smtClean="0"/>
              <a:t> </a:t>
            </a:r>
            <a:r>
              <a:rPr lang="ru-RU" sz="2000" b="1" dirty="0" err="1" smtClean="0"/>
              <a:t>відрізняти</a:t>
            </a:r>
            <a:r>
              <a:rPr lang="ru-RU" sz="2000" b="1" dirty="0" smtClean="0"/>
              <a:t> </a:t>
            </a:r>
            <a:r>
              <a:rPr lang="ru-RU" sz="2000" b="1" dirty="0" err="1" smtClean="0"/>
              <a:t>отруйних</a:t>
            </a:r>
            <a:r>
              <a:rPr lang="ru-RU" sz="2000" b="1" dirty="0" smtClean="0"/>
              <a:t> комах, </a:t>
            </a:r>
            <a:r>
              <a:rPr lang="ru-RU" sz="2000" b="1" dirty="0" err="1" smtClean="0"/>
              <a:t>щоб</a:t>
            </a:r>
            <a:r>
              <a:rPr lang="ru-RU" sz="2000" b="1" dirty="0" smtClean="0"/>
              <a:t> </a:t>
            </a:r>
            <a:r>
              <a:rPr lang="ru-RU" sz="2000" b="1" dirty="0" err="1" smtClean="0"/>
              <a:t>своєчасно</a:t>
            </a:r>
            <a:r>
              <a:rPr lang="ru-RU" sz="2000" b="1" dirty="0" smtClean="0"/>
              <a:t> </a:t>
            </a:r>
            <a:r>
              <a:rPr lang="ru-RU" sz="2000" b="1" dirty="0" err="1" smtClean="0"/>
              <a:t>надати</a:t>
            </a:r>
            <a:r>
              <a:rPr lang="ru-RU" sz="2000" b="1" dirty="0" smtClean="0"/>
              <a:t> першу </a:t>
            </a:r>
            <a:r>
              <a:rPr lang="ru-RU" sz="2000" b="1" dirty="0" err="1" smtClean="0"/>
              <a:t>допомогу</a:t>
            </a:r>
            <a:r>
              <a:rPr lang="ru-RU" sz="2000" b="1" dirty="0" smtClean="0"/>
              <a:t> </a:t>
            </a:r>
            <a:r>
              <a:rPr lang="ru-RU" sz="2000" b="1" dirty="0" err="1" smtClean="0"/>
              <a:t>потерпілому</a:t>
            </a:r>
            <a:r>
              <a:rPr lang="ru-RU" sz="2000" b="1" dirty="0" smtClean="0"/>
              <a:t>. </a:t>
            </a:r>
          </a:p>
          <a:p>
            <a:pPr algn="just" fontAlgn="base">
              <a:lnSpc>
                <a:spcPct val="80000"/>
              </a:lnSpc>
              <a:spcBef>
                <a:spcPts val="0"/>
              </a:spcBef>
            </a:pPr>
            <a:r>
              <a:rPr lang="ru-RU" sz="2000" b="1" dirty="0" err="1" smtClean="0">
                <a:solidFill>
                  <a:srgbClr val="FF0000"/>
                </a:solidFill>
              </a:rPr>
              <a:t>Тарантул.</a:t>
            </a:r>
            <a:r>
              <a:rPr lang="ru-RU" sz="2000" b="1" dirty="0" err="1" smtClean="0"/>
              <a:t>Цей</a:t>
            </a:r>
            <a:r>
              <a:rPr lang="ru-RU" sz="2000" b="1" dirty="0" smtClean="0"/>
              <a:t> </a:t>
            </a:r>
            <a:r>
              <a:rPr lang="ru-RU" sz="2000" b="1" dirty="0" err="1" smtClean="0"/>
              <a:t>павук</a:t>
            </a:r>
            <a:r>
              <a:rPr lang="ru-RU" sz="2000" b="1" dirty="0" smtClean="0"/>
              <a:t> </a:t>
            </a:r>
            <a:r>
              <a:rPr lang="ru-RU" sz="2000" b="1" dirty="0" err="1" smtClean="0"/>
              <a:t>відрізняється</a:t>
            </a:r>
            <a:r>
              <a:rPr lang="ru-RU" sz="2000" b="1" dirty="0" smtClean="0"/>
              <a:t> великими </a:t>
            </a:r>
            <a:r>
              <a:rPr lang="ru-RU" sz="2000" b="1" dirty="0" err="1" smtClean="0"/>
              <a:t>розмірами</a:t>
            </a:r>
            <a:r>
              <a:rPr lang="ru-RU" sz="2000" b="1" dirty="0" smtClean="0"/>
              <a:t> </a:t>
            </a:r>
            <a:r>
              <a:rPr lang="ru-RU" sz="2000" b="1" dirty="0" err="1" smtClean="0"/>
              <a:t>і</a:t>
            </a:r>
            <a:r>
              <a:rPr lang="ru-RU" sz="2000" b="1" dirty="0" smtClean="0"/>
              <a:t> </a:t>
            </a:r>
            <a:r>
              <a:rPr lang="ru-RU" sz="2000" b="1" dirty="0" err="1" smtClean="0"/>
              <a:t>воліє</a:t>
            </a:r>
            <a:r>
              <a:rPr lang="ru-RU" sz="2000" b="1" dirty="0" smtClean="0"/>
              <a:t> </a:t>
            </a:r>
            <a:r>
              <a:rPr lang="ru-RU" sz="2000" b="1" dirty="0" err="1" smtClean="0"/>
              <a:t>жити</a:t>
            </a:r>
            <a:r>
              <a:rPr lang="ru-RU" sz="2000" b="1" dirty="0" smtClean="0"/>
              <a:t> в </a:t>
            </a:r>
            <a:r>
              <a:rPr lang="ru-RU" sz="2000" b="1" dirty="0" err="1" smtClean="0"/>
              <a:t>пустелях</a:t>
            </a:r>
            <a:r>
              <a:rPr lang="ru-RU" sz="2000" b="1" dirty="0" smtClean="0"/>
              <a:t> </a:t>
            </a:r>
            <a:r>
              <a:rPr lang="ru-RU" sz="2000" b="1" dirty="0" err="1" smtClean="0"/>
              <a:t>і</a:t>
            </a:r>
            <a:r>
              <a:rPr lang="ru-RU" sz="2000" b="1" dirty="0" smtClean="0"/>
              <a:t> степах. Укус тарантула за </a:t>
            </a:r>
            <a:r>
              <a:rPr lang="ru-RU" sz="2000" b="1" dirty="0" err="1" smtClean="0"/>
              <a:t>відчуттями</a:t>
            </a:r>
            <a:r>
              <a:rPr lang="ru-RU" sz="2000" b="1" dirty="0" smtClean="0"/>
              <a:t> </a:t>
            </a:r>
            <a:r>
              <a:rPr lang="ru-RU" sz="2000" b="1" dirty="0" err="1" smtClean="0"/>
              <a:t>нагадує</a:t>
            </a:r>
            <a:r>
              <a:rPr lang="ru-RU" sz="2000" b="1" dirty="0" smtClean="0"/>
              <a:t> укус </a:t>
            </a:r>
            <a:r>
              <a:rPr lang="ru-RU" sz="2000" b="1" dirty="0" err="1" smtClean="0"/>
              <a:t>бджоли</a:t>
            </a:r>
            <a:r>
              <a:rPr lang="ru-RU" sz="2000" b="1" dirty="0" smtClean="0"/>
              <a:t>, а в </a:t>
            </a:r>
            <a:r>
              <a:rPr lang="ru-RU" sz="2000" b="1" dirty="0" err="1" smtClean="0"/>
              <a:t>місці</a:t>
            </a:r>
            <a:r>
              <a:rPr lang="ru-RU" sz="2000" b="1" dirty="0" smtClean="0"/>
              <a:t> укусу </a:t>
            </a:r>
            <a:r>
              <a:rPr lang="ru-RU" sz="2000" b="1" dirty="0" err="1" smtClean="0"/>
              <a:t>з'являється</a:t>
            </a:r>
            <a:r>
              <a:rPr lang="ru-RU" sz="2000" b="1" dirty="0" smtClean="0"/>
              <a:t> </a:t>
            </a:r>
            <a:r>
              <a:rPr lang="ru-RU" sz="2000" b="1" dirty="0" err="1" smtClean="0"/>
              <a:t>відразу</a:t>
            </a:r>
            <a:r>
              <a:rPr lang="ru-RU" sz="2000" b="1" dirty="0" smtClean="0"/>
              <a:t> невелика </a:t>
            </a:r>
            <a:r>
              <a:rPr lang="ru-RU" sz="2000" b="1" dirty="0" err="1" smtClean="0"/>
              <a:t>припухлість</a:t>
            </a:r>
            <a:r>
              <a:rPr lang="ru-RU" sz="2000" b="1" dirty="0" smtClean="0"/>
              <a:t>. Людина </a:t>
            </a:r>
            <a:r>
              <a:rPr lang="ru-RU" sz="2000" b="1" dirty="0" err="1" smtClean="0"/>
              <a:t>після</a:t>
            </a:r>
            <a:r>
              <a:rPr lang="ru-RU" sz="2000" b="1" dirty="0" smtClean="0"/>
              <a:t> укусу тарантула практично </a:t>
            </a:r>
            <a:r>
              <a:rPr lang="ru-RU" sz="2000" b="1" dirty="0" err="1" smtClean="0"/>
              <a:t>відразу</a:t>
            </a:r>
            <a:r>
              <a:rPr lang="ru-RU" sz="2000" b="1" dirty="0" smtClean="0"/>
              <a:t> </a:t>
            </a:r>
            <a:r>
              <a:rPr lang="ru-RU" sz="2000" b="1" dirty="0" err="1" smtClean="0"/>
              <a:t>починає</a:t>
            </a:r>
            <a:r>
              <a:rPr lang="ru-RU" sz="2000" b="1" dirty="0" smtClean="0"/>
              <a:t> </a:t>
            </a:r>
            <a:r>
              <a:rPr lang="ru-RU" sz="2000" b="1" dirty="0" err="1" smtClean="0"/>
              <a:t>відчувати</a:t>
            </a:r>
            <a:r>
              <a:rPr lang="ru-RU" sz="2000" b="1" dirty="0" smtClean="0"/>
              <a:t> </a:t>
            </a:r>
            <a:r>
              <a:rPr lang="ru-RU" sz="2000" b="1" dirty="0" err="1" smtClean="0"/>
              <a:t>слабкість</a:t>
            </a:r>
            <a:r>
              <a:rPr lang="ru-RU" sz="2000" b="1" dirty="0" smtClean="0"/>
              <a:t>, </a:t>
            </a:r>
            <a:r>
              <a:rPr lang="ru-RU" sz="2000" b="1" dirty="0" err="1" smtClean="0"/>
              <a:t>сонливість</a:t>
            </a:r>
            <a:r>
              <a:rPr lang="ru-RU" sz="2000" b="1" dirty="0" smtClean="0"/>
              <a:t>, </a:t>
            </a:r>
            <a:r>
              <a:rPr lang="ru-RU" sz="2000" b="1" dirty="0" err="1" smtClean="0"/>
              <a:t>апатію</a:t>
            </a:r>
            <a:r>
              <a:rPr lang="ru-RU" sz="2000" b="1" dirty="0" smtClean="0"/>
              <a:t>. </a:t>
            </a:r>
          </a:p>
          <a:p>
            <a:pPr algn="just" fontAlgn="base">
              <a:lnSpc>
                <a:spcPct val="80000"/>
              </a:lnSpc>
              <a:spcBef>
                <a:spcPts val="0"/>
              </a:spcBef>
            </a:pPr>
            <a:r>
              <a:rPr lang="ru-RU" sz="2000" b="1" dirty="0" smtClean="0">
                <a:solidFill>
                  <a:srgbClr val="FF0000"/>
                </a:solidFill>
              </a:rPr>
              <a:t>"</a:t>
            </a:r>
            <a:r>
              <a:rPr lang="ru-RU" sz="2000" b="1" dirty="0" err="1" smtClean="0">
                <a:solidFill>
                  <a:srgbClr val="FF0000"/>
                </a:solidFill>
              </a:rPr>
              <a:t>Чорна</a:t>
            </a:r>
            <a:r>
              <a:rPr lang="ru-RU" sz="2000" b="1" dirty="0" smtClean="0">
                <a:solidFill>
                  <a:srgbClr val="FF0000"/>
                </a:solidFill>
              </a:rPr>
              <a:t> вдова".</a:t>
            </a:r>
            <a:r>
              <a:rPr lang="ru-RU" sz="2000" b="1" dirty="0" smtClean="0"/>
              <a:t> На </a:t>
            </a:r>
            <a:r>
              <a:rPr lang="ru-RU" sz="2000" b="1" dirty="0" err="1" smtClean="0"/>
              <a:t>чорному</a:t>
            </a:r>
            <a:r>
              <a:rPr lang="ru-RU" sz="2000" b="1" dirty="0" smtClean="0"/>
              <a:t> </a:t>
            </a:r>
            <a:r>
              <a:rPr lang="ru-RU" sz="2000" b="1" dirty="0" err="1" smtClean="0"/>
              <a:t>черевці</a:t>
            </a:r>
            <a:r>
              <a:rPr lang="ru-RU" sz="2000" b="1" dirty="0" smtClean="0"/>
              <a:t> членистоногого </a:t>
            </a:r>
            <a:r>
              <a:rPr lang="ru-RU" sz="2000" b="1" dirty="0" err="1" smtClean="0"/>
              <a:t>чітко</a:t>
            </a:r>
            <a:r>
              <a:rPr lang="ru-RU" sz="2000" b="1" dirty="0" smtClean="0"/>
              <a:t> видно </a:t>
            </a:r>
            <a:r>
              <a:rPr lang="ru-RU" sz="2000" b="1" dirty="0" err="1" smtClean="0"/>
              <a:t>малюнок</a:t>
            </a:r>
            <a:r>
              <a:rPr lang="ru-RU" sz="2000" b="1" dirty="0" smtClean="0"/>
              <a:t> у </a:t>
            </a:r>
            <a:r>
              <a:rPr lang="ru-RU" sz="2000" b="1" dirty="0" err="1" smtClean="0"/>
              <a:t>вигляді</a:t>
            </a:r>
            <a:r>
              <a:rPr lang="ru-RU" sz="2000" b="1" dirty="0" smtClean="0"/>
              <a:t> </a:t>
            </a:r>
            <a:r>
              <a:rPr lang="ru-RU" sz="2000" b="1" dirty="0" err="1" smtClean="0"/>
              <a:t>пісочного</a:t>
            </a:r>
            <a:r>
              <a:rPr lang="ru-RU" sz="2000" b="1" dirty="0" smtClean="0"/>
              <a:t> </a:t>
            </a:r>
            <a:r>
              <a:rPr lang="ru-RU" sz="2000" b="1" dirty="0" err="1" smtClean="0"/>
              <a:t>годинника</a:t>
            </a:r>
            <a:r>
              <a:rPr lang="ru-RU" sz="2000" b="1" dirty="0" smtClean="0"/>
              <a:t>. Укус </a:t>
            </a:r>
            <a:r>
              <a:rPr lang="ru-RU" sz="2000" b="1" dirty="0" err="1" smtClean="0"/>
              <a:t>каракурти</a:t>
            </a:r>
            <a:r>
              <a:rPr lang="ru-RU" sz="2000" b="1" dirty="0" smtClean="0"/>
              <a:t> практично не </a:t>
            </a:r>
            <a:r>
              <a:rPr lang="ru-RU" sz="2000" b="1" dirty="0" err="1" smtClean="0"/>
              <a:t>болить</a:t>
            </a:r>
            <a:r>
              <a:rPr lang="ru-RU" sz="2000" b="1" dirty="0" smtClean="0"/>
              <a:t>, </a:t>
            </a:r>
            <a:r>
              <a:rPr lang="ru-RU" sz="2000" b="1" dirty="0" err="1" smtClean="0"/>
              <a:t>людина</a:t>
            </a:r>
            <a:r>
              <a:rPr lang="ru-RU" sz="2000" b="1" dirty="0" smtClean="0"/>
              <a:t> </a:t>
            </a:r>
            <a:r>
              <a:rPr lang="ru-RU" sz="2000" b="1" dirty="0" err="1" smtClean="0"/>
              <a:t>може</a:t>
            </a:r>
            <a:r>
              <a:rPr lang="ru-RU" sz="2000" b="1" dirty="0" smtClean="0"/>
              <a:t> </a:t>
            </a:r>
            <a:r>
              <a:rPr lang="ru-RU" sz="2000" b="1" dirty="0" err="1" smtClean="0"/>
              <a:t>відчути</a:t>
            </a:r>
            <a:r>
              <a:rPr lang="ru-RU" sz="2000" b="1" dirty="0" smtClean="0"/>
              <a:t> </a:t>
            </a:r>
            <a:r>
              <a:rPr lang="ru-RU" sz="2000" b="1" dirty="0" err="1" smtClean="0"/>
              <a:t>лише</a:t>
            </a:r>
            <a:r>
              <a:rPr lang="ru-RU" sz="2000" b="1" dirty="0" smtClean="0"/>
              <a:t> легкий укол. Але </a:t>
            </a:r>
            <a:r>
              <a:rPr lang="ru-RU" sz="2000" b="1" dirty="0" err="1" smtClean="0"/>
              <a:t>вже</a:t>
            </a:r>
            <a:r>
              <a:rPr lang="ru-RU" sz="2000" b="1" dirty="0" smtClean="0"/>
              <a:t> через пару годин </a:t>
            </a:r>
            <a:r>
              <a:rPr lang="ru-RU" sz="2000" b="1" dirty="0" err="1" smtClean="0"/>
              <a:t>виникають</a:t>
            </a:r>
            <a:r>
              <a:rPr lang="ru-RU" sz="2000" b="1" dirty="0" smtClean="0"/>
              <a:t> </a:t>
            </a:r>
            <a:r>
              <a:rPr lang="ru-RU" sz="2000" b="1" dirty="0" err="1" smtClean="0"/>
              <a:t>перші</a:t>
            </a:r>
            <a:r>
              <a:rPr lang="ru-RU" sz="2000" b="1" dirty="0" smtClean="0"/>
              <a:t> </a:t>
            </a:r>
            <a:r>
              <a:rPr lang="ru-RU" sz="2000" b="1" dirty="0" err="1" smtClean="0"/>
              <a:t>симптоми</a:t>
            </a:r>
            <a:r>
              <a:rPr lang="ru-RU" sz="2000" b="1" dirty="0" smtClean="0"/>
              <a:t> </a:t>
            </a:r>
            <a:r>
              <a:rPr lang="ru-RU" sz="2000" b="1" dirty="0" err="1" smtClean="0"/>
              <a:t>інтоксикації</a:t>
            </a:r>
            <a:r>
              <a:rPr lang="ru-RU" sz="2000" b="1" dirty="0" smtClean="0"/>
              <a:t> </a:t>
            </a:r>
            <a:r>
              <a:rPr lang="ru-RU" sz="2000" b="1" dirty="0" err="1" smtClean="0"/>
              <a:t>організму</a:t>
            </a:r>
            <a:r>
              <a:rPr lang="ru-RU" sz="2000" b="1" dirty="0" smtClean="0"/>
              <a:t>: </a:t>
            </a:r>
            <a:r>
              <a:rPr lang="ru-RU" sz="2000" b="1" dirty="0" err="1" smtClean="0"/>
              <a:t>почервоніння</a:t>
            </a:r>
            <a:r>
              <a:rPr lang="ru-RU" sz="2000" b="1" dirty="0" smtClean="0"/>
              <a:t> </a:t>
            </a:r>
            <a:r>
              <a:rPr lang="ru-RU" sz="2000" b="1" dirty="0" err="1" smtClean="0"/>
              <a:t>і</a:t>
            </a:r>
            <a:r>
              <a:rPr lang="ru-RU" sz="2000" b="1" dirty="0" smtClean="0"/>
              <a:t> </a:t>
            </a:r>
            <a:r>
              <a:rPr lang="ru-RU" sz="2000" b="1" dirty="0" err="1" smtClean="0"/>
              <a:t>припухлість</a:t>
            </a:r>
            <a:r>
              <a:rPr lang="ru-RU" sz="2000" b="1" dirty="0" smtClean="0"/>
              <a:t> у </a:t>
            </a:r>
            <a:r>
              <a:rPr lang="ru-RU" sz="2000" b="1" dirty="0" err="1" smtClean="0"/>
              <a:t>місці</a:t>
            </a:r>
            <a:r>
              <a:rPr lang="ru-RU" sz="2000" b="1" dirty="0" smtClean="0"/>
              <a:t> укусу, </a:t>
            </a:r>
            <a:r>
              <a:rPr lang="ru-RU" sz="2000" b="1" dirty="0" err="1" smtClean="0"/>
              <a:t>поширення</a:t>
            </a:r>
            <a:r>
              <a:rPr lang="ru-RU" sz="2000" b="1" dirty="0" smtClean="0"/>
              <a:t> болю в </a:t>
            </a:r>
            <a:r>
              <a:rPr lang="ru-RU" sz="2000" b="1" dirty="0" err="1" smtClean="0"/>
              <a:t>області</a:t>
            </a:r>
            <a:r>
              <a:rPr lang="ru-RU" sz="2000" b="1" dirty="0" smtClean="0"/>
              <a:t> </a:t>
            </a:r>
            <a:r>
              <a:rPr lang="ru-RU" sz="2000" b="1" dirty="0" err="1" smtClean="0"/>
              <a:t>попереку</a:t>
            </a:r>
            <a:r>
              <a:rPr lang="ru-RU" sz="2000" b="1" dirty="0" smtClean="0"/>
              <a:t>, живота, лопаток, </a:t>
            </a:r>
            <a:r>
              <a:rPr lang="ru-RU" sz="2000" b="1" dirty="0" err="1" smtClean="0"/>
              <a:t>литкових</a:t>
            </a:r>
            <a:r>
              <a:rPr lang="ru-RU" sz="2000" b="1" dirty="0" smtClean="0"/>
              <a:t> </a:t>
            </a:r>
            <a:r>
              <a:rPr lang="ru-RU" sz="2000" b="1" dirty="0" err="1" smtClean="0"/>
              <a:t>м'язів</a:t>
            </a:r>
            <a:r>
              <a:rPr lang="ru-RU" sz="2000" b="1" dirty="0" smtClean="0"/>
              <a:t>, </a:t>
            </a:r>
            <a:r>
              <a:rPr lang="ru-RU" sz="2000" b="1" dirty="0" err="1" smtClean="0"/>
              <a:t>нудота</a:t>
            </a:r>
            <a:r>
              <a:rPr lang="ru-RU" sz="2000" b="1" dirty="0" smtClean="0"/>
              <a:t>, </a:t>
            </a:r>
            <a:r>
              <a:rPr lang="ru-RU" sz="2000" b="1" dirty="0" err="1" smtClean="0"/>
              <a:t>слабкість</a:t>
            </a:r>
            <a:r>
              <a:rPr lang="ru-RU" sz="2000" b="1" dirty="0" smtClean="0"/>
              <a:t>, </a:t>
            </a:r>
            <a:r>
              <a:rPr lang="ru-RU" sz="2000" b="1" dirty="0" err="1" smtClean="0"/>
              <a:t>запаморочення</a:t>
            </a:r>
            <a:r>
              <a:rPr lang="ru-RU" sz="2000" b="1" dirty="0" smtClean="0"/>
              <a:t>. У </a:t>
            </a:r>
            <a:r>
              <a:rPr lang="ru-RU" sz="2000" b="1" dirty="0" err="1" smtClean="0"/>
              <a:t>двох</a:t>
            </a:r>
            <a:r>
              <a:rPr lang="ru-RU" sz="2000" b="1" dirty="0" smtClean="0"/>
              <a:t> </a:t>
            </a:r>
            <a:r>
              <a:rPr lang="ru-RU" sz="2000" b="1" dirty="0" err="1" smtClean="0"/>
              <a:t>випадках</a:t>
            </a:r>
            <a:r>
              <a:rPr lang="ru-RU" sz="2000" b="1" dirty="0" smtClean="0"/>
              <a:t> </a:t>
            </a:r>
            <a:r>
              <a:rPr lang="ru-RU" sz="2000" b="1" dirty="0" err="1" smtClean="0"/>
              <a:t>із</a:t>
            </a:r>
            <a:r>
              <a:rPr lang="ru-RU" sz="2000" b="1" dirty="0" smtClean="0"/>
              <a:t> ста </a:t>
            </a:r>
            <a:r>
              <a:rPr lang="ru-RU" sz="2000" b="1" dirty="0" err="1" smtClean="0"/>
              <a:t>виникає</a:t>
            </a:r>
            <a:r>
              <a:rPr lang="ru-RU" sz="2000" b="1" dirty="0" smtClean="0"/>
              <a:t> </a:t>
            </a:r>
            <a:r>
              <a:rPr lang="ru-RU" sz="2000" b="1" dirty="0" err="1" smtClean="0"/>
              <a:t>зупинка</a:t>
            </a:r>
            <a:r>
              <a:rPr lang="ru-RU" sz="2000" b="1" dirty="0" smtClean="0"/>
              <a:t> </a:t>
            </a:r>
            <a:r>
              <a:rPr lang="ru-RU" sz="2000" b="1" dirty="0" err="1" smtClean="0"/>
              <a:t>серця</a:t>
            </a:r>
            <a:r>
              <a:rPr lang="ru-RU" sz="2000" b="1" dirty="0" smtClean="0"/>
              <a:t>.</a:t>
            </a:r>
            <a:br>
              <a:rPr lang="ru-RU" sz="2000" b="1" dirty="0" smtClean="0"/>
            </a:br>
            <a:r>
              <a:rPr lang="ru-RU" sz="2000" b="1" dirty="0" err="1" smtClean="0">
                <a:solidFill>
                  <a:srgbClr val="FF0000"/>
                </a:solidFill>
              </a:rPr>
              <a:t>Бурий</a:t>
            </a:r>
            <a:r>
              <a:rPr lang="ru-RU" sz="2000" b="1" dirty="0" smtClean="0">
                <a:solidFill>
                  <a:srgbClr val="FF0000"/>
                </a:solidFill>
              </a:rPr>
              <a:t> </a:t>
            </a:r>
            <a:r>
              <a:rPr lang="ru-RU" sz="2000" b="1" dirty="0" err="1" smtClean="0">
                <a:solidFill>
                  <a:srgbClr val="FF0000"/>
                </a:solidFill>
              </a:rPr>
              <a:t>павук-відлюдник</a:t>
            </a:r>
            <a:r>
              <a:rPr lang="ru-RU" sz="2000" b="1" dirty="0" smtClean="0"/>
              <a:t> </a:t>
            </a:r>
            <a:r>
              <a:rPr lang="ru-RU" sz="2000" b="1" dirty="0" err="1" smtClean="0"/>
              <a:t>відрізняється</a:t>
            </a:r>
            <a:r>
              <a:rPr lang="ru-RU" sz="2000" b="1" dirty="0" smtClean="0"/>
              <a:t> </a:t>
            </a:r>
            <a:r>
              <a:rPr lang="ru-RU" sz="2000" b="1" dirty="0" err="1" smtClean="0"/>
              <a:t>наявністю</a:t>
            </a:r>
            <a:r>
              <a:rPr lang="ru-RU" sz="2000" b="1" dirty="0" smtClean="0"/>
              <a:t> </a:t>
            </a:r>
            <a:r>
              <a:rPr lang="ru-RU" sz="2000" b="1" dirty="0" err="1" smtClean="0"/>
              <a:t>специфічного</a:t>
            </a:r>
            <a:r>
              <a:rPr lang="ru-RU" sz="2000" b="1" dirty="0" smtClean="0"/>
              <a:t> </a:t>
            </a:r>
            <a:r>
              <a:rPr lang="ru-RU" sz="2000" b="1" dirty="0" err="1" smtClean="0"/>
              <a:t>малюнка</a:t>
            </a:r>
            <a:r>
              <a:rPr lang="ru-RU" sz="2000" b="1" dirty="0" smtClean="0"/>
              <a:t> на </a:t>
            </a:r>
            <a:r>
              <a:rPr lang="ru-RU" sz="2000" b="1" dirty="0" err="1" smtClean="0"/>
              <a:t>спині</a:t>
            </a:r>
            <a:r>
              <a:rPr lang="ru-RU" sz="2000" b="1" dirty="0" smtClean="0"/>
              <a:t> у </a:t>
            </a:r>
            <a:r>
              <a:rPr lang="ru-RU" sz="2000" b="1" dirty="0" err="1" smtClean="0"/>
              <a:t>вигляді</a:t>
            </a:r>
            <a:r>
              <a:rPr lang="ru-RU" sz="2000" b="1" dirty="0" smtClean="0"/>
              <a:t> скрипки. У </a:t>
            </a:r>
            <a:r>
              <a:rPr lang="ru-RU" sz="2000" b="1" dirty="0" err="1" smtClean="0"/>
              <a:t>місці</a:t>
            </a:r>
            <a:r>
              <a:rPr lang="ru-RU" sz="2000" b="1" dirty="0" smtClean="0"/>
              <a:t> укусу </a:t>
            </a:r>
            <a:r>
              <a:rPr lang="ru-RU" sz="2000" b="1" dirty="0" err="1" smtClean="0"/>
              <a:t>комахи</a:t>
            </a:r>
            <a:r>
              <a:rPr lang="ru-RU" sz="2000" b="1" dirty="0" smtClean="0"/>
              <a:t> </a:t>
            </a:r>
            <a:r>
              <a:rPr lang="ru-RU" sz="2000" b="1" dirty="0" err="1" smtClean="0"/>
              <a:t>виникає</a:t>
            </a:r>
            <a:r>
              <a:rPr lang="ru-RU" sz="2000" b="1" dirty="0" smtClean="0"/>
              <a:t> </a:t>
            </a:r>
            <a:r>
              <a:rPr lang="ru-RU" sz="2000" b="1" dirty="0" err="1" smtClean="0"/>
              <a:t>незначне</a:t>
            </a:r>
            <a:r>
              <a:rPr lang="ru-RU" sz="2000" b="1" dirty="0" smtClean="0"/>
              <a:t> </a:t>
            </a:r>
            <a:r>
              <a:rPr lang="ru-RU" sz="2000" b="1" dirty="0" err="1" smtClean="0"/>
              <a:t>печіння</a:t>
            </a:r>
            <a:r>
              <a:rPr lang="ru-RU" sz="2000" b="1" dirty="0" smtClean="0"/>
              <a:t>, </a:t>
            </a:r>
            <a:r>
              <a:rPr lang="ru-RU" sz="2000" b="1" dirty="0" err="1" smtClean="0"/>
              <a:t>але</a:t>
            </a:r>
            <a:r>
              <a:rPr lang="ru-RU" sz="2000" b="1" dirty="0" smtClean="0"/>
              <a:t> </a:t>
            </a:r>
            <a:r>
              <a:rPr lang="ru-RU" sz="2000" b="1" dirty="0" err="1" smtClean="0"/>
              <a:t>вже</a:t>
            </a:r>
            <a:r>
              <a:rPr lang="ru-RU" sz="2000" b="1" dirty="0" smtClean="0"/>
              <a:t> через 7-8 годин </a:t>
            </a:r>
            <a:r>
              <a:rPr lang="ru-RU" sz="2000" b="1" dirty="0" err="1" smtClean="0"/>
              <a:t>виникає</a:t>
            </a:r>
            <a:r>
              <a:rPr lang="ru-RU" sz="2000" b="1" dirty="0" smtClean="0"/>
              <a:t> </a:t>
            </a:r>
            <a:r>
              <a:rPr lang="ru-RU" sz="2000" b="1" dirty="0" err="1" smtClean="0"/>
              <a:t>сильний</a:t>
            </a:r>
            <a:r>
              <a:rPr lang="ru-RU" sz="2000" b="1" dirty="0" smtClean="0"/>
              <a:t> </a:t>
            </a:r>
            <a:r>
              <a:rPr lang="ru-RU" sz="2000" b="1" dirty="0" err="1" smtClean="0"/>
              <a:t>біль</a:t>
            </a:r>
            <a:r>
              <a:rPr lang="ru-RU" sz="2000" b="1" dirty="0" smtClean="0"/>
              <a:t>, </a:t>
            </a:r>
            <a:r>
              <a:rPr lang="ru-RU" sz="2000" b="1" dirty="0" err="1" smtClean="0"/>
              <a:t>формується</a:t>
            </a:r>
            <a:r>
              <a:rPr lang="ru-RU" sz="2000" b="1" dirty="0" smtClean="0"/>
              <a:t> </a:t>
            </a:r>
            <a:r>
              <a:rPr lang="ru-RU" sz="2000" b="1" dirty="0" err="1" smtClean="0"/>
              <a:t>пухир</a:t>
            </a:r>
            <a:r>
              <a:rPr lang="ru-RU" sz="2000" b="1" dirty="0" smtClean="0"/>
              <a:t> </a:t>
            </a:r>
            <a:r>
              <a:rPr lang="ru-RU" sz="2000" b="1" dirty="0" err="1" smtClean="0"/>
              <a:t>з</a:t>
            </a:r>
            <a:r>
              <a:rPr lang="ru-RU" sz="2000" b="1" dirty="0" smtClean="0"/>
              <a:t> </a:t>
            </a:r>
            <a:r>
              <a:rPr lang="ru-RU" sz="2000" b="1" dirty="0" err="1" smtClean="0"/>
              <a:t>рідиною</a:t>
            </a:r>
            <a:r>
              <a:rPr lang="ru-RU" sz="2000" b="1" dirty="0" smtClean="0"/>
              <a:t>, </a:t>
            </a:r>
            <a:r>
              <a:rPr lang="ru-RU" sz="2000" b="1" dirty="0" err="1" smtClean="0"/>
              <a:t>що</a:t>
            </a:r>
            <a:r>
              <a:rPr lang="ru-RU" sz="2000" b="1" dirty="0" smtClean="0"/>
              <a:t> </a:t>
            </a:r>
            <a:r>
              <a:rPr lang="ru-RU" sz="2000" b="1" dirty="0" err="1" smtClean="0"/>
              <a:t>лопається</a:t>
            </a:r>
            <a:r>
              <a:rPr lang="ru-RU" sz="2000" b="1" dirty="0" smtClean="0"/>
              <a:t> </a:t>
            </a:r>
            <a:r>
              <a:rPr lang="ru-RU" sz="2000" b="1" dirty="0" err="1" smtClean="0"/>
              <a:t>і</a:t>
            </a:r>
            <a:r>
              <a:rPr lang="ru-RU" sz="2000" b="1" dirty="0" smtClean="0"/>
              <a:t> </a:t>
            </a:r>
            <a:r>
              <a:rPr lang="ru-RU" sz="2000" b="1" dirty="0" err="1" smtClean="0"/>
              <a:t>залишає</a:t>
            </a:r>
            <a:r>
              <a:rPr lang="ru-RU" sz="2000" b="1" dirty="0" smtClean="0"/>
              <a:t> </a:t>
            </a:r>
            <a:r>
              <a:rPr lang="ru-RU" sz="2000" b="1" dirty="0" err="1" smtClean="0"/>
              <a:t>після</a:t>
            </a:r>
            <a:r>
              <a:rPr lang="ru-RU" sz="2000" b="1" dirty="0" smtClean="0"/>
              <a:t> себе </a:t>
            </a:r>
            <a:r>
              <a:rPr lang="ru-RU" sz="2000" b="1" dirty="0" err="1" smtClean="0"/>
              <a:t>виразку</a:t>
            </a:r>
            <a:r>
              <a:rPr lang="ru-RU" sz="2000" b="1" dirty="0" smtClean="0"/>
              <a:t>, яка </a:t>
            </a:r>
            <a:r>
              <a:rPr lang="ru-RU" sz="2000" b="1" dirty="0" err="1" smtClean="0"/>
              <a:t>продовжує</a:t>
            </a:r>
            <a:r>
              <a:rPr lang="ru-RU" sz="2000" b="1" dirty="0" smtClean="0"/>
              <a:t> </a:t>
            </a:r>
            <a:r>
              <a:rPr lang="ru-RU" sz="2000" b="1" dirty="0" err="1" smtClean="0"/>
              <a:t>збільшуватися</a:t>
            </a:r>
            <a:r>
              <a:rPr lang="ru-RU" sz="2000" b="1" dirty="0" smtClean="0"/>
              <a:t> в </a:t>
            </a:r>
            <a:r>
              <a:rPr lang="ru-RU" sz="2000" b="1" dirty="0" err="1" smtClean="0"/>
              <a:t>розмірах</a:t>
            </a:r>
            <a:r>
              <a:rPr lang="ru-RU" sz="2000" b="1" dirty="0" smtClean="0"/>
              <a:t>. При </a:t>
            </a:r>
            <a:r>
              <a:rPr lang="ru-RU" sz="2000" b="1" dirty="0" err="1" smtClean="0"/>
              <a:t>цьому</a:t>
            </a:r>
            <a:r>
              <a:rPr lang="ru-RU" sz="2000" b="1" dirty="0" smtClean="0"/>
              <a:t>, </a:t>
            </a:r>
            <a:r>
              <a:rPr lang="ru-RU" sz="2000" b="1" dirty="0" err="1" smtClean="0"/>
              <a:t>потерпілий</a:t>
            </a:r>
            <a:r>
              <a:rPr lang="ru-RU" sz="2000" b="1" dirty="0" smtClean="0"/>
              <a:t> </a:t>
            </a:r>
            <a:r>
              <a:rPr lang="ru-RU" sz="2000" b="1" dirty="0" err="1" smtClean="0"/>
              <a:t>може</a:t>
            </a:r>
            <a:r>
              <a:rPr lang="ru-RU" sz="2000" b="1" dirty="0" smtClean="0"/>
              <a:t> </a:t>
            </a:r>
            <a:r>
              <a:rPr lang="ru-RU" sz="2000" b="1" dirty="0" err="1" smtClean="0"/>
              <a:t>відчувати</a:t>
            </a:r>
            <a:r>
              <a:rPr lang="ru-RU" sz="2000" b="1" dirty="0" smtClean="0"/>
              <a:t> </a:t>
            </a:r>
            <a:r>
              <a:rPr lang="ru-RU" sz="2000" b="1" dirty="0" err="1" smtClean="0"/>
              <a:t>занепокоєння</a:t>
            </a:r>
            <a:r>
              <a:rPr lang="ru-RU" sz="2000" b="1" dirty="0" smtClean="0"/>
              <a:t>, </a:t>
            </a:r>
            <a:r>
              <a:rPr lang="ru-RU" sz="2000" b="1" dirty="0" err="1" smtClean="0"/>
              <a:t>біль</a:t>
            </a:r>
            <a:r>
              <a:rPr lang="ru-RU" sz="2000" b="1" dirty="0" smtClean="0"/>
              <a:t> по </a:t>
            </a:r>
            <a:r>
              <a:rPr lang="ru-RU" sz="2000" b="1" dirty="0" err="1" smtClean="0"/>
              <a:t>всьому</a:t>
            </a:r>
            <a:r>
              <a:rPr lang="ru-RU" sz="2000" b="1" dirty="0" smtClean="0"/>
              <a:t> </a:t>
            </a:r>
            <a:r>
              <a:rPr lang="ru-RU" sz="2000" b="1" dirty="0" err="1" smtClean="0"/>
              <a:t>тілу</a:t>
            </a:r>
            <a:r>
              <a:rPr lang="ru-RU" sz="2000" b="1" dirty="0" smtClean="0"/>
              <a:t>, температура </a:t>
            </a:r>
            <a:r>
              <a:rPr lang="ru-RU" sz="2000" b="1" dirty="0" err="1" smtClean="0"/>
              <a:t>тіла</a:t>
            </a:r>
            <a:r>
              <a:rPr lang="ru-RU" sz="2000" b="1" dirty="0" smtClean="0"/>
              <a:t> </a:t>
            </a:r>
            <a:r>
              <a:rPr lang="ru-RU" sz="2000" b="1" dirty="0" err="1" smtClean="0"/>
              <a:t>підвищується</a:t>
            </a:r>
            <a:r>
              <a:rPr lang="ru-RU" sz="2000" b="1" dirty="0" smtClean="0"/>
              <a:t>. Укус </a:t>
            </a:r>
            <a:r>
              <a:rPr lang="ru-RU" sz="2000" b="1" dirty="0" err="1" smtClean="0"/>
              <a:t>може</a:t>
            </a:r>
            <a:r>
              <a:rPr lang="ru-RU" sz="2000" b="1" dirty="0" smtClean="0"/>
              <a:t> бути </a:t>
            </a:r>
            <a:r>
              <a:rPr lang="ru-RU" sz="2000" b="1" dirty="0" err="1" smtClean="0"/>
              <a:t>смертельний</a:t>
            </a:r>
            <a:r>
              <a:rPr lang="ru-RU" sz="2000" b="1" dirty="0" smtClean="0"/>
              <a:t> для маленьких </a:t>
            </a:r>
            <a:r>
              <a:rPr lang="ru-RU" sz="2000" b="1" dirty="0" err="1" smtClean="0"/>
              <a:t>дітей</a:t>
            </a:r>
            <a:r>
              <a:rPr lang="ru-RU" sz="2000" b="1" dirty="0" smtClean="0"/>
              <a:t>.</a:t>
            </a:r>
            <a:endParaRPr lang="ru-RU" sz="2000" b="1" dirty="0" smtClean="0">
              <a:solidFill>
                <a:srgbClr val="7030A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472518" cy="6215106"/>
          </a:xfrm>
        </p:spPr>
        <p:txBody>
          <a:bodyPr>
            <a:normAutofit fontScale="77500" lnSpcReduction="20000"/>
          </a:bodyPr>
          <a:lstStyle/>
          <a:p>
            <a:pPr algn="just" fontAlgn="base"/>
            <a:r>
              <a:rPr lang="ru-RU" sz="3600" b="1" dirty="0" smtClean="0">
                <a:solidFill>
                  <a:srgbClr val="7030A0"/>
                </a:solidFill>
              </a:rPr>
              <a:t>Перша </a:t>
            </a:r>
            <a:r>
              <a:rPr lang="ru-RU" sz="3600" b="1" dirty="0" err="1" smtClean="0">
                <a:solidFill>
                  <a:srgbClr val="7030A0"/>
                </a:solidFill>
              </a:rPr>
              <a:t>допомога</a:t>
            </a:r>
            <a:r>
              <a:rPr lang="ru-RU" sz="3600" b="1" dirty="0" smtClean="0">
                <a:solidFill>
                  <a:srgbClr val="7030A0"/>
                </a:solidFill>
              </a:rPr>
              <a:t> при </a:t>
            </a:r>
            <a:r>
              <a:rPr lang="ru-RU" sz="3600" b="1" dirty="0" err="1" smtClean="0">
                <a:solidFill>
                  <a:srgbClr val="7030A0"/>
                </a:solidFill>
              </a:rPr>
              <a:t>укусі</a:t>
            </a:r>
            <a:r>
              <a:rPr lang="ru-RU" sz="3600" b="1" dirty="0" smtClean="0">
                <a:solidFill>
                  <a:srgbClr val="7030A0"/>
                </a:solidFill>
              </a:rPr>
              <a:t> </a:t>
            </a:r>
            <a:r>
              <a:rPr lang="ru-RU" sz="3600" b="1" dirty="0" err="1" smtClean="0">
                <a:solidFill>
                  <a:srgbClr val="7030A0"/>
                </a:solidFill>
              </a:rPr>
              <a:t>отруйного</a:t>
            </a:r>
            <a:r>
              <a:rPr lang="ru-RU" sz="3600" b="1" dirty="0" smtClean="0">
                <a:solidFill>
                  <a:srgbClr val="7030A0"/>
                </a:solidFill>
              </a:rPr>
              <a:t> </a:t>
            </a:r>
            <a:r>
              <a:rPr lang="ru-RU" sz="3600" b="1" dirty="0" err="1" smtClean="0">
                <a:solidFill>
                  <a:srgbClr val="7030A0"/>
                </a:solidFill>
              </a:rPr>
              <a:t>павука</a:t>
            </a:r>
            <a:r>
              <a:rPr lang="ru-RU" sz="3600" b="1" dirty="0" smtClean="0">
                <a:solidFill>
                  <a:srgbClr val="7030A0"/>
                </a:solidFill>
              </a:rPr>
              <a:t> </a:t>
            </a:r>
            <a:r>
              <a:rPr lang="ru-RU" sz="3600" b="1" dirty="0" err="1" smtClean="0">
                <a:solidFill>
                  <a:srgbClr val="7030A0"/>
                </a:solidFill>
              </a:rPr>
              <a:t>полягає</a:t>
            </a:r>
            <a:r>
              <a:rPr lang="ru-RU" sz="3600" b="1" dirty="0" smtClean="0">
                <a:solidFill>
                  <a:srgbClr val="7030A0"/>
                </a:solidFill>
              </a:rPr>
              <a:t> в </a:t>
            </a:r>
            <a:r>
              <a:rPr lang="ru-RU" sz="3600" b="1" dirty="0" err="1" smtClean="0">
                <a:solidFill>
                  <a:srgbClr val="7030A0"/>
                </a:solidFill>
              </a:rPr>
              <a:t>наступному</a:t>
            </a:r>
            <a:r>
              <a:rPr lang="ru-RU" sz="3600" b="1" dirty="0" smtClean="0">
                <a:solidFill>
                  <a:srgbClr val="7030A0"/>
                </a:solidFill>
              </a:rPr>
              <a:t>:</a:t>
            </a:r>
          </a:p>
          <a:p>
            <a:pPr algn="just" fontAlgn="base"/>
            <a:r>
              <a:rPr lang="ru-RU" b="1" dirty="0" err="1" smtClean="0"/>
              <a:t>Місце</a:t>
            </a:r>
            <a:r>
              <a:rPr lang="ru-RU" b="1" dirty="0" smtClean="0"/>
              <a:t> укусу </a:t>
            </a:r>
            <a:r>
              <a:rPr lang="ru-RU" b="1" dirty="0" err="1" smtClean="0"/>
              <a:t>слід</a:t>
            </a:r>
            <a:r>
              <a:rPr lang="ru-RU" b="1" dirty="0" smtClean="0"/>
              <a:t> </a:t>
            </a:r>
            <a:r>
              <a:rPr lang="ru-RU" b="1" dirty="0" err="1" smtClean="0"/>
              <a:t>ретельно</a:t>
            </a:r>
            <a:r>
              <a:rPr lang="ru-RU" b="1" dirty="0" smtClean="0"/>
              <a:t> </a:t>
            </a:r>
            <a:r>
              <a:rPr lang="ru-RU" b="1" dirty="0" err="1" smtClean="0"/>
              <a:t>промити</a:t>
            </a:r>
            <a:r>
              <a:rPr lang="ru-RU" b="1" dirty="0" smtClean="0"/>
              <a:t> великою </a:t>
            </a:r>
            <a:r>
              <a:rPr lang="ru-RU" b="1" dirty="0" err="1" smtClean="0"/>
              <a:t>кількістю</a:t>
            </a:r>
            <a:r>
              <a:rPr lang="ru-RU" b="1" dirty="0" smtClean="0"/>
              <a:t> води, </a:t>
            </a:r>
            <a:r>
              <a:rPr lang="ru-RU" b="1" dirty="0" err="1" smtClean="0"/>
              <a:t>бажано</a:t>
            </a:r>
            <a:r>
              <a:rPr lang="ru-RU" b="1" dirty="0" smtClean="0"/>
              <a:t> </a:t>
            </a:r>
            <a:r>
              <a:rPr lang="ru-RU" b="1" dirty="0" err="1" smtClean="0"/>
              <a:t>з</a:t>
            </a:r>
            <a:r>
              <a:rPr lang="ru-RU" b="1" dirty="0" smtClean="0"/>
              <a:t> милом.</a:t>
            </a:r>
          </a:p>
          <a:p>
            <a:pPr algn="just" fontAlgn="base"/>
            <a:r>
              <a:rPr lang="ru-RU" b="1" dirty="0" err="1" smtClean="0"/>
              <a:t>Уражену</a:t>
            </a:r>
            <a:r>
              <a:rPr lang="ru-RU" b="1" dirty="0" smtClean="0"/>
              <a:t> </a:t>
            </a:r>
            <a:r>
              <a:rPr lang="ru-RU" b="1" dirty="0" err="1" smtClean="0"/>
              <a:t>кінцівку</a:t>
            </a:r>
            <a:r>
              <a:rPr lang="ru-RU" b="1" dirty="0" smtClean="0"/>
              <a:t> </a:t>
            </a:r>
            <a:r>
              <a:rPr lang="ru-RU" b="1" dirty="0" err="1" smtClean="0"/>
              <a:t>знерухомити</a:t>
            </a:r>
            <a:r>
              <a:rPr lang="ru-RU" b="1" dirty="0" smtClean="0"/>
              <a:t> — </a:t>
            </a:r>
            <a:r>
              <a:rPr lang="ru-RU" b="1" dirty="0" err="1" smtClean="0"/>
              <a:t>зафіксувати</a:t>
            </a:r>
            <a:r>
              <a:rPr lang="ru-RU" b="1" dirty="0" smtClean="0"/>
              <a:t> за </a:t>
            </a:r>
            <a:r>
              <a:rPr lang="ru-RU" b="1" dirty="0" err="1" smtClean="0"/>
              <a:t>допомогою</a:t>
            </a:r>
            <a:r>
              <a:rPr lang="ru-RU" b="1" dirty="0" smtClean="0"/>
              <a:t> </a:t>
            </a:r>
            <a:r>
              <a:rPr lang="ru-RU" b="1" dirty="0" err="1" smtClean="0"/>
              <a:t>палиці</a:t>
            </a:r>
            <a:r>
              <a:rPr lang="ru-RU" b="1" dirty="0" smtClean="0"/>
              <a:t>, </a:t>
            </a:r>
            <a:r>
              <a:rPr lang="ru-RU" b="1" dirty="0" err="1" smtClean="0"/>
              <a:t>дошки</a:t>
            </a:r>
            <a:r>
              <a:rPr lang="ru-RU" b="1" dirty="0" smtClean="0"/>
              <a:t>.</a:t>
            </a:r>
          </a:p>
          <a:p>
            <a:pPr algn="just" fontAlgn="base"/>
            <a:r>
              <a:rPr lang="ru-RU" b="1" dirty="0" err="1" smtClean="0"/>
              <a:t>Якщо</a:t>
            </a:r>
            <a:r>
              <a:rPr lang="ru-RU" b="1" dirty="0" smtClean="0"/>
              <a:t> </a:t>
            </a:r>
            <a:r>
              <a:rPr lang="ru-RU" b="1" dirty="0" err="1" smtClean="0"/>
              <a:t>місце</a:t>
            </a:r>
            <a:r>
              <a:rPr lang="ru-RU" b="1" dirty="0" smtClean="0"/>
              <a:t> укусу нога </a:t>
            </a:r>
            <a:r>
              <a:rPr lang="ru-RU" b="1" dirty="0" err="1" smtClean="0"/>
              <a:t>або</a:t>
            </a:r>
            <a:r>
              <a:rPr lang="ru-RU" b="1" dirty="0" smtClean="0"/>
              <a:t> рука, треба </a:t>
            </a:r>
            <a:r>
              <a:rPr lang="ru-RU" b="1" dirty="0" err="1" smtClean="0"/>
              <a:t>вище</a:t>
            </a:r>
            <a:r>
              <a:rPr lang="ru-RU" b="1" dirty="0" smtClean="0"/>
              <a:t> </a:t>
            </a:r>
            <a:r>
              <a:rPr lang="ru-RU" b="1" dirty="0" err="1" smtClean="0"/>
              <a:t>місця</a:t>
            </a:r>
            <a:r>
              <a:rPr lang="ru-RU" b="1" dirty="0" smtClean="0"/>
              <a:t> укусу </a:t>
            </a:r>
            <a:r>
              <a:rPr lang="ru-RU" b="1" dirty="0" err="1" smtClean="0"/>
              <a:t>накласти</a:t>
            </a:r>
            <a:r>
              <a:rPr lang="ru-RU" b="1" dirty="0" smtClean="0"/>
              <a:t> </a:t>
            </a:r>
            <a:r>
              <a:rPr lang="ru-RU" b="1" dirty="0" err="1" smtClean="0"/>
              <a:t>щільну</a:t>
            </a:r>
            <a:r>
              <a:rPr lang="ru-RU" b="1" dirty="0" smtClean="0"/>
              <a:t> </a:t>
            </a:r>
            <a:r>
              <a:rPr lang="ru-RU" b="1" dirty="0" err="1" smtClean="0"/>
              <a:t>пов'язку</a:t>
            </a:r>
            <a:r>
              <a:rPr lang="ru-RU" b="1" dirty="0" smtClean="0"/>
              <a:t>. Вона </a:t>
            </a:r>
            <a:r>
              <a:rPr lang="ru-RU" b="1" dirty="0" err="1" smtClean="0"/>
              <a:t>потрібна</a:t>
            </a:r>
            <a:r>
              <a:rPr lang="ru-RU" b="1" dirty="0" smtClean="0"/>
              <a:t> для того, </a:t>
            </a:r>
            <a:r>
              <a:rPr lang="ru-RU" b="1" dirty="0" err="1" smtClean="0"/>
              <a:t>щоб</a:t>
            </a:r>
            <a:r>
              <a:rPr lang="ru-RU" b="1" dirty="0" smtClean="0"/>
              <a:t> </a:t>
            </a:r>
            <a:r>
              <a:rPr lang="ru-RU" b="1" dirty="0" err="1" smtClean="0"/>
              <a:t>отрута</a:t>
            </a:r>
            <a:r>
              <a:rPr lang="ru-RU" b="1" dirty="0" smtClean="0"/>
              <a:t> не </a:t>
            </a:r>
            <a:r>
              <a:rPr lang="ru-RU" b="1" dirty="0" err="1" smtClean="0"/>
              <a:t>поширювалася</a:t>
            </a:r>
            <a:r>
              <a:rPr lang="ru-RU" b="1" dirty="0" smtClean="0"/>
              <a:t> по </a:t>
            </a:r>
            <a:r>
              <a:rPr lang="ru-RU" b="1" dirty="0" err="1" smtClean="0"/>
              <a:t>організму</a:t>
            </a:r>
            <a:r>
              <a:rPr lang="ru-RU" b="1" dirty="0" smtClean="0"/>
              <a:t> </a:t>
            </a:r>
            <a:r>
              <a:rPr lang="ru-RU" b="1" dirty="0" err="1" smtClean="0"/>
              <a:t>дуже</a:t>
            </a:r>
            <a:r>
              <a:rPr lang="ru-RU" b="1" dirty="0" smtClean="0"/>
              <a:t> </a:t>
            </a:r>
            <a:r>
              <a:rPr lang="ru-RU" b="1" dirty="0" err="1" smtClean="0"/>
              <a:t>швидко</a:t>
            </a:r>
            <a:r>
              <a:rPr lang="ru-RU" b="1" dirty="0" smtClean="0"/>
              <a:t>. З </a:t>
            </a:r>
            <a:r>
              <a:rPr lang="ru-RU" b="1" dirty="0" err="1" smtClean="0"/>
              <a:t>цією</a:t>
            </a:r>
            <a:r>
              <a:rPr lang="ru-RU" b="1" dirty="0" smtClean="0"/>
              <a:t> ж метою </a:t>
            </a:r>
            <a:r>
              <a:rPr lang="ru-RU" b="1" dirty="0" err="1" smtClean="0"/>
              <a:t>бажано</a:t>
            </a:r>
            <a:r>
              <a:rPr lang="ru-RU" b="1" dirty="0" smtClean="0"/>
              <a:t>, </a:t>
            </a:r>
            <a:r>
              <a:rPr lang="ru-RU" b="1" dirty="0" err="1" smtClean="0"/>
              <a:t>щоб</a:t>
            </a:r>
            <a:r>
              <a:rPr lang="ru-RU" b="1" dirty="0" smtClean="0"/>
              <a:t> </a:t>
            </a:r>
            <a:r>
              <a:rPr lang="ru-RU" b="1" dirty="0" err="1" smtClean="0"/>
              <a:t>потерпілий</a:t>
            </a:r>
            <a:r>
              <a:rPr lang="ru-RU" b="1" dirty="0" smtClean="0"/>
              <a:t> </a:t>
            </a:r>
            <a:r>
              <a:rPr lang="ru-RU" b="1" dirty="0" err="1" smtClean="0"/>
              <a:t>прийняв</a:t>
            </a:r>
            <a:r>
              <a:rPr lang="ru-RU" b="1" dirty="0" smtClean="0"/>
              <a:t> </a:t>
            </a:r>
            <a:r>
              <a:rPr lang="ru-RU" b="1" dirty="0" err="1" smtClean="0"/>
              <a:t>горизонтальне</a:t>
            </a:r>
            <a:r>
              <a:rPr lang="ru-RU" b="1" dirty="0" smtClean="0"/>
              <a:t> </a:t>
            </a:r>
            <a:r>
              <a:rPr lang="ru-RU" b="1" dirty="0" err="1" smtClean="0"/>
              <a:t>положення</a:t>
            </a:r>
            <a:r>
              <a:rPr lang="ru-RU" b="1" dirty="0" smtClean="0"/>
              <a:t>.</a:t>
            </a:r>
          </a:p>
          <a:p>
            <a:pPr algn="just" fontAlgn="base"/>
            <a:r>
              <a:rPr lang="ru-RU" b="1" dirty="0" smtClean="0"/>
              <a:t>До </a:t>
            </a:r>
            <a:r>
              <a:rPr lang="ru-RU" b="1" dirty="0" err="1" smtClean="0"/>
              <a:t>місця</a:t>
            </a:r>
            <a:r>
              <a:rPr lang="ru-RU" b="1" dirty="0" smtClean="0"/>
              <a:t> укусу </a:t>
            </a:r>
            <a:r>
              <a:rPr lang="ru-RU" b="1" dirty="0" err="1" smtClean="0"/>
              <a:t>необхідно</a:t>
            </a:r>
            <a:r>
              <a:rPr lang="ru-RU" b="1" dirty="0" smtClean="0"/>
              <a:t> </a:t>
            </a:r>
            <a:r>
              <a:rPr lang="ru-RU" b="1" dirty="0" err="1" smtClean="0"/>
              <a:t>прикласти</a:t>
            </a:r>
            <a:r>
              <a:rPr lang="ru-RU" b="1" dirty="0" smtClean="0"/>
              <a:t> </a:t>
            </a:r>
            <a:r>
              <a:rPr lang="ru-RU" b="1" dirty="0" err="1" smtClean="0"/>
              <a:t>холодний</a:t>
            </a:r>
            <a:r>
              <a:rPr lang="ru-RU" b="1" dirty="0" smtClean="0"/>
              <a:t> </a:t>
            </a:r>
            <a:r>
              <a:rPr lang="ru-RU" b="1" dirty="0" err="1" smtClean="0"/>
              <a:t>компрес</a:t>
            </a:r>
            <a:r>
              <a:rPr lang="ru-RU" b="1" dirty="0" smtClean="0"/>
              <a:t>.</a:t>
            </a:r>
          </a:p>
          <a:p>
            <a:pPr algn="just" fontAlgn="base"/>
            <a:r>
              <a:rPr lang="ru-RU" b="1" dirty="0" err="1" smtClean="0"/>
              <a:t>Рясно</a:t>
            </a:r>
            <a:r>
              <a:rPr lang="ru-RU" b="1" dirty="0" smtClean="0"/>
              <a:t> </a:t>
            </a:r>
            <a:r>
              <a:rPr lang="ru-RU" b="1" dirty="0" err="1" smtClean="0"/>
              <a:t>поїти</a:t>
            </a:r>
            <a:r>
              <a:rPr lang="ru-RU" b="1" dirty="0" smtClean="0"/>
              <a:t> </a:t>
            </a:r>
            <a:r>
              <a:rPr lang="ru-RU" b="1" dirty="0" err="1" smtClean="0"/>
              <a:t>потерпілого</a:t>
            </a:r>
            <a:r>
              <a:rPr lang="ru-RU" b="1" dirty="0" smtClean="0"/>
              <a:t>.</a:t>
            </a:r>
          </a:p>
          <a:p>
            <a:pPr algn="just" fontAlgn="base"/>
            <a:r>
              <a:rPr lang="ru-RU" b="1" dirty="0" err="1" smtClean="0"/>
              <a:t>Дорослому</a:t>
            </a:r>
            <a:r>
              <a:rPr lang="ru-RU" b="1" dirty="0" smtClean="0"/>
              <a:t> </a:t>
            </a:r>
            <a:r>
              <a:rPr lang="ru-RU" b="1" dirty="0" err="1" smtClean="0"/>
              <a:t>можна</a:t>
            </a:r>
            <a:r>
              <a:rPr lang="ru-RU" b="1" dirty="0" smtClean="0"/>
              <a:t> </a:t>
            </a:r>
            <a:r>
              <a:rPr lang="ru-RU" b="1" dirty="0" err="1" smtClean="0"/>
              <a:t>дати</a:t>
            </a:r>
            <a:r>
              <a:rPr lang="ru-RU" b="1" dirty="0" smtClean="0"/>
              <a:t> </a:t>
            </a:r>
            <a:r>
              <a:rPr lang="ru-RU" b="1" dirty="0" err="1" smtClean="0"/>
              <a:t>такі</a:t>
            </a:r>
            <a:r>
              <a:rPr lang="ru-RU" b="1" dirty="0" smtClean="0"/>
              <a:t> </a:t>
            </a:r>
            <a:r>
              <a:rPr lang="ru-RU" b="1" dirty="0" err="1" smtClean="0"/>
              <a:t>препарати</a:t>
            </a:r>
            <a:r>
              <a:rPr lang="ru-RU" b="1" dirty="0" smtClean="0"/>
              <a:t>, як </a:t>
            </a:r>
            <a:r>
              <a:rPr lang="ru-RU" b="1" dirty="0" err="1" smtClean="0"/>
              <a:t>ацетамінофен</a:t>
            </a:r>
            <a:r>
              <a:rPr lang="ru-RU" b="1" dirty="0" smtClean="0"/>
              <a:t> </a:t>
            </a:r>
            <a:r>
              <a:rPr lang="ru-RU" b="1" dirty="0" err="1" smtClean="0"/>
              <a:t>або</a:t>
            </a:r>
            <a:r>
              <a:rPr lang="ru-RU" b="1" dirty="0" smtClean="0"/>
              <a:t> </a:t>
            </a:r>
            <a:r>
              <a:rPr lang="ru-RU" b="1" dirty="0" err="1" smtClean="0"/>
              <a:t>аспірин</a:t>
            </a:r>
            <a:r>
              <a:rPr lang="ru-RU" b="1" dirty="0" smtClean="0"/>
              <a:t>, </a:t>
            </a:r>
            <a:r>
              <a:rPr lang="ru-RU" b="1" dirty="0" err="1" smtClean="0"/>
              <a:t>дітям</a:t>
            </a:r>
            <a:r>
              <a:rPr lang="ru-RU" b="1" dirty="0" smtClean="0"/>
              <a:t> — парацетамол.</a:t>
            </a:r>
          </a:p>
          <a:p>
            <a:pPr algn="just" fontAlgn="base"/>
            <a:r>
              <a:rPr lang="ru-RU" b="1" dirty="0" err="1" smtClean="0"/>
              <a:t>Доставити</a:t>
            </a:r>
            <a:r>
              <a:rPr lang="ru-RU" b="1" dirty="0" smtClean="0"/>
              <a:t> </a:t>
            </a:r>
            <a:r>
              <a:rPr lang="ru-RU" b="1" dirty="0" err="1" smtClean="0"/>
              <a:t>потерпілого</a:t>
            </a:r>
            <a:r>
              <a:rPr lang="ru-RU" b="1" dirty="0" smtClean="0"/>
              <a:t> в </a:t>
            </a:r>
            <a:r>
              <a:rPr lang="ru-RU" b="1" dirty="0" err="1" smtClean="0"/>
              <a:t>медичний</a:t>
            </a:r>
            <a:r>
              <a:rPr lang="ru-RU" b="1" dirty="0" smtClean="0"/>
              <a:t> заклад для </a:t>
            </a:r>
            <a:r>
              <a:rPr lang="ru-RU" b="1" dirty="0" err="1" smtClean="0"/>
              <a:t>введення</a:t>
            </a:r>
            <a:r>
              <a:rPr lang="ru-RU" b="1" dirty="0" smtClean="0"/>
              <a:t> </a:t>
            </a:r>
            <a:r>
              <a:rPr lang="ru-RU" b="1" dirty="0" err="1" smtClean="0"/>
              <a:t>протиотрути</a:t>
            </a:r>
            <a:r>
              <a:rPr lang="ru-RU" b="1" dirty="0" smtClean="0"/>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Заголовок 1"/>
          <p:cNvSpPr>
            <a:spLocks noGrp="1"/>
          </p:cNvSpPr>
          <p:nvPr>
            <p:ph type="ctrTitle"/>
          </p:nvPr>
        </p:nvSpPr>
        <p:spPr>
          <a:xfrm>
            <a:off x="857250" y="285729"/>
            <a:ext cx="7824788" cy="928693"/>
          </a:xfrm>
        </p:spPr>
        <p:txBody>
          <a:bodyPr>
            <a:normAutofit fontScale="90000"/>
          </a:bodyPr>
          <a:lstStyle/>
          <a:p>
            <a:pPr algn="ctr"/>
            <a:r>
              <a:rPr lang="ru-RU" b="1" dirty="0" err="1" smtClean="0"/>
              <a:t>Домашнє</a:t>
            </a:r>
            <a:r>
              <a:rPr lang="ru-RU" b="1" dirty="0" smtClean="0"/>
              <a:t> </a:t>
            </a:r>
            <a:r>
              <a:rPr lang="ru-RU" b="1" dirty="0" err="1" smtClean="0"/>
              <a:t>завдання</a:t>
            </a:r>
            <a:r>
              <a:rPr lang="ru-RU" b="1" dirty="0" smtClean="0"/>
              <a:t> </a:t>
            </a:r>
            <a:br>
              <a:rPr lang="ru-RU" b="1" dirty="0" smtClean="0"/>
            </a:br>
            <a:r>
              <a:rPr lang="ru-RU" b="1" dirty="0" smtClean="0"/>
              <a:t>(</a:t>
            </a:r>
            <a:r>
              <a:rPr lang="ru-RU" b="1" dirty="0" err="1" smtClean="0"/>
              <a:t>самостійна</a:t>
            </a:r>
            <a:r>
              <a:rPr lang="ru-RU" b="1" dirty="0" smtClean="0"/>
              <a:t> робота)</a:t>
            </a:r>
          </a:p>
        </p:txBody>
      </p:sp>
      <p:sp>
        <p:nvSpPr>
          <p:cNvPr id="142339" name="Подзаголовок 2"/>
          <p:cNvSpPr>
            <a:spLocks noGrp="1"/>
          </p:cNvSpPr>
          <p:nvPr>
            <p:ph type="subTitle" idx="1"/>
          </p:nvPr>
        </p:nvSpPr>
        <p:spPr>
          <a:xfrm>
            <a:off x="642910" y="1571612"/>
            <a:ext cx="8039128" cy="4429155"/>
          </a:xfrm>
        </p:spPr>
        <p:txBody>
          <a:bodyPr>
            <a:normAutofit/>
          </a:bodyPr>
          <a:lstStyle/>
          <a:p>
            <a:pPr marL="514350" indent="-514350" algn="just">
              <a:buFont typeface="Wingdings" pitchFamily="2" charset="2"/>
              <a:buChar char="v"/>
            </a:pPr>
            <a:r>
              <a:rPr lang="ru-RU" sz="3600" b="1" dirty="0" err="1" smtClean="0">
                <a:solidFill>
                  <a:srgbClr val="FF0000"/>
                </a:solidFill>
              </a:rPr>
              <a:t>Проаналізувати</a:t>
            </a:r>
            <a:r>
              <a:rPr lang="ru-RU" sz="3600" b="1" dirty="0" smtClean="0">
                <a:solidFill>
                  <a:srgbClr val="FF0000"/>
                </a:solidFill>
              </a:rPr>
              <a:t> методики </a:t>
            </a:r>
            <a:r>
              <a:rPr lang="ru-RU" sz="3600" b="1" dirty="0" err="1" smtClean="0">
                <a:solidFill>
                  <a:srgbClr val="FF0000"/>
                </a:solidFill>
              </a:rPr>
              <a:t>оцінки</a:t>
            </a:r>
            <a:r>
              <a:rPr lang="ru-RU" sz="3600" b="1" dirty="0" smtClean="0">
                <a:solidFill>
                  <a:srgbClr val="FF0000"/>
                </a:solidFill>
              </a:rPr>
              <a:t> </a:t>
            </a:r>
            <a:r>
              <a:rPr lang="ru-RU" sz="3600" b="1" dirty="0" err="1" smtClean="0">
                <a:solidFill>
                  <a:srgbClr val="FF0000"/>
                </a:solidFill>
              </a:rPr>
              <a:t>площі</a:t>
            </a:r>
            <a:r>
              <a:rPr lang="ru-RU" sz="3600" b="1" dirty="0" smtClean="0">
                <a:solidFill>
                  <a:srgbClr val="FF0000"/>
                </a:solidFill>
              </a:rPr>
              <a:t> </a:t>
            </a:r>
            <a:r>
              <a:rPr lang="ru-RU" sz="3600" b="1" dirty="0" err="1" smtClean="0">
                <a:solidFill>
                  <a:srgbClr val="FF0000"/>
                </a:solidFill>
              </a:rPr>
              <a:t>опіків</a:t>
            </a:r>
            <a:r>
              <a:rPr lang="ru-RU" sz="3600" b="1" dirty="0" smtClean="0">
                <a:solidFill>
                  <a:srgbClr val="FF0000"/>
                </a:solidFill>
              </a:rPr>
              <a:t>.</a:t>
            </a:r>
          </a:p>
          <a:p>
            <a:pPr marL="514350" indent="-514350" algn="just">
              <a:buFont typeface="Wingdings" pitchFamily="2" charset="2"/>
              <a:buChar char="v"/>
            </a:pPr>
            <a:r>
              <a:rPr lang="ru-RU" sz="3600" b="1" dirty="0" smtClean="0">
                <a:solidFill>
                  <a:srgbClr val="FF0000"/>
                </a:solidFill>
              </a:rPr>
              <a:t>Прогноз </a:t>
            </a:r>
            <a:r>
              <a:rPr lang="ru-RU" sz="3600" b="1" dirty="0" err="1" smtClean="0">
                <a:solidFill>
                  <a:srgbClr val="FF0000"/>
                </a:solidFill>
              </a:rPr>
              <a:t>опікової</a:t>
            </a:r>
            <a:r>
              <a:rPr lang="ru-RU" sz="3600" b="1" dirty="0" smtClean="0">
                <a:solidFill>
                  <a:srgbClr val="FF0000"/>
                </a:solidFill>
              </a:rPr>
              <a:t> </a:t>
            </a:r>
            <a:r>
              <a:rPr lang="ru-RU" sz="3600" b="1" dirty="0" err="1" smtClean="0">
                <a:solidFill>
                  <a:srgbClr val="FF0000"/>
                </a:solidFill>
              </a:rPr>
              <a:t>хвороби</a:t>
            </a:r>
            <a:r>
              <a:rPr lang="ru-RU" sz="3600" b="1" dirty="0" smtClean="0">
                <a:solidFill>
                  <a:srgbClr val="FF0000"/>
                </a:solidFill>
              </a:rPr>
              <a:t> (</a:t>
            </a:r>
            <a:r>
              <a:rPr lang="ru-RU" sz="3600" b="1" dirty="0" err="1" smtClean="0">
                <a:solidFill>
                  <a:srgbClr val="FF0000"/>
                </a:solidFill>
              </a:rPr>
              <a:t>прогностичні</a:t>
            </a:r>
            <a:r>
              <a:rPr lang="ru-RU" sz="3600" b="1" dirty="0" smtClean="0">
                <a:solidFill>
                  <a:srgbClr val="FF0000"/>
                </a:solidFill>
              </a:rPr>
              <a:t> </a:t>
            </a:r>
            <a:r>
              <a:rPr lang="ru-RU" sz="3600" b="1" dirty="0" err="1" smtClean="0">
                <a:solidFill>
                  <a:srgbClr val="FF0000"/>
                </a:solidFill>
              </a:rPr>
              <a:t>індекси</a:t>
            </a:r>
            <a:r>
              <a:rPr lang="ru-RU" sz="3600" b="1" dirty="0" smtClean="0">
                <a:solidFill>
                  <a:srgbClr val="FF0000"/>
                </a:solidFill>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7224" y="428604"/>
            <a:ext cx="7929618" cy="6032421"/>
          </a:xfrm>
          <a:prstGeom prst="rect">
            <a:avLst/>
          </a:prstGeom>
        </p:spPr>
        <p:txBody>
          <a:bodyPr wrap="square">
            <a:spAutoFit/>
          </a:bodyPr>
          <a:lstStyle/>
          <a:p>
            <a:pPr marL="514350" indent="-514350" algn="just"/>
            <a:r>
              <a:rPr lang="ru-RU" sz="2800" b="1" dirty="0" err="1" smtClean="0">
                <a:solidFill>
                  <a:srgbClr val="0070C0"/>
                </a:solidFill>
              </a:rPr>
              <a:t>Перегляньте</a:t>
            </a:r>
            <a:r>
              <a:rPr lang="ru-RU" sz="2800" b="1" dirty="0" smtClean="0">
                <a:solidFill>
                  <a:srgbClr val="0070C0"/>
                </a:solidFill>
              </a:rPr>
              <a:t> </a:t>
            </a:r>
            <a:r>
              <a:rPr lang="ru-RU" sz="2800" b="1" dirty="0" err="1" smtClean="0">
                <a:solidFill>
                  <a:srgbClr val="0070C0"/>
                </a:solidFill>
              </a:rPr>
              <a:t>відео</a:t>
            </a:r>
            <a:r>
              <a:rPr lang="ru-RU" sz="2800" b="1" dirty="0" smtClean="0">
                <a:solidFill>
                  <a:srgbClr val="0070C0"/>
                </a:solidFill>
              </a:rPr>
              <a:t>: </a:t>
            </a:r>
          </a:p>
          <a:p>
            <a:pPr marL="514350" indent="-514350" algn="just">
              <a:buFontTx/>
              <a:buChar char="-"/>
            </a:pPr>
            <a:r>
              <a:rPr lang="ru-RU" sz="2000" b="1" dirty="0" err="1" smtClean="0">
                <a:solidFill>
                  <a:srgbClr val="FF0000"/>
                </a:solidFill>
              </a:rPr>
              <a:t>опіки</a:t>
            </a:r>
            <a:r>
              <a:rPr lang="ru-RU" sz="2000" b="1" dirty="0" smtClean="0">
                <a:solidFill>
                  <a:srgbClr val="FF0000"/>
                </a:solidFill>
              </a:rPr>
              <a:t>:</a:t>
            </a:r>
            <a:r>
              <a:rPr lang="ru-RU" sz="2000" b="1" dirty="0" smtClean="0">
                <a:solidFill>
                  <a:srgbClr val="0070C0"/>
                </a:solidFill>
              </a:rPr>
              <a:t>  </a:t>
            </a:r>
            <a:r>
              <a:rPr lang="en-US" sz="2000" b="1" dirty="0" smtClean="0">
                <a:solidFill>
                  <a:srgbClr val="FF0000"/>
                </a:solidFill>
                <a:hlinkClick r:id="rId2"/>
              </a:rPr>
              <a:t>https://www.youtube.com/watch?v=4TsQpfnR-h8</a:t>
            </a:r>
            <a:endParaRPr lang="ru-RU" sz="2000" b="1" dirty="0" smtClean="0">
              <a:solidFill>
                <a:srgbClr val="FF0000"/>
              </a:solidFill>
            </a:endParaRPr>
          </a:p>
          <a:p>
            <a:pPr marL="514350" indent="-514350" algn="just">
              <a:buFontTx/>
              <a:buChar char="-"/>
            </a:pPr>
            <a:r>
              <a:rPr lang="ru-RU" sz="2000" b="1" dirty="0" err="1" smtClean="0">
                <a:solidFill>
                  <a:srgbClr val="FF0000"/>
                </a:solidFill>
              </a:rPr>
              <a:t>обмороження</a:t>
            </a:r>
            <a:r>
              <a:rPr lang="ru-RU" sz="2000" b="1" dirty="0" smtClean="0">
                <a:solidFill>
                  <a:srgbClr val="FF0000"/>
                </a:solidFill>
              </a:rPr>
              <a:t>: </a:t>
            </a:r>
            <a:r>
              <a:rPr lang="en-US" sz="2000" b="1" dirty="0" smtClean="0">
                <a:solidFill>
                  <a:srgbClr val="FF0000"/>
                </a:solidFill>
                <a:hlinkClick r:id="rId3"/>
              </a:rPr>
              <a:t>https://www.youtube.com/watch?v=n34dRQmkdAU</a:t>
            </a:r>
            <a:endParaRPr lang="ru-RU" sz="2000" b="1" dirty="0" smtClean="0">
              <a:solidFill>
                <a:srgbClr val="FF0000"/>
              </a:solidFill>
            </a:endParaRPr>
          </a:p>
          <a:p>
            <a:pPr marL="514350" indent="-514350" algn="just">
              <a:buFontTx/>
              <a:buChar char="-"/>
            </a:pPr>
            <a:r>
              <a:rPr lang="ru-RU" sz="2000" b="1" dirty="0" err="1" smtClean="0">
                <a:solidFill>
                  <a:srgbClr val="FF0000"/>
                </a:solidFill>
              </a:rPr>
              <a:t>електротравми</a:t>
            </a:r>
            <a:r>
              <a:rPr lang="ru-RU" sz="2000" b="1" dirty="0" smtClean="0">
                <a:solidFill>
                  <a:srgbClr val="FF0000"/>
                </a:solidFill>
              </a:rPr>
              <a:t>: </a:t>
            </a:r>
            <a:r>
              <a:rPr lang="en-US" sz="2000" b="1" dirty="0" smtClean="0">
                <a:solidFill>
                  <a:srgbClr val="FF0000"/>
                </a:solidFill>
                <a:hlinkClick r:id="rId4"/>
              </a:rPr>
              <a:t>https://www.youtube.com/watch?v=GXqLdMk2JsE</a:t>
            </a:r>
            <a:endParaRPr lang="ru-RU" sz="2000" b="1" dirty="0" smtClean="0">
              <a:solidFill>
                <a:srgbClr val="FF0000"/>
              </a:solidFill>
            </a:endParaRPr>
          </a:p>
          <a:p>
            <a:pPr marL="514350" indent="-514350" algn="just">
              <a:buFontTx/>
              <a:buChar char="-"/>
            </a:pPr>
            <a:r>
              <a:rPr lang="ru-RU" sz="2000" b="1" dirty="0" smtClean="0">
                <a:solidFill>
                  <a:srgbClr val="FF0000"/>
                </a:solidFill>
              </a:rPr>
              <a:t>укуси: </a:t>
            </a:r>
            <a:r>
              <a:rPr lang="en-US" sz="2000" b="1" dirty="0" smtClean="0">
                <a:solidFill>
                  <a:srgbClr val="FF0000"/>
                </a:solidFill>
                <a:hlinkClick r:id="rId5"/>
              </a:rPr>
              <a:t>https://www.youtube.com/watch?v=SS4pCAD5rAc</a:t>
            </a:r>
            <a:endParaRPr lang="ru-RU" sz="2000" b="1" dirty="0" smtClean="0">
              <a:solidFill>
                <a:srgbClr val="FF0000"/>
              </a:solidFill>
            </a:endParaRPr>
          </a:p>
          <a:p>
            <a:pPr marL="514350" indent="-514350" algn="just">
              <a:buFontTx/>
              <a:buChar char="-"/>
            </a:pPr>
            <a:r>
              <a:rPr lang="en-US" sz="2000" b="1" dirty="0" smtClean="0">
                <a:solidFill>
                  <a:srgbClr val="FF0000"/>
                </a:solidFill>
                <a:hlinkClick r:id="rId6"/>
              </a:rPr>
              <a:t>https://www.youtube.com/watch?v=E5tuFTfmYqQ</a:t>
            </a:r>
            <a:endParaRPr lang="ru-RU" sz="2000" b="1" dirty="0" smtClean="0">
              <a:solidFill>
                <a:srgbClr val="FF0000"/>
              </a:solidFill>
            </a:endParaRPr>
          </a:p>
          <a:p>
            <a:pPr marL="514350" indent="-514350" algn="just">
              <a:buFontTx/>
              <a:buChar char="-"/>
            </a:pPr>
            <a:r>
              <a:rPr lang="en-US" sz="2000" b="1" dirty="0" smtClean="0">
                <a:solidFill>
                  <a:srgbClr val="FF0000"/>
                </a:solidFill>
                <a:hlinkClick r:id="rId7"/>
              </a:rPr>
              <a:t>https://www.youtube.com/watch?v=aBQN3nYnyRc</a:t>
            </a:r>
            <a:endParaRPr lang="ru-RU" sz="2000" b="1" dirty="0" smtClean="0">
              <a:solidFill>
                <a:srgbClr val="FF0000"/>
              </a:solidFill>
            </a:endParaRPr>
          </a:p>
          <a:p>
            <a:pPr marL="514350" indent="-514350" algn="just">
              <a:buFontTx/>
              <a:buChar char="-"/>
            </a:pPr>
            <a:r>
              <a:rPr lang="en-US" sz="2000" b="1" dirty="0" smtClean="0">
                <a:solidFill>
                  <a:srgbClr val="FF0000"/>
                </a:solidFill>
                <a:hlinkClick r:id="rId8"/>
              </a:rPr>
              <a:t>https://www.youtube.com/watch?v=kmySZ5ra8kM</a:t>
            </a:r>
            <a:endParaRPr lang="ru-RU" sz="2000" b="1" dirty="0" smtClean="0">
              <a:solidFill>
                <a:srgbClr val="FF0000"/>
              </a:solidFill>
            </a:endParaRPr>
          </a:p>
          <a:p>
            <a:pPr marL="514350" indent="-514350" algn="just">
              <a:buFontTx/>
              <a:buChar char="-"/>
            </a:pPr>
            <a:r>
              <a:rPr lang="en-US" sz="2000" b="1" dirty="0" smtClean="0">
                <a:solidFill>
                  <a:srgbClr val="FF0000"/>
                </a:solidFill>
                <a:hlinkClick r:id="rId9"/>
              </a:rPr>
              <a:t>https://www.youtube.com/watch?v=eYUnAbUD4-E</a:t>
            </a:r>
            <a:endParaRPr lang="ru-RU" sz="2000" b="1" dirty="0" smtClean="0">
              <a:solidFill>
                <a:srgbClr val="FF0000"/>
              </a:solidFill>
            </a:endParaRPr>
          </a:p>
          <a:p>
            <a:pPr marL="514350" indent="-514350" algn="just">
              <a:buFontTx/>
              <a:buChar char="-"/>
            </a:pPr>
            <a:r>
              <a:rPr lang="ru-RU" sz="2000" b="1" dirty="0" err="1" smtClean="0">
                <a:solidFill>
                  <a:srgbClr val="FF0000"/>
                </a:solidFill>
              </a:rPr>
              <a:t>отруєння</a:t>
            </a:r>
            <a:r>
              <a:rPr lang="ru-RU" sz="2000" b="1" dirty="0" smtClean="0">
                <a:solidFill>
                  <a:srgbClr val="FF0000"/>
                </a:solidFill>
              </a:rPr>
              <a:t>: </a:t>
            </a:r>
          </a:p>
          <a:p>
            <a:pPr marL="514350" indent="-514350" algn="just">
              <a:buFontTx/>
              <a:buChar char="-"/>
            </a:pPr>
            <a:r>
              <a:rPr lang="en-US" sz="2000" b="1" dirty="0" smtClean="0">
                <a:solidFill>
                  <a:srgbClr val="FF0000"/>
                </a:solidFill>
                <a:hlinkClick r:id="rId10"/>
              </a:rPr>
              <a:t>https://www.youtube.com/watch?v=a5i_iXY-MwM</a:t>
            </a:r>
            <a:endParaRPr lang="ru-RU" sz="2000" b="1" dirty="0" smtClean="0">
              <a:solidFill>
                <a:srgbClr val="FF0000"/>
              </a:solidFill>
            </a:endParaRPr>
          </a:p>
          <a:p>
            <a:pPr marL="514350" indent="-514350" algn="just">
              <a:buFontTx/>
              <a:buChar char="-"/>
            </a:pPr>
            <a:r>
              <a:rPr lang="en-US" sz="2000" b="1" dirty="0" smtClean="0">
                <a:solidFill>
                  <a:srgbClr val="FF0000"/>
                </a:solidFill>
                <a:hlinkClick r:id="rId11"/>
              </a:rPr>
              <a:t>https://www.youtube.com/watch?v=2q47uMUhisY</a:t>
            </a:r>
            <a:endParaRPr lang="ru-RU" sz="2000" b="1" dirty="0" smtClean="0">
              <a:solidFill>
                <a:srgbClr val="FF0000"/>
              </a:solidFill>
            </a:endParaRPr>
          </a:p>
          <a:p>
            <a:pPr marL="514350" indent="-514350" algn="just">
              <a:buFontTx/>
              <a:buChar char="-"/>
            </a:pPr>
            <a:r>
              <a:rPr lang="en-US" sz="2000" b="1" dirty="0" smtClean="0">
                <a:solidFill>
                  <a:srgbClr val="FF0000"/>
                </a:solidFill>
                <a:hlinkClick r:id="rId12"/>
              </a:rPr>
              <a:t>https://www.youtube.com/watch?v=93oOjk-JaFo</a:t>
            </a:r>
            <a:endParaRPr lang="ru-RU" sz="2000" b="1" dirty="0" smtClean="0">
              <a:solidFill>
                <a:srgbClr val="FF0000"/>
              </a:solidFill>
            </a:endParaRPr>
          </a:p>
          <a:p>
            <a:pPr marL="514350" indent="-514350" algn="just">
              <a:buFontTx/>
              <a:buChar char="-"/>
            </a:pPr>
            <a:r>
              <a:rPr lang="en-US" sz="2000" b="1" dirty="0" smtClean="0">
                <a:solidFill>
                  <a:srgbClr val="FF0000"/>
                </a:solidFill>
                <a:hlinkClick r:id="rId13"/>
              </a:rPr>
              <a:t>https://www.youtube.com/watch?v=bjCa9rOtJ5A</a:t>
            </a:r>
            <a:endParaRPr lang="ru-RU" sz="2000" b="1" dirty="0" smtClean="0">
              <a:solidFill>
                <a:srgbClr val="FF0000"/>
              </a:solidFill>
            </a:endParaRPr>
          </a:p>
          <a:p>
            <a:pPr marL="514350" indent="-514350" algn="just">
              <a:buFontTx/>
              <a:buChar char="-"/>
            </a:pPr>
            <a:r>
              <a:rPr lang="en-US" sz="2000" b="1" dirty="0" smtClean="0">
                <a:solidFill>
                  <a:srgbClr val="FF0000"/>
                </a:solidFill>
                <a:hlinkClick r:id="rId14"/>
              </a:rPr>
              <a:t>https://www.youtube.com/watch?v=Nl1nInk7A0M</a:t>
            </a:r>
            <a:endParaRPr lang="ru-RU" sz="2000" b="1" dirty="0" smtClean="0">
              <a:solidFill>
                <a:srgbClr val="FF0000"/>
              </a:solidFill>
            </a:endParaRPr>
          </a:p>
          <a:p>
            <a:pPr marL="514350" indent="-514350" algn="just">
              <a:buFontTx/>
              <a:buChar char="-"/>
            </a:pPr>
            <a:r>
              <a:rPr lang="ru-RU" sz="2000" b="1" dirty="0" err="1" smtClean="0">
                <a:solidFill>
                  <a:srgbClr val="FF0000"/>
                </a:solidFill>
              </a:rPr>
              <a:t>утоплення</a:t>
            </a:r>
            <a:r>
              <a:rPr lang="ru-RU" sz="2000" b="1" dirty="0" smtClean="0">
                <a:solidFill>
                  <a:srgbClr val="FF0000"/>
                </a:solidFill>
              </a:rPr>
              <a:t>:  </a:t>
            </a:r>
            <a:r>
              <a:rPr lang="en-US" sz="2000" b="1" dirty="0" smtClean="0">
                <a:solidFill>
                  <a:srgbClr val="FF0000"/>
                </a:solidFill>
                <a:hlinkClick r:id="rId15"/>
              </a:rPr>
              <a:t>https://www.youtube.com/watch?v=tlAGHYD3j04&amp;t=10s</a:t>
            </a:r>
            <a:endParaRPr lang="ru-RU" sz="2000" b="1" dirty="0" smtClean="0">
              <a:solidFill>
                <a:srgbClr val="FF0000"/>
              </a:solidFill>
            </a:endParaRPr>
          </a:p>
          <a:p>
            <a:pPr marL="514350" indent="-514350" algn="just">
              <a:buFontTx/>
              <a:buChar char="-"/>
            </a:pPr>
            <a:endParaRPr lang="ru-RU" b="1" dirty="0" smtClean="0">
              <a:solidFill>
                <a:srgbClr val="FF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l="25256" t="21484" r="25878" b="6250"/>
          <a:stretch>
            <a:fillRect/>
          </a:stretch>
        </p:blipFill>
        <p:spPr bwMode="auto">
          <a:xfrm>
            <a:off x="857224" y="214290"/>
            <a:ext cx="7572428" cy="6296148"/>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l="24707" t="30273" r="25878" b="27734"/>
          <a:stretch>
            <a:fillRect/>
          </a:stretch>
        </p:blipFill>
        <p:spPr bwMode="auto">
          <a:xfrm>
            <a:off x="357158" y="428604"/>
            <a:ext cx="8522720" cy="4071966"/>
          </a:xfrm>
          <a:prstGeom prst="rect">
            <a:avLst/>
          </a:prstGeom>
          <a:noFill/>
          <a:ln w="9525">
            <a:noFill/>
            <a:miter lim="800000"/>
            <a:headEnd/>
            <a:tailEnd/>
          </a:ln>
          <a:effectLst/>
        </p:spPr>
      </p:pic>
      <p:pic>
        <p:nvPicPr>
          <p:cNvPr id="68611" name="Picture 3"/>
          <p:cNvPicPr>
            <a:picLocks noChangeAspect="1" noChangeArrowheads="1"/>
          </p:cNvPicPr>
          <p:nvPr/>
        </p:nvPicPr>
        <p:blipFill>
          <a:blip r:embed="rId3" cstate="print"/>
          <a:srcRect l="24707" t="31250" r="25329" b="56055"/>
          <a:stretch>
            <a:fillRect/>
          </a:stretch>
        </p:blipFill>
        <p:spPr bwMode="auto">
          <a:xfrm>
            <a:off x="285720" y="4643446"/>
            <a:ext cx="8643998" cy="1234857"/>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Заголовок 1"/>
          <p:cNvSpPr>
            <a:spLocks noGrp="1"/>
          </p:cNvSpPr>
          <p:nvPr>
            <p:ph type="ctrTitle"/>
          </p:nvPr>
        </p:nvSpPr>
        <p:spPr>
          <a:xfrm>
            <a:off x="714348" y="2214554"/>
            <a:ext cx="7539038" cy="1444625"/>
          </a:xfrm>
        </p:spPr>
        <p:txBody>
          <a:bodyPr/>
          <a:lstStyle/>
          <a:p>
            <a:pPr algn="ctr"/>
            <a:r>
              <a:rPr lang="ru-RU" b="1" i="1" dirty="0" err="1" smtClean="0">
                <a:solidFill>
                  <a:srgbClr val="FF0000"/>
                </a:solidFill>
              </a:rPr>
              <a:t>Дякую</a:t>
            </a:r>
            <a:r>
              <a:rPr lang="ru-RU" b="1" i="1" dirty="0" smtClean="0">
                <a:solidFill>
                  <a:srgbClr val="FF0000"/>
                </a:solidFill>
              </a:rPr>
              <a:t> за </a:t>
            </a:r>
            <a:r>
              <a:rPr lang="ru-RU" b="1" i="1" dirty="0" err="1" smtClean="0">
                <a:solidFill>
                  <a:srgbClr val="FF0000"/>
                </a:solidFill>
              </a:rPr>
              <a:t>увагу</a:t>
            </a:r>
            <a:r>
              <a:rPr lang="ru-RU" b="1" i="1" dirty="0" smtClean="0">
                <a:solidFill>
                  <a:srgbClr val="FF0000"/>
                </a:solidFill>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401080" cy="6215106"/>
          </a:xfrm>
        </p:spPr>
        <p:txBody>
          <a:bodyPr>
            <a:normAutofit fontScale="70000" lnSpcReduction="20000"/>
          </a:bodyPr>
          <a:lstStyle/>
          <a:p>
            <a:pPr algn="ctr"/>
            <a:r>
              <a:rPr lang="uk-UA" sz="3400" b="1" dirty="0" smtClean="0">
                <a:solidFill>
                  <a:srgbClr val="FF0000"/>
                </a:solidFill>
              </a:rPr>
              <a:t>Важкість опіків залежить від глибини і площини ушкодженої поверхні.</a:t>
            </a:r>
            <a:endParaRPr lang="ru-RU" sz="3400" b="1" dirty="0" smtClean="0">
              <a:solidFill>
                <a:srgbClr val="FF0000"/>
              </a:solidFill>
            </a:endParaRPr>
          </a:p>
          <a:p>
            <a:pPr algn="just"/>
            <a:r>
              <a:rPr lang="uk-UA" b="1" dirty="0" smtClean="0"/>
              <a:t>Для швидкого підрахунку площі користуються </a:t>
            </a:r>
            <a:r>
              <a:rPr lang="uk-UA" b="1" i="1" dirty="0" smtClean="0">
                <a:solidFill>
                  <a:srgbClr val="7030A0"/>
                </a:solidFill>
                <a:effectLst>
                  <a:outerShdw blurRad="38100" dist="38100" dir="2700000" algn="tl">
                    <a:srgbClr val="000000">
                      <a:alpha val="43137"/>
                    </a:srgbClr>
                  </a:outerShdw>
                </a:effectLst>
              </a:rPr>
              <a:t>правилом «дев'яток»</a:t>
            </a:r>
            <a:r>
              <a:rPr lang="uk-UA" b="1" dirty="0" smtClean="0"/>
              <a:t>, тобто по 9% поверхні тіла становлять: голова і шия; поверхня одної кінцівки; груди й живіт; задня поверхня тулуба (спина); одна нижня кінцівка (стегна), гомілка стегна; промежина - 1%. Разом це 100%.</a:t>
            </a:r>
            <a:endParaRPr lang="ru-RU" b="1" dirty="0" smtClean="0"/>
          </a:p>
          <a:p>
            <a:pPr algn="just"/>
            <a:r>
              <a:rPr lang="uk-UA" b="1" dirty="0" smtClean="0"/>
              <a:t>Для вимірювання невеликої площі опіку використовують </a:t>
            </a:r>
            <a:r>
              <a:rPr lang="uk-UA" b="1" i="1" dirty="0" smtClean="0">
                <a:solidFill>
                  <a:srgbClr val="7030A0"/>
                </a:solidFill>
                <a:effectLst>
                  <a:outerShdw blurRad="38100" dist="38100" dir="2700000" algn="tl">
                    <a:srgbClr val="000000">
                      <a:alpha val="43137"/>
                    </a:srgbClr>
                  </a:outerShdw>
                </a:effectLst>
              </a:rPr>
              <a:t>правило «долоні»: </a:t>
            </a:r>
            <a:r>
              <a:rPr lang="uk-UA" b="1" dirty="0" smtClean="0"/>
              <a:t>площа долоні людини в середньому становить 1,0-1,2% площі його тіла.</a:t>
            </a:r>
            <a:endParaRPr lang="ru-RU" b="1" dirty="0" smtClean="0"/>
          </a:p>
          <a:p>
            <a:pPr algn="just"/>
            <a:r>
              <a:rPr lang="uk-UA" b="1" dirty="0" smtClean="0"/>
              <a:t>До </a:t>
            </a:r>
            <a:r>
              <a:rPr lang="uk-UA" b="1" dirty="0" smtClean="0">
                <a:solidFill>
                  <a:srgbClr val="FF0000"/>
                </a:solidFill>
                <a:effectLst>
                  <a:outerShdw blurRad="38100" dist="38100" dir="2700000" algn="tl">
                    <a:srgbClr val="000000">
                      <a:alpha val="43137"/>
                    </a:srgbClr>
                  </a:outerShdw>
                </a:effectLst>
              </a:rPr>
              <a:t>важких опіків </a:t>
            </a:r>
            <a:r>
              <a:rPr lang="uk-UA" b="1" dirty="0" smtClean="0"/>
              <a:t>належать опіки </a:t>
            </a:r>
            <a:r>
              <a:rPr lang="en-US" b="1" dirty="0" smtClean="0"/>
              <a:t>II</a:t>
            </a:r>
            <a:r>
              <a:rPr lang="ru-RU" b="1" dirty="0" smtClean="0"/>
              <a:t>, </a:t>
            </a:r>
            <a:r>
              <a:rPr lang="en-US" b="1" dirty="0" smtClean="0"/>
              <a:t>III</a:t>
            </a:r>
            <a:r>
              <a:rPr lang="ru-RU" b="1" dirty="0" smtClean="0"/>
              <a:t>, </a:t>
            </a:r>
            <a:r>
              <a:rPr lang="en-US" b="1" dirty="0" smtClean="0"/>
              <a:t>IV</a:t>
            </a:r>
            <a:r>
              <a:rPr lang="uk-UA" b="1" dirty="0" smtClean="0"/>
              <a:t>ступенів площиною ушкодження більше 20% поверхні тіла, ускладнені шоком, променевою хворобою та опіками дихальних шляхів.</a:t>
            </a:r>
            <a:endParaRPr lang="ru-RU" b="1" dirty="0" smtClean="0"/>
          </a:p>
          <a:p>
            <a:pPr algn="just"/>
            <a:r>
              <a:rPr lang="uk-UA" b="1" dirty="0" smtClean="0"/>
              <a:t>Опіки </a:t>
            </a:r>
            <a:r>
              <a:rPr lang="uk-UA" b="1" dirty="0" smtClean="0">
                <a:solidFill>
                  <a:srgbClr val="FF0000"/>
                </a:solidFill>
                <a:effectLst>
                  <a:outerShdw blurRad="38100" dist="38100" dir="2700000" algn="tl">
                    <a:srgbClr val="000000">
                      <a:alpha val="43137"/>
                    </a:srgbClr>
                  </a:outerShdw>
                </a:effectLst>
              </a:rPr>
              <a:t>середньої важкості </a:t>
            </a:r>
            <a:r>
              <a:rPr lang="uk-UA" b="1" dirty="0" smtClean="0"/>
              <a:t>- це опіки </a:t>
            </a:r>
            <a:r>
              <a:rPr lang="en-US" b="1" dirty="0" smtClean="0"/>
              <a:t>II</a:t>
            </a:r>
            <a:r>
              <a:rPr lang="ru-RU" b="1" dirty="0" smtClean="0"/>
              <a:t>—</a:t>
            </a:r>
            <a:r>
              <a:rPr lang="uk-UA" b="1" dirty="0" smtClean="0"/>
              <a:t>ІІІ ступенів з площиною ураження 10-20% загальної площі тіла; опіки І ступеня з ушкодженням 50% поверхні тіла, але при загальному задовільному стані потерпілого.</a:t>
            </a:r>
            <a:endParaRPr lang="ru-RU" b="1" dirty="0" smtClean="0"/>
          </a:p>
          <a:p>
            <a:pPr algn="just"/>
            <a:r>
              <a:rPr lang="uk-UA" b="1" dirty="0" smtClean="0"/>
              <a:t>До </a:t>
            </a:r>
            <a:r>
              <a:rPr lang="uk-UA" b="1" dirty="0" smtClean="0">
                <a:solidFill>
                  <a:srgbClr val="FF0000"/>
                </a:solidFill>
                <a:effectLst>
                  <a:outerShdw blurRad="38100" dist="38100" dir="2700000" algn="tl">
                    <a:srgbClr val="000000">
                      <a:alpha val="43137"/>
                    </a:srgbClr>
                  </a:outerShdw>
                </a:effectLst>
              </a:rPr>
              <a:t>легких опіків </a:t>
            </a:r>
            <a:r>
              <a:rPr lang="uk-UA" b="1" dirty="0" smtClean="0"/>
              <a:t>належать обмежені опіки </a:t>
            </a:r>
            <a:r>
              <a:rPr lang="en-US" b="1" dirty="0" smtClean="0"/>
              <a:t>III</a:t>
            </a:r>
            <a:r>
              <a:rPr lang="ru-RU" b="1" dirty="0" smtClean="0"/>
              <a:t>—</a:t>
            </a:r>
            <a:r>
              <a:rPr lang="en-US" b="1" dirty="0" smtClean="0"/>
              <a:t>IV</a:t>
            </a:r>
            <a:r>
              <a:rPr lang="ru-RU" b="1" dirty="0" smtClean="0"/>
              <a:t> </a:t>
            </a:r>
            <a:r>
              <a:rPr lang="uk-UA" b="1" dirty="0" smtClean="0"/>
              <a:t>ступенів; опіки </a:t>
            </a:r>
            <a:r>
              <a:rPr lang="en-US" b="1" dirty="0" smtClean="0"/>
              <a:t>II</a:t>
            </a:r>
            <a:r>
              <a:rPr lang="ru-RU" b="1" dirty="0" smtClean="0"/>
              <a:t> </a:t>
            </a:r>
            <a:r>
              <a:rPr lang="uk-UA" b="1" dirty="0" smtClean="0"/>
              <a:t>ступеня з площиною ушкодження менше 10% поверхні тіла; опіки І ступеня з площиною ушкодження менше 40% поверхні тіла.</a:t>
            </a:r>
            <a:endParaRPr lang="ru-RU" b="1" dirty="0" smtClean="0"/>
          </a:p>
          <a:p>
            <a:pPr>
              <a:buNone/>
            </a:pP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l="15922" t="19531" r="17093" b="10156"/>
          <a:stretch>
            <a:fillRect/>
          </a:stretch>
        </p:blipFill>
        <p:spPr bwMode="auto">
          <a:xfrm>
            <a:off x="214282" y="500042"/>
            <a:ext cx="8715436" cy="5143536"/>
          </a:xfrm>
          <a:prstGeom prst="rect">
            <a:avLst/>
          </a:prstGeom>
          <a:noFill/>
          <a:ln w="9525">
            <a:noFill/>
            <a:miter lim="800000"/>
            <a:headEnd/>
            <a:tailEnd/>
          </a:ln>
          <a:effectLst/>
        </p:spPr>
      </p:pic>
      <p:sp>
        <p:nvSpPr>
          <p:cNvPr id="3" name="TextBox 2"/>
          <p:cNvSpPr txBox="1"/>
          <p:nvPr/>
        </p:nvSpPr>
        <p:spPr>
          <a:xfrm>
            <a:off x="3857620" y="5929330"/>
            <a:ext cx="2428892" cy="369332"/>
          </a:xfrm>
          <a:prstGeom prst="rect">
            <a:avLst/>
          </a:prstGeom>
          <a:noFill/>
        </p:spPr>
        <p:txBody>
          <a:bodyPr wrap="square" rtlCol="0">
            <a:spAutoFit/>
          </a:bodyPr>
          <a:lstStyle/>
          <a:p>
            <a:r>
              <a:rPr lang="ru-RU" b="1" dirty="0" smtClean="0">
                <a:solidFill>
                  <a:srgbClr val="FF0000"/>
                </a:solidFill>
                <a:effectLst>
                  <a:outerShdw blurRad="38100" dist="38100" dir="2700000" algn="tl">
                    <a:srgbClr val="000000">
                      <a:alpha val="43137"/>
                    </a:srgbClr>
                  </a:outerShdw>
                </a:effectLst>
              </a:rPr>
              <a:t>ПРАВИЛО 9</a:t>
            </a:r>
            <a:endParaRPr lang="ru-RU" b="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l="12628" t="22461" r="17093" b="26758"/>
          <a:stretch>
            <a:fillRect/>
          </a:stretch>
        </p:blipFill>
        <p:spPr bwMode="auto">
          <a:xfrm>
            <a:off x="0" y="1214422"/>
            <a:ext cx="8792369" cy="35719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1111</TotalTime>
  <Words>6621</Words>
  <Application>Microsoft Office PowerPoint</Application>
  <PresentationFormat>Экран (4:3)</PresentationFormat>
  <Paragraphs>282</Paragraphs>
  <Slides>68</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68</vt:i4>
      </vt:variant>
    </vt:vector>
  </HeadingPairs>
  <TitlesOfParts>
    <vt:vector size="69" baseType="lpstr">
      <vt:lpstr>Тема Office</vt:lpstr>
      <vt:lpstr>ОСНОВИ МЕДИЧНИХ ЗНАНЬ</vt:lpstr>
      <vt:lpstr>План</vt:lpstr>
      <vt:lpstr>1. Опіки як наслідок ушкодження різними факторами. Термічні опіки, їх ступені. Опіки, види, клінічна картина та невідкладна допомога. Поняття про опікову хворобу</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2. Основні ознаки ушкоджень організму людини при дії низьких температур, перша медична допомога. Відмороження. Ступені відмороження. Невідкладна допомога при відмороженні. Замерзання. Невідкладна допомога при замерзанні. Озноб. </vt:lpstr>
      <vt:lpstr>Слайд 19</vt:lpstr>
      <vt:lpstr>Слайд 20</vt:lpstr>
      <vt:lpstr>Слайд 21</vt:lpstr>
      <vt:lpstr>Слайд 22</vt:lpstr>
      <vt:lpstr>Слайд 23</vt:lpstr>
      <vt:lpstr>Слайд 24</vt:lpstr>
      <vt:lpstr>Слайд 25</vt:lpstr>
      <vt:lpstr>Слайд 26</vt:lpstr>
      <vt:lpstr>Слайд 27</vt:lpstr>
      <vt:lpstr>3. Електротравма. П'ять ступенів наслідків ураження електричним струмом. Ураження струмом високої напруги. Місцеві та загальні ознаки при ураженні електричним струмом та блискавкою. Схема надання невідкладної допомоги при поразці блискавкою. Перша допомога при електротравмі</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4. Утоплення. Механізми розвитку термінального стану при втопленні. Істинне втоплення, асфіксичне втоплення, синкопальне утоплення. Утоплення в прісній воді. Утоплення в морській воді. Перша допомога при утопленні. Схема надання першої медичної допомоги при істинному ("синьому") утопленні. Надання невідкладної допомоги при «білому» утопленні. </vt:lpstr>
      <vt:lpstr>Слайд 42</vt:lpstr>
      <vt:lpstr>Слайд 43</vt:lpstr>
      <vt:lpstr>Слайд 44</vt:lpstr>
      <vt:lpstr>Слайд 45</vt:lpstr>
      <vt:lpstr>Слайд 46</vt:lpstr>
      <vt:lpstr>Слайд 47</vt:lpstr>
      <vt:lpstr>Слайд 48</vt:lpstr>
      <vt:lpstr>5. Тепловий і сонячний удар, їх причини, ознаки, перша допомога. </vt:lpstr>
      <vt:lpstr>Слайд 50</vt:lpstr>
      <vt:lpstr>Слайд 51</vt:lpstr>
      <vt:lpstr>6. Радіаційні ураження. </vt:lpstr>
      <vt:lpstr>Слайд 53</vt:lpstr>
      <vt:lpstr>Слайд 54</vt:lpstr>
      <vt:lpstr>Слайд 55</vt:lpstr>
      <vt:lpstr>7. Укуси тварин (собак, павуків, бджіл, змій тощо), ознаки, причини та перша допомога.</vt:lpstr>
      <vt:lpstr>Слайд 57</vt:lpstr>
      <vt:lpstr>Слайд 58</vt:lpstr>
      <vt:lpstr>Слайд 59</vt:lpstr>
      <vt:lpstr>Слайд 60</vt:lpstr>
      <vt:lpstr>Слайд 61</vt:lpstr>
      <vt:lpstr>Слайд 62</vt:lpstr>
      <vt:lpstr>Слайд 63</vt:lpstr>
      <vt:lpstr>Домашнє завдання  (самостійна робота)</vt:lpstr>
      <vt:lpstr>Слайд 65</vt:lpstr>
      <vt:lpstr>Слайд 66</vt:lpstr>
      <vt:lpstr>Слайд 67</vt:lpstr>
      <vt:lpstr>Дякую за увагу!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ОСНОВИ МЕДИЧНИХ ЗНАНЬ</dc:title>
  <dc:creator>hp</dc:creator>
  <cp:lastModifiedBy>Руслан Аминов</cp:lastModifiedBy>
  <cp:revision>177</cp:revision>
  <dcterms:created xsi:type="dcterms:W3CDTF">2019-04-01T20:52:18Z</dcterms:created>
  <dcterms:modified xsi:type="dcterms:W3CDTF">2024-04-12T18:08:10Z</dcterms:modified>
</cp:coreProperties>
</file>