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Сутність поняття планування.</a:t>
            </a:r>
            <a:br>
              <a:rPr lang="uk-UA" sz="3200" dirty="0" smtClean="0"/>
            </a:br>
            <a:r>
              <a:rPr lang="uk-UA" sz="3200" dirty="0" smtClean="0"/>
              <a:t>2. Особливості вибору планів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10. </a:t>
            </a:r>
            <a:r>
              <a:rPr lang="uk-UA" b="1" dirty="0" smtClean="0"/>
              <a:t>Сутність та особливості планування на підприємстві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8680"/>
            <a:ext cx="6400800" cy="5090120"/>
          </a:xfrm>
        </p:spPr>
        <p:txBody>
          <a:bodyPr>
            <a:normAutofit fontScale="47500" lnSpcReduction="20000"/>
          </a:bodyPr>
          <a:lstStyle/>
          <a:p>
            <a:r>
              <a:rPr lang="uk-UA" sz="4500" b="1" dirty="0">
                <a:solidFill>
                  <a:schemeClr val="tx1"/>
                </a:solidFill>
              </a:rPr>
              <a:t>Планування </a:t>
            </a:r>
            <a:r>
              <a:rPr lang="uk-UA" sz="4500" b="1" dirty="0" smtClean="0">
                <a:solidFill>
                  <a:schemeClr val="tx1"/>
                </a:solidFill>
              </a:rPr>
              <a:t>полягає:</a:t>
            </a:r>
          </a:p>
          <a:p>
            <a:endParaRPr lang="uk-UA" sz="4500" dirty="0" smtClean="0">
              <a:solidFill>
                <a:schemeClr val="tx1"/>
              </a:solidFill>
            </a:endParaRPr>
          </a:p>
          <a:p>
            <a:pPr marL="685800" indent="-685800" algn="l">
              <a:buFontTx/>
              <a:buChar char="-"/>
            </a:pPr>
            <a:r>
              <a:rPr lang="uk-UA" sz="4500" dirty="0" smtClean="0">
                <a:solidFill>
                  <a:schemeClr val="tx1"/>
                </a:solidFill>
              </a:rPr>
              <a:t>в конкретизації </a:t>
            </a:r>
            <a:r>
              <a:rPr lang="uk-UA" sz="4500" dirty="0">
                <a:solidFill>
                  <a:schemeClr val="tx1"/>
                </a:solidFill>
              </a:rPr>
              <a:t>цілей розвитку всієї фірми та кожного підрозділу зокрема на встановлений період</a:t>
            </a:r>
            <a:r>
              <a:rPr lang="uk-UA" sz="4500" dirty="0" smtClean="0">
                <a:solidFill>
                  <a:schemeClr val="tx1"/>
                </a:solidFill>
              </a:rPr>
              <a:t>;</a:t>
            </a:r>
          </a:p>
          <a:p>
            <a:pPr marL="685800" indent="-685800" algn="l">
              <a:buFontTx/>
              <a:buChar char="-"/>
            </a:pPr>
            <a:r>
              <a:rPr lang="uk-UA" sz="4500" dirty="0" smtClean="0">
                <a:solidFill>
                  <a:schemeClr val="tx1"/>
                </a:solidFill>
              </a:rPr>
              <a:t> </a:t>
            </a:r>
            <a:r>
              <a:rPr lang="uk-UA" sz="4500" dirty="0">
                <a:solidFill>
                  <a:schemeClr val="tx1"/>
                </a:solidFill>
              </a:rPr>
              <a:t>у визначенні господарських завдань та способів їх досягнення, строків та послідовності </a:t>
            </a:r>
            <a:r>
              <a:rPr lang="uk-UA" sz="4500" dirty="0" smtClean="0">
                <a:solidFill>
                  <a:schemeClr val="tx1"/>
                </a:solidFill>
              </a:rPr>
              <a:t>реалізації;</a:t>
            </a:r>
          </a:p>
          <a:p>
            <a:pPr marL="685800" indent="-685800" algn="l">
              <a:buFontTx/>
              <a:buChar char="-"/>
            </a:pPr>
            <a:r>
              <a:rPr lang="uk-UA" sz="4500" dirty="0" smtClean="0">
                <a:solidFill>
                  <a:schemeClr val="tx1"/>
                </a:solidFill>
              </a:rPr>
              <a:t>У виявленні </a:t>
            </a:r>
            <a:r>
              <a:rPr lang="uk-UA" sz="4500" dirty="0">
                <a:solidFill>
                  <a:schemeClr val="tx1"/>
                </a:solidFill>
              </a:rPr>
              <a:t>матеріальних, трудових та фінансових ресурсів, необхідних для вирішення поставлених завдань</a:t>
            </a:r>
            <a:r>
              <a:rPr lang="uk-UA" sz="45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uk-UA" sz="4500" dirty="0" smtClean="0">
              <a:solidFill>
                <a:schemeClr val="tx1"/>
              </a:solidFill>
            </a:endParaRPr>
          </a:p>
          <a:p>
            <a:r>
              <a:rPr lang="uk-UA" sz="4500" b="1" dirty="0">
                <a:solidFill>
                  <a:schemeClr val="tx1"/>
                </a:solidFill>
              </a:rPr>
              <a:t>З економічної точки зору суть планування полягає у </a:t>
            </a:r>
            <a:r>
              <a:rPr lang="uk-UA" sz="4500" dirty="0">
                <a:solidFill>
                  <a:schemeClr val="tx1"/>
                </a:solidFill>
              </a:rPr>
              <a:t>розробці планів господарської діяльності підприємства, вираженої певним переліком економічних показників. </a:t>
            </a:r>
            <a:endParaRPr lang="uk-UA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/>
              <a:t>Напрями </a:t>
            </a:r>
            <a:r>
              <a:rPr lang="uk-UA" b="1" dirty="0"/>
              <a:t>планування</a:t>
            </a:r>
            <a:r>
              <a:rPr lang="uk-UA" b="1" dirty="0" smtClean="0"/>
              <a:t>:</a:t>
            </a:r>
          </a:p>
          <a:p>
            <a:pPr marL="0" indent="0" algn="ctr">
              <a:buNone/>
            </a:pPr>
            <a:endParaRPr lang="uk-UA" b="1" dirty="0"/>
          </a:p>
          <a:p>
            <a:pPr marL="0" indent="0" algn="just">
              <a:buNone/>
            </a:pPr>
            <a:r>
              <a:rPr lang="uk-UA" dirty="0"/>
              <a:t>1. </a:t>
            </a:r>
            <a:r>
              <a:rPr lang="uk-UA" dirty="0" smtClean="0"/>
              <a:t>Прогресивний.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dirty="0" smtClean="0"/>
              <a:t>Ретроградний.</a:t>
            </a:r>
            <a:endParaRPr lang="uk-UA" dirty="0"/>
          </a:p>
          <a:p>
            <a:pPr marL="0" indent="0" algn="just">
              <a:buNone/>
            </a:pPr>
            <a:r>
              <a:rPr lang="uk-UA" dirty="0"/>
              <a:t>3. </a:t>
            </a:r>
            <a:r>
              <a:rPr lang="uk-UA" dirty="0" smtClean="0"/>
              <a:t>Круговий.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/>
              <a:t>План — </a:t>
            </a:r>
            <a:r>
              <a:rPr lang="uk-UA" sz="2400" dirty="0"/>
              <a:t>це одночасно кінцева мета діяльності фірми, генеральна лінія поведінки персоналу, перелік основних видів виконуваних робіт та послуг, провідна технологія та організація виробництва, необхідні засоби та економічні ресурси.</a:t>
            </a:r>
          </a:p>
          <a:p>
            <a:pPr marL="0" indent="0" algn="ctr">
              <a:buNone/>
            </a:pPr>
            <a:r>
              <a:rPr lang="uk-UA" sz="2400" b="1" dirty="0"/>
              <a:t>Планування випуску продукції (для підприємств, що займаються її виготовленням) є провідним розділом річного плану, бо інші плани забезпечують його реалізацію. </a:t>
            </a: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План </a:t>
            </a:r>
            <a:r>
              <a:rPr lang="uk-UA" sz="2400" b="1" dirty="0"/>
              <a:t>випуску продукції для будь-якого підприємства визначається на основі:</a:t>
            </a:r>
          </a:p>
          <a:p>
            <a:pPr marL="0" indent="0" algn="just">
              <a:buNone/>
            </a:pPr>
            <a:r>
              <a:rPr lang="uk-UA" sz="2400" dirty="0"/>
              <a:t>- можливості випуску продукції залежно від його виробничої потужності;</a:t>
            </a:r>
          </a:p>
          <a:p>
            <a:pPr marL="0" indent="0" algn="just">
              <a:buNone/>
            </a:pPr>
            <a:r>
              <a:rPr lang="uk-UA" sz="2400" dirty="0"/>
              <a:t>- сукупного попиту на продукцію, що виробляється.</a:t>
            </a:r>
          </a:p>
          <a:p>
            <a:pPr marL="0" indent="0" algn="ctr">
              <a:buNone/>
            </a:pPr>
            <a:endParaRPr lang="uk-UA" sz="24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/>
              <a:t>Норми та нормативи, які використовуються в плануванні можуть бути:</a:t>
            </a:r>
          </a:p>
          <a:p>
            <a:pPr algn="just">
              <a:buFontTx/>
              <a:buChar char="-"/>
            </a:pPr>
            <a:r>
              <a:rPr lang="uk-UA" dirty="0" smtClean="0"/>
              <a:t>натуральними;</a:t>
            </a:r>
          </a:p>
          <a:p>
            <a:pPr algn="just">
              <a:buFontTx/>
              <a:buChar char="-"/>
            </a:pPr>
            <a:r>
              <a:rPr lang="uk-UA" dirty="0" smtClean="0"/>
              <a:t>вартісними;</a:t>
            </a:r>
          </a:p>
          <a:p>
            <a:pPr algn="just">
              <a:buFontTx/>
              <a:buChar char="-"/>
            </a:pPr>
            <a:r>
              <a:rPr lang="uk-UA" dirty="0" smtClean="0"/>
              <a:t>часовими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uk-UA" b="1" dirty="0" smtClean="0"/>
              <a:t>Методи складання плану:</a:t>
            </a:r>
          </a:p>
          <a:p>
            <a:pPr algn="just">
              <a:buFontTx/>
              <a:buChar char="-"/>
            </a:pPr>
            <a:r>
              <a:rPr lang="uk-UA" dirty="0" smtClean="0"/>
              <a:t>балансові;</a:t>
            </a:r>
          </a:p>
          <a:p>
            <a:pPr algn="just">
              <a:buFontTx/>
              <a:buChar char="-"/>
            </a:pPr>
            <a:r>
              <a:rPr lang="uk-UA" dirty="0" smtClean="0"/>
              <a:t> нормативні;</a:t>
            </a:r>
          </a:p>
          <a:p>
            <a:pPr algn="just">
              <a:buFontTx/>
              <a:buChar char="-"/>
            </a:pPr>
            <a:r>
              <a:rPr lang="uk-UA" dirty="0" smtClean="0"/>
              <a:t> математично-статистичні</a:t>
            </a:r>
            <a:r>
              <a:rPr lang="ru-RU" dirty="0" smtClean="0"/>
              <a:t>.</a:t>
            </a:r>
            <a:endParaRPr lang="uk-UA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Ч</a:t>
            </a:r>
            <a:r>
              <a:rPr lang="uk-UA" sz="2100" b="1" dirty="0" smtClean="0"/>
              <a:t>отири основні рівні планування: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just">
              <a:buNone/>
            </a:pPr>
            <a:r>
              <a:rPr lang="uk-UA" sz="2100" dirty="0" smtClean="0"/>
              <a:t>1. Розробка загальної мети.</a:t>
            </a:r>
          </a:p>
          <a:p>
            <a:pPr marL="0" indent="0" algn="just">
              <a:buNone/>
            </a:pPr>
            <a:r>
              <a:rPr lang="uk-UA" sz="2100" dirty="0" smtClean="0"/>
              <a:t>2. Визначення конкретних завдань.</a:t>
            </a:r>
          </a:p>
          <a:p>
            <a:pPr marL="0" indent="0" algn="just">
              <a:buNone/>
            </a:pPr>
            <a:r>
              <a:rPr lang="uk-UA" sz="2100" dirty="0" smtClean="0"/>
              <a:t>3. Вибір основних шляхів та засобів їх досягнення.</a:t>
            </a:r>
          </a:p>
          <a:p>
            <a:pPr marL="0" indent="0" algn="just">
              <a:buNone/>
            </a:pPr>
            <a:r>
              <a:rPr lang="uk-UA" sz="2100" dirty="0" smtClean="0"/>
              <a:t>4. Контроль за їх виконанням</a:t>
            </a:r>
            <a:r>
              <a:rPr lang="ru-RU" sz="2100" dirty="0" smtClean="0"/>
              <a:t>.</a:t>
            </a:r>
            <a:endParaRPr lang="ru-RU" sz="2100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Принципи планування: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just">
              <a:buNone/>
            </a:pPr>
            <a:r>
              <a:rPr lang="uk-UA" sz="2100" dirty="0"/>
              <a:t>Принцип повноти.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Принцип </a:t>
            </a:r>
            <a:r>
              <a:rPr lang="uk-UA" sz="2100" dirty="0"/>
              <a:t>точності. </a:t>
            </a:r>
          </a:p>
          <a:p>
            <a:pPr marL="0" indent="0" algn="just">
              <a:buNone/>
            </a:pPr>
            <a:r>
              <a:rPr lang="uk-UA" sz="2100" dirty="0"/>
              <a:t>Принцип економічності.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Принцип </a:t>
            </a:r>
            <a:r>
              <a:rPr lang="uk-UA" sz="2100" dirty="0"/>
              <a:t>безперервності. </a:t>
            </a:r>
            <a:endParaRPr lang="uk-UA" sz="2100" dirty="0" smtClean="0"/>
          </a:p>
          <a:p>
            <a:pPr marL="0" indent="0" algn="just">
              <a:buNone/>
            </a:pPr>
            <a:r>
              <a:rPr lang="uk-UA" sz="2100" dirty="0" smtClean="0"/>
              <a:t>Принцип </a:t>
            </a:r>
            <a:r>
              <a:rPr lang="uk-UA" sz="2100" dirty="0"/>
              <a:t>масовості.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266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Сутність поняття планування. 2. Особливості вибору планів.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17</cp:revision>
  <dcterms:created xsi:type="dcterms:W3CDTF">2020-08-26T06:53:27Z</dcterms:created>
  <dcterms:modified xsi:type="dcterms:W3CDTF">2022-03-04T15:00:41Z</dcterms:modified>
</cp:coreProperties>
</file>