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E735C1-9E22-4FE1-B384-849F432D13DA}">
          <p14:sldIdLst>
            <p14:sldId id="256"/>
            <p14:sldId id="281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82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59B09"/>
    <a:srgbClr val="F6B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62E5D-3E81-4092-9E0E-301944A8ED51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211F1-B8DB-49A1-9748-903E072FE50A}">
      <dgm:prSet phldrT="[Текст]"/>
      <dgm:spPr/>
      <dgm:t>
        <a:bodyPr/>
        <a:lstStyle/>
        <a:p>
          <a:r>
            <a:rPr lang="uk-UA" dirty="0" smtClean="0"/>
            <a:t>компенсація</a:t>
          </a:r>
          <a:endParaRPr lang="ru-RU" dirty="0"/>
        </a:p>
      </dgm:t>
    </dgm:pt>
    <dgm:pt modelId="{725F25EA-7AEB-4D2F-B8E1-1E435EF1A6CA}" type="parTrans" cxnId="{67E5A9ED-5628-4D66-8533-9F02F3013192}">
      <dgm:prSet/>
      <dgm:spPr/>
      <dgm:t>
        <a:bodyPr/>
        <a:lstStyle/>
        <a:p>
          <a:endParaRPr lang="ru-RU"/>
        </a:p>
      </dgm:t>
    </dgm:pt>
    <dgm:pt modelId="{31A6ED6D-EAB8-461D-8BB4-5F2DC89EF043}" type="sibTrans" cxnId="{67E5A9ED-5628-4D66-8533-9F02F3013192}">
      <dgm:prSet/>
      <dgm:spPr/>
      <dgm:t>
        <a:bodyPr/>
        <a:lstStyle/>
        <a:p>
          <a:endParaRPr lang="ru-RU"/>
        </a:p>
      </dgm:t>
    </dgm:pt>
    <dgm:pt modelId="{0517824D-C9F7-4FEE-8C4D-628A8B225BF7}">
      <dgm:prSet phldrT="[Текст]"/>
      <dgm:spPr/>
      <dgm:t>
        <a:bodyPr/>
        <a:lstStyle/>
        <a:p>
          <a:r>
            <a:rPr lang="ru-RU" dirty="0" err="1" smtClean="0"/>
            <a:t>субституц</a:t>
          </a:r>
          <a:r>
            <a:rPr lang="uk-UA" dirty="0" err="1" smtClean="0"/>
            <a:t>ія</a:t>
          </a:r>
          <a:endParaRPr lang="ru-RU" dirty="0"/>
        </a:p>
      </dgm:t>
    </dgm:pt>
    <dgm:pt modelId="{4DE884E5-8FA6-49B8-959E-3DD5DD724F31}" type="parTrans" cxnId="{55D6B3C2-8607-45CF-B1CC-DB571E5869F6}">
      <dgm:prSet/>
      <dgm:spPr/>
      <dgm:t>
        <a:bodyPr/>
        <a:lstStyle/>
        <a:p>
          <a:endParaRPr lang="ru-RU"/>
        </a:p>
      </dgm:t>
    </dgm:pt>
    <dgm:pt modelId="{07CD4EF6-E169-4866-956D-0CB77F5CFD0D}" type="sibTrans" cxnId="{55D6B3C2-8607-45CF-B1CC-DB571E5869F6}">
      <dgm:prSet/>
      <dgm:spPr/>
      <dgm:t>
        <a:bodyPr/>
        <a:lstStyle/>
        <a:p>
          <a:endParaRPr lang="ru-RU"/>
        </a:p>
      </dgm:t>
    </dgm:pt>
    <dgm:pt modelId="{12D543C9-8200-4EE0-99D8-103B96043D36}" type="pres">
      <dgm:prSet presAssocID="{BCA62E5D-3E81-4092-9E0E-301944A8ED51}" presName="Name0" presStyleCnt="0">
        <dgm:presLayoutVars>
          <dgm:chMax val="7"/>
          <dgm:chPref val="7"/>
          <dgm:dir/>
        </dgm:presLayoutVars>
      </dgm:prSet>
      <dgm:spPr/>
    </dgm:pt>
    <dgm:pt modelId="{51E8418B-CD4D-4CAF-BEE9-FE0C57C98545}" type="pres">
      <dgm:prSet presAssocID="{BCA62E5D-3E81-4092-9E0E-301944A8ED51}" presName="dot1" presStyleLbl="alignNode1" presStyleIdx="0" presStyleCnt="10"/>
      <dgm:spPr/>
    </dgm:pt>
    <dgm:pt modelId="{11F24E49-EE74-40B4-A94C-A92EF29F6636}" type="pres">
      <dgm:prSet presAssocID="{BCA62E5D-3E81-4092-9E0E-301944A8ED51}" presName="dot2" presStyleLbl="alignNode1" presStyleIdx="1" presStyleCnt="10"/>
      <dgm:spPr/>
    </dgm:pt>
    <dgm:pt modelId="{804A8A5B-22F3-4878-B0D6-727A9B43D440}" type="pres">
      <dgm:prSet presAssocID="{BCA62E5D-3E81-4092-9E0E-301944A8ED51}" presName="dot3" presStyleLbl="alignNode1" presStyleIdx="2" presStyleCnt="10"/>
      <dgm:spPr/>
    </dgm:pt>
    <dgm:pt modelId="{80E7821F-CC4A-414B-9E2E-B17712FE100C}" type="pres">
      <dgm:prSet presAssocID="{BCA62E5D-3E81-4092-9E0E-301944A8ED51}" presName="dotArrow1" presStyleLbl="alignNode1" presStyleIdx="3" presStyleCnt="10"/>
      <dgm:spPr/>
    </dgm:pt>
    <dgm:pt modelId="{57BF7F43-4AE9-405D-AA74-2D417BB4FE96}" type="pres">
      <dgm:prSet presAssocID="{BCA62E5D-3E81-4092-9E0E-301944A8ED51}" presName="dotArrow2" presStyleLbl="alignNode1" presStyleIdx="4" presStyleCnt="10"/>
      <dgm:spPr/>
    </dgm:pt>
    <dgm:pt modelId="{A32692B6-FBC9-4521-A72A-1A58EC0FB794}" type="pres">
      <dgm:prSet presAssocID="{BCA62E5D-3E81-4092-9E0E-301944A8ED51}" presName="dotArrow3" presStyleLbl="alignNode1" presStyleIdx="5" presStyleCnt="10"/>
      <dgm:spPr/>
    </dgm:pt>
    <dgm:pt modelId="{F0FEC631-DBE1-4AC0-A2A2-493DA2B9D403}" type="pres">
      <dgm:prSet presAssocID="{BCA62E5D-3E81-4092-9E0E-301944A8ED51}" presName="dotArrow4" presStyleLbl="alignNode1" presStyleIdx="6" presStyleCnt="10"/>
      <dgm:spPr/>
    </dgm:pt>
    <dgm:pt modelId="{238FD81C-9DCA-435D-90C4-0CC8C217DD97}" type="pres">
      <dgm:prSet presAssocID="{BCA62E5D-3E81-4092-9E0E-301944A8ED51}" presName="dotArrow5" presStyleLbl="alignNode1" presStyleIdx="7" presStyleCnt="10"/>
      <dgm:spPr/>
    </dgm:pt>
    <dgm:pt modelId="{A31A3EA0-ADB3-4F4E-A352-56F1A94FAD69}" type="pres">
      <dgm:prSet presAssocID="{BCA62E5D-3E81-4092-9E0E-301944A8ED51}" presName="dotArrow6" presStyleLbl="alignNode1" presStyleIdx="8" presStyleCnt="10"/>
      <dgm:spPr/>
    </dgm:pt>
    <dgm:pt modelId="{658B5097-A049-4C16-BB64-A98C27914133}" type="pres">
      <dgm:prSet presAssocID="{BCA62E5D-3E81-4092-9E0E-301944A8ED51}" presName="dotArrow7" presStyleLbl="alignNode1" presStyleIdx="9" presStyleCnt="10"/>
      <dgm:spPr/>
    </dgm:pt>
    <dgm:pt modelId="{FABFDEC0-58BB-4567-9EFB-61FCAA6EFE80}" type="pres">
      <dgm:prSet presAssocID="{8A6211F1-B8DB-49A1-9748-903E072FE50A}" presName="parTx1" presStyleLbl="node1" presStyleIdx="0" presStyleCnt="2"/>
      <dgm:spPr/>
    </dgm:pt>
    <dgm:pt modelId="{F498F394-4E5B-4F2B-8202-D69F4FD7BABE}" type="pres">
      <dgm:prSet presAssocID="{31A6ED6D-EAB8-461D-8BB4-5F2DC89EF043}" presName="picture1" presStyleCnt="0"/>
      <dgm:spPr/>
    </dgm:pt>
    <dgm:pt modelId="{7E1DD097-366C-40C2-ABE9-E9013B060864}" type="pres">
      <dgm:prSet presAssocID="{31A6ED6D-EAB8-461D-8BB4-5F2DC89EF043}" presName="imageRepeatNode" presStyleLbl="fgImgPlace1" presStyleIdx="0" presStyleCnt="2"/>
      <dgm:spPr/>
    </dgm:pt>
    <dgm:pt modelId="{A46111D9-47EF-4EDB-838B-2D4EDD42EEAC}" type="pres">
      <dgm:prSet presAssocID="{0517824D-C9F7-4FEE-8C4D-628A8B225BF7}" presName="parTx2" presStyleLbl="node1" presStyleIdx="1" presStyleCnt="2"/>
      <dgm:spPr/>
      <dgm:t>
        <a:bodyPr/>
        <a:lstStyle/>
        <a:p>
          <a:endParaRPr lang="ru-RU"/>
        </a:p>
      </dgm:t>
    </dgm:pt>
    <dgm:pt modelId="{54DF485E-4368-4A88-9A13-4B01CC3705DF}" type="pres">
      <dgm:prSet presAssocID="{07CD4EF6-E169-4866-956D-0CB77F5CFD0D}" presName="picture2" presStyleCnt="0"/>
      <dgm:spPr/>
    </dgm:pt>
    <dgm:pt modelId="{15D449CA-055F-4AA3-949E-E4F4E812D9C3}" type="pres">
      <dgm:prSet presAssocID="{07CD4EF6-E169-4866-956D-0CB77F5CFD0D}" presName="imageRepeatNode" presStyleLbl="fgImgPlace1" presStyleIdx="1" presStyleCnt="2"/>
      <dgm:spPr/>
    </dgm:pt>
  </dgm:ptLst>
  <dgm:cxnLst>
    <dgm:cxn modelId="{EFC6A2F0-746A-4630-906F-D2DA0F345CA4}" type="presOf" srcId="{BCA62E5D-3E81-4092-9E0E-301944A8ED51}" destId="{12D543C9-8200-4EE0-99D8-103B96043D36}" srcOrd="0" destOrd="0" presId="urn:microsoft.com/office/officeart/2008/layout/AscendingPictureAccentProcess"/>
    <dgm:cxn modelId="{55D6B3C2-8607-45CF-B1CC-DB571E5869F6}" srcId="{BCA62E5D-3E81-4092-9E0E-301944A8ED51}" destId="{0517824D-C9F7-4FEE-8C4D-628A8B225BF7}" srcOrd="1" destOrd="0" parTransId="{4DE884E5-8FA6-49B8-959E-3DD5DD724F31}" sibTransId="{07CD4EF6-E169-4866-956D-0CB77F5CFD0D}"/>
    <dgm:cxn modelId="{C8A75B36-C505-4CC5-B2C2-2ABA95464867}" type="presOf" srcId="{0517824D-C9F7-4FEE-8C4D-628A8B225BF7}" destId="{A46111D9-47EF-4EDB-838B-2D4EDD42EEAC}" srcOrd="0" destOrd="0" presId="urn:microsoft.com/office/officeart/2008/layout/AscendingPictureAccentProcess"/>
    <dgm:cxn modelId="{7EE1F592-74C5-48E5-8E9E-BA59F0FCB4D6}" type="presOf" srcId="{07CD4EF6-E169-4866-956D-0CB77F5CFD0D}" destId="{15D449CA-055F-4AA3-949E-E4F4E812D9C3}" srcOrd="0" destOrd="0" presId="urn:microsoft.com/office/officeart/2008/layout/AscendingPictureAccentProcess"/>
    <dgm:cxn modelId="{62B0E6E4-FBD1-4C55-9C29-D5F8D074C146}" type="presOf" srcId="{8A6211F1-B8DB-49A1-9748-903E072FE50A}" destId="{FABFDEC0-58BB-4567-9EFB-61FCAA6EFE80}" srcOrd="0" destOrd="0" presId="urn:microsoft.com/office/officeart/2008/layout/AscendingPictureAccentProcess"/>
    <dgm:cxn modelId="{67E5A9ED-5628-4D66-8533-9F02F3013192}" srcId="{BCA62E5D-3E81-4092-9E0E-301944A8ED51}" destId="{8A6211F1-B8DB-49A1-9748-903E072FE50A}" srcOrd="0" destOrd="0" parTransId="{725F25EA-7AEB-4D2F-B8E1-1E435EF1A6CA}" sibTransId="{31A6ED6D-EAB8-461D-8BB4-5F2DC89EF043}"/>
    <dgm:cxn modelId="{20BFD1A1-5800-4F4A-B642-DA8A39A0C295}" type="presOf" srcId="{31A6ED6D-EAB8-461D-8BB4-5F2DC89EF043}" destId="{7E1DD097-366C-40C2-ABE9-E9013B060864}" srcOrd="0" destOrd="0" presId="urn:microsoft.com/office/officeart/2008/layout/AscendingPictureAccentProcess"/>
    <dgm:cxn modelId="{B6420B76-1C2F-4C97-B97A-E5D3548C7BA7}" type="presParOf" srcId="{12D543C9-8200-4EE0-99D8-103B96043D36}" destId="{51E8418B-CD4D-4CAF-BEE9-FE0C57C98545}" srcOrd="0" destOrd="0" presId="urn:microsoft.com/office/officeart/2008/layout/AscendingPictureAccentProcess"/>
    <dgm:cxn modelId="{E7EEA83B-2B87-4BF9-A038-07EDB806ACE9}" type="presParOf" srcId="{12D543C9-8200-4EE0-99D8-103B96043D36}" destId="{11F24E49-EE74-40B4-A94C-A92EF29F6636}" srcOrd="1" destOrd="0" presId="urn:microsoft.com/office/officeart/2008/layout/AscendingPictureAccentProcess"/>
    <dgm:cxn modelId="{2C83E531-5B19-4F50-A2A9-BAE1B375DE1F}" type="presParOf" srcId="{12D543C9-8200-4EE0-99D8-103B96043D36}" destId="{804A8A5B-22F3-4878-B0D6-727A9B43D440}" srcOrd="2" destOrd="0" presId="urn:microsoft.com/office/officeart/2008/layout/AscendingPictureAccentProcess"/>
    <dgm:cxn modelId="{B5403E0D-2891-400D-B543-1EB82A2FEEF8}" type="presParOf" srcId="{12D543C9-8200-4EE0-99D8-103B96043D36}" destId="{80E7821F-CC4A-414B-9E2E-B17712FE100C}" srcOrd="3" destOrd="0" presId="urn:microsoft.com/office/officeart/2008/layout/AscendingPictureAccentProcess"/>
    <dgm:cxn modelId="{C3DF5306-E248-483D-B5E6-8CF5B270D258}" type="presParOf" srcId="{12D543C9-8200-4EE0-99D8-103B96043D36}" destId="{57BF7F43-4AE9-405D-AA74-2D417BB4FE96}" srcOrd="4" destOrd="0" presId="urn:microsoft.com/office/officeart/2008/layout/AscendingPictureAccentProcess"/>
    <dgm:cxn modelId="{468A90B2-BB5D-4F4B-B621-BA323B76DF71}" type="presParOf" srcId="{12D543C9-8200-4EE0-99D8-103B96043D36}" destId="{A32692B6-FBC9-4521-A72A-1A58EC0FB794}" srcOrd="5" destOrd="0" presId="urn:microsoft.com/office/officeart/2008/layout/AscendingPictureAccentProcess"/>
    <dgm:cxn modelId="{349AA1EC-C7ED-4A82-98A3-A7FEF7F30A5C}" type="presParOf" srcId="{12D543C9-8200-4EE0-99D8-103B96043D36}" destId="{F0FEC631-DBE1-4AC0-A2A2-493DA2B9D403}" srcOrd="6" destOrd="0" presId="urn:microsoft.com/office/officeart/2008/layout/AscendingPictureAccentProcess"/>
    <dgm:cxn modelId="{B74ACCDB-5561-4647-A8B5-6CB501405284}" type="presParOf" srcId="{12D543C9-8200-4EE0-99D8-103B96043D36}" destId="{238FD81C-9DCA-435D-90C4-0CC8C217DD97}" srcOrd="7" destOrd="0" presId="urn:microsoft.com/office/officeart/2008/layout/AscendingPictureAccentProcess"/>
    <dgm:cxn modelId="{B363C6BA-88A7-4B7B-B789-CF39018E7BC3}" type="presParOf" srcId="{12D543C9-8200-4EE0-99D8-103B96043D36}" destId="{A31A3EA0-ADB3-4F4E-A352-56F1A94FAD69}" srcOrd="8" destOrd="0" presId="urn:microsoft.com/office/officeart/2008/layout/AscendingPictureAccentProcess"/>
    <dgm:cxn modelId="{E05AFB37-0F2D-4FF5-AFC2-FE829B3E0FBB}" type="presParOf" srcId="{12D543C9-8200-4EE0-99D8-103B96043D36}" destId="{658B5097-A049-4C16-BB64-A98C27914133}" srcOrd="9" destOrd="0" presId="urn:microsoft.com/office/officeart/2008/layout/AscendingPictureAccentProcess"/>
    <dgm:cxn modelId="{6BC8CD68-068C-4D26-8902-76403937B5DF}" type="presParOf" srcId="{12D543C9-8200-4EE0-99D8-103B96043D36}" destId="{FABFDEC0-58BB-4567-9EFB-61FCAA6EFE80}" srcOrd="10" destOrd="0" presId="urn:microsoft.com/office/officeart/2008/layout/AscendingPictureAccentProcess"/>
    <dgm:cxn modelId="{BDDEBFB9-2C3C-424D-B9A1-D38CD193CDFA}" type="presParOf" srcId="{12D543C9-8200-4EE0-99D8-103B96043D36}" destId="{F498F394-4E5B-4F2B-8202-D69F4FD7BABE}" srcOrd="11" destOrd="0" presId="urn:microsoft.com/office/officeart/2008/layout/AscendingPictureAccentProcess"/>
    <dgm:cxn modelId="{2375B3FB-5B26-4305-9390-03A98922D73A}" type="presParOf" srcId="{F498F394-4E5B-4F2B-8202-D69F4FD7BABE}" destId="{7E1DD097-366C-40C2-ABE9-E9013B060864}" srcOrd="0" destOrd="0" presId="urn:microsoft.com/office/officeart/2008/layout/AscendingPictureAccentProcess"/>
    <dgm:cxn modelId="{BCD615EB-9813-4AC8-81DF-C4AA31DE3BC8}" type="presParOf" srcId="{12D543C9-8200-4EE0-99D8-103B96043D36}" destId="{A46111D9-47EF-4EDB-838B-2D4EDD42EEAC}" srcOrd="12" destOrd="0" presId="urn:microsoft.com/office/officeart/2008/layout/AscendingPictureAccentProcess"/>
    <dgm:cxn modelId="{361FACE9-25DD-4ADF-9743-5DA1ABE5F9E2}" type="presParOf" srcId="{12D543C9-8200-4EE0-99D8-103B96043D36}" destId="{54DF485E-4368-4A88-9A13-4B01CC3705DF}" srcOrd="13" destOrd="0" presId="urn:microsoft.com/office/officeart/2008/layout/AscendingPictureAccentProcess"/>
    <dgm:cxn modelId="{3EEBB6F5-2ED6-4BB3-9C41-4AEC499FB559}" type="presParOf" srcId="{54DF485E-4368-4A88-9A13-4B01CC3705DF}" destId="{15D449CA-055F-4AA3-949E-E4F4E812D9C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8418B-CD4D-4CAF-BEE9-FE0C57C98545}">
      <dsp:nvSpPr>
        <dsp:cNvPr id="0" name=""/>
        <dsp:cNvSpPr/>
      </dsp:nvSpPr>
      <dsp:spPr>
        <a:xfrm>
          <a:off x="1719699" y="1088673"/>
          <a:ext cx="59325" cy="5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24E49-EE74-40B4-A94C-A92EF29F6636}">
      <dsp:nvSpPr>
        <dsp:cNvPr id="0" name=""/>
        <dsp:cNvSpPr/>
      </dsp:nvSpPr>
      <dsp:spPr>
        <a:xfrm>
          <a:off x="1667729" y="1171957"/>
          <a:ext cx="59325" cy="5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A8A5B-22F3-4878-B0D6-727A9B43D440}">
      <dsp:nvSpPr>
        <dsp:cNvPr id="0" name=""/>
        <dsp:cNvSpPr/>
      </dsp:nvSpPr>
      <dsp:spPr>
        <a:xfrm>
          <a:off x="1605793" y="1244062"/>
          <a:ext cx="59325" cy="5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7821F-CC4A-414B-9E2E-B17712FE100C}">
      <dsp:nvSpPr>
        <dsp:cNvPr id="0" name=""/>
        <dsp:cNvSpPr/>
      </dsp:nvSpPr>
      <dsp:spPr>
        <a:xfrm>
          <a:off x="1679832" y="250482"/>
          <a:ext cx="59325" cy="5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F7F43-4AE9-405D-AA74-2D417BB4FE96}">
      <dsp:nvSpPr>
        <dsp:cNvPr id="0" name=""/>
        <dsp:cNvSpPr/>
      </dsp:nvSpPr>
      <dsp:spPr>
        <a:xfrm>
          <a:off x="1759091" y="203251"/>
          <a:ext cx="59325" cy="5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692B6-FBC9-4521-A72A-1A58EC0FB794}">
      <dsp:nvSpPr>
        <dsp:cNvPr id="0" name=""/>
        <dsp:cNvSpPr/>
      </dsp:nvSpPr>
      <dsp:spPr>
        <a:xfrm>
          <a:off x="1838113" y="156020"/>
          <a:ext cx="59325" cy="5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EC631-DBE1-4AC0-A2A2-493DA2B9D403}">
      <dsp:nvSpPr>
        <dsp:cNvPr id="0" name=""/>
        <dsp:cNvSpPr/>
      </dsp:nvSpPr>
      <dsp:spPr>
        <a:xfrm>
          <a:off x="1917136" y="203251"/>
          <a:ext cx="59325" cy="5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FD81C-9DCA-435D-90C4-0CC8C217DD97}">
      <dsp:nvSpPr>
        <dsp:cNvPr id="0" name=""/>
        <dsp:cNvSpPr/>
      </dsp:nvSpPr>
      <dsp:spPr>
        <a:xfrm>
          <a:off x="1996395" y="250482"/>
          <a:ext cx="59325" cy="5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A3EA0-ADB3-4F4E-A352-56F1A94FAD69}">
      <dsp:nvSpPr>
        <dsp:cNvPr id="0" name=""/>
        <dsp:cNvSpPr/>
      </dsp:nvSpPr>
      <dsp:spPr>
        <a:xfrm>
          <a:off x="1838113" y="255677"/>
          <a:ext cx="59325" cy="5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B5097-A049-4C16-BB64-A98C27914133}">
      <dsp:nvSpPr>
        <dsp:cNvPr id="0" name=""/>
        <dsp:cNvSpPr/>
      </dsp:nvSpPr>
      <dsp:spPr>
        <a:xfrm>
          <a:off x="1838113" y="355335"/>
          <a:ext cx="59325" cy="5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FDEC0-58BB-4567-9EFB-61FCAA6EFE80}">
      <dsp:nvSpPr>
        <dsp:cNvPr id="0" name=""/>
        <dsp:cNvSpPr/>
      </dsp:nvSpPr>
      <dsp:spPr>
        <a:xfrm>
          <a:off x="1355438" y="1460760"/>
          <a:ext cx="1279541" cy="343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8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компенсація</a:t>
          </a:r>
          <a:endParaRPr lang="ru-RU" sz="1200" kern="1200" dirty="0"/>
        </a:p>
      </dsp:txBody>
      <dsp:txXfrm>
        <a:off x="1372192" y="1477514"/>
        <a:ext cx="1246033" cy="309703"/>
      </dsp:txXfrm>
    </dsp:sp>
    <dsp:sp modelId="{7E1DD097-366C-40C2-ABE9-E9013B060864}">
      <dsp:nvSpPr>
        <dsp:cNvPr id="0" name=""/>
        <dsp:cNvSpPr/>
      </dsp:nvSpPr>
      <dsp:spPr>
        <a:xfrm>
          <a:off x="1000669" y="1124476"/>
          <a:ext cx="593259" cy="5932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111D9-47EF-4EDB-838B-2D4EDD42EEAC}">
      <dsp:nvSpPr>
        <dsp:cNvPr id="0" name=""/>
        <dsp:cNvSpPr/>
      </dsp:nvSpPr>
      <dsp:spPr>
        <a:xfrm>
          <a:off x="1896253" y="789451"/>
          <a:ext cx="1279541" cy="343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8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субституц</a:t>
          </a:r>
          <a:r>
            <a:rPr lang="uk-UA" sz="1200" kern="1200" dirty="0" err="1" smtClean="0"/>
            <a:t>ія</a:t>
          </a:r>
          <a:endParaRPr lang="ru-RU" sz="1200" kern="1200" dirty="0"/>
        </a:p>
      </dsp:txBody>
      <dsp:txXfrm>
        <a:off x="1913007" y="806205"/>
        <a:ext cx="1246033" cy="309703"/>
      </dsp:txXfrm>
    </dsp:sp>
    <dsp:sp modelId="{15D449CA-055F-4AA3-949E-E4F4E812D9C3}">
      <dsp:nvSpPr>
        <dsp:cNvPr id="0" name=""/>
        <dsp:cNvSpPr/>
      </dsp:nvSpPr>
      <dsp:spPr>
        <a:xfrm>
          <a:off x="1541484" y="453167"/>
          <a:ext cx="593259" cy="5932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9B09">
            <a:alpha val="9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8218915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>
                <a:effectLst/>
              </a:rPr>
              <a:t>«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еволюції органів та функцій</a:t>
            </a:r>
            <a:r>
              <a:rPr lang="uk-UA" dirty="0">
                <a:effectLst/>
              </a:rPr>
              <a:t>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0800" cy="8885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Лекція №6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3848" y="276304"/>
            <a:ext cx="5760640" cy="63709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Інтенсифікація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торкатися</a:t>
            </a:r>
            <a:r>
              <a:rPr lang="ru-RU" dirty="0">
                <a:solidFill>
                  <a:schemeClr val="tx2"/>
                </a:solidFill>
              </a:rPr>
              <a:t> як органа в </a:t>
            </a:r>
            <a:r>
              <a:rPr lang="ru-RU" dirty="0" err="1">
                <a:solidFill>
                  <a:schemeClr val="tx2"/>
                </a:solidFill>
              </a:rPr>
              <a:t>цілому</a:t>
            </a:r>
            <a:r>
              <a:rPr lang="ru-RU" dirty="0">
                <a:solidFill>
                  <a:schemeClr val="tx2"/>
                </a:solidFill>
              </a:rPr>
              <a:t>, так і </a:t>
            </a:r>
            <a:r>
              <a:rPr lang="ru-RU" sz="3600" dirty="0" err="1">
                <a:solidFill>
                  <a:schemeClr val="tx2"/>
                </a:solidFill>
              </a:rPr>
              <a:t>його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окремих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частин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викликає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зміну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співвідношення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окремих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частин</a:t>
            </a:r>
            <a:r>
              <a:rPr lang="ru-RU" sz="2400" b="1" u="sng" dirty="0">
                <a:solidFill>
                  <a:srgbClr val="FF0000"/>
                </a:solidFill>
              </a:rPr>
              <a:t> у </a:t>
            </a:r>
            <a:r>
              <a:rPr lang="ru-RU" sz="2400" b="1" u="sng" dirty="0" err="1">
                <a:solidFill>
                  <a:srgbClr val="FF0000"/>
                </a:solidFill>
              </a:rPr>
              <a:t>нащадків</a:t>
            </a:r>
            <a:r>
              <a:rPr lang="ru-RU" sz="2400" b="1" u="sng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Прикладом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слугувати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600" b="1" u="sng" dirty="0" err="1">
                <a:solidFill>
                  <a:schemeClr val="tx2"/>
                </a:solidFill>
              </a:rPr>
              <a:t>посилення</a:t>
            </a:r>
            <a:r>
              <a:rPr lang="ru-RU" sz="3600" b="1" u="sng" dirty="0">
                <a:solidFill>
                  <a:schemeClr val="tx2"/>
                </a:solidFill>
              </a:rPr>
              <a:t> </a:t>
            </a:r>
            <a:r>
              <a:rPr lang="ru-RU" sz="3600" b="1" u="sng" dirty="0" err="1">
                <a:solidFill>
                  <a:schemeClr val="tx2"/>
                </a:solidFill>
              </a:rPr>
              <a:t>функції</a:t>
            </a:r>
            <a:r>
              <a:rPr lang="ru-RU" sz="3600" b="1" u="sng" dirty="0">
                <a:solidFill>
                  <a:schemeClr val="tx2"/>
                </a:solidFill>
              </a:rPr>
              <a:t> </a:t>
            </a:r>
            <a:r>
              <a:rPr lang="ru-RU" sz="3600" b="1" u="sng" dirty="0" err="1">
                <a:solidFill>
                  <a:schemeClr val="tx2"/>
                </a:solidFill>
              </a:rPr>
              <a:t>бігу</a:t>
            </a:r>
            <a:r>
              <a:rPr lang="ru-RU" sz="3600" b="1" u="sng" dirty="0">
                <a:solidFill>
                  <a:schemeClr val="tx2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</a:rPr>
              <a:t>в </a:t>
            </a:r>
            <a:r>
              <a:rPr lang="ru-RU" sz="3600" dirty="0" err="1">
                <a:solidFill>
                  <a:schemeClr val="tx2"/>
                </a:solidFill>
              </a:rPr>
              <a:t>копитних</a:t>
            </a:r>
            <a:r>
              <a:rPr lang="ru-RU" sz="3600" dirty="0">
                <a:solidFill>
                  <a:schemeClr val="tx2"/>
                </a:solidFill>
              </a:rPr>
              <a:t> шляхом </a:t>
            </a:r>
            <a:r>
              <a:rPr lang="ru-RU" sz="3600" dirty="0" err="1">
                <a:solidFill>
                  <a:schemeClr val="tx2"/>
                </a:solidFill>
              </a:rPr>
              <a:t>перебудови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структури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кінцівки</a:t>
            </a:r>
            <a:r>
              <a:rPr lang="ru-RU" sz="3600" dirty="0">
                <a:solidFill>
                  <a:schemeClr val="tx2"/>
                </a:solidFill>
              </a:rPr>
              <a:t> з </a:t>
            </a:r>
            <a:r>
              <a:rPr lang="ru-RU" sz="3600" i="1" dirty="0" err="1">
                <a:solidFill>
                  <a:schemeClr val="tx2"/>
                </a:solidFill>
              </a:rPr>
              <a:t>інтенсивним</a:t>
            </a:r>
            <a:r>
              <a:rPr lang="ru-RU" sz="3600" i="1" dirty="0">
                <a:solidFill>
                  <a:schemeClr val="tx2"/>
                </a:solidFill>
              </a:rPr>
              <a:t> </a:t>
            </a:r>
            <a:r>
              <a:rPr lang="ru-RU" sz="3600" i="1" dirty="0" err="1">
                <a:solidFill>
                  <a:schemeClr val="tx2"/>
                </a:solidFill>
              </a:rPr>
              <a:t>розвитком</a:t>
            </a:r>
            <a:r>
              <a:rPr lang="ru-RU" sz="3600" i="1" dirty="0">
                <a:solidFill>
                  <a:schemeClr val="tx2"/>
                </a:solidFill>
              </a:rPr>
              <a:t> </a:t>
            </a:r>
            <a:r>
              <a:rPr lang="ru-RU" sz="3600" i="1" dirty="0" err="1">
                <a:solidFill>
                  <a:schemeClr val="tx2"/>
                </a:solidFill>
              </a:rPr>
              <a:t>окремих</a:t>
            </a:r>
            <a:r>
              <a:rPr lang="ru-RU" sz="3600" i="1" dirty="0">
                <a:solidFill>
                  <a:schemeClr val="tx2"/>
                </a:solidFill>
              </a:rPr>
              <a:t> </a:t>
            </a:r>
            <a:r>
              <a:rPr lang="ru-RU" sz="3600" i="1" dirty="0" err="1">
                <a:solidFill>
                  <a:schemeClr val="tx2"/>
                </a:solidFill>
              </a:rPr>
              <a:t>пальців</a:t>
            </a:r>
            <a:r>
              <a:rPr lang="ru-RU" sz="3600" i="1" dirty="0">
                <a:solidFill>
                  <a:schemeClr val="tx2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</a:rPr>
              <a:t>та </a:t>
            </a:r>
            <a:r>
              <a:rPr lang="ru-RU" sz="3600" b="1" dirty="0" err="1">
                <a:solidFill>
                  <a:schemeClr val="tx2"/>
                </a:solidFill>
              </a:rPr>
              <a:t>редукцією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інших</a:t>
            </a:r>
            <a:r>
              <a:rPr lang="ru-RU" sz="36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19240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9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140968"/>
            <a:ext cx="8568952" cy="3693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i="1" u="sng" dirty="0" err="1">
                <a:solidFill>
                  <a:schemeClr val="tx1">
                    <a:lumMod val="50000"/>
                  </a:schemeClr>
                </a:solidFill>
              </a:rPr>
              <a:t>Послаблення</a:t>
            </a:r>
            <a:r>
              <a:rPr lang="ru-RU" sz="36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b="1" i="1" u="sng" dirty="0" err="1">
                <a:solidFill>
                  <a:schemeClr val="tx1">
                    <a:lumMod val="50000"/>
                  </a:schemeClr>
                </a:solidFill>
              </a:rPr>
              <a:t>головної</a:t>
            </a:r>
            <a:r>
              <a:rPr lang="ru-RU" sz="36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b="1" i="1" u="sng" dirty="0" err="1">
                <a:solidFill>
                  <a:schemeClr val="tx1">
                    <a:lumMod val="50000"/>
                  </a:schemeClr>
                </a:solidFill>
              </a:rPr>
              <a:t>функції</a:t>
            </a:r>
            <a:r>
              <a:rPr lang="ru-RU" sz="36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вважається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достатньо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поширеним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явищем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ru-RU" u="sng" dirty="0" err="1" smtClean="0">
                <a:solidFill>
                  <a:schemeClr val="tx1">
                    <a:lumMod val="50000"/>
                  </a:schemeClr>
                </a:solidFill>
              </a:rPr>
              <a:t>Це</a:t>
            </a:r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пояснюється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тим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що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будь-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який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орган,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головна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функція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якого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слабшає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підпадає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u="sng" dirty="0" err="1">
                <a:solidFill>
                  <a:schemeClr val="tx1">
                    <a:lumMod val="50000"/>
                  </a:schemeClr>
                </a:solidFill>
              </a:rPr>
              <a:t>редукції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остання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дуже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поширеною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серед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живих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організмів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В той же час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слід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розуміти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цей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значно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складніший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майже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самостійно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Так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послаблення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функції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зору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підземних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мешканців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викликає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редукцію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очей.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Але у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більшості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випадків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дегенерація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одного органа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пов’язана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з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інтенсивним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розвитком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іншого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який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функціонально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замінює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попередній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явище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субституції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або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заміщення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094"/>
            <a:ext cx="5184296" cy="272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83" y="260648"/>
            <a:ext cx="882047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На думку О.М.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Сєверцова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основою для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подібних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перетворень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є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</a:rPr>
              <a:t>серйозні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</a:rPr>
              <a:t>зміни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умов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</a:rPr>
              <a:t>існування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</a:rPr>
              <a:t>певних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</a:rPr>
              <a:t>організмів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і як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наслідок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розвиток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нових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пристосувань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Лише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після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цього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суттєва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редукція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зайвого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органа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функцію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якого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на себе </a:t>
            </a:r>
            <a:r>
              <a:rPr lang="ru-RU" sz="1400" i="1" dirty="0">
                <a:solidFill>
                  <a:schemeClr val="tx1">
                    <a:lumMod val="50000"/>
                  </a:schemeClr>
                </a:solidFill>
              </a:rPr>
              <a:t>перебрав </a:t>
            </a:r>
            <a:r>
              <a:rPr lang="ru-RU" sz="1400" i="1" dirty="0" err="1">
                <a:solidFill>
                  <a:schemeClr val="tx1">
                    <a:lumMod val="50000"/>
                  </a:schemeClr>
                </a:solidFill>
              </a:rPr>
              <a:t>інший</a:t>
            </a:r>
            <a:r>
              <a:rPr lang="ru-RU" sz="1400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400" i="1" dirty="0" err="1">
                <a:solidFill>
                  <a:schemeClr val="tx1">
                    <a:lumMod val="50000"/>
                  </a:schemeClr>
                </a:solidFill>
              </a:rPr>
              <a:t>більш</a:t>
            </a:r>
            <a:r>
              <a:rPr lang="ru-RU" sz="1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50000"/>
                  </a:schemeClr>
                </a:solidFill>
              </a:rPr>
              <a:t>прогресивний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9448"/>
            <a:ext cx="4896544" cy="329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2329448"/>
            <a:ext cx="3744416" cy="33855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Так, приклад </a:t>
            </a:r>
            <a:r>
              <a:rPr lang="ru-RU" sz="2800" b="1" dirty="0" err="1">
                <a:solidFill>
                  <a:schemeClr val="tx1">
                    <a:lumMod val="50000"/>
                  </a:schemeClr>
                </a:solidFill>
              </a:rPr>
              <a:t>послабшання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50000"/>
                  </a:schemeClr>
                </a:solidFill>
              </a:rPr>
              <a:t>головної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50000"/>
                  </a:schemeClr>
                </a:solidFill>
              </a:rPr>
              <a:t>функції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ru-RU" u="sng" dirty="0" err="1">
                <a:solidFill>
                  <a:srgbClr val="FF0000"/>
                </a:solidFill>
              </a:rPr>
              <a:t>зникнення</a:t>
            </a:r>
            <a:r>
              <a:rPr lang="ru-RU" u="sng" dirty="0">
                <a:solidFill>
                  <a:srgbClr val="FF0000"/>
                </a:solidFill>
              </a:rPr>
              <a:t> волосяного </a:t>
            </a:r>
            <a:r>
              <a:rPr lang="ru-RU" u="sng" dirty="0" err="1">
                <a:solidFill>
                  <a:srgbClr val="FF0000"/>
                </a:solidFill>
              </a:rPr>
              <a:t>покриву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китоподібних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слід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розглядати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лише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</a:rPr>
              <a:t>поряд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 з </a:t>
            </a:r>
            <a:r>
              <a:rPr lang="ru-RU" b="1" u="sng" dirty="0" err="1">
                <a:solidFill>
                  <a:srgbClr val="FF0000"/>
                </a:solidFill>
              </a:rPr>
              <a:t>активним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розвитком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підшкірного</a:t>
            </a:r>
            <a:r>
              <a:rPr lang="ru-RU" b="1" u="sng" dirty="0">
                <a:solidFill>
                  <a:srgbClr val="FF0000"/>
                </a:solidFill>
              </a:rPr>
              <a:t> жиру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відповідає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цих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процеси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терморегуляції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5184576" cy="621708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4000" b="1" i="1" u="sng" dirty="0" err="1"/>
              <a:t>Полімеризація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органів</a:t>
            </a:r>
            <a:r>
              <a:rPr lang="ru-RU" sz="4000" u="sng" dirty="0"/>
              <a:t> </a:t>
            </a:r>
            <a:r>
              <a:rPr lang="ru-RU" dirty="0"/>
              <a:t>–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b="1" u="sng" dirty="0" err="1"/>
              <a:t>збільшення</a:t>
            </a:r>
            <a:r>
              <a:rPr lang="ru-RU" b="1" u="sng" dirty="0"/>
              <a:t> </a:t>
            </a:r>
            <a:r>
              <a:rPr lang="ru-RU" b="1" u="sng" dirty="0" err="1"/>
              <a:t>кількості</a:t>
            </a:r>
            <a:r>
              <a:rPr lang="ru-RU" b="1" u="sng" dirty="0"/>
              <a:t> </a:t>
            </a:r>
            <a:r>
              <a:rPr lang="ru-RU" b="1" u="sng" dirty="0" err="1"/>
              <a:t>однорідних</a:t>
            </a:r>
            <a:r>
              <a:rPr lang="ru-RU" b="1" u="sng" dirty="0"/>
              <a:t> </a:t>
            </a:r>
            <a:r>
              <a:rPr lang="ru-RU" b="1" u="sng" dirty="0" err="1"/>
              <a:t>органів</a:t>
            </a:r>
            <a:r>
              <a:rPr lang="ru-RU" b="1" u="sng" dirty="0"/>
              <a:t> </a:t>
            </a:r>
            <a:r>
              <a:rPr lang="ru-RU" b="1" u="sng" dirty="0" err="1"/>
              <a:t>або</a:t>
            </a:r>
            <a:r>
              <a:rPr lang="ru-RU" b="1" u="sng" dirty="0"/>
              <a:t> структур. </a:t>
            </a:r>
            <a:endParaRPr lang="ru-RU" b="1" u="sng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/>
              <a:t>поширений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еволюційного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підсилення</a:t>
            </a:r>
            <a:r>
              <a:rPr lang="ru-RU" dirty="0"/>
              <a:t> </a:t>
            </a:r>
            <a:r>
              <a:rPr lang="ru-RU" dirty="0" err="1"/>
              <a:t>головної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) </a:t>
            </a:r>
            <a:r>
              <a:rPr lang="ru-RU" dirty="0" err="1"/>
              <a:t>функції</a:t>
            </a:r>
            <a:r>
              <a:rPr lang="ru-RU" dirty="0"/>
              <a:t>. 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/>
              <a:t>наочно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безхребетних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та </a:t>
            </a:r>
            <a:r>
              <a:rPr lang="ru-RU" dirty="0" err="1"/>
              <a:t>рослин</a:t>
            </a:r>
            <a:r>
              <a:rPr lang="ru-RU" dirty="0"/>
              <a:t>, де </a:t>
            </a:r>
            <a:r>
              <a:rPr lang="ru-RU" sz="2400" b="1" dirty="0" err="1"/>
              <a:t>простежується</a:t>
            </a:r>
            <a:r>
              <a:rPr lang="ru-RU" sz="2400" b="1" dirty="0"/>
              <a:t> повтор </a:t>
            </a:r>
            <a:r>
              <a:rPr lang="ru-RU" sz="2400" b="1" dirty="0" err="1"/>
              <a:t>однорідних</a:t>
            </a:r>
            <a:r>
              <a:rPr lang="ru-RU" sz="2400" b="1" dirty="0"/>
              <a:t> структур. </a:t>
            </a:r>
            <a:endParaRPr lang="ru-RU" sz="2400" b="1" dirty="0" smtClean="0"/>
          </a:p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 smtClean="0"/>
              <a:t>стосуватися</a:t>
            </a:r>
            <a:r>
              <a:rPr lang="ru-RU" dirty="0" smtClean="0"/>
              <a:t> </a:t>
            </a: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/>
              <a:t>пелюсток</a:t>
            </a:r>
            <a:r>
              <a:rPr lang="ru-RU" dirty="0"/>
              <a:t>, </a:t>
            </a:r>
            <a:r>
              <a:rPr lang="ru-RU" dirty="0" err="1" smtClean="0"/>
              <a:t>тичинок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 smtClean="0"/>
              <a:t>квітки</a:t>
            </a: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dirty="0" err="1" smtClean="0"/>
              <a:t>сегментів</a:t>
            </a:r>
            <a:r>
              <a:rPr lang="ru-RU" dirty="0" smtClean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хребетних</a:t>
            </a:r>
            <a:r>
              <a:rPr lang="ru-RU" dirty="0"/>
              <a:t> прикладом </a:t>
            </a:r>
            <a:r>
              <a:rPr lang="ru-RU" dirty="0" err="1"/>
              <a:t>означеного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b="1" u="sng" dirty="0" err="1"/>
              <a:t>збільшення</a:t>
            </a:r>
            <a:r>
              <a:rPr lang="ru-RU" b="1" u="sng" dirty="0"/>
              <a:t> </a:t>
            </a:r>
            <a:r>
              <a:rPr lang="ru-RU" b="1" u="sng" dirty="0" err="1"/>
              <a:t>кількості</a:t>
            </a:r>
            <a:r>
              <a:rPr lang="ru-RU" b="1" u="sng" dirty="0"/>
              <a:t> </a:t>
            </a:r>
            <a:r>
              <a:rPr lang="ru-RU" b="1" u="sng" dirty="0" err="1"/>
              <a:t>хребців</a:t>
            </a:r>
            <a:r>
              <a:rPr lang="ru-RU" b="1" u="sng" dirty="0"/>
              <a:t> у </a:t>
            </a:r>
            <a:r>
              <a:rPr lang="ru-RU" b="1" u="sng" dirty="0" err="1"/>
              <a:t>змій</a:t>
            </a:r>
            <a:r>
              <a:rPr lang="ru-RU" b="1" u="sng" dirty="0"/>
              <a:t> </a:t>
            </a:r>
            <a:r>
              <a:rPr lang="ru-RU" b="1" u="sng" dirty="0" err="1"/>
              <a:t>тощо</a:t>
            </a:r>
            <a:r>
              <a:rPr lang="ru-RU" b="1" u="sng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00" y="3140968"/>
            <a:ext cx="3557500" cy="357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27" y="980728"/>
            <a:ext cx="3556273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03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5" y="260648"/>
            <a:ext cx="6160288" cy="65248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i="1" u="sng" dirty="0" err="1">
                <a:solidFill>
                  <a:schemeClr val="bg2">
                    <a:lumMod val="25000"/>
                  </a:schemeClr>
                </a:solidFill>
              </a:rPr>
              <a:t>Олігомеризація</a:t>
            </a:r>
            <a:r>
              <a:rPr lang="ru-RU" sz="2800" b="1" i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i="1" u="sng" dirty="0" err="1">
                <a:solidFill>
                  <a:schemeClr val="bg2">
                    <a:lumMod val="25000"/>
                  </a:schemeClr>
                </a:solidFill>
              </a:rPr>
              <a:t>органів</a:t>
            </a:r>
            <a:r>
              <a:rPr lang="ru-RU" sz="2800" b="1" i="1" u="sng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2800" b="1" i="1" u="sng" dirty="0" err="1">
                <a:solidFill>
                  <a:schemeClr val="bg2">
                    <a:lumMod val="25000"/>
                  </a:schemeClr>
                </a:solidFill>
              </a:rPr>
              <a:t>концентрування</a:t>
            </a:r>
            <a:r>
              <a:rPr lang="ru-RU" sz="2800" b="1" i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i="1" u="sng" dirty="0" err="1">
                <a:solidFill>
                  <a:schemeClr val="bg2">
                    <a:lumMod val="25000"/>
                  </a:schemeClr>
                </a:solidFill>
              </a:rPr>
              <a:t>функцій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зменшення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кількості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численних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однорідних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органів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структур, яке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пов’язане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з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інтенсифікацією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функції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Найбільш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u="sng" dirty="0" err="1">
                <a:solidFill>
                  <a:schemeClr val="bg2">
                    <a:lumMod val="25000"/>
                  </a:schemeClr>
                </a:solidFill>
              </a:rPr>
              <a:t>наочно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цей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процес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спостерігається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перетвореннях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нервової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системи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безхребетних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Нервовий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ланцюг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аннелід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набуває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суттєвих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змін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у комах в першу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чергу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через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редукцію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окремих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нервових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вузлів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, а 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деяких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випадках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(мухи й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інші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високо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розвинені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форми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) через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злиття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гангліїв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формування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великого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нервового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угруповання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Шляхом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злиття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окремих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елементів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йде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еволюція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скелету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птахів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, 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гомодинамними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є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хребці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(поперек, таз,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хвіст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).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Прикладом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диференціювання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спеціалізації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випадіння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частини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гомологічних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гомодинамних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органів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можна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вважати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зменшення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кількості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пальців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копитних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44" y="783230"/>
            <a:ext cx="2225040" cy="276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46" y="3505432"/>
            <a:ext cx="2808312" cy="233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1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7"/>
            <a:ext cx="9143999" cy="6658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5" y="4457870"/>
            <a:ext cx="9144000" cy="263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346" y="188640"/>
            <a:ext cx="8578125" cy="4555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u="sng" dirty="0" err="1">
                <a:solidFill>
                  <a:schemeClr val="bg2">
                    <a:lumMod val="25000"/>
                  </a:schemeClr>
                </a:solidFill>
              </a:rPr>
              <a:t>Зменшення</a:t>
            </a:r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i="1" u="sng" dirty="0" err="1">
                <a:solidFill>
                  <a:schemeClr val="bg2">
                    <a:lumMod val="25000"/>
                  </a:schemeClr>
                </a:solidFill>
              </a:rPr>
              <a:t>кількості</a:t>
            </a:r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i="1" u="sng" dirty="0" err="1">
                <a:solidFill>
                  <a:schemeClr val="bg2">
                    <a:lumMod val="25000"/>
                  </a:schemeClr>
                </a:solidFill>
              </a:rPr>
              <a:t>функцій</a:t>
            </a:r>
            <a:r>
              <a:rPr lang="ru-RU" sz="3200" b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в першу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чергу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при </a:t>
            </a:r>
            <a:r>
              <a:rPr lang="ru-RU" sz="2400" u="sng" dirty="0" err="1">
                <a:solidFill>
                  <a:schemeClr val="bg2">
                    <a:lumMod val="25000"/>
                  </a:schemeClr>
                </a:solidFill>
              </a:rPr>
              <a:t>спеціалізації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bg2">
                    <a:lumMod val="25000"/>
                  </a:schemeClr>
                </a:solidFill>
              </a:rPr>
              <a:t>певних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bg2">
                    <a:lumMod val="25000"/>
                  </a:schemeClr>
                </a:solidFill>
              </a:rPr>
              <a:t>органів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bg2">
                    <a:lumMod val="25000"/>
                  </a:schemeClr>
                </a:solidFill>
              </a:rPr>
              <a:t>чи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</a:rPr>
              <a:t> структур, </a:t>
            </a:r>
            <a:r>
              <a:rPr lang="ru-RU" sz="2400" u="sng" dirty="0" err="1">
                <a:solidFill>
                  <a:schemeClr val="bg2">
                    <a:lumMod val="25000"/>
                  </a:schemeClr>
                </a:solidFill>
              </a:rPr>
              <a:t>або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</a:rPr>
              <a:t> ж при </a:t>
            </a:r>
            <a:r>
              <a:rPr lang="ru-RU" sz="2400" u="sng" dirty="0" err="1">
                <a:solidFill>
                  <a:schemeClr val="bg2">
                    <a:lumMod val="25000"/>
                  </a:schemeClr>
                </a:solidFill>
              </a:rPr>
              <a:t>спеціалізації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bg2">
                    <a:lumMod val="25000"/>
                  </a:schemeClr>
                </a:solidFill>
              </a:rPr>
              <a:t>всього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bg2">
                    <a:lumMod val="25000"/>
                  </a:schemeClr>
                </a:solidFill>
              </a:rPr>
              <a:t>організму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Так,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пристосування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хребетних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польоту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шляхом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перетворення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кінцівок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крила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ящери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птахи,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кажани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призводить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до того,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bg2">
                    <a:lumMod val="25000"/>
                  </a:schemeClr>
                </a:solidFill>
              </a:rPr>
              <a:t>більшість</a:t>
            </a:r>
            <a:r>
              <a:rPr lang="ru-RU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bg2">
                    <a:lumMod val="25000"/>
                  </a:schemeClr>
                </a:solidFill>
              </a:rPr>
              <a:t>функцій</a:t>
            </a:r>
            <a:r>
              <a:rPr lang="ru-RU" u="sng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u="sng" dirty="0" err="1">
                <a:solidFill>
                  <a:schemeClr val="bg2">
                    <a:lumMod val="25000"/>
                  </a:schemeClr>
                </a:solidFill>
              </a:rPr>
              <a:t>які</a:t>
            </a:r>
            <a:r>
              <a:rPr lang="ru-RU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bg2">
                    <a:lumMod val="25000"/>
                  </a:schemeClr>
                </a:solidFill>
              </a:rPr>
              <a:t>виконувались</a:t>
            </a:r>
            <a:r>
              <a:rPr lang="ru-RU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bg2">
                    <a:lumMod val="25000"/>
                  </a:schemeClr>
                </a:solidFill>
              </a:rPr>
              <a:t>кінцівками</a:t>
            </a:r>
            <a:r>
              <a:rPr lang="ru-RU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bg2">
                    <a:lumMod val="25000"/>
                  </a:schemeClr>
                </a:solidFill>
              </a:rPr>
              <a:t>раніше</a:t>
            </a:r>
            <a:r>
              <a:rPr lang="ru-RU" u="sng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u="sng" dirty="0" err="1">
                <a:solidFill>
                  <a:schemeClr val="bg2">
                    <a:lumMod val="25000"/>
                  </a:schemeClr>
                </a:solidFill>
              </a:rPr>
              <a:t>зникають</a:t>
            </a:r>
            <a:r>
              <a:rPr lang="ru-RU" u="sng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часто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зменшення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кількості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функцій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пов’язане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підсиленням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головної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функції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ПРИКЛАДИ: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процес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перетворення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кінцівок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копитних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зменшує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вторинних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функцій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;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скорочення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шиї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китоподібних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зменшує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вторинних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функцій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ротового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апарату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444557"/>
            <a:ext cx="4608512" cy="62478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</a:rPr>
              <a:t>Збільшення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</a:rPr>
              <a:t>кількості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</a:rPr>
              <a:t>функцій</a:t>
            </a:r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може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відбуватись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без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суттєвих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анатомо-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морфологічних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змін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відповідного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органа.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Наочним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прикладом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можна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вважати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людську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руку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яка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морфологічно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залишаючись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дуже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наближеною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генералізованого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плану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будови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кінцівки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набуває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надзвичайної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кількості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функцій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b="1" u="sng" dirty="0" err="1" smtClean="0">
                <a:solidFill>
                  <a:schemeClr val="bg2">
                    <a:lumMod val="25000"/>
                  </a:schemeClr>
                </a:solidFill>
              </a:rPr>
              <a:t>Зростання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кількості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функцій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може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відбуватись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збереженні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головної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функції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органа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утворення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летючок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захисними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покривами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деякого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насіння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зябра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пластинчатозябрових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молюсків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які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крім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функції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дихання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виконують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транспортувальні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функції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їжі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до рота), а 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деяких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форм –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ще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використовуються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виводкова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сумка.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944216" cy="208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176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4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474345"/>
            <a:ext cx="4896544" cy="298543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 err="1"/>
              <a:t>Розділ</a:t>
            </a:r>
            <a:r>
              <a:rPr lang="ru-RU" sz="2800" b="1" i="1" u="sng" dirty="0"/>
              <a:t> </a:t>
            </a:r>
            <a:r>
              <a:rPr lang="ru-RU" sz="2800" b="1" i="1" u="sng" dirty="0" err="1"/>
              <a:t>функцій</a:t>
            </a:r>
            <a:r>
              <a:rPr lang="ru-RU" sz="2800" b="1" i="1" u="sng" dirty="0"/>
              <a:t> та </a:t>
            </a:r>
            <a:r>
              <a:rPr lang="ru-RU" sz="2800" b="1" i="1" u="sng" dirty="0" err="1"/>
              <a:t>органів</a:t>
            </a:r>
            <a:r>
              <a:rPr lang="ru-RU" sz="2800" b="1" u="sng" dirty="0"/>
              <a:t> </a:t>
            </a:r>
            <a:r>
              <a:rPr lang="ru-RU" dirty="0"/>
              <a:t>–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sz="2400" b="1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гомологічних</a:t>
            </a:r>
            <a:r>
              <a:rPr lang="ru-RU" dirty="0"/>
              <a:t> </a:t>
            </a:r>
            <a:r>
              <a:rPr lang="ru-RU" dirty="0" err="1"/>
              <a:t>гомодинамних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на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 спектру,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перебудовами</a:t>
            </a:r>
            <a:r>
              <a:rPr lang="ru-RU" dirty="0"/>
              <a:t> самих </a:t>
            </a:r>
            <a:r>
              <a:rPr lang="ru-RU" dirty="0" err="1"/>
              <a:t>органів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b="1" dirty="0" err="1" smtClean="0"/>
              <a:t>Достатньо</a:t>
            </a:r>
            <a:r>
              <a:rPr lang="ru-RU" b="1" dirty="0" smtClean="0"/>
              <a:t> </a:t>
            </a:r>
            <a:r>
              <a:rPr lang="ru-RU" b="1" dirty="0" err="1"/>
              <a:t>наочним</a:t>
            </a:r>
            <a:r>
              <a:rPr lang="ru-RU" b="1" dirty="0"/>
              <a:t> прикладом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вважати</a:t>
            </a:r>
            <a:r>
              <a:rPr lang="ru-RU" b="1" dirty="0"/>
              <a:t> </a:t>
            </a:r>
            <a:r>
              <a:rPr lang="ru-RU" b="1" dirty="0" err="1"/>
              <a:t>зуби</a:t>
            </a:r>
            <a:r>
              <a:rPr lang="ru-RU" b="1" dirty="0"/>
              <a:t> </a:t>
            </a:r>
            <a:r>
              <a:rPr lang="ru-RU" b="1" dirty="0" err="1"/>
              <a:t>ссавців</a:t>
            </a:r>
            <a:r>
              <a:rPr lang="ru-RU" b="1" dirty="0"/>
              <a:t>. </a:t>
            </a:r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7" y="474345"/>
            <a:ext cx="3561408" cy="301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957" y="3789040"/>
            <a:ext cx="8496515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На </a:t>
            </a:r>
            <a:r>
              <a:rPr lang="ru-RU" dirty="0" err="1">
                <a:solidFill>
                  <a:schemeClr val="tx2"/>
                </a:solidFill>
              </a:rPr>
              <a:t>відміну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предкових</a:t>
            </a:r>
            <a:r>
              <a:rPr lang="ru-RU" dirty="0">
                <a:solidFill>
                  <a:schemeClr val="tx2"/>
                </a:solidFill>
              </a:rPr>
              <a:t> форм в </a:t>
            </a:r>
            <a:r>
              <a:rPr lang="ru-RU" dirty="0" err="1">
                <a:solidFill>
                  <a:schemeClr val="tx2"/>
                </a:solidFill>
              </a:rPr>
              <a:t>ссавців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залишаються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лише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короткі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крайові</a:t>
            </a:r>
            <a:r>
              <a:rPr lang="ru-RU" dirty="0">
                <a:solidFill>
                  <a:schemeClr val="tx2"/>
                </a:solidFill>
              </a:rPr>
              <a:t> ряди </a:t>
            </a:r>
            <a:r>
              <a:rPr lang="ru-RU" dirty="0" err="1">
                <a:solidFill>
                  <a:schemeClr val="tx2"/>
                </a:solidFill>
              </a:rPr>
              <a:t>зубів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щелепах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які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дорослому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стані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формують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чотири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типи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u="sng" dirty="0" err="1">
                <a:solidFill>
                  <a:schemeClr val="tx2"/>
                </a:solidFill>
              </a:rPr>
              <a:t>Передні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– </a:t>
            </a:r>
            <a:r>
              <a:rPr lang="ru-RU" dirty="0" err="1">
                <a:solidFill>
                  <a:schemeClr val="tx2"/>
                </a:solidFill>
              </a:rPr>
              <a:t>різці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просту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конічну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долотоподібну</a:t>
            </a:r>
            <a:r>
              <a:rPr lang="ru-RU" dirty="0">
                <a:solidFill>
                  <a:schemeClr val="tx2"/>
                </a:solidFill>
              </a:rPr>
              <a:t> форму (</a:t>
            </a:r>
            <a:r>
              <a:rPr lang="ru-RU" dirty="0" err="1">
                <a:solidFill>
                  <a:schemeClr val="tx2"/>
                </a:solidFill>
              </a:rPr>
              <a:t>відкушують</a:t>
            </a:r>
            <a:r>
              <a:rPr lang="ru-RU" dirty="0">
                <a:solidFill>
                  <a:schemeClr val="tx2"/>
                </a:solidFill>
              </a:rPr>
              <a:t>).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За </a:t>
            </a:r>
            <a:r>
              <a:rPr lang="ru-RU" dirty="0">
                <a:solidFill>
                  <a:schemeClr val="tx2"/>
                </a:solidFill>
              </a:rPr>
              <a:t>ними </a:t>
            </a:r>
            <a:r>
              <a:rPr lang="ru-RU" dirty="0" err="1">
                <a:solidFill>
                  <a:schemeClr val="tx2"/>
                </a:solidFill>
              </a:rPr>
              <a:t>розташовані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ікла</a:t>
            </a:r>
            <a:r>
              <a:rPr lang="ru-RU" dirty="0">
                <a:solidFill>
                  <a:schemeClr val="tx2"/>
                </a:solidFill>
              </a:rPr>
              <a:t> (по одному) – </a:t>
            </a:r>
            <a:r>
              <a:rPr lang="ru-RU" dirty="0" err="1">
                <a:solidFill>
                  <a:schemeClr val="tx2"/>
                </a:solidFill>
              </a:rPr>
              <a:t>великі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загострені</a:t>
            </a:r>
            <a:r>
              <a:rPr lang="ru-RU" dirty="0">
                <a:solidFill>
                  <a:schemeClr val="tx2"/>
                </a:solidFill>
              </a:rPr>
              <a:t>, з </a:t>
            </a:r>
            <a:r>
              <a:rPr lang="ru-RU" dirty="0" err="1">
                <a:solidFill>
                  <a:schemeClr val="tx2"/>
                </a:solidFill>
              </a:rPr>
              <a:t>глибоким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коренем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u="sng" dirty="0" err="1" smtClean="0">
                <a:solidFill>
                  <a:schemeClr val="tx2"/>
                </a:solidFill>
              </a:rPr>
              <a:t>Передкорінні</a:t>
            </a:r>
            <a:r>
              <a:rPr lang="ru-RU" u="sng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(часто – </a:t>
            </a:r>
            <a:r>
              <a:rPr lang="ru-RU" dirty="0" err="1">
                <a:solidFill>
                  <a:schemeClr val="tx2"/>
                </a:solidFill>
              </a:rPr>
              <a:t>дволопасні</a:t>
            </a:r>
            <a:r>
              <a:rPr lang="ru-RU" dirty="0">
                <a:solidFill>
                  <a:schemeClr val="tx2"/>
                </a:solidFill>
              </a:rPr>
              <a:t>) </a:t>
            </a:r>
            <a:r>
              <a:rPr lang="ru-RU" dirty="0" err="1">
                <a:solidFill>
                  <a:schemeClr val="tx2"/>
                </a:solidFill>
              </a:rPr>
              <a:t>мають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коронці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певному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ступені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жуйну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поверхню</a:t>
            </a:r>
            <a:r>
              <a:rPr lang="ru-RU" dirty="0">
                <a:solidFill>
                  <a:schemeClr val="tx2"/>
                </a:solidFill>
              </a:rPr>
              <a:t>, та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u="sng" dirty="0" err="1" smtClean="0">
                <a:solidFill>
                  <a:schemeClr val="tx2"/>
                </a:solidFill>
              </a:rPr>
              <a:t>корінні</a:t>
            </a:r>
            <a:r>
              <a:rPr lang="ru-RU" u="sng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беруть</a:t>
            </a:r>
            <a:r>
              <a:rPr lang="ru-RU" dirty="0">
                <a:solidFill>
                  <a:schemeClr val="tx2"/>
                </a:solidFill>
              </a:rPr>
              <a:t> на себе </a:t>
            </a:r>
            <a:r>
              <a:rPr lang="ru-RU" dirty="0" err="1">
                <a:solidFill>
                  <a:schemeClr val="tx2"/>
                </a:solidFill>
              </a:rPr>
              <a:t>жуйну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функцію</a:t>
            </a:r>
            <a:r>
              <a:rPr lang="ru-RU" dirty="0">
                <a:solidFill>
                  <a:schemeClr val="tx2"/>
                </a:solidFill>
              </a:rPr>
              <a:t>, через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набувають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складної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будови</a:t>
            </a:r>
            <a:r>
              <a:rPr lang="ru-RU" dirty="0">
                <a:solidFill>
                  <a:schemeClr val="tx2"/>
                </a:solidFill>
              </a:rPr>
              <a:t> коронки.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5328592" cy="286232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i="1" u="sng" dirty="0" err="1">
                <a:solidFill>
                  <a:srgbClr val="FFFF00"/>
                </a:solidFill>
              </a:rPr>
              <a:t>Зміна</a:t>
            </a:r>
            <a:r>
              <a:rPr lang="ru-RU" sz="3600" b="1" i="1" u="sng" dirty="0">
                <a:solidFill>
                  <a:srgbClr val="FFFF00"/>
                </a:solidFill>
              </a:rPr>
              <a:t> </a:t>
            </a:r>
            <a:r>
              <a:rPr lang="ru-RU" sz="3600" b="1" i="1" u="sng" dirty="0" err="1">
                <a:solidFill>
                  <a:srgbClr val="FFFF00"/>
                </a:solidFill>
              </a:rPr>
              <a:t>функцій</a:t>
            </a:r>
            <a:r>
              <a:rPr lang="ru-RU" sz="3600" u="sng" dirty="0">
                <a:solidFill>
                  <a:srgbClr val="FFFF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вважається</a:t>
            </a:r>
            <a:r>
              <a:rPr lang="ru-RU" dirty="0"/>
              <a:t> одним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/>
              <a:t>подібне</a:t>
            </a:r>
            <a:r>
              <a:rPr lang="ru-RU" dirty="0"/>
              <a:t> </a:t>
            </a:r>
            <a:r>
              <a:rPr lang="ru-RU" dirty="0" err="1"/>
              <a:t>еволюційне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u="sng" dirty="0"/>
              <a:t>шляхом </a:t>
            </a:r>
            <a:r>
              <a:rPr lang="ru-RU" b="1" u="sng" dirty="0" err="1">
                <a:solidFill>
                  <a:srgbClr val="FFFF00"/>
                </a:solidFill>
              </a:rPr>
              <a:t>послаблення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головної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функції</a:t>
            </a:r>
            <a:r>
              <a:rPr lang="ru-RU" b="1" u="sng" dirty="0">
                <a:solidFill>
                  <a:srgbClr val="FFFF00"/>
                </a:solidFill>
              </a:rPr>
              <a:t> та </a:t>
            </a:r>
            <a:r>
              <a:rPr lang="ru-RU" b="1" u="sng" dirty="0" err="1">
                <a:solidFill>
                  <a:srgbClr val="FFFF00"/>
                </a:solidFill>
              </a:rPr>
              <a:t>посиленням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вторинної</a:t>
            </a:r>
            <a:r>
              <a:rPr lang="ru-RU" b="1" u="sng" dirty="0">
                <a:solidFill>
                  <a:srgbClr val="FFFF00"/>
                </a:solidFill>
              </a:rPr>
              <a:t>.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just"/>
            <a:endParaRPr lang="en-US" dirty="0"/>
          </a:p>
          <a:p>
            <a:pPr algn="just"/>
            <a:r>
              <a:rPr lang="ru-RU" u="sng" dirty="0" smtClean="0"/>
              <a:t>Основою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принцип </a:t>
            </a:r>
            <a:r>
              <a:rPr lang="ru-RU" u="sng" dirty="0" err="1"/>
              <a:t>розширення</a:t>
            </a:r>
            <a:r>
              <a:rPr lang="ru-RU" u="sng" dirty="0"/>
              <a:t> </a:t>
            </a:r>
            <a:r>
              <a:rPr lang="ru-RU" u="sng" dirty="0" err="1"/>
              <a:t>функцій</a:t>
            </a:r>
            <a:r>
              <a:rPr lang="ru-RU" u="sng" dirty="0"/>
              <a:t> </a:t>
            </a:r>
            <a:r>
              <a:rPr lang="ru-RU" u="sng" dirty="0" err="1"/>
              <a:t>певного</a:t>
            </a:r>
            <a:r>
              <a:rPr lang="ru-RU" u="sng" dirty="0"/>
              <a:t> органа,</a:t>
            </a:r>
            <a:r>
              <a:rPr lang="ru-RU" dirty="0"/>
              <a:t> а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суттєвих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перебудов</a:t>
            </a:r>
            <a:r>
              <a:rPr lang="ru-RU" dirty="0"/>
              <a:t>. </a:t>
            </a:r>
            <a:endParaRPr lang="en-US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8895"/>
            <a:ext cx="2592288" cy="189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21668"/>
            <a:ext cx="2640344" cy="164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3662244"/>
            <a:ext cx="87116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Так у </a:t>
            </a:r>
            <a:r>
              <a:rPr lang="ru-RU" dirty="0" err="1">
                <a:solidFill>
                  <a:schemeClr val="tx2"/>
                </a:solidFill>
              </a:rPr>
              <a:t>шлунка</a:t>
            </a:r>
            <a:r>
              <a:rPr lang="ru-RU" dirty="0">
                <a:solidFill>
                  <a:schemeClr val="tx2"/>
                </a:solidFill>
              </a:rPr>
              <a:t> основною </a:t>
            </a:r>
            <a:r>
              <a:rPr lang="ru-RU" dirty="0" err="1">
                <a:solidFill>
                  <a:schemeClr val="tx2"/>
                </a:solidFill>
              </a:rPr>
              <a:t>функцією</a:t>
            </a:r>
            <a:r>
              <a:rPr lang="ru-RU" dirty="0">
                <a:solidFill>
                  <a:schemeClr val="tx2"/>
                </a:solidFill>
              </a:rPr>
              <a:t> на початку </a:t>
            </a:r>
            <a:r>
              <a:rPr lang="ru-RU" dirty="0" err="1">
                <a:solidFill>
                  <a:schemeClr val="tx2"/>
                </a:solidFill>
              </a:rPr>
              <a:t>еволюції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хребетних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тварин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було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зберігання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їжі</a:t>
            </a:r>
            <a:r>
              <a:rPr lang="ru-RU" dirty="0">
                <a:solidFill>
                  <a:schemeClr val="tx2"/>
                </a:solidFill>
              </a:rPr>
              <a:t> до того часу, доки </a:t>
            </a:r>
            <a:r>
              <a:rPr lang="ru-RU" dirty="0" err="1">
                <a:solidFill>
                  <a:schemeClr val="tx2"/>
                </a:solidFill>
              </a:rPr>
              <a:t>її</a:t>
            </a:r>
            <a:r>
              <a:rPr lang="ru-RU" dirty="0">
                <a:solidFill>
                  <a:schemeClr val="tx2"/>
                </a:solidFill>
              </a:rPr>
              <a:t> не </a:t>
            </a:r>
            <a:r>
              <a:rPr lang="ru-RU" dirty="0" err="1">
                <a:solidFill>
                  <a:schemeClr val="tx2"/>
                </a:solidFill>
              </a:rPr>
              <a:t>зможе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прийняти</a:t>
            </a:r>
            <a:r>
              <a:rPr lang="ru-RU" dirty="0">
                <a:solidFill>
                  <a:schemeClr val="tx2"/>
                </a:solidFill>
              </a:rPr>
              <a:t> кишечник, та </a:t>
            </a:r>
            <a:r>
              <a:rPr lang="ru-RU" dirty="0" err="1">
                <a:solidFill>
                  <a:schemeClr val="tx2"/>
                </a:solidFill>
              </a:rPr>
              <a:t>її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часткова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фізична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обробка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акулові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риби</a:t>
            </a:r>
            <a:r>
              <a:rPr lang="ru-RU" dirty="0">
                <a:solidFill>
                  <a:schemeClr val="tx2"/>
                </a:solidFill>
              </a:rPr>
              <a:t>). В </a:t>
            </a:r>
            <a:r>
              <a:rPr lang="ru-RU" dirty="0" err="1">
                <a:solidFill>
                  <a:schemeClr val="tx2"/>
                </a:solidFill>
              </a:rPr>
              <a:t>подальшому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додається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i="1" u="sng" dirty="0" err="1">
                <a:solidFill>
                  <a:srgbClr val="7030A0"/>
                </a:solidFill>
              </a:rPr>
              <a:t>хімічної</a:t>
            </a:r>
            <a:r>
              <a:rPr lang="ru-RU" b="1" i="1" u="sng" dirty="0">
                <a:solidFill>
                  <a:srgbClr val="7030A0"/>
                </a:solidFill>
              </a:rPr>
              <a:t> </a:t>
            </a:r>
            <a:r>
              <a:rPr lang="ru-RU" b="1" i="1" u="sng" dirty="0" err="1">
                <a:solidFill>
                  <a:srgbClr val="7030A0"/>
                </a:solidFill>
              </a:rPr>
              <a:t>обробки</a:t>
            </a:r>
            <a:r>
              <a:rPr lang="ru-RU" b="1" i="1" u="sng" dirty="0">
                <a:solidFill>
                  <a:srgbClr val="7030A0"/>
                </a:solidFill>
              </a:rPr>
              <a:t> </a:t>
            </a:r>
            <a:r>
              <a:rPr lang="ru-RU" b="1" i="1" u="sng" dirty="0" err="1">
                <a:solidFill>
                  <a:srgbClr val="7030A0"/>
                </a:solidFill>
              </a:rPr>
              <a:t>їжі</a:t>
            </a:r>
            <a:r>
              <a:rPr lang="ru-RU" b="1" i="1" u="sng" dirty="0">
                <a:solidFill>
                  <a:srgbClr val="7030A0"/>
                </a:solidFill>
              </a:rPr>
              <a:t> за </a:t>
            </a:r>
            <a:r>
              <a:rPr lang="ru-RU" b="1" i="1" u="sng" dirty="0" err="1">
                <a:solidFill>
                  <a:srgbClr val="7030A0"/>
                </a:solidFill>
              </a:rPr>
              <a:t>допомогою</a:t>
            </a:r>
            <a:r>
              <a:rPr lang="ru-RU" b="1" i="1" u="sng" dirty="0">
                <a:solidFill>
                  <a:srgbClr val="7030A0"/>
                </a:solidFill>
              </a:rPr>
              <a:t> </a:t>
            </a:r>
            <a:r>
              <a:rPr lang="ru-RU" b="1" i="1" u="sng" dirty="0" err="1">
                <a:solidFill>
                  <a:srgbClr val="7030A0"/>
                </a:solidFill>
              </a:rPr>
              <a:t>травних</a:t>
            </a:r>
            <a:r>
              <a:rPr lang="ru-RU" b="1" i="1" u="sng" dirty="0">
                <a:solidFill>
                  <a:srgbClr val="7030A0"/>
                </a:solidFill>
              </a:rPr>
              <a:t> </a:t>
            </a:r>
            <a:r>
              <a:rPr lang="ru-RU" b="1" i="1" u="sng" dirty="0" err="1">
                <a:solidFill>
                  <a:srgbClr val="7030A0"/>
                </a:solidFill>
              </a:rPr>
              <a:t>ферментів</a:t>
            </a:r>
            <a:r>
              <a:rPr lang="ru-RU" dirty="0">
                <a:solidFill>
                  <a:schemeClr val="tx2"/>
                </a:solidFill>
              </a:rPr>
              <a:t>, яка у </a:t>
            </a:r>
            <a:r>
              <a:rPr lang="ru-RU" dirty="0" err="1">
                <a:solidFill>
                  <a:schemeClr val="tx2"/>
                </a:solidFill>
              </a:rPr>
              <a:t>вищих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хребетних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набуває</a:t>
            </a:r>
            <a:r>
              <a:rPr lang="ru-RU" dirty="0">
                <a:solidFill>
                  <a:schemeClr val="tx2"/>
                </a:solidFill>
              </a:rPr>
              <a:t> головного </a:t>
            </a:r>
            <a:r>
              <a:rPr lang="ru-RU" dirty="0" err="1">
                <a:solidFill>
                  <a:schemeClr val="tx2"/>
                </a:solidFill>
              </a:rPr>
              <a:t>значення</a:t>
            </a:r>
            <a:r>
              <a:rPr lang="ru-RU" dirty="0">
                <a:solidFill>
                  <a:schemeClr val="tx2"/>
                </a:solidFill>
              </a:rPr>
              <a:t>. В той же час </a:t>
            </a:r>
            <a:r>
              <a:rPr lang="ru-RU" b="1" i="1" dirty="0">
                <a:solidFill>
                  <a:srgbClr val="7030A0"/>
                </a:solidFill>
              </a:rPr>
              <a:t>у </a:t>
            </a:r>
            <a:r>
              <a:rPr lang="ru-RU" b="1" i="1" dirty="0" err="1">
                <a:solidFill>
                  <a:srgbClr val="7030A0"/>
                </a:solidFill>
              </a:rPr>
              <a:t>птахів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нижня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частина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шлунка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навпаки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перетворюється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i="1" dirty="0" err="1">
                <a:solidFill>
                  <a:srgbClr val="7030A0"/>
                </a:solidFill>
              </a:rPr>
              <a:t>м’язовий</a:t>
            </a:r>
            <a:r>
              <a:rPr lang="ru-RU" i="1" dirty="0">
                <a:solidFill>
                  <a:srgbClr val="7030A0"/>
                </a:solidFill>
              </a:rPr>
              <a:t> орган з </a:t>
            </a:r>
            <a:r>
              <a:rPr lang="ru-RU" i="1" dirty="0" err="1">
                <a:solidFill>
                  <a:srgbClr val="7030A0"/>
                </a:solidFill>
              </a:rPr>
              <a:t>твердими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внутрішніми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покривами</a:t>
            </a:r>
            <a:r>
              <a:rPr lang="ru-RU" i="1" dirty="0">
                <a:solidFill>
                  <a:srgbClr val="7030A0"/>
                </a:solidFill>
              </a:rPr>
              <a:t>, основною </a:t>
            </a:r>
            <a:r>
              <a:rPr lang="ru-RU" i="1" dirty="0" err="1">
                <a:solidFill>
                  <a:srgbClr val="7030A0"/>
                </a:solidFill>
              </a:rPr>
              <a:t>функцією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якого</a:t>
            </a:r>
            <a:r>
              <a:rPr lang="ru-RU" i="1" dirty="0">
                <a:solidFill>
                  <a:srgbClr val="7030A0"/>
                </a:solidFill>
              </a:rPr>
              <a:t> є </a:t>
            </a:r>
            <a:r>
              <a:rPr lang="ru-RU" i="1" dirty="0" err="1">
                <a:solidFill>
                  <a:srgbClr val="7030A0"/>
                </a:solidFill>
              </a:rPr>
              <a:t>фізична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обробка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їжі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 err="1">
                <a:solidFill>
                  <a:schemeClr val="tx2"/>
                </a:solidFill>
              </a:rPr>
              <a:t>можемо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казати</a:t>
            </a:r>
            <a:r>
              <a:rPr lang="ru-RU" dirty="0">
                <a:solidFill>
                  <a:schemeClr val="tx2"/>
                </a:solidFill>
              </a:rPr>
              <a:t> про </a:t>
            </a:r>
            <a:r>
              <a:rPr lang="ru-RU" dirty="0" err="1">
                <a:solidFill>
                  <a:schemeClr val="tx2"/>
                </a:solidFill>
              </a:rPr>
              <a:t>ще</a:t>
            </a:r>
            <a:r>
              <a:rPr lang="ru-RU" dirty="0">
                <a:solidFill>
                  <a:schemeClr val="tx2"/>
                </a:solidFill>
              </a:rPr>
              <a:t> одну </a:t>
            </a:r>
            <a:r>
              <a:rPr lang="ru-RU" dirty="0" err="1">
                <a:solidFill>
                  <a:schemeClr val="tx2"/>
                </a:solidFill>
              </a:rPr>
              <a:t>зміну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функцій</a:t>
            </a:r>
            <a:r>
              <a:rPr lang="ru-RU" dirty="0">
                <a:solidFill>
                  <a:schemeClr val="tx2"/>
                </a:solidFill>
              </a:rPr>
              <a:t>). 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ru-RU" dirty="0" err="1">
                <a:solidFill>
                  <a:schemeClr val="tx2"/>
                </a:solidFill>
              </a:rPr>
              <a:t>Велику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кількість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прикладів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надають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рослини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утворення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пелюсток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чашолистиків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листків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клубні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коренеплоди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тощо</a:t>
            </a:r>
            <a:r>
              <a:rPr lang="ru-RU" dirty="0">
                <a:solidFill>
                  <a:schemeClr val="tx2"/>
                </a:solidFill>
              </a:rPr>
              <a:t>).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r"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ЩО НЕОБХІДНО ЗАСВОЇТИ НА ЛЕКЦІЇ?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02920" indent="-457200" algn="just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uk-UA" b="1" dirty="0" err="1" smtClean="0">
                <a:solidFill>
                  <a:schemeClr val="tx2"/>
                </a:solidFill>
              </a:rPr>
              <a:t>Переумови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еволюції органів під час </a:t>
            </a:r>
            <a:r>
              <a:rPr lang="uk-UA" dirty="0" err="1" smtClean="0">
                <a:solidFill>
                  <a:schemeClr val="tx2"/>
                </a:solidFill>
              </a:rPr>
              <a:t>філембріогенезу</a:t>
            </a:r>
            <a:r>
              <a:rPr lang="uk-UA" dirty="0" smtClean="0">
                <a:solidFill>
                  <a:schemeClr val="tx2"/>
                </a:solidFill>
              </a:rPr>
              <a:t>: </a:t>
            </a:r>
            <a:r>
              <a:rPr lang="uk-UA" dirty="0" err="1" smtClean="0">
                <a:solidFill>
                  <a:schemeClr val="tx2"/>
                </a:solidFill>
              </a:rPr>
              <a:t>мультифункціональність</a:t>
            </a:r>
            <a:r>
              <a:rPr lang="uk-UA" dirty="0" smtClean="0">
                <a:solidFill>
                  <a:schemeClr val="tx2"/>
                </a:solidFill>
              </a:rPr>
              <a:t> органів та кількісні зміни функцій.</a:t>
            </a:r>
          </a:p>
          <a:p>
            <a:pPr marL="502920" indent="-457200" algn="just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uk-UA" b="1" u="sng" dirty="0" smtClean="0">
                <a:solidFill>
                  <a:schemeClr val="tx2"/>
                </a:solidFill>
              </a:rPr>
              <a:t>Модуси органогенезу: </a:t>
            </a:r>
          </a:p>
          <a:p>
            <a:pPr marL="502920" indent="-457200">
              <a:buClr>
                <a:schemeClr val="tx1">
                  <a:lumMod val="50000"/>
                </a:schemeClr>
              </a:buClr>
              <a:buSzPct val="96000"/>
              <a:buFont typeface="+mj-lt"/>
              <a:buAutoNum type="arabicPeriod"/>
            </a:pPr>
            <a:r>
              <a:rPr lang="ru-RU" sz="2200" b="1" i="1" dirty="0" err="1">
                <a:solidFill>
                  <a:schemeClr val="tx2"/>
                </a:solidFill>
              </a:rPr>
              <a:t>Посилення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</a:rPr>
              <a:t>головної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 smtClean="0">
                <a:solidFill>
                  <a:schemeClr val="tx2"/>
                </a:solidFill>
              </a:rPr>
              <a:t>функції</a:t>
            </a:r>
            <a:endParaRPr lang="ru-RU" sz="2200" b="1" i="1" dirty="0" smtClean="0">
              <a:solidFill>
                <a:schemeClr val="tx2"/>
              </a:solidFill>
            </a:endParaRPr>
          </a:p>
          <a:p>
            <a:pPr marL="502920" indent="-457200">
              <a:buClr>
                <a:schemeClr val="tx1">
                  <a:lumMod val="50000"/>
                </a:schemeClr>
              </a:buClr>
              <a:buSzPct val="96000"/>
              <a:buFont typeface="+mj-lt"/>
              <a:buAutoNum type="arabicPeriod"/>
            </a:pPr>
            <a:r>
              <a:rPr lang="ru-RU" sz="2200" b="1" i="1" dirty="0" err="1">
                <a:solidFill>
                  <a:schemeClr val="tx2"/>
                </a:solidFill>
              </a:rPr>
              <a:t>Послаблення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</a:rPr>
              <a:t>головної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 smtClean="0">
                <a:solidFill>
                  <a:schemeClr val="tx2"/>
                </a:solidFill>
              </a:rPr>
              <a:t>функції</a:t>
            </a:r>
            <a:endParaRPr lang="ru-RU" sz="2200" b="1" i="1" dirty="0" smtClean="0">
              <a:solidFill>
                <a:schemeClr val="tx2"/>
              </a:solidFill>
            </a:endParaRPr>
          </a:p>
          <a:p>
            <a:pPr marL="502920" indent="-457200">
              <a:buClr>
                <a:schemeClr val="tx1">
                  <a:lumMod val="50000"/>
                </a:schemeClr>
              </a:buClr>
              <a:buSzPct val="96000"/>
              <a:buFont typeface="+mj-lt"/>
              <a:buAutoNum type="arabicPeriod"/>
            </a:pPr>
            <a:r>
              <a:rPr lang="ru-RU" sz="2200" b="1" i="1" dirty="0" err="1">
                <a:solidFill>
                  <a:schemeClr val="tx2"/>
                </a:solidFill>
              </a:rPr>
              <a:t>Полімеризація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 smtClean="0">
                <a:solidFill>
                  <a:schemeClr val="tx2"/>
                </a:solidFill>
              </a:rPr>
              <a:t>органів</a:t>
            </a:r>
            <a:endParaRPr lang="ru-RU" sz="2200" b="1" i="1" dirty="0" smtClean="0">
              <a:solidFill>
                <a:schemeClr val="tx2"/>
              </a:solidFill>
            </a:endParaRPr>
          </a:p>
          <a:p>
            <a:pPr marL="502920" indent="-457200">
              <a:buClr>
                <a:schemeClr val="tx1">
                  <a:lumMod val="50000"/>
                </a:schemeClr>
              </a:buClr>
              <a:buSzPct val="96000"/>
              <a:buFont typeface="+mj-lt"/>
              <a:buAutoNum type="arabicPeriod"/>
            </a:pPr>
            <a:r>
              <a:rPr lang="ru-RU" sz="2200" b="1" i="1" dirty="0" err="1">
                <a:solidFill>
                  <a:schemeClr val="tx2"/>
                </a:solidFill>
              </a:rPr>
              <a:t>Олігомеризація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</a:rPr>
              <a:t>органів</a:t>
            </a:r>
            <a:r>
              <a:rPr lang="ru-RU" sz="2200" b="1" i="1" dirty="0">
                <a:solidFill>
                  <a:schemeClr val="tx2"/>
                </a:solidFill>
              </a:rPr>
              <a:t> та </a:t>
            </a:r>
            <a:r>
              <a:rPr lang="ru-RU" sz="2200" b="1" i="1" dirty="0" err="1">
                <a:solidFill>
                  <a:schemeClr val="tx2"/>
                </a:solidFill>
              </a:rPr>
              <a:t>концентрування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 smtClean="0">
                <a:solidFill>
                  <a:schemeClr val="tx2"/>
                </a:solidFill>
              </a:rPr>
              <a:t>функцій</a:t>
            </a:r>
            <a:endParaRPr lang="ru-RU" sz="2200" b="1" i="1" dirty="0" smtClean="0">
              <a:solidFill>
                <a:schemeClr val="tx2"/>
              </a:solidFill>
            </a:endParaRPr>
          </a:p>
          <a:p>
            <a:pPr marL="502920" indent="-457200">
              <a:buClr>
                <a:schemeClr val="tx1">
                  <a:lumMod val="50000"/>
                </a:schemeClr>
              </a:buClr>
              <a:buSzPct val="96000"/>
              <a:buFont typeface="+mj-lt"/>
              <a:buAutoNum type="arabicPeriod"/>
            </a:pPr>
            <a:r>
              <a:rPr lang="ru-RU" sz="2200" b="1" i="1" dirty="0" err="1">
                <a:solidFill>
                  <a:schemeClr val="tx2"/>
                </a:solidFill>
              </a:rPr>
              <a:t>Зменшення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</a:rPr>
              <a:t>кількості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 smtClean="0">
                <a:solidFill>
                  <a:schemeClr val="tx2"/>
                </a:solidFill>
              </a:rPr>
              <a:t>функцій</a:t>
            </a:r>
            <a:endParaRPr lang="ru-RU" sz="2200" b="1" i="1" dirty="0" smtClean="0">
              <a:solidFill>
                <a:schemeClr val="tx2"/>
              </a:solidFill>
            </a:endParaRPr>
          </a:p>
          <a:p>
            <a:pPr marL="502920" indent="-457200">
              <a:buClr>
                <a:schemeClr val="tx1">
                  <a:lumMod val="50000"/>
                </a:schemeClr>
              </a:buClr>
              <a:buSzPct val="96000"/>
              <a:buFont typeface="+mj-lt"/>
              <a:buAutoNum type="arabicPeriod"/>
            </a:pPr>
            <a:r>
              <a:rPr lang="ru-RU" sz="2200" b="1" i="1" dirty="0" err="1">
                <a:solidFill>
                  <a:schemeClr val="tx2"/>
                </a:solidFill>
              </a:rPr>
              <a:t>Збільшення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</a:rPr>
              <a:t>кількості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 smtClean="0">
                <a:solidFill>
                  <a:schemeClr val="tx2"/>
                </a:solidFill>
              </a:rPr>
              <a:t>функцій</a:t>
            </a:r>
            <a:endParaRPr lang="ru-RU" sz="2200" b="1" i="1" dirty="0" smtClean="0">
              <a:solidFill>
                <a:schemeClr val="tx2"/>
              </a:solidFill>
            </a:endParaRPr>
          </a:p>
          <a:p>
            <a:pPr marL="502920" indent="-457200">
              <a:buClr>
                <a:schemeClr val="tx1">
                  <a:lumMod val="50000"/>
                </a:schemeClr>
              </a:buClr>
              <a:buSzPct val="96000"/>
              <a:buFont typeface="+mj-lt"/>
              <a:buAutoNum type="arabicPeriod"/>
            </a:pPr>
            <a:r>
              <a:rPr lang="ru-RU" sz="2200" b="1" i="1" dirty="0" err="1">
                <a:solidFill>
                  <a:schemeClr val="tx2"/>
                </a:solidFill>
              </a:rPr>
              <a:t>Розділ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</a:rPr>
              <a:t>функцій</a:t>
            </a:r>
            <a:r>
              <a:rPr lang="ru-RU" sz="2200" b="1" i="1" dirty="0">
                <a:solidFill>
                  <a:schemeClr val="tx2"/>
                </a:solidFill>
              </a:rPr>
              <a:t> та </a:t>
            </a:r>
            <a:r>
              <a:rPr lang="ru-RU" sz="2200" b="1" i="1" dirty="0" err="1" smtClean="0">
                <a:solidFill>
                  <a:schemeClr val="tx2"/>
                </a:solidFill>
              </a:rPr>
              <a:t>органів</a:t>
            </a:r>
            <a:endParaRPr lang="ru-RU" sz="2200" b="1" i="1" dirty="0" smtClean="0">
              <a:solidFill>
                <a:schemeClr val="tx2"/>
              </a:solidFill>
            </a:endParaRPr>
          </a:p>
          <a:p>
            <a:pPr marL="502920" indent="-457200">
              <a:buClr>
                <a:schemeClr val="tx1">
                  <a:lumMod val="50000"/>
                </a:schemeClr>
              </a:buClr>
              <a:buSzPct val="96000"/>
              <a:buFont typeface="+mj-lt"/>
              <a:buAutoNum type="arabicPeriod"/>
            </a:pPr>
            <a:r>
              <a:rPr lang="ru-RU" sz="2200" b="1" i="1" dirty="0" err="1">
                <a:solidFill>
                  <a:schemeClr val="tx2"/>
                </a:solidFill>
              </a:rPr>
              <a:t>Зміна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 smtClean="0">
                <a:solidFill>
                  <a:schemeClr val="tx2"/>
                </a:solidFill>
              </a:rPr>
              <a:t>функцій</a:t>
            </a:r>
            <a:endParaRPr lang="ru-RU" sz="2200" b="1" i="1" dirty="0" smtClean="0">
              <a:solidFill>
                <a:schemeClr val="tx2"/>
              </a:solidFill>
            </a:endParaRPr>
          </a:p>
          <a:p>
            <a:pPr marL="502920" indent="-457200">
              <a:buClr>
                <a:schemeClr val="tx1">
                  <a:lumMod val="50000"/>
                </a:schemeClr>
              </a:buClr>
              <a:buSzPct val="96000"/>
              <a:buFont typeface="+mj-lt"/>
              <a:buAutoNum type="arabicPeriod"/>
            </a:pPr>
            <a:r>
              <a:rPr lang="ru-RU" sz="2200" b="1" i="1" dirty="0" err="1">
                <a:solidFill>
                  <a:schemeClr val="tx2"/>
                </a:solidFill>
              </a:rPr>
              <a:t>Субституція</a:t>
            </a:r>
            <a:r>
              <a:rPr lang="ru-RU" sz="2200" b="1" i="1" dirty="0">
                <a:solidFill>
                  <a:schemeClr val="tx2"/>
                </a:solidFill>
              </a:rPr>
              <a:t>, </a:t>
            </a:r>
            <a:r>
              <a:rPr lang="ru-RU" sz="2200" b="1" i="1" dirty="0" err="1">
                <a:solidFill>
                  <a:schemeClr val="tx2"/>
                </a:solidFill>
              </a:rPr>
              <a:t>або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</a:rPr>
              <a:t>заміщення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</a:rPr>
              <a:t>органів</a:t>
            </a:r>
            <a:r>
              <a:rPr lang="ru-RU" sz="2200" b="1" i="1" dirty="0">
                <a:solidFill>
                  <a:schemeClr val="tx2"/>
                </a:solidFill>
              </a:rPr>
              <a:t> та </a:t>
            </a:r>
            <a:r>
              <a:rPr lang="ru-RU" sz="2200" b="1" i="1" dirty="0" err="1" smtClean="0">
                <a:solidFill>
                  <a:schemeClr val="tx2"/>
                </a:solidFill>
              </a:rPr>
              <a:t>функцій</a:t>
            </a:r>
            <a:endParaRPr lang="ru-RU" sz="2200" b="1" i="1" dirty="0" smtClean="0">
              <a:solidFill>
                <a:schemeClr val="tx2"/>
              </a:solidFill>
            </a:endParaRPr>
          </a:p>
          <a:p>
            <a:pPr marL="502920" indent="-457200">
              <a:buClr>
                <a:schemeClr val="tx1">
                  <a:lumMod val="50000"/>
                </a:schemeClr>
              </a:buClr>
              <a:buSzPct val="96000"/>
              <a:buFont typeface="+mj-lt"/>
              <a:buAutoNum type="arabicPeriod"/>
            </a:pPr>
            <a:r>
              <a:rPr lang="ru-RU" sz="2200" b="1" i="1" dirty="0" err="1">
                <a:solidFill>
                  <a:schemeClr val="tx2"/>
                </a:solidFill>
              </a:rPr>
              <a:t>Гетеробатмія</a:t>
            </a:r>
            <a:r>
              <a:rPr lang="ru-RU" sz="2200" b="1" i="1" dirty="0">
                <a:solidFill>
                  <a:schemeClr val="tx2"/>
                </a:solidFill>
              </a:rPr>
              <a:t> та </a:t>
            </a:r>
            <a:r>
              <a:rPr lang="ru-RU" sz="2200" b="1" i="1" dirty="0" err="1">
                <a:solidFill>
                  <a:schemeClr val="tx2"/>
                </a:solidFill>
              </a:rPr>
              <a:t>компенсація</a:t>
            </a:r>
            <a:endParaRPr lang="ru-RU" sz="2200" b="1" dirty="0">
              <a:solidFill>
                <a:schemeClr val="tx2"/>
              </a:solidFill>
            </a:endParaRPr>
          </a:p>
          <a:p>
            <a:pPr marL="388620" indent="-342900" algn="just">
              <a:buClr>
                <a:srgbClr val="FF0000"/>
              </a:buClr>
            </a:pPr>
            <a:endParaRPr lang="ru-RU" i="1" u="sng" dirty="0">
              <a:solidFill>
                <a:schemeClr val="tx2"/>
              </a:solidFill>
            </a:endParaRPr>
          </a:p>
          <a:p>
            <a:pPr marL="388620" indent="-342900" algn="just"/>
            <a:endParaRPr lang="ru-RU" b="1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3960440" cy="600164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Відомі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шляхи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фіксація</a:t>
            </a:r>
            <a:r>
              <a:rPr lang="ru-RU" sz="2400" b="1" dirty="0">
                <a:solidFill>
                  <a:srgbClr val="FFFF00"/>
                </a:solidFill>
              </a:rPr>
              <a:t> фаз, </a:t>
            </a:r>
            <a:r>
              <a:rPr lang="ru-RU" dirty="0"/>
              <a:t>яка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i="1" u="sng" dirty="0" err="1">
                <a:solidFill>
                  <a:srgbClr val="FFFF00"/>
                </a:solidFill>
              </a:rPr>
              <a:t>закріпленні</a:t>
            </a:r>
            <a:r>
              <a:rPr lang="ru-RU" i="1" u="sng" dirty="0">
                <a:solidFill>
                  <a:srgbClr val="FFFF00"/>
                </a:solidFill>
              </a:rPr>
              <a:t> </a:t>
            </a:r>
            <a:r>
              <a:rPr lang="ru-RU" i="1" u="sng" dirty="0" err="1">
                <a:solidFill>
                  <a:srgbClr val="FFFF00"/>
                </a:solidFill>
              </a:rPr>
              <a:t>певного</a:t>
            </a:r>
            <a:r>
              <a:rPr lang="ru-RU" i="1" u="sng" dirty="0">
                <a:solidFill>
                  <a:srgbClr val="FFFF00"/>
                </a:solidFill>
              </a:rPr>
              <a:t> </a:t>
            </a:r>
            <a:r>
              <a:rPr lang="ru-RU" i="1" u="sng" dirty="0" err="1">
                <a:solidFill>
                  <a:srgbClr val="FFFF00"/>
                </a:solidFill>
              </a:rPr>
              <a:t>етапу</a:t>
            </a:r>
            <a:r>
              <a:rPr lang="ru-RU" i="1" u="sng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виконання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певної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функції</a:t>
            </a:r>
            <a:r>
              <a:rPr lang="ru-RU" i="1" dirty="0">
                <a:solidFill>
                  <a:srgbClr val="FFFF00"/>
                </a:solidFill>
              </a:rPr>
              <a:t> для </a:t>
            </a:r>
            <a:r>
              <a:rPr lang="ru-RU" i="1" dirty="0" err="1">
                <a:solidFill>
                  <a:srgbClr val="FFFF00"/>
                </a:solidFill>
              </a:rPr>
              <a:t>її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</a:rPr>
              <a:t>посилення</a:t>
            </a:r>
            <a:r>
              <a:rPr lang="ru-RU" sz="2400" b="1" i="1" u="sng" dirty="0">
                <a:solidFill>
                  <a:srgbClr val="FFFF00"/>
                </a:solidFill>
              </a:rPr>
              <a:t> </a:t>
            </a:r>
            <a:r>
              <a:rPr lang="ru-RU" dirty="0"/>
              <a:t>(прикладом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пальцеходячих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).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Але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наведені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взаємозалежні</a:t>
            </a:r>
            <a:r>
              <a:rPr lang="ru-RU" sz="2400" b="1" dirty="0">
                <a:solidFill>
                  <a:srgbClr val="FFFF00"/>
                </a:solidFill>
              </a:rPr>
              <a:t> та </a:t>
            </a:r>
            <a:r>
              <a:rPr lang="ru-RU" sz="2400" b="1" dirty="0" err="1">
                <a:solidFill>
                  <a:srgbClr val="FFFF00"/>
                </a:solidFill>
              </a:rPr>
              <a:t>взаємопов’язані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ru-RU" dirty="0" smtClean="0"/>
              <a:t>Тому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сенсу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</a:t>
            </a:r>
            <a:r>
              <a:rPr lang="ru-RU" dirty="0" err="1"/>
              <a:t>безмежну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, а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</a:t>
            </a:r>
            <a:r>
              <a:rPr lang="ru-RU" dirty="0" smtClean="0"/>
              <a:t> </a:t>
            </a:r>
            <a:r>
              <a:rPr lang="ru-RU" b="1" u="sng" dirty="0" err="1"/>
              <a:t>підходити</a:t>
            </a:r>
            <a:r>
              <a:rPr lang="ru-RU" b="1" u="sng" dirty="0"/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індивідуально</a:t>
            </a:r>
            <a:r>
              <a:rPr lang="ru-RU" b="1" u="sng" dirty="0"/>
              <a:t> при </a:t>
            </a:r>
            <a:r>
              <a:rPr lang="ru-RU" b="1" u="sng" dirty="0" err="1"/>
              <a:t>дослідженні</a:t>
            </a:r>
            <a:r>
              <a:rPr lang="ru-RU" b="1" u="sng" dirty="0"/>
              <a:t> </a:t>
            </a:r>
            <a:r>
              <a:rPr lang="ru-RU" b="1" u="sng" dirty="0" err="1"/>
              <a:t>філогенезу</a:t>
            </a:r>
            <a:r>
              <a:rPr lang="ru-RU" b="1" u="sng" dirty="0"/>
              <a:t> </a:t>
            </a:r>
            <a:r>
              <a:rPr lang="ru-RU" b="1" u="sng" dirty="0" err="1"/>
              <a:t>певних</a:t>
            </a:r>
            <a:r>
              <a:rPr lang="ru-RU" b="1" u="sng" dirty="0"/>
              <a:t> </a:t>
            </a:r>
            <a:r>
              <a:rPr lang="ru-RU" b="1" u="sng" dirty="0" err="1"/>
              <a:t>біологічних</a:t>
            </a:r>
            <a:r>
              <a:rPr lang="ru-RU" b="1" u="sng" dirty="0"/>
              <a:t> форм</a:t>
            </a:r>
            <a:r>
              <a:rPr lang="ru-RU" b="1" u="sng" dirty="0" smtClean="0"/>
              <a:t>.</a:t>
            </a:r>
            <a:endParaRPr lang="en-US" b="1" u="sng" dirty="0" smtClean="0"/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4742492" cy="468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право с вырезом 2"/>
          <p:cNvSpPr/>
          <p:nvPr/>
        </p:nvSpPr>
        <p:spPr>
          <a:xfrm>
            <a:off x="1835696" y="2636913"/>
            <a:ext cx="4104456" cy="86409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403187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u="sng" dirty="0" err="1">
                <a:solidFill>
                  <a:srgbClr val="FFFF00"/>
                </a:solidFill>
              </a:rPr>
              <a:t>Субституція</a:t>
            </a:r>
            <a:r>
              <a:rPr lang="ru-RU" sz="3200" b="1" i="1" u="sng" dirty="0">
                <a:solidFill>
                  <a:srgbClr val="FFFF00"/>
                </a:solidFill>
              </a:rPr>
              <a:t>, </a:t>
            </a:r>
            <a:r>
              <a:rPr lang="ru-RU" sz="3200" b="1" i="1" u="sng" dirty="0" err="1">
                <a:solidFill>
                  <a:srgbClr val="FFFF00"/>
                </a:solidFill>
              </a:rPr>
              <a:t>або</a:t>
            </a:r>
            <a:r>
              <a:rPr lang="ru-RU" sz="3200" b="1" i="1" u="sng" dirty="0">
                <a:solidFill>
                  <a:srgbClr val="FFFF00"/>
                </a:solidFill>
              </a:rPr>
              <a:t> </a:t>
            </a:r>
            <a:r>
              <a:rPr lang="ru-RU" sz="3200" b="1" i="1" u="sng" dirty="0" err="1">
                <a:solidFill>
                  <a:srgbClr val="FFFF00"/>
                </a:solidFill>
              </a:rPr>
              <a:t>заміщення</a:t>
            </a:r>
            <a:r>
              <a:rPr lang="ru-RU" sz="3200" b="1" i="1" u="sng" dirty="0">
                <a:solidFill>
                  <a:srgbClr val="FFFF00"/>
                </a:solidFill>
              </a:rPr>
              <a:t> </a:t>
            </a:r>
            <a:r>
              <a:rPr lang="ru-RU" sz="3200" b="1" i="1" u="sng" dirty="0" err="1">
                <a:solidFill>
                  <a:srgbClr val="FFFF00"/>
                </a:solidFill>
              </a:rPr>
              <a:t>органів</a:t>
            </a:r>
            <a:r>
              <a:rPr lang="ru-RU" sz="3200" b="1" i="1" u="sng" dirty="0">
                <a:solidFill>
                  <a:srgbClr val="FFFF00"/>
                </a:solidFill>
              </a:rPr>
              <a:t> та </a:t>
            </a:r>
            <a:r>
              <a:rPr lang="ru-RU" sz="3200" b="1" i="1" u="sng" dirty="0" err="1">
                <a:solidFill>
                  <a:srgbClr val="FFFF00"/>
                </a:solidFill>
              </a:rPr>
              <a:t>функцій</a:t>
            </a:r>
            <a:endParaRPr lang="ru-RU" sz="3200" i="1" u="sng" dirty="0">
              <a:solidFill>
                <a:srgbClr val="FFFF00"/>
              </a:solidFill>
            </a:endParaRPr>
          </a:p>
          <a:p>
            <a:pPr algn="just"/>
            <a:r>
              <a:rPr lang="ru-RU" dirty="0"/>
              <a:t>Н. </a:t>
            </a:r>
            <a:r>
              <a:rPr lang="ru-RU" dirty="0" err="1"/>
              <a:t>Клейнберг</a:t>
            </a:r>
            <a:r>
              <a:rPr lang="ru-RU" dirty="0"/>
              <a:t> (1886) </a:t>
            </a:r>
            <a:r>
              <a:rPr lang="ru-RU" dirty="0" err="1"/>
              <a:t>запропонував</a:t>
            </a:r>
            <a:r>
              <a:rPr lang="ru-RU" dirty="0"/>
              <a:t> принцип </a:t>
            </a:r>
            <a:r>
              <a:rPr lang="ru-RU" dirty="0" err="1"/>
              <a:t>субституції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коли </a:t>
            </a:r>
            <a:r>
              <a:rPr lang="ru-RU" sz="2800" b="1" dirty="0">
                <a:solidFill>
                  <a:srgbClr val="FFFF00"/>
                </a:solidFill>
              </a:rPr>
              <a:t>орган </a:t>
            </a:r>
            <a:r>
              <a:rPr lang="ru-RU" sz="2800" b="1" dirty="0" err="1">
                <a:solidFill>
                  <a:srgbClr val="FFFF00"/>
                </a:solidFill>
              </a:rPr>
              <a:t>предків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заміщується</a:t>
            </a:r>
            <a:r>
              <a:rPr lang="ru-RU" sz="2800" b="1" dirty="0">
                <a:solidFill>
                  <a:srgbClr val="FFFF00"/>
                </a:solidFill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</a:rPr>
              <a:t>нащадків</a:t>
            </a:r>
            <a:r>
              <a:rPr lang="ru-RU" sz="2800" b="1" dirty="0">
                <a:solidFill>
                  <a:srgbClr val="FFFF00"/>
                </a:solidFill>
              </a:rPr>
              <a:t> на </a:t>
            </a:r>
            <a:r>
              <a:rPr lang="ru-RU" sz="2800" b="1" dirty="0" err="1">
                <a:solidFill>
                  <a:srgbClr val="FFFF00"/>
                </a:solidFill>
              </a:rPr>
              <a:t>новий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який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розташований</a:t>
            </a:r>
            <a:r>
              <a:rPr lang="ru-RU" sz="2800" b="1" dirty="0">
                <a:solidFill>
                  <a:srgbClr val="FFFF00"/>
                </a:solidFill>
              </a:rPr>
              <a:t> на тому ж </a:t>
            </a:r>
            <a:r>
              <a:rPr lang="ru-RU" sz="2800" b="1" dirty="0" err="1">
                <a:solidFill>
                  <a:srgbClr val="FFFF00"/>
                </a:solidFill>
              </a:rPr>
              <a:t>місці</a:t>
            </a:r>
            <a:r>
              <a:rPr lang="ru-RU" sz="2800" b="1" dirty="0">
                <a:solidFill>
                  <a:srgbClr val="FFFF00"/>
                </a:solidFill>
              </a:rPr>
              <a:t> і </a:t>
            </a:r>
            <a:r>
              <a:rPr lang="ru-RU" sz="2800" b="1" dirty="0" err="1">
                <a:solidFill>
                  <a:srgbClr val="FFFF00"/>
                </a:solidFill>
              </a:rPr>
              <a:t>виконує</a:t>
            </a:r>
            <a:r>
              <a:rPr lang="ru-RU" sz="2800" b="1" dirty="0">
                <a:solidFill>
                  <a:srgbClr val="FFFF00"/>
                </a:solidFill>
              </a:rPr>
              <a:t> ту саму </a:t>
            </a:r>
            <a:r>
              <a:rPr lang="ru-RU" sz="2800" b="1" dirty="0" err="1">
                <a:solidFill>
                  <a:srgbClr val="FFFF00"/>
                </a:solidFill>
              </a:rPr>
              <a:t>функцію</a:t>
            </a:r>
            <a:r>
              <a:rPr lang="ru-RU" dirty="0"/>
              <a:t>, а </a:t>
            </a:r>
            <a:r>
              <a:rPr lang="ru-RU" dirty="0" err="1"/>
              <a:t>попередній</a:t>
            </a:r>
            <a:r>
              <a:rPr lang="ru-RU" dirty="0"/>
              <a:t> орган </a:t>
            </a:r>
            <a:r>
              <a:rPr lang="ru-RU" dirty="0" err="1"/>
              <a:t>редукується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Прикладом </a:t>
            </a:r>
            <a:r>
              <a:rPr lang="ru-RU" dirty="0" err="1">
                <a:solidFill>
                  <a:srgbClr val="FFFF00"/>
                </a:solidFill>
              </a:rPr>
              <a:t>подібних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еволюційних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перетворень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може</a:t>
            </a:r>
            <a:r>
              <a:rPr lang="ru-RU" dirty="0">
                <a:solidFill>
                  <a:srgbClr val="FFFF00"/>
                </a:solidFill>
              </a:rPr>
              <a:t> бути </a:t>
            </a:r>
            <a:r>
              <a:rPr lang="ru-RU" dirty="0" err="1">
                <a:solidFill>
                  <a:srgbClr val="FFFF00"/>
                </a:solidFill>
              </a:rPr>
              <a:t>заміщення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хорди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хрящовими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або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кісними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хребцями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1088"/>
            <a:ext cx="6840760" cy="2665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9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21028"/>
            <a:ext cx="4712228" cy="621708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Д.М. Федотов у 1925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встановив</a:t>
            </a:r>
            <a:r>
              <a:rPr lang="ru-RU" dirty="0"/>
              <a:t> принцип </a:t>
            </a:r>
            <a:r>
              <a:rPr lang="ru-RU" sz="2800" dirty="0" err="1">
                <a:solidFill>
                  <a:srgbClr val="FFFF00"/>
                </a:solidFill>
              </a:rPr>
              <a:t>фізіологічної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субституції</a:t>
            </a:r>
            <a:r>
              <a:rPr lang="ru-RU" dirty="0"/>
              <a:t>, коли </a:t>
            </a:r>
            <a:r>
              <a:rPr lang="ru-RU" u="sng" dirty="0" err="1"/>
              <a:t>функція</a:t>
            </a:r>
            <a:r>
              <a:rPr lang="ru-RU" u="sng" dirty="0"/>
              <a:t> </a:t>
            </a:r>
            <a:r>
              <a:rPr lang="ru-RU" u="sng" dirty="0" err="1"/>
              <a:t>певного</a:t>
            </a:r>
            <a:r>
              <a:rPr lang="ru-RU" u="sng" dirty="0"/>
              <a:t> органа </a:t>
            </a:r>
            <a:r>
              <a:rPr lang="ru-RU" u="sng" dirty="0" err="1"/>
              <a:t>предків</a:t>
            </a:r>
            <a:r>
              <a:rPr lang="ru-RU" u="sng" dirty="0"/>
              <a:t> </a:t>
            </a:r>
            <a:r>
              <a:rPr lang="ru-RU" u="sng" dirty="0" err="1"/>
              <a:t>заміщається</a:t>
            </a:r>
            <a:r>
              <a:rPr lang="ru-RU" u="sng" dirty="0"/>
              <a:t> </a:t>
            </a:r>
            <a:r>
              <a:rPr lang="ru-RU" u="sng" dirty="0" err="1"/>
              <a:t>аналогічною</a:t>
            </a:r>
            <a:r>
              <a:rPr lang="ru-RU" u="sng" dirty="0"/>
              <a:t> </a:t>
            </a:r>
            <a:r>
              <a:rPr lang="ru-RU" u="sng" dirty="0" err="1"/>
              <a:t>функцією</a:t>
            </a:r>
            <a:r>
              <a:rPr lang="ru-RU" u="sng" dirty="0"/>
              <a:t> </a:t>
            </a:r>
            <a:r>
              <a:rPr lang="ru-RU" u="sng" dirty="0" err="1"/>
              <a:t>потомків</a:t>
            </a:r>
            <a:r>
              <a:rPr lang="ru-RU" u="sng" dirty="0"/>
              <a:t>,</a:t>
            </a:r>
            <a:r>
              <a:rPr lang="ru-RU" dirty="0"/>
              <a:t> але </a:t>
            </a:r>
            <a:r>
              <a:rPr lang="ru-RU" b="1" dirty="0">
                <a:solidFill>
                  <a:srgbClr val="FFFF00"/>
                </a:solidFill>
              </a:rPr>
              <a:t>орган,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її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виконує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має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іншу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будову</a:t>
            </a:r>
            <a:r>
              <a:rPr lang="ru-RU" b="1" u="sng" dirty="0">
                <a:solidFill>
                  <a:srgbClr val="FFFF00"/>
                </a:solidFill>
              </a:rPr>
              <a:t> та </a:t>
            </a:r>
            <a:r>
              <a:rPr lang="ru-RU" b="1" u="sng" dirty="0" err="1">
                <a:solidFill>
                  <a:srgbClr val="FFFF00"/>
                </a:solidFill>
              </a:rPr>
              <a:t>інше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місце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розташування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Органи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предків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їх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функції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редукуються</a:t>
            </a:r>
            <a:r>
              <a:rPr lang="ru-RU" b="1" dirty="0">
                <a:solidFill>
                  <a:srgbClr val="FFFF00"/>
                </a:solidFill>
              </a:rPr>
              <a:t>, а но</a:t>
            </a:r>
            <a:r>
              <a:rPr lang="ru-RU" dirty="0"/>
              <a:t>ва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подібна</a:t>
            </a:r>
            <a:r>
              <a:rPr lang="ru-RU" dirty="0"/>
              <a:t> на </a:t>
            </a:r>
            <a:r>
              <a:rPr lang="ru-RU" dirty="0" err="1"/>
              <a:t>попередню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r>
              <a:rPr lang="ru-RU" i="1" dirty="0" smtClean="0">
                <a:solidFill>
                  <a:srgbClr val="FFFF00"/>
                </a:solidFill>
              </a:rPr>
              <a:t>Прикладом </a:t>
            </a:r>
            <a:r>
              <a:rPr lang="ru-RU" i="1" dirty="0" err="1">
                <a:solidFill>
                  <a:srgbClr val="FFFF00"/>
                </a:solidFill>
              </a:rPr>
              <a:t>подібної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субституції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можна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вважати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розвиток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легенів</a:t>
            </a:r>
            <a:r>
              <a:rPr lang="ru-RU" i="1" dirty="0">
                <a:solidFill>
                  <a:srgbClr val="FFFF00"/>
                </a:solidFill>
              </a:rPr>
              <a:t> у </a:t>
            </a:r>
            <a:r>
              <a:rPr lang="ru-RU" i="1" dirty="0" err="1">
                <a:solidFill>
                  <a:srgbClr val="FFFF00"/>
                </a:solidFill>
              </a:rPr>
              <a:t>наземних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хребетних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тварин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які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функціонально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замінили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зябра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риб</a:t>
            </a:r>
            <a:r>
              <a:rPr lang="ru-RU" i="1" dirty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dirty="0"/>
              <a:t>О.М. </a:t>
            </a:r>
            <a:r>
              <a:rPr lang="ru-RU" dirty="0" err="1"/>
              <a:t>Сєверцов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принцип </a:t>
            </a:r>
            <a:r>
              <a:rPr lang="ru-RU" dirty="0" err="1"/>
              <a:t>субституції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, </a:t>
            </a:r>
            <a:r>
              <a:rPr lang="ru-RU" dirty="0" err="1"/>
              <a:t>будови</a:t>
            </a:r>
            <a:r>
              <a:rPr lang="ru-RU" dirty="0"/>
              <a:t> органа, але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чином і сама </a:t>
            </a:r>
            <a:r>
              <a:rPr lang="ru-RU" dirty="0" err="1"/>
              <a:t>функція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Так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редукція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кінцівок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змій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пов’язана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тим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функція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ходіння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бігу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змінюється</a:t>
            </a:r>
            <a:r>
              <a:rPr lang="ru-RU" dirty="0">
                <a:solidFill>
                  <a:srgbClr val="FFFF00"/>
                </a:solidFill>
              </a:rPr>
              <a:t> в них на </a:t>
            </a:r>
            <a:r>
              <a:rPr lang="ru-RU" dirty="0" err="1">
                <a:solidFill>
                  <a:srgbClr val="FFFF00"/>
                </a:solidFill>
              </a:rPr>
              <a:t>функцію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повзання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1890"/>
            <a:ext cx="3547837" cy="381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47" y="4210056"/>
            <a:ext cx="3456384" cy="230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499992" y="5733256"/>
            <a:ext cx="1584176" cy="648072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771800" y="2564904"/>
            <a:ext cx="2592288" cy="160359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8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5" y="188640"/>
            <a:ext cx="4392488" cy="38779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На думку О.М. </a:t>
            </a:r>
            <a:r>
              <a:rPr lang="ru-RU" dirty="0" err="1"/>
              <a:t>Сєверцова</a:t>
            </a:r>
            <a:r>
              <a:rPr lang="ru-RU" dirty="0"/>
              <a:t>,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редукції</a:t>
            </a:r>
            <a:r>
              <a:rPr lang="ru-RU" dirty="0"/>
              <a:t> та </a:t>
            </a:r>
            <a:r>
              <a:rPr lang="ru-RU" dirty="0" err="1"/>
              <a:t>дегенерації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принцип </a:t>
            </a:r>
            <a:r>
              <a:rPr lang="ru-RU" b="1" dirty="0" err="1">
                <a:solidFill>
                  <a:srgbClr val="FFFF00"/>
                </a:solidFill>
              </a:rPr>
              <a:t>субституції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функцій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/>
              <a:t>Причиною </a:t>
            </a:r>
            <a:r>
              <a:rPr lang="ru-RU" dirty="0" err="1"/>
              <a:t>редукції</a:t>
            </a:r>
            <a:r>
              <a:rPr lang="ru-RU" dirty="0"/>
              <a:t> є </a:t>
            </a:r>
            <a:r>
              <a:rPr lang="ru-RU" dirty="0" err="1"/>
              <a:t>завжди</a:t>
            </a:r>
            <a:r>
              <a:rPr lang="ru-RU" dirty="0"/>
              <a:t> будь-яка </a:t>
            </a:r>
            <a:r>
              <a:rPr lang="ru-RU" dirty="0" err="1"/>
              <a:t>суттєва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предкових</a:t>
            </a:r>
            <a:r>
              <a:rPr lang="ru-RU" dirty="0"/>
              <a:t> форм,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b="1" u="sng" dirty="0" err="1"/>
              <a:t>необхідність</a:t>
            </a:r>
            <a:r>
              <a:rPr lang="ru-RU" b="1" u="sng" dirty="0"/>
              <a:t> </a:t>
            </a:r>
            <a:r>
              <a:rPr lang="ru-RU" b="1" u="sng" dirty="0" err="1"/>
              <a:t>адаптивних</a:t>
            </a:r>
            <a:r>
              <a:rPr lang="ru-RU" b="1" u="sng" dirty="0"/>
              <a:t> </a:t>
            </a:r>
            <a:r>
              <a:rPr lang="ru-RU" b="1" u="sng" dirty="0" err="1"/>
              <a:t>змін</a:t>
            </a:r>
            <a:r>
              <a:rPr lang="ru-RU" b="1" u="sng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у </a:t>
            </a:r>
            <a:r>
              <a:rPr lang="ru-RU" sz="2400" dirty="0" err="1"/>
              <a:t>потомків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орган з новою </a:t>
            </a:r>
            <a:r>
              <a:rPr lang="ru-RU" sz="2400" dirty="0" err="1"/>
              <a:t>функцією</a:t>
            </a:r>
            <a:r>
              <a:rPr lang="ru-RU" sz="2400" dirty="0"/>
              <a:t>,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придатною</a:t>
            </a:r>
            <a:r>
              <a:rPr lang="ru-RU" sz="2400" dirty="0"/>
              <a:t> до </a:t>
            </a:r>
            <a:r>
              <a:rPr lang="ru-RU" sz="2400" dirty="0" err="1"/>
              <a:t>нових</a:t>
            </a:r>
            <a:r>
              <a:rPr lang="ru-RU" sz="2400" dirty="0"/>
              <a:t> умов, </a:t>
            </a:r>
            <a:r>
              <a:rPr lang="ru-RU" sz="2400" b="1" dirty="0" err="1"/>
              <a:t>відбувається</a:t>
            </a:r>
            <a:r>
              <a:rPr lang="ru-RU" sz="2400" b="1" dirty="0"/>
              <a:t> </a:t>
            </a:r>
            <a:r>
              <a:rPr lang="ru-RU" sz="2400" b="1" dirty="0" err="1"/>
              <a:t>заміщення</a:t>
            </a:r>
            <a:r>
              <a:rPr lang="ru-RU" sz="2400" dirty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" y="188640"/>
            <a:ext cx="41910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9" y="4077443"/>
            <a:ext cx="8496944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Тому </a:t>
            </a:r>
            <a:r>
              <a:rPr lang="ru-RU" sz="2400" b="1" u="sng" dirty="0" err="1">
                <a:solidFill>
                  <a:srgbClr val="FFFF00"/>
                </a:solidFill>
              </a:rPr>
              <a:t>первинним</a:t>
            </a:r>
            <a:r>
              <a:rPr lang="ru-RU" sz="2400" b="1" u="sng" dirty="0">
                <a:solidFill>
                  <a:srgbClr val="FFFF00"/>
                </a:solidFill>
              </a:rPr>
              <a:t> є </a:t>
            </a:r>
            <a:r>
              <a:rPr lang="ru-RU" sz="2400" b="1" u="sng" dirty="0" err="1">
                <a:solidFill>
                  <a:srgbClr val="FFFF00"/>
                </a:solidFill>
              </a:rPr>
              <a:t>процес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розвитку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нових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пристосувань</a:t>
            </a:r>
            <a:r>
              <a:rPr lang="ru-RU" sz="2400" dirty="0"/>
              <a:t>, а не </a:t>
            </a:r>
            <a:r>
              <a:rPr lang="ru-RU" sz="2400" dirty="0" err="1"/>
              <a:t>редукція</a:t>
            </a:r>
            <a:r>
              <a:rPr lang="ru-RU" sz="2400" dirty="0"/>
              <a:t> (</a:t>
            </a:r>
            <a:r>
              <a:rPr lang="ru-RU" sz="2400" dirty="0" err="1"/>
              <a:t>постадаптивний</a:t>
            </a:r>
            <a:r>
              <a:rPr lang="ru-RU" sz="2400" dirty="0"/>
              <a:t> шлях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пристосувань</a:t>
            </a:r>
            <a:r>
              <a:rPr lang="ru-RU" sz="2400" dirty="0"/>
              <a:t>). </a:t>
            </a:r>
            <a:endParaRPr lang="ru-RU" sz="2400" dirty="0" smtClean="0"/>
          </a:p>
          <a:p>
            <a:pPr algn="just"/>
            <a:endParaRPr lang="en-US" sz="2400" dirty="0"/>
          </a:p>
          <a:p>
            <a:pPr algn="just"/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подібних</a:t>
            </a:r>
            <a:r>
              <a:rPr lang="ru-RU" sz="2400" dirty="0"/>
              <a:t> </a:t>
            </a:r>
            <a:r>
              <a:rPr lang="ru-RU" sz="2400" dirty="0" err="1"/>
              <a:t>перетворень</a:t>
            </a:r>
            <a:r>
              <a:rPr lang="ru-RU" sz="2400" dirty="0"/>
              <a:t> </a:t>
            </a:r>
            <a:r>
              <a:rPr lang="ru-RU" sz="2400" dirty="0" err="1"/>
              <a:t>функція</a:t>
            </a:r>
            <a:r>
              <a:rPr lang="ru-RU" sz="2400" dirty="0"/>
              <a:t>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безглуздим</a:t>
            </a:r>
            <a:r>
              <a:rPr lang="ru-RU" sz="2400" dirty="0"/>
              <a:t>, через </a:t>
            </a:r>
            <a:r>
              <a:rPr lang="ru-RU" sz="2400" dirty="0" err="1"/>
              <a:t>що</a:t>
            </a:r>
            <a:r>
              <a:rPr lang="ru-RU" sz="2400" dirty="0"/>
              <a:t> й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дегенерація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62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4686842" cy="42165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u="sng" dirty="0" err="1">
                <a:solidFill>
                  <a:srgbClr val="FFFF00"/>
                </a:solidFill>
              </a:rPr>
              <a:t>Гетеробатмія</a:t>
            </a:r>
            <a:r>
              <a:rPr lang="ru-RU" sz="2800" b="1" i="1" u="sng" dirty="0">
                <a:solidFill>
                  <a:srgbClr val="FFFF00"/>
                </a:solidFill>
              </a:rPr>
              <a:t> та </a:t>
            </a:r>
            <a:r>
              <a:rPr lang="ru-RU" sz="2800" b="1" i="1" u="sng" dirty="0" err="1" smtClean="0">
                <a:solidFill>
                  <a:srgbClr val="FFFF00"/>
                </a:solidFill>
              </a:rPr>
              <a:t>компенсація</a:t>
            </a:r>
            <a:endParaRPr lang="ru-RU" sz="2800" b="1" i="1" u="sng" dirty="0" smtClean="0">
              <a:solidFill>
                <a:srgbClr val="FFFF00"/>
              </a:solidFill>
            </a:endParaRPr>
          </a:p>
          <a:p>
            <a:pPr algn="ctr"/>
            <a:endParaRPr lang="ru-RU" sz="2800" u="sng" dirty="0">
              <a:solidFill>
                <a:srgbClr val="FFFF00"/>
              </a:solidFill>
            </a:endParaRPr>
          </a:p>
          <a:p>
            <a:pPr algn="just"/>
            <a:r>
              <a:rPr lang="ru-RU" dirty="0"/>
              <a:t>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функціонально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відносно</a:t>
            </a:r>
            <a:r>
              <a:rPr lang="ru-RU" dirty="0"/>
              <a:t> слабо (</a:t>
            </a:r>
            <a:r>
              <a:rPr lang="ru-RU" dirty="0" err="1"/>
              <a:t>рушійна</a:t>
            </a:r>
            <a:r>
              <a:rPr lang="ru-RU" dirty="0"/>
              <a:t> та </a:t>
            </a:r>
            <a:r>
              <a:rPr lang="ru-RU" dirty="0" err="1"/>
              <a:t>травна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корені</a:t>
            </a:r>
            <a:r>
              <a:rPr lang="ru-RU" dirty="0"/>
              <a:t> та </a:t>
            </a:r>
            <a:r>
              <a:rPr lang="ru-RU" dirty="0" err="1"/>
              <a:t>квітка</a:t>
            </a:r>
            <a:r>
              <a:rPr lang="ru-RU" dirty="0"/>
              <a:t> в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endParaRPr lang="en-US" dirty="0" smtClean="0"/>
          </a:p>
          <a:p>
            <a:pPr algn="ctr"/>
            <a:r>
              <a:rPr lang="ru-RU" dirty="0" smtClean="0"/>
              <a:t>Для </a:t>
            </a:r>
            <a:r>
              <a:rPr lang="ru-RU" dirty="0"/>
              <a:t>нормального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потреби </a:t>
            </a:r>
            <a:r>
              <a:rPr lang="ru-RU" dirty="0" err="1"/>
              <a:t>чіткої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sz="2000" b="1" dirty="0" err="1"/>
              <a:t>немає</a:t>
            </a:r>
            <a:r>
              <a:rPr lang="ru-RU" sz="2000" b="1" dirty="0"/>
              <a:t> прямого </a:t>
            </a:r>
            <a:r>
              <a:rPr lang="ru-RU" sz="2000" b="1" dirty="0" err="1"/>
              <a:t>функціонального</a:t>
            </a:r>
            <a:r>
              <a:rPr lang="ru-RU" sz="2000" b="1" dirty="0"/>
              <a:t> </a:t>
            </a:r>
            <a:r>
              <a:rPr lang="ru-RU" sz="2000" b="1" dirty="0" err="1"/>
              <a:t>зв’язку</a:t>
            </a:r>
            <a:r>
              <a:rPr lang="ru-RU" sz="2000" b="1" dirty="0"/>
              <a:t>. </a:t>
            </a:r>
            <a:endParaRPr lang="en-US" sz="20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4210"/>
            <a:ext cx="3750366" cy="372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4509120"/>
            <a:ext cx="8496944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Так, у </a:t>
            </a:r>
            <a:r>
              <a:rPr lang="ru-RU" dirty="0" err="1">
                <a:solidFill>
                  <a:srgbClr val="FFFF00"/>
                </a:solidFill>
              </a:rPr>
              <a:t>людини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спостерігається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надзвичайний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розвиток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нервової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системи</a:t>
            </a:r>
            <a:r>
              <a:rPr lang="ru-RU" dirty="0">
                <a:solidFill>
                  <a:srgbClr val="FFFF00"/>
                </a:solidFill>
              </a:rPr>
              <a:t> (в першу </a:t>
            </a:r>
            <a:r>
              <a:rPr lang="ru-RU" dirty="0" err="1">
                <a:solidFill>
                  <a:srgbClr val="FFFF00"/>
                </a:solidFill>
              </a:rPr>
              <a:t>чергу</a:t>
            </a:r>
            <a:r>
              <a:rPr lang="ru-RU" dirty="0">
                <a:solidFill>
                  <a:srgbClr val="FFFF00"/>
                </a:solidFill>
              </a:rPr>
              <a:t> – ЦНС) при тому,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зубна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травна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системи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залишаються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майже</a:t>
            </a:r>
            <a:r>
              <a:rPr lang="ru-RU" dirty="0">
                <a:solidFill>
                  <a:srgbClr val="FFFF00"/>
                </a:solidFill>
              </a:rPr>
              <a:t> без </a:t>
            </a:r>
            <a:r>
              <a:rPr lang="ru-RU" dirty="0" err="1">
                <a:solidFill>
                  <a:srgbClr val="FFFF00"/>
                </a:solidFill>
              </a:rPr>
              <a:t>змін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порівняно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предковими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спеціалізованими</a:t>
            </a:r>
            <a:r>
              <a:rPr lang="ru-RU" dirty="0">
                <a:solidFill>
                  <a:srgbClr val="FFFF00"/>
                </a:solidFill>
              </a:rPr>
              <a:t> формами</a:t>
            </a:r>
            <a:r>
              <a:rPr lang="ru-RU" dirty="0"/>
              <a:t> (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всеїдною</a:t>
            </a:r>
            <a:r>
              <a:rPr lang="ru-RU" dirty="0"/>
              <a:t>).</a:t>
            </a:r>
            <a:endParaRPr lang="en-US" dirty="0"/>
          </a:p>
          <a:p>
            <a:pPr algn="just"/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того –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чуття</a:t>
            </a:r>
            <a:r>
              <a:rPr lang="ru-RU" dirty="0"/>
              <a:t> в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розвинені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погано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ссавцями</a:t>
            </a:r>
            <a:r>
              <a:rPr lang="ru-RU" dirty="0"/>
              <a:t>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неспеціалізована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прогресивному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2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32656"/>
            <a:ext cx="4752528" cy="609397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Подібне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неоднакових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</a:t>
            </a:r>
            <a:r>
              <a:rPr lang="ru-RU" dirty="0" err="1"/>
              <a:t>еволюціонування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набуло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sz="2400" dirty="0" err="1">
                <a:solidFill>
                  <a:srgbClr val="FFFF00"/>
                </a:solidFill>
              </a:rPr>
              <a:t>гетеробатмія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або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мозаїчність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розвитку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/>
              <a:t> </a:t>
            </a:r>
            <a:endParaRPr lang="en-US" dirty="0" smtClean="0"/>
          </a:p>
          <a:p>
            <a:pPr algn="just"/>
            <a:r>
              <a:rPr lang="ru-RU" dirty="0" err="1" smtClean="0"/>
              <a:t>Засновником</a:t>
            </a:r>
            <a:r>
              <a:rPr lang="ru-RU" dirty="0" smtClean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мозаїчного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Вільгельм</a:t>
            </a:r>
            <a:r>
              <a:rPr lang="ru-RU" dirty="0"/>
              <a:t> </a:t>
            </a:r>
            <a:r>
              <a:rPr lang="ru-RU" dirty="0" err="1"/>
              <a:t>Ру</a:t>
            </a:r>
            <a:r>
              <a:rPr lang="ru-RU" dirty="0"/>
              <a:t> – </a:t>
            </a:r>
            <a:r>
              <a:rPr lang="ru-RU" dirty="0" err="1"/>
              <a:t>учень</a:t>
            </a:r>
            <a:r>
              <a:rPr lang="ru-RU" dirty="0"/>
              <a:t> </a:t>
            </a:r>
            <a:r>
              <a:rPr lang="ru-RU" dirty="0" err="1"/>
              <a:t>Ернста</a:t>
            </a:r>
            <a:r>
              <a:rPr lang="ru-RU" dirty="0"/>
              <a:t> Геккеля. </a:t>
            </a:r>
            <a:endParaRPr lang="en-US" dirty="0" smtClean="0"/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Чим </a:t>
            </a:r>
            <a:r>
              <a:rPr lang="ru-RU" dirty="0" err="1">
                <a:solidFill>
                  <a:srgbClr val="FFFF00"/>
                </a:solidFill>
              </a:rPr>
              <a:t>тісніший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функціональний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зв’язок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між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окремими</a:t>
            </a:r>
            <a:r>
              <a:rPr lang="ru-RU" dirty="0">
                <a:solidFill>
                  <a:srgbClr val="FFFF00"/>
                </a:solidFill>
              </a:rPr>
              <a:t> органами, </a:t>
            </a:r>
            <a:r>
              <a:rPr lang="ru-RU" dirty="0" err="1">
                <a:solidFill>
                  <a:srgbClr val="FFFF00"/>
                </a:solidFill>
              </a:rPr>
              <a:t>тим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ближчий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рівень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їх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розвитку</a:t>
            </a:r>
            <a:r>
              <a:rPr lang="ru-RU" dirty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максимальна </a:t>
            </a:r>
            <a:r>
              <a:rPr lang="ru-RU" dirty="0" err="1"/>
              <a:t>мозаїчність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систем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найпримітивнішим</a:t>
            </a:r>
            <a:r>
              <a:rPr lang="ru-RU" dirty="0"/>
              <a:t> </a:t>
            </a:r>
            <a:r>
              <a:rPr lang="ru-RU" dirty="0" err="1"/>
              <a:t>представникам</a:t>
            </a:r>
            <a:r>
              <a:rPr lang="ru-RU" dirty="0"/>
              <a:t> великих </a:t>
            </a:r>
            <a:r>
              <a:rPr lang="ru-RU" dirty="0" err="1"/>
              <a:t>систематичних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 </a:t>
            </a:r>
            <a:r>
              <a:rPr lang="ru-RU" dirty="0" err="1"/>
              <a:t>подальшою</a:t>
            </a:r>
            <a:r>
              <a:rPr lang="ru-RU" dirty="0"/>
              <a:t> </a:t>
            </a:r>
            <a:r>
              <a:rPr lang="ru-RU" dirty="0" err="1"/>
              <a:t>спеціалізацією</a:t>
            </a:r>
            <a:r>
              <a:rPr lang="ru-RU" dirty="0"/>
              <a:t> </a:t>
            </a:r>
            <a:r>
              <a:rPr lang="ru-RU" dirty="0" err="1"/>
              <a:t>організма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вирівнювання</a:t>
            </a:r>
            <a:r>
              <a:rPr lang="ru-RU" dirty="0"/>
              <a:t> ступня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(до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4" y="171065"/>
            <a:ext cx="2023150" cy="260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35260" y="2780928"/>
            <a:ext cx="1877437" cy="64633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Вильгельм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>
                <a:solidFill>
                  <a:srgbClr val="FFFF00"/>
                </a:solidFill>
              </a:rPr>
              <a:t>1850 - 1924) </a:t>
            </a:r>
          </a:p>
        </p:txBody>
      </p:sp>
    </p:spTree>
    <p:extLst>
      <p:ext uri="{BB962C8B-B14F-4D97-AF65-F5344CB8AC3E}">
        <p14:creationId xmlns:p14="http://schemas.microsoft.com/office/powerpoint/2010/main" val="20371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341632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, яке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взаємопов’язаних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систем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b="1" dirty="0">
                <a:solidFill>
                  <a:srgbClr val="FFFF00"/>
                </a:solidFill>
              </a:rPr>
              <a:t>є </a:t>
            </a:r>
            <a:r>
              <a:rPr lang="ru-RU" b="1" dirty="0" err="1">
                <a:solidFill>
                  <a:srgbClr val="FFFF00"/>
                </a:solidFill>
              </a:rPr>
              <a:t>компенсація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just"/>
            <a:endParaRPr lang="en-US" dirty="0" smtClean="0"/>
          </a:p>
          <a:p>
            <a:pPr algn="just"/>
            <a:r>
              <a:rPr lang="ru-RU" dirty="0" err="1" smtClean="0"/>
              <a:t>Однаковий</a:t>
            </a:r>
            <a:r>
              <a:rPr lang="ru-RU" dirty="0" smtClean="0"/>
              <a:t> </a:t>
            </a:r>
            <a:r>
              <a:rPr lang="ru-RU" dirty="0" err="1"/>
              <a:t>функціональний</a:t>
            </a:r>
            <a:r>
              <a:rPr lang="ru-RU" dirty="0"/>
              <a:t> результат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досягатись</a:t>
            </a:r>
            <a:r>
              <a:rPr lang="ru-RU" dirty="0"/>
              <a:t> шляхом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анатомо-</a:t>
            </a:r>
            <a:r>
              <a:rPr lang="ru-RU" dirty="0" err="1"/>
              <a:t>морфологічних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endParaRPr lang="en-US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Так, </a:t>
            </a:r>
            <a:r>
              <a:rPr lang="ru-RU" dirty="0">
                <a:solidFill>
                  <a:srgbClr val="FFFF00"/>
                </a:solidFill>
              </a:rPr>
              <a:t>у </a:t>
            </a:r>
            <a:r>
              <a:rPr lang="ru-RU" dirty="0" err="1">
                <a:solidFill>
                  <a:srgbClr val="FFFF00"/>
                </a:solidFill>
              </a:rPr>
              <a:t>гризунів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процес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травлення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може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призводити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u="sng" dirty="0" err="1">
                <a:solidFill>
                  <a:srgbClr val="FFFF00"/>
                </a:solidFill>
              </a:rPr>
              <a:t>активної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спеціалізації</a:t>
            </a:r>
            <a:r>
              <a:rPr lang="ru-RU" u="sng" dirty="0">
                <a:solidFill>
                  <a:srgbClr val="FFFF00"/>
                </a:solidFill>
              </a:rPr>
              <a:t> травного тракту </a:t>
            </a:r>
            <a:r>
              <a:rPr lang="ru-RU" dirty="0">
                <a:solidFill>
                  <a:srgbClr val="FFFF00"/>
                </a:solidFill>
              </a:rPr>
              <a:t>і </a:t>
            </a:r>
            <a:r>
              <a:rPr lang="ru-RU" dirty="0" err="1">
                <a:solidFill>
                  <a:srgbClr val="FFFF00"/>
                </a:solidFill>
              </a:rPr>
              <a:t>майже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u="sng" dirty="0">
                <a:solidFill>
                  <a:srgbClr val="FFFF00"/>
                </a:solidFill>
              </a:rPr>
              <a:t>не </a:t>
            </a:r>
            <a:r>
              <a:rPr lang="ru-RU" u="sng" dirty="0" err="1">
                <a:solidFill>
                  <a:srgbClr val="FFFF00"/>
                </a:solidFill>
              </a:rPr>
              <a:t>торкатись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зубної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системи</a:t>
            </a:r>
            <a:r>
              <a:rPr lang="ru-RU" u="sng" dirty="0">
                <a:solidFill>
                  <a:srgbClr val="FFFF00"/>
                </a:solidFill>
              </a:rPr>
              <a:t>. </a:t>
            </a:r>
            <a:endParaRPr lang="en-US" u="sng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/>
              <a:t>Той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досягатись</a:t>
            </a:r>
            <a:r>
              <a:rPr lang="ru-RU" dirty="0"/>
              <a:t> шляхом активного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зубної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при </a:t>
            </a:r>
            <a:r>
              <a:rPr lang="ru-RU" dirty="0" err="1"/>
              <a:t>збереженні</a:t>
            </a:r>
            <a:r>
              <a:rPr lang="ru-RU" dirty="0"/>
              <a:t> </a:t>
            </a:r>
            <a:r>
              <a:rPr lang="ru-RU" dirty="0" err="1"/>
              <a:t>кишкової</a:t>
            </a:r>
            <a:r>
              <a:rPr lang="ru-RU" dirty="0"/>
              <a:t> трубки без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надлишковий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одного компоненту </a:t>
            </a:r>
            <a:r>
              <a:rPr lang="ru-RU" dirty="0" err="1"/>
              <a:t>взаємопов’язаних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компенсується</a:t>
            </a:r>
            <a:r>
              <a:rPr lang="ru-RU" dirty="0"/>
              <a:t> </a:t>
            </a:r>
            <a:r>
              <a:rPr lang="ru-RU" dirty="0" err="1"/>
              <a:t>недорозвиненням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01" y="4077072"/>
            <a:ext cx="5462389" cy="263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8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12968" cy="473975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розрізняти</a:t>
            </a:r>
            <a:r>
              <a:rPr lang="ru-RU" dirty="0"/>
              <a:t> </a:t>
            </a:r>
            <a:r>
              <a:rPr lang="ru-RU" sz="3200" dirty="0" err="1">
                <a:solidFill>
                  <a:srgbClr val="FFFF00"/>
                </a:solidFill>
              </a:rPr>
              <a:t>медичну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компенсацію</a:t>
            </a:r>
            <a:r>
              <a:rPr lang="ru-RU" dirty="0"/>
              <a:t>, коли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втраченого</a:t>
            </a:r>
            <a:r>
              <a:rPr lang="ru-RU" dirty="0"/>
              <a:t> органа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на себе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(</a:t>
            </a:r>
            <a:r>
              <a:rPr lang="ru-RU" dirty="0" err="1"/>
              <a:t>розростання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нирки</a:t>
            </a:r>
            <a:r>
              <a:rPr lang="ru-RU" dirty="0"/>
              <a:t> при </a:t>
            </a:r>
            <a:r>
              <a:rPr lang="ru-RU" dirty="0" err="1"/>
              <a:t>втраті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, </a:t>
            </a:r>
            <a:r>
              <a:rPr lang="ru-RU" dirty="0" err="1"/>
              <a:t>шлунку</a:t>
            </a:r>
            <a:r>
              <a:rPr lang="ru-RU" dirty="0"/>
              <a:t> при </a:t>
            </a:r>
            <a:r>
              <a:rPr lang="ru-RU" dirty="0" err="1"/>
              <a:t>вирізанні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ru-RU" dirty="0" err="1" smtClean="0"/>
              <a:t>Подібна</a:t>
            </a:r>
            <a:r>
              <a:rPr lang="ru-RU" dirty="0" smtClean="0"/>
              <a:t> </a:t>
            </a:r>
            <a:r>
              <a:rPr lang="ru-RU" dirty="0" err="1"/>
              <a:t>компенсація</a:t>
            </a:r>
            <a:r>
              <a:rPr lang="ru-RU" dirty="0"/>
              <a:t> </a:t>
            </a:r>
            <a:r>
              <a:rPr lang="ru-RU" b="1" u="sng" dirty="0">
                <a:solidFill>
                  <a:schemeClr val="bg1"/>
                </a:solidFill>
              </a:rPr>
              <a:t>не </a:t>
            </a:r>
            <a:r>
              <a:rPr lang="ru-RU" b="1" u="sng" dirty="0" err="1">
                <a:solidFill>
                  <a:schemeClr val="bg1"/>
                </a:solidFill>
              </a:rPr>
              <a:t>має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еволюційного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значення</a:t>
            </a:r>
            <a:r>
              <a:rPr lang="ru-RU" b="1" u="sng" dirty="0">
                <a:solidFill>
                  <a:schemeClr val="bg1"/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/>
              <a:t>оскільки</a:t>
            </a:r>
            <a:r>
              <a:rPr lang="ru-RU" dirty="0"/>
              <a:t> вона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одного конкретного </a:t>
            </a:r>
            <a:r>
              <a:rPr lang="ru-RU" dirty="0" err="1"/>
              <a:t>організма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r>
              <a:rPr lang="ru-RU" b="1" dirty="0" err="1" smtClean="0">
                <a:solidFill>
                  <a:srgbClr val="FFFF00"/>
                </a:solidFill>
              </a:rPr>
              <a:t>Еволюційна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компенсація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простежується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sz="2000" b="1" dirty="0" err="1">
                <a:solidFill>
                  <a:srgbClr val="FFFF00"/>
                </a:solidFill>
              </a:rPr>
              <a:t>всіх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представниках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певної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систематичної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групи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торкаючись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взаємозалежного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розвитку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функціонально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пов’язаних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органів</a:t>
            </a:r>
            <a:r>
              <a:rPr lang="ru-RU" dirty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pPr algn="just"/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різне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Так</a:t>
            </a:r>
            <a:r>
              <a:rPr lang="uk-UA" dirty="0">
                <a:solidFill>
                  <a:srgbClr val="FFFF00"/>
                </a:solidFill>
              </a:rPr>
              <a:t>,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дегенерація</a:t>
            </a:r>
            <a:r>
              <a:rPr lang="ru-RU" dirty="0">
                <a:solidFill>
                  <a:srgbClr val="FFFF00"/>
                </a:solidFill>
              </a:rPr>
              <a:t> волосяного </a:t>
            </a:r>
            <a:r>
              <a:rPr lang="ru-RU" dirty="0" err="1">
                <a:solidFill>
                  <a:srgbClr val="FFFF00"/>
                </a:solidFill>
              </a:rPr>
              <a:t>покриву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китоподібних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супроводжується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активним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розвитком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підшкірного</a:t>
            </a:r>
            <a:r>
              <a:rPr lang="ru-RU" dirty="0">
                <a:solidFill>
                  <a:srgbClr val="FFFF00"/>
                </a:solidFill>
              </a:rPr>
              <a:t> жиру,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може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розглядатися</a:t>
            </a:r>
            <a:r>
              <a:rPr lang="ru-RU" dirty="0">
                <a:solidFill>
                  <a:srgbClr val="FFFF00"/>
                </a:solidFill>
              </a:rPr>
              <a:t> як </a:t>
            </a:r>
            <a:r>
              <a:rPr lang="ru-RU" u="sng" dirty="0" err="1">
                <a:solidFill>
                  <a:srgbClr val="FFFF00"/>
                </a:solidFill>
              </a:rPr>
              <a:t>субституція</a:t>
            </a:r>
            <a:r>
              <a:rPr lang="ru-RU" u="sng" dirty="0">
                <a:solidFill>
                  <a:srgbClr val="FFFF00"/>
                </a:solidFill>
              </a:rPr>
              <a:t>,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або</a:t>
            </a:r>
            <a:r>
              <a:rPr lang="ru-RU" dirty="0">
                <a:solidFill>
                  <a:srgbClr val="FFFF00"/>
                </a:solidFill>
              </a:rPr>
              <a:t> як у </a:t>
            </a:r>
            <a:r>
              <a:rPr lang="ru-RU" dirty="0" err="1">
                <a:solidFill>
                  <a:srgbClr val="FFFF00"/>
                </a:solidFill>
              </a:rPr>
              <a:t>деякій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мірі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компенсація</a:t>
            </a:r>
            <a:r>
              <a:rPr lang="ru-RU" u="sng" dirty="0" smtClean="0">
                <a:solidFill>
                  <a:srgbClr val="FFFF00"/>
                </a:solidFill>
              </a:rPr>
              <a:t>.</a:t>
            </a:r>
            <a:endParaRPr lang="ru-RU" u="sng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5000407"/>
            <a:ext cx="4176464" cy="189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807151"/>
              </p:ext>
            </p:extLst>
          </p:nvPr>
        </p:nvGraphicFramePr>
        <p:xfrm>
          <a:off x="4283968" y="5000407"/>
          <a:ext cx="4176464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44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ЗАПИТАННЯ ДЛЯ ПОВТОРЕННЯ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02920" indent="-457200" algn="just">
              <a:buAutoNum type="arabicPeriod"/>
            </a:pPr>
            <a:r>
              <a:rPr lang="uk-UA" b="1" dirty="0" err="1" smtClean="0">
                <a:solidFill>
                  <a:schemeClr val="tx2"/>
                </a:solidFill>
              </a:rPr>
              <a:t>Переумови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еволюції органів під час </a:t>
            </a:r>
            <a:r>
              <a:rPr lang="uk-UA" dirty="0" err="1" smtClean="0">
                <a:solidFill>
                  <a:schemeClr val="tx2"/>
                </a:solidFill>
              </a:rPr>
              <a:t>філембріогенезу</a:t>
            </a:r>
            <a:r>
              <a:rPr lang="uk-UA" dirty="0" smtClean="0">
                <a:solidFill>
                  <a:schemeClr val="tx2"/>
                </a:solidFill>
              </a:rPr>
              <a:t>: </a:t>
            </a:r>
            <a:r>
              <a:rPr lang="uk-UA" dirty="0" err="1" smtClean="0">
                <a:solidFill>
                  <a:schemeClr val="tx2"/>
                </a:solidFill>
              </a:rPr>
              <a:t>мультифункціональність</a:t>
            </a:r>
            <a:r>
              <a:rPr lang="uk-UA" dirty="0" smtClean="0">
                <a:solidFill>
                  <a:schemeClr val="tx2"/>
                </a:solidFill>
              </a:rPr>
              <a:t> органів та кількісні зміни функцій.</a:t>
            </a:r>
          </a:p>
          <a:p>
            <a:pPr marL="502920" indent="-457200" algn="just">
              <a:buAutoNum type="arabicPeriod"/>
            </a:pPr>
            <a:r>
              <a:rPr lang="uk-UA" b="1" dirty="0" smtClean="0">
                <a:solidFill>
                  <a:schemeClr val="tx2"/>
                </a:solidFill>
              </a:rPr>
              <a:t>Модуси органогенезу: </a:t>
            </a:r>
          </a:p>
          <a:p>
            <a:pPr marL="388620" indent="-342900" algn="ctr"/>
            <a:r>
              <a:rPr lang="ru-RU" sz="2200" i="1" u="sng" dirty="0" err="1">
                <a:solidFill>
                  <a:schemeClr val="tx2"/>
                </a:solidFill>
              </a:rPr>
              <a:t>Посилення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>
                <a:solidFill>
                  <a:schemeClr val="tx2"/>
                </a:solidFill>
              </a:rPr>
              <a:t>головної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 smtClean="0">
                <a:solidFill>
                  <a:schemeClr val="tx2"/>
                </a:solidFill>
              </a:rPr>
              <a:t>функції</a:t>
            </a:r>
            <a:endParaRPr lang="ru-RU" sz="2200" i="1" u="sng" dirty="0" smtClean="0">
              <a:solidFill>
                <a:schemeClr val="tx2"/>
              </a:solidFill>
            </a:endParaRPr>
          </a:p>
          <a:p>
            <a:pPr marL="388620" indent="-342900" algn="ctr"/>
            <a:r>
              <a:rPr lang="ru-RU" sz="2200" i="1" u="sng" dirty="0" err="1">
                <a:solidFill>
                  <a:schemeClr val="tx2"/>
                </a:solidFill>
              </a:rPr>
              <a:t>Послаблення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>
                <a:solidFill>
                  <a:schemeClr val="tx2"/>
                </a:solidFill>
              </a:rPr>
              <a:t>головної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 smtClean="0">
                <a:solidFill>
                  <a:schemeClr val="tx2"/>
                </a:solidFill>
              </a:rPr>
              <a:t>функції</a:t>
            </a:r>
            <a:endParaRPr lang="ru-RU" sz="2200" i="1" u="sng" dirty="0" smtClean="0">
              <a:solidFill>
                <a:schemeClr val="tx2"/>
              </a:solidFill>
            </a:endParaRPr>
          </a:p>
          <a:p>
            <a:pPr marL="388620" indent="-342900" algn="ctr"/>
            <a:r>
              <a:rPr lang="ru-RU" sz="2200" i="1" u="sng" dirty="0" err="1">
                <a:solidFill>
                  <a:schemeClr val="tx2"/>
                </a:solidFill>
              </a:rPr>
              <a:t>Полімеризація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 smtClean="0">
                <a:solidFill>
                  <a:schemeClr val="tx2"/>
                </a:solidFill>
              </a:rPr>
              <a:t>органів</a:t>
            </a:r>
            <a:endParaRPr lang="ru-RU" sz="2200" i="1" u="sng" dirty="0" smtClean="0">
              <a:solidFill>
                <a:schemeClr val="tx2"/>
              </a:solidFill>
            </a:endParaRPr>
          </a:p>
          <a:p>
            <a:pPr marL="388620" indent="-342900" algn="ctr"/>
            <a:r>
              <a:rPr lang="ru-RU" sz="2200" i="1" u="sng" dirty="0" err="1">
                <a:solidFill>
                  <a:schemeClr val="tx2"/>
                </a:solidFill>
              </a:rPr>
              <a:t>Олігомеризація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>
                <a:solidFill>
                  <a:schemeClr val="tx2"/>
                </a:solidFill>
              </a:rPr>
              <a:t>органів</a:t>
            </a:r>
            <a:r>
              <a:rPr lang="ru-RU" sz="2200" i="1" u="sng" dirty="0">
                <a:solidFill>
                  <a:schemeClr val="tx2"/>
                </a:solidFill>
              </a:rPr>
              <a:t> та </a:t>
            </a:r>
            <a:r>
              <a:rPr lang="ru-RU" sz="2200" i="1" u="sng" dirty="0" err="1">
                <a:solidFill>
                  <a:schemeClr val="tx2"/>
                </a:solidFill>
              </a:rPr>
              <a:t>концентрування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 smtClean="0">
                <a:solidFill>
                  <a:schemeClr val="tx2"/>
                </a:solidFill>
              </a:rPr>
              <a:t>функцій</a:t>
            </a:r>
            <a:endParaRPr lang="ru-RU" sz="2200" i="1" u="sng" dirty="0" smtClean="0">
              <a:solidFill>
                <a:schemeClr val="tx2"/>
              </a:solidFill>
            </a:endParaRPr>
          </a:p>
          <a:p>
            <a:pPr marL="388620" indent="-342900" algn="ctr"/>
            <a:r>
              <a:rPr lang="ru-RU" sz="2200" i="1" u="sng" dirty="0" err="1">
                <a:solidFill>
                  <a:schemeClr val="tx2"/>
                </a:solidFill>
              </a:rPr>
              <a:t>Зменшення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>
                <a:solidFill>
                  <a:schemeClr val="tx2"/>
                </a:solidFill>
              </a:rPr>
              <a:t>кількості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 smtClean="0">
                <a:solidFill>
                  <a:schemeClr val="tx2"/>
                </a:solidFill>
              </a:rPr>
              <a:t>функцій</a:t>
            </a:r>
            <a:endParaRPr lang="ru-RU" sz="2200" i="1" u="sng" dirty="0" smtClean="0">
              <a:solidFill>
                <a:schemeClr val="tx2"/>
              </a:solidFill>
            </a:endParaRPr>
          </a:p>
          <a:p>
            <a:pPr marL="388620" indent="-342900" algn="ctr"/>
            <a:r>
              <a:rPr lang="ru-RU" sz="2200" i="1" u="sng" dirty="0" err="1">
                <a:solidFill>
                  <a:schemeClr val="tx2"/>
                </a:solidFill>
              </a:rPr>
              <a:t>Збільшення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>
                <a:solidFill>
                  <a:schemeClr val="tx2"/>
                </a:solidFill>
              </a:rPr>
              <a:t>кількості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 smtClean="0">
                <a:solidFill>
                  <a:schemeClr val="tx2"/>
                </a:solidFill>
              </a:rPr>
              <a:t>функцій</a:t>
            </a:r>
            <a:endParaRPr lang="ru-RU" sz="2200" i="1" u="sng" dirty="0" smtClean="0">
              <a:solidFill>
                <a:schemeClr val="tx2"/>
              </a:solidFill>
            </a:endParaRPr>
          </a:p>
          <a:p>
            <a:pPr marL="388620" indent="-342900" algn="ctr"/>
            <a:r>
              <a:rPr lang="ru-RU" sz="2200" i="1" u="sng" dirty="0" err="1">
                <a:solidFill>
                  <a:schemeClr val="tx2"/>
                </a:solidFill>
              </a:rPr>
              <a:t>Розділ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>
                <a:solidFill>
                  <a:schemeClr val="tx2"/>
                </a:solidFill>
              </a:rPr>
              <a:t>функцій</a:t>
            </a:r>
            <a:r>
              <a:rPr lang="ru-RU" sz="2200" i="1" u="sng" dirty="0">
                <a:solidFill>
                  <a:schemeClr val="tx2"/>
                </a:solidFill>
              </a:rPr>
              <a:t> та </a:t>
            </a:r>
            <a:r>
              <a:rPr lang="ru-RU" sz="2200" i="1" u="sng" dirty="0" err="1" smtClean="0">
                <a:solidFill>
                  <a:schemeClr val="tx2"/>
                </a:solidFill>
              </a:rPr>
              <a:t>органів</a:t>
            </a:r>
            <a:endParaRPr lang="ru-RU" sz="2200" i="1" u="sng" dirty="0" smtClean="0">
              <a:solidFill>
                <a:schemeClr val="tx2"/>
              </a:solidFill>
            </a:endParaRPr>
          </a:p>
          <a:p>
            <a:pPr marL="388620" indent="-342900" algn="ctr"/>
            <a:r>
              <a:rPr lang="ru-RU" sz="2200" i="1" u="sng" dirty="0" err="1">
                <a:solidFill>
                  <a:schemeClr val="tx2"/>
                </a:solidFill>
              </a:rPr>
              <a:t>Зміна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 smtClean="0">
                <a:solidFill>
                  <a:schemeClr val="tx2"/>
                </a:solidFill>
              </a:rPr>
              <a:t>функцій</a:t>
            </a:r>
            <a:endParaRPr lang="ru-RU" sz="2200" i="1" u="sng" dirty="0" smtClean="0">
              <a:solidFill>
                <a:schemeClr val="tx2"/>
              </a:solidFill>
            </a:endParaRPr>
          </a:p>
          <a:p>
            <a:pPr marL="388620" indent="-342900" algn="ctr"/>
            <a:r>
              <a:rPr lang="ru-RU" sz="2200" i="1" u="sng" dirty="0" err="1">
                <a:solidFill>
                  <a:schemeClr val="tx2"/>
                </a:solidFill>
              </a:rPr>
              <a:t>Субституція</a:t>
            </a:r>
            <a:r>
              <a:rPr lang="ru-RU" sz="2200" i="1" u="sng" dirty="0">
                <a:solidFill>
                  <a:schemeClr val="tx2"/>
                </a:solidFill>
              </a:rPr>
              <a:t>, </a:t>
            </a:r>
            <a:r>
              <a:rPr lang="ru-RU" sz="2200" i="1" u="sng" dirty="0" err="1">
                <a:solidFill>
                  <a:schemeClr val="tx2"/>
                </a:solidFill>
              </a:rPr>
              <a:t>або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>
                <a:solidFill>
                  <a:schemeClr val="tx2"/>
                </a:solidFill>
              </a:rPr>
              <a:t>заміщення</a:t>
            </a:r>
            <a:r>
              <a:rPr lang="ru-RU" sz="2200" i="1" u="sng" dirty="0">
                <a:solidFill>
                  <a:schemeClr val="tx2"/>
                </a:solidFill>
              </a:rPr>
              <a:t> </a:t>
            </a:r>
            <a:r>
              <a:rPr lang="ru-RU" sz="2200" i="1" u="sng" dirty="0" err="1">
                <a:solidFill>
                  <a:schemeClr val="tx2"/>
                </a:solidFill>
              </a:rPr>
              <a:t>органів</a:t>
            </a:r>
            <a:r>
              <a:rPr lang="ru-RU" sz="2200" i="1" u="sng" dirty="0">
                <a:solidFill>
                  <a:schemeClr val="tx2"/>
                </a:solidFill>
              </a:rPr>
              <a:t> та </a:t>
            </a:r>
            <a:r>
              <a:rPr lang="ru-RU" sz="2200" i="1" u="sng" dirty="0" err="1" smtClean="0">
                <a:solidFill>
                  <a:schemeClr val="tx2"/>
                </a:solidFill>
              </a:rPr>
              <a:t>функцій</a:t>
            </a:r>
            <a:endParaRPr lang="ru-RU" sz="2200" i="1" u="sng" dirty="0" smtClean="0">
              <a:solidFill>
                <a:schemeClr val="tx2"/>
              </a:solidFill>
            </a:endParaRPr>
          </a:p>
          <a:p>
            <a:pPr marL="388620" indent="-342900" algn="ctr"/>
            <a:r>
              <a:rPr lang="ru-RU" sz="2200" i="1" u="sng" dirty="0" err="1">
                <a:solidFill>
                  <a:schemeClr val="tx2"/>
                </a:solidFill>
              </a:rPr>
              <a:t>Гетеробатмія</a:t>
            </a:r>
            <a:r>
              <a:rPr lang="ru-RU" sz="2200" i="1" u="sng" dirty="0">
                <a:solidFill>
                  <a:schemeClr val="tx2"/>
                </a:solidFill>
              </a:rPr>
              <a:t> та </a:t>
            </a:r>
            <a:r>
              <a:rPr lang="ru-RU" sz="2200" i="1" u="sng" dirty="0" err="1">
                <a:solidFill>
                  <a:schemeClr val="tx2"/>
                </a:solidFill>
              </a:rPr>
              <a:t>компенсація</a:t>
            </a:r>
            <a:endParaRPr lang="ru-RU" sz="2200" u="sng" dirty="0">
              <a:solidFill>
                <a:schemeClr val="tx2"/>
              </a:solidFill>
            </a:endParaRPr>
          </a:p>
          <a:p>
            <a:pPr marL="388620" indent="-342900" algn="just"/>
            <a:endParaRPr lang="ru-RU" i="1" u="sng" dirty="0">
              <a:solidFill>
                <a:schemeClr val="tx2"/>
              </a:solidFill>
            </a:endParaRPr>
          </a:p>
          <a:p>
            <a:pPr marL="388620" indent="-342900" algn="just"/>
            <a:endParaRPr lang="ru-RU" b="1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980728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tx2"/>
                </a:solidFill>
              </a:rPr>
              <a:t>Оскільки органи та функції, що виконуються ними, є невід’ємними, їх еволюціонування відбувається паралельно. </a:t>
            </a:r>
            <a:r>
              <a:rPr lang="ru-RU" dirty="0">
                <a:solidFill>
                  <a:schemeClr val="tx2"/>
                </a:solidFill>
              </a:rPr>
              <a:t>Не </a:t>
            </a:r>
            <a:r>
              <a:rPr lang="ru-RU" dirty="0" err="1">
                <a:solidFill>
                  <a:schemeClr val="tx2"/>
                </a:solidFill>
              </a:rPr>
              <a:t>можна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ставити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питання</a:t>
            </a:r>
            <a:r>
              <a:rPr lang="ru-RU" dirty="0">
                <a:solidFill>
                  <a:schemeClr val="tx2"/>
                </a:solidFill>
              </a:rPr>
              <a:t> – </a:t>
            </a:r>
            <a:r>
              <a:rPr lang="ru-RU" sz="2800" b="1" dirty="0" err="1">
                <a:solidFill>
                  <a:schemeClr val="tx2"/>
                </a:solidFill>
              </a:rPr>
              <a:t>що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саме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змінюється</a:t>
            </a:r>
            <a:r>
              <a:rPr lang="ru-RU" sz="2800" b="1" dirty="0">
                <a:solidFill>
                  <a:schemeClr val="tx2"/>
                </a:solidFill>
              </a:rPr>
              <a:t> першим – орган </a:t>
            </a:r>
            <a:r>
              <a:rPr lang="ru-RU" sz="2800" b="1" dirty="0" err="1">
                <a:solidFill>
                  <a:schemeClr val="tx2"/>
                </a:solidFill>
              </a:rPr>
              <a:t>чи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функція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sz="2400" b="1" u="sng" dirty="0" err="1">
                <a:solidFill>
                  <a:schemeClr val="bg1"/>
                </a:solidFill>
              </a:rPr>
              <a:t>оскільки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</a:rPr>
              <a:t>це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</a:rPr>
              <a:t>відбувається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</a:rPr>
              <a:t>водночас</a:t>
            </a:r>
            <a:r>
              <a:rPr lang="ru-RU" sz="2400" b="1" u="sng" dirty="0">
                <a:solidFill>
                  <a:schemeClr val="bg1"/>
                </a:solidFill>
              </a:rPr>
              <a:t>. </a:t>
            </a:r>
            <a:endParaRPr lang="ru-RU" sz="2400" b="1" u="sng" dirty="0" smtClean="0">
              <a:solidFill>
                <a:schemeClr val="bg1"/>
              </a:solidFill>
            </a:endParaRPr>
          </a:p>
          <a:p>
            <a:pPr algn="just"/>
            <a:endParaRPr lang="ru-RU" u="sng" dirty="0">
              <a:solidFill>
                <a:schemeClr val="bg1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Однією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з </a:t>
            </a:r>
            <a:r>
              <a:rPr lang="ru-RU" dirty="0" err="1">
                <a:solidFill>
                  <a:schemeClr val="tx2"/>
                </a:solidFill>
              </a:rPr>
              <a:t>загальновизнаних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властивостей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майже</a:t>
            </a:r>
            <a:r>
              <a:rPr lang="ru-RU" dirty="0">
                <a:solidFill>
                  <a:schemeClr val="tx2"/>
                </a:solidFill>
              </a:rPr>
              <a:t> без </a:t>
            </a:r>
            <a:r>
              <a:rPr lang="ru-RU" dirty="0" err="1">
                <a:solidFill>
                  <a:schemeClr val="tx2"/>
                </a:solidFill>
              </a:rPr>
              <a:t>виключення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є </a:t>
            </a:r>
            <a:r>
              <a:rPr lang="ru-RU" b="1" dirty="0" err="1">
                <a:solidFill>
                  <a:schemeClr val="tx2"/>
                </a:solidFill>
              </a:rPr>
              <a:t>їх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мультифункціональність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Тобто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визнається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жодний</a:t>
            </a:r>
            <a:r>
              <a:rPr lang="ru-RU" dirty="0">
                <a:solidFill>
                  <a:schemeClr val="tx2"/>
                </a:solidFill>
              </a:rPr>
              <a:t> орган не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виконувати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лише</a:t>
            </a:r>
            <a:r>
              <a:rPr lang="ru-RU" dirty="0">
                <a:solidFill>
                  <a:schemeClr val="tx2"/>
                </a:solidFill>
              </a:rPr>
              <a:t> одну </a:t>
            </a:r>
            <a:r>
              <a:rPr lang="ru-RU" dirty="0" err="1">
                <a:solidFill>
                  <a:schemeClr val="tx2"/>
                </a:solidFill>
              </a:rPr>
              <a:t>функцію</a:t>
            </a:r>
            <a:r>
              <a:rPr lang="ru-RU" dirty="0">
                <a:solidFill>
                  <a:schemeClr val="tx2"/>
                </a:solidFill>
              </a:rPr>
              <a:t> (бути </a:t>
            </a:r>
            <a:r>
              <a:rPr lang="ru-RU" dirty="0" err="1">
                <a:solidFill>
                  <a:schemeClr val="tx2"/>
                </a:solidFill>
              </a:rPr>
              <a:t>монофункціональним</a:t>
            </a:r>
            <a:r>
              <a:rPr lang="ru-RU" dirty="0">
                <a:solidFill>
                  <a:schemeClr val="tx2"/>
                </a:solidFill>
              </a:rPr>
              <a:t>) – </a:t>
            </a:r>
            <a:r>
              <a:rPr lang="ru-RU" sz="2800" b="1" dirty="0" err="1">
                <a:solidFill>
                  <a:schemeClr val="tx2"/>
                </a:solidFill>
              </a:rPr>
              <a:t>нові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інколи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навіть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непередбачувані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функції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відкриваються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при </a:t>
            </a:r>
            <a:r>
              <a:rPr lang="ru-RU" dirty="0" err="1">
                <a:solidFill>
                  <a:schemeClr val="tx2"/>
                </a:solidFill>
              </a:rPr>
              <a:t>подальших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дослідженнях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Зрозуміло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різні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певною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мірою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відрізняються</a:t>
            </a:r>
            <a:r>
              <a:rPr lang="ru-RU" dirty="0">
                <a:solidFill>
                  <a:schemeClr val="tx2"/>
                </a:solidFill>
              </a:rPr>
              <a:t> за </a:t>
            </a:r>
            <a:r>
              <a:rPr lang="ru-RU" dirty="0" err="1">
                <a:solidFill>
                  <a:schemeClr val="tx2"/>
                </a:solidFill>
              </a:rPr>
              <a:t>своїми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функціональними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можливостями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найбільш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наочно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прослідковується</a:t>
            </a:r>
            <a:r>
              <a:rPr lang="ru-RU" dirty="0">
                <a:solidFill>
                  <a:schemeClr val="tx2"/>
                </a:solidFill>
              </a:rPr>
              <a:t> на рецепторах, </a:t>
            </a:r>
            <a:r>
              <a:rPr lang="ru-RU" dirty="0" err="1">
                <a:solidFill>
                  <a:schemeClr val="tx2"/>
                </a:solidFill>
              </a:rPr>
              <a:t>специфічних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певних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подразників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0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378" y="431040"/>
            <a:ext cx="54726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tx2"/>
                </a:solidFill>
              </a:rPr>
              <a:t>Виявляється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інколи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навіть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вузькоспеціалізовані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виконують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цілу</a:t>
            </a:r>
            <a:r>
              <a:rPr lang="ru-RU" sz="3200" dirty="0">
                <a:solidFill>
                  <a:schemeClr val="tx2"/>
                </a:solidFill>
              </a:rPr>
              <a:t> низку </a:t>
            </a:r>
            <a:r>
              <a:rPr lang="ru-RU" sz="3200" dirty="0" err="1">
                <a:solidFill>
                  <a:schemeClr val="tx2"/>
                </a:solidFill>
              </a:rPr>
              <a:t>функцій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endParaRPr lang="ru-RU" sz="3200" dirty="0" smtClean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Так</a:t>
            </a:r>
            <a:r>
              <a:rPr lang="ru-RU" dirty="0">
                <a:solidFill>
                  <a:schemeClr val="tx2"/>
                </a:solidFill>
              </a:rPr>
              <a:t>, будь-</a:t>
            </a:r>
            <a:r>
              <a:rPr lang="ru-RU" dirty="0" err="1">
                <a:solidFill>
                  <a:schemeClr val="tx2"/>
                </a:solidFill>
              </a:rPr>
              <a:t>який</a:t>
            </a:r>
            <a:r>
              <a:rPr lang="ru-RU" dirty="0">
                <a:solidFill>
                  <a:schemeClr val="tx2"/>
                </a:solidFill>
              </a:rPr>
              <a:t> орган </a:t>
            </a:r>
            <a:r>
              <a:rPr lang="ru-RU" dirty="0" err="1" smtClean="0">
                <a:solidFill>
                  <a:schemeClr val="tx2"/>
                </a:solidFill>
              </a:rPr>
              <a:t>рослин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крім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своїх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основних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виконувати</a:t>
            </a:r>
            <a:r>
              <a:rPr lang="ru-RU" dirty="0">
                <a:solidFill>
                  <a:schemeClr val="tx2"/>
                </a:solidFill>
              </a:rPr>
              <a:t> й </a:t>
            </a:r>
            <a:r>
              <a:rPr lang="ru-RU" dirty="0" err="1" smtClean="0">
                <a:solidFill>
                  <a:schemeClr val="tx2"/>
                </a:solidFill>
              </a:rPr>
              <a:t>інші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Так</a:t>
            </a:r>
            <a:r>
              <a:rPr lang="ru-RU" dirty="0" smtClean="0">
                <a:solidFill>
                  <a:schemeClr val="tx2"/>
                </a:solidFill>
              </a:rPr>
              <a:t>, листок, </a:t>
            </a:r>
            <a:r>
              <a:rPr lang="ru-RU" dirty="0" err="1">
                <a:solidFill>
                  <a:schemeClr val="tx2"/>
                </a:solidFill>
              </a:rPr>
              <a:t>крім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фотосинтезу та </a:t>
            </a:r>
            <a:r>
              <a:rPr lang="ru-RU" sz="2800" dirty="0" err="1">
                <a:solidFill>
                  <a:schemeClr val="tx2"/>
                </a:solidFill>
              </a:rPr>
              <a:t>транспірації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може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бути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</a:p>
          <a:p>
            <a:pPr algn="just"/>
            <a:endParaRPr lang="ru-RU" sz="2800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i="1" dirty="0">
                <a:solidFill>
                  <a:schemeClr val="tx2"/>
                </a:solidFill>
              </a:rPr>
              <a:t>органом </a:t>
            </a:r>
            <a:r>
              <a:rPr lang="ru-RU" i="1" dirty="0" err="1">
                <a:solidFill>
                  <a:schemeClr val="tx2"/>
                </a:solidFill>
              </a:rPr>
              <a:t>запасання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поживних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речовин</a:t>
            </a:r>
            <a:r>
              <a:rPr lang="ru-RU" i="1" dirty="0">
                <a:solidFill>
                  <a:schemeClr val="tx2"/>
                </a:solidFill>
              </a:rPr>
              <a:t> та води, </a:t>
            </a:r>
            <a:endParaRPr lang="ru-RU" i="1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2"/>
                </a:solidFill>
              </a:rPr>
              <a:t>вегетативного </a:t>
            </a:r>
            <a:r>
              <a:rPr lang="ru-RU" i="1" dirty="0" err="1">
                <a:solidFill>
                  <a:schemeClr val="tx2"/>
                </a:solidFill>
              </a:rPr>
              <a:t>розмноження</a:t>
            </a:r>
            <a:r>
              <a:rPr lang="ru-RU" i="1" dirty="0">
                <a:solidFill>
                  <a:schemeClr val="tx2"/>
                </a:solidFill>
              </a:rPr>
              <a:t>,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i="1" dirty="0" err="1" smtClean="0">
                <a:solidFill>
                  <a:schemeClr val="tx2"/>
                </a:solidFill>
              </a:rPr>
              <a:t>виведення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шкідливих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речовин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тощо</a:t>
            </a:r>
            <a:r>
              <a:rPr lang="ru-RU" i="1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30" y="332656"/>
            <a:ext cx="3096344" cy="231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Выгнутая вправо стрелка 1"/>
          <p:cNvSpPr/>
          <p:nvPr/>
        </p:nvSpPr>
        <p:spPr>
          <a:xfrm>
            <a:off x="5868144" y="2498616"/>
            <a:ext cx="2520280" cy="100811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92" y="5284300"/>
            <a:ext cx="88712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rgbClr val="7030A0"/>
                </a:solidFill>
              </a:rPr>
              <a:t>Це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стосується</a:t>
            </a:r>
            <a:r>
              <a:rPr lang="ru-RU" b="1" dirty="0">
                <a:solidFill>
                  <a:srgbClr val="7030A0"/>
                </a:solidFill>
              </a:rPr>
              <a:t> і тканин – </a:t>
            </a:r>
            <a:r>
              <a:rPr lang="ru-RU" dirty="0" err="1">
                <a:solidFill>
                  <a:srgbClr val="7030A0"/>
                </a:solidFill>
              </a:rPr>
              <a:t>провідні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тканини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рослин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виконують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також</a:t>
            </a:r>
            <a:r>
              <a:rPr lang="ru-RU" dirty="0">
                <a:solidFill>
                  <a:srgbClr val="7030A0"/>
                </a:solidFill>
              </a:rPr>
              <a:t> й </a:t>
            </a:r>
            <a:r>
              <a:rPr lang="ru-RU" dirty="0" err="1">
                <a:solidFill>
                  <a:srgbClr val="7030A0"/>
                </a:solidFill>
              </a:rPr>
              <a:t>опорну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функцію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епітелій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продихами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крім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захисту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висихання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несприятливої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сонячного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проміння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вітру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допомагає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регулювати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випаровування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вологи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транспірація</a:t>
            </a:r>
            <a:r>
              <a:rPr lang="ru-RU" dirty="0">
                <a:solidFill>
                  <a:srgbClr val="7030A0"/>
                </a:solidFill>
              </a:rPr>
              <a:t>) та </a:t>
            </a:r>
            <a:r>
              <a:rPr lang="ru-RU" dirty="0" err="1">
                <a:solidFill>
                  <a:srgbClr val="7030A0"/>
                </a:solidFill>
              </a:rPr>
              <a:t>газообмін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2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692696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tx2"/>
                </a:solidFill>
              </a:rPr>
              <a:t>Подібні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явища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мультифункціональності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властиві</a:t>
            </a:r>
            <a:r>
              <a:rPr lang="ru-RU" dirty="0">
                <a:solidFill>
                  <a:schemeClr val="tx2"/>
                </a:solidFill>
              </a:rPr>
              <a:t> й органам </a:t>
            </a:r>
            <a:r>
              <a:rPr lang="ru-RU" dirty="0" err="1">
                <a:solidFill>
                  <a:schemeClr val="tx2"/>
                </a:solidFill>
              </a:rPr>
              <a:t>тварин</a:t>
            </a:r>
            <a:r>
              <a:rPr lang="ru-RU" dirty="0">
                <a:solidFill>
                  <a:schemeClr val="tx2"/>
                </a:solidFill>
              </a:rPr>
              <a:t>, а </a:t>
            </a:r>
            <a:r>
              <a:rPr lang="ru-RU" dirty="0" err="1">
                <a:solidFill>
                  <a:schemeClr val="tx2"/>
                </a:solidFill>
              </a:rPr>
              <a:t>найуніверсальнішим</a:t>
            </a:r>
            <a:r>
              <a:rPr lang="ru-RU" dirty="0">
                <a:solidFill>
                  <a:schemeClr val="tx2"/>
                </a:solidFill>
              </a:rPr>
              <a:t> органом </a:t>
            </a:r>
            <a:r>
              <a:rPr lang="ru-RU" dirty="0" err="1">
                <a:solidFill>
                  <a:schemeClr val="tx2"/>
                </a:solidFill>
              </a:rPr>
              <a:t>можна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визнати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руку </a:t>
            </a:r>
            <a:r>
              <a:rPr lang="ru-RU" b="1" dirty="0" err="1">
                <a:solidFill>
                  <a:schemeClr val="tx2"/>
                </a:solidFill>
              </a:rPr>
              <a:t>людини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якій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властива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надзвичайна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кількість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функцій</a:t>
            </a:r>
            <a:r>
              <a:rPr lang="ru-RU" sz="2400" b="1" dirty="0">
                <a:solidFill>
                  <a:schemeClr val="tx2"/>
                </a:solidFill>
              </a:rPr>
              <a:t>.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Так </a:t>
            </a:r>
            <a:r>
              <a:rPr lang="ru-RU" dirty="0">
                <a:solidFill>
                  <a:schemeClr val="tx2"/>
                </a:solidFill>
              </a:rPr>
              <a:t>само </a:t>
            </a:r>
            <a:r>
              <a:rPr lang="ru-RU" dirty="0" err="1">
                <a:solidFill>
                  <a:schemeClr val="tx2"/>
                </a:solidFill>
              </a:rPr>
              <a:t>мультифункціональність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властива</a:t>
            </a:r>
            <a:r>
              <a:rPr lang="ru-RU" dirty="0">
                <a:solidFill>
                  <a:schemeClr val="tx2"/>
                </a:solidFill>
              </a:rPr>
              <a:t> й </a:t>
            </a:r>
            <a:r>
              <a:rPr lang="ru-RU" dirty="0" err="1">
                <a:solidFill>
                  <a:schemeClr val="tx2"/>
                </a:solidFill>
              </a:rPr>
              <a:t>внутрішнім</a:t>
            </a:r>
            <a:r>
              <a:rPr lang="ru-RU" dirty="0">
                <a:solidFill>
                  <a:schemeClr val="tx2"/>
                </a:solidFill>
              </a:rPr>
              <a:t> органам – </a:t>
            </a:r>
            <a:r>
              <a:rPr lang="ru-RU" dirty="0" err="1">
                <a:solidFill>
                  <a:schemeClr val="tx2"/>
                </a:solidFill>
              </a:rPr>
              <a:t>навіть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рудиментарні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відіграють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певну</a:t>
            </a:r>
            <a:r>
              <a:rPr lang="ru-RU" dirty="0">
                <a:solidFill>
                  <a:schemeClr val="tx2"/>
                </a:solidFill>
              </a:rPr>
              <a:t> роль у </a:t>
            </a:r>
            <a:r>
              <a:rPr lang="ru-RU" dirty="0" err="1">
                <a:solidFill>
                  <a:schemeClr val="tx2"/>
                </a:solidFill>
              </a:rPr>
              <a:t>функціонуванні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організму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i="1" dirty="0" err="1">
                <a:solidFill>
                  <a:schemeClr val="tx2"/>
                </a:solidFill>
              </a:rPr>
              <a:t>апендикс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що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втратив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функцію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травлення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залишається</a:t>
            </a:r>
            <a:r>
              <a:rPr lang="ru-RU" i="1" dirty="0">
                <a:solidFill>
                  <a:schemeClr val="tx2"/>
                </a:solidFill>
              </a:rPr>
              <a:t> одним з </a:t>
            </a:r>
            <a:r>
              <a:rPr lang="ru-RU" i="1" dirty="0" err="1">
                <a:solidFill>
                  <a:schemeClr val="tx2"/>
                </a:solidFill>
              </a:rPr>
              <a:t>органів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що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відповідає</a:t>
            </a:r>
            <a:r>
              <a:rPr lang="ru-RU" i="1" dirty="0">
                <a:solidFill>
                  <a:schemeClr val="tx2"/>
                </a:solidFill>
              </a:rPr>
              <a:t> за </a:t>
            </a:r>
            <a:r>
              <a:rPr lang="ru-RU" i="1" dirty="0" err="1">
                <a:solidFill>
                  <a:schemeClr val="tx2"/>
                </a:solidFill>
              </a:rPr>
              <a:t>імунні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реакції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організму</a:t>
            </a:r>
            <a:r>
              <a:rPr lang="ru-RU" dirty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93180"/>
            <a:ext cx="4394994" cy="215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" y="980728"/>
            <a:ext cx="3486894" cy="530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63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4888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Пояснюються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всі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ці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процеси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тим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вихідні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одноклітинні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організми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виконували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всі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життєво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необхідні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функції</a:t>
            </a:r>
            <a:r>
              <a:rPr lang="ru-RU" sz="2800" b="1" dirty="0">
                <a:solidFill>
                  <a:schemeClr val="tx2"/>
                </a:solidFill>
              </a:rPr>
              <a:t>.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Так </a:t>
            </a:r>
            <a:r>
              <a:rPr lang="ru-RU" dirty="0">
                <a:solidFill>
                  <a:schemeClr val="tx2"/>
                </a:solidFill>
              </a:rPr>
              <a:t>само, до </a:t>
            </a:r>
            <a:r>
              <a:rPr lang="ru-RU" dirty="0" err="1">
                <a:solidFill>
                  <a:schemeClr val="tx2"/>
                </a:solidFill>
              </a:rPr>
              <a:t>процесу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диференціювання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всі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клітини</a:t>
            </a:r>
            <a:r>
              <a:rPr lang="ru-RU" dirty="0">
                <a:solidFill>
                  <a:schemeClr val="tx2"/>
                </a:solidFill>
              </a:rPr>
              <a:t> є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тотіпотентними</a:t>
            </a:r>
            <a:r>
              <a:rPr lang="ru-RU" u="sng" dirty="0">
                <a:solidFill>
                  <a:srgbClr val="C00000"/>
                </a:solidFill>
              </a:rPr>
              <a:t>,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тобто</a:t>
            </a:r>
            <a:r>
              <a:rPr lang="ru-RU" dirty="0">
                <a:solidFill>
                  <a:schemeClr val="tx2"/>
                </a:solidFill>
              </a:rPr>
              <a:t> теоретично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виконувати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майже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всі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функції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Імовірно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пригнічення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функцій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переважання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інших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внаслідок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диференціювання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підпадати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корегуванню</a:t>
            </a:r>
            <a:r>
              <a:rPr lang="ru-RU" dirty="0">
                <a:solidFill>
                  <a:schemeClr val="tx2"/>
                </a:solidFill>
              </a:rPr>
              <a:t> з боку </a:t>
            </a:r>
            <a:r>
              <a:rPr lang="ru-RU" dirty="0" err="1">
                <a:solidFill>
                  <a:schemeClr val="tx2"/>
                </a:solidFill>
              </a:rPr>
              <a:t>організму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08" y="4180766"/>
            <a:ext cx="6840759" cy="246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2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476672"/>
            <a:ext cx="42484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tx2"/>
                </a:solidFill>
              </a:rPr>
              <a:t>Ще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однією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b="1" u="sng" dirty="0" err="1">
                <a:solidFill>
                  <a:schemeClr val="tx2"/>
                </a:solidFill>
              </a:rPr>
              <a:t>передумов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еволюції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органів</a:t>
            </a:r>
            <a:r>
              <a:rPr lang="ru-RU" b="1" u="sng" dirty="0">
                <a:solidFill>
                  <a:schemeClr val="tx2"/>
                </a:solidFill>
              </a:rPr>
              <a:t> та </a:t>
            </a:r>
            <a:r>
              <a:rPr lang="ru-RU" b="1" u="sng" dirty="0" err="1">
                <a:solidFill>
                  <a:schemeClr val="tx2"/>
                </a:solidFill>
              </a:rPr>
              <a:t>функцій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слід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визнати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кількісні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зміни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функцій</a:t>
            </a:r>
            <a:r>
              <a:rPr lang="ru-RU" b="1" u="sng" dirty="0">
                <a:solidFill>
                  <a:schemeClr val="tx2"/>
                </a:solidFill>
              </a:rPr>
              <a:t>,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тобто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інтенсивність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їх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проявів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Це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стосується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u="sng" dirty="0">
                <a:solidFill>
                  <a:schemeClr val="tx2"/>
                </a:solidFill>
              </a:rPr>
              <a:t>як </a:t>
            </a:r>
            <a:r>
              <a:rPr lang="ru-RU" u="sng" dirty="0" err="1">
                <a:solidFill>
                  <a:schemeClr val="tx2"/>
                </a:solidFill>
              </a:rPr>
              <a:t>різних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видів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відрізняються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одне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</a:t>
            </a:r>
            <a:r>
              <a:rPr lang="ru-RU" dirty="0">
                <a:solidFill>
                  <a:schemeClr val="tx2"/>
                </a:solidFill>
              </a:rPr>
              <a:t> одного за </a:t>
            </a:r>
            <a:r>
              <a:rPr lang="ru-RU" dirty="0" err="1">
                <a:solidFill>
                  <a:schemeClr val="tx2"/>
                </a:solidFill>
              </a:rPr>
              <a:t>більшістю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функціональних</a:t>
            </a:r>
            <a:r>
              <a:rPr lang="ru-RU" dirty="0">
                <a:solidFill>
                  <a:schemeClr val="tx2"/>
                </a:solidFill>
              </a:rPr>
              <a:t> характеристик, </a:t>
            </a:r>
            <a:r>
              <a:rPr lang="ru-RU" u="sng" dirty="0">
                <a:solidFill>
                  <a:schemeClr val="tx2"/>
                </a:solidFill>
              </a:rPr>
              <a:t>так і </a:t>
            </a:r>
            <a:r>
              <a:rPr lang="ru-RU" u="sng" dirty="0" err="1">
                <a:solidFill>
                  <a:schemeClr val="tx2"/>
                </a:solidFill>
              </a:rPr>
              <a:t>окремих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організмів</a:t>
            </a:r>
            <a:r>
              <a:rPr lang="ru-RU" u="sng" dirty="0">
                <a:solidFill>
                  <a:schemeClr val="tx2"/>
                </a:solidFill>
              </a:rPr>
              <a:t> одного виду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оскільки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неоднорідність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простежується</a:t>
            </a:r>
            <a:r>
              <a:rPr lang="ru-RU" dirty="0">
                <a:solidFill>
                  <a:schemeClr val="tx2"/>
                </a:solidFill>
              </a:rPr>
              <a:t> і на </a:t>
            </a:r>
            <a:r>
              <a:rPr lang="ru-RU" dirty="0" err="1">
                <a:solidFill>
                  <a:schemeClr val="tx2"/>
                </a:solidFill>
              </a:rPr>
              <a:t>функціональному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рівні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Тобто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швидкість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пересування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різна</a:t>
            </a:r>
            <a:r>
              <a:rPr lang="ru-RU" sz="2400" dirty="0">
                <a:solidFill>
                  <a:schemeClr val="tx2"/>
                </a:solidFill>
              </a:rPr>
              <a:t> не </a:t>
            </a:r>
            <a:r>
              <a:rPr lang="ru-RU" sz="2400" dirty="0" err="1">
                <a:solidFill>
                  <a:schemeClr val="tx2"/>
                </a:solidFill>
              </a:rPr>
              <a:t>лише</a:t>
            </a:r>
            <a:r>
              <a:rPr lang="ru-RU" sz="2400" dirty="0">
                <a:solidFill>
                  <a:schemeClr val="tx2"/>
                </a:solidFill>
              </a:rPr>
              <a:t> в </a:t>
            </a:r>
            <a:r>
              <a:rPr lang="ru-RU" sz="2400" dirty="0" err="1">
                <a:solidFill>
                  <a:schemeClr val="tx2"/>
                </a:solidFill>
              </a:rPr>
              <a:t>різних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видів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 err="1">
                <a:solidFill>
                  <a:schemeClr val="tx2"/>
                </a:solidFill>
              </a:rPr>
              <a:t>заєць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вовк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кінь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тощо</a:t>
            </a:r>
            <a:r>
              <a:rPr lang="ru-RU" dirty="0">
                <a:solidFill>
                  <a:schemeClr val="tx2"/>
                </a:solidFill>
              </a:rPr>
              <a:t>), але й в </a:t>
            </a:r>
            <a:r>
              <a:rPr lang="ru-RU" sz="2400" b="1" dirty="0" err="1">
                <a:solidFill>
                  <a:schemeClr val="tx2"/>
                </a:solidFill>
              </a:rPr>
              <a:t>різних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особин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цих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видів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що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зумовлюється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їх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індивідуальними</a:t>
            </a:r>
            <a:r>
              <a:rPr lang="ru-RU" sz="2400" b="1" dirty="0">
                <a:solidFill>
                  <a:schemeClr val="tx2"/>
                </a:solidFill>
              </a:rPr>
              <a:t> характеристиками.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3127"/>
            <a:ext cx="4397088" cy="5570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70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solidFill>
                  <a:schemeClr val="tx2"/>
                </a:solidFill>
              </a:rPr>
              <a:t>Кількісні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зміни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функцій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бути </a:t>
            </a:r>
            <a:r>
              <a:rPr lang="ru-RU" dirty="0" err="1">
                <a:solidFill>
                  <a:schemeClr val="tx2"/>
                </a:solidFill>
              </a:rPr>
              <a:t>зумовлені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зміною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кількості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або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розмірів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однорідних</a:t>
            </a:r>
            <a:r>
              <a:rPr lang="ru-RU" u="sng" dirty="0">
                <a:solidFill>
                  <a:schemeClr val="tx2"/>
                </a:solidFill>
              </a:rPr>
              <a:t> структур,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їх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виконують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Також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слід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враховувати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будь-</a:t>
            </a:r>
            <a:r>
              <a:rPr lang="ru-RU" dirty="0" err="1">
                <a:solidFill>
                  <a:schemeClr val="tx2"/>
                </a:solidFill>
              </a:rPr>
              <a:t>які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функції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організму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змінюються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кількісно</a:t>
            </a:r>
            <a:r>
              <a:rPr lang="ru-RU" b="1" dirty="0">
                <a:solidFill>
                  <a:schemeClr val="tx2"/>
                </a:solidFill>
              </a:rPr>
              <a:t> і </a:t>
            </a:r>
            <a:r>
              <a:rPr lang="ru-RU" b="1" dirty="0" err="1">
                <a:solidFill>
                  <a:schemeClr val="tx2"/>
                </a:solidFill>
              </a:rPr>
              <a:t>навіть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якісно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під</a:t>
            </a:r>
            <a:r>
              <a:rPr lang="ru-RU" b="1" dirty="0">
                <a:solidFill>
                  <a:schemeClr val="tx2"/>
                </a:solidFill>
              </a:rPr>
              <a:t> час онтогенезу. 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Наочним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прикладом </a:t>
            </a:r>
            <a:r>
              <a:rPr lang="ru-RU" dirty="0" err="1">
                <a:solidFill>
                  <a:schemeClr val="tx2"/>
                </a:solidFill>
              </a:rPr>
              <a:t>якісних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є метаморфоз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u="sng" dirty="0">
                <a:solidFill>
                  <a:schemeClr val="tx2"/>
                </a:solidFill>
              </a:rPr>
              <a:t>Таким чином</a:t>
            </a:r>
            <a:r>
              <a:rPr lang="ru-RU" u="sng" dirty="0" smtClean="0">
                <a:solidFill>
                  <a:schemeClr val="tx2"/>
                </a:solidFill>
              </a:rPr>
              <a:t>,</a:t>
            </a:r>
          </a:p>
          <a:p>
            <a:pPr algn="just"/>
            <a:r>
              <a:rPr lang="ru-RU" b="1" u="sng" dirty="0" err="1" smtClean="0">
                <a:solidFill>
                  <a:schemeClr val="tx2"/>
                </a:solidFill>
              </a:rPr>
              <a:t>мультифункціональність</a:t>
            </a:r>
            <a:r>
              <a:rPr lang="ru-RU" b="1" u="sng" dirty="0" smtClean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органів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u="sng" dirty="0">
                <a:solidFill>
                  <a:schemeClr val="tx2"/>
                </a:solidFill>
              </a:rPr>
              <a:t>та </a:t>
            </a:r>
            <a:r>
              <a:rPr lang="ru-RU" u="sng" dirty="0" err="1">
                <a:solidFill>
                  <a:schemeClr val="tx2"/>
                </a:solidFill>
              </a:rPr>
              <a:t>можливість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кількісних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змін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функцій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виступають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основними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передумовами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еволюційних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перетворень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органів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під</a:t>
            </a:r>
            <a:r>
              <a:rPr lang="ru-RU" u="sng" dirty="0">
                <a:solidFill>
                  <a:schemeClr val="tx2"/>
                </a:solidFill>
              </a:rPr>
              <a:t> час </a:t>
            </a:r>
            <a:r>
              <a:rPr lang="ru-RU" u="sng" dirty="0" err="1">
                <a:solidFill>
                  <a:schemeClr val="tx2"/>
                </a:solidFill>
              </a:rPr>
              <a:t>філогенезу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688658" cy="528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20144"/>
            <a:ext cx="3455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Модуси</a:t>
            </a:r>
            <a:r>
              <a:rPr lang="ru-RU" sz="2400" b="1" dirty="0">
                <a:solidFill>
                  <a:srgbClr val="002060"/>
                </a:solidFill>
              </a:rPr>
              <a:t> органогенезу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872" y="981809"/>
            <a:ext cx="41101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tx2"/>
                </a:solidFill>
              </a:rPr>
              <a:t>Відома</a:t>
            </a:r>
            <a:r>
              <a:rPr lang="ru-RU" dirty="0">
                <a:solidFill>
                  <a:schemeClr val="tx2"/>
                </a:solidFill>
              </a:rPr>
              <a:t> велика </a:t>
            </a:r>
            <a:r>
              <a:rPr lang="ru-RU" dirty="0" err="1">
                <a:solidFill>
                  <a:schemeClr val="tx2"/>
                </a:solidFill>
              </a:rPr>
              <a:t>кількість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способів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перетворення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органів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функцій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модуси</a:t>
            </a:r>
            <a:r>
              <a:rPr lang="ru-RU" dirty="0">
                <a:solidFill>
                  <a:schemeClr val="tx2"/>
                </a:solidFill>
              </a:rPr>
              <a:t> органогенезу), з </a:t>
            </a:r>
            <a:r>
              <a:rPr lang="ru-RU" dirty="0" err="1">
                <a:solidFill>
                  <a:schemeClr val="tx2"/>
                </a:solidFill>
              </a:rPr>
              <a:t>яких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виділити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кілька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найважливіших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b="1" i="1" u="sng" dirty="0" err="1">
                <a:solidFill>
                  <a:schemeClr val="tx2"/>
                </a:solidFill>
              </a:rPr>
              <a:t>Посилення</a:t>
            </a:r>
            <a:r>
              <a:rPr lang="ru-RU" b="1" i="1" u="sng" dirty="0">
                <a:solidFill>
                  <a:schemeClr val="tx2"/>
                </a:solidFill>
              </a:rPr>
              <a:t> </a:t>
            </a:r>
            <a:r>
              <a:rPr lang="ru-RU" b="1" i="1" u="sng" dirty="0" err="1">
                <a:solidFill>
                  <a:schemeClr val="tx2"/>
                </a:solidFill>
              </a:rPr>
              <a:t>головної</a:t>
            </a:r>
            <a:r>
              <a:rPr lang="ru-RU" b="1" i="1" u="sng" dirty="0">
                <a:solidFill>
                  <a:schemeClr val="tx2"/>
                </a:solidFill>
              </a:rPr>
              <a:t> </a:t>
            </a:r>
            <a:r>
              <a:rPr lang="ru-RU" b="1" i="1" u="sng" dirty="0" err="1">
                <a:solidFill>
                  <a:schemeClr val="tx2"/>
                </a:solidFill>
              </a:rPr>
              <a:t>функції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вважається</a:t>
            </a:r>
            <a:r>
              <a:rPr lang="ru-RU" dirty="0">
                <a:solidFill>
                  <a:schemeClr val="tx2"/>
                </a:solidFill>
              </a:rPr>
              <a:t> одним з </a:t>
            </a:r>
            <a:r>
              <a:rPr lang="ru-RU" dirty="0" err="1">
                <a:solidFill>
                  <a:schemeClr val="tx2"/>
                </a:solidFill>
              </a:rPr>
              <a:t>найпоширеніших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способів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їх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перетворення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У </a:t>
            </a:r>
            <a:r>
              <a:rPr lang="ru-RU" dirty="0" err="1">
                <a:solidFill>
                  <a:schemeClr val="tx2"/>
                </a:solidFill>
              </a:rPr>
              <a:t>багатьох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багатоклітинних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прогресивні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зрушення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здійснюються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саме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цим</a:t>
            </a:r>
            <a:r>
              <a:rPr lang="ru-RU" dirty="0">
                <a:solidFill>
                  <a:schemeClr val="tx2"/>
                </a:solidFill>
              </a:rPr>
              <a:t> шляхом, при </a:t>
            </a:r>
            <a:r>
              <a:rPr lang="ru-RU" dirty="0" err="1">
                <a:solidFill>
                  <a:schemeClr val="tx2"/>
                </a:solidFill>
              </a:rPr>
              <a:t>чому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посилення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функції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нащадків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супроводжується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певними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перебудовами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структури</a:t>
            </a:r>
            <a:r>
              <a:rPr lang="ru-RU" b="1" dirty="0">
                <a:solidFill>
                  <a:schemeClr val="tx2"/>
                </a:solidFill>
              </a:rPr>
              <a:t> органа.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Досягатись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воно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i="1" dirty="0">
                <a:solidFill>
                  <a:schemeClr val="tx2"/>
                </a:solidFill>
              </a:rPr>
              <a:t>як шляхом </a:t>
            </a:r>
            <a:r>
              <a:rPr lang="ru-RU" i="1" dirty="0" err="1">
                <a:solidFill>
                  <a:schemeClr val="tx2"/>
                </a:solidFill>
              </a:rPr>
              <a:t>зміни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будови</a:t>
            </a:r>
            <a:r>
              <a:rPr lang="ru-RU" i="1" dirty="0">
                <a:solidFill>
                  <a:schemeClr val="tx2"/>
                </a:solidFill>
              </a:rPr>
              <a:t> органа, так і </a:t>
            </a:r>
            <a:r>
              <a:rPr lang="ru-RU" i="1" dirty="0" err="1">
                <a:solidFill>
                  <a:schemeClr val="tx2"/>
                </a:solidFill>
              </a:rPr>
              <a:t>збільшенням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кількості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однорідних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компонентів</a:t>
            </a:r>
            <a:r>
              <a:rPr lang="ru-RU" i="1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38" y="188640"/>
            <a:ext cx="333452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24128" y="381644"/>
            <a:ext cx="216024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Будова </a:t>
            </a:r>
            <a:r>
              <a:rPr lang="ru-RU" b="1" dirty="0" err="1" smtClean="0">
                <a:solidFill>
                  <a:schemeClr val="bg1"/>
                </a:solidFill>
              </a:rPr>
              <a:t>серця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71841"/>
            <a:ext cx="457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</a:rPr>
              <a:t>Так </a:t>
            </a:r>
            <a:r>
              <a:rPr lang="ru-RU" sz="1400" dirty="0" err="1">
                <a:solidFill>
                  <a:schemeClr val="tx2"/>
                </a:solidFill>
              </a:rPr>
              <a:t>інтенсифікація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роботи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серця</a:t>
            </a:r>
            <a:r>
              <a:rPr lang="ru-RU" sz="1400" dirty="0">
                <a:solidFill>
                  <a:schemeClr val="tx2"/>
                </a:solidFill>
              </a:rPr>
              <a:t> у </a:t>
            </a:r>
            <a:r>
              <a:rPr lang="ru-RU" sz="1400" dirty="0" err="1">
                <a:solidFill>
                  <a:schemeClr val="tx2"/>
                </a:solidFill>
              </a:rPr>
              <a:t>хребетних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тварин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відбувається</a:t>
            </a:r>
            <a:r>
              <a:rPr lang="ru-RU" sz="1400" dirty="0">
                <a:solidFill>
                  <a:schemeClr val="tx2"/>
                </a:solidFill>
              </a:rPr>
              <a:t> в першу </a:t>
            </a:r>
            <a:r>
              <a:rPr lang="ru-RU" sz="1400" dirty="0" err="1">
                <a:solidFill>
                  <a:schemeClr val="tx2"/>
                </a:solidFill>
              </a:rPr>
              <a:t>чергу</a:t>
            </a:r>
            <a:r>
              <a:rPr lang="ru-RU" sz="1400" dirty="0">
                <a:solidFill>
                  <a:schemeClr val="tx2"/>
                </a:solidFill>
              </a:rPr>
              <a:t> шляхом </a:t>
            </a:r>
            <a:r>
              <a:rPr lang="ru-RU" sz="1400" dirty="0" err="1">
                <a:solidFill>
                  <a:schemeClr val="tx2"/>
                </a:solidFill>
              </a:rPr>
              <a:t>перебудови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структури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останнього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що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дозволяє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b="1" u="sng" dirty="0" err="1">
                <a:solidFill>
                  <a:schemeClr val="tx2"/>
                </a:solidFill>
              </a:rPr>
              <a:t>повністю</a:t>
            </a:r>
            <a:r>
              <a:rPr lang="ru-RU" sz="1400" b="1" u="sng" dirty="0">
                <a:solidFill>
                  <a:schemeClr val="tx2"/>
                </a:solidFill>
              </a:rPr>
              <a:t> </a:t>
            </a:r>
            <a:r>
              <a:rPr lang="ru-RU" sz="1400" b="1" u="sng" dirty="0" err="1">
                <a:solidFill>
                  <a:schemeClr val="tx2"/>
                </a:solidFill>
              </a:rPr>
              <a:t>поділити</a:t>
            </a:r>
            <a:r>
              <a:rPr lang="ru-RU" sz="1400" b="1" u="sng" dirty="0">
                <a:solidFill>
                  <a:schemeClr val="tx2"/>
                </a:solidFill>
              </a:rPr>
              <a:t> кола </a:t>
            </a:r>
            <a:r>
              <a:rPr lang="ru-RU" sz="1400" b="1" u="sng" dirty="0" err="1">
                <a:solidFill>
                  <a:schemeClr val="tx2"/>
                </a:solidFill>
              </a:rPr>
              <a:t>кровообігу</a:t>
            </a:r>
            <a:r>
              <a:rPr lang="ru-RU" sz="1400" b="1" u="sng" dirty="0">
                <a:solidFill>
                  <a:schemeClr val="tx2"/>
                </a:solidFill>
              </a:rPr>
              <a:t> у </a:t>
            </a:r>
            <a:r>
              <a:rPr lang="ru-RU" sz="1400" b="1" u="sng" dirty="0" err="1">
                <a:solidFill>
                  <a:schemeClr val="tx2"/>
                </a:solidFill>
              </a:rPr>
              <a:t>ссавців</a:t>
            </a:r>
            <a:r>
              <a:rPr lang="ru-RU" sz="1400" b="1" u="sng" dirty="0">
                <a:solidFill>
                  <a:schemeClr val="tx2"/>
                </a:solidFill>
              </a:rPr>
              <a:t> та </a:t>
            </a:r>
            <a:r>
              <a:rPr lang="ru-RU" sz="1400" b="1" u="sng" dirty="0" err="1">
                <a:solidFill>
                  <a:schemeClr val="tx2"/>
                </a:solidFill>
              </a:rPr>
              <a:t>птахів</a:t>
            </a:r>
            <a:r>
              <a:rPr lang="ru-RU" sz="1400" b="1" u="sng" dirty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</a:rPr>
              <a:t>При </a:t>
            </a:r>
            <a:r>
              <a:rPr lang="ru-RU" sz="1400" dirty="0" err="1">
                <a:solidFill>
                  <a:schemeClr val="tx2"/>
                </a:solidFill>
              </a:rPr>
              <a:t>чому</a:t>
            </a:r>
            <a:r>
              <a:rPr lang="ru-RU" sz="1400" dirty="0">
                <a:solidFill>
                  <a:schemeClr val="tx2"/>
                </a:solidFill>
              </a:rPr>
              <a:t>, птахам </a:t>
            </a:r>
            <a:r>
              <a:rPr lang="ru-RU" sz="1400" dirty="0" err="1">
                <a:solidFill>
                  <a:schemeClr val="tx2"/>
                </a:solidFill>
              </a:rPr>
              <a:t>властиве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значне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зростання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кількості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м’язових</a:t>
            </a:r>
            <a:r>
              <a:rPr lang="ru-RU" sz="1400" dirty="0">
                <a:solidFill>
                  <a:schemeClr val="tx2"/>
                </a:solidFill>
              </a:rPr>
              <a:t> волокон у </a:t>
            </a:r>
            <a:r>
              <a:rPr lang="ru-RU" sz="1400" dirty="0" err="1">
                <a:solidFill>
                  <a:schemeClr val="tx2"/>
                </a:solidFill>
              </a:rPr>
              <a:t>серцевій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м’язі</a:t>
            </a:r>
            <a:r>
              <a:rPr lang="ru-RU" sz="1400" dirty="0">
                <a:solidFill>
                  <a:schemeClr val="tx2"/>
                </a:solidFill>
              </a:rPr>
              <a:t> через </a:t>
            </a:r>
            <a:r>
              <a:rPr lang="ru-RU" sz="1400" dirty="0" err="1">
                <a:solidFill>
                  <a:schemeClr val="tx2"/>
                </a:solidFill>
              </a:rPr>
              <a:t>надзвичайно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інтенсивну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її</a:t>
            </a:r>
            <a:r>
              <a:rPr lang="ru-RU" sz="1400" dirty="0">
                <a:solidFill>
                  <a:schemeClr val="tx2"/>
                </a:solidFill>
              </a:rPr>
              <a:t> роботу. 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</a:rPr>
              <a:t>Так само </a:t>
            </a:r>
            <a:r>
              <a:rPr lang="ru-RU" sz="1400" dirty="0" err="1">
                <a:solidFill>
                  <a:schemeClr val="tx2"/>
                </a:solidFill>
              </a:rPr>
              <a:t>розвиток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м’язів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крил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птахів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супроводжується</a:t>
            </a:r>
            <a:r>
              <a:rPr lang="ru-RU" sz="1400" dirty="0">
                <a:solidFill>
                  <a:schemeClr val="tx2"/>
                </a:solidFill>
              </a:rPr>
              <a:t> не </a:t>
            </a:r>
            <a:r>
              <a:rPr lang="ru-RU" sz="1400" dirty="0" err="1">
                <a:solidFill>
                  <a:schemeClr val="tx2"/>
                </a:solidFill>
              </a:rPr>
              <a:t>лише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зростанням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їх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біомаси</a:t>
            </a:r>
            <a:r>
              <a:rPr lang="ru-RU" sz="1400" dirty="0">
                <a:solidFill>
                  <a:schemeClr val="tx2"/>
                </a:solidFill>
              </a:rPr>
              <a:t>, але й </a:t>
            </a:r>
            <a:r>
              <a:rPr lang="ru-RU" sz="1400" dirty="0" err="1">
                <a:solidFill>
                  <a:schemeClr val="tx2"/>
                </a:solidFill>
              </a:rPr>
              <a:t>перебудовою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грудної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клітини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з </a:t>
            </a:r>
            <a:r>
              <a:rPr lang="ru-RU" sz="1400" dirty="0" err="1">
                <a:solidFill>
                  <a:schemeClr val="tx2"/>
                </a:solidFill>
              </a:rPr>
              <a:t>утворенням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кілю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який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покращує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прикріплення</a:t>
            </a:r>
            <a:r>
              <a:rPr lang="ru-RU" sz="1400" dirty="0">
                <a:solidFill>
                  <a:schemeClr val="tx2"/>
                </a:solidFill>
              </a:rPr>
              <a:t> та </a:t>
            </a:r>
            <a:r>
              <a:rPr lang="ru-RU" sz="1400" dirty="0" err="1">
                <a:solidFill>
                  <a:schemeClr val="tx2"/>
                </a:solidFill>
              </a:rPr>
              <a:t>функціонування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відповідних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м’язів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1400" b="1" u="sng" dirty="0" err="1">
                <a:solidFill>
                  <a:schemeClr val="tx2"/>
                </a:solidFill>
              </a:rPr>
              <a:t>Тобто</a:t>
            </a:r>
            <a:r>
              <a:rPr lang="ru-RU" sz="1400" b="1" u="sng" dirty="0">
                <a:solidFill>
                  <a:schemeClr val="tx2"/>
                </a:solidFill>
              </a:rPr>
              <a:t>, </a:t>
            </a:r>
            <a:r>
              <a:rPr lang="ru-RU" sz="1400" b="1" u="sng" dirty="0" err="1">
                <a:solidFill>
                  <a:schemeClr val="tx2"/>
                </a:solidFill>
              </a:rPr>
              <a:t>дуже</a:t>
            </a:r>
            <a:r>
              <a:rPr lang="ru-RU" sz="1400" b="1" u="sng" dirty="0">
                <a:solidFill>
                  <a:schemeClr val="tx2"/>
                </a:solidFill>
              </a:rPr>
              <a:t> часто в </a:t>
            </a:r>
            <a:r>
              <a:rPr lang="ru-RU" sz="1400" b="1" u="sng" dirty="0" err="1">
                <a:solidFill>
                  <a:schemeClr val="tx2"/>
                </a:solidFill>
              </a:rPr>
              <a:t>еволюції</a:t>
            </a:r>
            <a:r>
              <a:rPr lang="ru-RU" sz="1400" b="1" u="sng" dirty="0">
                <a:solidFill>
                  <a:schemeClr val="tx2"/>
                </a:solidFill>
              </a:rPr>
              <a:t> </a:t>
            </a:r>
            <a:r>
              <a:rPr lang="ru-RU" sz="1400" b="1" u="sng" dirty="0" err="1">
                <a:solidFill>
                  <a:schemeClr val="tx2"/>
                </a:solidFill>
              </a:rPr>
              <a:t>перебудова</a:t>
            </a:r>
            <a:r>
              <a:rPr lang="ru-RU" sz="1400" b="1" u="sng" dirty="0">
                <a:solidFill>
                  <a:schemeClr val="tx2"/>
                </a:solidFill>
              </a:rPr>
              <a:t> та </a:t>
            </a:r>
            <a:r>
              <a:rPr lang="ru-RU" sz="1400" b="1" u="sng" dirty="0" err="1">
                <a:solidFill>
                  <a:schemeClr val="tx2"/>
                </a:solidFill>
              </a:rPr>
              <a:t>зростання</a:t>
            </a:r>
            <a:r>
              <a:rPr lang="ru-RU" sz="1400" b="1" u="sng" dirty="0">
                <a:solidFill>
                  <a:schemeClr val="tx2"/>
                </a:solidFill>
              </a:rPr>
              <a:t> </a:t>
            </a:r>
            <a:r>
              <a:rPr lang="ru-RU" sz="1400" b="1" u="sng" dirty="0" err="1">
                <a:solidFill>
                  <a:schemeClr val="tx2"/>
                </a:solidFill>
              </a:rPr>
              <a:t>кількості</a:t>
            </a:r>
            <a:r>
              <a:rPr lang="ru-RU" sz="1400" b="1" u="sng" dirty="0">
                <a:solidFill>
                  <a:schemeClr val="tx2"/>
                </a:solidFill>
              </a:rPr>
              <a:t> </a:t>
            </a:r>
            <a:r>
              <a:rPr lang="ru-RU" sz="1400" b="1" u="sng" dirty="0" err="1">
                <a:solidFill>
                  <a:schemeClr val="tx2"/>
                </a:solidFill>
              </a:rPr>
              <a:t>компонентів</a:t>
            </a:r>
            <a:r>
              <a:rPr lang="ru-RU" sz="1400" b="1" u="sng" dirty="0">
                <a:solidFill>
                  <a:schemeClr val="tx2"/>
                </a:solidFill>
              </a:rPr>
              <a:t> </a:t>
            </a:r>
            <a:r>
              <a:rPr lang="ru-RU" sz="1400" b="1" u="sng" dirty="0" err="1">
                <a:solidFill>
                  <a:schemeClr val="tx2"/>
                </a:solidFill>
              </a:rPr>
              <a:t>відбуваються</a:t>
            </a:r>
            <a:r>
              <a:rPr lang="ru-RU" sz="1400" b="1" u="sng" dirty="0">
                <a:solidFill>
                  <a:schemeClr val="tx2"/>
                </a:solidFill>
              </a:rPr>
              <a:t> </a:t>
            </a:r>
            <a:r>
              <a:rPr lang="ru-RU" sz="1400" b="1" u="sng" dirty="0" err="1">
                <a:solidFill>
                  <a:schemeClr val="tx2"/>
                </a:solidFill>
              </a:rPr>
              <a:t>водночас</a:t>
            </a:r>
            <a:r>
              <a:rPr lang="ru-RU" sz="1400" b="1" u="sng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41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1">
      <a:dk1>
        <a:srgbClr val="D4BAE7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945</TotalTime>
  <Words>2306</Words>
  <Application>Microsoft Office PowerPoint</Application>
  <PresentationFormat>Экран (4:3)</PresentationFormat>
  <Paragraphs>181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Ясность</vt:lpstr>
      <vt:lpstr>«Передумови еволюції органів та функцій» </vt:lpstr>
      <vt:lpstr>ЩО НЕОБХІДНО ЗАСВОЇТИ НА ЛЕКЦІЇ?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ЗАПИТАННЯ ДЛЯ ПОВТОРЕННЯ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«Передумови еволюції органів та функцій» </dc:title>
  <cp:lastModifiedBy>user</cp:lastModifiedBy>
  <cp:revision>62</cp:revision>
  <dcterms:modified xsi:type="dcterms:W3CDTF">2020-03-02T09:25:09Z</dcterms:modified>
</cp:coreProperties>
</file>