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5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6" r:id="rId23"/>
    <p:sldId id="287" r:id="rId24"/>
    <p:sldId id="276" r:id="rId25"/>
    <p:sldId id="277" r:id="rId26"/>
    <p:sldId id="281" r:id="rId27"/>
    <p:sldId id="289" r:id="rId28"/>
    <p:sldId id="288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E5DD665-8251-47DA-A5BA-C6E1C32815D8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CB06B5-829F-4C33-B0B4-DAE800B09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D665-8251-47DA-A5BA-C6E1C32815D8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06B5-829F-4C33-B0B4-DAE800B09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D665-8251-47DA-A5BA-C6E1C32815D8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06B5-829F-4C33-B0B4-DAE800B09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5DD665-8251-47DA-A5BA-C6E1C32815D8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CB06B5-829F-4C33-B0B4-DAE800B099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E5DD665-8251-47DA-A5BA-C6E1C32815D8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CB06B5-829F-4C33-B0B4-DAE800B09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D665-8251-47DA-A5BA-C6E1C32815D8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06B5-829F-4C33-B0B4-DAE800B099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D665-8251-47DA-A5BA-C6E1C32815D8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06B5-829F-4C33-B0B4-DAE800B099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5DD665-8251-47DA-A5BA-C6E1C32815D8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CB06B5-829F-4C33-B0B4-DAE800B099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D665-8251-47DA-A5BA-C6E1C32815D8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06B5-829F-4C33-B0B4-DAE800B09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5DD665-8251-47DA-A5BA-C6E1C32815D8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CB06B5-829F-4C33-B0B4-DAE800B099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5DD665-8251-47DA-A5BA-C6E1C32815D8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CB06B5-829F-4C33-B0B4-DAE800B099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5DD665-8251-47DA-A5BA-C6E1C32815D8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CB06B5-829F-4C33-B0B4-DAE800B09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F%D0%BF%D0%BE%D0%BD%D1%96%D1%8F" TargetMode="External"/><Relationship Id="rId3" Type="http://schemas.openxmlformats.org/officeDocument/2006/relationships/hyperlink" Target="https://uk.wikipedia.org/wiki/%D0%9A%D0%B8%D1%82%D0%B0%D0%B9%D1%81%D1%8C%D0%BA%D0%B0_%D0%9D%D0%B0%D1%80%D0%BE%D0%B4%D0%BD%D0%B0_%D0%A0%D0%B5%D1%81%D0%BF%D1%83%D0%B1%D0%BB%D1%96%D0%BA%D0%B0" TargetMode="External"/><Relationship Id="rId7" Type="http://schemas.openxmlformats.org/officeDocument/2006/relationships/hyperlink" Target="https://uk.wikipedia.org/wiki/%D0%86%D0%BC%D0%BF%D0%BE%D1%80%D1%82" TargetMode="External"/><Relationship Id="rId2" Type="http://schemas.openxmlformats.org/officeDocument/2006/relationships/hyperlink" Target="https://uk.wikipedia.org/wiki/%D0%95%D0%BA%D1%81%D0%BF%D0%BE%D1%80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0%D0%BE%D1%81%D1%96%D1%8F" TargetMode="External"/><Relationship Id="rId5" Type="http://schemas.openxmlformats.org/officeDocument/2006/relationships/hyperlink" Target="https://uk.wikipedia.org/wiki/%D0%86%D1%82%D0%B0%D0%BB%D1%96%D1%8F" TargetMode="External"/><Relationship Id="rId10" Type="http://schemas.openxmlformats.org/officeDocument/2006/relationships/hyperlink" Target="https://uk.wikipedia.org/wiki/%D0%9F%D1%96%D0%B2%D0%B4%D0%B5%D0%BD%D0%BD%D0%B0_%D0%9A%D0%BE%D1%80%D0%B5%D1%8F" TargetMode="External"/><Relationship Id="rId4" Type="http://schemas.openxmlformats.org/officeDocument/2006/relationships/hyperlink" Target="https://uk.wikipedia.org/wiki/%D0%A2%D1%83%D1%80%D0%B5%D1%87%D1%87%D0%B8%D0%BD%D0%B0" TargetMode="External"/><Relationship Id="rId9" Type="http://schemas.openxmlformats.org/officeDocument/2006/relationships/hyperlink" Target="https://uk.wikipedia.org/wiki/%D0%9D%D1%96%D0%BC%D0%B5%D1%87%D1%87%D0%B8%D0%BD%D0%B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7%D0%B5%D1%80%D1%82%D0%B0_%D0%B1%D0%B5%D0%B4%D0%BD%D0%BE%D1%81%D1%82%D0%B8" TargetMode="External"/><Relationship Id="rId3" Type="http://schemas.openxmlformats.org/officeDocument/2006/relationships/hyperlink" Target="https://ru.wikipedia.org/wiki/%D0%A1%D0%B5%D0%BB%D1%8C%D1%81%D0%BA%D0%BE%D0%B5_%D1%85%D0%BE%D0%B7%D1%8F%D0%B9%D1%81%D1%82%D0%B2%D0%BE" TargetMode="External"/><Relationship Id="rId7" Type="http://schemas.openxmlformats.org/officeDocument/2006/relationships/hyperlink" Target="https://ru.wikipedia.org/wiki/%D0%98%D0%BD%D0%B4%D0%B5%D0%BA%D1%81_%D0%BF%D0%BE%D1%82%D1%80%D0%B5%D0%B1%D0%B8%D1%82%D0%B5%D0%BB%D1%8C%D1%81%D0%BA%D0%B8%D1%85_%D1%86%D0%B5%D0%BD" TargetMode="External"/><Relationship Id="rId2" Type="http://schemas.openxmlformats.org/officeDocument/2006/relationships/hyperlink" Target="https://ru.wikipedia.org/wiki/%D0%A1%D0%B5%D0%BA%D1%82%D0%BE%D1%80_%D1%8D%D0%BA%D0%BE%D0%BD%D0%BE%D0%BC%D0%B8%D0%BA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8%D0%BD%D1%84%D0%BB%D1%8F%D1%86%D0%B8%D1%8F" TargetMode="External"/><Relationship Id="rId5" Type="http://schemas.openxmlformats.org/officeDocument/2006/relationships/hyperlink" Target="https://ru.wikipedia.org/wiki/%D0%A1%D1%84%D0%B5%D1%80%D0%B0_%D1%83%D1%81%D0%BB%D1%83%D0%B3" TargetMode="External"/><Relationship Id="rId10" Type="http://schemas.openxmlformats.org/officeDocument/2006/relationships/hyperlink" Target="https://ru.wikipedia.org/wiki/%D0%A3%D1%80%D0%BE%D0%B2%D0%B5%D0%BD%D1%8C_%D0%B1%D0%B5%D0%B7%D1%80%D0%B0%D0%B1%D0%BE%D1%82%D0%B8%D1%86%D1%8B" TargetMode="External"/><Relationship Id="rId4" Type="http://schemas.openxmlformats.org/officeDocument/2006/relationships/hyperlink" Target="https://ru.wikipedia.org/wiki/%D0%9F%D1%80%D0%BE%D0%BC%D1%8B%D1%88%D0%BB%D0%B5%D0%BD%D0%BD%D0%BE%D1%81%D1%82%D1%8C" TargetMode="External"/><Relationship Id="rId9" Type="http://schemas.openxmlformats.org/officeDocument/2006/relationships/hyperlink" Target="https://ru.wikipedia.org/wiki/%D0%AD%D0%BA%D0%BE%D0%BD%D0%BE%D0%BC%D0%B8%D1%87%D0%B5%D1%81%D0%BA%D0%B8_%D0%B0%D0%BA%D1%82%D0%B8%D0%B2%D0%BD%D0%BE%D0%B5_%D0%BD%D0%B0%D1%81%D0%B5%D0%BB%D0%B5%D0%BD%D0%B8%D0%B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C%D0%BF%D0%BE%D1%80%D1%82" TargetMode="External"/><Relationship Id="rId2" Type="http://schemas.openxmlformats.org/officeDocument/2006/relationships/hyperlink" Target="https://ru.wikipedia.org/wiki/%D0%AD%D0%BA%D1%81%D0%BF%D0%BE%D1%80%D1%8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60648"/>
            <a:ext cx="7128792" cy="2520280"/>
          </a:xfrm>
        </p:spPr>
        <p:txBody>
          <a:bodyPr/>
          <a:lstStyle/>
          <a:p>
            <a:pPr algn="r"/>
            <a:r>
              <a:rPr lang="uk-UA" sz="2800" dirty="0" smtClean="0"/>
              <a:t>РОЗВИТОК ДЕРЖАВ ПОСТРАДЯНСТКОГО ПРОСТОРУ: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РУСПУБЛІКА КАЗАХСТАН</a:t>
            </a:r>
            <a:br>
              <a:rPr lang="uk-UA" dirty="0" smtClean="0"/>
            </a:br>
            <a:r>
              <a:rPr lang="uk-UA" dirty="0" smtClean="0"/>
              <a:t>РЕСПУБЛІКА ТУРКМЕНІСТАН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437112"/>
            <a:ext cx="6172200" cy="1937810"/>
          </a:xfrm>
        </p:spPr>
        <p:txBody>
          <a:bodyPr>
            <a:normAutofit/>
          </a:bodyPr>
          <a:lstStyle/>
          <a:p>
            <a:r>
              <a:rPr lang="uk-UA" sz="1600" dirty="0" smtClean="0"/>
              <a:t>Підготовили:</a:t>
            </a:r>
          </a:p>
          <a:p>
            <a:r>
              <a:rPr lang="uk-UA" sz="1600" dirty="0" smtClean="0"/>
              <a:t>Студентки 2-го курсу магістратури</a:t>
            </a:r>
          </a:p>
          <a:p>
            <a:r>
              <a:rPr lang="uk-UA" sz="1600" dirty="0" smtClean="0"/>
              <a:t>Спеціальність </a:t>
            </a:r>
            <a:r>
              <a:rPr lang="uk-UA" sz="1600" dirty="0" err="1" smtClean="0"/>
              <a:t>“Міжнародні</a:t>
            </a:r>
            <a:r>
              <a:rPr lang="uk-UA" sz="1600" dirty="0" smtClean="0"/>
              <a:t> відносини, суспільні комунікації та регіональні </a:t>
            </a:r>
            <a:r>
              <a:rPr lang="uk-UA" sz="1600" dirty="0" err="1" smtClean="0"/>
              <a:t>студії”</a:t>
            </a:r>
            <a:endParaRPr lang="uk-UA" sz="1600" dirty="0" smtClean="0"/>
          </a:p>
          <a:p>
            <a:r>
              <a:rPr lang="uk-UA" sz="1600" dirty="0" smtClean="0"/>
              <a:t>Матревич Катерина</a:t>
            </a:r>
          </a:p>
          <a:p>
            <a:r>
              <a:rPr lang="uk-UA" sz="1600" smtClean="0"/>
              <a:t>Тихомирова Єлизавета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652934"/>
          </a:xfrm>
        </p:spPr>
        <p:txBody>
          <a:bodyPr/>
          <a:lstStyle/>
          <a:p>
            <a:r>
              <a:rPr lang="ru-RU" dirty="0" smtClean="0"/>
              <a:t>Прояви культу </a:t>
            </a:r>
            <a:r>
              <a:rPr lang="ru-RU" dirty="0" err="1" smtClean="0"/>
              <a:t>особистост</a:t>
            </a:r>
            <a:r>
              <a:rPr lang="uk-UA" dirty="0" smtClean="0"/>
              <a:t>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8568952" cy="5904656"/>
          </a:xfrm>
        </p:spPr>
        <p:txBody>
          <a:bodyPr/>
          <a:lstStyle/>
          <a:p>
            <a:r>
              <a:rPr lang="uk-UA" dirty="0" smtClean="0"/>
              <a:t>Визначні пам’ятники</a:t>
            </a:r>
            <a:endParaRPr lang="ru-RU" dirty="0"/>
          </a:p>
        </p:txBody>
      </p:sp>
      <p:pic>
        <p:nvPicPr>
          <p:cNvPr id="32770" name="Picture 2" descr="Парк первого президента в Алма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6664204" cy="4464496"/>
          </a:xfrm>
          <a:prstGeom prst="rect">
            <a:avLst/>
          </a:prstGeom>
          <a:noFill/>
        </p:spPr>
      </p:pic>
      <p:pic>
        <p:nvPicPr>
          <p:cNvPr id="32772" name="Picture 4" descr="Памятнику быть - аким сказал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373453"/>
            <a:ext cx="3528392" cy="5484547"/>
          </a:xfrm>
          <a:prstGeom prst="rect">
            <a:avLst/>
          </a:prstGeom>
          <a:noFill/>
        </p:spPr>
      </p:pic>
      <p:pic>
        <p:nvPicPr>
          <p:cNvPr id="32774" name="Picture 6" descr="https://kznews.kz/wp-content/uploads/2020/07/106477478_2840770109378780_3811025364003277797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2752" y="1196752"/>
            <a:ext cx="5661248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706090"/>
          </a:xfrm>
        </p:spPr>
        <p:txBody>
          <a:bodyPr/>
          <a:lstStyle/>
          <a:p>
            <a:r>
              <a:rPr lang="ru-RU" dirty="0" smtClean="0"/>
              <a:t>Прояви культу </a:t>
            </a:r>
            <a:r>
              <a:rPr lang="uk-UA" dirty="0" smtClean="0"/>
              <a:t>особистості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568952" cy="5832648"/>
          </a:xfrm>
        </p:spPr>
        <p:txBody>
          <a:bodyPr/>
          <a:lstStyle/>
          <a:p>
            <a:r>
              <a:rPr lang="ru-RU" dirty="0" smtClean="0"/>
              <a:t>Перший склад </a:t>
            </a:r>
            <a:r>
              <a:rPr lang="uk-UA" dirty="0" smtClean="0"/>
              <a:t>і</a:t>
            </a:r>
            <a:r>
              <a:rPr lang="ru-RU" dirty="0" err="1" smtClean="0"/>
              <a:t>мені</a:t>
            </a:r>
            <a:r>
              <a:rPr lang="ru-RU" dirty="0" smtClean="0"/>
              <a:t> «НУР»</a:t>
            </a:r>
          </a:p>
          <a:p>
            <a:pPr>
              <a:buNone/>
            </a:pPr>
            <a:r>
              <a:rPr lang="uk-UA" dirty="0" smtClean="0"/>
              <a:t>    додається до програми переселення, в назву мечеті, в назви вулиць, в назву партії «</a:t>
            </a:r>
            <a:r>
              <a:rPr lang="uk-UA" dirty="0" err="1" smtClean="0"/>
              <a:t>Нур</a:t>
            </a:r>
            <a:r>
              <a:rPr lang="uk-UA" dirty="0" smtClean="0"/>
              <a:t> </a:t>
            </a:r>
            <a:r>
              <a:rPr lang="uk-UA" dirty="0" err="1" smtClean="0"/>
              <a:t>Отан</a:t>
            </a:r>
            <a:r>
              <a:rPr lang="uk-UA" dirty="0" smtClean="0"/>
              <a:t>», </a:t>
            </a:r>
            <a:r>
              <a:rPr lang="uk-UA" dirty="0" err="1" smtClean="0"/>
              <a:t>медіахолдинг</a:t>
            </a:r>
            <a:r>
              <a:rPr lang="uk-UA" dirty="0" smtClean="0"/>
              <a:t> </a:t>
            </a:r>
            <a:r>
              <a:rPr lang="ru-RU" dirty="0" smtClean="0"/>
              <a:t>«</a:t>
            </a:r>
            <a:r>
              <a:rPr lang="uk-UA" dirty="0" err="1" smtClean="0"/>
              <a:t>Нур</a:t>
            </a:r>
            <a:r>
              <a:rPr lang="uk-UA" dirty="0" smtClean="0"/>
              <a:t> Медіа</a:t>
            </a:r>
            <a:r>
              <a:rPr lang="ru-RU" dirty="0" smtClean="0"/>
              <a:t>»</a:t>
            </a:r>
            <a:r>
              <a:rPr lang="uk-UA" dirty="0" smtClean="0"/>
              <a:t>, </a:t>
            </a:r>
            <a:r>
              <a:rPr lang="uk-UA" dirty="0" err="1" smtClean="0"/>
              <a:t>інтернет</a:t>
            </a:r>
            <a:r>
              <a:rPr lang="uk-UA" dirty="0" smtClean="0"/>
              <a:t> портал </a:t>
            </a:r>
            <a:r>
              <a:rPr lang="uk-UA" dirty="0" err="1" smtClean="0"/>
              <a:t>nur.kz</a:t>
            </a:r>
            <a:r>
              <a:rPr lang="uk-UA" dirty="0" smtClean="0"/>
              <a:t> і банк </a:t>
            </a:r>
            <a:r>
              <a:rPr lang="uk-UA" dirty="0" err="1" smtClean="0"/>
              <a:t>Nurbank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dirty="0" smtClean="0"/>
              <a:t>Тиждень документального кіно «</a:t>
            </a:r>
            <a:r>
              <a:rPr lang="uk-UA" dirty="0" err="1" smtClean="0"/>
              <a:t>Тұнғиш-Перший</a:t>
            </a:r>
            <a:r>
              <a:rPr lang="uk-UA" dirty="0" smtClean="0"/>
              <a:t>»</a:t>
            </a:r>
          </a:p>
          <a:p>
            <a:r>
              <a:rPr lang="uk-UA" dirty="0" smtClean="0"/>
              <a:t>Свята</a:t>
            </a:r>
          </a:p>
          <a:p>
            <a:pPr>
              <a:buNone/>
            </a:pPr>
            <a:r>
              <a:rPr lang="uk-UA" u="sng" dirty="0" smtClean="0"/>
              <a:t>1 грудня</a:t>
            </a:r>
            <a:r>
              <a:rPr lang="uk-UA" dirty="0" smtClean="0"/>
              <a:t> - День Першого президента - державне свято і вихідний день. 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7 травня - день народження його першої доньки і День Захисника Вітчизни. Обидва є вихідними днями.</a:t>
            </a:r>
            <a:endParaRPr lang="ru-RU" dirty="0" smtClean="0"/>
          </a:p>
          <a:p>
            <a:r>
              <a:rPr lang="uk-UA" dirty="0" err="1" smtClean="0"/>
              <a:t>Товпи</a:t>
            </a:r>
            <a:r>
              <a:rPr lang="uk-UA" dirty="0" smtClean="0"/>
              <a:t> натхнених людей та почесті під час візитів до міст Казахстану.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1052736"/>
          </a:xfrm>
        </p:spPr>
        <p:txBody>
          <a:bodyPr>
            <a:normAutofit/>
          </a:bodyPr>
          <a:lstStyle/>
          <a:p>
            <a:r>
              <a:rPr lang="uk-UA" dirty="0" smtClean="0"/>
              <a:t>Вектори зовнішньої політики відповідно до Концепції 2014-2020 рр.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8496944" cy="5805264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1) просування державних інтересів на принципах послідовності та збалансованості;</a:t>
            </a:r>
            <a:endParaRPr lang="ru-RU" dirty="0" smtClean="0"/>
          </a:p>
          <a:p>
            <a:r>
              <a:rPr lang="uk-UA" dirty="0" smtClean="0"/>
              <a:t>2) відповідальність за регіональну безпеку в Центральній Азії, сприяння усуненню передумов конфліктних ситуацій в регіоні;</a:t>
            </a:r>
            <a:endParaRPr lang="ru-RU" dirty="0" smtClean="0"/>
          </a:p>
          <a:p>
            <a:r>
              <a:rPr lang="uk-UA" dirty="0" smtClean="0"/>
              <a:t>3) підтримка міжнародних ініціатив щодо посилення заходів безпеки в світі;</a:t>
            </a:r>
            <a:endParaRPr lang="ru-RU" dirty="0" smtClean="0"/>
          </a:p>
          <a:p>
            <a:r>
              <a:rPr lang="uk-UA" dirty="0" smtClean="0"/>
              <a:t>4) зміцнення співробітництва з різними країнами і організаціями по зміцненню механізмів оборонного стримування і національної обороноздатності;</a:t>
            </a:r>
            <a:endParaRPr lang="ru-RU" dirty="0" smtClean="0"/>
          </a:p>
          <a:p>
            <a:r>
              <a:rPr lang="uk-UA" dirty="0" smtClean="0"/>
              <a:t>5) зміцнення дружби і співпраці з Росією, Китаєм, США з країнами Центральної Азії, ЄС та АТР;</a:t>
            </a:r>
            <a:endParaRPr lang="ru-RU" dirty="0" smtClean="0"/>
          </a:p>
          <a:p>
            <a:r>
              <a:rPr lang="uk-UA" dirty="0" smtClean="0"/>
              <a:t>6) поступовий перехід держави на «зелений» шлях розвитку і входження в число 30 розвинених країн світу;</a:t>
            </a:r>
            <a:endParaRPr lang="ru-RU" dirty="0" smtClean="0"/>
          </a:p>
          <a:p>
            <a:r>
              <a:rPr lang="uk-UA" dirty="0" smtClean="0"/>
              <a:t>7) збереження національно-культурної самобутності, надання підтримки казахської діаспорі та казахської мови за кордоном.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724942"/>
          </a:xfrm>
        </p:spPr>
        <p:txBody>
          <a:bodyPr/>
          <a:lstStyle/>
          <a:p>
            <a:r>
              <a:rPr lang="uk-UA" dirty="0" smtClean="0"/>
              <a:t>МЗС: Посли Казахстану в Україні та Росії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4402832" cy="554461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Росія:</a:t>
            </a:r>
          </a:p>
          <a:p>
            <a:r>
              <a:rPr lang="uk-UA" b="1" dirty="0" smtClean="0"/>
              <a:t>Надзвичайний і Повноважний Посол Республіки Казахстан в Російській Федерації - КОШЕРБАЕВ ЕРМЕК БЕДЕЛБАЕВИЧ – від  22 лютого 2020 р.</a:t>
            </a:r>
          </a:p>
          <a:p>
            <a:r>
              <a:rPr lang="uk-UA" dirty="0" smtClean="0"/>
              <a:t>Особливість, відмінність від Українського Посла</a:t>
            </a:r>
            <a:r>
              <a:rPr lang="uk-UA" b="1" dirty="0" smtClean="0"/>
              <a:t>:</a:t>
            </a:r>
          </a:p>
          <a:p>
            <a:pPr>
              <a:buNone/>
            </a:pPr>
            <a:r>
              <a:rPr lang="uk-UA" b="1" dirty="0" smtClean="0"/>
              <a:t>Діяльність пов’язана з нафтою, медіа та головною політичною партією Казахстану.</a:t>
            </a:r>
          </a:p>
          <a:p>
            <a:endParaRPr lang="ru-RU" dirty="0"/>
          </a:p>
        </p:txBody>
      </p:sp>
      <p:pic>
        <p:nvPicPr>
          <p:cNvPr id="4" name="Рисунок 3" descr="https://www.kazembassy.ru/uploads/kosherbaev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4067945" cy="5733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724942"/>
          </a:xfrm>
        </p:spPr>
        <p:txBody>
          <a:bodyPr/>
          <a:lstStyle/>
          <a:p>
            <a:r>
              <a:rPr lang="uk-UA" dirty="0" smtClean="0"/>
              <a:t>МЗС: Посли Казахстану в Україні та Росії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4392488" cy="561662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Україна:</a:t>
            </a:r>
          </a:p>
          <a:p>
            <a:r>
              <a:rPr lang="uk-UA" b="1" dirty="0" smtClean="0"/>
              <a:t>Надзвичайний і Повноважний Посол Республіки Казахстан в Україні – КАЛЕТАЄВ ДАРХАН АМАНОВИЧ – від  22 лютого 2020 р.</a:t>
            </a:r>
          </a:p>
          <a:p>
            <a:r>
              <a:rPr lang="uk-UA" dirty="0" smtClean="0"/>
              <a:t>Особливість, відмінність від Російського Посла</a:t>
            </a:r>
            <a:r>
              <a:rPr lang="uk-UA" b="1" dirty="0" smtClean="0"/>
              <a:t>:</a:t>
            </a:r>
          </a:p>
          <a:p>
            <a:pPr>
              <a:buNone/>
            </a:pPr>
            <a:r>
              <a:rPr lang="uk-UA" dirty="0" smtClean="0"/>
              <a:t>Діяльність пов’язана з </a:t>
            </a:r>
            <a:r>
              <a:rPr lang="uk-UA" dirty="0" err="1" smtClean="0"/>
              <a:t>соцальним-культурним</a:t>
            </a:r>
            <a:r>
              <a:rPr lang="uk-UA" dirty="0" smtClean="0"/>
              <a:t> аспектом, мовний фактор у розвитку держави.</a:t>
            </a:r>
            <a:endParaRPr lang="ru-RU" dirty="0"/>
          </a:p>
        </p:txBody>
      </p:sp>
      <p:pic>
        <p:nvPicPr>
          <p:cNvPr id="5" name="Рисунок 4" descr="/uploads/2020/2/26/567c9b78dfd41b654d74fe857d0545f0_original.51834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716017" cy="5373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643192" cy="908720"/>
          </a:xfrm>
        </p:spPr>
        <p:txBody>
          <a:bodyPr/>
          <a:lstStyle/>
          <a:p>
            <a:pPr algn="ctr"/>
            <a:r>
              <a:rPr lang="uk-UA" dirty="0" smtClean="0"/>
              <a:t>РЕСПУБЛІКА ТУРКМЕНІСТАН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7200800" cy="4248472"/>
          </a:xfrm>
        </p:spPr>
        <p:txBody>
          <a:bodyPr/>
          <a:lstStyle/>
          <a:p>
            <a:r>
              <a:rPr lang="uk-UA" sz="2000" dirty="0" smtClean="0"/>
              <a:t>Площа – 491 200 </a:t>
            </a:r>
            <a:r>
              <a:rPr lang="uk-UA" sz="2000" dirty="0" err="1" smtClean="0"/>
              <a:t>км²</a:t>
            </a:r>
            <a:r>
              <a:rPr lang="uk-UA" sz="2000" dirty="0" smtClean="0"/>
              <a:t> (офіційна оцінка, </a:t>
            </a:r>
            <a:r>
              <a:rPr lang="uk-UA" sz="2000" dirty="0" err="1" smtClean="0"/>
              <a:t>оцінка</a:t>
            </a:r>
            <a:r>
              <a:rPr lang="uk-UA" sz="2000" dirty="0" smtClean="0"/>
              <a:t> ООН нижча)</a:t>
            </a:r>
            <a:endParaRPr lang="ru-RU" sz="2000" dirty="0" smtClean="0"/>
          </a:p>
          <a:p>
            <a:r>
              <a:rPr lang="uk-UA" sz="2000" dirty="0" smtClean="0"/>
              <a:t>Населення –  6,2 млн. осіб (2019) – за підрахунком ООН менше</a:t>
            </a:r>
            <a:endParaRPr lang="ru-RU" sz="2000" dirty="0" smtClean="0"/>
          </a:p>
          <a:p>
            <a:r>
              <a:rPr lang="uk-UA" sz="2000" dirty="0" smtClean="0"/>
              <a:t>Столиця – Ашхабад</a:t>
            </a:r>
            <a:endParaRPr lang="ru-RU" sz="2000" dirty="0" smtClean="0"/>
          </a:p>
          <a:p>
            <a:r>
              <a:rPr lang="uk-UA" sz="2000" dirty="0" smtClean="0"/>
              <a:t>Домінуюча релігія – іслам (90%) </a:t>
            </a:r>
          </a:p>
          <a:p>
            <a:pPr>
              <a:buNone/>
            </a:pPr>
            <a:r>
              <a:rPr lang="uk-UA" sz="2000" dirty="0" smtClean="0"/>
              <a:t>християнство (9%)</a:t>
            </a:r>
            <a:endParaRPr lang="ru-RU" sz="2000" dirty="0" smtClean="0"/>
          </a:p>
          <a:p>
            <a:r>
              <a:rPr lang="uk-UA" sz="2000" dirty="0" smtClean="0"/>
              <a:t>Офіційна мова – туркменська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16386" name="Picture 2" descr="Туркменістан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30015"/>
            <a:ext cx="4427984" cy="4427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634082"/>
          </a:xfrm>
        </p:spPr>
        <p:txBody>
          <a:bodyPr/>
          <a:lstStyle/>
          <a:p>
            <a:r>
              <a:rPr lang="uk-UA" dirty="0" smtClean="0"/>
              <a:t>Мертва столиця</a:t>
            </a:r>
            <a:endParaRPr lang="ru-RU" dirty="0"/>
          </a:p>
        </p:txBody>
      </p:sp>
      <p:pic>
        <p:nvPicPr>
          <p:cNvPr id="15362" name="Picture 2" descr="https://www.varlamov.me/2016/turkmeninstan_mertv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6696744" cy="4456380"/>
          </a:xfrm>
          <a:prstGeom prst="rect">
            <a:avLst/>
          </a:prstGeom>
          <a:noFill/>
        </p:spPr>
      </p:pic>
      <p:pic>
        <p:nvPicPr>
          <p:cNvPr id="15364" name="Picture 4" descr="https://www.varlamov.me/2016/turkmeninstan_mertv/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7141776" cy="4752528"/>
          </a:xfrm>
          <a:prstGeom prst="rect">
            <a:avLst/>
          </a:prstGeom>
          <a:noFill/>
        </p:spPr>
      </p:pic>
      <p:pic>
        <p:nvPicPr>
          <p:cNvPr id="15366" name="Picture 6" descr="https://www.varlamov.me/2016/turkmeninstan_mertv/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96752"/>
            <a:ext cx="7669188" cy="5103497"/>
          </a:xfrm>
          <a:prstGeom prst="rect">
            <a:avLst/>
          </a:prstGeom>
          <a:noFill/>
        </p:spPr>
      </p:pic>
      <p:pic>
        <p:nvPicPr>
          <p:cNvPr id="15368" name="Picture 8" descr="https://www.varlamov.me/2016/turkmeninstan_mertv/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412776"/>
            <a:ext cx="7774643" cy="5173672"/>
          </a:xfrm>
          <a:prstGeom prst="rect">
            <a:avLst/>
          </a:prstGeom>
          <a:noFill/>
        </p:spPr>
      </p:pic>
      <p:pic>
        <p:nvPicPr>
          <p:cNvPr id="15370" name="Picture 10" descr="https://www.varlamov.me/2016/turkmeninstan_mertv/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556792"/>
            <a:ext cx="7596336" cy="5055017"/>
          </a:xfrm>
          <a:prstGeom prst="rect">
            <a:avLst/>
          </a:prstGeom>
          <a:noFill/>
        </p:spPr>
      </p:pic>
      <p:pic>
        <p:nvPicPr>
          <p:cNvPr id="15372" name="Picture 12" descr="https://www.varlamov.me/2016/turkmeninstan_mertv/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1772816"/>
            <a:ext cx="7641669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99176" cy="706090"/>
          </a:xfrm>
        </p:spPr>
        <p:txBody>
          <a:bodyPr/>
          <a:lstStyle/>
          <a:p>
            <a:r>
              <a:rPr lang="uk-UA" dirty="0" smtClean="0"/>
              <a:t>Економічний аспект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496944" cy="345638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ВВП  - 99,6 </a:t>
            </a:r>
            <a:r>
              <a:rPr lang="ru-RU" sz="1600" dirty="0" err="1" smtClean="0"/>
              <a:t>млрд</a:t>
            </a:r>
            <a:r>
              <a:rPr lang="ru-RU" sz="1600" dirty="0" smtClean="0"/>
              <a:t> долл. (2017)	</a:t>
            </a:r>
          </a:p>
          <a:p>
            <a:r>
              <a:rPr lang="ru-RU" sz="1600" dirty="0" smtClean="0"/>
              <a:t>На душу населения 18 126 долл. (70-й). Валюта </a:t>
            </a:r>
            <a:r>
              <a:rPr lang="uk-UA" sz="1600" dirty="0" smtClean="0"/>
              <a:t>новий туркменський манат </a:t>
            </a:r>
          </a:p>
          <a:p>
            <a:r>
              <a:rPr lang="uk-UA" sz="1600" dirty="0" smtClean="0"/>
              <a:t>Природний газ є основою економіки Туркменістану, більшу частину державних доходів якого становить експорт енергоресурсів.</a:t>
            </a:r>
            <a:endParaRPr lang="ru-RU" sz="1600" dirty="0" smtClean="0"/>
          </a:p>
          <a:p>
            <a:r>
              <a:rPr lang="uk-UA" sz="1600" dirty="0" smtClean="0"/>
              <a:t>Структура ВВП за галузями: частка сфери послуг в галузевій структурі склала 70,3%, промисловості та будівництва - 21,4%, сільського господарства - 8,3%.</a:t>
            </a:r>
            <a:endParaRPr lang="ru-RU" sz="1600" dirty="0" smtClean="0"/>
          </a:p>
          <a:p>
            <a:r>
              <a:rPr lang="uk-UA" sz="1600" dirty="0" smtClean="0"/>
              <a:t>Доходи від експорту вкрай нестабільні </a:t>
            </a:r>
          </a:p>
          <a:p>
            <a:pPr>
              <a:buNone/>
            </a:pPr>
            <a:r>
              <a:rPr lang="uk-UA" sz="1600" dirty="0" smtClean="0"/>
              <a:t>у зв'язку з коливаннями</a:t>
            </a:r>
          </a:p>
          <a:p>
            <a:pPr>
              <a:buNone/>
            </a:pPr>
            <a:r>
              <a:rPr lang="uk-UA" sz="1600" dirty="0" smtClean="0"/>
              <a:t>цін на енергоносії на </a:t>
            </a:r>
          </a:p>
          <a:p>
            <a:pPr>
              <a:buNone/>
            </a:pPr>
            <a:r>
              <a:rPr lang="uk-UA" sz="1600" dirty="0" smtClean="0"/>
              <a:t>світовому ринку. </a:t>
            </a:r>
            <a:endParaRPr lang="ru-RU" sz="1600" dirty="0" smtClean="0"/>
          </a:p>
        </p:txBody>
      </p:sp>
      <p:pic>
        <p:nvPicPr>
          <p:cNvPr id="14338" name="Picture 2" descr="https://upload.wikimedia.org/wikipedia/commons/thumb/b/b5/%D0%A2%D1%83%D1%80%D0%BA%D0%BC%D0%B5%D0%BD%D1%81%D0%BA%D0%B8%D0%B5_%D0%9D%D0%93%D0%9F.png/1024px-%D0%A2%D1%83%D1%80%D0%BA%D0%BC%D0%B5%D0%BD%D1%81%D0%BA%D0%B8%D0%B5_%D0%9D%D0%93%D0%9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1476" y="2924944"/>
            <a:ext cx="6322524" cy="3933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764704"/>
          <a:ext cx="8640960" cy="5398197"/>
        </p:xfrm>
        <a:graphic>
          <a:graphicData uri="http://schemas.openxmlformats.org/drawingml/2006/table">
            <a:tbl>
              <a:tblPr/>
              <a:tblGrid>
                <a:gridCol w="2232248"/>
                <a:gridCol w="6408712"/>
              </a:tblGrid>
              <a:tr h="9986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dirty="0" err="1"/>
                        <a:t>Зовнішня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діяльність</a:t>
                      </a:r>
                      <a:endParaRPr lang="ru-RU" sz="1600" dirty="0"/>
                    </a:p>
                  </a:txBody>
                  <a:tcPr marL="33611" marR="33611" marT="16806" marB="1680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13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>
                          <a:solidFill>
                            <a:srgbClr val="0B0080"/>
                          </a:solidFill>
                          <a:hlinkClick r:id="rId2" tooltip="Експорт"/>
                        </a:rPr>
                        <a:t>Експорт</a:t>
                      </a:r>
                      <a:endParaRPr lang="ru-RU" sz="1600" b="0"/>
                    </a:p>
                  </a:txBody>
                  <a:tcPr marL="33611" marR="33611" marT="16806" marB="1680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$6,987 млрд. (2016)</a:t>
                      </a:r>
                    </a:p>
                  </a:txBody>
                  <a:tcPr marL="33611" marR="33611" marT="16806" marB="1680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89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/>
                        <a:t>Експортні товари</a:t>
                      </a:r>
                      <a:endParaRPr lang="ru-RU" sz="1600" b="0"/>
                    </a:p>
                  </a:txBody>
                  <a:tcPr marL="33611" marR="33611" marT="16806" marB="1680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/>
                        <a:t>газ, сира нафта, нафтохімія, текстиль, бавовна</a:t>
                      </a:r>
                    </a:p>
                  </a:txBody>
                  <a:tcPr marL="33611" marR="33611" marT="16806" marB="1680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28548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/>
                        <a:t>Партнери</a:t>
                      </a:r>
                      <a:endParaRPr lang="ru-RU" sz="1600" b="0"/>
                    </a:p>
                  </a:txBody>
                  <a:tcPr marL="33611" marR="33611" marT="16806" marB="1680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3" tooltip="Китайська Народна Республіка"/>
                        </a:rPr>
                        <a:t>КНР</a:t>
                      </a:r>
                      <a:r>
                        <a:rPr lang="ru-RU" sz="1600" dirty="0"/>
                        <a:t> 70 %,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 </a:t>
                      </a:r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hlinkClick r:id="rId4" tooltip="Туреччина"/>
                        </a:rPr>
                        <a:t>Туреччина</a:t>
                      </a:r>
                      <a:r>
                        <a:rPr lang="ru-RU" sz="1600" dirty="0"/>
                        <a:t> 5,3 %,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 </a:t>
                      </a:r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hlinkClick r:id="rId5" tooltip="Італія"/>
                        </a:rPr>
                        <a:t>Італія</a:t>
                      </a:r>
                      <a:r>
                        <a:rPr lang="ru-RU" sz="1600" dirty="0"/>
                        <a:t> 5,3 %,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 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3" tooltip="Китайська Народна Республіка"/>
                        </a:rPr>
                        <a:t>КНР</a:t>
                      </a:r>
                      <a:r>
                        <a:rPr lang="ru-RU" sz="1600" dirty="0"/>
                        <a:t> 4,5 %,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 </a:t>
                      </a:r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hlinkClick r:id="rId6" tooltip="Росія"/>
                        </a:rPr>
                        <a:t>Росія</a:t>
                      </a:r>
                      <a:r>
                        <a:rPr lang="ru-RU" sz="1600" dirty="0"/>
                        <a:t> 4,1 % (2016)</a:t>
                      </a:r>
                    </a:p>
                  </a:txBody>
                  <a:tcPr marL="33611" marR="33611" marT="16806" marB="1680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1313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>
                          <a:solidFill>
                            <a:srgbClr val="0B0080"/>
                          </a:solidFill>
                          <a:hlinkClick r:id="rId7" tooltip="Імпорт"/>
                        </a:rPr>
                        <a:t>Імпорт</a:t>
                      </a:r>
                      <a:endParaRPr lang="ru-RU" sz="1600" b="0"/>
                    </a:p>
                  </a:txBody>
                  <a:tcPr marL="33611" marR="33611" marT="16806" marB="1680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/>
                        <a:t>$5,001 млрд. (2016)</a:t>
                      </a:r>
                    </a:p>
                  </a:txBody>
                  <a:tcPr marL="33611" marR="33611" marT="16806" marB="1680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6162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/>
                        <a:t>Імпортні товари</a:t>
                      </a:r>
                      <a:endParaRPr lang="ru-RU" sz="1600" b="0"/>
                    </a:p>
                  </a:txBody>
                  <a:tcPr marL="33611" marR="33611" marT="16806" marB="1680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 err="1"/>
                        <a:t>машини</a:t>
                      </a:r>
                      <a:r>
                        <a:rPr lang="ru-RU" sz="1600" dirty="0"/>
                        <a:t> та </a:t>
                      </a:r>
                      <a:r>
                        <a:rPr lang="ru-RU" sz="1600" dirty="0" err="1"/>
                        <a:t>обладнання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/>
                        <a:t>хімікати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/>
                        <a:t>продукти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харчування</a:t>
                      </a:r>
                      <a:endParaRPr lang="ru-RU" sz="1600" dirty="0"/>
                    </a:p>
                  </a:txBody>
                  <a:tcPr marL="33611" marR="33611" marT="16806" marB="1680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5783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/>
                        <a:t>Партнери</a:t>
                      </a:r>
                      <a:endParaRPr lang="ru-RU" sz="1600" b="0"/>
                    </a:p>
                  </a:txBody>
                  <a:tcPr marL="33611" marR="33611" marT="16806" marB="1680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hlinkClick r:id="rId4" tooltip="Туреччина"/>
                        </a:rPr>
                        <a:t>Туреччина</a:t>
                      </a:r>
                      <a:r>
                        <a:rPr lang="ru-RU" sz="1600" dirty="0"/>
                        <a:t> 26,2 %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 </a:t>
                      </a:r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hlinkClick r:id="rId6" tooltip="Росія"/>
                        </a:rPr>
                        <a:t>Росія</a:t>
                      </a:r>
                      <a:r>
                        <a:rPr lang="ru-RU" sz="1600" dirty="0"/>
                        <a:t> 10,5 %,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 </a:t>
                      </a:r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hlinkClick r:id="rId8" tooltip="Японія"/>
                        </a:rPr>
                        <a:t>Японія</a:t>
                      </a:r>
                      <a:r>
                        <a:rPr lang="ru-RU" sz="1600" dirty="0"/>
                        <a:t> 8,6 %,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 </a:t>
                      </a:r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hlinkClick r:id="rId9" tooltip="Німеччина"/>
                        </a:rPr>
                        <a:t>Німеччина</a:t>
                      </a:r>
                      <a:r>
                        <a:rPr lang="ru-RU" sz="1600" dirty="0"/>
                        <a:t> 8,2 %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 </a:t>
                      </a:r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hlinkClick r:id="rId10" tooltip="Південна Корея"/>
                        </a:rPr>
                        <a:t>Південна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10" tooltip="Південна Корея"/>
                        </a:rPr>
                        <a:t> Корея</a:t>
                      </a:r>
                      <a:r>
                        <a:rPr lang="ru-RU" sz="1600" dirty="0"/>
                        <a:t> 7,8 %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 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3" tooltip="Китайська Народна Республіка"/>
                        </a:rPr>
                        <a:t>КНР</a:t>
                      </a:r>
                      <a:r>
                        <a:rPr lang="ru-RU" sz="1600" dirty="0"/>
                        <a:t> 7,2 %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 </a:t>
                      </a:r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hlinkClick r:id="rId5" tooltip="Італія"/>
                        </a:rPr>
                        <a:t>Італія</a:t>
                      </a:r>
                      <a:r>
                        <a:rPr lang="ru-RU" sz="1600" dirty="0"/>
                        <a:t> 5,2 % (2016)</a:t>
                      </a:r>
                    </a:p>
                  </a:txBody>
                  <a:tcPr marL="33611" marR="33611" marT="16806" marB="1680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652934"/>
          </a:xfrm>
        </p:spPr>
        <p:txBody>
          <a:bodyPr/>
          <a:lstStyle/>
          <a:p>
            <a:r>
              <a:rPr lang="uk-UA" dirty="0" smtClean="0"/>
              <a:t>Політичний аспект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91264" cy="1872208"/>
          </a:xfrm>
        </p:spPr>
        <p:txBody>
          <a:bodyPr/>
          <a:lstStyle/>
          <a:p>
            <a:r>
              <a:rPr lang="uk-UA" sz="2000" dirty="0" smtClean="0"/>
              <a:t>Форма правління – Президентська республіка</a:t>
            </a:r>
          </a:p>
          <a:p>
            <a:r>
              <a:rPr lang="uk-UA" sz="2000" dirty="0" smtClean="0"/>
              <a:t>Президенти - </a:t>
            </a:r>
            <a:r>
              <a:rPr lang="uk-UA" sz="2000" dirty="0" err="1" smtClean="0"/>
              <a:t>Сапармурат</a:t>
            </a:r>
            <a:r>
              <a:rPr lang="uk-UA" sz="2000" dirty="0" smtClean="0"/>
              <a:t> Ніязов (Перший Президент Туркменістану: 1991-2006; з 1999 – по життєвий термін) (1)</a:t>
            </a:r>
            <a:endParaRPr lang="ru-RU" sz="2000" dirty="0" smtClean="0"/>
          </a:p>
          <a:p>
            <a:r>
              <a:rPr lang="uk-UA" sz="2000" dirty="0" err="1" smtClean="0"/>
              <a:t>Гурбангули</a:t>
            </a:r>
            <a:r>
              <a:rPr lang="uk-UA" sz="2000" dirty="0" smtClean="0"/>
              <a:t> </a:t>
            </a:r>
            <a:r>
              <a:rPr lang="uk-UA" sz="2000" dirty="0" err="1" smtClean="0"/>
              <a:t>Бердимухамедов</a:t>
            </a:r>
            <a:r>
              <a:rPr lang="uk-UA" sz="2000" dirty="0" smtClean="0"/>
              <a:t> (Другий Президент Туркменістану з 2007) (2)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12290" name="AutoShape 2" descr="Биография президента Туркмении Сапармурата Ниязова - Сапармурат Нияз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Биография президента Туркмении Сапармурата Ниязова - Сапармурат Нияз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3338017" cy="3726161"/>
          </a:xfrm>
          <a:prstGeom prst="rect">
            <a:avLst/>
          </a:prstGeom>
          <a:noFill/>
        </p:spPr>
      </p:pic>
      <p:pic>
        <p:nvPicPr>
          <p:cNvPr id="12294" name="Picture 6" descr="Бердымухамедов, Гурбангулы Мяликгулыевич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48644"/>
            <a:ext cx="3060149" cy="42093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07904" y="6237312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(1)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84368" y="6237312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(2)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08720"/>
          </a:xfrm>
        </p:spPr>
        <p:txBody>
          <a:bodyPr/>
          <a:lstStyle/>
          <a:p>
            <a:pPr algn="ctr"/>
            <a:r>
              <a:rPr lang="uk-UA" dirty="0" smtClean="0"/>
              <a:t>РЕСПУБЛІКА КАЗАХСТАН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467600" cy="4873752"/>
          </a:xfrm>
        </p:spPr>
        <p:txBody>
          <a:bodyPr/>
          <a:lstStyle/>
          <a:p>
            <a:r>
              <a:rPr lang="uk-UA" dirty="0" smtClean="0"/>
              <a:t>Площа – 2 724 900 </a:t>
            </a:r>
            <a:r>
              <a:rPr lang="uk-UA" dirty="0" err="1" smtClean="0"/>
              <a:t>км²</a:t>
            </a:r>
            <a:r>
              <a:rPr lang="uk-UA" dirty="0" smtClean="0"/>
              <a:t> (9-а у світі)</a:t>
            </a:r>
            <a:endParaRPr lang="ru-RU" dirty="0" smtClean="0"/>
          </a:p>
          <a:p>
            <a:r>
              <a:rPr lang="uk-UA" dirty="0" smtClean="0"/>
              <a:t>Населення – 18 690 115 осіб</a:t>
            </a:r>
            <a:endParaRPr lang="ru-RU" dirty="0" smtClean="0"/>
          </a:p>
          <a:p>
            <a:r>
              <a:rPr lang="uk-UA" dirty="0" smtClean="0"/>
              <a:t>Столиця – </a:t>
            </a:r>
            <a:r>
              <a:rPr lang="uk-UA" dirty="0" err="1" smtClean="0"/>
              <a:t>Нур-Султан</a:t>
            </a:r>
            <a:r>
              <a:rPr lang="uk-UA" dirty="0" smtClean="0"/>
              <a:t> (до 2019 року – </a:t>
            </a:r>
            <a:r>
              <a:rPr lang="uk-UA" dirty="0" err="1" smtClean="0"/>
              <a:t>Астана</a:t>
            </a:r>
            <a:r>
              <a:rPr lang="uk-UA" dirty="0" smtClean="0"/>
              <a:t>)</a:t>
            </a:r>
            <a:endParaRPr lang="ru-RU" dirty="0" smtClean="0"/>
          </a:p>
          <a:p>
            <a:r>
              <a:rPr lang="uk-UA" dirty="0" smtClean="0"/>
              <a:t>Мови – казахська (офіційна); російська (офіційно використовується на рівноправних засадах у державних установах)</a:t>
            </a:r>
            <a:endParaRPr lang="ru-RU" dirty="0" smtClean="0"/>
          </a:p>
          <a:p>
            <a:r>
              <a:rPr lang="uk-UA" dirty="0" smtClean="0"/>
              <a:t>Релігія – Іслам (70,2 %); </a:t>
            </a:r>
          </a:p>
          <a:p>
            <a:pPr>
              <a:buNone/>
            </a:pPr>
            <a:r>
              <a:rPr lang="uk-UA" dirty="0" smtClean="0"/>
              <a:t>Християнство (26,2 %)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427984" y="3645024"/>
            <a:ext cx="4716016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1084982"/>
          </a:xfrm>
        </p:spPr>
        <p:txBody>
          <a:bodyPr/>
          <a:lstStyle/>
          <a:p>
            <a:r>
              <a:rPr lang="uk-UA" dirty="0" smtClean="0"/>
              <a:t>Культи особистостей </a:t>
            </a:r>
            <a:br>
              <a:rPr lang="uk-UA" dirty="0" smtClean="0"/>
            </a:br>
            <a:r>
              <a:rPr lang="uk-UA" dirty="0" smtClean="0"/>
              <a:t>Ніязова та </a:t>
            </a:r>
            <a:r>
              <a:rPr lang="uk-UA" dirty="0" err="1" smtClean="0"/>
              <a:t>Бердимухамедова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686800" cy="5521824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Культ особистостей в Туркменістані має головні аспекти даного явища.</a:t>
            </a:r>
          </a:p>
          <a:p>
            <a:r>
              <a:rPr lang="uk-UA" sz="2000" dirty="0" smtClean="0"/>
              <a:t>12 лютого 2017 року </a:t>
            </a:r>
            <a:r>
              <a:rPr lang="uk-UA" sz="2000" dirty="0" err="1" smtClean="0"/>
              <a:t>Бердимухамедов</a:t>
            </a:r>
            <a:r>
              <a:rPr lang="uk-UA" sz="2000" dirty="0" smtClean="0"/>
              <a:t> втретє переобраний главою держави (</a:t>
            </a:r>
            <a:r>
              <a:rPr lang="uk-UA" sz="2000" b="1" dirty="0" smtClean="0"/>
              <a:t>97,69 %</a:t>
            </a:r>
            <a:r>
              <a:rPr lang="uk-UA" sz="2000" dirty="0" smtClean="0"/>
              <a:t> виборців).</a:t>
            </a:r>
          </a:p>
          <a:p>
            <a:r>
              <a:rPr lang="uk-UA" sz="2000" dirty="0" smtClean="0"/>
              <a:t>Пам’ятники лідерів:</a:t>
            </a:r>
            <a:endParaRPr lang="ru-RU" sz="2000" dirty="0"/>
          </a:p>
        </p:txBody>
      </p:sp>
      <p:pic>
        <p:nvPicPr>
          <p:cNvPr id="11266" name="Picture 2" descr="В Ашхабаде убрали позолоченный памятник Туркменбаши - Korrespondent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3257600"/>
            <a:ext cx="5040560" cy="3600400"/>
          </a:xfrm>
          <a:prstGeom prst="rect">
            <a:avLst/>
          </a:prstGeom>
          <a:noFill/>
        </p:spPr>
      </p:pic>
      <p:pic>
        <p:nvPicPr>
          <p:cNvPr id="11268" name="Picture 4" descr="ᐈ Gurbanguly berdimuhamedow: фото и картинки gurbanguly berdimuhamedov,  скачать изображения на Depositphotos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945903"/>
            <a:ext cx="5868144" cy="39120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2780928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(1)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2492896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(2)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724942"/>
          </a:xfrm>
        </p:spPr>
        <p:txBody>
          <a:bodyPr/>
          <a:lstStyle/>
          <a:p>
            <a:r>
              <a:rPr lang="uk-UA" dirty="0" smtClean="0"/>
              <a:t>Проблема тоталітаризму для держави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496944" cy="5544616"/>
          </a:xfrm>
        </p:spPr>
        <p:txBody>
          <a:bodyPr>
            <a:normAutofit/>
          </a:bodyPr>
          <a:lstStyle/>
          <a:p>
            <a:r>
              <a:rPr lang="uk-UA" dirty="0" smtClean="0"/>
              <a:t>Незважаючи на те що, згідно з офіційними даними, ВВП країни виріс в минулому році (з 2018 на 2019) </a:t>
            </a:r>
            <a:r>
              <a:rPr lang="uk-UA" dirty="0" err="1" smtClean="0"/>
              <a:t>на</a:t>
            </a:r>
            <a:r>
              <a:rPr lang="uk-UA" dirty="0" smtClean="0"/>
              <a:t> 6,2%, а це більше, ніж в сусідніх середньоазіатських республіках, і державну пропаганду, аналітики зовсім по-іншому бачать ситуацію в країні.</a:t>
            </a:r>
          </a:p>
          <a:p>
            <a:pPr>
              <a:buNone/>
            </a:pPr>
            <a:endParaRPr lang="en-US" dirty="0" smtClean="0"/>
          </a:p>
          <a:p>
            <a:r>
              <a:rPr lang="uk-UA" b="1" i="1" dirty="0" smtClean="0"/>
              <a:t>«Головна проблема країни полягає в політичному ладі: більшість країн колишнього СРСР так чи інакше зіткнулися з проблемами авторитаризму і корупції, проте в Туркменістані з цим справи йдуть куди гірше, ніж у сусідів»</a:t>
            </a:r>
            <a:endParaRPr lang="en-US" dirty="0" smtClean="0"/>
          </a:p>
          <a:p>
            <a:pPr algn="r">
              <a:buNone/>
            </a:pPr>
            <a:r>
              <a:rPr lang="en-US" b="1" i="1" dirty="0" smtClean="0"/>
              <a:t>                                                          </a:t>
            </a:r>
            <a:r>
              <a:rPr lang="uk-UA" sz="2000" b="1" i="1" dirty="0" smtClean="0"/>
              <a:t>Михайло </a:t>
            </a:r>
            <a:r>
              <a:rPr lang="uk-UA" sz="2000" b="1" i="1" dirty="0" err="1" smtClean="0"/>
              <a:t>Мащенко</a:t>
            </a:r>
            <a:r>
              <a:rPr lang="uk-UA" sz="2000" b="1" i="1" dirty="0" smtClean="0"/>
              <a:t>, </a:t>
            </a:r>
            <a:r>
              <a:rPr lang="uk-UA" sz="2000" dirty="0" smtClean="0"/>
              <a:t>аналітик соціальної мережі для інвесторів </a:t>
            </a:r>
            <a:r>
              <a:rPr lang="uk-UA" sz="2000" dirty="0" err="1" smtClean="0"/>
              <a:t>eToro</a:t>
            </a:r>
            <a:r>
              <a:rPr lang="uk-UA" sz="2000" dirty="0" smtClean="0"/>
              <a:t> в Росії і СНД</a:t>
            </a:r>
            <a:endParaRPr lang="en-US" sz="2000" b="1" i="1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724942"/>
          </a:xfrm>
        </p:spPr>
        <p:txBody>
          <a:bodyPr/>
          <a:lstStyle/>
          <a:p>
            <a:r>
              <a:rPr lang="uk-UA" dirty="0" smtClean="0"/>
              <a:t>Проблема тоталітаризму для держави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496944" cy="2520280"/>
          </a:xfrm>
        </p:spPr>
        <p:txBody>
          <a:bodyPr>
            <a:normAutofit/>
          </a:bodyPr>
          <a:lstStyle/>
          <a:p>
            <a:r>
              <a:rPr lang="uk-UA" dirty="0" smtClean="0"/>
              <a:t>Незважаючи на декларований високий зріст ВВП, в магазинах в Туркменії регулярно повідомляють про черги і дефіцит продуктів.</a:t>
            </a:r>
          </a:p>
          <a:p>
            <a:r>
              <a:rPr lang="uk-UA" dirty="0" smtClean="0"/>
              <a:t>Скорочення соціальних пільг, скорочення та припинення державного фінансування державних підприємств – через дефіцит бюджету.</a:t>
            </a:r>
            <a:endParaRPr lang="en-US" dirty="0" smtClean="0"/>
          </a:p>
        </p:txBody>
      </p:sp>
      <p:pic>
        <p:nvPicPr>
          <p:cNvPr id="44034" name="Picture 2" descr="Туркмения: дефицит муки и экспорт хлебобулочных изделий – Хабарх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963004"/>
            <a:ext cx="4499992" cy="2894995"/>
          </a:xfrm>
          <a:prstGeom prst="rect">
            <a:avLst/>
          </a:prstGeom>
          <a:noFill/>
        </p:spPr>
      </p:pic>
      <p:pic>
        <p:nvPicPr>
          <p:cNvPr id="44036" name="Picture 4" descr="Продовольственный дефицит в Туркменистане: как отличить правду от слухов?  :: Новости :: StanRadar - новости Центральной Аз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5845458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724942"/>
          </a:xfrm>
        </p:spPr>
        <p:txBody>
          <a:bodyPr/>
          <a:lstStyle/>
          <a:p>
            <a:r>
              <a:rPr lang="uk-UA" dirty="0" smtClean="0"/>
              <a:t>Проблема тоталітаризму для держави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496944" cy="5544616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Проблема для нафтової галузі.</a:t>
            </a:r>
          </a:p>
          <a:p>
            <a:pPr>
              <a:buNone/>
            </a:pPr>
            <a:r>
              <a:rPr lang="uk-UA" sz="2000" dirty="0" smtClean="0"/>
              <a:t>    За останні 10-15 років «</a:t>
            </a:r>
            <a:r>
              <a:rPr lang="uk-UA" sz="2000" dirty="0" err="1" smtClean="0"/>
              <a:t>Туркменнафта</a:t>
            </a:r>
            <a:r>
              <a:rPr lang="uk-UA" sz="2000" dirty="0" smtClean="0"/>
              <a:t>» і «</a:t>
            </a:r>
            <a:r>
              <a:rPr lang="uk-UA" sz="2000" dirty="0" err="1" smtClean="0"/>
              <a:t>Туркменгаз</a:t>
            </a:r>
            <a:r>
              <a:rPr lang="uk-UA" sz="2000" dirty="0" smtClean="0"/>
              <a:t>» перетворилися на «кишенькових донорів» для держави. </a:t>
            </a:r>
            <a:r>
              <a:rPr lang="uk-UA" sz="2000" b="1" dirty="0" smtClean="0"/>
              <a:t>Звідси випливає величезне безробіття, низька купівельна активність, адже поповнення бюджету лише за рахунок державних компаній.</a:t>
            </a:r>
          </a:p>
          <a:p>
            <a:r>
              <a:rPr lang="uk-UA" sz="2000" b="1" dirty="0" smtClean="0"/>
              <a:t>У Туркменії є потенціал для нарощування видобутку газу. Наприклад до ЄС чи Китаю.</a:t>
            </a:r>
          </a:p>
          <a:p>
            <a:r>
              <a:rPr lang="uk-UA" sz="2000" i="1" dirty="0" smtClean="0"/>
              <a:t>Країна могла б піти по шляху Азербайджану і Казахстану - відкрити свою економіку для іноземних інвесторів. Але авторитарний режим в країні вкрай жорсткий - в цьому для двох правителів не має конкурентів на всьому пострадянському просторі.</a:t>
            </a:r>
            <a:endParaRPr lang="ru-RU" sz="2000" i="1" dirty="0" smtClean="0"/>
          </a:p>
          <a:p>
            <a:r>
              <a:rPr lang="uk-UA" sz="2000" b="1" dirty="0" smtClean="0"/>
              <a:t>Необхідність реформ.</a:t>
            </a:r>
          </a:p>
          <a:p>
            <a:endParaRPr lang="uk-UA" sz="2000" b="1" dirty="0" smtClean="0"/>
          </a:p>
          <a:p>
            <a:endParaRPr lang="ru-RU" sz="2000" dirty="0" smtClean="0"/>
          </a:p>
          <a:p>
            <a:endParaRPr lang="en-US" sz="2000" b="1" i="1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580926"/>
          </a:xfrm>
        </p:spPr>
        <p:txBody>
          <a:bodyPr/>
          <a:lstStyle/>
          <a:p>
            <a:r>
              <a:rPr lang="uk-UA" dirty="0" smtClean="0"/>
              <a:t>Зовнішня політика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136904" cy="5688632"/>
          </a:xfrm>
        </p:spPr>
        <p:txBody>
          <a:bodyPr>
            <a:normAutofit/>
          </a:bodyPr>
          <a:lstStyle/>
          <a:p>
            <a:r>
              <a:rPr lang="uk-UA" dirty="0" smtClean="0"/>
              <a:t>Зовнішня політика Туркменістану визначається президентом Туркменістану та здійснюється МЗС країни. </a:t>
            </a:r>
            <a:endParaRPr lang="ru-RU" dirty="0" smtClean="0"/>
          </a:p>
          <a:p>
            <a:r>
              <a:rPr lang="uk-UA" i="1" dirty="0" smtClean="0"/>
              <a:t>Резолюція № 50/80 Туркменії про «постійний нейтралітет» була офіційно прийнята Генеральною Асамблеєю ООН 12 грудня 1995 року.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dirty="0" smtClean="0"/>
              <a:t>Нейтралітет зовнішньої політики має важливе місце в Конституції країни. </a:t>
            </a:r>
            <a:r>
              <a:rPr lang="uk-UA" i="1" dirty="0" smtClean="0"/>
              <a:t>Виходячи зі статусу постійного нейтралітету, країна використовує принцип продажу газових ресурсів на державному кордоні, не вступаючи в гостру політичну дискусію в питаннях їх транспортування.</a:t>
            </a:r>
            <a:endParaRPr lang="ru-RU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36904" cy="652934"/>
          </a:xfrm>
        </p:spPr>
        <p:txBody>
          <a:bodyPr/>
          <a:lstStyle/>
          <a:p>
            <a:r>
              <a:rPr lang="uk-UA" dirty="0" smtClean="0"/>
              <a:t>Основні завдання зовнішньої політики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136904" cy="53285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i="1" dirty="0" smtClean="0"/>
              <a:t>Згідно з постановою МЗС Туркменістану:</a:t>
            </a:r>
          </a:p>
          <a:p>
            <a:r>
              <a:rPr lang="uk-UA" dirty="0" smtClean="0"/>
              <a:t>- збереження і зміцнення державного суверенітету Туркменістану, зростання його ролі і значення в системі міжнародних відносин;</a:t>
            </a:r>
            <a:endParaRPr lang="ru-RU" dirty="0" smtClean="0"/>
          </a:p>
          <a:p>
            <a:r>
              <a:rPr lang="uk-UA" dirty="0" smtClean="0"/>
              <a:t>- створення максимально сприятливих зовнішньополітичних умов для внутрішнього розвитку держави;</a:t>
            </a:r>
            <a:endParaRPr lang="ru-RU" dirty="0" smtClean="0"/>
          </a:p>
          <a:p>
            <a:r>
              <a:rPr lang="uk-UA" dirty="0" smtClean="0"/>
              <a:t>- відстоювання і реалізація національних інтересів Туркменістану усіма формами сформованих в міжнародній практиці дипломатичних контактів;</a:t>
            </a:r>
            <a:endParaRPr lang="ru-RU" dirty="0" smtClean="0"/>
          </a:p>
          <a:p>
            <a:r>
              <a:rPr lang="uk-UA" dirty="0" smtClean="0"/>
              <a:t>- забезпечення безпеки Туркменістану політичними, дипломатичними засобами;</a:t>
            </a:r>
            <a:endParaRPr lang="ru-RU" dirty="0" smtClean="0"/>
          </a:p>
          <a:p>
            <a:r>
              <a:rPr lang="uk-UA" dirty="0" smtClean="0"/>
              <a:t>- розвиток конструктивного взаємовигідного співробітництва з усіма закордонними партнерами на засадах рівноправності і взаємоповаги;</a:t>
            </a:r>
            <a:endParaRPr lang="ru-RU" dirty="0" smtClean="0"/>
          </a:p>
          <a:p>
            <a:r>
              <a:rPr lang="uk-UA" dirty="0" smtClean="0"/>
              <a:t>- забезпечення повної відповідності зовнішньополітичних дій Туркменістану міжнародним правом та Статуту ООН.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652934"/>
          </a:xfrm>
        </p:spPr>
        <p:txBody>
          <a:bodyPr/>
          <a:lstStyle/>
          <a:p>
            <a:r>
              <a:rPr lang="uk-UA" dirty="0" smtClean="0"/>
              <a:t>Сучасність та нейтралітет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640960" cy="4989168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У пострадянський період зовнішня політика Туркменістану була схильна до впливу регіональних викликів.</a:t>
            </a:r>
          </a:p>
          <a:p>
            <a:r>
              <a:rPr lang="uk-UA" sz="2000" b="1" i="1" dirty="0" smtClean="0"/>
              <a:t>Незважаючи на бажання Туркменістану проводити нейтральну зовнішню політику, що межує з ізоляціонізмом, після 2007 р керівництво країни усвідомило необхідність розвитку і розширення своїх зовнішньополітичних контактів.</a:t>
            </a:r>
            <a:endParaRPr lang="ru-RU" sz="2000" dirty="0"/>
          </a:p>
        </p:txBody>
      </p:sp>
      <p:pic>
        <p:nvPicPr>
          <p:cNvPr id="4098" name="Picture 2" descr="Туркменистан в ловушке политического нейтрал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174767"/>
            <a:ext cx="6542584" cy="3683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72494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МЗС: Посли Туркменістану в Україні та Росії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4402832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Україна:</a:t>
            </a:r>
          </a:p>
          <a:p>
            <a:r>
              <a:rPr lang="uk-UA" b="1" dirty="0" smtClean="0"/>
              <a:t>Надзвичайний і Повноважний Посол Республіки Туркменістан в Україні  - НУРБЕРДИ АМАНМУРАДОВИЧ АМАНМУРАДОВ – від березня 2010 р.</a:t>
            </a:r>
            <a:endParaRPr lang="ru-RU" dirty="0"/>
          </a:p>
        </p:txBody>
      </p:sp>
      <p:pic>
        <p:nvPicPr>
          <p:cNvPr id="46082" name="Picture 2" descr="Аманмырадов, Нурберди Аманмурадович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883704"/>
            <a:ext cx="4355976" cy="597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72494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МЗС: Посли Туркменістану в Україні та Росії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4402832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Росія:</a:t>
            </a:r>
          </a:p>
          <a:p>
            <a:r>
              <a:rPr lang="uk-UA" b="1" dirty="0" smtClean="0"/>
              <a:t>Надзвичайний і Повноважний Посол Республіки Туркменістан в Російській Федерації – БАТИР НІЯЗЛІЄВ – від  27 листопада 2016 р.</a:t>
            </a:r>
          </a:p>
          <a:p>
            <a:r>
              <a:rPr lang="uk-UA" dirty="0" smtClean="0"/>
              <a:t>Особливість, відмінність від Українського Посла</a:t>
            </a:r>
            <a:r>
              <a:rPr lang="uk-UA" b="1" dirty="0" smtClean="0"/>
              <a:t>:</a:t>
            </a:r>
          </a:p>
          <a:p>
            <a:pPr>
              <a:buNone/>
            </a:pPr>
            <a:r>
              <a:rPr lang="uk-UA" b="1" dirty="0" smtClean="0"/>
              <a:t>В Інтернеті не має практично інформації щодо діяльності посла, його біографії.</a:t>
            </a:r>
          </a:p>
          <a:p>
            <a:endParaRPr lang="ru-RU" dirty="0"/>
          </a:p>
        </p:txBody>
      </p:sp>
      <p:pic>
        <p:nvPicPr>
          <p:cNvPr id="47106" name="Picture 2" descr="Туркменистан справился с трудностями не смотря на мировой экономический  кризис, - посол Туркменистана в Кыргызста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967274"/>
            <a:ext cx="4355976" cy="589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ДЯКУЄМО ЗА УВАГУ</a:t>
            </a:r>
            <a:endParaRPr lang="ru-RU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706090"/>
          </a:xfrm>
        </p:spPr>
        <p:txBody>
          <a:bodyPr/>
          <a:lstStyle/>
          <a:p>
            <a:r>
              <a:rPr lang="uk-UA" dirty="0" smtClean="0"/>
              <a:t>Велич столиці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9938" name="Picture 2" descr="Astana, capital of Kazakhstan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7236296" cy="3483881"/>
          </a:xfrm>
          <a:prstGeom prst="rect">
            <a:avLst/>
          </a:prstGeom>
          <a:noFill/>
        </p:spPr>
      </p:pic>
      <p:pic>
        <p:nvPicPr>
          <p:cNvPr id="39940" name="Picture 4" descr="Astana, capital of Kazakhstan 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8061920" cy="4747401"/>
          </a:xfrm>
          <a:prstGeom prst="rect">
            <a:avLst/>
          </a:prstGeom>
          <a:noFill/>
        </p:spPr>
      </p:pic>
      <p:pic>
        <p:nvPicPr>
          <p:cNvPr id="39942" name="Picture 6" descr="Nazarbayev Univers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052736"/>
            <a:ext cx="7449344" cy="4968655"/>
          </a:xfrm>
          <a:prstGeom prst="rect">
            <a:avLst/>
          </a:prstGeom>
          <a:noFill/>
        </p:spPr>
      </p:pic>
      <p:pic>
        <p:nvPicPr>
          <p:cNvPr id="39944" name="Picture 8" descr="https://upload.wikimedia.org/wikipedia/commons/7/7b/%D0%90%D0%BA%D0%BE%D1%80%D0%B4%D0%B0_-_%D1%80%D0%B5%D0%B7%D0%B8%D0%B4%D0%B5%D0%BD%D1%86%D0%B8%D1%8F_%D0%BF%D1%80%D0%B5%D0%B7%D0%B8%D0%B4%D0%B5%D0%BD%D1%82%D0%B0_-_panorami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196752"/>
            <a:ext cx="7257323" cy="5442992"/>
          </a:xfrm>
          <a:prstGeom prst="rect">
            <a:avLst/>
          </a:prstGeom>
          <a:noFill/>
        </p:spPr>
      </p:pic>
      <p:pic>
        <p:nvPicPr>
          <p:cNvPr id="39946" name="Picture 10" descr="https://upload.wikimedia.org/wikipedia/commons/thumb/2/2c/Bayterek_Tower_%28Astana%29.jpg/800px-Bayterek_Tower_%28Astana%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1881" y="0"/>
            <a:ext cx="3902119" cy="6936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796950"/>
          </a:xfrm>
        </p:spPr>
        <p:txBody>
          <a:bodyPr/>
          <a:lstStyle/>
          <a:p>
            <a:r>
              <a:rPr lang="uk-UA" dirty="0" smtClean="0"/>
              <a:t>Економічний аспект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7457256" cy="5277200"/>
          </a:xfrm>
        </p:spPr>
        <p:txBody>
          <a:bodyPr/>
          <a:lstStyle/>
          <a:p>
            <a:r>
              <a:rPr lang="uk-UA" sz="1800" dirty="0" smtClean="0"/>
              <a:t>ВВП – $170 </a:t>
            </a:r>
            <a:r>
              <a:rPr lang="uk-UA" sz="1800" dirty="0" err="1" smtClean="0"/>
              <a:t>млрд</a:t>
            </a:r>
            <a:r>
              <a:rPr lang="uk-UA" sz="1800" dirty="0" smtClean="0"/>
              <a:t> (2019)</a:t>
            </a:r>
            <a:endParaRPr lang="ru-RU" sz="1800" dirty="0" smtClean="0"/>
          </a:p>
          <a:p>
            <a:r>
              <a:rPr lang="uk-UA" sz="1800" dirty="0" smtClean="0"/>
              <a:t>На душу населення – $28,849 (2019). Валюта – </a:t>
            </a:r>
            <a:r>
              <a:rPr lang="uk-UA" sz="1800" dirty="0" err="1" smtClean="0"/>
              <a:t>Тенге</a:t>
            </a:r>
            <a:endParaRPr lang="ru-RU" sz="1800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744138"/>
          <a:ext cx="8496944" cy="5113862"/>
        </p:xfrm>
        <a:graphic>
          <a:graphicData uri="http://schemas.openxmlformats.org/drawingml/2006/table">
            <a:tbl>
              <a:tblPr/>
              <a:tblGrid>
                <a:gridCol w="2304256"/>
                <a:gridCol w="6192688"/>
              </a:tblGrid>
              <a:tr h="732068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ВВП по 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2" tooltip="Сектор экономики"/>
                        </a:rPr>
                        <a:t>секторам</a:t>
                      </a:r>
                      <a:endParaRPr lang="ru-RU" sz="1600" dirty="0"/>
                    </a:p>
                  </a:txBody>
                  <a:tcPr marL="33867" marR="33867" marT="16933" marB="16933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3" tooltip="Сельское хозяйство"/>
                        </a:rPr>
                        <a:t>сельское хозяйство</a:t>
                      </a:r>
                      <a:r>
                        <a:rPr lang="ru-RU" sz="1600" dirty="0"/>
                        <a:t>: 4,7%</a:t>
                      </a:r>
                      <a:br>
                        <a:rPr lang="ru-RU" sz="1600" dirty="0"/>
                      </a:b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4" tooltip="Промышленность"/>
                        </a:rPr>
                        <a:t>промышленность</a:t>
                      </a:r>
                      <a:r>
                        <a:rPr lang="ru-RU" sz="1600" dirty="0"/>
                        <a:t>: 34,1%</a:t>
                      </a:r>
                      <a:br>
                        <a:rPr lang="ru-RU" sz="1600" dirty="0"/>
                      </a:b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5" tooltip="Сфера услуг"/>
                        </a:rPr>
                        <a:t>сфера услуг</a:t>
                      </a:r>
                      <a:r>
                        <a:rPr lang="ru-RU" sz="1600" dirty="0"/>
                        <a:t>: </a:t>
                      </a:r>
                      <a:r>
                        <a:rPr lang="ru-RU" sz="1600"/>
                        <a:t>61.2</a:t>
                      </a:r>
                      <a:r>
                        <a:rPr lang="ru-RU" sz="1600" smtClean="0"/>
                        <a:t>%</a:t>
                      </a:r>
                      <a:endParaRPr lang="ru-RU" sz="1600" dirty="0"/>
                    </a:p>
                  </a:txBody>
                  <a:tcPr marL="33867" marR="33867" marT="16933" marB="16933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68547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hlinkClick r:id="rId6" tooltip="Инфляция"/>
                        </a:rPr>
                        <a:t>Инфляция</a:t>
                      </a:r>
                      <a:r>
                        <a:rPr lang="ru-RU" sz="1600"/>
                        <a:t> (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hlinkClick r:id="rId7" tooltip="Индекс потребительских цен"/>
                        </a:rPr>
                        <a:t>ИПЦ</a:t>
                      </a:r>
                      <a:r>
                        <a:rPr lang="ru-RU" sz="1600"/>
                        <a:t>)</a:t>
                      </a:r>
                    </a:p>
                  </a:txBody>
                  <a:tcPr marL="33867" marR="33867" marT="16933" marB="16933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6,9 % (2020)</a:t>
                      </a:r>
                    </a:p>
                  </a:txBody>
                  <a:tcPr marL="33867" marR="33867" marT="16933" marB="16933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00308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Население за 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8" tooltip="Черта бедности"/>
                        </a:rPr>
                        <a:t>чертой бедности</a:t>
                      </a:r>
                      <a:endParaRPr lang="ru-RU" sz="1600" dirty="0"/>
                    </a:p>
                  </a:txBody>
                  <a:tcPr marL="33867" marR="33867" marT="16933" marB="16933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2,5 % (2017)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8,3% населения живут на менее чем $5,50 в день (прогноз 2020)</a:t>
                      </a:r>
                    </a:p>
                  </a:txBody>
                  <a:tcPr marL="33867" marR="33867" marT="16933" marB="16933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00308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9" tooltip="Экономически активное население"/>
                        </a:rPr>
                        <a:t>Экономически активное население</a:t>
                      </a:r>
                      <a:endParaRPr lang="ru-RU" sz="1600" dirty="0"/>
                    </a:p>
                  </a:txBody>
                  <a:tcPr marL="33867" marR="33867" marT="16933" marB="16933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9 262 539 (2019)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Уровень занятости: 67,3% (2018)</a:t>
                      </a:r>
                    </a:p>
                  </a:txBody>
                  <a:tcPr marL="33867" marR="33867" marT="16933" marB="16933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732068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Занятое население по секторам</a:t>
                      </a:r>
                    </a:p>
                  </a:txBody>
                  <a:tcPr marL="33867" marR="33867" marT="16933" marB="16933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Сельское хозяйство: 18,1%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Промышленность: 20,1%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Услуги: 61,6% (2017)</a:t>
                      </a:r>
                    </a:p>
                  </a:txBody>
                  <a:tcPr marL="33867" marR="33867" marT="16933" marB="16933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00308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hlinkClick r:id="rId10" tooltip="Уровень безработицы"/>
                        </a:rPr>
                        <a:t>Уровень безработицы</a:t>
                      </a:r>
                      <a:endParaRPr lang="ru-RU" sz="1600"/>
                    </a:p>
                  </a:txBody>
                  <a:tcPr marL="33867" marR="33867" marT="16933" marB="16933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7,8% (2020)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5% (2017)</a:t>
                      </a:r>
                    </a:p>
                  </a:txBody>
                  <a:tcPr marL="33867" marR="33867" marT="16933" marB="16933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301229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Основные </a:t>
                      </a:r>
                      <a:r>
                        <a:rPr lang="ru-RU" sz="1600" dirty="0" smtClean="0"/>
                        <a:t>отрасли</a:t>
                      </a:r>
                      <a:endParaRPr lang="ru-RU" sz="1600" dirty="0"/>
                    </a:p>
                  </a:txBody>
                  <a:tcPr marL="33867" marR="33867" marT="16933" marB="16933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добыча нефти, газа, урана, цветных и чёрных металлов; а также уголь, железная руда, марганец, хромиты, свинец, цинк, медь, титан; производство локомотивов, пассажирских и грузовых вагонов, силовых агрегатов, автомобилей, тракторов и другой сельскохозяйственной техники, строительные материалы, продукты питания</a:t>
                      </a:r>
                    </a:p>
                  </a:txBody>
                  <a:tcPr marL="33867" marR="33867" marT="16933" marB="16933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"/>
          <a:ext cx="9144000" cy="2598342"/>
        </p:xfrm>
        <a:graphic>
          <a:graphicData uri="http://schemas.openxmlformats.org/drawingml/2006/table">
            <a:tbl>
              <a:tblPr/>
              <a:tblGrid>
                <a:gridCol w="2483768"/>
                <a:gridCol w="6660232"/>
              </a:tblGrid>
              <a:tr h="25359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500" dirty="0"/>
                        <a:t>Внешняя торговля</a:t>
                      </a:r>
                    </a:p>
                  </a:txBody>
                  <a:tcPr marL="66762" marR="66762" marT="33381" marB="3338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598">
                <a:tc>
                  <a:txBody>
                    <a:bodyPr/>
                    <a:lstStyle/>
                    <a:p>
                      <a:pPr fontAlgn="t"/>
                      <a:r>
                        <a:rPr lang="ru-RU" sz="1500" u="none" strike="noStrike">
                          <a:solidFill>
                            <a:srgbClr val="0B0080"/>
                          </a:solidFill>
                          <a:hlinkClick r:id="rId2" tooltip="Экспорт"/>
                        </a:rPr>
                        <a:t>Экспорт</a:t>
                      </a:r>
                      <a:endParaRPr lang="ru-RU" sz="1500"/>
                    </a:p>
                  </a:txBody>
                  <a:tcPr marL="66762" marR="66762" marT="33381" marB="3338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solidFill>
                            <a:srgbClr val="00CC00"/>
                          </a:solidFill>
                        </a:rPr>
                        <a:t>▲</a:t>
                      </a:r>
                      <a:r>
                        <a:rPr lang="ru-RU" sz="1500" dirty="0"/>
                        <a:t> $58 млрд. (2019)</a:t>
                      </a:r>
                    </a:p>
                  </a:txBody>
                  <a:tcPr marL="66762" marR="66762" marT="33381" marB="3338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46755"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/>
                        <a:t>Статьи экспорта</a:t>
                      </a:r>
                    </a:p>
                  </a:txBody>
                  <a:tcPr marL="66762" marR="66762" marT="33381" marB="3338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/>
                        <a:t>нефть и нефтепродукты, природный газ, черные металлы, химические вещества, машиностроение, зерно, шерсть, мясо, уголь</a:t>
                      </a:r>
                    </a:p>
                  </a:txBody>
                  <a:tcPr marL="66762" marR="66762" marT="33381" marB="3338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46755"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/>
                        <a:t>Партнёры по экспорту</a:t>
                      </a:r>
                    </a:p>
                  </a:txBody>
                  <a:tcPr marL="66762" marR="66762" marT="33381" marB="3338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/>
                        <a:t> Италия 17,9</a:t>
                      </a:r>
                      <a:r>
                        <a:rPr lang="ru-RU" sz="1500" dirty="0" smtClean="0"/>
                        <a:t>%,</a:t>
                      </a:r>
                      <a:r>
                        <a:rPr lang="ru-RU" sz="1500" dirty="0"/>
                        <a:t> Китай 11,9</a:t>
                      </a:r>
                      <a:r>
                        <a:rPr lang="ru-RU" sz="1500" dirty="0" smtClean="0"/>
                        <a:t>%, Нидерланды </a:t>
                      </a:r>
                      <a:r>
                        <a:rPr lang="ru-RU" sz="1500" dirty="0"/>
                        <a:t>9,8</a:t>
                      </a:r>
                      <a:r>
                        <a:rPr lang="ru-RU" sz="1500" dirty="0" smtClean="0"/>
                        <a:t>%,</a:t>
                      </a:r>
                      <a:r>
                        <a:rPr lang="ru-RU" sz="1500" dirty="0"/>
                        <a:t> Россия 9,3</a:t>
                      </a:r>
                      <a:r>
                        <a:rPr lang="ru-RU" sz="1500" dirty="0" smtClean="0"/>
                        <a:t>%,</a:t>
                      </a:r>
                      <a:r>
                        <a:rPr lang="ru-RU" sz="1500" dirty="0"/>
                        <a:t> Швейцария 6,4 </a:t>
                      </a:r>
                      <a:r>
                        <a:rPr lang="ru-RU" sz="1500" dirty="0" smtClean="0"/>
                        <a:t>% </a:t>
                      </a:r>
                      <a:r>
                        <a:rPr lang="ru-RU" sz="1500" dirty="0"/>
                        <a:t> Франция 5,9% (2017)</a:t>
                      </a:r>
                    </a:p>
                  </a:txBody>
                  <a:tcPr marL="66762" marR="66762" marT="33381" marB="3338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53598">
                <a:tc>
                  <a:txBody>
                    <a:bodyPr/>
                    <a:lstStyle/>
                    <a:p>
                      <a:pPr fontAlgn="t"/>
                      <a:r>
                        <a:rPr lang="ru-RU" sz="1500" u="none" strike="noStrike">
                          <a:solidFill>
                            <a:srgbClr val="0B0080"/>
                          </a:solidFill>
                          <a:hlinkClick r:id="rId3" tooltip="Импорт"/>
                        </a:rPr>
                        <a:t>Импорт</a:t>
                      </a:r>
                      <a:endParaRPr lang="ru-RU" sz="1500"/>
                    </a:p>
                  </a:txBody>
                  <a:tcPr marL="66762" marR="66762" marT="33381" marB="3338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>
                          <a:solidFill>
                            <a:srgbClr val="00CC00"/>
                          </a:solidFill>
                        </a:rPr>
                        <a:t>▲</a:t>
                      </a:r>
                      <a:r>
                        <a:rPr lang="ru-RU" sz="1500"/>
                        <a:t> $38 млрд. (2019)</a:t>
                      </a:r>
                    </a:p>
                  </a:txBody>
                  <a:tcPr marL="66762" marR="66762" marT="33381" marB="3338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53598"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/>
                        <a:t>Статьи импорта</a:t>
                      </a:r>
                    </a:p>
                  </a:txBody>
                  <a:tcPr marL="66762" marR="66762" marT="33381" marB="3338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/>
                        <a:t>машины и оборудование, металлические изделия, продукты питания</a:t>
                      </a:r>
                    </a:p>
                  </a:txBody>
                  <a:tcPr marL="66762" marR="66762" marT="33381" marB="3338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68970"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/>
                        <a:t>Партнёры по импорту</a:t>
                      </a:r>
                    </a:p>
                  </a:txBody>
                  <a:tcPr marL="66762" marR="66762" marT="33381" marB="3338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/>
                        <a:t> Россия 38,9</a:t>
                      </a:r>
                      <a:r>
                        <a:rPr lang="ru-RU" sz="1500" dirty="0" smtClean="0"/>
                        <a:t>%, Китай </a:t>
                      </a:r>
                      <a:r>
                        <a:rPr lang="ru-RU" sz="1500" dirty="0"/>
                        <a:t>16,1</a:t>
                      </a:r>
                      <a:r>
                        <a:rPr lang="ru-RU" sz="1500" dirty="0" smtClean="0"/>
                        <a:t>%,</a:t>
                      </a:r>
                      <a:r>
                        <a:rPr lang="ru-RU" sz="1500" dirty="0"/>
                        <a:t> Германия 5,1</a:t>
                      </a:r>
                      <a:r>
                        <a:rPr lang="ru-RU" sz="1500" dirty="0" smtClean="0"/>
                        <a:t>%</a:t>
                      </a:r>
                      <a:r>
                        <a:rPr lang="ru-RU" sz="1500" dirty="0"/>
                        <a:t> США 4,3% (2017)</a:t>
                      </a:r>
                    </a:p>
                  </a:txBody>
                  <a:tcPr marL="66762" marR="66762" marT="33381" marB="3338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pic>
        <p:nvPicPr>
          <p:cNvPr id="37902" name="Picture 14" descr="C:\Users\Катя\Desktop\География_товаров_экспор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6953"/>
            <a:ext cx="3947062" cy="386104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331640" y="2636912"/>
            <a:ext cx="11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Експорт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7903" name="Picture 15" descr="C:\Users\Катя\Desktop\География_товаров_импор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935669"/>
            <a:ext cx="4932040" cy="3922331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6372200" y="2564904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Імпорт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Экспорт товаров Казахст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904656" cy="3442681"/>
          </a:xfrm>
          <a:prstGeom prst="rect">
            <a:avLst/>
          </a:prstGeom>
          <a:noFill/>
        </p:spPr>
      </p:pic>
      <p:pic>
        <p:nvPicPr>
          <p:cNvPr id="36868" name="Picture 4" descr="Импорт товаров Казахста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356992"/>
            <a:ext cx="5986930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652934"/>
          </a:xfrm>
        </p:spPr>
        <p:txBody>
          <a:bodyPr/>
          <a:lstStyle/>
          <a:p>
            <a:r>
              <a:rPr lang="uk-UA" dirty="0" smtClean="0"/>
              <a:t>Політичний аспект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7416824" cy="1728192"/>
          </a:xfrm>
        </p:spPr>
        <p:txBody>
          <a:bodyPr/>
          <a:lstStyle/>
          <a:p>
            <a:r>
              <a:rPr lang="uk-UA" dirty="0" smtClean="0"/>
              <a:t>Форма правління – Президентська республіка</a:t>
            </a:r>
            <a:endParaRPr lang="ru-RU" dirty="0" smtClean="0"/>
          </a:p>
          <a:p>
            <a:r>
              <a:rPr lang="uk-UA" dirty="0" smtClean="0"/>
              <a:t>Президент – </a:t>
            </a:r>
            <a:r>
              <a:rPr lang="uk-UA" dirty="0" err="1" smtClean="0"/>
              <a:t>Касим-Жомарт</a:t>
            </a:r>
            <a:r>
              <a:rPr lang="uk-UA" dirty="0" smtClean="0"/>
              <a:t> </a:t>
            </a:r>
            <a:r>
              <a:rPr lang="uk-UA" dirty="0" err="1" smtClean="0"/>
              <a:t>Токаєв</a:t>
            </a:r>
            <a:r>
              <a:rPr lang="uk-UA" dirty="0" smtClean="0"/>
              <a:t> (1) (зберігає політичний курс Назарбаєва)</a:t>
            </a:r>
            <a:endParaRPr lang="ru-RU" dirty="0" smtClean="0"/>
          </a:p>
          <a:p>
            <a:r>
              <a:rPr lang="uk-UA" dirty="0" smtClean="0"/>
              <a:t>Прем'єр-міністр – </a:t>
            </a:r>
            <a:r>
              <a:rPr lang="uk-UA" dirty="0" err="1" smtClean="0"/>
              <a:t>Аскар</a:t>
            </a:r>
            <a:r>
              <a:rPr lang="uk-UA" dirty="0" smtClean="0"/>
              <a:t> </a:t>
            </a:r>
            <a:r>
              <a:rPr lang="uk-UA" dirty="0" err="1" smtClean="0"/>
              <a:t>Мамін</a:t>
            </a:r>
            <a:r>
              <a:rPr lang="uk-UA" dirty="0" smtClean="0"/>
              <a:t> (2)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5842" name="Picture 2" descr="Kassym-Jomart Tokayev (2019-11-07)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86979"/>
            <a:ext cx="3032098" cy="4271021"/>
          </a:xfrm>
          <a:prstGeom prst="rect">
            <a:avLst/>
          </a:prstGeom>
          <a:noFill/>
        </p:spPr>
      </p:pic>
      <p:pic>
        <p:nvPicPr>
          <p:cNvPr id="35844" name="Picture 4" descr="Аскар Узакпаевич Мам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564904"/>
            <a:ext cx="3052123" cy="42930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47864" y="6237312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(1)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44408" y="6237312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(2)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620688"/>
          </a:xfrm>
        </p:spPr>
        <p:txBody>
          <a:bodyPr/>
          <a:lstStyle/>
          <a:p>
            <a:r>
              <a:rPr lang="uk-UA" dirty="0" smtClean="0"/>
              <a:t>Нурсултан Назарбаєв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5256584" cy="4392488"/>
          </a:xfrm>
        </p:spPr>
        <p:txBody>
          <a:bodyPr/>
          <a:lstStyle/>
          <a:p>
            <a:r>
              <a:rPr lang="uk-UA" dirty="0" smtClean="0"/>
              <a:t>Перший президент Казахстану.</a:t>
            </a:r>
          </a:p>
          <a:p>
            <a:pPr>
              <a:buNone/>
            </a:pPr>
            <a:r>
              <a:rPr lang="uk-UA" dirty="0" smtClean="0"/>
              <a:t>24 квітня 1990 – 20 березня 2019</a:t>
            </a:r>
          </a:p>
          <a:p>
            <a:r>
              <a:rPr lang="uk-UA" dirty="0" smtClean="0"/>
              <a:t>Голова правлячої Народно-демократичної партії «</a:t>
            </a:r>
            <a:r>
              <a:rPr lang="uk-UA" dirty="0" err="1" smtClean="0"/>
              <a:t>Нур</a:t>
            </a:r>
            <a:r>
              <a:rPr lang="uk-UA" dirty="0" smtClean="0"/>
              <a:t> </a:t>
            </a:r>
            <a:r>
              <a:rPr lang="uk-UA" dirty="0" err="1" smtClean="0"/>
              <a:t>Отан</a:t>
            </a:r>
            <a:r>
              <a:rPr lang="uk-UA" dirty="0" smtClean="0"/>
              <a:t>»</a:t>
            </a:r>
          </a:p>
          <a:p>
            <a:r>
              <a:rPr lang="uk-UA" dirty="0" smtClean="0"/>
              <a:t>20 березня 2019 року парламент Казахстану перейменував столицю країни </a:t>
            </a:r>
            <a:r>
              <a:rPr lang="uk-UA" dirty="0" err="1" smtClean="0"/>
              <a:t>Астана</a:t>
            </a:r>
            <a:r>
              <a:rPr lang="uk-UA" dirty="0" smtClean="0"/>
              <a:t> (букв. «столиця») на </a:t>
            </a:r>
            <a:r>
              <a:rPr lang="uk-UA" dirty="0" err="1" smtClean="0"/>
              <a:t>Нур-Султан</a:t>
            </a:r>
            <a:r>
              <a:rPr lang="uk-UA" dirty="0" smtClean="0"/>
              <a:t> — на честь Назарбаєва.</a:t>
            </a:r>
          </a:p>
          <a:p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s://www.kazembassy.ru/uploads/images/prezident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851920" cy="544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724942"/>
          </a:xfrm>
        </p:spPr>
        <p:txBody>
          <a:bodyPr/>
          <a:lstStyle/>
          <a:p>
            <a:r>
              <a:rPr lang="uk-UA" dirty="0" smtClean="0"/>
              <a:t>Культ особистості Назарбаєва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352928" cy="2088232"/>
          </a:xfrm>
        </p:spPr>
        <p:txBody>
          <a:bodyPr/>
          <a:lstStyle/>
          <a:p>
            <a:r>
              <a:rPr lang="uk-UA" dirty="0" smtClean="0"/>
              <a:t>12 травня 2010 року депутати </a:t>
            </a:r>
            <a:r>
              <a:rPr lang="uk-UA" dirty="0" err="1" smtClean="0"/>
              <a:t>Мажилісу</a:t>
            </a:r>
            <a:r>
              <a:rPr lang="uk-UA" dirty="0" smtClean="0"/>
              <a:t> одноголосно прийняли поправки в пакет законопроектів, що наділяють президента Назарбаєва статусом </a:t>
            </a:r>
            <a:r>
              <a:rPr lang="uk-UA" b="1" dirty="0" smtClean="0"/>
              <a:t>лідера нації</a:t>
            </a:r>
            <a:r>
              <a:rPr lang="uk-UA" dirty="0" smtClean="0"/>
              <a:t>.</a:t>
            </a:r>
          </a:p>
          <a:p>
            <a:pPr>
              <a:buNone/>
            </a:pPr>
            <a:r>
              <a:rPr lang="uk-UA" i="1" dirty="0" smtClean="0"/>
              <a:t>Музей першого президента</a:t>
            </a:r>
            <a:endParaRPr lang="ru-RU" i="1" dirty="0"/>
          </a:p>
        </p:txBody>
      </p:sp>
      <p:pic>
        <p:nvPicPr>
          <p:cNvPr id="33794" name="Picture 2" descr="Музей Первого Президента Республики Казахстан 70-летию Победы в Великой  Отечественной Войне посвящает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905124"/>
            <a:ext cx="6096000" cy="3952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314</TotalTime>
  <Words>1342</Words>
  <Application>Microsoft Office PowerPoint</Application>
  <PresentationFormat>Экран (4:3)</PresentationFormat>
  <Paragraphs>169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РОЗВИТОК ДЕРЖАВ ПОСТРАДЯНСТКОГО ПРОСТОРУ:  РУСПУБЛІКА КАЗАХСТАН РЕСПУБЛІКА ТУРКМЕНІСТАН</vt:lpstr>
      <vt:lpstr>РЕСПУБЛІКА КАЗАХСТАН</vt:lpstr>
      <vt:lpstr>Велич столиці</vt:lpstr>
      <vt:lpstr>Економічний аспект</vt:lpstr>
      <vt:lpstr>Слайд 5</vt:lpstr>
      <vt:lpstr>Слайд 6</vt:lpstr>
      <vt:lpstr>Політичний аспект</vt:lpstr>
      <vt:lpstr>Нурсултан Назарбаєв</vt:lpstr>
      <vt:lpstr>Культ особистості Назарбаєва</vt:lpstr>
      <vt:lpstr>Прояви культу особистості</vt:lpstr>
      <vt:lpstr>Прояви культу особистості</vt:lpstr>
      <vt:lpstr>Вектори зовнішньої політики відповідно до Концепції 2014-2020 рр.</vt:lpstr>
      <vt:lpstr>МЗС: Посли Казахстану в Україні та Росії</vt:lpstr>
      <vt:lpstr>МЗС: Посли Казахстану в Україні та Росії</vt:lpstr>
      <vt:lpstr>РЕСПУБЛІКА ТУРКМЕНІСТАН</vt:lpstr>
      <vt:lpstr>Мертва столиця</vt:lpstr>
      <vt:lpstr>Економічний аспект</vt:lpstr>
      <vt:lpstr>Слайд 18</vt:lpstr>
      <vt:lpstr>Політичний аспект</vt:lpstr>
      <vt:lpstr>Культи особистостей  Ніязова та Бердимухамедова</vt:lpstr>
      <vt:lpstr>Проблема тоталітаризму для держави</vt:lpstr>
      <vt:lpstr>Проблема тоталітаризму для держави</vt:lpstr>
      <vt:lpstr>Проблема тоталітаризму для держави</vt:lpstr>
      <vt:lpstr>Зовнішня політика</vt:lpstr>
      <vt:lpstr>Основні завдання зовнішньої політики</vt:lpstr>
      <vt:lpstr>Сучасність та нейтралітет</vt:lpstr>
      <vt:lpstr>МЗС: Посли Туркменістану в Україні та Росії</vt:lpstr>
      <vt:lpstr>МЗС: Посли Туркменістану в Україні та Росії</vt:lpstr>
      <vt:lpstr>ДЯКУЄМО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РУСПУБЛІКА КАЗАХСТАН РЕСПУБЛІКА ТУРКМЕН</dc:title>
  <dc:creator>Катя</dc:creator>
  <cp:lastModifiedBy>Катя</cp:lastModifiedBy>
  <cp:revision>51</cp:revision>
  <dcterms:created xsi:type="dcterms:W3CDTF">2020-10-24T09:08:28Z</dcterms:created>
  <dcterms:modified xsi:type="dcterms:W3CDTF">2020-10-26T13:18:29Z</dcterms:modified>
</cp:coreProperties>
</file>