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2">
  <p:sldMasterIdLst>
    <p:sldMasterId id="2147483648" r:id="rId1"/>
  </p:sldMasterIdLst>
  <p:sldIdLst>
    <p:sldId id="256" r:id="rId2"/>
    <p:sldId id="257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54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49924" y="476250"/>
            <a:ext cx="8689976" cy="2228851"/>
          </a:xfrm>
        </p:spPr>
        <p:txBody>
          <a:bodyPr>
            <a:normAutofit/>
          </a:bodyPr>
          <a:lstStyle/>
          <a:p>
            <a:r>
              <a:rPr lang="uk-UA" dirty="0" smtClean="0"/>
              <a:t>Лекція з</a:t>
            </a:r>
            <a:br>
              <a:rPr lang="uk-UA" dirty="0" smtClean="0"/>
            </a:br>
            <a:r>
              <a:rPr lang="uk-UA" dirty="0" err="1" smtClean="0"/>
              <a:t>Загальнодидактичні</a:t>
            </a:r>
            <a:r>
              <a:rPr lang="uk-UA" dirty="0" smtClean="0"/>
              <a:t> засади процесу навчання у ЗВО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959" y="3276057"/>
            <a:ext cx="3603171" cy="2251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5648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465262" y="323851"/>
            <a:ext cx="8689976" cy="876299"/>
          </a:xfrm>
        </p:spPr>
        <p:txBody>
          <a:bodyPr>
            <a:normAutofit fontScale="90000"/>
          </a:bodyPr>
          <a:lstStyle/>
          <a:p>
            <a:r>
              <a:rPr lang="ru-RU" sz="1800" b="1" i="1" dirty="0" err="1"/>
              <a:t>Учіння</a:t>
            </a:r>
            <a:r>
              <a:rPr lang="ru-RU" sz="1800" dirty="0"/>
              <a:t> – </a:t>
            </a:r>
            <a:r>
              <a:rPr lang="ru-RU" sz="1800" i="1" dirty="0" err="1"/>
              <a:t>цілеспрямований</a:t>
            </a:r>
            <a:r>
              <a:rPr lang="ru-RU" sz="1800" i="1" dirty="0"/>
              <a:t> </a:t>
            </a:r>
            <a:r>
              <a:rPr lang="ru-RU" sz="1800" i="1" dirty="0" err="1"/>
              <a:t>процес</a:t>
            </a:r>
            <a:r>
              <a:rPr lang="ru-RU" sz="1800" i="1" dirty="0"/>
              <a:t> </a:t>
            </a:r>
            <a:r>
              <a:rPr lang="ru-RU" sz="1800" i="1" dirty="0" err="1"/>
              <a:t>засвоєння</a:t>
            </a:r>
            <a:r>
              <a:rPr lang="ru-RU" sz="1800" i="1" dirty="0"/>
              <a:t> студентами </a:t>
            </a:r>
            <a:r>
              <a:rPr lang="ru-RU" sz="1800" i="1" dirty="0" err="1"/>
              <a:t>знань</a:t>
            </a:r>
            <a:r>
              <a:rPr lang="ru-RU" sz="1800" i="1" dirty="0"/>
              <a:t>, </a:t>
            </a:r>
            <a:r>
              <a:rPr lang="ru-RU" sz="1800" i="1" dirty="0" err="1"/>
              <a:t>формування</a:t>
            </a:r>
            <a:r>
              <a:rPr lang="ru-RU" sz="1800" i="1" dirty="0"/>
              <a:t> </a:t>
            </a:r>
            <a:r>
              <a:rPr lang="ru-RU" sz="1800" i="1" dirty="0" err="1"/>
              <a:t>умінь</a:t>
            </a:r>
            <a:r>
              <a:rPr lang="ru-RU" sz="1800" i="1" dirty="0"/>
              <a:t> і </a:t>
            </a:r>
            <a:r>
              <a:rPr lang="ru-RU" sz="1800" i="1" dirty="0" err="1"/>
              <a:t>навичок</a:t>
            </a:r>
            <a:r>
              <a:rPr lang="ru-RU" sz="1800" i="1" dirty="0"/>
              <a:t>, </a:t>
            </a:r>
            <a:r>
              <a:rPr lang="ru-RU" sz="1800" i="1" dirty="0" err="1"/>
              <a:t>регламентованих</a:t>
            </a:r>
            <a:r>
              <a:rPr lang="ru-RU" sz="1800" i="1" dirty="0"/>
              <a:t> </a:t>
            </a:r>
            <a:r>
              <a:rPr lang="ru-RU" sz="1800" i="1" dirty="0" err="1"/>
              <a:t>навчальними</a:t>
            </a:r>
            <a:r>
              <a:rPr lang="ru-RU" sz="1800" i="1" dirty="0"/>
              <a:t> планами та </a:t>
            </a:r>
            <a:r>
              <a:rPr lang="ru-RU" sz="1800" i="1" dirty="0" err="1"/>
              <a:t>програмами</a:t>
            </a:r>
            <a:r>
              <a:rPr lang="ru-RU" sz="1800" i="1" dirty="0"/>
              <a:t>, </a:t>
            </a:r>
            <a:r>
              <a:rPr lang="ru-RU" sz="1800" i="1" dirty="0" err="1"/>
              <a:t>перетворення</a:t>
            </a:r>
            <a:r>
              <a:rPr lang="ru-RU" sz="1800" i="1" dirty="0"/>
              <a:t> </a:t>
            </a:r>
            <a:r>
              <a:rPr lang="ru-RU" sz="1800" i="1" dirty="0" err="1"/>
              <a:t>їх</a:t>
            </a:r>
            <a:r>
              <a:rPr lang="ru-RU" sz="1800" i="1" dirty="0"/>
              <a:t> у </a:t>
            </a:r>
            <a:r>
              <a:rPr lang="ru-RU" sz="1800" i="1" dirty="0" err="1"/>
              <a:t>професійну</a:t>
            </a:r>
            <a:r>
              <a:rPr lang="ru-RU" sz="1800" i="1" dirty="0"/>
              <a:t> </a:t>
            </a:r>
            <a:r>
              <a:rPr lang="ru-RU" sz="1800" i="1" dirty="0" err="1"/>
              <a:t>компетентність</a:t>
            </a:r>
            <a:r>
              <a:rPr lang="ru-RU" sz="1800" i="1" dirty="0"/>
              <a:t>.  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751012" y="971550"/>
            <a:ext cx="8689976" cy="42862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b="1" i="1" dirty="0" err="1">
                <a:solidFill>
                  <a:schemeClr val="tx1"/>
                </a:solidFill>
              </a:rPr>
              <a:t>Процес</a:t>
            </a:r>
            <a:r>
              <a:rPr lang="ru-RU" sz="1600" b="1" i="1" dirty="0">
                <a:solidFill>
                  <a:schemeClr val="tx1"/>
                </a:solidFill>
              </a:rPr>
              <a:t> </a:t>
            </a:r>
            <a:r>
              <a:rPr lang="ru-RU" sz="1600" b="1" i="1" dirty="0" err="1">
                <a:solidFill>
                  <a:schemeClr val="tx1"/>
                </a:solidFill>
              </a:rPr>
              <a:t>учіння</a:t>
            </a:r>
            <a:r>
              <a:rPr lang="ru-RU" sz="1600" b="1" i="1" dirty="0">
                <a:solidFill>
                  <a:schemeClr val="tx1"/>
                </a:solidFill>
              </a:rPr>
              <a:t> </a:t>
            </a:r>
            <a:r>
              <a:rPr lang="ru-RU" sz="1600" b="1" i="1" dirty="0" err="1">
                <a:solidFill>
                  <a:schemeClr val="tx1"/>
                </a:solidFill>
              </a:rPr>
              <a:t>виявляється</a:t>
            </a:r>
            <a:r>
              <a:rPr lang="ru-RU" sz="1600" b="1" i="1" dirty="0">
                <a:solidFill>
                  <a:schemeClr val="tx1"/>
                </a:solidFill>
              </a:rPr>
              <a:t> в таких формах</a:t>
            </a:r>
            <a:r>
              <a:rPr lang="ru-RU" sz="1600" dirty="0">
                <a:solidFill>
                  <a:schemeClr val="tx1"/>
                </a:solidFill>
              </a:rPr>
              <a:t>: </a:t>
            </a:r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</a:pPr>
            <a:r>
              <a:rPr lang="ru-RU" sz="1600" dirty="0" err="1">
                <a:solidFill>
                  <a:schemeClr val="tx1"/>
                </a:solidFill>
              </a:rPr>
              <a:t>слухання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усвідомлення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засвоєння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навчальної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інформації</a:t>
            </a:r>
            <a:r>
              <a:rPr lang="ru-RU" sz="1600" dirty="0">
                <a:solidFill>
                  <a:schemeClr val="tx1"/>
                </a:solidFill>
              </a:rPr>
              <a:t> на </a:t>
            </a:r>
            <a:r>
              <a:rPr lang="ru-RU" sz="1600" dirty="0" err="1">
                <a:solidFill>
                  <a:schemeClr val="tx1"/>
                </a:solidFill>
              </a:rPr>
              <a:t>лекціях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семінарських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практичних</a:t>
            </a:r>
            <a:r>
              <a:rPr lang="ru-RU" sz="1600" dirty="0">
                <a:solidFill>
                  <a:schemeClr val="tx1"/>
                </a:solidFill>
              </a:rPr>
              <a:t> та </a:t>
            </a:r>
            <a:r>
              <a:rPr lang="ru-RU" sz="1600" dirty="0" err="1">
                <a:solidFill>
                  <a:schemeClr val="tx1"/>
                </a:solidFill>
              </a:rPr>
              <a:t>інших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заняттях</a:t>
            </a:r>
            <a:r>
              <a:rPr lang="ru-RU" sz="1600" dirty="0">
                <a:solidFill>
                  <a:schemeClr val="tx1"/>
                </a:solidFill>
              </a:rPr>
              <a:t>; </a:t>
            </a:r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</a:pPr>
            <a:r>
              <a:rPr lang="ru-RU" sz="1600" dirty="0" err="1">
                <a:solidFill>
                  <a:schemeClr val="tx1"/>
                </a:solidFill>
              </a:rPr>
              <a:t>читання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сприйняття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переробка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засвоєння</a:t>
            </a:r>
            <a:r>
              <a:rPr lang="ru-RU" sz="1600" dirty="0">
                <a:solidFill>
                  <a:schemeClr val="tx1"/>
                </a:solidFill>
              </a:rPr>
              <a:t>; </a:t>
            </a:r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</a:pPr>
            <a:r>
              <a:rPr lang="ru-RU" sz="1600" dirty="0" err="1">
                <a:solidFill>
                  <a:schemeClr val="tx1"/>
                </a:solidFill>
              </a:rPr>
              <a:t>конспектування</a:t>
            </a:r>
            <a:r>
              <a:rPr lang="ru-RU" sz="1600" dirty="0">
                <a:solidFill>
                  <a:schemeClr val="tx1"/>
                </a:solidFill>
              </a:rPr>
              <a:t> на слух і при </a:t>
            </a:r>
            <a:r>
              <a:rPr lang="ru-RU" sz="1600" dirty="0" err="1">
                <a:solidFill>
                  <a:schemeClr val="tx1"/>
                </a:solidFill>
              </a:rPr>
              <a:t>читанні</a:t>
            </a:r>
            <a:r>
              <a:rPr lang="ru-RU" sz="1600" dirty="0">
                <a:solidFill>
                  <a:schemeClr val="tx1"/>
                </a:solidFill>
              </a:rPr>
              <a:t>; </a:t>
            </a:r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</a:pPr>
            <a:r>
              <a:rPr lang="ru-RU" sz="1600" dirty="0" err="1">
                <a:solidFill>
                  <a:schemeClr val="tx1"/>
                </a:solidFill>
              </a:rPr>
              <a:t>виконання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вправ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вирішення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завдань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із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усіх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навчальних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дисциплін</a:t>
            </a:r>
            <a:r>
              <a:rPr lang="ru-RU" sz="1600" dirty="0">
                <a:solidFill>
                  <a:schemeClr val="tx1"/>
                </a:solidFill>
              </a:rPr>
              <a:t>; </a:t>
            </a:r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</a:pPr>
            <a:r>
              <a:rPr lang="ru-RU" sz="1600" dirty="0" err="1">
                <a:solidFill>
                  <a:schemeClr val="tx1"/>
                </a:solidFill>
              </a:rPr>
              <a:t>проведення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навчальних</a:t>
            </a:r>
            <a:r>
              <a:rPr lang="ru-RU" sz="1600" dirty="0">
                <a:solidFill>
                  <a:schemeClr val="tx1"/>
                </a:solidFill>
              </a:rPr>
              <a:t> і </a:t>
            </a:r>
            <a:r>
              <a:rPr lang="ru-RU" sz="1600" dirty="0" err="1">
                <a:solidFill>
                  <a:schemeClr val="tx1"/>
                </a:solidFill>
              </a:rPr>
              <a:t>наукових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досліджень</a:t>
            </a:r>
            <a:r>
              <a:rPr lang="ru-RU" sz="1600" dirty="0">
                <a:solidFill>
                  <a:schemeClr val="tx1"/>
                </a:solidFill>
              </a:rPr>
              <a:t> (ІНДЗ, </a:t>
            </a:r>
            <a:r>
              <a:rPr lang="ru-RU" sz="1600" dirty="0" err="1">
                <a:solidFill>
                  <a:schemeClr val="tx1"/>
                </a:solidFill>
              </a:rPr>
              <a:t>курсові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дипломні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магістерські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наукові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роботи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написання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есе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рефератів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тощо</a:t>
            </a:r>
            <a:r>
              <a:rPr lang="ru-RU" sz="1600" dirty="0">
                <a:solidFill>
                  <a:schemeClr val="tx1"/>
                </a:solidFill>
              </a:rPr>
              <a:t>); </a:t>
            </a:r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</a:pPr>
            <a:r>
              <a:rPr lang="ru-RU" sz="1600" dirty="0" err="1">
                <a:solidFill>
                  <a:schemeClr val="tx1"/>
                </a:solidFill>
              </a:rPr>
              <a:t>виконання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професійних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функцій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під</a:t>
            </a:r>
            <a:r>
              <a:rPr lang="ru-RU" sz="1600" dirty="0">
                <a:solidFill>
                  <a:schemeClr val="tx1"/>
                </a:solidFill>
              </a:rPr>
              <a:t> час </a:t>
            </a:r>
            <a:r>
              <a:rPr lang="ru-RU" sz="1600" dirty="0" err="1">
                <a:solidFill>
                  <a:schemeClr val="tx1"/>
                </a:solidFill>
              </a:rPr>
              <a:t>виробничої</a:t>
            </a:r>
            <a:r>
              <a:rPr lang="ru-RU" sz="1600" dirty="0">
                <a:solidFill>
                  <a:schemeClr val="tx1"/>
                </a:solidFill>
              </a:rPr>
              <a:t> практики.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600" dirty="0" smtClean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 smtClean="0">
                <a:solidFill>
                  <a:schemeClr val="tx1"/>
                </a:solidFill>
              </a:rPr>
              <a:t>Основу </a:t>
            </a:r>
            <a:r>
              <a:rPr lang="ru-RU" sz="1600" dirty="0" err="1">
                <a:solidFill>
                  <a:schemeClr val="tx1"/>
                </a:solidFill>
              </a:rPr>
              <a:t>навчальної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діяльності</a:t>
            </a:r>
            <a:r>
              <a:rPr lang="ru-RU" sz="1600" dirty="0">
                <a:solidFill>
                  <a:schemeClr val="tx1"/>
                </a:solidFill>
              </a:rPr>
              <a:t> студента </a:t>
            </a:r>
            <a:r>
              <a:rPr lang="ru-RU" sz="1600" dirty="0" err="1">
                <a:solidFill>
                  <a:schemeClr val="tx1"/>
                </a:solidFill>
              </a:rPr>
              <a:t>складає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b="1" i="1" dirty="0" err="1">
                <a:solidFill>
                  <a:schemeClr val="tx1"/>
                </a:solidFill>
              </a:rPr>
              <a:t>процес</a:t>
            </a:r>
            <a:r>
              <a:rPr lang="ru-RU" sz="1600" b="1" i="1" dirty="0">
                <a:solidFill>
                  <a:schemeClr val="tx1"/>
                </a:solidFill>
              </a:rPr>
              <a:t> </a:t>
            </a:r>
            <a:r>
              <a:rPr lang="ru-RU" sz="1600" b="1" i="1" dirty="0" err="1">
                <a:solidFill>
                  <a:schemeClr val="tx1"/>
                </a:solidFill>
              </a:rPr>
              <a:t>засвоєння</a:t>
            </a:r>
            <a:r>
              <a:rPr lang="ru-RU" sz="1600" b="1" i="1" dirty="0">
                <a:solidFill>
                  <a:schemeClr val="tx1"/>
                </a:solidFill>
              </a:rPr>
              <a:t> </a:t>
            </a:r>
            <a:r>
              <a:rPr lang="ru-RU" sz="1600" b="1" i="1" dirty="0" err="1">
                <a:solidFill>
                  <a:schemeClr val="tx1"/>
                </a:solidFill>
              </a:rPr>
              <a:t>знань</a:t>
            </a:r>
            <a:r>
              <a:rPr lang="ru-RU" sz="1600" dirty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що</a:t>
            </a:r>
            <a:r>
              <a:rPr lang="ru-RU" sz="1600" dirty="0">
                <a:solidFill>
                  <a:schemeClr val="tx1"/>
                </a:solidFill>
              </a:rPr>
              <a:t> структурно </a:t>
            </a:r>
            <a:r>
              <a:rPr lang="ru-RU" sz="1600" dirty="0" err="1">
                <a:solidFill>
                  <a:schemeClr val="tx1"/>
                </a:solidFill>
              </a:rPr>
              <a:t>включає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такі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компоненти</a:t>
            </a:r>
            <a:r>
              <a:rPr lang="ru-RU" sz="1600" dirty="0">
                <a:solidFill>
                  <a:schemeClr val="tx1"/>
                </a:solidFill>
              </a:rPr>
              <a:t>: </a:t>
            </a:r>
            <a:endParaRPr lang="ru-RU" sz="1600" dirty="0" smtClean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 err="1" smtClean="0">
                <a:solidFill>
                  <a:schemeClr val="tx1"/>
                </a:solidFill>
              </a:rPr>
              <a:t>сприйняття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навчального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</a:rPr>
              <a:t>матеріалу</a:t>
            </a:r>
            <a:endParaRPr lang="ru-RU" sz="1600" dirty="0" smtClean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 err="1" smtClean="0">
                <a:solidFill>
                  <a:schemeClr val="tx1"/>
                </a:solidFill>
              </a:rPr>
              <a:t>усвідомлення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>
                <a:solidFill>
                  <a:schemeClr val="tx1"/>
                </a:solidFill>
              </a:rPr>
              <a:t>й </a:t>
            </a:r>
            <a:r>
              <a:rPr lang="ru-RU" sz="1600" dirty="0" err="1" smtClean="0">
                <a:solidFill>
                  <a:schemeClr val="tx1"/>
                </a:solidFill>
              </a:rPr>
              <a:t>осмислення</a:t>
            </a:r>
            <a:endParaRPr lang="ru-RU" sz="16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</a:rPr>
              <a:t>запам’ятовування</a:t>
            </a:r>
            <a:endParaRPr lang="ru-RU" sz="16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узагальнення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 err="1" smtClean="0">
                <a:solidFill>
                  <a:schemeClr val="tx1"/>
                </a:solidFill>
              </a:rPr>
              <a:t>систематизація</a:t>
            </a:r>
            <a:r>
              <a:rPr lang="ru-RU" sz="1600" dirty="0" smtClean="0">
                <a:solidFill>
                  <a:schemeClr val="tx1"/>
                </a:solidFill>
              </a:rPr>
              <a:t>, </a:t>
            </a:r>
            <a:r>
              <a:rPr lang="ru-RU" sz="1600" dirty="0" err="1">
                <a:solidFill>
                  <a:schemeClr val="tx1"/>
                </a:solidFill>
              </a:rPr>
              <a:t>застосування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74034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617662" y="386385"/>
            <a:ext cx="8689976" cy="1099515"/>
          </a:xfrm>
        </p:spPr>
        <p:txBody>
          <a:bodyPr>
            <a:normAutofit fontScale="90000"/>
          </a:bodyPr>
          <a:lstStyle/>
          <a:p>
            <a:r>
              <a:rPr lang="ru-RU" sz="2400" i="1" dirty="0"/>
              <a:t>Тип </a:t>
            </a:r>
            <a:r>
              <a:rPr lang="ru-RU" sz="2400" i="1" dirty="0" err="1"/>
              <a:t>навчання</a:t>
            </a:r>
            <a:r>
              <a:rPr lang="ru-RU" sz="2400" dirty="0"/>
              <a:t> –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цілісна</a:t>
            </a:r>
            <a:r>
              <a:rPr lang="ru-RU" sz="2400" dirty="0"/>
              <a:t> система </a:t>
            </a:r>
            <a:r>
              <a:rPr lang="ru-RU" sz="2400" dirty="0" err="1"/>
              <a:t>навчання</a:t>
            </a:r>
            <a:r>
              <a:rPr lang="ru-RU" sz="2400" dirty="0"/>
              <a:t>, яка </a:t>
            </a:r>
            <a:r>
              <a:rPr lang="ru-RU" sz="2400" dirty="0" err="1"/>
              <a:t>має</a:t>
            </a:r>
            <a:r>
              <a:rPr lang="ru-RU" sz="2400" dirty="0"/>
              <a:t> </a:t>
            </a:r>
            <a:r>
              <a:rPr lang="ru-RU" sz="2400" dirty="0" err="1"/>
              <a:t>набір</a:t>
            </a:r>
            <a:r>
              <a:rPr lang="ru-RU" sz="2400" dirty="0"/>
              <a:t> </a:t>
            </a:r>
            <a:r>
              <a:rPr lang="ru-RU" sz="2400" dirty="0" err="1"/>
              <a:t>ідей</a:t>
            </a:r>
            <a:r>
              <a:rPr lang="ru-RU" sz="2400" dirty="0"/>
              <a:t>, правил, </a:t>
            </a:r>
            <a:r>
              <a:rPr lang="ru-RU" sz="2400" dirty="0" err="1"/>
              <a:t>прийомів</a:t>
            </a:r>
            <a:r>
              <a:rPr lang="ru-RU" sz="2400" dirty="0"/>
              <a:t>, </a:t>
            </a:r>
            <a:r>
              <a:rPr lang="ru-RU" sz="2400" dirty="0" err="1"/>
              <a:t>алгоритмів</a:t>
            </a:r>
            <a:r>
              <a:rPr lang="ru-RU" sz="2400" dirty="0"/>
              <a:t>, </a:t>
            </a:r>
            <a:r>
              <a:rPr lang="ru-RU" sz="2400" dirty="0" err="1"/>
              <a:t>усталених</a:t>
            </a:r>
            <a:r>
              <a:rPr lang="ru-RU" sz="2400" dirty="0"/>
              <a:t> </a:t>
            </a:r>
            <a:r>
              <a:rPr lang="ru-RU" sz="2400" dirty="0" err="1"/>
              <a:t>компонентів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використовуються</a:t>
            </a:r>
            <a:r>
              <a:rPr lang="ru-RU" sz="2400" dirty="0"/>
              <a:t> в </a:t>
            </a:r>
            <a:r>
              <a:rPr lang="ru-RU" sz="2400" dirty="0" err="1"/>
              <a:t>певній</a:t>
            </a:r>
            <a:r>
              <a:rPr lang="ru-RU" sz="2400" dirty="0"/>
              <a:t> </a:t>
            </a:r>
            <a:r>
              <a:rPr lang="ru-RU" sz="2400" dirty="0" err="1"/>
              <a:t>послідовності</a:t>
            </a:r>
            <a:r>
              <a:rPr lang="ru-RU" sz="2400" dirty="0"/>
              <a:t>. 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09550" y="1866900"/>
            <a:ext cx="11087100" cy="4724400"/>
          </a:xfrm>
        </p:spPr>
        <p:txBody>
          <a:bodyPr>
            <a:noAutofit/>
          </a:bodyPr>
          <a:lstStyle/>
          <a:p>
            <a:pPr algn="just"/>
            <a:r>
              <a:rPr lang="ru-RU" sz="1800" b="1" i="1" dirty="0" err="1">
                <a:solidFill>
                  <a:schemeClr val="tx1"/>
                </a:solidFill>
              </a:rPr>
              <a:t>Репродуктивне</a:t>
            </a:r>
            <a:r>
              <a:rPr lang="ru-RU" sz="1800" b="1" i="1" dirty="0">
                <a:solidFill>
                  <a:schemeClr val="tx1"/>
                </a:solidFill>
              </a:rPr>
              <a:t> (</a:t>
            </a:r>
            <a:r>
              <a:rPr lang="ru-RU" sz="1800" b="1" i="1" dirty="0" err="1">
                <a:solidFill>
                  <a:schemeClr val="tx1"/>
                </a:solidFill>
              </a:rPr>
              <a:t>пояснювально-ілюстративне</a:t>
            </a:r>
            <a:r>
              <a:rPr lang="ru-RU" sz="1800" b="1" i="1" dirty="0">
                <a:solidFill>
                  <a:schemeClr val="tx1"/>
                </a:solidFill>
              </a:rPr>
              <a:t>) </a:t>
            </a:r>
            <a:r>
              <a:rPr lang="ru-RU" sz="1800" b="1" i="1" dirty="0" err="1">
                <a:solidFill>
                  <a:schemeClr val="tx1"/>
                </a:solidFill>
              </a:rPr>
              <a:t>навчання</a:t>
            </a:r>
            <a:r>
              <a:rPr lang="ru-RU" sz="1800" b="1" i="1" dirty="0">
                <a:solidFill>
                  <a:schemeClr val="tx1"/>
                </a:solidFill>
              </a:rPr>
              <a:t> </a:t>
            </a:r>
            <a:r>
              <a:rPr lang="ru-RU" sz="1800" i="1" dirty="0">
                <a:solidFill>
                  <a:schemeClr val="tx1"/>
                </a:solidFill>
              </a:rPr>
              <a:t>– </a:t>
            </a:r>
            <a:r>
              <a:rPr lang="ru-RU" sz="1800" dirty="0">
                <a:solidFill>
                  <a:schemeClr val="tx1"/>
                </a:solidFill>
              </a:rPr>
              <a:t>тип </a:t>
            </a:r>
            <a:r>
              <a:rPr lang="ru-RU" sz="1800" dirty="0" err="1">
                <a:solidFill>
                  <a:schemeClr val="tx1"/>
                </a:solidFill>
              </a:rPr>
              <a:t>навчання</a:t>
            </a:r>
            <a:r>
              <a:rPr lang="ru-RU" sz="1800" dirty="0">
                <a:solidFill>
                  <a:schemeClr val="tx1"/>
                </a:solidFill>
              </a:rPr>
              <a:t>, </a:t>
            </a:r>
            <a:r>
              <a:rPr lang="ru-RU" sz="1800" dirty="0" err="1">
                <a:solidFill>
                  <a:schemeClr val="tx1"/>
                </a:solidFill>
              </a:rPr>
              <a:t>який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передбачає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наявність</a:t>
            </a:r>
            <a:r>
              <a:rPr lang="ru-RU" sz="1800" dirty="0">
                <a:solidFill>
                  <a:schemeClr val="tx1"/>
                </a:solidFill>
              </a:rPr>
              <a:t> таких </a:t>
            </a:r>
            <a:r>
              <a:rPr lang="ru-RU" sz="1800" dirty="0" err="1">
                <a:solidFill>
                  <a:schemeClr val="tx1"/>
                </a:solidFill>
              </a:rPr>
              <a:t>обов’язкових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компонентів</a:t>
            </a:r>
            <a:r>
              <a:rPr lang="ru-RU" sz="1800" dirty="0">
                <a:solidFill>
                  <a:schemeClr val="tx1"/>
                </a:solidFill>
              </a:rPr>
              <a:t>, як </a:t>
            </a:r>
            <a:r>
              <a:rPr lang="ru-RU" sz="1800" dirty="0" err="1">
                <a:solidFill>
                  <a:schemeClr val="tx1"/>
                </a:solidFill>
              </a:rPr>
              <a:t>сприймання</a:t>
            </a:r>
            <a:r>
              <a:rPr lang="ru-RU" sz="1800" dirty="0">
                <a:solidFill>
                  <a:schemeClr val="tx1"/>
                </a:solidFill>
              </a:rPr>
              <a:t>, </a:t>
            </a:r>
            <a:r>
              <a:rPr lang="ru-RU" sz="1800" dirty="0" err="1">
                <a:solidFill>
                  <a:schemeClr val="tx1"/>
                </a:solidFill>
              </a:rPr>
              <a:t>узагальнення</a:t>
            </a:r>
            <a:r>
              <a:rPr lang="ru-RU" sz="1800" dirty="0">
                <a:solidFill>
                  <a:schemeClr val="tx1"/>
                </a:solidFill>
              </a:rPr>
              <a:t>, </a:t>
            </a:r>
            <a:r>
              <a:rPr lang="ru-RU" sz="1800" dirty="0" err="1">
                <a:solidFill>
                  <a:schemeClr val="tx1"/>
                </a:solidFill>
              </a:rPr>
              <a:t>закріплення</a:t>
            </a:r>
            <a:r>
              <a:rPr lang="ru-RU" sz="1800" dirty="0">
                <a:solidFill>
                  <a:schemeClr val="tx1"/>
                </a:solidFill>
              </a:rPr>
              <a:t> та </a:t>
            </a:r>
            <a:r>
              <a:rPr lang="ru-RU" sz="1800" dirty="0" err="1">
                <a:solidFill>
                  <a:schemeClr val="tx1"/>
                </a:solidFill>
              </a:rPr>
              <a:t>засвоєння</a:t>
            </a:r>
            <a:r>
              <a:rPr lang="ru-RU" sz="1800" dirty="0">
                <a:solidFill>
                  <a:schemeClr val="tx1"/>
                </a:solidFill>
              </a:rPr>
              <a:t> студентами </a:t>
            </a:r>
            <a:r>
              <a:rPr lang="ru-RU" sz="1800" dirty="0" err="1">
                <a:solidFill>
                  <a:schemeClr val="tx1"/>
                </a:solidFill>
              </a:rPr>
              <a:t>знань</a:t>
            </a:r>
            <a:r>
              <a:rPr lang="ru-RU" sz="1800" dirty="0">
                <a:solidFill>
                  <a:schemeClr val="tx1"/>
                </a:solidFill>
              </a:rPr>
              <a:t>, </a:t>
            </a:r>
            <a:r>
              <a:rPr lang="ru-RU" sz="1800" dirty="0" err="1">
                <a:solidFill>
                  <a:schemeClr val="tx1"/>
                </a:solidFill>
              </a:rPr>
              <a:t>умінь</a:t>
            </a:r>
            <a:r>
              <a:rPr lang="ru-RU" sz="1800" dirty="0">
                <a:solidFill>
                  <a:schemeClr val="tx1"/>
                </a:solidFill>
              </a:rPr>
              <a:t> і </a:t>
            </a:r>
            <a:r>
              <a:rPr lang="ru-RU" sz="1800" dirty="0" err="1">
                <a:solidFill>
                  <a:schemeClr val="tx1"/>
                </a:solidFill>
              </a:rPr>
              <a:t>навичок</a:t>
            </a:r>
            <a:r>
              <a:rPr lang="ru-RU" sz="1800" dirty="0">
                <a:solidFill>
                  <a:schemeClr val="tx1"/>
                </a:solidFill>
              </a:rPr>
              <a:t> та </a:t>
            </a:r>
            <a:r>
              <a:rPr lang="ru-RU" sz="1800" dirty="0" err="1">
                <a:solidFill>
                  <a:schemeClr val="tx1"/>
                </a:solidFill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їх</a:t>
            </a:r>
            <a:r>
              <a:rPr lang="ru-RU" sz="1800" dirty="0">
                <a:solidFill>
                  <a:schemeClr val="tx1"/>
                </a:solidFill>
              </a:rPr>
              <a:t> на </a:t>
            </a:r>
            <a:r>
              <a:rPr lang="ru-RU" sz="1800" dirty="0" err="1">
                <a:solidFill>
                  <a:schemeClr val="tx1"/>
                </a:solidFill>
              </a:rPr>
              <a:t>практиці</a:t>
            </a:r>
            <a:r>
              <a:rPr lang="ru-RU" sz="1800" dirty="0">
                <a:solidFill>
                  <a:schemeClr val="tx1"/>
                </a:solidFill>
              </a:rPr>
              <a:t>. </a:t>
            </a:r>
            <a:r>
              <a:rPr lang="ru-RU" sz="1800" i="1" dirty="0" err="1">
                <a:solidFill>
                  <a:schemeClr val="tx1"/>
                </a:solidFill>
              </a:rPr>
              <a:t>Орієнтоване</a:t>
            </a:r>
            <a:r>
              <a:rPr lang="ru-RU" sz="1800" i="1" dirty="0">
                <a:solidFill>
                  <a:schemeClr val="tx1"/>
                </a:solidFill>
              </a:rPr>
              <a:t> на </a:t>
            </a:r>
            <a:r>
              <a:rPr lang="ru-RU" sz="1800" i="1" dirty="0" err="1">
                <a:solidFill>
                  <a:schemeClr val="tx1"/>
                </a:solidFill>
              </a:rPr>
              <a:t>широке</a:t>
            </a:r>
            <a:r>
              <a:rPr lang="ru-RU" sz="1800" i="1" dirty="0">
                <a:solidFill>
                  <a:schemeClr val="tx1"/>
                </a:solidFill>
              </a:rPr>
              <a:t>, </a:t>
            </a:r>
            <a:r>
              <a:rPr lang="ru-RU" sz="1800" i="1" dirty="0" err="1">
                <a:solidFill>
                  <a:schemeClr val="tx1"/>
                </a:solidFill>
              </a:rPr>
              <a:t>швидке</a:t>
            </a:r>
            <a:r>
              <a:rPr lang="ru-RU" sz="1800" i="1" dirty="0">
                <a:solidFill>
                  <a:schemeClr val="tx1"/>
                </a:solidFill>
              </a:rPr>
              <a:t> та </a:t>
            </a:r>
            <a:r>
              <a:rPr lang="ru-RU" sz="1800" i="1" dirty="0" err="1">
                <a:solidFill>
                  <a:schemeClr val="tx1"/>
                </a:solidFill>
              </a:rPr>
              <a:t>міцне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засвоєння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навчальної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інформації</a:t>
            </a:r>
            <a:r>
              <a:rPr lang="ru-RU" sz="1800" i="1" dirty="0">
                <a:solidFill>
                  <a:schemeClr val="tx1"/>
                </a:solidFill>
              </a:rPr>
              <a:t>. </a:t>
            </a:r>
            <a:r>
              <a:rPr lang="ru-RU" sz="1800" dirty="0" err="1">
                <a:solidFill>
                  <a:schemeClr val="tx1"/>
                </a:solidFill>
              </a:rPr>
              <a:t>Має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переважно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монологічний</a:t>
            </a:r>
            <a:r>
              <a:rPr lang="ru-RU" sz="1800" dirty="0">
                <a:solidFill>
                  <a:schemeClr val="tx1"/>
                </a:solidFill>
              </a:rPr>
              <a:t> характер. </a:t>
            </a:r>
          </a:p>
          <a:p>
            <a:pPr algn="just"/>
            <a:r>
              <a:rPr lang="ru-RU" sz="1800" b="1" i="1" dirty="0" err="1">
                <a:solidFill>
                  <a:schemeClr val="tx1"/>
                </a:solidFill>
              </a:rPr>
              <a:t>Проблемне</a:t>
            </a:r>
            <a:r>
              <a:rPr lang="ru-RU" sz="1800" b="1" i="1" dirty="0">
                <a:solidFill>
                  <a:schemeClr val="tx1"/>
                </a:solidFill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</a:rPr>
              <a:t>навчання</a:t>
            </a:r>
            <a:r>
              <a:rPr lang="ru-RU" sz="1800" dirty="0">
                <a:solidFill>
                  <a:schemeClr val="tx1"/>
                </a:solidFill>
              </a:rPr>
              <a:t> – </a:t>
            </a:r>
            <a:r>
              <a:rPr lang="ru-RU" sz="1800" dirty="0" err="1">
                <a:solidFill>
                  <a:schemeClr val="tx1"/>
                </a:solidFill>
              </a:rPr>
              <a:t>це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активне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розвивальне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навчання</a:t>
            </a:r>
            <a:r>
              <a:rPr lang="ru-RU" sz="1800" i="1" dirty="0">
                <a:solidFill>
                  <a:schemeClr val="tx1"/>
                </a:solidFill>
              </a:rPr>
              <a:t>, </a:t>
            </a:r>
            <a:r>
              <a:rPr lang="ru-RU" sz="1800" i="1" dirty="0" err="1">
                <a:solidFill>
                  <a:schemeClr val="tx1"/>
                </a:solidFill>
              </a:rPr>
              <a:t>засноване</a:t>
            </a:r>
            <a:r>
              <a:rPr lang="ru-RU" sz="1800" i="1" dirty="0">
                <a:solidFill>
                  <a:schemeClr val="tx1"/>
                </a:solidFill>
              </a:rPr>
              <a:t> на </a:t>
            </a:r>
            <a:r>
              <a:rPr lang="ru-RU" sz="1800" i="1" dirty="0" err="1">
                <a:solidFill>
                  <a:schemeClr val="tx1"/>
                </a:solidFill>
              </a:rPr>
              <a:t>організації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пошукової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роботи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студентів</a:t>
            </a:r>
            <a:r>
              <a:rPr lang="ru-RU" sz="1800" i="1" dirty="0">
                <a:solidFill>
                  <a:schemeClr val="tx1"/>
                </a:solidFill>
              </a:rPr>
              <a:t>, </a:t>
            </a:r>
            <a:r>
              <a:rPr lang="ru-RU" sz="1800" i="1" dirty="0" err="1">
                <a:solidFill>
                  <a:schemeClr val="tx1"/>
                </a:solidFill>
              </a:rPr>
              <a:t>виявленні</a:t>
            </a:r>
            <a:r>
              <a:rPr lang="ru-RU" sz="1800" i="1" dirty="0">
                <a:solidFill>
                  <a:schemeClr val="tx1"/>
                </a:solidFill>
              </a:rPr>
              <a:t> та </a:t>
            </a:r>
            <a:r>
              <a:rPr lang="ru-RU" sz="1800" i="1" dirty="0" err="1">
                <a:solidFill>
                  <a:schemeClr val="tx1"/>
                </a:solidFill>
              </a:rPr>
              <a:t>вирішенні</a:t>
            </a:r>
            <a:r>
              <a:rPr lang="ru-RU" sz="1800" i="1" dirty="0">
                <a:solidFill>
                  <a:schemeClr val="tx1"/>
                </a:solidFill>
              </a:rPr>
              <a:t> ними </a:t>
            </a:r>
            <a:r>
              <a:rPr lang="ru-RU" sz="1800" i="1" dirty="0" err="1">
                <a:solidFill>
                  <a:schemeClr val="tx1"/>
                </a:solidFill>
              </a:rPr>
              <a:t>реальних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життєвих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чи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навчальних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суперечностей</a:t>
            </a:r>
            <a:r>
              <a:rPr lang="ru-RU" sz="1800" dirty="0">
                <a:solidFill>
                  <a:schemeClr val="tx1"/>
                </a:solidFill>
              </a:rPr>
              <a:t>. </a:t>
            </a:r>
            <a:endParaRPr lang="ru-RU" sz="1800" dirty="0" smtClean="0">
              <a:solidFill>
                <a:schemeClr val="tx1"/>
              </a:solidFill>
            </a:endParaRPr>
          </a:p>
          <a:p>
            <a:pPr algn="just"/>
            <a:r>
              <a:rPr lang="ru-RU" sz="1800" b="1" i="1" dirty="0" err="1">
                <a:solidFill>
                  <a:schemeClr val="tx1"/>
                </a:solidFill>
              </a:rPr>
              <a:t>Програмоване</a:t>
            </a:r>
            <a:r>
              <a:rPr lang="ru-RU" sz="1800" b="1" i="1" dirty="0">
                <a:solidFill>
                  <a:schemeClr val="tx1"/>
                </a:solidFill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</a:rPr>
              <a:t>навчання</a:t>
            </a:r>
            <a:r>
              <a:rPr lang="ru-RU" sz="1800" b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чітко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визначає</a:t>
            </a:r>
            <a:r>
              <a:rPr lang="ru-RU" sz="1800" i="1" dirty="0">
                <a:solidFill>
                  <a:schemeClr val="tx1"/>
                </a:solidFill>
              </a:rPr>
              <a:t> мету й </a:t>
            </a:r>
            <a:r>
              <a:rPr lang="ru-RU" sz="1800" i="1" dirty="0" err="1">
                <a:solidFill>
                  <a:schemeClr val="tx1"/>
                </a:solidFill>
              </a:rPr>
              <a:t>завдання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навчання</a:t>
            </a:r>
            <a:r>
              <a:rPr lang="ru-RU" sz="1800" i="1" dirty="0">
                <a:solidFill>
                  <a:schemeClr val="tx1"/>
                </a:solidFill>
              </a:rPr>
              <a:t>, </a:t>
            </a:r>
            <a:r>
              <a:rPr lang="ru-RU" sz="1800" i="1" dirty="0" err="1">
                <a:solidFill>
                  <a:schemeClr val="tx1"/>
                </a:solidFill>
              </a:rPr>
              <a:t>дози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інформації</a:t>
            </a:r>
            <a:r>
              <a:rPr lang="ru-RU" sz="1800" i="1" dirty="0">
                <a:solidFill>
                  <a:schemeClr val="tx1"/>
                </a:solidFill>
              </a:rPr>
              <a:t> (кроки </a:t>
            </a:r>
            <a:r>
              <a:rPr lang="ru-RU" sz="1800" i="1" dirty="0" err="1">
                <a:solidFill>
                  <a:schemeClr val="tx1"/>
                </a:solidFill>
              </a:rPr>
              <a:t>програми</a:t>
            </a:r>
            <a:r>
              <a:rPr lang="ru-RU" sz="1800" i="1" dirty="0">
                <a:solidFill>
                  <a:schemeClr val="tx1"/>
                </a:solidFill>
              </a:rPr>
              <a:t>), </a:t>
            </a:r>
            <a:r>
              <a:rPr lang="ru-RU" sz="1800" i="1" dirty="0" err="1">
                <a:solidFill>
                  <a:schemeClr val="tx1"/>
                </a:solidFill>
              </a:rPr>
              <a:t>контрольні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завдання</a:t>
            </a:r>
            <a:r>
              <a:rPr lang="ru-RU" sz="1800" i="1" dirty="0">
                <a:solidFill>
                  <a:schemeClr val="tx1"/>
                </a:solidFill>
              </a:rPr>
              <a:t> (</a:t>
            </a:r>
            <a:r>
              <a:rPr lang="ru-RU" sz="1800" i="1" dirty="0" err="1">
                <a:solidFill>
                  <a:schemeClr val="tx1"/>
                </a:solidFill>
              </a:rPr>
              <a:t>зворотний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зв’язок</a:t>
            </a:r>
            <a:r>
              <a:rPr lang="ru-RU" sz="1800" i="1" dirty="0">
                <a:solidFill>
                  <a:schemeClr val="tx1"/>
                </a:solidFill>
              </a:rPr>
              <a:t>) і </a:t>
            </a:r>
            <a:r>
              <a:rPr lang="ru-RU" sz="1800" i="1" dirty="0" err="1">
                <a:solidFill>
                  <a:schemeClr val="tx1"/>
                </a:solidFill>
              </a:rPr>
              <a:t>вказівки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щодо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повторення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вправ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чи</a:t>
            </a:r>
            <a:r>
              <a:rPr lang="ru-RU" sz="1800" i="1" dirty="0">
                <a:solidFill>
                  <a:schemeClr val="tx1"/>
                </a:solidFill>
              </a:rPr>
              <a:t> переходу до </a:t>
            </a:r>
            <a:r>
              <a:rPr lang="ru-RU" sz="1800" i="1" dirty="0" err="1">
                <a:solidFill>
                  <a:schemeClr val="tx1"/>
                </a:solidFill>
              </a:rPr>
              <a:t>наступного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етапу</a:t>
            </a:r>
            <a:r>
              <a:rPr lang="ru-RU" sz="1800" dirty="0">
                <a:solidFill>
                  <a:schemeClr val="tx1"/>
                </a:solidFill>
              </a:rPr>
              <a:t>. </a:t>
            </a:r>
            <a:endParaRPr lang="ru-RU" sz="1800" dirty="0" smtClean="0">
              <a:solidFill>
                <a:schemeClr val="tx1"/>
              </a:solidFill>
            </a:endParaRPr>
          </a:p>
          <a:p>
            <a:pPr algn="just"/>
            <a:r>
              <a:rPr lang="ru-RU" sz="1800" b="1" i="1" dirty="0" err="1">
                <a:solidFill>
                  <a:schemeClr val="tx1"/>
                </a:solidFill>
              </a:rPr>
              <a:t>Інтерактивне</a:t>
            </a:r>
            <a:r>
              <a:rPr lang="ru-RU" sz="1800" b="1" i="1" dirty="0">
                <a:solidFill>
                  <a:schemeClr val="tx1"/>
                </a:solidFill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</a:rPr>
              <a:t>навчання</a:t>
            </a:r>
            <a:r>
              <a:rPr lang="ru-RU" sz="1800" b="1" dirty="0">
                <a:solidFill>
                  <a:schemeClr val="tx1"/>
                </a:solidFill>
              </a:rPr>
              <a:t> </a:t>
            </a:r>
            <a:r>
              <a:rPr lang="ru-RU" sz="1800" dirty="0">
                <a:solidFill>
                  <a:schemeClr val="tx1"/>
                </a:solidFill>
              </a:rPr>
              <a:t>(«</a:t>
            </a:r>
            <a:r>
              <a:rPr lang="ru-RU" sz="1800" dirty="0" err="1">
                <a:solidFill>
                  <a:schemeClr val="tx1"/>
                </a:solidFill>
              </a:rPr>
              <a:t>інтерактив</a:t>
            </a:r>
            <a:r>
              <a:rPr lang="ru-RU" sz="1800" dirty="0">
                <a:solidFill>
                  <a:schemeClr val="tx1"/>
                </a:solidFill>
              </a:rPr>
              <a:t>» – </a:t>
            </a:r>
            <a:r>
              <a:rPr lang="ru-RU" sz="1800" dirty="0" err="1">
                <a:solidFill>
                  <a:schemeClr val="tx1"/>
                </a:solidFill>
              </a:rPr>
              <a:t>від</a:t>
            </a:r>
            <a:r>
              <a:rPr lang="ru-RU" sz="1800" dirty="0">
                <a:solidFill>
                  <a:schemeClr val="tx1"/>
                </a:solidFill>
              </a:rPr>
              <a:t> англ. </a:t>
            </a:r>
            <a:r>
              <a:rPr lang="ru-RU" sz="1800" i="1" dirty="0" err="1">
                <a:solidFill>
                  <a:schemeClr val="tx1"/>
                </a:solidFill>
              </a:rPr>
              <a:t>interact</a:t>
            </a:r>
            <a:r>
              <a:rPr lang="ru-RU" sz="1800" dirty="0">
                <a:solidFill>
                  <a:schemeClr val="tx1"/>
                </a:solidFill>
              </a:rPr>
              <a:t> – </a:t>
            </a:r>
            <a:r>
              <a:rPr lang="ru-RU" sz="1800" i="1" dirty="0" err="1">
                <a:solidFill>
                  <a:schemeClr val="tx1"/>
                </a:solidFill>
              </a:rPr>
              <a:t>inter</a:t>
            </a:r>
            <a:r>
              <a:rPr lang="ru-RU" sz="1800" dirty="0">
                <a:solidFill>
                  <a:schemeClr val="tx1"/>
                </a:solidFill>
              </a:rPr>
              <a:t> – </a:t>
            </a:r>
            <a:r>
              <a:rPr lang="ru-RU" sz="1800" dirty="0" err="1">
                <a:solidFill>
                  <a:schemeClr val="tx1"/>
                </a:solidFill>
              </a:rPr>
              <a:t>взаємний</a:t>
            </a:r>
            <a:r>
              <a:rPr lang="ru-RU" sz="1800" dirty="0">
                <a:solidFill>
                  <a:schemeClr val="tx1"/>
                </a:solidFill>
              </a:rPr>
              <a:t>, </a:t>
            </a:r>
            <a:r>
              <a:rPr lang="ru-RU" sz="1800" i="1" dirty="0" err="1">
                <a:solidFill>
                  <a:schemeClr val="tx1"/>
                </a:solidFill>
              </a:rPr>
              <a:t>act</a:t>
            </a:r>
            <a:r>
              <a:rPr lang="ru-RU" sz="1800" dirty="0">
                <a:solidFill>
                  <a:schemeClr val="tx1"/>
                </a:solidFill>
              </a:rPr>
              <a:t> – </a:t>
            </a:r>
            <a:r>
              <a:rPr lang="ru-RU" sz="1800" dirty="0" err="1">
                <a:solidFill>
                  <a:schemeClr val="tx1"/>
                </a:solidFill>
              </a:rPr>
              <a:t>діяти</a:t>
            </a:r>
            <a:r>
              <a:rPr lang="ru-RU" sz="1800" dirty="0">
                <a:solidFill>
                  <a:schemeClr val="tx1"/>
                </a:solidFill>
              </a:rPr>
              <a:t>) – </a:t>
            </a:r>
            <a:r>
              <a:rPr lang="ru-RU" sz="1800" i="1" dirty="0" err="1">
                <a:solidFill>
                  <a:schemeClr val="tx1"/>
                </a:solidFill>
              </a:rPr>
              <a:t>навчання</a:t>
            </a:r>
            <a:r>
              <a:rPr lang="ru-RU" sz="1800" i="1" dirty="0">
                <a:solidFill>
                  <a:schemeClr val="tx1"/>
                </a:solidFill>
              </a:rPr>
              <a:t>, </a:t>
            </a:r>
            <a:r>
              <a:rPr lang="ru-RU" sz="1800" i="1" dirty="0" err="1">
                <a:solidFill>
                  <a:schemeClr val="tx1"/>
                </a:solidFill>
              </a:rPr>
              <a:t>засноване</a:t>
            </a:r>
            <a:r>
              <a:rPr lang="ru-RU" sz="1800" i="1" dirty="0">
                <a:solidFill>
                  <a:schemeClr val="tx1"/>
                </a:solidFill>
              </a:rPr>
              <a:t> на </a:t>
            </a:r>
            <a:r>
              <a:rPr lang="ru-RU" sz="1800" i="1" dirty="0" err="1">
                <a:solidFill>
                  <a:schemeClr val="tx1"/>
                </a:solidFill>
              </a:rPr>
              <a:t>психології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людських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взаємовідносин</a:t>
            </a:r>
            <a:r>
              <a:rPr lang="ru-RU" sz="1800" i="1" dirty="0">
                <a:solidFill>
                  <a:schemeClr val="tx1"/>
                </a:solidFill>
              </a:rPr>
              <a:t> і </a:t>
            </a:r>
            <a:r>
              <a:rPr lang="ru-RU" sz="1800" i="1" dirty="0" err="1">
                <a:solidFill>
                  <a:schemeClr val="tx1"/>
                </a:solidFill>
              </a:rPr>
              <a:t>взаємодії</a:t>
            </a:r>
            <a:r>
              <a:rPr lang="ru-RU" sz="1800" i="1" dirty="0">
                <a:solidFill>
                  <a:schemeClr val="tx1"/>
                </a:solidFill>
              </a:rPr>
              <a:t>.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758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617662" y="386385"/>
            <a:ext cx="8689976" cy="1099515"/>
          </a:xfrm>
        </p:spPr>
        <p:txBody>
          <a:bodyPr/>
          <a:lstStyle/>
          <a:p>
            <a:r>
              <a:rPr lang="uk-UA" dirty="0" smtClean="0"/>
              <a:t>План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751012" y="1866900"/>
            <a:ext cx="8689976" cy="3390899"/>
          </a:xfrm>
        </p:spPr>
        <p:txBody>
          <a:bodyPr/>
          <a:lstStyle/>
          <a:p>
            <a:pPr algn="just"/>
            <a:r>
              <a:rPr lang="uk-UA" dirty="0">
                <a:solidFill>
                  <a:schemeClr val="tx1"/>
                </a:solidFill>
              </a:rPr>
              <a:t>1. </a:t>
            </a:r>
            <a:r>
              <a:rPr lang="ru-RU" dirty="0" err="1">
                <a:solidFill>
                  <a:schemeClr val="tx1"/>
                </a:solidFill>
              </a:rPr>
              <a:t>Сутність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процесу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навчання</a:t>
            </a:r>
            <a:r>
              <a:rPr lang="ru-RU" dirty="0">
                <a:solidFill>
                  <a:schemeClr val="tx1"/>
                </a:solidFill>
              </a:rPr>
              <a:t> у ЗВО. 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2. </a:t>
            </a:r>
            <a:r>
              <a:rPr lang="ru-RU" dirty="0" err="1">
                <a:solidFill>
                  <a:schemeClr val="tx1"/>
                </a:solidFill>
              </a:rPr>
              <a:t>Функції</a:t>
            </a:r>
            <a:r>
              <a:rPr lang="ru-RU" dirty="0">
                <a:solidFill>
                  <a:schemeClr val="tx1"/>
                </a:solidFill>
              </a:rPr>
              <a:t> та </a:t>
            </a:r>
            <a:r>
              <a:rPr lang="ru-RU" dirty="0" err="1">
                <a:solidFill>
                  <a:schemeClr val="tx1"/>
                </a:solidFill>
              </a:rPr>
              <a:t>принципи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навчального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процесу</a:t>
            </a:r>
            <a:r>
              <a:rPr lang="ru-RU" dirty="0">
                <a:solidFill>
                  <a:schemeClr val="tx1"/>
                </a:solidFill>
              </a:rPr>
              <a:t> у ЗВО. 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3. </a:t>
            </a:r>
            <a:r>
              <a:rPr lang="ru-RU" dirty="0" err="1">
                <a:solidFill>
                  <a:schemeClr val="tx1"/>
                </a:solidFill>
              </a:rPr>
              <a:t>Викладання</a:t>
            </a:r>
            <a:r>
              <a:rPr lang="ru-RU" dirty="0">
                <a:solidFill>
                  <a:schemeClr val="tx1"/>
                </a:solidFill>
              </a:rPr>
              <a:t> й </a:t>
            </a:r>
            <a:r>
              <a:rPr lang="ru-RU" dirty="0" err="1">
                <a:solidFill>
                  <a:schemeClr val="tx1"/>
                </a:solidFill>
              </a:rPr>
              <a:t>учіння</a:t>
            </a:r>
            <a:r>
              <a:rPr lang="ru-RU" dirty="0">
                <a:solidFill>
                  <a:schemeClr val="tx1"/>
                </a:solidFill>
              </a:rPr>
              <a:t> як </a:t>
            </a:r>
            <a:r>
              <a:rPr lang="ru-RU" dirty="0" err="1">
                <a:solidFill>
                  <a:schemeClr val="tx1"/>
                </a:solidFill>
              </a:rPr>
              <a:t>складові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системи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навчання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uk-UA" dirty="0">
                <a:solidFill>
                  <a:schemeClr val="tx1"/>
                </a:solidFill>
              </a:rPr>
              <a:t>4. </a:t>
            </a:r>
            <a:r>
              <a:rPr lang="ru-RU" dirty="0" err="1">
                <a:solidFill>
                  <a:schemeClr val="tx1"/>
                </a:solidFill>
              </a:rPr>
              <a:t>Домінуючі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типи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навчання</a:t>
            </a:r>
            <a:r>
              <a:rPr lang="ru-RU" dirty="0">
                <a:solidFill>
                  <a:schemeClr val="tx1"/>
                </a:solidFill>
              </a:rPr>
              <a:t> у ЗВО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8449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617662" y="386385"/>
            <a:ext cx="8689976" cy="1099515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sz="2000" b="1" i="1" dirty="0" err="1"/>
              <a:t>Навчання</a:t>
            </a:r>
            <a:r>
              <a:rPr lang="ru-RU" sz="2000" b="1" i="1" dirty="0"/>
              <a:t> у ЗВО</a:t>
            </a:r>
            <a:r>
              <a:rPr lang="ru-RU" sz="2000" dirty="0"/>
              <a:t> − </a:t>
            </a:r>
            <a:r>
              <a:rPr lang="ru-RU" sz="2000" i="1" dirty="0" err="1"/>
              <a:t>цілеспрямований</a:t>
            </a:r>
            <a:r>
              <a:rPr lang="ru-RU" sz="2000" i="1" dirty="0"/>
              <a:t>, </a:t>
            </a:r>
            <a:r>
              <a:rPr lang="ru-RU" sz="2000" i="1" dirty="0" err="1"/>
              <a:t>педагогічно</a:t>
            </a:r>
            <a:r>
              <a:rPr lang="ru-RU" sz="2000" i="1" dirty="0"/>
              <a:t> </a:t>
            </a:r>
            <a:r>
              <a:rPr lang="ru-RU" sz="2000" i="1" dirty="0" err="1"/>
              <a:t>організований</a:t>
            </a:r>
            <a:r>
              <a:rPr lang="ru-RU" sz="2000" i="1" dirty="0"/>
              <a:t> </a:t>
            </a:r>
            <a:r>
              <a:rPr lang="ru-RU" sz="2000" i="1" dirty="0" err="1"/>
              <a:t>процес</a:t>
            </a:r>
            <a:r>
              <a:rPr lang="ru-RU" sz="2000" i="1" dirty="0"/>
              <a:t> </a:t>
            </a:r>
            <a:r>
              <a:rPr lang="ru-RU" sz="2000" i="1" dirty="0" err="1"/>
              <a:t>підготовки</a:t>
            </a:r>
            <a:r>
              <a:rPr lang="ru-RU" sz="2000" i="1" dirty="0"/>
              <a:t> </a:t>
            </a:r>
            <a:r>
              <a:rPr lang="ru-RU" sz="2000" i="1" dirty="0" err="1"/>
              <a:t>майбутніх</a:t>
            </a:r>
            <a:r>
              <a:rPr lang="ru-RU" sz="2000" i="1" dirty="0"/>
              <a:t> </a:t>
            </a:r>
            <a:r>
              <a:rPr lang="ru-RU" sz="2000" i="1" dirty="0" err="1"/>
              <a:t>фахівців</a:t>
            </a:r>
            <a:r>
              <a:rPr lang="ru-RU" sz="2000" i="1" dirty="0"/>
              <a:t> на </a:t>
            </a:r>
            <a:r>
              <a:rPr lang="ru-RU" sz="2000" i="1" dirty="0" err="1"/>
              <a:t>основі</a:t>
            </a:r>
            <a:r>
              <a:rPr lang="ru-RU" sz="2000" i="1" dirty="0"/>
              <a:t> </a:t>
            </a:r>
            <a:r>
              <a:rPr lang="ru-RU" sz="2000" i="1" dirty="0" err="1"/>
              <a:t>оволодіння</a:t>
            </a:r>
            <a:r>
              <a:rPr lang="ru-RU" sz="2000" i="1" dirty="0"/>
              <a:t> </a:t>
            </a:r>
            <a:r>
              <a:rPr lang="ru-RU" sz="2000" i="1" dirty="0" err="1"/>
              <a:t>систематизованими</a:t>
            </a:r>
            <a:r>
              <a:rPr lang="ru-RU" sz="2000" i="1" dirty="0"/>
              <a:t> </a:t>
            </a:r>
            <a:r>
              <a:rPr lang="ru-RU" sz="2000" i="1" dirty="0" err="1"/>
              <a:t>науковими</a:t>
            </a:r>
            <a:r>
              <a:rPr lang="ru-RU" sz="2000" i="1" dirty="0"/>
              <a:t> </a:t>
            </a:r>
            <a:r>
              <a:rPr lang="ru-RU" sz="2000" i="1" dirty="0" err="1"/>
              <a:t>знаннями</a:t>
            </a:r>
            <a:r>
              <a:rPr lang="ru-RU" sz="2000" i="1" dirty="0"/>
              <a:t> та способами </a:t>
            </a:r>
            <a:r>
              <a:rPr lang="ru-RU" sz="2000" i="1" dirty="0" err="1"/>
              <a:t>діяльності</a:t>
            </a:r>
            <a:r>
              <a:rPr lang="ru-RU" sz="2000" i="1" dirty="0"/>
              <a:t>.</a:t>
            </a:r>
            <a:r>
              <a:rPr lang="ru-RU" sz="2000" dirty="0"/>
              <a:t> 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23950" y="1866900"/>
            <a:ext cx="9317038" cy="3390899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2300" dirty="0" err="1">
                <a:solidFill>
                  <a:schemeClr val="tx1"/>
                </a:solidFill>
              </a:rPr>
              <a:t>Відмінності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навчального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процесу</a:t>
            </a:r>
            <a:r>
              <a:rPr lang="ru-RU" sz="2300" dirty="0">
                <a:solidFill>
                  <a:schemeClr val="tx1"/>
                </a:solidFill>
              </a:rPr>
              <a:t> у ЗВО та </a:t>
            </a:r>
            <a:r>
              <a:rPr lang="ru-RU" sz="2300" dirty="0" err="1">
                <a:solidFill>
                  <a:schemeClr val="tx1"/>
                </a:solidFill>
              </a:rPr>
              <a:t>загальноосвітній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школі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полягають</a:t>
            </a:r>
            <a:r>
              <a:rPr lang="ru-RU" sz="2300" dirty="0">
                <a:solidFill>
                  <a:schemeClr val="tx1"/>
                </a:solidFill>
              </a:rPr>
              <a:t> у тому, </a:t>
            </a:r>
            <a:r>
              <a:rPr lang="ru-RU" sz="2300" dirty="0" err="1">
                <a:solidFill>
                  <a:schemeClr val="tx1"/>
                </a:solidFill>
              </a:rPr>
              <a:t>що</a:t>
            </a:r>
            <a:r>
              <a:rPr lang="ru-RU" sz="2300" dirty="0">
                <a:solidFill>
                  <a:schemeClr val="tx1"/>
                </a:solidFill>
              </a:rPr>
              <a:t>: </a:t>
            </a:r>
          </a:p>
          <a:p>
            <a:pPr lvl="0" algn="just" fontAlgn="base"/>
            <a:r>
              <a:rPr lang="ru-RU" sz="2300" dirty="0" smtClean="0">
                <a:solidFill>
                  <a:schemeClr val="tx1"/>
                </a:solidFill>
              </a:rPr>
              <a:t>-у </a:t>
            </a:r>
            <a:r>
              <a:rPr lang="ru-RU" sz="2300" dirty="0" err="1">
                <a:solidFill>
                  <a:schemeClr val="tx1"/>
                </a:solidFill>
              </a:rPr>
              <a:t>виші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здійснюють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професійну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підготовку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фахівців</a:t>
            </a:r>
            <a:r>
              <a:rPr lang="ru-RU" sz="2300" dirty="0">
                <a:solidFill>
                  <a:schemeClr val="tx1"/>
                </a:solidFill>
              </a:rPr>
              <a:t>; </a:t>
            </a:r>
          </a:p>
          <a:p>
            <a:pPr lvl="0" algn="just" fontAlgn="base"/>
            <a:r>
              <a:rPr lang="ru-RU" sz="2300" dirty="0" smtClean="0">
                <a:solidFill>
                  <a:schemeClr val="tx1"/>
                </a:solidFill>
              </a:rPr>
              <a:t>-для </a:t>
            </a:r>
            <a:r>
              <a:rPr lang="ru-RU" sz="2300" dirty="0" err="1">
                <a:solidFill>
                  <a:schemeClr val="tx1"/>
                </a:solidFill>
              </a:rPr>
              <a:t>нього</a:t>
            </a:r>
            <a:r>
              <a:rPr lang="ru-RU" sz="2300" dirty="0">
                <a:solidFill>
                  <a:schemeClr val="tx1"/>
                </a:solidFill>
              </a:rPr>
              <a:t> характерна широка </a:t>
            </a:r>
            <a:r>
              <a:rPr lang="ru-RU" sz="2300" dirty="0" err="1">
                <a:solidFill>
                  <a:schemeClr val="tx1"/>
                </a:solidFill>
              </a:rPr>
              <a:t>взаємодія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суб’єктів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педагогічного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процесу</a:t>
            </a:r>
            <a:r>
              <a:rPr lang="ru-RU" sz="2300" dirty="0">
                <a:solidFill>
                  <a:schemeClr val="tx1"/>
                </a:solidFill>
              </a:rPr>
              <a:t>; </a:t>
            </a:r>
          </a:p>
          <a:p>
            <a:pPr lvl="0" algn="just" fontAlgn="base"/>
            <a:r>
              <a:rPr lang="ru-RU" sz="2300" dirty="0" smtClean="0">
                <a:solidFill>
                  <a:schemeClr val="tx1"/>
                </a:solidFill>
              </a:rPr>
              <a:t>-</a:t>
            </a:r>
            <a:r>
              <a:rPr lang="ru-RU" sz="2300" dirty="0" err="1" smtClean="0">
                <a:solidFill>
                  <a:schemeClr val="tx1"/>
                </a:solidFill>
              </a:rPr>
              <a:t>навчальний</a:t>
            </a:r>
            <a:r>
              <a:rPr lang="ru-RU" sz="2300" dirty="0" smtClean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процес</a:t>
            </a:r>
            <a:r>
              <a:rPr lang="ru-RU" sz="2300" dirty="0">
                <a:solidFill>
                  <a:schemeClr val="tx1"/>
                </a:solidFill>
              </a:rPr>
              <a:t> ЗВО </a:t>
            </a:r>
            <a:r>
              <a:rPr lang="ru-RU" sz="2300" dirty="0" err="1">
                <a:solidFill>
                  <a:schemeClr val="tx1"/>
                </a:solidFill>
              </a:rPr>
              <a:t>пов’язаний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із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науковими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дослідженнями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викладачів</a:t>
            </a:r>
            <a:r>
              <a:rPr lang="ru-RU" sz="2300" dirty="0">
                <a:solidFill>
                  <a:schemeClr val="tx1"/>
                </a:solidFill>
              </a:rPr>
              <a:t> і </a:t>
            </a:r>
            <a:r>
              <a:rPr lang="ru-RU" sz="2300" dirty="0" err="1">
                <a:solidFill>
                  <a:schemeClr val="tx1"/>
                </a:solidFill>
              </a:rPr>
              <a:t>студентів</a:t>
            </a:r>
            <a:r>
              <a:rPr lang="ru-RU" sz="2300" dirty="0">
                <a:solidFill>
                  <a:schemeClr val="tx1"/>
                </a:solidFill>
              </a:rPr>
              <a:t>; </a:t>
            </a:r>
          </a:p>
          <a:p>
            <a:pPr lvl="0" algn="just" fontAlgn="base"/>
            <a:r>
              <a:rPr lang="ru-RU" sz="2300" dirty="0" smtClean="0">
                <a:solidFill>
                  <a:schemeClr val="tx1"/>
                </a:solidFill>
              </a:rPr>
              <a:t>-у </a:t>
            </a:r>
            <a:r>
              <a:rPr lang="ru-RU" sz="2300" dirty="0" err="1">
                <a:solidFill>
                  <a:schemeClr val="tx1"/>
                </a:solidFill>
              </a:rPr>
              <a:t>виші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зростає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частка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самостійної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роботи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студентів</a:t>
            </a:r>
            <a:r>
              <a:rPr lang="ru-RU" sz="2300" dirty="0">
                <a:solidFill>
                  <a:schemeClr val="tx1"/>
                </a:solidFill>
              </a:rPr>
              <a:t>, </a:t>
            </a:r>
            <a:r>
              <a:rPr lang="ru-RU" sz="2300" dirty="0" err="1">
                <a:solidFill>
                  <a:schemeClr val="tx1"/>
                </a:solidFill>
              </a:rPr>
              <a:t>самоосвіти</a:t>
            </a:r>
            <a:r>
              <a:rPr lang="ru-RU" sz="2300" dirty="0">
                <a:solidFill>
                  <a:schemeClr val="tx1"/>
                </a:solidFill>
              </a:rPr>
              <a:t> і </a:t>
            </a:r>
            <a:r>
              <a:rPr lang="ru-RU" sz="2300" dirty="0" err="1">
                <a:solidFill>
                  <a:schemeClr val="tx1"/>
                </a:solidFill>
              </a:rPr>
              <a:t>самовиховання</a:t>
            </a:r>
            <a:r>
              <a:rPr lang="ru-RU" sz="2300" dirty="0">
                <a:solidFill>
                  <a:schemeClr val="tx1"/>
                </a:solidFill>
              </a:rPr>
              <a:t>; </a:t>
            </a:r>
          </a:p>
          <a:p>
            <a:pPr lvl="0" algn="just" fontAlgn="base"/>
            <a:r>
              <a:rPr lang="ru-RU" sz="2300" dirty="0" smtClean="0">
                <a:solidFill>
                  <a:schemeClr val="tx1"/>
                </a:solidFill>
              </a:rPr>
              <a:t>-</a:t>
            </a:r>
            <a:r>
              <a:rPr lang="ru-RU" sz="2300" dirty="0" err="1" smtClean="0">
                <a:solidFill>
                  <a:schemeClr val="tx1"/>
                </a:solidFill>
              </a:rPr>
              <a:t>студентський</a:t>
            </a:r>
            <a:r>
              <a:rPr lang="ru-RU" sz="2300" dirty="0" smtClean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вік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дозволяє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вирішувати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ширше</a:t>
            </a:r>
            <a:r>
              <a:rPr lang="ru-RU" sz="2300" dirty="0">
                <a:solidFill>
                  <a:schemeClr val="tx1"/>
                </a:solidFill>
              </a:rPr>
              <a:t> коло </a:t>
            </a:r>
            <a:r>
              <a:rPr lang="ru-RU" sz="2300" dirty="0" err="1">
                <a:solidFill>
                  <a:schemeClr val="tx1"/>
                </a:solidFill>
              </a:rPr>
              <a:t>завдань</a:t>
            </a:r>
            <a:r>
              <a:rPr lang="ru-RU" sz="2300" dirty="0">
                <a:solidFill>
                  <a:schemeClr val="tx1"/>
                </a:solidFill>
              </a:rPr>
              <a:t> у </a:t>
            </a:r>
            <a:r>
              <a:rPr lang="ru-RU" sz="2300" dirty="0" err="1">
                <a:solidFill>
                  <a:schemeClr val="tx1"/>
                </a:solidFill>
              </a:rPr>
              <a:t>процесі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навчання</a:t>
            </a:r>
            <a:r>
              <a:rPr lang="ru-RU" sz="2300" dirty="0">
                <a:solidFill>
                  <a:schemeClr val="tx1"/>
                </a:solidFill>
              </a:rPr>
              <a:t>; </a:t>
            </a:r>
          </a:p>
          <a:p>
            <a:pPr lvl="0" algn="just" fontAlgn="base"/>
            <a:r>
              <a:rPr lang="ru-RU" sz="2300" dirty="0" smtClean="0">
                <a:solidFill>
                  <a:schemeClr val="tx1"/>
                </a:solidFill>
              </a:rPr>
              <a:t>-</a:t>
            </a:r>
            <a:r>
              <a:rPr lang="ru-RU" sz="2300" dirty="0" err="1" smtClean="0">
                <a:solidFill>
                  <a:schemeClr val="tx1"/>
                </a:solidFill>
              </a:rPr>
              <a:t>виробнича</a:t>
            </a:r>
            <a:r>
              <a:rPr lang="ru-RU" sz="2300" dirty="0">
                <a:solidFill>
                  <a:schemeClr val="tx1"/>
                </a:solidFill>
              </a:rPr>
              <a:t>, </a:t>
            </a:r>
            <a:r>
              <a:rPr lang="ru-RU" sz="2300" dirty="0" err="1">
                <a:solidFill>
                  <a:schemeClr val="tx1"/>
                </a:solidFill>
              </a:rPr>
              <a:t>навчальна</a:t>
            </a:r>
            <a:r>
              <a:rPr lang="ru-RU" sz="2300" dirty="0">
                <a:solidFill>
                  <a:schemeClr val="tx1"/>
                </a:solidFill>
              </a:rPr>
              <a:t> практики </a:t>
            </a:r>
            <a:r>
              <a:rPr lang="ru-RU" sz="2300" dirty="0" err="1">
                <a:solidFill>
                  <a:schemeClr val="tx1"/>
                </a:solidFill>
              </a:rPr>
              <a:t>студентів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спрямовані</a:t>
            </a:r>
            <a:r>
              <a:rPr lang="ru-RU" sz="2300" dirty="0">
                <a:solidFill>
                  <a:schemeClr val="tx1"/>
                </a:solidFill>
              </a:rPr>
              <a:t> на </a:t>
            </a:r>
            <a:r>
              <a:rPr lang="ru-RU" sz="2300" dirty="0" err="1">
                <a:solidFill>
                  <a:schemeClr val="tx1"/>
                </a:solidFill>
              </a:rPr>
              <a:t>повноцінне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професійне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становлення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молодих</a:t>
            </a:r>
            <a:r>
              <a:rPr lang="ru-RU" sz="2300" dirty="0">
                <a:solidFill>
                  <a:schemeClr val="tx1"/>
                </a:solidFill>
              </a:rPr>
              <a:t> </a:t>
            </a:r>
            <a:r>
              <a:rPr lang="ru-RU" sz="2300" dirty="0" err="1">
                <a:solidFill>
                  <a:schemeClr val="tx1"/>
                </a:solidFill>
              </a:rPr>
              <a:t>фахівців</a:t>
            </a:r>
            <a:r>
              <a:rPr lang="ru-RU" sz="2300" dirty="0">
                <a:solidFill>
                  <a:schemeClr val="tx1"/>
                </a:solidFill>
              </a:rPr>
              <a:t>. 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5692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617662" y="380999"/>
            <a:ext cx="8689976" cy="1485901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000" dirty="0" err="1"/>
              <a:t>Оскільки</a:t>
            </a:r>
            <a:r>
              <a:rPr lang="ru-RU" sz="2000" dirty="0"/>
              <a:t> </a:t>
            </a:r>
            <a:r>
              <a:rPr lang="ru-RU" sz="2000" dirty="0" err="1"/>
              <a:t>навчання</a:t>
            </a:r>
            <a:r>
              <a:rPr lang="ru-RU" sz="2000" dirty="0"/>
              <a:t> </a:t>
            </a:r>
            <a:r>
              <a:rPr lang="ru-RU" sz="2000" dirty="0" err="1"/>
              <a:t>спрямоване</a:t>
            </a:r>
            <a:r>
              <a:rPr lang="ru-RU" sz="2000" dirty="0"/>
              <a:t> на </a:t>
            </a:r>
            <a:r>
              <a:rPr lang="ru-RU" sz="2000" dirty="0" err="1"/>
              <a:t>оволодіння</a:t>
            </a:r>
            <a:r>
              <a:rPr lang="ru-RU" sz="2000" dirty="0"/>
              <a:t> студентами </a:t>
            </a:r>
            <a:r>
              <a:rPr lang="ru-RU" sz="2000" dirty="0" err="1"/>
              <a:t>знаннями</a:t>
            </a:r>
            <a:r>
              <a:rPr lang="ru-RU" sz="2000" dirty="0"/>
              <a:t>, </a:t>
            </a:r>
            <a:r>
              <a:rPr lang="ru-RU" sz="2000" dirty="0" err="1"/>
              <a:t>уміннями</a:t>
            </a:r>
            <a:r>
              <a:rPr lang="ru-RU" sz="2000" dirty="0"/>
              <a:t>, </a:t>
            </a:r>
            <a:r>
              <a:rPr lang="ru-RU" sz="2000" dirty="0" err="1"/>
              <a:t>навичками</a:t>
            </a:r>
            <a:r>
              <a:rPr lang="ru-RU" sz="2000" dirty="0"/>
              <a:t>, компетентностями, а </a:t>
            </a:r>
            <a:r>
              <a:rPr lang="ru-RU" sz="2000" dirty="0" err="1"/>
              <a:t>також</a:t>
            </a:r>
            <a:r>
              <a:rPr lang="ru-RU" sz="2000" dirty="0"/>
              <a:t> на </a:t>
            </a:r>
            <a:r>
              <a:rPr lang="ru-RU" sz="2000" dirty="0" err="1"/>
              <a:t>розвиток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мислительних</a:t>
            </a:r>
            <a:r>
              <a:rPr lang="ru-RU" sz="2000" dirty="0"/>
              <a:t> і </a:t>
            </a:r>
            <a:r>
              <a:rPr lang="ru-RU" sz="2000" dirty="0" err="1"/>
              <a:t>творчих</a:t>
            </a:r>
            <a:r>
              <a:rPr lang="ru-RU" sz="2000" dirty="0"/>
              <a:t> </a:t>
            </a:r>
            <a:r>
              <a:rPr lang="ru-RU" sz="2000" dirty="0" err="1"/>
              <a:t>здібностей</a:t>
            </a:r>
            <a:r>
              <a:rPr lang="ru-RU" sz="2000" dirty="0"/>
              <a:t>, </a:t>
            </a:r>
            <a:r>
              <a:rPr lang="ru-RU" sz="2000" dirty="0" err="1"/>
              <a:t>необхідно</a:t>
            </a:r>
            <a:r>
              <a:rPr lang="ru-RU" sz="2000" dirty="0"/>
              <a:t> </a:t>
            </a:r>
            <a:r>
              <a:rPr lang="ru-RU" sz="2000" dirty="0" err="1"/>
              <a:t>з’ясувати</a:t>
            </a:r>
            <a:r>
              <a:rPr lang="ru-RU" sz="2000" dirty="0"/>
              <a:t> </a:t>
            </a:r>
            <a:r>
              <a:rPr lang="ru-RU" sz="2000" dirty="0" err="1"/>
              <a:t>зміст</a:t>
            </a:r>
            <a:r>
              <a:rPr lang="ru-RU" sz="2000" dirty="0"/>
              <a:t> </a:t>
            </a:r>
            <a:r>
              <a:rPr lang="ru-RU" sz="2000" dirty="0" err="1"/>
              <a:t>цих</a:t>
            </a:r>
            <a:r>
              <a:rPr lang="ru-RU" sz="2000" dirty="0"/>
              <a:t> понять.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41412" y="1447800"/>
            <a:ext cx="8689976" cy="5143500"/>
          </a:xfrm>
        </p:spPr>
        <p:txBody>
          <a:bodyPr>
            <a:noAutofit/>
          </a:bodyPr>
          <a:lstStyle/>
          <a:p>
            <a:pPr algn="just"/>
            <a:r>
              <a:rPr lang="ru-RU" sz="1800" b="1" i="1" dirty="0" err="1">
                <a:solidFill>
                  <a:schemeClr val="tx1"/>
                </a:solidFill>
              </a:rPr>
              <a:t>Знання</a:t>
            </a:r>
            <a:r>
              <a:rPr lang="ru-RU" sz="1800" i="1" dirty="0">
                <a:solidFill>
                  <a:schemeClr val="tx1"/>
                </a:solidFill>
              </a:rPr>
              <a:t> − </a:t>
            </a:r>
            <a:r>
              <a:rPr lang="ru-RU" sz="1800" i="1" dirty="0" err="1">
                <a:solidFill>
                  <a:schemeClr val="tx1"/>
                </a:solidFill>
              </a:rPr>
              <a:t>це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узагальнений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досвід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людства</a:t>
            </a:r>
            <a:r>
              <a:rPr lang="ru-RU" sz="1800" i="1" dirty="0">
                <a:solidFill>
                  <a:schemeClr val="tx1"/>
                </a:solidFill>
              </a:rPr>
              <a:t>, </a:t>
            </a:r>
            <a:r>
              <a:rPr lang="ru-RU" sz="1800" i="1" dirty="0" err="1">
                <a:solidFill>
                  <a:schemeClr val="tx1"/>
                </a:solidFill>
              </a:rPr>
              <a:t>котрий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відображає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різні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галузі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дійсності</a:t>
            </a:r>
            <a:r>
              <a:rPr lang="ru-RU" sz="1800" i="1" dirty="0">
                <a:solidFill>
                  <a:schemeClr val="tx1"/>
                </a:solidFill>
              </a:rPr>
              <a:t> у </a:t>
            </a:r>
            <a:r>
              <a:rPr lang="ru-RU" sz="1800" i="1" dirty="0" err="1">
                <a:solidFill>
                  <a:schemeClr val="tx1"/>
                </a:solidFill>
              </a:rPr>
              <a:t>вигляді</a:t>
            </a:r>
            <a:r>
              <a:rPr lang="ru-RU" sz="1800" i="1" dirty="0">
                <a:solidFill>
                  <a:schemeClr val="tx1"/>
                </a:solidFill>
              </a:rPr>
              <a:t> правил, </a:t>
            </a:r>
            <a:r>
              <a:rPr lang="ru-RU" sz="1800" i="1" dirty="0" err="1">
                <a:solidFill>
                  <a:schemeClr val="tx1"/>
                </a:solidFill>
              </a:rPr>
              <a:t>фактів</a:t>
            </a:r>
            <a:r>
              <a:rPr lang="ru-RU" sz="1800" i="1" dirty="0">
                <a:solidFill>
                  <a:schemeClr val="tx1"/>
                </a:solidFill>
              </a:rPr>
              <a:t>, </a:t>
            </a:r>
            <a:r>
              <a:rPr lang="ru-RU" sz="1800" i="1" dirty="0" err="1">
                <a:solidFill>
                  <a:schemeClr val="tx1"/>
                </a:solidFill>
              </a:rPr>
              <a:t>висновків</a:t>
            </a:r>
            <a:r>
              <a:rPr lang="ru-RU" sz="1800" i="1" dirty="0">
                <a:solidFill>
                  <a:schemeClr val="tx1"/>
                </a:solidFill>
              </a:rPr>
              <a:t>, </a:t>
            </a:r>
            <a:r>
              <a:rPr lang="ru-RU" sz="1800" i="1" dirty="0" err="1">
                <a:solidFill>
                  <a:schemeClr val="tx1"/>
                </a:solidFill>
              </a:rPr>
              <a:t>закономірностей</a:t>
            </a:r>
            <a:r>
              <a:rPr lang="ru-RU" sz="1800" i="1" dirty="0">
                <a:solidFill>
                  <a:schemeClr val="tx1"/>
                </a:solidFill>
              </a:rPr>
              <a:t>, понять, </a:t>
            </a:r>
            <a:r>
              <a:rPr lang="ru-RU" sz="1800" i="1" dirty="0" err="1">
                <a:solidFill>
                  <a:schemeClr val="tx1"/>
                </a:solidFill>
              </a:rPr>
              <a:t>теорій</a:t>
            </a:r>
            <a:r>
              <a:rPr lang="ru-RU" sz="1800" i="1" dirty="0">
                <a:solidFill>
                  <a:schemeClr val="tx1"/>
                </a:solidFill>
              </a:rPr>
              <a:t>, </a:t>
            </a:r>
            <a:r>
              <a:rPr lang="ru-RU" sz="1800" i="1" dirty="0" err="1">
                <a:solidFill>
                  <a:schemeClr val="tx1"/>
                </a:solidFill>
              </a:rPr>
              <a:t>ідей</a:t>
            </a:r>
            <a:r>
              <a:rPr lang="ru-RU" sz="1800" i="1" dirty="0">
                <a:solidFill>
                  <a:schemeClr val="tx1"/>
                </a:solidFill>
              </a:rPr>
              <a:t>, </a:t>
            </a:r>
            <a:r>
              <a:rPr lang="ru-RU" sz="1800" i="1" dirty="0" err="1">
                <a:solidFill>
                  <a:schemeClr val="tx1"/>
                </a:solidFill>
              </a:rPr>
              <a:t>якими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володіє</a:t>
            </a:r>
            <a:r>
              <a:rPr lang="ru-RU" sz="1800" i="1" dirty="0">
                <a:solidFill>
                  <a:schemeClr val="tx1"/>
                </a:solidFill>
              </a:rPr>
              <a:t> наука</a:t>
            </a:r>
            <a:r>
              <a:rPr lang="ru-RU" sz="1800" i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sz="1800" b="1" i="1" dirty="0" err="1">
                <a:solidFill>
                  <a:schemeClr val="tx1"/>
                </a:solidFill>
              </a:rPr>
              <a:t>Уміння</a:t>
            </a:r>
            <a:r>
              <a:rPr lang="ru-RU" sz="1800" b="1" i="1" dirty="0">
                <a:solidFill>
                  <a:schemeClr val="tx1"/>
                </a:solidFill>
              </a:rPr>
              <a:t> </a:t>
            </a:r>
            <a:r>
              <a:rPr lang="ru-RU" sz="1800" i="1" dirty="0">
                <a:solidFill>
                  <a:schemeClr val="tx1"/>
                </a:solidFill>
              </a:rPr>
              <a:t>− </a:t>
            </a:r>
            <a:r>
              <a:rPr lang="ru-RU" sz="1800" i="1" dirty="0" err="1">
                <a:solidFill>
                  <a:schemeClr val="tx1"/>
                </a:solidFill>
              </a:rPr>
              <a:t>здатність</a:t>
            </a:r>
            <a:r>
              <a:rPr lang="ru-RU" sz="1800" i="1" dirty="0">
                <a:solidFill>
                  <a:schemeClr val="tx1"/>
                </a:solidFill>
              </a:rPr>
              <a:t> на </a:t>
            </a:r>
            <a:r>
              <a:rPr lang="ru-RU" sz="1800" i="1" dirty="0" err="1">
                <a:solidFill>
                  <a:schemeClr val="tx1"/>
                </a:solidFill>
              </a:rPr>
              <a:t>належному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рівні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виконувати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певні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дії</a:t>
            </a:r>
            <a:r>
              <a:rPr lang="ru-RU" sz="1800" i="1" dirty="0">
                <a:solidFill>
                  <a:schemeClr val="tx1"/>
                </a:solidFill>
              </a:rPr>
              <a:t>, </a:t>
            </a:r>
            <a:r>
              <a:rPr lang="ru-RU" sz="1800" i="1" dirty="0" err="1">
                <a:solidFill>
                  <a:schemeClr val="tx1"/>
                </a:solidFill>
              </a:rPr>
              <a:t>засновані</a:t>
            </a:r>
            <a:r>
              <a:rPr lang="ru-RU" sz="1800" i="1" dirty="0">
                <a:solidFill>
                  <a:schemeClr val="tx1"/>
                </a:solidFill>
              </a:rPr>
              <a:t> на </a:t>
            </a:r>
            <a:r>
              <a:rPr lang="ru-RU" sz="1800" i="1" dirty="0" err="1">
                <a:solidFill>
                  <a:schemeClr val="tx1"/>
                </a:solidFill>
              </a:rPr>
              <a:t>доцільному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використанні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знань</a:t>
            </a:r>
            <a:r>
              <a:rPr lang="ru-RU" sz="1800" i="1" dirty="0">
                <a:solidFill>
                  <a:schemeClr val="tx1"/>
                </a:solidFill>
              </a:rPr>
              <a:t>. </a:t>
            </a:r>
            <a:endParaRPr lang="ru-RU" sz="1800" dirty="0">
              <a:solidFill>
                <a:schemeClr val="tx1"/>
              </a:solidFill>
            </a:endParaRPr>
          </a:p>
          <a:p>
            <a:pPr algn="just"/>
            <a:r>
              <a:rPr lang="ru-RU" sz="1800" b="1" i="1" dirty="0" err="1" smtClean="0">
                <a:solidFill>
                  <a:schemeClr val="tx1"/>
                </a:solidFill>
              </a:rPr>
              <a:t>Навички</a:t>
            </a:r>
            <a:r>
              <a:rPr lang="ru-RU" sz="1800" dirty="0" smtClean="0">
                <a:solidFill>
                  <a:schemeClr val="tx1"/>
                </a:solidFill>
              </a:rPr>
              <a:t> </a:t>
            </a:r>
            <a:r>
              <a:rPr lang="ru-RU" sz="1800" dirty="0">
                <a:solidFill>
                  <a:schemeClr val="tx1"/>
                </a:solidFill>
              </a:rPr>
              <a:t>− </a:t>
            </a:r>
            <a:r>
              <a:rPr lang="ru-RU" sz="1800" dirty="0" err="1">
                <a:solidFill>
                  <a:schemeClr val="tx1"/>
                </a:solidFill>
              </a:rPr>
              <a:t>психічне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новоутворення</a:t>
            </a:r>
            <a:r>
              <a:rPr lang="ru-RU" sz="1800" dirty="0">
                <a:solidFill>
                  <a:schemeClr val="tx1"/>
                </a:solidFill>
              </a:rPr>
              <a:t>, </a:t>
            </a:r>
            <a:r>
              <a:rPr lang="ru-RU" sz="1800" dirty="0" err="1">
                <a:solidFill>
                  <a:schemeClr val="tx1"/>
                </a:solidFill>
              </a:rPr>
              <a:t>завдяки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якому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можна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здійснювати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певну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дію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раціонально</a:t>
            </a:r>
            <a:r>
              <a:rPr lang="ru-RU" sz="1800" dirty="0">
                <a:solidFill>
                  <a:schemeClr val="tx1"/>
                </a:solidFill>
              </a:rPr>
              <a:t> та </a:t>
            </a:r>
            <a:r>
              <a:rPr lang="ru-RU" sz="1800" dirty="0" err="1">
                <a:solidFill>
                  <a:schemeClr val="tx1"/>
                </a:solidFill>
              </a:rPr>
              <a:t>швидко</a:t>
            </a:r>
            <a:r>
              <a:rPr lang="ru-RU" sz="1800" dirty="0">
                <a:solidFill>
                  <a:schemeClr val="tx1"/>
                </a:solidFill>
              </a:rPr>
              <a:t>, без </a:t>
            </a:r>
            <a:r>
              <a:rPr lang="ru-RU" sz="1800" dirty="0" err="1">
                <a:solidFill>
                  <a:schemeClr val="tx1"/>
                </a:solidFill>
              </a:rPr>
              <a:t>зайвих</a:t>
            </a:r>
            <a:r>
              <a:rPr lang="ru-RU" sz="1800" dirty="0">
                <a:solidFill>
                  <a:schemeClr val="tx1"/>
                </a:solidFill>
              </a:rPr>
              <a:t> затрат </a:t>
            </a:r>
            <a:r>
              <a:rPr lang="ru-RU" sz="1800" dirty="0" err="1">
                <a:solidFill>
                  <a:schemeClr val="tx1"/>
                </a:solidFill>
              </a:rPr>
              <a:t>фізичної</a:t>
            </a:r>
            <a:r>
              <a:rPr lang="ru-RU" sz="1800" dirty="0">
                <a:solidFill>
                  <a:schemeClr val="tx1"/>
                </a:solidFill>
              </a:rPr>
              <a:t> та </a:t>
            </a:r>
            <a:r>
              <a:rPr lang="ru-RU" sz="1800" dirty="0" err="1">
                <a:solidFill>
                  <a:schemeClr val="tx1"/>
                </a:solidFill>
              </a:rPr>
              <a:t>нервово-психічної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системи</a:t>
            </a:r>
            <a:r>
              <a:rPr lang="ru-RU" sz="1800" dirty="0">
                <a:solidFill>
                  <a:schemeClr val="tx1"/>
                </a:solidFill>
              </a:rPr>
              <a:t>; </a:t>
            </a:r>
            <a:r>
              <a:rPr lang="uk-UA" sz="1800" i="1" dirty="0">
                <a:solidFill>
                  <a:schemeClr val="tx1"/>
                </a:solidFill>
              </a:rPr>
              <a:t>автоматизовані вміння</a:t>
            </a:r>
            <a:r>
              <a:rPr lang="uk-UA" sz="1800" i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uk-UA" sz="1800" b="1" i="1" dirty="0">
                <a:solidFill>
                  <a:schemeClr val="tx1"/>
                </a:solidFill>
              </a:rPr>
              <a:t>К</a:t>
            </a:r>
            <a:r>
              <a:rPr lang="ru-RU" sz="1800" b="1" i="1" dirty="0" err="1">
                <a:solidFill>
                  <a:schemeClr val="tx1"/>
                </a:solidFill>
              </a:rPr>
              <a:t>омпетентність</a:t>
            </a:r>
            <a:r>
              <a:rPr lang="ru-RU" sz="1800" dirty="0">
                <a:solidFill>
                  <a:schemeClr val="tx1"/>
                </a:solidFill>
              </a:rPr>
              <a:t> - </a:t>
            </a:r>
            <a:r>
              <a:rPr lang="ru-RU" sz="1800" i="1" dirty="0" err="1">
                <a:solidFill>
                  <a:schemeClr val="tx1"/>
                </a:solidFill>
              </a:rPr>
              <a:t>динамічна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комбінація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знань</a:t>
            </a:r>
            <a:r>
              <a:rPr lang="ru-RU" sz="1800" i="1" dirty="0">
                <a:solidFill>
                  <a:schemeClr val="tx1"/>
                </a:solidFill>
              </a:rPr>
              <a:t>, </a:t>
            </a:r>
            <a:r>
              <a:rPr lang="ru-RU" sz="1800" i="1" dirty="0" err="1">
                <a:solidFill>
                  <a:schemeClr val="tx1"/>
                </a:solidFill>
              </a:rPr>
              <a:t>вмінь</a:t>
            </a:r>
            <a:r>
              <a:rPr lang="ru-RU" sz="1800" i="1" dirty="0">
                <a:solidFill>
                  <a:schemeClr val="tx1"/>
                </a:solidFill>
              </a:rPr>
              <a:t> і </a:t>
            </a:r>
            <a:r>
              <a:rPr lang="ru-RU" sz="1800" i="1" dirty="0" err="1">
                <a:solidFill>
                  <a:schemeClr val="tx1"/>
                </a:solidFill>
              </a:rPr>
              <a:t>практичних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навичок</a:t>
            </a:r>
            <a:r>
              <a:rPr lang="ru-RU" sz="1800" i="1" dirty="0">
                <a:solidFill>
                  <a:schemeClr val="tx1"/>
                </a:solidFill>
              </a:rPr>
              <a:t>, </a:t>
            </a:r>
            <a:r>
              <a:rPr lang="ru-RU" sz="1800" i="1" dirty="0" err="1">
                <a:solidFill>
                  <a:schemeClr val="tx1"/>
                </a:solidFill>
              </a:rPr>
              <a:t>способів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мислення</a:t>
            </a:r>
            <a:r>
              <a:rPr lang="ru-RU" sz="1800" i="1" dirty="0">
                <a:solidFill>
                  <a:schemeClr val="tx1"/>
                </a:solidFill>
              </a:rPr>
              <a:t>, </a:t>
            </a:r>
            <a:r>
              <a:rPr lang="ru-RU" sz="1800" i="1" dirty="0" err="1">
                <a:solidFill>
                  <a:schemeClr val="tx1"/>
                </a:solidFill>
              </a:rPr>
              <a:t>професійних</a:t>
            </a:r>
            <a:r>
              <a:rPr lang="ru-RU" sz="1800" i="1" dirty="0">
                <a:solidFill>
                  <a:schemeClr val="tx1"/>
                </a:solidFill>
              </a:rPr>
              <a:t>, </a:t>
            </a:r>
            <a:r>
              <a:rPr lang="ru-RU" sz="1800" i="1" dirty="0" err="1">
                <a:solidFill>
                  <a:schemeClr val="tx1"/>
                </a:solidFill>
              </a:rPr>
              <a:t>світоглядних</a:t>
            </a:r>
            <a:r>
              <a:rPr lang="ru-RU" sz="1800" i="1" dirty="0">
                <a:solidFill>
                  <a:schemeClr val="tx1"/>
                </a:solidFill>
              </a:rPr>
              <a:t> і </a:t>
            </a:r>
            <a:r>
              <a:rPr lang="ru-RU" sz="1800" i="1" dirty="0" err="1">
                <a:solidFill>
                  <a:schemeClr val="tx1"/>
                </a:solidFill>
              </a:rPr>
              <a:t>громадянських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якостей</a:t>
            </a:r>
            <a:r>
              <a:rPr lang="ru-RU" sz="1800" i="1" dirty="0">
                <a:solidFill>
                  <a:schemeClr val="tx1"/>
                </a:solidFill>
              </a:rPr>
              <a:t>, морально-</a:t>
            </a:r>
            <a:r>
              <a:rPr lang="ru-RU" sz="1800" i="1" dirty="0" err="1">
                <a:solidFill>
                  <a:schemeClr val="tx1"/>
                </a:solidFill>
              </a:rPr>
              <a:t>етичних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цінностей</a:t>
            </a:r>
            <a:r>
              <a:rPr lang="ru-RU" sz="1800" i="1" dirty="0">
                <a:solidFill>
                  <a:schemeClr val="tx1"/>
                </a:solidFill>
              </a:rPr>
              <a:t>, яка </a:t>
            </a:r>
            <a:r>
              <a:rPr lang="ru-RU" sz="1800" i="1" dirty="0" err="1">
                <a:solidFill>
                  <a:schemeClr val="tx1"/>
                </a:solidFill>
              </a:rPr>
              <a:t>визначає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здатність</a:t>
            </a:r>
            <a:r>
              <a:rPr lang="ru-RU" sz="1800" i="1" dirty="0">
                <a:solidFill>
                  <a:schemeClr val="tx1"/>
                </a:solidFill>
              </a:rPr>
              <a:t> особи </a:t>
            </a:r>
            <a:r>
              <a:rPr lang="ru-RU" sz="1800" i="1" dirty="0" err="1">
                <a:solidFill>
                  <a:schemeClr val="tx1"/>
                </a:solidFill>
              </a:rPr>
              <a:t>успішно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здійснювати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професійну</a:t>
            </a:r>
            <a:r>
              <a:rPr lang="ru-RU" sz="1800" i="1" dirty="0">
                <a:solidFill>
                  <a:schemeClr val="tx1"/>
                </a:solidFill>
              </a:rPr>
              <a:t> та </a:t>
            </a:r>
            <a:r>
              <a:rPr lang="ru-RU" sz="1800" i="1" dirty="0" err="1">
                <a:solidFill>
                  <a:schemeClr val="tx1"/>
                </a:solidFill>
              </a:rPr>
              <a:t>подальшу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навчальну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діяльність</a:t>
            </a:r>
            <a:r>
              <a:rPr lang="ru-RU" sz="1800" i="1" dirty="0">
                <a:solidFill>
                  <a:schemeClr val="tx1"/>
                </a:solidFill>
              </a:rPr>
              <a:t> і є результатом </a:t>
            </a:r>
            <a:r>
              <a:rPr lang="ru-RU" sz="1800" i="1" dirty="0" err="1">
                <a:solidFill>
                  <a:schemeClr val="tx1"/>
                </a:solidFill>
              </a:rPr>
              <a:t>навчання</a:t>
            </a:r>
            <a:r>
              <a:rPr lang="ru-RU" sz="1800" i="1" dirty="0">
                <a:solidFill>
                  <a:schemeClr val="tx1"/>
                </a:solidFill>
              </a:rPr>
              <a:t> на </a:t>
            </a:r>
            <a:r>
              <a:rPr lang="ru-RU" sz="1800" i="1" dirty="0" err="1">
                <a:solidFill>
                  <a:schemeClr val="tx1"/>
                </a:solidFill>
              </a:rPr>
              <a:t>певному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рівні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вищої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освіти</a:t>
            </a:r>
            <a:r>
              <a:rPr lang="uk-UA" sz="1800" i="1" dirty="0">
                <a:solidFill>
                  <a:schemeClr val="tx1"/>
                </a:solidFill>
              </a:rPr>
              <a:t>.</a:t>
            </a:r>
            <a:endParaRPr lang="ru-RU" sz="1800" dirty="0">
              <a:solidFill>
                <a:schemeClr val="tx1"/>
              </a:solidFill>
            </a:endParaRPr>
          </a:p>
          <a:p>
            <a:pPr algn="just"/>
            <a:endParaRPr lang="ru-RU" sz="2000" dirty="0">
              <a:solidFill>
                <a:schemeClr val="tx1"/>
              </a:solidFill>
            </a:endParaRPr>
          </a:p>
          <a:p>
            <a:pPr algn="just"/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959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617662" y="386385"/>
            <a:ext cx="8689976" cy="1099515"/>
          </a:xfrm>
        </p:spPr>
        <p:txBody>
          <a:bodyPr>
            <a:normAutofit/>
          </a:bodyPr>
          <a:lstStyle/>
          <a:p>
            <a:r>
              <a:rPr lang="ru-RU" sz="2400" dirty="0"/>
              <a:t> </a:t>
            </a:r>
            <a:br>
              <a:rPr lang="ru-RU" sz="2400" dirty="0"/>
            </a:br>
            <a:r>
              <a:rPr lang="ru-RU" sz="2400" dirty="0" err="1"/>
              <a:t>рівні</a:t>
            </a:r>
            <a:r>
              <a:rPr lang="ru-RU" sz="2400" dirty="0"/>
              <a:t> </a:t>
            </a:r>
            <a:r>
              <a:rPr lang="ru-RU" sz="2400" dirty="0" err="1"/>
              <a:t>засвоєння</a:t>
            </a:r>
            <a:r>
              <a:rPr lang="ru-RU" sz="2400" dirty="0"/>
              <a:t> </a:t>
            </a:r>
            <a:r>
              <a:rPr lang="ru-RU" sz="2400" dirty="0" err="1"/>
              <a:t>знань</a:t>
            </a:r>
            <a:r>
              <a:rPr lang="ru-RU" sz="2400" dirty="0"/>
              <a:t> і </a:t>
            </a:r>
            <a:r>
              <a:rPr lang="ru-RU" sz="2400" dirty="0" err="1"/>
              <a:t>способів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 </a:t>
            </a:r>
            <a:r>
              <a:rPr lang="ru-RU" sz="2400" dirty="0" err="1"/>
              <a:t>студентів</a:t>
            </a:r>
            <a:r>
              <a:rPr lang="ru-RU" sz="2400" dirty="0"/>
              <a:t>: 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751012" y="1866900"/>
            <a:ext cx="8689976" cy="3390899"/>
          </a:xfrm>
        </p:spPr>
        <p:txBody>
          <a:bodyPr>
            <a:normAutofit/>
          </a:bodyPr>
          <a:lstStyle/>
          <a:p>
            <a:pPr algn="just"/>
            <a:r>
              <a:rPr lang="ru-RU" sz="2000" i="1" dirty="0" err="1">
                <a:solidFill>
                  <a:schemeClr val="tx1"/>
                </a:solidFill>
              </a:rPr>
              <a:t>репродуктивний</a:t>
            </a:r>
            <a:r>
              <a:rPr lang="ru-RU" sz="2000" i="1" dirty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– </a:t>
            </a:r>
            <a:r>
              <a:rPr lang="ru-RU" sz="2000" dirty="0" err="1">
                <a:solidFill>
                  <a:schemeClr val="tx1"/>
                </a:solidFill>
              </a:rPr>
              <a:t>знання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фактів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явищ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подій</a:t>
            </a:r>
            <a:r>
              <a:rPr lang="ru-RU" sz="2000" dirty="0">
                <a:solidFill>
                  <a:schemeClr val="tx1"/>
                </a:solidFill>
              </a:rPr>
              <a:t>, правил і </a:t>
            </a:r>
            <a:r>
              <a:rPr lang="ru-RU" sz="2000" dirty="0" err="1">
                <a:solidFill>
                  <a:schemeClr val="tx1"/>
                </a:solidFill>
              </a:rPr>
              <a:t>їх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відтворення</a:t>
            </a:r>
            <a:r>
              <a:rPr lang="ru-RU" sz="2000" dirty="0">
                <a:solidFill>
                  <a:schemeClr val="tx1"/>
                </a:solidFill>
              </a:rPr>
              <a:t> без </a:t>
            </a:r>
            <a:r>
              <a:rPr lang="ru-RU" sz="2000" dirty="0" err="1">
                <a:solidFill>
                  <a:schemeClr val="tx1"/>
                </a:solidFill>
              </a:rPr>
              <a:t>суттєвих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змін</a:t>
            </a:r>
            <a:r>
              <a:rPr lang="ru-RU" sz="2000" dirty="0">
                <a:solidFill>
                  <a:schemeClr val="tx1"/>
                </a:solidFill>
              </a:rPr>
              <a:t>;</a:t>
            </a:r>
          </a:p>
          <a:p>
            <a:pPr algn="just"/>
            <a:r>
              <a:rPr lang="ru-RU" sz="2000" i="1" dirty="0" err="1">
                <a:solidFill>
                  <a:schemeClr val="tx1"/>
                </a:solidFill>
              </a:rPr>
              <a:t>конструктивний</a:t>
            </a:r>
            <a:r>
              <a:rPr lang="ru-RU" sz="2000" dirty="0">
                <a:solidFill>
                  <a:schemeClr val="tx1"/>
                </a:solidFill>
              </a:rPr>
              <a:t> – </a:t>
            </a:r>
            <a:r>
              <a:rPr lang="ru-RU" sz="2000" dirty="0" err="1">
                <a:solidFill>
                  <a:schemeClr val="tx1"/>
                </a:solidFill>
              </a:rPr>
              <a:t>знання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здобуті</a:t>
            </a:r>
            <a:r>
              <a:rPr lang="ru-RU" sz="2000" dirty="0">
                <a:solidFill>
                  <a:schemeClr val="tx1"/>
                </a:solidFill>
              </a:rPr>
              <a:t> в </a:t>
            </a:r>
            <a:r>
              <a:rPr lang="ru-RU" sz="2000" dirty="0" err="1">
                <a:solidFill>
                  <a:schemeClr val="tx1"/>
                </a:solidFill>
              </a:rPr>
              <a:t>результаті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комбінування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переконструювання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знань</a:t>
            </a:r>
            <a:r>
              <a:rPr lang="ru-RU" sz="2000" dirty="0">
                <a:solidFill>
                  <a:schemeClr val="tx1"/>
                </a:solidFill>
              </a:rPr>
              <a:t> репродуктивного </a:t>
            </a:r>
            <a:r>
              <a:rPr lang="ru-RU" sz="2000" dirty="0" err="1">
                <a:solidFill>
                  <a:schemeClr val="tx1"/>
                </a:solidFill>
              </a:rPr>
              <a:t>рівня</a:t>
            </a:r>
            <a:r>
              <a:rPr lang="ru-RU" sz="2000" dirty="0">
                <a:solidFill>
                  <a:schemeClr val="tx1"/>
                </a:solidFill>
              </a:rPr>
              <a:t> (за </a:t>
            </a:r>
            <a:r>
              <a:rPr lang="ru-RU" sz="2000" dirty="0" err="1">
                <a:solidFill>
                  <a:schemeClr val="tx1"/>
                </a:solidFill>
              </a:rPr>
              <a:t>допомогою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виділення</a:t>
            </a:r>
            <a:r>
              <a:rPr lang="ru-RU" sz="2000" dirty="0">
                <a:solidFill>
                  <a:schemeClr val="tx1"/>
                </a:solidFill>
              </a:rPr>
              <a:t> головного, </a:t>
            </a:r>
            <a:r>
              <a:rPr lang="ru-RU" sz="2000" dirty="0" err="1">
                <a:solidFill>
                  <a:schemeClr val="tx1"/>
                </a:solidFill>
              </a:rPr>
              <a:t>порівняння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узагальнення</a:t>
            </a:r>
            <a:r>
              <a:rPr lang="ru-RU" sz="2000" dirty="0">
                <a:solidFill>
                  <a:schemeClr val="tx1"/>
                </a:solidFill>
              </a:rPr>
              <a:t> й </a:t>
            </a:r>
            <a:r>
              <a:rPr lang="ru-RU" sz="2000" dirty="0" err="1">
                <a:solidFill>
                  <a:schemeClr val="tx1"/>
                </a:solidFill>
              </a:rPr>
              <a:t>інших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прийомів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мислительної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діяльності</a:t>
            </a:r>
            <a:r>
              <a:rPr lang="ru-RU" sz="2000" dirty="0">
                <a:solidFill>
                  <a:schemeClr val="tx1"/>
                </a:solidFill>
              </a:rPr>
              <a:t>); </a:t>
            </a:r>
          </a:p>
          <a:p>
            <a:pPr algn="just"/>
            <a:r>
              <a:rPr lang="ru-RU" sz="2000" i="1" dirty="0" err="1">
                <a:solidFill>
                  <a:schemeClr val="tx1"/>
                </a:solidFill>
              </a:rPr>
              <a:t>творчий</a:t>
            </a:r>
            <a:r>
              <a:rPr lang="ru-RU" sz="2000" i="1" dirty="0">
                <a:solidFill>
                  <a:schemeClr val="tx1"/>
                </a:solidFill>
              </a:rPr>
              <a:t> – </a:t>
            </a:r>
            <a:r>
              <a:rPr lang="ru-RU" sz="2000" dirty="0" err="1">
                <a:solidFill>
                  <a:schemeClr val="tx1"/>
                </a:solidFill>
              </a:rPr>
              <a:t>знання</a:t>
            </a:r>
            <a:r>
              <a:rPr lang="ru-RU" sz="2000" dirty="0">
                <a:solidFill>
                  <a:schemeClr val="tx1"/>
                </a:solidFill>
              </a:rPr>
              <a:t> й </a:t>
            </a:r>
            <a:r>
              <a:rPr lang="ru-RU" sz="2000" dirty="0" err="1">
                <a:solidFill>
                  <a:schemeClr val="tx1"/>
                </a:solidFill>
              </a:rPr>
              <a:t>уміння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отримані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під</a:t>
            </a:r>
            <a:r>
              <a:rPr lang="ru-RU" sz="2000" dirty="0">
                <a:solidFill>
                  <a:schemeClr val="tx1"/>
                </a:solidFill>
              </a:rPr>
              <a:t> час </a:t>
            </a:r>
            <a:r>
              <a:rPr lang="ru-RU" sz="2000" dirty="0" err="1">
                <a:solidFill>
                  <a:schemeClr val="tx1"/>
                </a:solidFill>
              </a:rPr>
              <a:t>самостійної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пошукової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роботи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студентів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їх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оригінальне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використання</a:t>
            </a:r>
            <a:r>
              <a:rPr lang="ru-RU" sz="2000" dirty="0">
                <a:solidFill>
                  <a:schemeClr val="tx1"/>
                </a:solidFill>
              </a:rPr>
              <a:t>.  </a:t>
            </a:r>
          </a:p>
          <a:p>
            <a:pPr algn="just"/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580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617662" y="386385"/>
            <a:ext cx="8689976" cy="1099515"/>
          </a:xfrm>
        </p:spPr>
        <p:txBody>
          <a:bodyPr>
            <a:normAutofit/>
          </a:bodyPr>
          <a:lstStyle/>
          <a:p>
            <a:r>
              <a:rPr lang="uk-UA" sz="2400" b="1" i="1" dirty="0"/>
              <a:t>структурні компоненти процесу навчання</a:t>
            </a:r>
            <a:endParaRPr lang="ru-RU" sz="24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751012" y="1333500"/>
            <a:ext cx="8689976" cy="4705350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600" b="1" i="1" dirty="0">
                <a:solidFill>
                  <a:schemeClr val="tx1"/>
                </a:solidFill>
              </a:rPr>
              <a:t>Цільовий компонент</a:t>
            </a:r>
            <a:r>
              <a:rPr lang="uk-UA" sz="1600" i="1" dirty="0">
                <a:solidFill>
                  <a:schemeClr val="tx1"/>
                </a:solidFill>
              </a:rPr>
              <a:t> полягає в усвідомленні педагогом і сприйнятті студентами цілей та завдань навчальної дисципліни, які визначають на основі вимог навчальної програми, ОКХ. </a:t>
            </a:r>
            <a:endParaRPr lang="ru-RU" sz="16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600" b="1" i="1" dirty="0" err="1">
                <a:solidFill>
                  <a:schemeClr val="tx1"/>
                </a:solidFill>
              </a:rPr>
              <a:t>Стимулювально</a:t>
            </a:r>
            <a:r>
              <a:rPr lang="uk-UA" sz="1600" b="1" i="1" dirty="0">
                <a:solidFill>
                  <a:schemeClr val="tx1"/>
                </a:solidFill>
              </a:rPr>
              <a:t>-мотиваційний</a:t>
            </a:r>
            <a:r>
              <a:rPr lang="uk-UA" sz="1600" i="1" dirty="0">
                <a:solidFill>
                  <a:schemeClr val="tx1"/>
                </a:solidFill>
              </a:rPr>
              <a:t> складник охоплює систему засобів стимулювання у студентів потреби у вивченні навчальної дисципліни та розуміння необхідності набутих знань для вирішення професійних завдань. </a:t>
            </a:r>
            <a:r>
              <a:rPr lang="ru-RU" sz="1600" dirty="0" err="1">
                <a:solidFill>
                  <a:schemeClr val="tx1"/>
                </a:solidFill>
              </a:rPr>
              <a:t>Мотивація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формується</a:t>
            </a:r>
            <a:r>
              <a:rPr lang="ru-RU" sz="1600" dirty="0">
                <a:solidFill>
                  <a:schemeClr val="tx1"/>
                </a:solidFill>
              </a:rPr>
              <a:t> на </a:t>
            </a:r>
            <a:r>
              <a:rPr lang="ru-RU" sz="1600" dirty="0" err="1">
                <a:solidFill>
                  <a:schemeClr val="tx1"/>
                </a:solidFill>
              </a:rPr>
              <a:t>всіх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етапах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навчання</a:t>
            </a:r>
            <a:r>
              <a:rPr lang="ru-RU" sz="1600" dirty="0">
                <a:solidFill>
                  <a:schemeClr val="tx1"/>
                </a:solidFill>
              </a:rPr>
              <a:t>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b="1" i="1" dirty="0" err="1">
                <a:solidFill>
                  <a:schemeClr val="tx1"/>
                </a:solidFill>
              </a:rPr>
              <a:t>Змістовий</a:t>
            </a:r>
            <a:r>
              <a:rPr lang="ru-RU" sz="1600" b="1" i="1" dirty="0">
                <a:solidFill>
                  <a:schemeClr val="tx1"/>
                </a:solidFill>
              </a:rPr>
              <a:t> компонент</a:t>
            </a:r>
            <a:r>
              <a:rPr lang="ru-RU" sz="1600" i="1" dirty="0">
                <a:solidFill>
                  <a:schemeClr val="tx1"/>
                </a:solidFill>
              </a:rPr>
              <a:t> </a:t>
            </a:r>
            <a:r>
              <a:rPr lang="ru-RU" sz="1600" i="1" dirty="0" err="1">
                <a:solidFill>
                  <a:schemeClr val="tx1"/>
                </a:solidFill>
              </a:rPr>
              <a:t>визначається</a:t>
            </a:r>
            <a:r>
              <a:rPr lang="ru-RU" sz="1600" i="1" dirty="0">
                <a:solidFill>
                  <a:schemeClr val="tx1"/>
                </a:solidFill>
              </a:rPr>
              <a:t> </a:t>
            </a:r>
            <a:r>
              <a:rPr lang="ru-RU" sz="1600" i="1" dirty="0" err="1">
                <a:solidFill>
                  <a:schemeClr val="tx1"/>
                </a:solidFill>
              </a:rPr>
              <a:t>галузевим</a:t>
            </a:r>
            <a:r>
              <a:rPr lang="ru-RU" sz="1600" i="1" dirty="0">
                <a:solidFill>
                  <a:schemeClr val="tx1"/>
                </a:solidFill>
              </a:rPr>
              <a:t> стандартом, </a:t>
            </a:r>
            <a:r>
              <a:rPr lang="ru-RU" sz="1600" i="1" dirty="0" err="1">
                <a:solidFill>
                  <a:schemeClr val="tx1"/>
                </a:solidFill>
              </a:rPr>
              <a:t>навчальним</a:t>
            </a:r>
            <a:r>
              <a:rPr lang="ru-RU" sz="1600" i="1" dirty="0">
                <a:solidFill>
                  <a:schemeClr val="tx1"/>
                </a:solidFill>
              </a:rPr>
              <a:t> планом, </a:t>
            </a:r>
            <a:r>
              <a:rPr lang="ru-RU" sz="1600" i="1" dirty="0" err="1">
                <a:solidFill>
                  <a:schemeClr val="tx1"/>
                </a:solidFill>
              </a:rPr>
              <a:t>програмою</a:t>
            </a:r>
            <a:r>
              <a:rPr lang="ru-RU" sz="1600" i="1" dirty="0">
                <a:solidFill>
                  <a:schemeClr val="tx1"/>
                </a:solidFill>
              </a:rPr>
              <a:t>, </a:t>
            </a:r>
            <a:r>
              <a:rPr lang="ru-RU" sz="1600" i="1" dirty="0" err="1">
                <a:solidFill>
                  <a:schemeClr val="tx1"/>
                </a:solidFill>
              </a:rPr>
              <a:t>підручниками</a:t>
            </a:r>
            <a:r>
              <a:rPr lang="ru-RU" sz="1600" i="1" dirty="0">
                <a:solidFill>
                  <a:schemeClr val="tx1"/>
                </a:solidFill>
              </a:rPr>
              <a:t> й </a:t>
            </a:r>
            <a:r>
              <a:rPr lang="ru-RU" sz="1600" i="1" dirty="0" err="1">
                <a:solidFill>
                  <a:schemeClr val="tx1"/>
                </a:solidFill>
              </a:rPr>
              <a:t>іншими</a:t>
            </a:r>
            <a:r>
              <a:rPr lang="ru-RU" sz="1600" i="1" dirty="0">
                <a:solidFill>
                  <a:schemeClr val="tx1"/>
                </a:solidFill>
              </a:rPr>
              <a:t> </a:t>
            </a:r>
            <a:r>
              <a:rPr lang="ru-RU" sz="1600" i="1" dirty="0" err="1">
                <a:solidFill>
                  <a:schemeClr val="tx1"/>
                </a:solidFill>
              </a:rPr>
              <a:t>об’єктивними</a:t>
            </a:r>
            <a:r>
              <a:rPr lang="ru-RU" sz="1600" i="1" dirty="0">
                <a:solidFill>
                  <a:schemeClr val="tx1"/>
                </a:solidFill>
              </a:rPr>
              <a:t> та </a:t>
            </a:r>
            <a:r>
              <a:rPr lang="ru-RU" sz="1600" i="1" dirty="0" err="1">
                <a:solidFill>
                  <a:schemeClr val="tx1"/>
                </a:solidFill>
              </a:rPr>
              <a:t>суб’єктивними</a:t>
            </a:r>
            <a:r>
              <a:rPr lang="ru-RU" sz="1600" i="1" dirty="0">
                <a:solidFill>
                  <a:schemeClr val="tx1"/>
                </a:solidFill>
              </a:rPr>
              <a:t> </a:t>
            </a:r>
            <a:r>
              <a:rPr lang="ru-RU" sz="1600" i="1" dirty="0" err="1">
                <a:solidFill>
                  <a:schemeClr val="tx1"/>
                </a:solidFill>
              </a:rPr>
              <a:t>чинниками</a:t>
            </a:r>
            <a:r>
              <a:rPr lang="ru-RU" sz="1600" i="1" dirty="0">
                <a:solidFill>
                  <a:schemeClr val="tx1"/>
                </a:solidFill>
              </a:rPr>
              <a:t>.  </a:t>
            </a:r>
            <a:endParaRPr lang="ru-RU" sz="16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dirty="0" err="1">
                <a:solidFill>
                  <a:schemeClr val="tx1"/>
                </a:solidFill>
              </a:rPr>
              <a:t>Процесуальну</a:t>
            </a:r>
            <a:r>
              <a:rPr lang="ru-RU" sz="1600" dirty="0">
                <a:solidFill>
                  <a:schemeClr val="tx1"/>
                </a:solidFill>
              </a:rPr>
              <a:t> суть </a:t>
            </a:r>
            <a:r>
              <a:rPr lang="ru-RU" sz="1600" dirty="0" err="1">
                <a:solidFill>
                  <a:schemeClr val="tx1"/>
                </a:solidFill>
              </a:rPr>
              <a:t>навчання</a:t>
            </a: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dirty="0" err="1">
                <a:solidFill>
                  <a:schemeClr val="tx1"/>
                </a:solidFill>
              </a:rPr>
              <a:t>відображає</a:t>
            </a:r>
            <a:r>
              <a:rPr lang="ru-RU" sz="1600" i="1" dirty="0">
                <a:solidFill>
                  <a:schemeClr val="tx1"/>
                </a:solidFill>
              </a:rPr>
              <a:t> </a:t>
            </a:r>
            <a:endParaRPr lang="ru-RU" sz="1600" i="1" dirty="0" smtClean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b="1" i="1" dirty="0" err="1" smtClean="0">
                <a:solidFill>
                  <a:schemeClr val="tx1"/>
                </a:solidFill>
              </a:rPr>
              <a:t>операційно-діяльнісний</a:t>
            </a:r>
            <a:r>
              <a:rPr lang="ru-RU" sz="1600" b="1" i="1" dirty="0" smtClean="0">
                <a:solidFill>
                  <a:schemeClr val="tx1"/>
                </a:solidFill>
              </a:rPr>
              <a:t> </a:t>
            </a:r>
            <a:r>
              <a:rPr lang="ru-RU" sz="1600" b="1" i="1" dirty="0" err="1">
                <a:solidFill>
                  <a:schemeClr val="tx1"/>
                </a:solidFill>
              </a:rPr>
              <a:t>складник</a:t>
            </a:r>
            <a:r>
              <a:rPr lang="ru-RU" sz="1600" i="1" dirty="0">
                <a:solidFill>
                  <a:schemeClr val="tx1"/>
                </a:solidFill>
              </a:rPr>
              <a:t>. </a:t>
            </a:r>
            <a:r>
              <a:rPr lang="ru-RU" sz="1600" i="1" dirty="0" err="1">
                <a:solidFill>
                  <a:schemeClr val="tx1"/>
                </a:solidFill>
              </a:rPr>
              <a:t>Він</a:t>
            </a:r>
            <a:r>
              <a:rPr lang="ru-RU" sz="1600" i="1" dirty="0">
                <a:solidFill>
                  <a:schemeClr val="tx1"/>
                </a:solidFill>
              </a:rPr>
              <a:t> </a:t>
            </a:r>
            <a:r>
              <a:rPr lang="ru-RU" sz="1600" i="1" dirty="0" err="1">
                <a:solidFill>
                  <a:schemeClr val="tx1"/>
                </a:solidFill>
              </a:rPr>
              <a:t>реалізується</a:t>
            </a:r>
            <a:r>
              <a:rPr lang="ru-RU" sz="1600" i="1" dirty="0">
                <a:solidFill>
                  <a:schemeClr val="tx1"/>
                </a:solidFill>
              </a:rPr>
              <a:t> за </a:t>
            </a:r>
            <a:r>
              <a:rPr lang="ru-RU" sz="1600" i="1" dirty="0" err="1">
                <a:solidFill>
                  <a:schemeClr val="tx1"/>
                </a:solidFill>
              </a:rPr>
              <a:t>допомогою</a:t>
            </a:r>
            <a:r>
              <a:rPr lang="ru-RU" sz="1600" i="1" dirty="0">
                <a:solidFill>
                  <a:schemeClr val="tx1"/>
                </a:solidFill>
              </a:rPr>
              <a:t> </a:t>
            </a:r>
            <a:r>
              <a:rPr lang="ru-RU" sz="1600" i="1" dirty="0" err="1">
                <a:solidFill>
                  <a:schemeClr val="tx1"/>
                </a:solidFill>
              </a:rPr>
              <a:t>оптимальних</a:t>
            </a:r>
            <a:r>
              <a:rPr lang="ru-RU" sz="1600" i="1" dirty="0">
                <a:solidFill>
                  <a:schemeClr val="tx1"/>
                </a:solidFill>
              </a:rPr>
              <a:t> </a:t>
            </a:r>
            <a:r>
              <a:rPr lang="ru-RU" sz="1600" i="1" dirty="0" err="1">
                <a:solidFill>
                  <a:schemeClr val="tx1"/>
                </a:solidFill>
              </a:rPr>
              <a:t>методів</a:t>
            </a:r>
            <a:r>
              <a:rPr lang="ru-RU" sz="1600" i="1" dirty="0">
                <a:solidFill>
                  <a:schemeClr val="tx1"/>
                </a:solidFill>
              </a:rPr>
              <a:t>, </a:t>
            </a:r>
            <a:r>
              <a:rPr lang="ru-RU" sz="1600" i="1" dirty="0" err="1">
                <a:solidFill>
                  <a:schemeClr val="tx1"/>
                </a:solidFill>
              </a:rPr>
              <a:t>засобів</a:t>
            </a:r>
            <a:r>
              <a:rPr lang="ru-RU" sz="1600" i="1" dirty="0">
                <a:solidFill>
                  <a:schemeClr val="tx1"/>
                </a:solidFill>
              </a:rPr>
              <a:t> і форм </a:t>
            </a:r>
            <a:r>
              <a:rPr lang="ru-RU" sz="1600" i="1" dirty="0" err="1">
                <a:solidFill>
                  <a:schemeClr val="tx1"/>
                </a:solidFill>
              </a:rPr>
              <a:t>організації</a:t>
            </a:r>
            <a:r>
              <a:rPr lang="ru-RU" sz="1600" i="1" dirty="0">
                <a:solidFill>
                  <a:schemeClr val="tx1"/>
                </a:solidFill>
              </a:rPr>
              <a:t> </a:t>
            </a:r>
            <a:r>
              <a:rPr lang="ru-RU" sz="1600" i="1" dirty="0" err="1">
                <a:solidFill>
                  <a:schemeClr val="tx1"/>
                </a:solidFill>
              </a:rPr>
              <a:t>викладання</a:t>
            </a:r>
            <a:r>
              <a:rPr lang="ru-RU" sz="1600" i="1" dirty="0">
                <a:solidFill>
                  <a:schemeClr val="tx1"/>
                </a:solidFill>
              </a:rPr>
              <a:t> й </a:t>
            </a:r>
            <a:r>
              <a:rPr lang="ru-RU" sz="1600" i="1" dirty="0" err="1">
                <a:solidFill>
                  <a:schemeClr val="tx1"/>
                </a:solidFill>
              </a:rPr>
              <a:t>учіння</a:t>
            </a:r>
            <a:r>
              <a:rPr lang="ru-RU" sz="1600" i="1" dirty="0">
                <a:solidFill>
                  <a:schemeClr val="tx1"/>
                </a:solidFill>
              </a:rPr>
              <a:t>. </a:t>
            </a:r>
            <a:endParaRPr lang="ru-RU" sz="16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b="1" i="1" dirty="0">
                <a:solidFill>
                  <a:schemeClr val="tx1"/>
                </a:solidFill>
              </a:rPr>
              <a:t>Контрольно-</a:t>
            </a:r>
            <a:r>
              <a:rPr lang="ru-RU" sz="1600" b="1" i="1" dirty="0" err="1">
                <a:solidFill>
                  <a:schemeClr val="tx1"/>
                </a:solidFill>
              </a:rPr>
              <a:t>регулювальний</a:t>
            </a:r>
            <a:r>
              <a:rPr lang="ru-RU" sz="1600" b="1" i="1" dirty="0">
                <a:solidFill>
                  <a:schemeClr val="tx1"/>
                </a:solidFill>
              </a:rPr>
              <a:t> компонент</a:t>
            </a:r>
            <a:r>
              <a:rPr lang="ru-RU" sz="1600" i="1" dirty="0">
                <a:solidFill>
                  <a:schemeClr val="tx1"/>
                </a:solidFill>
              </a:rPr>
              <a:t> </a:t>
            </a:r>
            <a:r>
              <a:rPr lang="ru-RU" sz="1600" i="1" dirty="0" err="1">
                <a:solidFill>
                  <a:schemeClr val="tx1"/>
                </a:solidFill>
              </a:rPr>
              <a:t>передбачає</a:t>
            </a:r>
            <a:r>
              <a:rPr lang="ru-RU" sz="1600" i="1" dirty="0">
                <a:solidFill>
                  <a:schemeClr val="tx1"/>
                </a:solidFill>
              </a:rPr>
              <a:t> </a:t>
            </a:r>
            <a:r>
              <a:rPr lang="ru-RU" sz="1600" i="1" dirty="0" err="1">
                <a:solidFill>
                  <a:schemeClr val="tx1"/>
                </a:solidFill>
              </a:rPr>
              <a:t>одночасний</a:t>
            </a:r>
            <a:r>
              <a:rPr lang="ru-RU" sz="1600" i="1" dirty="0">
                <a:solidFill>
                  <a:schemeClr val="tx1"/>
                </a:solidFill>
              </a:rPr>
              <a:t> контроль </a:t>
            </a:r>
            <a:r>
              <a:rPr lang="ru-RU" sz="1600" i="1" dirty="0" err="1">
                <a:solidFill>
                  <a:schemeClr val="tx1"/>
                </a:solidFill>
              </a:rPr>
              <a:t>викладача</a:t>
            </a:r>
            <a:r>
              <a:rPr lang="ru-RU" sz="1600" i="1" dirty="0">
                <a:solidFill>
                  <a:schemeClr val="tx1"/>
                </a:solidFill>
              </a:rPr>
              <a:t> за </a:t>
            </a:r>
            <a:r>
              <a:rPr lang="ru-RU" sz="1600" i="1" dirty="0" err="1">
                <a:solidFill>
                  <a:schemeClr val="tx1"/>
                </a:solidFill>
              </a:rPr>
              <a:t>розв’язанням</a:t>
            </a:r>
            <a:r>
              <a:rPr lang="ru-RU" sz="1600" i="1" dirty="0">
                <a:solidFill>
                  <a:schemeClr val="tx1"/>
                </a:solidFill>
              </a:rPr>
              <a:t> </a:t>
            </a:r>
            <a:r>
              <a:rPr lang="ru-RU" sz="1600" i="1" dirty="0" err="1">
                <a:solidFill>
                  <a:schemeClr val="tx1"/>
                </a:solidFill>
              </a:rPr>
              <a:t>поставлених</a:t>
            </a:r>
            <a:r>
              <a:rPr lang="ru-RU" sz="1600" i="1" dirty="0">
                <a:solidFill>
                  <a:schemeClr val="tx1"/>
                </a:solidFill>
              </a:rPr>
              <a:t> </a:t>
            </a:r>
            <a:r>
              <a:rPr lang="ru-RU" sz="1600" i="1" dirty="0" err="1">
                <a:solidFill>
                  <a:schemeClr val="tx1"/>
                </a:solidFill>
              </a:rPr>
              <a:t>завдань</a:t>
            </a:r>
            <a:r>
              <a:rPr lang="ru-RU" sz="1600" i="1" dirty="0">
                <a:solidFill>
                  <a:schemeClr val="tx1"/>
                </a:solidFill>
              </a:rPr>
              <a:t> і самоконтроль </a:t>
            </a:r>
            <a:r>
              <a:rPr lang="ru-RU" sz="1600" i="1" dirty="0" err="1">
                <a:solidFill>
                  <a:schemeClr val="tx1"/>
                </a:solidFill>
              </a:rPr>
              <a:t>студентів</a:t>
            </a:r>
            <a:r>
              <a:rPr lang="ru-RU" sz="1600" i="1" dirty="0">
                <a:solidFill>
                  <a:schemeClr val="tx1"/>
                </a:solidFill>
              </a:rPr>
              <a:t> за </a:t>
            </a:r>
            <a:r>
              <a:rPr lang="ru-RU" sz="1600" i="1" dirty="0" err="1">
                <a:solidFill>
                  <a:schemeClr val="tx1"/>
                </a:solidFill>
              </a:rPr>
              <a:t>правильністю</a:t>
            </a:r>
            <a:r>
              <a:rPr lang="ru-RU" sz="1600" i="1" dirty="0">
                <a:solidFill>
                  <a:schemeClr val="tx1"/>
                </a:solidFill>
              </a:rPr>
              <a:t> </a:t>
            </a:r>
            <a:r>
              <a:rPr lang="ru-RU" sz="1600" i="1" dirty="0" err="1">
                <a:solidFill>
                  <a:schemeClr val="tx1"/>
                </a:solidFill>
              </a:rPr>
              <a:t>виконання</a:t>
            </a:r>
            <a:r>
              <a:rPr lang="ru-RU" sz="1600" i="1" dirty="0">
                <a:solidFill>
                  <a:schemeClr val="tx1"/>
                </a:solidFill>
              </a:rPr>
              <a:t> </a:t>
            </a:r>
            <a:r>
              <a:rPr lang="ru-RU" sz="1600" i="1" dirty="0" err="1">
                <a:solidFill>
                  <a:schemeClr val="tx1"/>
                </a:solidFill>
              </a:rPr>
              <a:t>навчальних</a:t>
            </a:r>
            <a:r>
              <a:rPr lang="ru-RU" sz="1600" i="1" dirty="0">
                <a:solidFill>
                  <a:schemeClr val="tx1"/>
                </a:solidFill>
              </a:rPr>
              <a:t> </a:t>
            </a:r>
            <a:r>
              <a:rPr lang="ru-RU" sz="1600" i="1" dirty="0" err="1">
                <a:solidFill>
                  <a:schemeClr val="tx1"/>
                </a:solidFill>
              </a:rPr>
              <a:t>операцій</a:t>
            </a:r>
            <a:r>
              <a:rPr lang="ru-RU" sz="1600" i="1" dirty="0">
                <a:solidFill>
                  <a:schemeClr val="tx1"/>
                </a:solidFill>
              </a:rPr>
              <a:t>, </a:t>
            </a:r>
            <a:r>
              <a:rPr lang="ru-RU" sz="1600" i="1" dirty="0" err="1">
                <a:solidFill>
                  <a:schemeClr val="tx1"/>
                </a:solidFill>
              </a:rPr>
              <a:t>точністю</a:t>
            </a:r>
            <a:r>
              <a:rPr lang="ru-RU" sz="1600" i="1" dirty="0">
                <a:solidFill>
                  <a:schemeClr val="tx1"/>
                </a:solidFill>
              </a:rPr>
              <a:t> </a:t>
            </a:r>
            <a:r>
              <a:rPr lang="ru-RU" sz="1600" i="1" dirty="0" err="1">
                <a:solidFill>
                  <a:schemeClr val="tx1"/>
                </a:solidFill>
              </a:rPr>
              <a:t>відповідей</a:t>
            </a:r>
            <a:r>
              <a:rPr lang="ru-RU" sz="1600" i="1" dirty="0">
                <a:solidFill>
                  <a:schemeClr val="tx1"/>
                </a:solidFill>
              </a:rPr>
              <a:t>.  </a:t>
            </a:r>
            <a:endParaRPr lang="ru-RU" sz="16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b="1" i="1" dirty="0" err="1">
                <a:solidFill>
                  <a:schemeClr val="tx1"/>
                </a:solidFill>
              </a:rPr>
              <a:t>Оцінювально-результативний</a:t>
            </a:r>
            <a:r>
              <a:rPr lang="ru-RU" sz="1600" b="1" i="1" dirty="0">
                <a:solidFill>
                  <a:schemeClr val="tx1"/>
                </a:solidFill>
              </a:rPr>
              <a:t> </a:t>
            </a:r>
            <a:r>
              <a:rPr lang="ru-RU" sz="1600" b="1" i="1" dirty="0" err="1">
                <a:solidFill>
                  <a:schemeClr val="tx1"/>
                </a:solidFill>
              </a:rPr>
              <a:t>складник</a:t>
            </a:r>
            <a:r>
              <a:rPr lang="ru-RU" sz="1600" i="1" dirty="0">
                <a:solidFill>
                  <a:schemeClr val="tx1"/>
                </a:solidFill>
              </a:rPr>
              <a:t> – </a:t>
            </a:r>
            <a:r>
              <a:rPr lang="ru-RU" sz="1600" i="1" dirty="0" err="1">
                <a:solidFill>
                  <a:schemeClr val="tx1"/>
                </a:solidFill>
              </a:rPr>
              <a:t>оцінювання</a:t>
            </a:r>
            <a:r>
              <a:rPr lang="ru-RU" sz="1600" i="1" dirty="0">
                <a:solidFill>
                  <a:schemeClr val="tx1"/>
                </a:solidFill>
              </a:rPr>
              <a:t> педагогами та </a:t>
            </a:r>
            <a:r>
              <a:rPr lang="ru-RU" sz="1600" i="1" dirty="0" err="1">
                <a:solidFill>
                  <a:schemeClr val="tx1"/>
                </a:solidFill>
              </a:rPr>
              <a:t>самооцінювання</a:t>
            </a:r>
            <a:r>
              <a:rPr lang="ru-RU" sz="1600" i="1" dirty="0">
                <a:solidFill>
                  <a:schemeClr val="tx1"/>
                </a:solidFill>
              </a:rPr>
              <a:t> студентами </a:t>
            </a:r>
            <a:r>
              <a:rPr lang="ru-RU" sz="1600" i="1" dirty="0" err="1">
                <a:solidFill>
                  <a:schemeClr val="tx1"/>
                </a:solidFill>
              </a:rPr>
              <a:t>досягнутих</a:t>
            </a:r>
            <a:r>
              <a:rPr lang="ru-RU" sz="1600" i="1" dirty="0">
                <a:solidFill>
                  <a:schemeClr val="tx1"/>
                </a:solidFill>
              </a:rPr>
              <a:t> у </a:t>
            </a:r>
            <a:r>
              <a:rPr lang="ru-RU" sz="1600" i="1" dirty="0" err="1">
                <a:solidFill>
                  <a:schemeClr val="tx1"/>
                </a:solidFill>
              </a:rPr>
              <a:t>процесі</a:t>
            </a:r>
            <a:r>
              <a:rPr lang="ru-RU" sz="1600" i="1" dirty="0">
                <a:solidFill>
                  <a:schemeClr val="tx1"/>
                </a:solidFill>
              </a:rPr>
              <a:t> </a:t>
            </a:r>
            <a:r>
              <a:rPr lang="ru-RU" sz="1600" i="1" dirty="0" err="1">
                <a:solidFill>
                  <a:schemeClr val="tx1"/>
                </a:solidFill>
              </a:rPr>
              <a:t>навчання</a:t>
            </a:r>
            <a:r>
              <a:rPr lang="ru-RU" sz="1600" i="1" dirty="0">
                <a:solidFill>
                  <a:schemeClr val="tx1"/>
                </a:solidFill>
              </a:rPr>
              <a:t> </a:t>
            </a:r>
            <a:r>
              <a:rPr lang="ru-RU" sz="1600" i="1" dirty="0" err="1">
                <a:solidFill>
                  <a:schemeClr val="tx1"/>
                </a:solidFill>
              </a:rPr>
              <a:t>результатів</a:t>
            </a:r>
            <a:r>
              <a:rPr lang="ru-RU" sz="1600" i="1" dirty="0">
                <a:solidFill>
                  <a:schemeClr val="tx1"/>
                </a:solidFill>
              </a:rPr>
              <a:t>, </a:t>
            </a:r>
            <a:r>
              <a:rPr lang="ru-RU" sz="1600" i="1" dirty="0" err="1">
                <a:solidFill>
                  <a:schemeClr val="tx1"/>
                </a:solidFill>
              </a:rPr>
              <a:t>виявлення</a:t>
            </a:r>
            <a:r>
              <a:rPr lang="ru-RU" sz="1600" i="1" dirty="0">
                <a:solidFill>
                  <a:schemeClr val="tx1"/>
                </a:solidFill>
              </a:rPr>
              <a:t> причин </a:t>
            </a:r>
            <a:r>
              <a:rPr lang="ru-RU" sz="1600" i="1" dirty="0" err="1">
                <a:solidFill>
                  <a:schemeClr val="tx1"/>
                </a:solidFill>
              </a:rPr>
              <a:t>певних</a:t>
            </a:r>
            <a:r>
              <a:rPr lang="ru-RU" sz="1600" i="1" dirty="0">
                <a:solidFill>
                  <a:schemeClr val="tx1"/>
                </a:solidFill>
              </a:rPr>
              <a:t> прогалин у </a:t>
            </a:r>
            <a:r>
              <a:rPr lang="ru-RU" sz="1600" i="1" dirty="0" err="1">
                <a:solidFill>
                  <a:schemeClr val="tx1"/>
                </a:solidFill>
              </a:rPr>
              <a:t>знаннях</a:t>
            </a:r>
            <a:r>
              <a:rPr lang="ru-RU" sz="1600" i="1" dirty="0">
                <a:solidFill>
                  <a:schemeClr val="tx1"/>
                </a:solidFill>
              </a:rPr>
              <a:t>. </a:t>
            </a:r>
            <a:endParaRPr lang="ru-RU" sz="16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106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617662" y="361950"/>
            <a:ext cx="8689976" cy="1333501"/>
          </a:xfrm>
        </p:spPr>
        <p:txBody>
          <a:bodyPr>
            <a:normAutofit fontScale="90000"/>
          </a:bodyPr>
          <a:lstStyle/>
          <a:p>
            <a:r>
              <a:rPr lang="ru-RU" sz="2400" b="1" i="1" dirty="0" err="1"/>
              <a:t>Функція</a:t>
            </a:r>
            <a:r>
              <a:rPr lang="ru-RU" sz="2400" b="1" i="1" dirty="0"/>
              <a:t> </a:t>
            </a:r>
            <a:r>
              <a:rPr lang="ru-RU" sz="2400" b="1" i="1" dirty="0" err="1"/>
              <a:t>навчання</a:t>
            </a:r>
            <a:r>
              <a:rPr lang="ru-RU" sz="2400" dirty="0"/>
              <a:t> –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призначення</a:t>
            </a:r>
            <a:r>
              <a:rPr lang="ru-RU" sz="2400" dirty="0"/>
              <a:t> </a:t>
            </a:r>
            <a:r>
              <a:rPr lang="ru-RU" sz="2400" dirty="0" err="1"/>
              <a:t>навчального</a:t>
            </a:r>
            <a:r>
              <a:rPr lang="ru-RU" sz="2400" dirty="0"/>
              <a:t> </a:t>
            </a:r>
            <a:r>
              <a:rPr lang="ru-RU" sz="2400" dirty="0" err="1"/>
              <a:t>процесу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забезпечує</a:t>
            </a:r>
            <a:r>
              <a:rPr lang="ru-RU" sz="2400" dirty="0"/>
              <a:t> </a:t>
            </a:r>
            <a:r>
              <a:rPr lang="ru-RU" sz="2400" dirty="0" err="1"/>
              <a:t>реалізацію</a:t>
            </a:r>
            <a:r>
              <a:rPr lang="ru-RU" sz="2400" dirty="0"/>
              <a:t> </a:t>
            </a:r>
            <a:r>
              <a:rPr lang="ru-RU" sz="2400" dirty="0" err="1"/>
              <a:t>завдань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стоять перед </a:t>
            </a:r>
            <a:r>
              <a:rPr lang="ru-RU" sz="2400" dirty="0" err="1"/>
              <a:t>вищою</a:t>
            </a:r>
            <a:r>
              <a:rPr lang="ru-RU" sz="2400" dirty="0"/>
              <a:t> школою.  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95300" y="1866900"/>
            <a:ext cx="10687050" cy="4686300"/>
          </a:xfrm>
        </p:spPr>
        <p:txBody>
          <a:bodyPr>
            <a:noAutofit/>
          </a:bodyPr>
          <a:lstStyle/>
          <a:p>
            <a:pPr algn="just"/>
            <a:r>
              <a:rPr lang="ru-RU" sz="2000" dirty="0" err="1">
                <a:solidFill>
                  <a:schemeClr val="tx1"/>
                </a:solidFill>
              </a:rPr>
              <a:t>Навчання</a:t>
            </a:r>
            <a:r>
              <a:rPr lang="ru-RU" sz="2000" dirty="0">
                <a:solidFill>
                  <a:schemeClr val="tx1"/>
                </a:solidFill>
              </a:rPr>
              <a:t> у ЗВО </a:t>
            </a:r>
            <a:r>
              <a:rPr lang="ru-RU" sz="2000" dirty="0" err="1">
                <a:solidFill>
                  <a:schemeClr val="tx1"/>
                </a:solidFill>
              </a:rPr>
              <a:t>виконує</a:t>
            </a:r>
            <a:r>
              <a:rPr lang="ru-RU" sz="2000" dirty="0">
                <a:solidFill>
                  <a:schemeClr val="tx1"/>
                </a:solidFill>
              </a:rPr>
              <a:t> 4 </a:t>
            </a:r>
            <a:r>
              <a:rPr lang="ru-RU" sz="2000" dirty="0" err="1">
                <a:solidFill>
                  <a:schemeClr val="tx1"/>
                </a:solidFill>
              </a:rPr>
              <a:t>основні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</a:rPr>
              <a:t>функції</a:t>
            </a:r>
            <a:r>
              <a:rPr lang="ru-RU" sz="2000" b="1" dirty="0">
                <a:solidFill>
                  <a:schemeClr val="tx1"/>
                </a:solidFill>
              </a:rPr>
              <a:t>: </a:t>
            </a:r>
            <a:endParaRPr lang="ru-RU" sz="2000" dirty="0">
              <a:solidFill>
                <a:schemeClr val="tx1"/>
              </a:solidFill>
            </a:endParaRPr>
          </a:p>
          <a:p>
            <a:pPr lvl="0" algn="just" fontAlgn="base"/>
            <a:r>
              <a:rPr lang="ru-RU" sz="2000" i="1" dirty="0" err="1">
                <a:solidFill>
                  <a:schemeClr val="tx1"/>
                </a:solidFill>
              </a:rPr>
              <a:t>освітню</a:t>
            </a:r>
            <a:r>
              <a:rPr lang="ru-RU" sz="2000" dirty="0">
                <a:solidFill>
                  <a:schemeClr val="tx1"/>
                </a:solidFill>
              </a:rPr>
              <a:t> – </a:t>
            </a:r>
            <a:r>
              <a:rPr lang="ru-RU" sz="2000" dirty="0" err="1">
                <a:solidFill>
                  <a:schemeClr val="tx1"/>
                </a:solidFill>
              </a:rPr>
              <a:t>надання</a:t>
            </a:r>
            <a:r>
              <a:rPr lang="ru-RU" sz="2000" dirty="0">
                <a:solidFill>
                  <a:schemeClr val="tx1"/>
                </a:solidFill>
              </a:rPr>
              <a:t> студентам </a:t>
            </a:r>
            <a:r>
              <a:rPr lang="ru-RU" sz="2000" dirty="0" err="1">
                <a:solidFill>
                  <a:schemeClr val="tx1"/>
                </a:solidFill>
              </a:rPr>
              <a:t>можливості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здобути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наукові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систематизовані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знання</a:t>
            </a:r>
            <a:r>
              <a:rPr lang="ru-RU" sz="2000" dirty="0">
                <a:solidFill>
                  <a:schemeClr val="tx1"/>
                </a:solidFill>
              </a:rPr>
              <a:t>, а </a:t>
            </a:r>
            <a:r>
              <a:rPr lang="ru-RU" sz="2000" dirty="0" err="1">
                <a:solidFill>
                  <a:schemeClr val="tx1"/>
                </a:solidFill>
              </a:rPr>
              <a:t>також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формування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вмінь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навичок</a:t>
            </a:r>
            <a:r>
              <a:rPr lang="ru-RU" sz="2000" dirty="0">
                <a:solidFill>
                  <a:schemeClr val="tx1"/>
                </a:solidFill>
              </a:rPr>
              <a:t>; </a:t>
            </a:r>
          </a:p>
          <a:p>
            <a:pPr lvl="0" algn="just" fontAlgn="base"/>
            <a:r>
              <a:rPr lang="ru-RU" sz="2000" i="1" dirty="0" err="1">
                <a:solidFill>
                  <a:schemeClr val="tx1"/>
                </a:solidFill>
              </a:rPr>
              <a:t>виховну</a:t>
            </a:r>
            <a:r>
              <a:rPr lang="ru-RU" sz="2000" dirty="0">
                <a:solidFill>
                  <a:schemeClr val="tx1"/>
                </a:solidFill>
              </a:rPr>
              <a:t> – </a:t>
            </a:r>
            <a:r>
              <a:rPr lang="ru-RU" sz="2000" dirty="0" err="1">
                <a:solidFill>
                  <a:schemeClr val="tx1"/>
                </a:solidFill>
              </a:rPr>
              <a:t>формування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всебічно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розвиненої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особистості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її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індивідуальних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професійно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значущих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якостей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переконань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цінностей</a:t>
            </a:r>
            <a:r>
              <a:rPr lang="ru-RU" sz="2000" dirty="0">
                <a:solidFill>
                  <a:schemeClr val="tx1"/>
                </a:solidFill>
              </a:rPr>
              <a:t>, установок, </a:t>
            </a:r>
            <a:r>
              <a:rPr lang="ru-RU" sz="2000" dirty="0" err="1">
                <a:solidFill>
                  <a:schemeClr val="tx1"/>
                </a:solidFill>
              </a:rPr>
              <a:t>ідеалів</a:t>
            </a:r>
            <a:r>
              <a:rPr lang="ru-RU" sz="2000" dirty="0">
                <a:solidFill>
                  <a:schemeClr val="tx1"/>
                </a:solidFill>
              </a:rPr>
              <a:t>; </a:t>
            </a:r>
          </a:p>
          <a:p>
            <a:pPr lvl="0" algn="just" fontAlgn="base"/>
            <a:r>
              <a:rPr lang="ru-RU" sz="2000" i="1" dirty="0" err="1" smtClean="0">
                <a:solidFill>
                  <a:schemeClr val="tx1"/>
                </a:solidFill>
              </a:rPr>
              <a:t>розвивальну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>
                <a:solidFill>
                  <a:schemeClr val="tx1"/>
                </a:solidFill>
              </a:rPr>
              <a:t>– </a:t>
            </a:r>
            <a:r>
              <a:rPr lang="ru-RU" sz="2000" dirty="0" err="1">
                <a:solidFill>
                  <a:schemeClr val="tx1"/>
                </a:solidFill>
              </a:rPr>
              <a:t>формування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творчої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особистості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розвиток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емоційно-вольової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сенсорної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інтелектуальної</a:t>
            </a:r>
            <a:r>
              <a:rPr lang="ru-RU" sz="2000" dirty="0">
                <a:solidFill>
                  <a:schemeClr val="tx1"/>
                </a:solidFill>
              </a:rPr>
              <a:t> сфер </a:t>
            </a:r>
            <a:r>
              <a:rPr lang="ru-RU" sz="2000" dirty="0" err="1" smtClean="0">
                <a:solidFill>
                  <a:schemeClr val="tx1"/>
                </a:solidFill>
              </a:rPr>
              <a:t>людини</a:t>
            </a:r>
            <a:endParaRPr lang="ru-RU" sz="2000" dirty="0">
              <a:solidFill>
                <a:schemeClr val="tx1"/>
              </a:solidFill>
            </a:endParaRPr>
          </a:p>
          <a:p>
            <a:pPr lvl="0" algn="just" fontAlgn="base"/>
            <a:r>
              <a:rPr lang="ru-RU" sz="2000" i="1" dirty="0" err="1">
                <a:solidFill>
                  <a:schemeClr val="tx1"/>
                </a:solidFill>
              </a:rPr>
              <a:t>професійну</a:t>
            </a:r>
            <a:r>
              <a:rPr lang="ru-RU" sz="2000" dirty="0">
                <a:solidFill>
                  <a:schemeClr val="tx1"/>
                </a:solidFill>
              </a:rPr>
              <a:t> – </a:t>
            </a:r>
            <a:r>
              <a:rPr lang="ru-RU" sz="2000" dirty="0" err="1">
                <a:solidFill>
                  <a:schemeClr val="tx1"/>
                </a:solidFill>
              </a:rPr>
              <a:t>надання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освітньому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процесу</a:t>
            </a:r>
            <a:r>
              <a:rPr lang="ru-RU" sz="2000" dirty="0">
                <a:solidFill>
                  <a:schemeClr val="tx1"/>
                </a:solidFill>
              </a:rPr>
              <a:t> у ЗВО </a:t>
            </a:r>
            <a:r>
              <a:rPr lang="ru-RU" sz="2000" dirty="0" err="1">
                <a:solidFill>
                  <a:schemeClr val="tx1"/>
                </a:solidFill>
              </a:rPr>
              <a:t>фахової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спрямованості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піднесення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рівня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підготовки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майбутнього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спеціаліста</a:t>
            </a:r>
            <a:endParaRPr lang="ru-RU" sz="2000" dirty="0">
              <a:solidFill>
                <a:schemeClr val="tx1"/>
              </a:solidFill>
            </a:endParaRPr>
          </a:p>
          <a:p>
            <a:pPr algn="just"/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334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617662" y="386385"/>
            <a:ext cx="8689976" cy="1099515"/>
          </a:xfrm>
        </p:spPr>
        <p:txBody>
          <a:bodyPr>
            <a:normAutofit fontScale="90000"/>
          </a:bodyPr>
          <a:lstStyle/>
          <a:p>
            <a:r>
              <a:rPr lang="ru-RU" sz="2400" b="1" i="1" dirty="0" err="1"/>
              <a:t>Принципи</a:t>
            </a:r>
            <a:r>
              <a:rPr lang="ru-RU" sz="2400" b="1" i="1" dirty="0"/>
              <a:t> </a:t>
            </a:r>
            <a:r>
              <a:rPr lang="ru-RU" sz="2400" b="1" i="1" dirty="0" err="1"/>
              <a:t>навчання</a:t>
            </a:r>
            <a:r>
              <a:rPr lang="ru-RU" sz="2400" dirty="0"/>
              <a:t> − </a:t>
            </a:r>
            <a:r>
              <a:rPr lang="ru-RU" sz="2400" i="1" dirty="0" err="1"/>
              <a:t>це</a:t>
            </a:r>
            <a:r>
              <a:rPr lang="ru-RU" sz="2400" i="1" dirty="0"/>
              <a:t> </a:t>
            </a:r>
            <a:r>
              <a:rPr lang="ru-RU" sz="2400" i="1" dirty="0" err="1"/>
              <a:t>вихідні</a:t>
            </a:r>
            <a:r>
              <a:rPr lang="ru-RU" sz="2400" i="1" dirty="0"/>
              <a:t> </a:t>
            </a:r>
            <a:r>
              <a:rPr lang="ru-RU" sz="2400" i="1" dirty="0" err="1"/>
              <a:t>положення</a:t>
            </a:r>
            <a:r>
              <a:rPr lang="ru-RU" sz="2400" i="1" dirty="0"/>
              <a:t> </a:t>
            </a:r>
            <a:r>
              <a:rPr lang="ru-RU" sz="2400" i="1" dirty="0" err="1"/>
              <a:t>процесу</a:t>
            </a:r>
            <a:r>
              <a:rPr lang="ru-RU" sz="2400" i="1" dirty="0"/>
              <a:t> </a:t>
            </a:r>
            <a:r>
              <a:rPr lang="ru-RU" sz="2400" i="1" dirty="0" err="1"/>
              <a:t>навчання</a:t>
            </a:r>
            <a:r>
              <a:rPr lang="ru-RU" sz="2400" i="1" dirty="0"/>
              <a:t>, </a:t>
            </a:r>
            <a:r>
              <a:rPr lang="ru-RU" sz="2400" i="1" dirty="0" err="1"/>
              <a:t>які</a:t>
            </a:r>
            <a:r>
              <a:rPr lang="ru-RU" sz="2400" i="1" dirty="0"/>
              <a:t> </a:t>
            </a:r>
            <a:r>
              <a:rPr lang="ru-RU" sz="2400" i="1" dirty="0" err="1"/>
              <a:t>впливають</a:t>
            </a:r>
            <a:r>
              <a:rPr lang="ru-RU" sz="2400" i="1" dirty="0"/>
              <a:t> на </a:t>
            </a:r>
            <a:r>
              <a:rPr lang="ru-RU" sz="2400" i="1" dirty="0" err="1"/>
              <a:t>його</a:t>
            </a:r>
            <a:r>
              <a:rPr lang="ru-RU" sz="2400" i="1" dirty="0"/>
              <a:t> </a:t>
            </a:r>
            <a:r>
              <a:rPr lang="ru-RU" sz="2400" i="1" dirty="0" err="1"/>
              <a:t>ефективну</a:t>
            </a:r>
            <a:r>
              <a:rPr lang="ru-RU" sz="2400" i="1" dirty="0"/>
              <a:t> </a:t>
            </a:r>
            <a:r>
              <a:rPr lang="ru-RU" sz="2400" i="1" dirty="0" err="1"/>
              <a:t>організацію</a:t>
            </a:r>
            <a:r>
              <a:rPr lang="ru-RU" sz="2400" i="1" dirty="0"/>
              <a:t>.  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09550" y="1866900"/>
            <a:ext cx="11372850" cy="4476750"/>
          </a:xfrm>
        </p:spPr>
        <p:txBody>
          <a:bodyPr>
            <a:noAutofit/>
          </a:bodyPr>
          <a:lstStyle/>
          <a:p>
            <a:pPr marL="457200" indent="-457200" algn="just">
              <a:buAutoNum type="arabicPeriod"/>
            </a:pPr>
            <a:r>
              <a:rPr lang="ru-RU" sz="1800" i="1" dirty="0" smtClean="0">
                <a:solidFill>
                  <a:schemeClr val="tx1"/>
                </a:solidFill>
              </a:rPr>
              <a:t>Принцип </a:t>
            </a:r>
            <a:r>
              <a:rPr lang="ru-RU" sz="1800" i="1" dirty="0" err="1">
                <a:solidFill>
                  <a:schemeClr val="tx1"/>
                </a:solidFill>
              </a:rPr>
              <a:t>науковості</a:t>
            </a:r>
            <a:r>
              <a:rPr lang="ru-RU" sz="1800" dirty="0">
                <a:solidFill>
                  <a:schemeClr val="tx1"/>
                </a:solidFill>
              </a:rPr>
              <a:t> – </a:t>
            </a:r>
            <a:r>
              <a:rPr lang="ru-RU" sz="1800" dirty="0" err="1">
                <a:solidFill>
                  <a:schemeClr val="tx1"/>
                </a:solidFill>
              </a:rPr>
              <a:t>усі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знання</a:t>
            </a:r>
            <a:r>
              <a:rPr lang="ru-RU" sz="1800" dirty="0">
                <a:solidFill>
                  <a:schemeClr val="tx1"/>
                </a:solidFill>
              </a:rPr>
              <a:t> та </a:t>
            </a:r>
            <a:r>
              <a:rPr lang="ru-RU" sz="1800" dirty="0" err="1">
                <a:solidFill>
                  <a:schemeClr val="tx1"/>
                </a:solidFill>
              </a:rPr>
              <a:t>закони</a:t>
            </a:r>
            <a:r>
              <a:rPr lang="ru-RU" sz="1800" dirty="0">
                <a:solidFill>
                  <a:schemeClr val="tx1"/>
                </a:solidFill>
              </a:rPr>
              <a:t>, </a:t>
            </a:r>
            <a:r>
              <a:rPr lang="ru-RU" sz="1800" dirty="0" err="1">
                <a:solidFill>
                  <a:schemeClr val="tx1"/>
                </a:solidFill>
              </a:rPr>
              <a:t>які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вивчаються</a:t>
            </a:r>
            <a:r>
              <a:rPr lang="ru-RU" sz="1800" dirty="0">
                <a:solidFill>
                  <a:schemeClr val="tx1"/>
                </a:solidFill>
              </a:rPr>
              <a:t>, </a:t>
            </a:r>
            <a:r>
              <a:rPr lang="ru-RU" sz="1800" dirty="0" err="1">
                <a:solidFill>
                  <a:schemeClr val="tx1"/>
                </a:solidFill>
              </a:rPr>
              <a:t>повинні</a:t>
            </a:r>
            <a:r>
              <a:rPr lang="ru-RU" sz="1800" dirty="0">
                <a:solidFill>
                  <a:schemeClr val="tx1"/>
                </a:solidFill>
              </a:rPr>
              <a:t> бути </a:t>
            </a:r>
            <a:r>
              <a:rPr lang="ru-RU" sz="1800" dirty="0" err="1">
                <a:solidFill>
                  <a:schemeClr val="tx1"/>
                </a:solidFill>
              </a:rPr>
              <a:t>достовірними</a:t>
            </a:r>
            <a:r>
              <a:rPr lang="ru-RU" sz="1800" dirty="0">
                <a:solidFill>
                  <a:schemeClr val="tx1"/>
                </a:solidFill>
              </a:rPr>
              <a:t>. </a:t>
            </a:r>
            <a:endParaRPr lang="ru-RU" sz="1800" dirty="0" smtClean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ru-RU" sz="1800" i="1" dirty="0" smtClean="0">
                <a:solidFill>
                  <a:schemeClr val="tx1"/>
                </a:solidFill>
              </a:rPr>
              <a:t>Принцип </a:t>
            </a:r>
            <a:r>
              <a:rPr lang="ru-RU" sz="1800" i="1" dirty="0" err="1">
                <a:solidFill>
                  <a:schemeClr val="tx1"/>
                </a:solidFill>
              </a:rPr>
              <a:t>системності</a:t>
            </a:r>
            <a:r>
              <a:rPr lang="ru-RU" sz="1800" i="1" dirty="0">
                <a:solidFill>
                  <a:schemeClr val="tx1"/>
                </a:solidFill>
              </a:rPr>
              <a:t> та </a:t>
            </a:r>
            <a:r>
              <a:rPr lang="ru-RU" sz="1800" i="1" dirty="0" err="1">
                <a:solidFill>
                  <a:schemeClr val="tx1"/>
                </a:solidFill>
              </a:rPr>
              <a:t>послідовності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</a:rPr>
              <a:t>навчання</a:t>
            </a:r>
            <a:endParaRPr lang="ru-RU" sz="1800" i="1" dirty="0" smtClean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ru-RU" sz="1800" i="1" dirty="0" smtClean="0">
                <a:solidFill>
                  <a:schemeClr val="tx1"/>
                </a:solidFill>
              </a:rPr>
              <a:t>Принцип </a:t>
            </a:r>
            <a:r>
              <a:rPr lang="ru-RU" sz="1800" i="1" dirty="0" err="1">
                <a:solidFill>
                  <a:schemeClr val="tx1"/>
                </a:solidFill>
              </a:rPr>
              <a:t>зв’язку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навчання</a:t>
            </a:r>
            <a:r>
              <a:rPr lang="ru-RU" sz="1800" i="1" dirty="0">
                <a:solidFill>
                  <a:schemeClr val="tx1"/>
                </a:solidFill>
              </a:rPr>
              <a:t> з </a:t>
            </a:r>
            <a:r>
              <a:rPr lang="ru-RU" sz="1800" i="1" dirty="0" err="1">
                <a:solidFill>
                  <a:schemeClr val="tx1"/>
                </a:solidFill>
              </a:rPr>
              <a:t>життям</a:t>
            </a:r>
            <a:r>
              <a:rPr lang="ru-RU" sz="1800" dirty="0">
                <a:solidFill>
                  <a:schemeClr val="tx1"/>
                </a:solidFill>
              </a:rPr>
              <a:t> – </a:t>
            </a:r>
            <a:r>
              <a:rPr lang="ru-RU" sz="1800" dirty="0" err="1">
                <a:solidFill>
                  <a:schemeClr val="tx1"/>
                </a:solidFill>
              </a:rPr>
              <a:t>об’єктивні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зв’язки</a:t>
            </a:r>
            <a:r>
              <a:rPr lang="ru-RU" sz="1800" dirty="0">
                <a:solidFill>
                  <a:schemeClr val="tx1"/>
                </a:solidFill>
              </a:rPr>
              <a:t> науки й </a:t>
            </a:r>
            <a:r>
              <a:rPr lang="ru-RU" sz="1800" dirty="0" err="1">
                <a:solidFill>
                  <a:schemeClr val="tx1"/>
                </a:solidFill>
              </a:rPr>
              <a:t>виробництва</a:t>
            </a:r>
            <a:r>
              <a:rPr lang="ru-RU" sz="1800" dirty="0">
                <a:solidFill>
                  <a:schemeClr val="tx1"/>
                </a:solidFill>
              </a:rPr>
              <a:t>, </a:t>
            </a:r>
            <a:r>
              <a:rPr lang="ru-RU" sz="1800" dirty="0" err="1">
                <a:solidFill>
                  <a:schemeClr val="tx1"/>
                </a:solidFill>
              </a:rPr>
              <a:t>теорії</a:t>
            </a:r>
            <a:r>
              <a:rPr lang="ru-RU" sz="1800" dirty="0">
                <a:solidFill>
                  <a:schemeClr val="tx1"/>
                </a:solidFill>
              </a:rPr>
              <a:t> і </a:t>
            </a:r>
            <a:r>
              <a:rPr lang="ru-RU" sz="1800" dirty="0" smtClean="0">
                <a:solidFill>
                  <a:schemeClr val="tx1"/>
                </a:solidFill>
              </a:rPr>
              <a:t>практики</a:t>
            </a:r>
          </a:p>
          <a:p>
            <a:pPr marL="457200" indent="-457200" algn="just">
              <a:buAutoNum type="arabicPeriod"/>
            </a:pPr>
            <a:r>
              <a:rPr lang="ru-RU" sz="1800" i="1" dirty="0">
                <a:solidFill>
                  <a:schemeClr val="tx1"/>
                </a:solidFill>
              </a:rPr>
              <a:t>Принцип </a:t>
            </a:r>
            <a:r>
              <a:rPr lang="ru-RU" sz="1800" i="1" dirty="0" err="1">
                <a:solidFill>
                  <a:schemeClr val="tx1"/>
                </a:solidFill>
              </a:rPr>
              <a:t>свідомості</a:t>
            </a:r>
            <a:r>
              <a:rPr lang="ru-RU" sz="1800" i="1" dirty="0">
                <a:solidFill>
                  <a:schemeClr val="tx1"/>
                </a:solidFill>
              </a:rPr>
              <a:t>, </a:t>
            </a:r>
            <a:r>
              <a:rPr lang="ru-RU" sz="1800" i="1" dirty="0" err="1">
                <a:solidFill>
                  <a:schemeClr val="tx1"/>
                </a:solidFill>
              </a:rPr>
              <a:t>активності</a:t>
            </a:r>
            <a:r>
              <a:rPr lang="ru-RU" sz="1800" i="1" dirty="0">
                <a:solidFill>
                  <a:schemeClr val="tx1"/>
                </a:solidFill>
              </a:rPr>
              <a:t>, </a:t>
            </a:r>
            <a:r>
              <a:rPr lang="ru-RU" sz="1800" i="1" dirty="0" err="1">
                <a:solidFill>
                  <a:schemeClr val="tx1"/>
                </a:solidFill>
              </a:rPr>
              <a:t>відповідальності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студентів</a:t>
            </a:r>
            <a:r>
              <a:rPr lang="ru-RU" sz="1800" dirty="0">
                <a:solidFill>
                  <a:schemeClr val="tx1"/>
                </a:solidFill>
              </a:rPr>
              <a:t> – </a:t>
            </a:r>
            <a:r>
              <a:rPr lang="ru-RU" sz="1800" dirty="0" err="1">
                <a:solidFill>
                  <a:schemeClr val="tx1"/>
                </a:solidFill>
              </a:rPr>
              <a:t>їх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залучення</a:t>
            </a:r>
            <a:r>
              <a:rPr lang="ru-RU" sz="1800" dirty="0">
                <a:solidFill>
                  <a:schemeClr val="tx1"/>
                </a:solidFill>
              </a:rPr>
              <a:t> до </a:t>
            </a:r>
            <a:r>
              <a:rPr lang="ru-RU" sz="1800" dirty="0" err="1">
                <a:solidFill>
                  <a:schemeClr val="tx1"/>
                </a:solidFill>
              </a:rPr>
              <a:t>активної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пізнавальної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роботи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задля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забезпечення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свідомого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засвоєння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наукової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інформації</a:t>
            </a:r>
            <a:r>
              <a:rPr lang="ru-RU" sz="1800" dirty="0">
                <a:solidFill>
                  <a:schemeClr val="tx1"/>
                </a:solidFill>
              </a:rPr>
              <a:t> з </a:t>
            </a:r>
            <a:r>
              <a:rPr lang="ru-RU" sz="1800" dirty="0" err="1">
                <a:solidFill>
                  <a:schemeClr val="tx1"/>
                </a:solidFill>
              </a:rPr>
              <a:t>виходом</a:t>
            </a:r>
            <a:r>
              <a:rPr lang="ru-RU" sz="1800" dirty="0">
                <a:solidFill>
                  <a:schemeClr val="tx1"/>
                </a:solidFill>
              </a:rPr>
              <a:t> на </a:t>
            </a:r>
            <a:r>
              <a:rPr lang="ru-RU" sz="1800" dirty="0" smtClean="0">
                <a:solidFill>
                  <a:schemeClr val="tx1"/>
                </a:solidFill>
              </a:rPr>
              <a:t>практику</a:t>
            </a:r>
          </a:p>
          <a:p>
            <a:pPr marL="457200" indent="-457200" algn="just">
              <a:buAutoNum type="arabicPeriod"/>
            </a:pPr>
            <a:r>
              <a:rPr lang="ru-RU" sz="1800" i="1" dirty="0">
                <a:solidFill>
                  <a:schemeClr val="tx1"/>
                </a:solidFill>
              </a:rPr>
              <a:t>Принцип </a:t>
            </a:r>
            <a:r>
              <a:rPr lang="ru-RU" sz="1800" i="1" dirty="0" err="1">
                <a:solidFill>
                  <a:schemeClr val="tx1"/>
                </a:solidFill>
              </a:rPr>
              <a:t>наочності</a:t>
            </a:r>
            <a:r>
              <a:rPr lang="ru-RU" sz="1800" i="1" dirty="0">
                <a:solidFill>
                  <a:schemeClr val="tx1"/>
                </a:solidFill>
              </a:rPr>
              <a:t> у </a:t>
            </a:r>
            <a:r>
              <a:rPr lang="ru-RU" sz="1800" i="1" dirty="0" err="1" smtClean="0">
                <a:solidFill>
                  <a:schemeClr val="tx1"/>
                </a:solidFill>
              </a:rPr>
              <a:t>навчанні</a:t>
            </a:r>
            <a:endParaRPr lang="ru-RU" sz="1800" i="1" dirty="0" smtClean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ru-RU" sz="1800" i="1" dirty="0">
                <a:solidFill>
                  <a:schemeClr val="tx1"/>
                </a:solidFill>
              </a:rPr>
              <a:t>Принцип </a:t>
            </a:r>
            <a:r>
              <a:rPr lang="ru-RU" sz="1800" i="1" dirty="0" err="1">
                <a:solidFill>
                  <a:schemeClr val="tx1"/>
                </a:solidFill>
              </a:rPr>
              <a:t>міцності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засвоєння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знань</a:t>
            </a:r>
            <a:r>
              <a:rPr lang="ru-RU" sz="1800" i="1" dirty="0">
                <a:solidFill>
                  <a:schemeClr val="tx1"/>
                </a:solidFill>
              </a:rPr>
              <a:t>, </a:t>
            </a:r>
            <a:r>
              <a:rPr lang="ru-RU" sz="1800" i="1" dirty="0" err="1">
                <a:solidFill>
                  <a:schemeClr val="tx1"/>
                </a:solidFill>
              </a:rPr>
              <a:t>умінь</a:t>
            </a:r>
            <a:r>
              <a:rPr lang="ru-RU" sz="1800" i="1" dirty="0">
                <a:solidFill>
                  <a:schemeClr val="tx1"/>
                </a:solidFill>
              </a:rPr>
              <a:t> і </a:t>
            </a:r>
            <a:r>
              <a:rPr lang="ru-RU" sz="1800" i="1" dirty="0" err="1">
                <a:solidFill>
                  <a:schemeClr val="tx1"/>
                </a:solidFill>
              </a:rPr>
              <a:t>навичок</a:t>
            </a:r>
            <a:r>
              <a:rPr lang="ru-RU" sz="1800" dirty="0">
                <a:solidFill>
                  <a:schemeClr val="tx1"/>
                </a:solidFill>
              </a:rPr>
              <a:t> – </a:t>
            </a:r>
            <a:r>
              <a:rPr lang="ru-RU" sz="1800" dirty="0" err="1">
                <a:solidFill>
                  <a:schemeClr val="tx1"/>
                </a:solidFill>
              </a:rPr>
              <a:t>свідоме</a:t>
            </a:r>
            <a:r>
              <a:rPr lang="ru-RU" sz="1800" dirty="0">
                <a:solidFill>
                  <a:schemeClr val="tx1"/>
                </a:solidFill>
              </a:rPr>
              <a:t> й </a:t>
            </a:r>
            <a:r>
              <a:rPr lang="ru-RU" sz="1800" dirty="0" err="1">
                <a:solidFill>
                  <a:schemeClr val="tx1"/>
                </a:solidFill>
              </a:rPr>
              <a:t>ґрунтовне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засвоєння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фактів</a:t>
            </a:r>
            <a:r>
              <a:rPr lang="ru-RU" sz="1800" dirty="0">
                <a:solidFill>
                  <a:schemeClr val="tx1"/>
                </a:solidFill>
              </a:rPr>
              <a:t>, понять, </a:t>
            </a:r>
            <a:r>
              <a:rPr lang="ru-RU" sz="1800" dirty="0" err="1">
                <a:solidFill>
                  <a:schemeClr val="tx1"/>
                </a:solidFill>
              </a:rPr>
              <a:t>ідей</a:t>
            </a:r>
            <a:r>
              <a:rPr lang="ru-RU" sz="1800" dirty="0">
                <a:solidFill>
                  <a:schemeClr val="tx1"/>
                </a:solidFill>
              </a:rPr>
              <a:t>, правил, </a:t>
            </a:r>
            <a:r>
              <a:rPr lang="ru-RU" sz="1800" dirty="0" err="1">
                <a:solidFill>
                  <a:schemeClr val="tx1"/>
                </a:solidFill>
              </a:rPr>
              <a:t>розуміння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зв’язків</a:t>
            </a:r>
            <a:r>
              <a:rPr lang="ru-RU" sz="1800" dirty="0">
                <a:solidFill>
                  <a:schemeClr val="tx1"/>
                </a:solidFill>
              </a:rPr>
              <a:t> </a:t>
            </a:r>
            <a:r>
              <a:rPr lang="ru-RU" sz="1800" dirty="0" err="1">
                <a:solidFill>
                  <a:schemeClr val="tx1"/>
                </a:solidFill>
              </a:rPr>
              <a:t>між</a:t>
            </a:r>
            <a:r>
              <a:rPr lang="ru-RU" sz="1800" dirty="0">
                <a:solidFill>
                  <a:schemeClr val="tx1"/>
                </a:solidFill>
              </a:rPr>
              <a:t> предметами та </a:t>
            </a:r>
            <a:r>
              <a:rPr lang="ru-RU" sz="1800" dirty="0" err="1" smtClean="0">
                <a:solidFill>
                  <a:schemeClr val="tx1"/>
                </a:solidFill>
              </a:rPr>
              <a:t>явищами</a:t>
            </a:r>
            <a:endParaRPr lang="ru-RU" sz="1800" dirty="0" smtClean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ru-RU" sz="1800" i="1" dirty="0">
                <a:solidFill>
                  <a:schemeClr val="tx1"/>
                </a:solidFill>
              </a:rPr>
              <a:t>Принцип </a:t>
            </a:r>
            <a:r>
              <a:rPr lang="ru-RU" sz="1800" i="1" dirty="0" err="1">
                <a:solidFill>
                  <a:schemeClr val="tx1"/>
                </a:solidFill>
              </a:rPr>
              <a:t>індивідуалізації</a:t>
            </a:r>
            <a:r>
              <a:rPr lang="ru-RU" sz="1800" i="1" dirty="0">
                <a:solidFill>
                  <a:schemeClr val="tx1"/>
                </a:solidFill>
              </a:rPr>
              <a:t> та </a:t>
            </a:r>
            <a:r>
              <a:rPr lang="ru-RU" sz="1800" i="1" dirty="0" err="1">
                <a:solidFill>
                  <a:schemeClr val="tx1"/>
                </a:solidFill>
              </a:rPr>
              <a:t>диференціації</a:t>
            </a:r>
            <a:r>
              <a:rPr lang="ru-RU" sz="1800" i="1" dirty="0">
                <a:solidFill>
                  <a:schemeClr val="tx1"/>
                </a:solidFill>
              </a:rPr>
              <a:t> </a:t>
            </a:r>
            <a:r>
              <a:rPr lang="ru-RU" sz="1800" i="1" dirty="0" err="1">
                <a:solidFill>
                  <a:schemeClr val="tx1"/>
                </a:solidFill>
              </a:rPr>
              <a:t>навчання</a:t>
            </a:r>
            <a:endParaRPr lang="ru-RU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283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617662" y="171451"/>
            <a:ext cx="8689976" cy="1485900"/>
          </a:xfrm>
        </p:spPr>
        <p:txBody>
          <a:bodyPr>
            <a:noAutofit/>
          </a:bodyPr>
          <a:lstStyle/>
          <a:p>
            <a:r>
              <a:rPr lang="ru-RU" sz="2000" b="1" i="1" dirty="0" err="1"/>
              <a:t>Викладання</a:t>
            </a:r>
            <a:r>
              <a:rPr lang="ru-RU" sz="2000" dirty="0"/>
              <a:t> </a:t>
            </a:r>
            <a:r>
              <a:rPr lang="ru-RU" sz="2000" b="1" i="1" dirty="0"/>
              <a:t>(</a:t>
            </a:r>
            <a:r>
              <a:rPr lang="ru-RU" sz="2000" b="1" i="1" dirty="0" err="1"/>
              <a:t>научіння</a:t>
            </a:r>
            <a:r>
              <a:rPr lang="ru-RU" sz="2000" b="1" i="1" dirty="0"/>
              <a:t>)</a:t>
            </a:r>
            <a:r>
              <a:rPr lang="ru-RU" sz="2000" dirty="0"/>
              <a:t> – </a:t>
            </a:r>
            <a:r>
              <a:rPr lang="ru-RU" sz="2000" i="1" dirty="0" err="1"/>
              <a:t>діяльність</a:t>
            </a:r>
            <a:r>
              <a:rPr lang="ru-RU" sz="2000" i="1" dirty="0"/>
              <a:t> педагога, </a:t>
            </a:r>
            <a:r>
              <a:rPr lang="ru-RU" sz="2000" i="1" dirty="0" err="1"/>
              <a:t>спрямована</a:t>
            </a:r>
            <a:r>
              <a:rPr lang="ru-RU" sz="2000" i="1" dirty="0"/>
              <a:t> на </a:t>
            </a:r>
            <a:r>
              <a:rPr lang="ru-RU" sz="2000" i="1" dirty="0" err="1"/>
              <a:t>управління</a:t>
            </a:r>
            <a:r>
              <a:rPr lang="ru-RU" sz="2000" i="1" dirty="0"/>
              <a:t> </a:t>
            </a:r>
            <a:r>
              <a:rPr lang="ru-RU" sz="2000" i="1" dirty="0" err="1"/>
              <a:t>навчально-пізнавальною</a:t>
            </a:r>
            <a:r>
              <a:rPr lang="ru-RU" sz="2000" i="1" dirty="0"/>
              <a:t> </a:t>
            </a:r>
            <a:r>
              <a:rPr lang="ru-RU" sz="2000" i="1" dirty="0" err="1"/>
              <a:t>роботою</a:t>
            </a:r>
            <a:r>
              <a:rPr lang="ru-RU" sz="2000" i="1" dirty="0"/>
              <a:t> </a:t>
            </a:r>
            <a:r>
              <a:rPr lang="ru-RU" sz="2000" i="1" dirty="0" err="1"/>
              <a:t>студентів</a:t>
            </a:r>
            <a:r>
              <a:rPr lang="ru-RU" sz="2000" i="1" dirty="0"/>
              <a:t> на </a:t>
            </a:r>
            <a:r>
              <a:rPr lang="ru-RU" sz="2000" i="1" dirty="0" err="1"/>
              <a:t>основі</a:t>
            </a:r>
            <a:r>
              <a:rPr lang="ru-RU" sz="2000" i="1" dirty="0"/>
              <a:t> </a:t>
            </a:r>
            <a:r>
              <a:rPr lang="ru-RU" sz="2000" i="1" dirty="0" err="1"/>
              <a:t>врахування</a:t>
            </a:r>
            <a:r>
              <a:rPr lang="ru-RU" sz="2000" i="1" dirty="0"/>
              <a:t> </a:t>
            </a:r>
            <a:r>
              <a:rPr lang="ru-RU" sz="2000" i="1" dirty="0" err="1"/>
              <a:t>закономірностей</a:t>
            </a:r>
            <a:r>
              <a:rPr lang="ru-RU" sz="2000" i="1" dirty="0"/>
              <a:t>, </a:t>
            </a:r>
            <a:r>
              <a:rPr lang="ru-RU" sz="2000" i="1" dirty="0" err="1"/>
              <a:t>принципів</a:t>
            </a:r>
            <a:r>
              <a:rPr lang="ru-RU" sz="2000" i="1" dirty="0"/>
              <a:t>, </a:t>
            </a:r>
            <a:r>
              <a:rPr lang="ru-RU" sz="2000" i="1" dirty="0" err="1"/>
              <a:t>методів</a:t>
            </a:r>
            <a:r>
              <a:rPr lang="ru-RU" sz="2000" i="1" dirty="0"/>
              <a:t>, форм і </a:t>
            </a:r>
            <a:r>
              <a:rPr lang="ru-RU" sz="2000" i="1" dirty="0" err="1"/>
              <a:t>засобів</a:t>
            </a:r>
            <a:r>
              <a:rPr lang="ru-RU" sz="2000" i="1" dirty="0"/>
              <a:t> </a:t>
            </a:r>
            <a:r>
              <a:rPr lang="ru-RU" sz="2000" i="1" dirty="0" err="1"/>
              <a:t>навчання</a:t>
            </a:r>
            <a:r>
              <a:rPr lang="ru-RU" sz="2000" i="1" dirty="0"/>
              <a:t>.</a:t>
            </a:r>
            <a:r>
              <a:rPr lang="ru-RU" sz="2000" dirty="0"/>
              <a:t>  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751012" y="1866900"/>
            <a:ext cx="8689976" cy="3390899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b="1" i="1" dirty="0" err="1">
                <a:solidFill>
                  <a:schemeClr val="tx1"/>
                </a:solidFill>
              </a:rPr>
              <a:t>види</a:t>
            </a:r>
            <a:r>
              <a:rPr lang="ru-RU" sz="2000" b="1" i="1" dirty="0">
                <a:solidFill>
                  <a:schemeClr val="tx1"/>
                </a:solidFill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</a:rPr>
              <a:t>діяльності</a:t>
            </a:r>
            <a:r>
              <a:rPr lang="ru-RU" sz="2000" dirty="0">
                <a:solidFill>
                  <a:schemeClr val="tx1"/>
                </a:solidFill>
              </a:rPr>
              <a:t>: </a:t>
            </a:r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r>
              <a:rPr lang="ru-RU" sz="2000" dirty="0" err="1" smtClean="0">
                <a:solidFill>
                  <a:schemeClr val="tx1"/>
                </a:solidFill>
              </a:rPr>
              <a:t>проектувальна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r>
              <a:rPr lang="ru-RU" sz="2000" dirty="0" err="1" smtClean="0">
                <a:solidFill>
                  <a:schemeClr val="tx1"/>
                </a:solidFill>
              </a:rPr>
              <a:t>Організаційна</a:t>
            </a:r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r>
              <a:rPr lang="uk-UA" sz="2000" dirty="0" smtClean="0">
                <a:solidFill>
                  <a:schemeClr val="tx1"/>
                </a:solidFill>
              </a:rPr>
              <a:t>методична</a:t>
            </a:r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r>
              <a:rPr lang="ru-RU" sz="2000" dirty="0" err="1" smtClean="0">
                <a:solidFill>
                  <a:schemeClr val="tx1"/>
                </a:solidFill>
              </a:rPr>
              <a:t>інформаційна</a:t>
            </a:r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r>
              <a:rPr lang="ru-RU" sz="2000" dirty="0" err="1" smtClean="0">
                <a:solidFill>
                  <a:schemeClr val="tx1"/>
                </a:solidFill>
              </a:rPr>
              <a:t>корекційна</a:t>
            </a:r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r>
              <a:rPr lang="ru-RU" sz="2000" dirty="0" err="1" smtClean="0">
                <a:solidFill>
                  <a:schemeClr val="tx1"/>
                </a:solidFill>
              </a:rPr>
              <a:t>аналітичн</a:t>
            </a:r>
            <a:r>
              <a:rPr lang="ru-RU" sz="2000" dirty="0" err="1">
                <a:solidFill>
                  <a:schemeClr val="tx1"/>
                </a:solidFill>
              </a:rPr>
              <a:t>а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endParaRPr lang="ru-RU" sz="2000" dirty="0">
              <a:solidFill>
                <a:schemeClr val="tx1"/>
              </a:solidFill>
            </a:endParaRPr>
          </a:p>
          <a:p>
            <a:pPr algn="just"/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567525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393</TotalTime>
  <Words>1020</Words>
  <Application>Microsoft Office PowerPoint</Application>
  <PresentationFormat>Широкоэкранный</PresentationFormat>
  <Paragraphs>73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Tw Cen MT</vt:lpstr>
      <vt:lpstr>Капля</vt:lpstr>
      <vt:lpstr>Лекція з Загальнодидактичні засади процесу навчання у ЗВО</vt:lpstr>
      <vt:lpstr>План</vt:lpstr>
      <vt:lpstr> Навчання у ЗВО − цілеспрямований, педагогічно організований процес підготовки майбутніх фахівців на основі оволодіння систематизованими науковими знаннями та способами діяльності. </vt:lpstr>
      <vt:lpstr>Оскільки навчання спрямоване на оволодіння студентами знаннями, уміннями, навичками, компетентностями, а також на розвиток їх мислительних і творчих здібностей, необхідно з’ясувати зміст цих понять.  </vt:lpstr>
      <vt:lpstr>  рівні засвоєння знань і способів діяльності студентів:  </vt:lpstr>
      <vt:lpstr>структурні компоненти процесу навчання</vt:lpstr>
      <vt:lpstr>Функція навчання – це призначення навчального процесу, що забезпечує реалізацію завдань, які стоять перед вищою школою.   </vt:lpstr>
      <vt:lpstr>Принципи навчання − це вихідні положення процесу навчання, які впливають на його ефективну організацію.   </vt:lpstr>
      <vt:lpstr>Викладання (научіння) – діяльність педагога, спрямована на управління навчально-пізнавальною роботою студентів на основі врахування закономірностей, принципів, методів, форм і засобів навчання.   </vt:lpstr>
      <vt:lpstr>Учіння – цілеспрямований процес засвоєння студентами знань, формування умінь і навичок, регламентованих навчальними планами та програмами, перетворення їх у професійну компетентність.   </vt:lpstr>
      <vt:lpstr>Тип навчання – це цілісна система навчання, яка має набір ідей, правил, прийомів, алгоритмів, усталених компонентів, що використовуються в певній послідовності.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Практична підготовка студентів</dc:title>
  <dc:creator>Альона Нагорна</dc:creator>
  <cp:lastModifiedBy>Misha</cp:lastModifiedBy>
  <cp:revision>27</cp:revision>
  <dcterms:created xsi:type="dcterms:W3CDTF">2018-12-13T14:21:08Z</dcterms:created>
  <dcterms:modified xsi:type="dcterms:W3CDTF">2020-10-13T06:54:35Z</dcterms:modified>
</cp:coreProperties>
</file>