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4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1912" y="1146048"/>
            <a:ext cx="5974080" cy="3108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4776"/>
              </a:lnSpc>
            </a:pPr>
            <a:r>
              <a:rPr lang="ru-RU" sz="3900" b="1" dirty="0">
                <a:solidFill>
                  <a:schemeClr val="tx2"/>
                </a:solidFill>
              </a:rPr>
              <a:t>ОРГАНІЗАЦІЯ ВИКОРИСТАННЯ ХМАРНИХ ТЕХНОЛОГІЙ ДЛЯ МАРКЕТИНГОВОЇ </a:t>
            </a:r>
            <a:r>
              <a:rPr lang="ru-RU" sz="3900" b="1" dirty="0" smtClean="0">
                <a:solidFill>
                  <a:schemeClr val="tx2"/>
                </a:solidFill>
              </a:rPr>
              <a:t>ДІЯЛЬНОСТІ</a:t>
            </a:r>
            <a:endParaRPr lang="ru" sz="3900" b="1" dirty="0">
              <a:solidFill>
                <a:schemeClr val="tx2"/>
              </a:solidFill>
              <a:latin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627409" y="2446814"/>
          <a:ext cx="5889182" cy="3108960"/>
        </p:xfrm>
        <a:graphic>
          <a:graphicData uri="http://schemas.openxmlformats.org/drawingml/2006/table">
            <a:tbl>
              <a:tblPr/>
              <a:tblGrid>
                <a:gridCol w="1438275">
                  <a:extLst>
                    <a:ext uri="{9D8B030D-6E8A-4147-A177-3AD203B41FA5}">
                      <a16:colId xmlns:a16="http://schemas.microsoft.com/office/drawing/2014/main" val="2725376779"/>
                    </a:ext>
                  </a:extLst>
                </a:gridCol>
                <a:gridCol w="450215">
                  <a:extLst>
                    <a:ext uri="{9D8B030D-6E8A-4147-A177-3AD203B41FA5}">
                      <a16:colId xmlns:a16="http://schemas.microsoft.com/office/drawing/2014/main" val="317664177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909882670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3325836143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1867035731"/>
                    </a:ext>
                  </a:extLst>
                </a:gridCol>
                <a:gridCol w="126557">
                  <a:extLst>
                    <a:ext uri="{9D8B030D-6E8A-4147-A177-3AD203B41FA5}">
                      <a16:colId xmlns:a16="http://schemas.microsoft.com/office/drawing/2014/main" val="4256281177"/>
                    </a:ext>
                  </a:extLst>
                </a:gridCol>
                <a:gridCol w="748030">
                  <a:extLst>
                    <a:ext uri="{9D8B030D-6E8A-4147-A177-3AD203B41FA5}">
                      <a16:colId xmlns:a16="http://schemas.microsoft.com/office/drawing/2014/main" val="2560718216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721102966"/>
                    </a:ext>
                  </a:extLst>
                </a:gridCol>
              </a:tblGrid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Освітня програма, рівень вищої освіти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Маркетинг, бакалавр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340867"/>
                  </a:ext>
                </a:extLst>
              </a:tr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Вільного вибору студентів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90062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2021-2022 1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2998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Лекційні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Практичні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17928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6730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https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://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moodle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znu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edu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ua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course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view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php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id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=11374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143827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Консультації: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 понеділка, 11.00-12.55 або 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071016"/>
                  </a:ext>
                </a:extLst>
              </a:tr>
            </a:tbl>
          </a:graphicData>
        </a:graphic>
      </p:graphicFrame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1627188" y="2446338"/>
            <a:ext cx="3017837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3300" y="489734"/>
            <a:ext cx="70739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Набуття у майбутніх фахівців теоретичних та практичних навичок, а також сформувати знання щодо методологічних підходів використання хмарних технологій у маркетингу.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Вивчення теоретичних т методологічних підходів щодо використання хмарних технологій, навчити студентів використовувати на практиці використовувати методи і прийоми маркетингової діяльності, які необхідні у майбутній професійній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– є надати студентам глибоких знань в застосуванні хмарних технологій щодо в маркетингової діяльності з метою використання їх в практичній діяльності та дати практичні навички для використання хмарних технологій у діяльності економічних об’єктів та їх майбутньої професійної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 методичному рівні ознайомити студентів з основними підходами застосування хмарних технологій у маркетингу та методами використання інформаційних технологій </a:t>
            </a:r>
            <a:r>
              <a:rPr lang="en-US" sz="1200" dirty="0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маркетингу, методів і прийомів комунікації з споживачами.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 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У разі успішного завершення курсу студент </a:t>
            </a:r>
            <a:r>
              <a:rPr lang="uk-UA" sz="1200" b="1" u="sng" dirty="0">
                <a:latin typeface="Times New Roman" panose="02020603050405020304" pitchFamily="18" charset="0"/>
                <a:ea typeface="MS Mincho"/>
              </a:rPr>
              <a:t>зможе</a:t>
            </a: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: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аналізувати тенденції щодо розвитку хмарних технологій;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визначати етапи розвитку хмарних технологій;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встановлювати методи застосування хмарних технологій у маркетингу;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користуватися сучасними хмарними технологіями при вирішенні аналітичних завдань;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досліджувати рівень цін на </a:t>
            </a:r>
            <a:r>
              <a:rPr lang="uk-UA" sz="1200" dirty="0" err="1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ринку з використанням хмарних технологій;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користуватися сучасними хмарними технологіями при вирішенні комунікативних завдань.</a:t>
            </a:r>
            <a:endParaRPr lang="ru-RU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692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16359"/>
              </p:ext>
            </p:extLst>
          </p:nvPr>
        </p:nvGraphicFramePr>
        <p:xfrm>
          <a:off x="850899" y="4768927"/>
          <a:ext cx="6361431" cy="1935099"/>
        </p:xfrm>
        <a:graphic>
          <a:graphicData uri="http://schemas.openxmlformats.org/drawingml/2006/table">
            <a:tbl>
              <a:tblPr/>
              <a:tblGrid>
                <a:gridCol w="1463982">
                  <a:extLst>
                    <a:ext uri="{9D8B030D-6E8A-4147-A177-3AD203B41FA5}">
                      <a16:colId xmlns:a16="http://schemas.microsoft.com/office/drawing/2014/main" val="3391949039"/>
                    </a:ext>
                  </a:extLst>
                </a:gridCol>
                <a:gridCol w="3433467">
                  <a:extLst>
                    <a:ext uri="{9D8B030D-6E8A-4147-A177-3AD203B41FA5}">
                      <a16:colId xmlns:a16="http://schemas.microsoft.com/office/drawing/2014/main" val="845417971"/>
                    </a:ext>
                  </a:extLst>
                </a:gridCol>
                <a:gridCol w="1463982">
                  <a:extLst>
                    <a:ext uri="{9D8B030D-6E8A-4147-A177-3AD203B41FA5}">
                      <a16:colId xmlns:a16="http://schemas.microsoft.com/office/drawing/2014/main" val="1371167530"/>
                    </a:ext>
                  </a:extLst>
                </a:gridCol>
              </a:tblGrid>
              <a:tr h="13017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b="1" cap="all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а шкалою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ECTS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шкалою університету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національною шкалою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71664"/>
                  </a:ext>
                </a:extLst>
              </a:tr>
              <a:tr h="36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097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 i="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Зараховано</a:t>
                      </a:r>
                      <a:endParaRPr lang="ru-RU" sz="1000" b="1" i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480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326427"/>
                  </a:ext>
                </a:extLst>
              </a:tr>
              <a:tr h="112699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19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70 – 74 (задовільно)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36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891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662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4206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5900" y="62816"/>
            <a:ext cx="8795289" cy="495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 ЗАХОДИ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60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Усне опитування і обговорення практичних завдань.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тести за пройденим матеріалом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– 2 тести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 10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балів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кожен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практичні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та захист отриманих.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додаткового рівня та захист отриманих результатів 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40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Підсумковим контрольним заходом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є </a:t>
            </a: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екзамен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Критерії оцінювання екзамену. Максимальна оцінка, яку студент може отримати за екзамен складає 40 балів.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Залік містить два завдання: теоретичне і практичне, кожне з яких оцінюється в 20 балів.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 максимальна оцінка): студент правильно відповів на теоретичне 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- 19-15 балів: студент дав не повну відповідь без суттєвих помилок або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14-9 балів: студент отримує у випадку, якщо він відповідає не менше ніж на 30 % питання,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зокрема знає тільки визначення понять та з загальних рисах може відповісти на поставлене запитання;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- 8-3 бали: студент отримує у випадку, якщо він знає тільки визначення понять;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не відповів на питання або дав не правильну відповідь.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Результат виконання практичного завдання на комп’ютері оцінюється за такою шкалою: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- 20 балів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максимальна оцінка): студент правильно та у повному обсязі розв’язав задачу і зробив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- 19-12 балів: студент розв’язав задачу не в повному обсязі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- 11-7 балів: студент розв’язав задачу не в повному обсязі із 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- 6-2 бали: студент не розв’язав задачу, але допустив помилку у формулі та зробив спробу зробити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отримує у випадку, якщо він не розв’язав задачу.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663</Words>
  <Application>Microsoft Office PowerPoint</Application>
  <PresentationFormat>Экран (4:3)</PresentationFormat>
  <Paragraphs>90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MS Gothic</vt:lpstr>
      <vt:lpstr>MS Mincho</vt:lpstr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Иванов</dc:creator>
  <cp:keywords/>
  <cp:lastModifiedBy>Пользователь Windows</cp:lastModifiedBy>
  <cp:revision>4</cp:revision>
  <dcterms:modified xsi:type="dcterms:W3CDTF">2021-01-21T15:22:09Z</dcterms:modified>
</cp:coreProperties>
</file>