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Кризи: загальні поняття, причини виникнення та наслідки.</a:t>
            </a:r>
            <a:br>
              <a:rPr lang="uk-UA" sz="3200" dirty="0" smtClean="0"/>
            </a:br>
            <a:r>
              <a:rPr lang="uk-UA" sz="3200" dirty="0" smtClean="0"/>
              <a:t>2. Класифікація криз.</a:t>
            </a:r>
            <a:br>
              <a:rPr lang="uk-UA" sz="3200" dirty="0" smtClean="0"/>
            </a:br>
            <a:r>
              <a:rPr lang="uk-UA" sz="3200" dirty="0" smtClean="0"/>
              <a:t>3. Основи розпізнавання криз.</a:t>
            </a:r>
            <a:br>
              <a:rPr lang="uk-UA" sz="3200" dirty="0" smtClean="0"/>
            </a:br>
            <a:r>
              <a:rPr lang="uk-UA" sz="3200" dirty="0" smtClean="0"/>
              <a:t>4. Діагностика криз.</a:t>
            </a:r>
            <a:endParaRPr lang="uk-UA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1. </a:t>
            </a:r>
            <a:r>
              <a:rPr lang="uk-UA" b="1" dirty="0" smtClean="0"/>
              <a:t>Кризи підприємства: сутність та діагностика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260648"/>
            <a:ext cx="835292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Криза - </a:t>
            </a:r>
            <a:r>
              <a:rPr lang="uk-UA" dirty="0"/>
              <a:t>це крайнє загострення протиріч у соціально-економічній системі (організації), що загрожує її життєстійкості у навколишньому середовищі.</a:t>
            </a:r>
          </a:p>
          <a:p>
            <a:pPr algn="just"/>
            <a:endParaRPr lang="uk-UA" b="1" dirty="0" smtClean="0"/>
          </a:p>
          <a:p>
            <a:pPr algn="ctr"/>
            <a:endParaRPr lang="uk-UA" b="1" dirty="0" smtClean="0"/>
          </a:p>
          <a:p>
            <a:pPr algn="ctr"/>
            <a:r>
              <a:rPr lang="uk-UA" b="1" dirty="0" smtClean="0"/>
              <a:t>Причини криз:</a:t>
            </a:r>
          </a:p>
          <a:p>
            <a:pPr algn="just"/>
            <a:r>
              <a:rPr lang="uk-UA" dirty="0" smtClean="0"/>
              <a:t>Вони </a:t>
            </a:r>
            <a:r>
              <a:rPr lang="uk-UA" dirty="0"/>
              <a:t>поділяються на </a:t>
            </a:r>
            <a:r>
              <a:rPr lang="uk-UA" b="1" dirty="0"/>
              <a:t>об'єктивні</a:t>
            </a:r>
            <a:r>
              <a:rPr lang="uk-UA" dirty="0"/>
              <a:t>, пов'язані з циклічними потребами модернізації і реструктуризації підприємств, а також з несприятливими впливами зовнішнього середовища організацій, і </a:t>
            </a:r>
            <a:r>
              <a:rPr lang="uk-UA" b="1" dirty="0"/>
              <a:t>суб'єктивні</a:t>
            </a:r>
            <a:r>
              <a:rPr lang="uk-UA" dirty="0"/>
              <a:t>, що відбивають помилки і волюнтаризм в управлінні</a:t>
            </a:r>
            <a:r>
              <a:rPr lang="uk-UA" dirty="0" smtClean="0"/>
              <a:t>.</a:t>
            </a:r>
          </a:p>
          <a:p>
            <a:pPr algn="just"/>
            <a:endParaRPr lang="uk-UA" dirty="0" smtClean="0"/>
          </a:p>
          <a:p>
            <a:pPr algn="just"/>
            <a:endParaRPr lang="uk-UA" dirty="0" smtClean="0"/>
          </a:p>
          <a:p>
            <a:pPr algn="just"/>
            <a:r>
              <a:rPr lang="uk-UA" dirty="0" smtClean="0"/>
              <a:t>Можуть </a:t>
            </a:r>
            <a:r>
              <a:rPr lang="uk-UA" dirty="0"/>
              <a:t>носити також </a:t>
            </a:r>
            <a:r>
              <a:rPr lang="uk-UA" b="1" dirty="0"/>
              <a:t>природний характер</a:t>
            </a:r>
            <a:r>
              <a:rPr lang="uk-UA" dirty="0"/>
              <a:t>, що відбивають явища клімату, землетрусу, повені й інших катаклізмів природного походження. А можуть носити </a:t>
            </a:r>
            <a:r>
              <a:rPr lang="uk-UA" b="1" dirty="0"/>
              <a:t>техногенний відбиток</a:t>
            </a:r>
            <a:r>
              <a:rPr lang="uk-UA" dirty="0"/>
              <a:t>, пов'язаний з діяльністю людини</a:t>
            </a:r>
            <a:r>
              <a:rPr lang="uk-UA" dirty="0" smtClean="0"/>
              <a:t>.</a:t>
            </a:r>
          </a:p>
          <a:p>
            <a:pPr algn="just"/>
            <a:endParaRPr lang="uk-UA" dirty="0" smtClean="0"/>
          </a:p>
          <a:p>
            <a:pPr algn="just"/>
            <a:endParaRPr lang="uk-UA" dirty="0"/>
          </a:p>
          <a:p>
            <a:pPr algn="just"/>
            <a:r>
              <a:rPr lang="uk-UA" b="1" dirty="0" smtClean="0"/>
              <a:t>Можуть </a:t>
            </a:r>
            <a:r>
              <a:rPr lang="uk-UA" b="1" dirty="0"/>
              <a:t>бути зовнішніми і внутрішніми. </a:t>
            </a:r>
            <a:r>
              <a:rPr lang="uk-UA" dirty="0"/>
              <a:t>Перші пов'язані з тенденціями і стратегією макроекономічного розвитку чи навіть розвитку світової економіки, конкуренцією, політичною ситуацією в країні. Другі - з ризикованою стратегією маркетингу, внутрішніми конфліктами, недоліками в організації виробництва, недосконалістю управління, інноваційною й інвестиційною політикою.</a:t>
            </a:r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611560" y="4409699"/>
            <a:ext cx="75608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 Можливі наслідки кризи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0"/>
            <a:ext cx="6840537" cy="430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b="1" dirty="0" smtClean="0"/>
              <a:t>Класифікація криз: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dirty="0" smtClean="0"/>
              <a:t>1. По масштабам. Існують загальні і локальні кризи. 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2. За проблематикою можна виділити </a:t>
            </a:r>
            <a:r>
              <a:rPr lang="uk-UA" dirty="0" err="1" smtClean="0"/>
              <a:t>макро-</a:t>
            </a:r>
            <a:r>
              <a:rPr lang="uk-UA" dirty="0" smtClean="0"/>
              <a:t> і </a:t>
            </a:r>
            <a:r>
              <a:rPr lang="uk-UA" dirty="0" err="1" smtClean="0"/>
              <a:t>мікрокризи</a:t>
            </a:r>
            <a:r>
              <a:rPr lang="uk-UA" dirty="0" smtClean="0"/>
              <a:t>. 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3. За структурою відносин у соціально-економічній системі і диференціацією проблематики її розвитку можна виділити окремі групи криз:</a:t>
            </a:r>
          </a:p>
          <a:p>
            <a:pPr marL="0" indent="0" algn="just">
              <a:buNone/>
            </a:pPr>
            <a:r>
              <a:rPr lang="uk-UA" dirty="0" smtClean="0"/>
              <a:t>1). Економічні кризи.</a:t>
            </a:r>
          </a:p>
          <a:p>
            <a:pPr marL="0" indent="0" algn="just">
              <a:buNone/>
            </a:pPr>
            <a:r>
              <a:rPr lang="uk-UA" dirty="0" smtClean="0"/>
              <a:t>2). Соціальні кризи.</a:t>
            </a:r>
          </a:p>
          <a:p>
            <a:pPr marL="0" indent="0" algn="just">
              <a:buNone/>
            </a:pPr>
            <a:r>
              <a:rPr lang="uk-UA" dirty="0" smtClean="0"/>
              <a:t>3). Організаційні кризи.</a:t>
            </a:r>
          </a:p>
          <a:p>
            <a:pPr marL="0" indent="0" algn="just">
              <a:buNone/>
            </a:pPr>
            <a:r>
              <a:rPr lang="uk-UA" dirty="0" smtClean="0"/>
              <a:t>4). Психологічні кризи .</a:t>
            </a:r>
          </a:p>
          <a:p>
            <a:pPr marL="0" indent="0" algn="just">
              <a:buNone/>
            </a:pPr>
            <a:r>
              <a:rPr lang="uk-UA" dirty="0" smtClean="0"/>
              <a:t>5). Технологічні кризи. 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4. За безпосередніми причинами виникнення кризи розділяються на природні, суспільні, екологічні. 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5. За передбачуваністю кризи також можуть бути передбачуваними (закономірними) і несподіваними (випадковими). Різновидом передбачуваних криз є циклічна криза - може виникати періодично і має відомі фази свого настання і протікання.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6. За протіканням. Існують кризи явні і латентні (приховані). 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7. За глибиною кризи бувають глибокими і легкими. 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8. За строками кризи поділяються на групи криз затяжних і короткочасних.</a:t>
            </a:r>
          </a:p>
          <a:p>
            <a:pPr marL="0" indent="0" algn="just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Подолання криз - </a:t>
            </a:r>
            <a:r>
              <a:rPr lang="uk-UA" sz="2100" dirty="0"/>
              <a:t>керований процес. Успіх управління залежить від своєчасного розпізнавання кризи, симптомів її настання.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Ознаками </a:t>
            </a:r>
            <a:r>
              <a:rPr lang="uk-UA" sz="2100" b="1" dirty="0"/>
              <a:t>кризи можуть бути:</a:t>
            </a:r>
          </a:p>
          <a:p>
            <a:pPr marL="0" indent="0" algn="just">
              <a:buNone/>
            </a:pPr>
            <a:r>
              <a:rPr lang="uk-UA" sz="2100" dirty="0"/>
              <a:t>– масштаби;</a:t>
            </a:r>
          </a:p>
          <a:p>
            <a:pPr marL="0" indent="0" algn="just">
              <a:buNone/>
            </a:pPr>
            <a:r>
              <a:rPr lang="uk-UA" sz="2100" dirty="0"/>
              <a:t>– проблематика;</a:t>
            </a:r>
          </a:p>
          <a:p>
            <a:pPr marL="0" indent="0" algn="just">
              <a:buNone/>
            </a:pPr>
            <a:r>
              <a:rPr lang="uk-UA" sz="2100" dirty="0"/>
              <a:t>– гострота;</a:t>
            </a:r>
          </a:p>
          <a:p>
            <a:pPr marL="0" indent="0" algn="just">
              <a:buNone/>
            </a:pPr>
            <a:r>
              <a:rPr lang="uk-UA" sz="2100" dirty="0"/>
              <a:t>– галузь розвитку;</a:t>
            </a:r>
          </a:p>
          <a:p>
            <a:pPr marL="0" indent="0" algn="just">
              <a:buNone/>
            </a:pPr>
            <a:r>
              <a:rPr lang="uk-UA" sz="2100" dirty="0"/>
              <a:t>– причини;</a:t>
            </a:r>
          </a:p>
          <a:p>
            <a:pPr marL="0" indent="0" algn="just">
              <a:buNone/>
            </a:pPr>
            <a:r>
              <a:rPr lang="uk-UA" sz="2100" dirty="0"/>
              <a:t>– можливі наслідки;</a:t>
            </a:r>
          </a:p>
          <a:p>
            <a:pPr marL="0" indent="0" algn="just">
              <a:buNone/>
            </a:pPr>
            <a:r>
              <a:rPr lang="uk-UA" sz="2100" dirty="0"/>
              <a:t>– фаза прояву кризи.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Моніторинг </a:t>
            </a:r>
            <a:r>
              <a:rPr lang="uk-UA" sz="2100" b="1" dirty="0"/>
              <a:t>антикризового розвитку - </a:t>
            </a:r>
            <a:r>
              <a:rPr lang="uk-UA" sz="2100" dirty="0"/>
              <a:t>це контроль процесів розвитку і відстеження їхніх тенденцій за критеріями антикризового управління</a:t>
            </a:r>
            <a:r>
              <a:rPr lang="uk-UA" sz="2100" dirty="0" smtClean="0"/>
              <a:t>.</a:t>
            </a: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Процес </a:t>
            </a:r>
            <a:r>
              <a:rPr lang="uk-UA" sz="2100" b="1" dirty="0"/>
              <a:t>розпізнавання криз включає:</a:t>
            </a:r>
          </a:p>
          <a:p>
            <a:pPr marL="0" indent="0" algn="just">
              <a:buNone/>
            </a:pPr>
            <a:r>
              <a:rPr lang="uk-UA" sz="2100" dirty="0" smtClean="0"/>
              <a:t>1. Систему </a:t>
            </a:r>
            <a:r>
              <a:rPr lang="uk-UA" sz="2100" dirty="0"/>
              <a:t>показників розпізнавання кризи.</a:t>
            </a:r>
          </a:p>
          <a:p>
            <a:pPr marL="0" indent="0" algn="just">
              <a:buNone/>
            </a:pPr>
            <a:r>
              <a:rPr lang="uk-UA" sz="2100" dirty="0" smtClean="0"/>
              <a:t>2. Методологію </a:t>
            </a:r>
            <a:r>
              <a:rPr lang="uk-UA" sz="2100" dirty="0"/>
              <a:t>розрахунку та використання таких показників.</a:t>
            </a:r>
          </a:p>
          <a:p>
            <a:pPr marL="0" indent="0" algn="just">
              <a:buNone/>
            </a:pPr>
            <a:r>
              <a:rPr lang="uk-UA" sz="2100" dirty="0" smtClean="0"/>
              <a:t>3. Навчання </a:t>
            </a:r>
            <a:r>
              <a:rPr lang="uk-UA" sz="2100" dirty="0"/>
              <a:t>та підбір персоналу, особливо в служби антикризового управління.</a:t>
            </a:r>
          </a:p>
          <a:p>
            <a:pPr marL="0" indent="0" algn="just">
              <a:buNone/>
            </a:pPr>
            <a:r>
              <a:rPr lang="uk-UA" sz="2100" dirty="0" smtClean="0"/>
              <a:t>4. Розробку </a:t>
            </a:r>
            <a:r>
              <a:rPr lang="uk-UA" sz="2100" dirty="0"/>
              <a:t>процедур взаємодіє антикризових підрозділів з іншими функціональними службами підприємства.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6555" y="692696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/>
              <a:t>Діагностика</a:t>
            </a:r>
            <a:r>
              <a:rPr lang="uk-UA" dirty="0" smtClean="0"/>
              <a:t> - визначення стану об'єкта, предмета, явища чи процесу управління за допомогою реалізації комплексу дослідницьких процедур, виявлення в них слабких ланок і «вузьких місць». </a:t>
            </a:r>
          </a:p>
          <a:p>
            <a:pPr algn="just"/>
            <a:endParaRPr lang="uk-UA" dirty="0"/>
          </a:p>
          <a:p>
            <a:pPr algn="just"/>
            <a:r>
              <a:rPr lang="uk-UA" b="1" dirty="0" smtClean="0"/>
              <a:t>Об'єктом діагностики </a:t>
            </a:r>
            <a:r>
              <a:rPr lang="uk-UA" dirty="0" smtClean="0"/>
              <a:t>може бути як складна, високоорганізована динамічна система (вся економіка країни, окрема галузь, конкретна фірма чи організація будь-якої форми власності), так і будь-який елемент цих систем (внутрішнє середовище організації, конкретні види ресурсів, організаційна структура, собівартість і т.д.).</a:t>
            </a:r>
          </a:p>
          <a:p>
            <a:pPr algn="just"/>
            <a:endParaRPr lang="uk-UA" dirty="0" smtClean="0"/>
          </a:p>
          <a:p>
            <a:pPr algn="just"/>
            <a:r>
              <a:rPr lang="uk-UA" b="1" dirty="0" smtClean="0"/>
              <a:t>Ціль діагностики </a:t>
            </a:r>
            <a:r>
              <a:rPr lang="uk-UA" dirty="0" smtClean="0"/>
              <a:t>- встановити діагноз об'єкта дослідження і дати висновок про його стан на дату завершення цього дослідження і на перспективу.</a:t>
            </a:r>
          </a:p>
          <a:p>
            <a:endParaRPr lang="uk-UA" dirty="0"/>
          </a:p>
          <a:p>
            <a:endParaRPr lang="uk-UA" dirty="0" smtClean="0"/>
          </a:p>
          <a:p>
            <a:pPr algn="just"/>
            <a:r>
              <a:rPr lang="uk-UA" b="1" dirty="0" smtClean="0"/>
              <a:t>Завдання діагностики </a:t>
            </a:r>
            <a:r>
              <a:rPr lang="uk-UA" dirty="0" smtClean="0"/>
              <a:t>полягають у визначенні заходів, спрямованих на налагодження роботи всіх складових елементів системи, і способів їх реалізації.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Вимоги до діагностики</a:t>
            </a:r>
            <a:r>
              <a:rPr lang="uk-UA" sz="2100" b="1" dirty="0" smtClean="0"/>
              <a:t>: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just">
              <a:buNone/>
            </a:pPr>
            <a:r>
              <a:rPr lang="uk-UA" sz="2100" dirty="0"/>
              <a:t>1. </a:t>
            </a:r>
            <a:r>
              <a:rPr lang="uk-UA" sz="2100" dirty="0" smtClean="0"/>
              <a:t>Автентичність.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2. Об'єктивність. </a:t>
            </a:r>
            <a:endParaRPr lang="uk-UA" sz="2100" dirty="0" smtClean="0"/>
          </a:p>
          <a:p>
            <a:pPr marL="0" indent="0" algn="just">
              <a:buNone/>
            </a:pPr>
            <a:r>
              <a:rPr lang="uk-UA" sz="2100" dirty="0" smtClean="0"/>
              <a:t>3</a:t>
            </a:r>
            <a:r>
              <a:rPr lang="uk-UA" sz="2100" dirty="0"/>
              <a:t>. Точність. </a:t>
            </a:r>
            <a:endParaRPr lang="uk-UA" sz="2100" dirty="0" smtClean="0"/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Центральне </a:t>
            </a:r>
            <a:r>
              <a:rPr lang="uk-UA" sz="2100" b="1" dirty="0"/>
              <a:t>питання в діагностуванні - </a:t>
            </a:r>
            <a:r>
              <a:rPr lang="uk-UA" sz="2100" dirty="0"/>
              <a:t>виявлення причин проблеми. </a:t>
            </a:r>
            <a:endParaRPr lang="uk-UA" sz="2100" dirty="0" smtClean="0"/>
          </a:p>
          <a:p>
            <a:pPr marL="0" indent="0" algn="ctr">
              <a:buNone/>
            </a:pPr>
            <a:endParaRPr lang="uk-UA" sz="2100" dirty="0"/>
          </a:p>
          <a:p>
            <a:pPr marL="0" indent="0" algn="just">
              <a:buNone/>
            </a:pPr>
            <a:r>
              <a:rPr lang="uk-UA" sz="2100" b="1" dirty="0" smtClean="0"/>
              <a:t>Результати діагностики викладаються в наступній послідовності:</a:t>
            </a:r>
          </a:p>
          <a:p>
            <a:pPr marL="0" indent="0" algn="just">
              <a:buNone/>
            </a:pPr>
            <a:r>
              <a:rPr lang="uk-UA" sz="2100" dirty="0" smtClean="0"/>
              <a:t>1. Визначення загальної тенденції економічного (соціального, політичного) розвитку об'єкта.</a:t>
            </a:r>
          </a:p>
          <a:p>
            <a:pPr marL="0" indent="0" algn="just">
              <a:buNone/>
            </a:pPr>
            <a:r>
              <a:rPr lang="uk-UA" sz="2100" dirty="0" smtClean="0"/>
              <a:t>2. Розподіл процесу розвитку </a:t>
            </a:r>
            <a:r>
              <a:rPr lang="uk-UA" sz="2100" dirty="0" err="1" smtClean="0"/>
              <a:t>діагностованого</a:t>
            </a:r>
            <a:r>
              <a:rPr lang="uk-UA" sz="2100" dirty="0" smtClean="0"/>
              <a:t> об'єкта на стадії і визначення, на якій з них знаходиться об'єкт.</a:t>
            </a:r>
          </a:p>
          <a:p>
            <a:pPr marL="0" indent="0" algn="just">
              <a:buNone/>
            </a:pPr>
            <a:r>
              <a:rPr lang="uk-UA" sz="2100" dirty="0" smtClean="0"/>
              <a:t>3. Подається прогноз розвитку об'єкта.</a:t>
            </a:r>
          </a:p>
          <a:p>
            <a:pPr marL="0" indent="0" algn="just">
              <a:buNone/>
            </a:pPr>
            <a:endParaRPr lang="uk-UA" sz="2100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624</Words>
  <Application>Microsoft Office PowerPoint</Application>
  <PresentationFormat>Экран (4:3)</PresentationFormat>
  <Paragraphs>85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Кризи: загальні поняття, причини виникнення та наслідки. 2. Класифікація криз. 3. Основи розпізнавання криз. 4. Діагностика криз.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23</cp:revision>
  <dcterms:created xsi:type="dcterms:W3CDTF">2020-08-26T06:53:27Z</dcterms:created>
  <dcterms:modified xsi:type="dcterms:W3CDTF">2022-09-06T16:04:13Z</dcterms:modified>
</cp:coreProperties>
</file>