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CC66"/>
    <a:srgbClr val="FF99CC"/>
    <a:srgbClr val="FF9999"/>
    <a:srgbClr val="CC00CC"/>
    <a:srgbClr val="FF9933"/>
    <a:srgbClr val="FF9966"/>
    <a:srgbClr val="990033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 autoAdjust="0"/>
    <p:restoredTop sz="9466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9C067-58F4-48C7-A31E-D3ECA63F2727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39234-BBB8-4BD6-A341-BFDCDE78A3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8F0F1-2352-4CA9-9AC4-EA6ABA85D05B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60E77-475A-4E8A-87D9-074C7FF08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B0677-5500-4CB2-97A4-AEDA7114169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C1DB3-2725-4AA3-93D4-A27810691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C389-A106-40A6-B2DC-133456F5DDEC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38EC-8C09-4043-B75D-96D2A0934E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E0C62-C1BA-4518-9FB8-CC0C2522C941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894D-1AA2-42B8-B2EB-F7AB7DB93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A3B92-15C6-446A-AE87-D91F7DBB1A55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BD4C4-5919-4782-A4DF-B12B83CBD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86DB9-6746-4BB0-B250-251CB4A76EE9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D9DD-7223-4017-83A5-5258FC272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456E7-4779-4817-B56A-99A1F6DD8136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6DA5-9940-4D6A-B08E-BC8A13F1D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47534-074E-4CB7-92CB-B24791F09BC2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C313A-A3E9-44D7-8EEA-329E57873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6023-54ED-4038-85BE-43635BF503A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E8D8F-9C85-4CB7-AB40-2DA00C3FD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F9CED-6AEF-4095-BB33-B503B9EDF4CE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40F2-9352-4117-9882-E8A7704FE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FD21A2-5F71-4712-B1E7-65089000C39A}" type="datetimeFigureOut">
              <a:rPr lang="ru-RU"/>
              <a:pPr>
                <a:defRPr/>
              </a:pPr>
              <a:t>05.05.2015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C15C2A-20B2-4E06-A5D0-E04BBB382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3327400" y="3284538"/>
            <a:ext cx="5795963" cy="719137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 b="1" dirty="0" err="1"/>
              <a:t>Осаджувальне</a:t>
            </a:r>
            <a:r>
              <a:rPr lang="uk-UA" sz="3600" b="1" dirty="0"/>
              <a:t> титрування</a:t>
            </a:r>
            <a:endParaRPr lang="ru-RU" sz="3600" b="1" dirty="0" smtClean="0">
              <a:solidFill>
                <a:srgbClr val="5F5F5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900113" y="1700213"/>
            <a:ext cx="73993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Суть методу осаджувального титрування.</a:t>
            </a:r>
            <a:r>
              <a:rPr lang="en-US" sz="2400"/>
              <a:t> </a:t>
            </a:r>
            <a:r>
              <a:rPr lang="uk-UA" sz="2400"/>
              <a:t>Класифікація.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Аргентометрія, класифікація, основні рівняння.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Титранти, приготування.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Фіксування точки еквівалентності. Адсорбційні індикатори.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Умови проведення титрування. 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Меркурометрія.</a:t>
            </a:r>
            <a:endParaRPr lang="ru-RU" sz="2400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 sz="2400"/>
              <a:t>Використання осаджувального титрування.</a:t>
            </a:r>
            <a:endParaRPr lang="ru-RU" sz="2400"/>
          </a:p>
        </p:txBody>
      </p:sp>
      <p:sp>
        <p:nvSpPr>
          <p:cNvPr id="14339" name="Прямоугольник 2"/>
          <p:cNvSpPr>
            <a:spLocks noChangeArrowheads="1"/>
          </p:cNvSpPr>
          <p:nvPr/>
        </p:nvSpPr>
        <p:spPr bwMode="auto">
          <a:xfrm>
            <a:off x="827088" y="395288"/>
            <a:ext cx="698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</a:rPr>
              <a:t>ОСАДЖУВАЛЬНЕ ТИТРУВАННЯ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711200" y="1268413"/>
            <a:ext cx="79200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/>
              <a:t>Вершинин В.И., Власова И.В., Никифорова И.А.</a:t>
            </a:r>
            <a:r>
              <a:rPr lang="uk-UA"/>
              <a:t> Аналитическая химия. – М.: Академия, 2011. – 448 с.</a:t>
            </a:r>
            <a:endParaRPr lang="ru-RU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/>
              <a:t>Харитонов Ю.Я. Аналитическая химия. Учебник в 2-х томах. – М.: Высшая школа, 2003. – 559 с.</a:t>
            </a:r>
            <a:endParaRPr lang="ru-RU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/>
              <a:t>Жебентяев А. И. Химические методы анализа / А.И. Жебентяев, А.К. Жерносек, И.Е. Талуть. – М.: Новое знание, 2010. – 544 с.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/>
              <a:t>Кристиан Г. Аналитическая химия. В 2-х томах. – М.: Изд-во: Бином, Лаборатория знаний, 2009. – 623 с., 504 с.</a:t>
            </a:r>
            <a:endParaRPr lang="ru-RU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/>
              <a:t>Золотов Ю.А. Основы аналитической химии. Книга 1. Общие вопросы. Методы химического анализа. – </a:t>
            </a:r>
            <a:r>
              <a:rPr lang="uk-UA"/>
              <a:t>М.</a:t>
            </a:r>
            <a:r>
              <a:rPr lang="ru-RU"/>
              <a:t>: Высшая школа, 2002.</a:t>
            </a:r>
            <a:r>
              <a:rPr lang="uk-UA"/>
              <a:t> – 494 с.</a:t>
            </a:r>
            <a:endParaRPr lang="ru-RU"/>
          </a:p>
          <a:p>
            <a:pPr marL="342900" indent="-342900">
              <a:buFont typeface="Calibri" pitchFamily="34" charset="0"/>
              <a:buAutoNum type="arabicPeriod"/>
            </a:pPr>
            <a:r>
              <a:rPr lang="uk-UA"/>
              <a:t>Золотов Ю.А. Химические тест-методы анализа. – М.: Высшая школа, 2002. – 304 с.</a:t>
            </a:r>
            <a:endParaRPr lang="ru-RU"/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/>
              <a:t>Харитонов Ю.Я. Примеры и задачи по аналитической химии. – М.: Высшая школа, 2008. – 308 с.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3767138" y="490538"/>
            <a:ext cx="2352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solidFill>
                  <a:srgbClr val="002060"/>
                </a:solidFill>
              </a:rPr>
              <a:t>ЛІТЕРАТУРА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827088" y="1341438"/>
            <a:ext cx="76263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Осаджувальне титрування метод титриметричного аналізу, який базується на використанні титрантів, котрі утворюють з речовиною, що визначають, малорозчинні сполуки.</a:t>
            </a:r>
            <a:endParaRPr lang="en-US" sz="2000"/>
          </a:p>
          <a:p>
            <a:endParaRPr lang="ru-RU" sz="2000"/>
          </a:p>
          <a:p>
            <a:r>
              <a:rPr lang="uk-UA" sz="2000"/>
              <a:t>Класифікація базується на природі активного реагенту, котрий взаємодіє з речовиною, що визначають: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 Аргентометрія (</a:t>
            </a:r>
            <a:r>
              <a:rPr lang="en-US" sz="2000"/>
              <a:t>AgNO</a:t>
            </a:r>
            <a:r>
              <a:rPr lang="uk-UA" sz="2000" baseline="-25000"/>
              <a:t>3</a:t>
            </a:r>
            <a:r>
              <a:rPr lang="uk-UA" sz="2000"/>
              <a:t>)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Тіоцианатометрія (К</a:t>
            </a:r>
            <a:r>
              <a:rPr lang="en-US" sz="2000"/>
              <a:t>N</a:t>
            </a:r>
            <a:r>
              <a:rPr lang="uk-UA" sz="2000"/>
              <a:t>С</a:t>
            </a:r>
            <a:r>
              <a:rPr lang="en-US" sz="2000"/>
              <a:t>S </a:t>
            </a:r>
            <a:r>
              <a:rPr lang="uk-UA" sz="2000"/>
              <a:t>чи </a:t>
            </a:r>
            <a:r>
              <a:rPr lang="en-US" sz="2000"/>
              <a:t>NH</a:t>
            </a:r>
            <a:r>
              <a:rPr lang="uk-UA" sz="2000" baseline="-25000"/>
              <a:t>4</a:t>
            </a:r>
            <a:r>
              <a:rPr lang="en-US" sz="2000"/>
              <a:t>N</a:t>
            </a:r>
            <a:r>
              <a:rPr lang="uk-UA" sz="2000"/>
              <a:t>С</a:t>
            </a:r>
            <a:r>
              <a:rPr lang="en-US" sz="2000"/>
              <a:t>S</a:t>
            </a:r>
            <a:r>
              <a:rPr lang="uk-UA" sz="2000"/>
              <a:t>)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 Меркурометрія (</a:t>
            </a:r>
            <a:r>
              <a:rPr lang="en-US" sz="2000"/>
              <a:t>Hg</a:t>
            </a:r>
            <a:r>
              <a:rPr lang="uk-UA" sz="2000" baseline="-25000"/>
              <a:t>2</a:t>
            </a:r>
            <a:r>
              <a:rPr lang="en-US" sz="2000"/>
              <a:t>(NO</a:t>
            </a:r>
            <a:r>
              <a:rPr lang="uk-UA" sz="2000" baseline="-25000"/>
              <a:t>3</a:t>
            </a:r>
            <a:r>
              <a:rPr lang="uk-UA" sz="2000"/>
              <a:t>)</a:t>
            </a:r>
            <a:r>
              <a:rPr lang="uk-UA" sz="2000" baseline="-25000"/>
              <a:t>2</a:t>
            </a:r>
            <a:r>
              <a:rPr lang="uk-UA" sz="2000"/>
              <a:t>)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 Сульфатометрія (</a:t>
            </a:r>
            <a:r>
              <a:rPr lang="en-US" sz="2000"/>
              <a:t>H</a:t>
            </a:r>
            <a:r>
              <a:rPr lang="uk-UA" sz="2000" baseline="-25000"/>
              <a:t>2</a:t>
            </a:r>
            <a:r>
              <a:rPr lang="en-US" sz="2000"/>
              <a:t>SO</a:t>
            </a:r>
            <a:r>
              <a:rPr lang="uk-UA" sz="2000" baseline="-25000"/>
              <a:t>4</a:t>
            </a:r>
            <a:r>
              <a:rPr lang="uk-UA" sz="2000"/>
              <a:t>)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 Бариметрія </a:t>
            </a:r>
            <a:r>
              <a:rPr lang="en-US" sz="2000"/>
              <a:t>(</a:t>
            </a:r>
            <a:r>
              <a:rPr lang="uk-UA" sz="2000"/>
              <a:t>ВаС</a:t>
            </a:r>
            <a:r>
              <a:rPr lang="en-US" sz="2000"/>
              <a:t>l</a:t>
            </a:r>
            <a:r>
              <a:rPr lang="en-US" sz="2000" baseline="-25000"/>
              <a:t>2</a:t>
            </a:r>
            <a:r>
              <a:rPr lang="en-US" sz="2000"/>
              <a:t>)</a:t>
            </a:r>
            <a:endParaRPr lang="ru-RU" sz="2000"/>
          </a:p>
          <a:p>
            <a:pPr>
              <a:buFont typeface="Calibri" pitchFamily="34" charset="0"/>
              <a:buAutoNum type="arabicPeriod"/>
            </a:pPr>
            <a:r>
              <a:rPr lang="uk-UA" sz="2000"/>
              <a:t> Гексацианофератометрія </a:t>
            </a:r>
            <a:r>
              <a:rPr lang="en-US" sz="2000"/>
              <a:t>(</a:t>
            </a:r>
            <a:r>
              <a:rPr lang="uk-UA" sz="2000"/>
              <a:t>К</a:t>
            </a:r>
            <a:r>
              <a:rPr lang="uk-UA" sz="2000" baseline="-25000"/>
              <a:t>4</a:t>
            </a:r>
            <a:r>
              <a:rPr lang="en-US" sz="2000"/>
              <a:t>[Fe</a:t>
            </a:r>
            <a:r>
              <a:rPr lang="uk-UA" sz="2000"/>
              <a:t>(С</a:t>
            </a:r>
            <a:r>
              <a:rPr lang="en-US" sz="2000"/>
              <a:t>N</a:t>
            </a:r>
            <a:r>
              <a:rPr lang="uk-UA" sz="2000"/>
              <a:t>)</a:t>
            </a:r>
            <a:r>
              <a:rPr lang="uk-UA" sz="2000" baseline="-25000"/>
              <a:t>6</a:t>
            </a:r>
            <a:r>
              <a:rPr lang="en-US" sz="2000"/>
              <a:t>)])</a:t>
            </a:r>
            <a:endParaRPr lang="ru-RU" sz="2000"/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827088" y="395288"/>
            <a:ext cx="698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</a:rPr>
              <a:t>ОСАДЖУВАЛЬНЕ ТИТРУВАННЯ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971550" y="1484313"/>
            <a:ext cx="76327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/>
              <a:t>Аргентометрія або аргентометричне титрування метод осаджувального титрування, котрий базується на використанні титранта </a:t>
            </a:r>
            <a:r>
              <a:rPr lang="en-US" sz="2000"/>
              <a:t>AgNO</a:t>
            </a:r>
            <a:r>
              <a:rPr lang="uk-UA" sz="2000" baseline="-25000"/>
              <a:t>3</a:t>
            </a:r>
            <a:r>
              <a:rPr lang="uk-UA" sz="2000"/>
              <a:t> в якості реагента-осаджувача. </a:t>
            </a:r>
            <a:endParaRPr lang="en-US" sz="2000"/>
          </a:p>
          <a:p>
            <a:endParaRPr lang="ru-RU" sz="2000"/>
          </a:p>
          <a:p>
            <a:r>
              <a:rPr lang="uk-UA" sz="2000"/>
              <a:t>Х</a:t>
            </a:r>
            <a:r>
              <a:rPr lang="uk-UA" sz="2000" baseline="30000"/>
              <a:t>−</a:t>
            </a:r>
            <a:r>
              <a:rPr lang="uk-UA" sz="2000"/>
              <a:t>   +   </a:t>
            </a:r>
            <a:r>
              <a:rPr lang="en-US" sz="2000"/>
              <a:t>Ag</a:t>
            </a:r>
            <a:r>
              <a:rPr lang="uk-UA" sz="2000" baseline="30000"/>
              <a:t>+</a:t>
            </a:r>
            <a:r>
              <a:rPr lang="uk-UA" sz="2000"/>
              <a:t>   =   </a:t>
            </a:r>
            <a:r>
              <a:rPr lang="en-US" sz="2000"/>
              <a:t>Ag</a:t>
            </a:r>
            <a:r>
              <a:rPr lang="uk-UA" sz="2000"/>
              <a:t>Х↓</a:t>
            </a:r>
            <a:endParaRPr lang="ru-RU" sz="2000"/>
          </a:p>
          <a:p>
            <a:r>
              <a:rPr lang="uk-UA" sz="2000"/>
              <a:t>де Х</a:t>
            </a:r>
            <a:r>
              <a:rPr lang="uk-UA" sz="2000" baseline="30000"/>
              <a:t>−   </a:t>
            </a:r>
            <a:r>
              <a:rPr lang="uk-UA" sz="2000"/>
              <a:t>=   С</a:t>
            </a:r>
            <a:r>
              <a:rPr lang="en-US" sz="2000"/>
              <a:t>l</a:t>
            </a:r>
            <a:r>
              <a:rPr lang="uk-UA" sz="2000" baseline="30000"/>
              <a:t>− </a:t>
            </a:r>
            <a:r>
              <a:rPr lang="uk-UA" sz="2000"/>
              <a:t>, </a:t>
            </a:r>
            <a:r>
              <a:rPr lang="en-US" sz="2000"/>
              <a:t>Br</a:t>
            </a:r>
            <a:r>
              <a:rPr lang="uk-UA" sz="2000" baseline="30000"/>
              <a:t>− </a:t>
            </a:r>
            <a:r>
              <a:rPr lang="uk-UA" sz="2000"/>
              <a:t>, </a:t>
            </a:r>
            <a:r>
              <a:rPr lang="en-US" sz="2000"/>
              <a:t>I</a:t>
            </a:r>
            <a:r>
              <a:rPr lang="uk-UA" sz="2000" baseline="30000"/>
              <a:t>− </a:t>
            </a:r>
            <a:r>
              <a:rPr lang="uk-UA" sz="2000"/>
              <a:t>, </a:t>
            </a:r>
            <a:r>
              <a:rPr lang="en-US" sz="2000"/>
              <a:t>N</a:t>
            </a:r>
            <a:r>
              <a:rPr lang="uk-UA" sz="2000"/>
              <a:t>С</a:t>
            </a:r>
            <a:r>
              <a:rPr lang="en-US" sz="2000"/>
              <a:t>S</a:t>
            </a:r>
            <a:r>
              <a:rPr lang="uk-UA" sz="2000" baseline="30000"/>
              <a:t>−</a:t>
            </a:r>
            <a:r>
              <a:rPr lang="uk-UA" sz="2000"/>
              <a:t> , С</a:t>
            </a:r>
            <a:r>
              <a:rPr lang="en-US" sz="2000"/>
              <a:t>N</a:t>
            </a:r>
            <a:r>
              <a:rPr lang="uk-UA" sz="2000" baseline="30000"/>
              <a:t>−</a:t>
            </a:r>
            <a:r>
              <a:rPr lang="uk-UA" sz="2000"/>
              <a:t> та ін.</a:t>
            </a:r>
            <a:endParaRPr lang="ru-RU" sz="2000"/>
          </a:p>
          <a:p>
            <a:r>
              <a:rPr lang="uk-UA" sz="2000"/>
              <a:t> </a:t>
            </a:r>
            <a:endParaRPr lang="ru-RU" sz="2000"/>
          </a:p>
          <a:p>
            <a:r>
              <a:rPr lang="uk-UA" sz="2000"/>
              <a:t>Метод Гей-Люссака</a:t>
            </a:r>
            <a:endParaRPr lang="ru-RU" sz="2000"/>
          </a:p>
          <a:p>
            <a:r>
              <a:rPr lang="uk-UA" sz="2000"/>
              <a:t>Метод Мора</a:t>
            </a:r>
            <a:endParaRPr lang="ru-RU" sz="2000"/>
          </a:p>
          <a:p>
            <a:r>
              <a:rPr lang="uk-UA" sz="2000"/>
              <a:t>Метод Фаянса-Фішера-Ходакова</a:t>
            </a:r>
            <a:endParaRPr lang="ru-RU" sz="2000"/>
          </a:p>
          <a:p>
            <a:r>
              <a:rPr lang="uk-UA" sz="2000"/>
              <a:t>Метод Фольгарда</a:t>
            </a:r>
            <a:endParaRPr lang="ru-RU" sz="2000"/>
          </a:p>
        </p:txBody>
      </p:sp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2762250" y="404813"/>
            <a:ext cx="3665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002060"/>
                </a:solidFill>
              </a:rPr>
              <a:t>АРГЕНТОМЕТРІЯ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19672" y="1340768"/>
            <a:ext cx="7128792" cy="4158639"/>
          </a:xfrm>
          <a:prstGeom prst="rect">
            <a:avLst/>
          </a:prstGeom>
          <a:blipFill rotWithShape="1">
            <a:blip r:embed="rId3"/>
            <a:stretch>
              <a:fillRect l="-1369" t="-1026" b="-249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348038" y="323850"/>
            <a:ext cx="2954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002060"/>
                </a:solidFill>
              </a:rPr>
              <a:t>МЕТОД МОРА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903288" y="1557338"/>
            <a:ext cx="79200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/>
              <a:t>КІ   +   </a:t>
            </a:r>
            <a:r>
              <a:rPr lang="en-US" sz="2400"/>
              <a:t>AgNO</a:t>
            </a:r>
            <a:r>
              <a:rPr lang="uk-UA" sz="2400" baseline="-25000"/>
              <a:t>3   </a:t>
            </a:r>
            <a:r>
              <a:rPr lang="uk-UA" sz="2400"/>
              <a:t>=   </a:t>
            </a:r>
            <a:r>
              <a:rPr lang="en-US" sz="2400"/>
              <a:t>Ag</a:t>
            </a:r>
            <a:r>
              <a:rPr lang="uk-UA" sz="2400"/>
              <a:t>І↓   +   К</a:t>
            </a:r>
            <a:r>
              <a:rPr lang="en-US" sz="2400"/>
              <a:t>NO</a:t>
            </a:r>
            <a:r>
              <a:rPr lang="uk-UA" sz="2400" baseline="-25000"/>
              <a:t>3  </a:t>
            </a:r>
            <a:endParaRPr lang="ru-RU" sz="2400"/>
          </a:p>
          <a:p>
            <a:r>
              <a:rPr lang="uk-UA" sz="2400"/>
              <a:t>           І титрант (надлишок)</a:t>
            </a:r>
            <a:endParaRPr lang="ru-RU" sz="2400"/>
          </a:p>
          <a:p>
            <a:r>
              <a:rPr lang="en-US" sz="2400"/>
              <a:t>AgNO</a:t>
            </a:r>
            <a:r>
              <a:rPr lang="uk-UA" sz="2400" baseline="-25000"/>
              <a:t>3   </a:t>
            </a:r>
            <a:r>
              <a:rPr lang="uk-UA" sz="2400"/>
              <a:t>+   </a:t>
            </a:r>
            <a:r>
              <a:rPr lang="en-US" sz="2400"/>
              <a:t>NH</a:t>
            </a:r>
            <a:r>
              <a:rPr lang="uk-UA" sz="2400" baseline="-25000"/>
              <a:t>4</a:t>
            </a:r>
            <a:r>
              <a:rPr lang="en-US" sz="2400"/>
              <a:t>N</a:t>
            </a:r>
            <a:r>
              <a:rPr lang="uk-UA" sz="2400"/>
              <a:t>С</a:t>
            </a:r>
            <a:r>
              <a:rPr lang="en-US" sz="2400"/>
              <a:t>S</a:t>
            </a:r>
            <a:r>
              <a:rPr lang="uk-UA" sz="2400"/>
              <a:t>   =   </a:t>
            </a:r>
            <a:r>
              <a:rPr lang="en-US" sz="2400"/>
              <a:t>AgN</a:t>
            </a:r>
            <a:r>
              <a:rPr lang="uk-UA" sz="2400"/>
              <a:t>С</a:t>
            </a:r>
            <a:r>
              <a:rPr lang="en-US" sz="2400"/>
              <a:t>S</a:t>
            </a:r>
            <a:r>
              <a:rPr lang="uk-UA" sz="2400"/>
              <a:t>↓   +   </a:t>
            </a:r>
            <a:r>
              <a:rPr lang="en-US" sz="2400"/>
              <a:t>NH</a:t>
            </a:r>
            <a:r>
              <a:rPr lang="uk-UA" sz="2400" baseline="-25000"/>
              <a:t>4</a:t>
            </a:r>
            <a:r>
              <a:rPr lang="en-US" sz="2400"/>
              <a:t>NO</a:t>
            </a:r>
            <a:r>
              <a:rPr lang="uk-UA" sz="2400" baseline="-25000"/>
              <a:t>3  </a:t>
            </a:r>
            <a:endParaRPr lang="ru-RU" sz="2400"/>
          </a:p>
          <a:p>
            <a:r>
              <a:rPr lang="uk-UA" sz="2400"/>
              <a:t>                   ІІ титрант</a:t>
            </a:r>
            <a:endParaRPr lang="ru-RU" sz="2400"/>
          </a:p>
          <a:p>
            <a:r>
              <a:rPr lang="en-US" sz="2400"/>
              <a:t> </a:t>
            </a:r>
            <a:endParaRPr lang="ru-RU" sz="2400"/>
          </a:p>
          <a:p>
            <a:r>
              <a:rPr lang="uk-UA" sz="2400"/>
              <a:t>в точці еквівалентності: </a:t>
            </a:r>
            <a:endParaRPr lang="ru-RU" sz="2400"/>
          </a:p>
          <a:p>
            <a:r>
              <a:rPr lang="uk-UA" sz="2400"/>
              <a:t>(індикатор залізоамонієві галуни: </a:t>
            </a:r>
            <a:r>
              <a:rPr lang="en-US" sz="2400"/>
              <a:t>NH</a:t>
            </a:r>
            <a:r>
              <a:rPr lang="uk-UA" sz="2400" baseline="-25000"/>
              <a:t>4</a:t>
            </a:r>
            <a:r>
              <a:rPr lang="en-US" sz="2400"/>
              <a:t>Fe</a:t>
            </a:r>
            <a:r>
              <a:rPr lang="uk-UA" sz="2400"/>
              <a:t>(</a:t>
            </a:r>
            <a:r>
              <a:rPr lang="en-US" sz="2400"/>
              <a:t>SO</a:t>
            </a:r>
            <a:r>
              <a:rPr lang="uk-UA" sz="2400" baseline="-25000"/>
              <a:t>4</a:t>
            </a:r>
            <a:r>
              <a:rPr lang="uk-UA" sz="2400"/>
              <a:t>)</a:t>
            </a:r>
            <a:r>
              <a:rPr lang="uk-UA" sz="2400" baseline="-25000"/>
              <a:t>2</a:t>
            </a:r>
            <a:r>
              <a:rPr lang="uk-UA" sz="2400"/>
              <a:t>·12</a:t>
            </a:r>
            <a:r>
              <a:rPr lang="en-US" sz="2400"/>
              <a:t>H</a:t>
            </a:r>
            <a:r>
              <a:rPr lang="uk-UA" sz="2400" baseline="-25000"/>
              <a:t>2</a:t>
            </a:r>
            <a:r>
              <a:rPr lang="en-US" sz="2400"/>
              <a:t>O</a:t>
            </a:r>
            <a:r>
              <a:rPr lang="uk-UA" sz="2400"/>
              <a:t>)</a:t>
            </a:r>
            <a:endParaRPr lang="ru-RU" sz="2400"/>
          </a:p>
          <a:p>
            <a:r>
              <a:rPr lang="uk-UA" sz="2400"/>
              <a:t> </a:t>
            </a:r>
            <a:endParaRPr lang="ru-RU" sz="2400"/>
          </a:p>
          <a:p>
            <a:r>
              <a:rPr lang="en-US" sz="2400"/>
              <a:t>Fe</a:t>
            </a:r>
            <a:r>
              <a:rPr lang="en-US" sz="2400" baseline="30000"/>
              <a:t>3+</a:t>
            </a:r>
            <a:r>
              <a:rPr lang="en-US" sz="2400"/>
              <a:t>   </a:t>
            </a:r>
            <a:r>
              <a:rPr lang="uk-UA" sz="2400"/>
              <a:t>+   </a:t>
            </a:r>
            <a:r>
              <a:rPr lang="en-US" sz="2400" i="1"/>
              <a:t>n</a:t>
            </a:r>
            <a:r>
              <a:rPr lang="en-US" sz="2400"/>
              <a:t>N</a:t>
            </a:r>
            <a:r>
              <a:rPr lang="uk-UA" sz="2400"/>
              <a:t>С</a:t>
            </a:r>
            <a:r>
              <a:rPr lang="en-US" sz="2400"/>
              <a:t>S</a:t>
            </a:r>
            <a:r>
              <a:rPr lang="uk-UA" sz="2400" baseline="30000"/>
              <a:t>−</a:t>
            </a:r>
            <a:r>
              <a:rPr lang="en-US" sz="2400" baseline="30000"/>
              <a:t>   </a:t>
            </a:r>
            <a:r>
              <a:rPr lang="uk-UA" sz="2400"/>
              <a:t>=   </a:t>
            </a:r>
            <a:r>
              <a:rPr lang="en-US" sz="2400"/>
              <a:t>[Fe(N</a:t>
            </a:r>
            <a:r>
              <a:rPr lang="uk-UA" sz="2400"/>
              <a:t>С</a:t>
            </a:r>
            <a:r>
              <a:rPr lang="en-US" sz="2400"/>
              <a:t>S)</a:t>
            </a:r>
            <a:r>
              <a:rPr lang="en-US" sz="2400" i="1"/>
              <a:t>n</a:t>
            </a:r>
            <a:r>
              <a:rPr lang="en-US" sz="2400"/>
              <a:t>]</a:t>
            </a:r>
            <a:r>
              <a:rPr lang="en-US" sz="2400" baseline="30000"/>
              <a:t>3</a:t>
            </a:r>
            <a:r>
              <a:rPr lang="uk-UA" sz="2400" baseline="30000"/>
              <a:t>−</a:t>
            </a:r>
            <a:r>
              <a:rPr lang="en-US" sz="2400" i="1" baseline="30000"/>
              <a:t>n</a:t>
            </a:r>
            <a:r>
              <a:rPr lang="en-US" sz="2400" baseline="30000"/>
              <a:t> </a:t>
            </a:r>
            <a:r>
              <a:rPr lang="uk-UA" sz="2400"/>
              <a:t>   </a:t>
            </a:r>
            <a:endParaRPr lang="ru-RU" sz="2400"/>
          </a:p>
        </p:txBody>
      </p:sp>
      <p:sp>
        <p:nvSpPr>
          <p:cNvPr id="19459" name="Прямоугольник 1"/>
          <p:cNvSpPr>
            <a:spLocks noChangeArrowheads="1"/>
          </p:cNvSpPr>
          <p:nvPr/>
        </p:nvSpPr>
        <p:spPr bwMode="auto">
          <a:xfrm>
            <a:off x="2652713" y="404813"/>
            <a:ext cx="4341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002060"/>
                </a:solidFill>
              </a:rPr>
              <a:t>МЕТОД ФОЛЬГАРДА</a:t>
            </a:r>
            <a:endParaRPr lang="ru-RU" sz="32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Прямоугольник 2"/>
          <p:cNvSpPr>
            <a:spLocks noChangeArrowheads="1"/>
          </p:cNvSpPr>
          <p:nvPr/>
        </p:nvSpPr>
        <p:spPr bwMode="auto">
          <a:xfrm>
            <a:off x="1116013" y="1341438"/>
            <a:ext cx="471646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/>
              <a:t>С</a:t>
            </a:r>
            <a:r>
              <a:rPr lang="en-US" sz="2800"/>
              <a:t>l</a:t>
            </a:r>
            <a:r>
              <a:rPr lang="uk-UA" sz="2800" baseline="30000"/>
              <a:t>−</a:t>
            </a:r>
            <a:r>
              <a:rPr lang="uk-UA" sz="2800"/>
              <a:t>   +   </a:t>
            </a:r>
            <a:r>
              <a:rPr lang="en-US" sz="2800"/>
              <a:t>Ag</a:t>
            </a:r>
            <a:r>
              <a:rPr lang="uk-UA" sz="2800" baseline="30000"/>
              <a:t>+</a:t>
            </a:r>
            <a:r>
              <a:rPr lang="uk-UA" sz="2800"/>
              <a:t>   =   </a:t>
            </a:r>
            <a:r>
              <a:rPr lang="en-US" sz="2800"/>
              <a:t>Ag</a:t>
            </a:r>
            <a:r>
              <a:rPr lang="uk-UA" sz="2800"/>
              <a:t>С</a:t>
            </a:r>
            <a:r>
              <a:rPr lang="en-US" sz="2800"/>
              <a:t>l</a:t>
            </a:r>
            <a:r>
              <a:rPr lang="uk-UA" sz="2800"/>
              <a:t>↓</a:t>
            </a:r>
            <a:endParaRPr lang="ru-RU" sz="2800"/>
          </a:p>
          <a:p>
            <a:r>
              <a:rPr lang="uk-UA" sz="2800"/>
              <a:t>НІ</a:t>
            </a:r>
            <a:r>
              <a:rPr lang="en-US" sz="2800"/>
              <a:t>nd   </a:t>
            </a:r>
            <a:r>
              <a:rPr lang="uk-UA" sz="2800" baseline="30000"/>
              <a:t>   </a:t>
            </a:r>
            <a:r>
              <a:rPr lang="uk-UA" sz="2800"/>
              <a:t>=   Н</a:t>
            </a:r>
            <a:r>
              <a:rPr lang="uk-UA" sz="2800" baseline="30000"/>
              <a:t>+</a:t>
            </a:r>
            <a:r>
              <a:rPr lang="en-US" sz="2800" baseline="30000"/>
              <a:t>   </a:t>
            </a:r>
            <a:r>
              <a:rPr lang="uk-UA" sz="2800"/>
              <a:t>+   І</a:t>
            </a:r>
            <a:r>
              <a:rPr lang="en-US" sz="2800"/>
              <a:t>nd</a:t>
            </a:r>
            <a:r>
              <a:rPr lang="uk-UA" sz="2800" baseline="30000"/>
              <a:t>−</a:t>
            </a:r>
            <a:r>
              <a:rPr lang="uk-UA" sz="2800"/>
              <a:t>  </a:t>
            </a:r>
            <a:endParaRPr lang="ru-RU" sz="2800"/>
          </a:p>
          <a:p>
            <a:r>
              <a:rPr lang="uk-UA" sz="2800"/>
              <a:t> </a:t>
            </a:r>
            <a:endParaRPr lang="ru-RU" sz="2800"/>
          </a:p>
          <a:p>
            <a:r>
              <a:rPr lang="uk-UA" sz="2800"/>
              <a:t>до точки еквівалентності: </a:t>
            </a:r>
            <a:endParaRPr lang="ru-RU" sz="2800"/>
          </a:p>
          <a:p>
            <a:r>
              <a:rPr lang="uk-UA" sz="2800"/>
              <a:t>[</a:t>
            </a:r>
            <a:r>
              <a:rPr lang="en-US" sz="2800"/>
              <a:t>Ag</a:t>
            </a:r>
            <a:r>
              <a:rPr lang="uk-UA" sz="2800"/>
              <a:t>С</a:t>
            </a:r>
            <a:r>
              <a:rPr lang="en-US" sz="2800"/>
              <a:t>l</a:t>
            </a:r>
            <a:r>
              <a:rPr lang="uk-UA" sz="2800"/>
              <a:t>]</a:t>
            </a:r>
            <a:r>
              <a:rPr lang="en-US" sz="2800" i="1"/>
              <a:t>m</a:t>
            </a:r>
            <a:r>
              <a:rPr lang="uk-UA" sz="2800"/>
              <a:t>·</a:t>
            </a:r>
            <a:r>
              <a:rPr lang="en-US" sz="2800" i="1"/>
              <a:t>n</a:t>
            </a:r>
            <a:r>
              <a:rPr lang="uk-UA" sz="2800"/>
              <a:t>С</a:t>
            </a:r>
            <a:r>
              <a:rPr lang="en-US" sz="2800"/>
              <a:t>l</a:t>
            </a:r>
            <a:r>
              <a:rPr lang="uk-UA" sz="2800" baseline="30000"/>
              <a:t>−</a:t>
            </a:r>
            <a:endParaRPr lang="ru-RU" sz="2800"/>
          </a:p>
          <a:p>
            <a:r>
              <a:rPr lang="uk-UA" sz="2800"/>
              <a:t>в точці еквівалентності: </a:t>
            </a:r>
            <a:endParaRPr lang="ru-RU" sz="2800"/>
          </a:p>
          <a:p>
            <a:r>
              <a:rPr lang="en-US" sz="2800"/>
              <a:t>Ag</a:t>
            </a:r>
            <a:r>
              <a:rPr lang="uk-UA" sz="2800"/>
              <a:t>С</a:t>
            </a:r>
            <a:r>
              <a:rPr lang="en-US" sz="2800"/>
              <a:t>l</a:t>
            </a:r>
            <a:r>
              <a:rPr lang="uk-UA" sz="2800"/>
              <a:t>]</a:t>
            </a:r>
            <a:r>
              <a:rPr lang="en-US" sz="2800" i="1"/>
              <a:t>m</a:t>
            </a:r>
            <a:r>
              <a:rPr lang="uk-UA" sz="2800"/>
              <a:t>·</a:t>
            </a:r>
            <a:r>
              <a:rPr lang="en-US" sz="2800" i="1"/>
              <a:t>n</a:t>
            </a:r>
            <a:r>
              <a:rPr lang="en-US" sz="2800"/>
              <a:t>Ag</a:t>
            </a:r>
            <a:r>
              <a:rPr lang="uk-UA" sz="2800" baseline="30000"/>
              <a:t>+</a:t>
            </a:r>
            <a:endParaRPr lang="ru-RU" sz="2800"/>
          </a:p>
        </p:txBody>
      </p:sp>
      <p:sp>
        <p:nvSpPr>
          <p:cNvPr id="1029" name="Прямоугольник 1"/>
          <p:cNvSpPr>
            <a:spLocks noChangeArrowheads="1"/>
          </p:cNvSpPr>
          <p:nvPr/>
        </p:nvSpPr>
        <p:spPr bwMode="auto">
          <a:xfrm>
            <a:off x="923925" y="476250"/>
            <a:ext cx="594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400" b="1">
                <a:solidFill>
                  <a:srgbClr val="002060"/>
                </a:solidFill>
              </a:rPr>
              <a:t>МЕТОД ФАЯНСА-ФІШЕРА-ХОДАКОВА</a:t>
            </a:r>
            <a:endParaRPr lang="ru-RU" sz="2400">
              <a:solidFill>
                <a:srgbClr val="00206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508625" y="2420938"/>
          <a:ext cx="3490913" cy="2435225"/>
        </p:xfrm>
        <a:graphic>
          <a:graphicData uri="http://schemas.openxmlformats.org/presentationml/2006/ole">
            <p:oleObj spid="_x0000_s1026" name="CS ChemDraw Drawing" r:id="rId4" imgW="2872441" imgH="2003717" progId="ChemDraw.Document.6.0">
              <p:embed/>
            </p:oleObj>
          </a:graphicData>
        </a:graphic>
      </p:graphicFrame>
      <p:sp>
        <p:nvSpPr>
          <p:cNvPr id="1030" name="Прямоугольник 4"/>
          <p:cNvSpPr>
            <a:spLocks noChangeArrowheads="1"/>
          </p:cNvSpPr>
          <p:nvPr/>
        </p:nvSpPr>
        <p:spPr bwMode="auto">
          <a:xfrm>
            <a:off x="6443663" y="4973638"/>
            <a:ext cx="1817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000" b="1"/>
              <a:t>Флуоресцеїн</a:t>
            </a:r>
            <a:endParaRPr lang="ru-RU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94290" y="1268760"/>
            <a:ext cx="6912768" cy="4401911"/>
          </a:xfrm>
          <a:prstGeom prst="rect">
            <a:avLst/>
          </a:prstGeom>
          <a:blipFill rotWithShape="1">
            <a:blip r:embed="rId3"/>
            <a:stretch>
              <a:fillRect l="-794" t="-554" b="-27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2987675" y="476250"/>
            <a:ext cx="37258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002060"/>
                </a:solidFill>
              </a:rPr>
              <a:t>МЕРКУРОМЕТРІЯ</a:t>
            </a:r>
            <a:endParaRPr 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332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Тема Office</vt:lpstr>
      <vt:lpstr>CS ChemDraw Drawing</vt:lpstr>
      <vt:lpstr>Осаджувальне титрування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cp:lastModifiedBy>Customer</cp:lastModifiedBy>
  <cp:revision>15</cp:revision>
  <dcterms:modified xsi:type="dcterms:W3CDTF">2015-05-05T07:14:05Z</dcterms:modified>
</cp:coreProperties>
</file>