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4" r:id="rId3"/>
    <p:sldId id="275" r:id="rId4"/>
    <p:sldId id="276" r:id="rId5"/>
    <p:sldId id="257" r:id="rId6"/>
    <p:sldId id="278" r:id="rId7"/>
    <p:sldId id="258" r:id="rId8"/>
    <p:sldId id="259" r:id="rId9"/>
    <p:sldId id="260" r:id="rId10"/>
    <p:sldId id="279" r:id="rId11"/>
    <p:sldId id="261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64DE9-2880-4D5F-B6A7-BF0CF03E30C1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F1506-FFF8-43DF-9E80-2DC7F755F3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66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F1506-FFF8-43DF-9E80-2DC7F755F33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076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33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97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71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86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49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21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92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8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11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751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77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3D5CF6-32F3-4858-80AE-303764E27B36}" type="datetimeFigureOut">
              <a:rPr lang="ru-RU" smtClean="0"/>
              <a:t>12.08.2024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245907-518A-461F-894D-5BD492DEE45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99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МЕТОДОЛОГІЧНІ ЗАСАДИ СТАТИСТИКИ. ПРЕДМЕТ СТАТИСТИКИ.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844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dirty="0" err="1"/>
              <a:t>Статистичний</a:t>
            </a:r>
            <a:r>
              <a:rPr lang="ru-RU" sz="2400" b="1" i="1" dirty="0"/>
              <a:t> </a:t>
            </a:r>
            <a:r>
              <a:rPr lang="ru-RU" sz="2400" b="1" i="1" dirty="0" err="1"/>
              <a:t>показник</a:t>
            </a:r>
            <a:r>
              <a:rPr lang="ru-RU" sz="2400" b="1" i="1" dirty="0"/>
              <a:t> – </a:t>
            </a:r>
            <a:r>
              <a:rPr lang="ru-RU" sz="2400" b="1" i="1" dirty="0" err="1"/>
              <a:t>це</a:t>
            </a:r>
            <a:r>
              <a:rPr lang="ru-RU" sz="2400" b="1" i="1" dirty="0"/>
              <a:t> </a:t>
            </a:r>
            <a:r>
              <a:rPr lang="ru-RU" sz="2400" b="1" i="1" dirty="0" err="1"/>
              <a:t>узагальнена</a:t>
            </a:r>
            <a:r>
              <a:rPr lang="ru-RU" sz="2400" b="1" i="1" dirty="0"/>
              <a:t> </a:t>
            </a:r>
            <a:r>
              <a:rPr lang="ru-RU" sz="2400" b="1" i="1" dirty="0" err="1"/>
              <a:t>кількісна</a:t>
            </a:r>
            <a:r>
              <a:rPr lang="ru-RU" sz="2400" b="1" i="1" dirty="0"/>
              <a:t> характеристика </a:t>
            </a:r>
            <a:r>
              <a:rPr lang="ru-RU" sz="2400" b="1" i="1" dirty="0" err="1"/>
              <a:t>соціально-економічних</a:t>
            </a:r>
            <a:r>
              <a:rPr lang="ru-RU" sz="2400" b="1" i="1" dirty="0"/>
              <a:t> </a:t>
            </a:r>
            <a:r>
              <a:rPr lang="ru-RU" sz="2400" b="1" i="1" dirty="0" err="1"/>
              <a:t>явищ</a:t>
            </a:r>
            <a:r>
              <a:rPr lang="ru-RU" sz="2400" b="1" i="1" dirty="0"/>
              <a:t> і </a:t>
            </a:r>
            <a:r>
              <a:rPr lang="ru-RU" sz="2400" b="1" i="1" dirty="0" err="1"/>
              <a:t>процесів</a:t>
            </a:r>
            <a:r>
              <a:rPr lang="ru-RU" sz="2400" b="1" i="1" dirty="0"/>
              <a:t> у </a:t>
            </a:r>
            <a:r>
              <a:rPr lang="ru-RU" sz="2400" b="1" i="1" dirty="0" err="1"/>
              <a:t>їх</a:t>
            </a:r>
            <a:r>
              <a:rPr lang="ru-RU" sz="2400" b="1" i="1" dirty="0"/>
              <a:t> </a:t>
            </a:r>
            <a:r>
              <a:rPr lang="ru-RU" sz="2400" b="1" i="1" dirty="0" err="1"/>
              <a:t>якісній</a:t>
            </a:r>
            <a:r>
              <a:rPr lang="ru-RU" sz="2400" b="1" i="1" dirty="0"/>
              <a:t> </a:t>
            </a:r>
            <a:r>
              <a:rPr lang="ru-RU" sz="2400" b="1" i="1" dirty="0" err="1"/>
              <a:t>визначеності</a:t>
            </a:r>
            <a:r>
              <a:rPr lang="ru-RU" sz="2400" b="1" i="1" dirty="0"/>
              <a:t> </a:t>
            </a:r>
            <a:r>
              <a:rPr lang="ru-RU" sz="2400" b="1" i="1" dirty="0" err="1"/>
              <a:t>щодо</a:t>
            </a:r>
            <a:r>
              <a:rPr lang="ru-RU" sz="2400" b="1" i="1" dirty="0"/>
              <a:t> </a:t>
            </a:r>
            <a:r>
              <a:rPr lang="ru-RU" sz="2400" b="1" i="1" dirty="0" err="1"/>
              <a:t>конкретних</a:t>
            </a:r>
            <a:r>
              <a:rPr lang="ru-RU" sz="2400" b="1" i="1" dirty="0"/>
              <a:t> умов </a:t>
            </a:r>
            <a:r>
              <a:rPr lang="ru-RU" sz="2400" b="1" i="1" dirty="0" err="1"/>
              <a:t>місця</a:t>
            </a:r>
            <a:r>
              <a:rPr lang="ru-RU" sz="2400" b="1" i="1" dirty="0"/>
              <a:t> й часу (</a:t>
            </a:r>
            <a:r>
              <a:rPr lang="ru-RU" sz="2400" b="1" i="1" dirty="0" err="1"/>
              <a:t>наприклад</a:t>
            </a:r>
            <a:r>
              <a:rPr lang="ru-RU" sz="2400" b="1" i="1" dirty="0"/>
              <a:t>, </a:t>
            </a:r>
            <a:r>
              <a:rPr lang="ru-RU" sz="2400" b="1" i="1" dirty="0" err="1"/>
              <a:t>чисельність</a:t>
            </a:r>
            <a:r>
              <a:rPr lang="ru-RU" sz="2400" b="1" i="1" dirty="0"/>
              <a:t> </a:t>
            </a:r>
            <a:r>
              <a:rPr lang="ru-RU" sz="2400" b="1" i="1" dirty="0" err="1"/>
              <a:t>населення</a:t>
            </a:r>
            <a:r>
              <a:rPr lang="ru-RU" sz="2400" b="1" i="1" dirty="0"/>
              <a:t>, </a:t>
            </a:r>
            <a:r>
              <a:rPr lang="ru-RU" sz="2400" b="1" i="1" dirty="0" err="1"/>
              <a:t>товарна</a:t>
            </a:r>
            <a:r>
              <a:rPr lang="ru-RU" sz="2400" b="1" i="1" dirty="0"/>
              <a:t> </a:t>
            </a:r>
            <a:r>
              <a:rPr lang="ru-RU" sz="2400" b="1" i="1" dirty="0" err="1"/>
              <a:t>продукція</a:t>
            </a:r>
            <a:r>
              <a:rPr lang="ru-RU" sz="2400" b="1" i="1" dirty="0"/>
              <a:t> </a:t>
            </a:r>
            <a:r>
              <a:rPr lang="ru-RU" sz="2400" b="1" i="1" dirty="0" err="1"/>
              <a:t>промислового</a:t>
            </a:r>
            <a:r>
              <a:rPr lang="ru-RU" sz="2400" b="1" i="1" dirty="0"/>
              <a:t> </a:t>
            </a:r>
            <a:r>
              <a:rPr lang="ru-RU" sz="2400" b="1" i="1" dirty="0" err="1"/>
              <a:t>підприємства</a:t>
            </a:r>
            <a:r>
              <a:rPr lang="ru-RU" sz="2400" b="1" i="1" dirty="0"/>
              <a:t>, </a:t>
            </a:r>
            <a:r>
              <a:rPr lang="ru-RU" sz="2400" b="1" i="1" dirty="0" err="1"/>
              <a:t>рівень</a:t>
            </a:r>
            <a:r>
              <a:rPr lang="ru-RU" sz="2400" b="1" i="1" dirty="0"/>
              <a:t> </a:t>
            </a:r>
            <a:r>
              <a:rPr lang="ru-RU" sz="2400" b="1" i="1" dirty="0" err="1"/>
              <a:t>продуктивності</a:t>
            </a:r>
            <a:r>
              <a:rPr lang="ru-RU" sz="2400" b="1" i="1" dirty="0"/>
              <a:t> </a:t>
            </a:r>
            <a:r>
              <a:rPr lang="ru-RU" sz="2400" b="1" i="1" dirty="0" err="1"/>
              <a:t>праці</a:t>
            </a:r>
            <a:r>
              <a:rPr lang="ru-RU" sz="2400" b="1" i="1" dirty="0"/>
              <a:t>, </a:t>
            </a:r>
            <a:r>
              <a:rPr lang="ru-RU" sz="2400" b="1" i="1" dirty="0" err="1"/>
              <a:t>рівень</a:t>
            </a:r>
            <a:r>
              <a:rPr lang="ru-RU" sz="2400" b="1" i="1" dirty="0"/>
              <a:t> </a:t>
            </a:r>
            <a:r>
              <a:rPr lang="ru-RU" sz="2400" b="1" i="1" dirty="0" err="1"/>
              <a:t>рентабельності</a:t>
            </a:r>
            <a:r>
              <a:rPr lang="ru-RU" sz="2400" b="1" i="1" dirty="0"/>
              <a:t> </a:t>
            </a:r>
            <a:r>
              <a:rPr lang="ru-RU" sz="2400" b="1" i="1" dirty="0" err="1"/>
              <a:t>тощо</a:t>
            </a:r>
            <a:r>
              <a:rPr lang="ru-RU" sz="2400" b="1" i="1" dirty="0"/>
              <a:t>).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Статистичні</a:t>
            </a:r>
            <a:r>
              <a:rPr lang="ru-RU" b="1" dirty="0" smtClean="0"/>
              <a:t> </a:t>
            </a:r>
            <a:r>
              <a:rPr lang="ru-RU" b="1" dirty="0" err="1"/>
              <a:t>показники</a:t>
            </a:r>
            <a:r>
              <a:rPr lang="ru-RU" b="1" dirty="0"/>
              <a:t> </a:t>
            </a:r>
            <a:r>
              <a:rPr lang="ru-RU" b="1" dirty="0" err="1"/>
              <a:t>умовно</a:t>
            </a:r>
            <a:r>
              <a:rPr lang="ru-RU" b="1" dirty="0"/>
              <a:t> </a:t>
            </a:r>
            <a:r>
              <a:rPr lang="ru-RU" b="1" dirty="0" err="1"/>
              <a:t>поділяють</a:t>
            </a:r>
            <a:r>
              <a:rPr lang="ru-RU" b="1" dirty="0"/>
              <a:t> на </a:t>
            </a:r>
            <a:r>
              <a:rPr lang="ru-RU" b="1" dirty="0" err="1"/>
              <a:t>об’ємні</a:t>
            </a:r>
            <a:r>
              <a:rPr lang="ru-RU" b="1" dirty="0"/>
              <a:t> та </a:t>
            </a:r>
            <a:r>
              <a:rPr lang="ru-RU" b="1" dirty="0" err="1"/>
              <a:t>якісні</a:t>
            </a:r>
            <a:r>
              <a:rPr lang="ru-RU" b="1" dirty="0"/>
              <a:t>.</a:t>
            </a:r>
          </a:p>
          <a:p>
            <a:pPr lvl="0"/>
            <a:r>
              <a:rPr lang="ru-RU" dirty="0" err="1"/>
              <a:t>Об’ємні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вимірюють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).</a:t>
            </a:r>
          </a:p>
          <a:p>
            <a:pPr lvl="0"/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r>
              <a:rPr lang="ru-RU" b="1" dirty="0"/>
              <a:t>За способом </a:t>
            </a:r>
            <a:r>
              <a:rPr lang="ru-RU" b="1" dirty="0" err="1"/>
              <a:t>обчислення</a:t>
            </a:r>
            <a:r>
              <a:rPr lang="ru-RU" b="1" dirty="0"/>
              <a:t> </a:t>
            </a:r>
            <a:r>
              <a:rPr lang="ru-RU" b="1" dirty="0" err="1"/>
              <a:t>розрізняють</a:t>
            </a:r>
            <a:r>
              <a:rPr lang="ru-RU" b="1" dirty="0"/>
              <a:t> </a:t>
            </a:r>
            <a:r>
              <a:rPr lang="ru-RU" b="1" dirty="0" err="1"/>
              <a:t>первинні</a:t>
            </a:r>
            <a:r>
              <a:rPr lang="ru-RU" b="1" dirty="0"/>
              <a:t> і </a:t>
            </a:r>
            <a:r>
              <a:rPr lang="ru-RU" b="1" dirty="0" err="1"/>
              <a:t>похідні</a:t>
            </a:r>
            <a:r>
              <a:rPr lang="ru-RU" b="1" dirty="0"/>
              <a:t> (</a:t>
            </a:r>
            <a:r>
              <a:rPr lang="ru-RU" b="1" dirty="0" err="1"/>
              <a:t>вторинні</a:t>
            </a:r>
            <a:r>
              <a:rPr lang="ru-RU" b="1" dirty="0"/>
              <a:t>) </a:t>
            </a:r>
            <a:r>
              <a:rPr lang="ru-RU" b="1" dirty="0" err="1"/>
              <a:t>показники</a:t>
            </a:r>
            <a:r>
              <a:rPr lang="ru-RU" b="1" dirty="0"/>
              <a:t>.</a:t>
            </a:r>
          </a:p>
          <a:p>
            <a:pPr lvl="0"/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зведенням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і </a:t>
            </a:r>
            <a:r>
              <a:rPr lang="ru-RU" dirty="0" err="1"/>
              <a:t>подають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абсолютних</a:t>
            </a:r>
            <a:r>
              <a:rPr lang="ru-RU" dirty="0"/>
              <a:t> величин(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виготовленої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фонд </a:t>
            </a:r>
            <a:r>
              <a:rPr lang="ru-RU" dirty="0" err="1"/>
              <a:t>заробітної</a:t>
            </a:r>
            <a:r>
              <a:rPr lang="ru-RU" dirty="0"/>
              <a:t> плати,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lvl="0"/>
            <a:r>
              <a:rPr lang="ru-RU" dirty="0" err="1"/>
              <a:t>Похідні</a:t>
            </a:r>
            <a:r>
              <a:rPr lang="ru-RU" dirty="0"/>
              <a:t> (</a:t>
            </a:r>
            <a:r>
              <a:rPr lang="ru-RU" dirty="0" err="1"/>
              <a:t>вторинні</a:t>
            </a:r>
            <a:r>
              <a:rPr lang="ru-RU" dirty="0"/>
              <a:t>)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обчислюються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</a:p>
          <a:p>
            <a:r>
              <a:rPr lang="ru-RU" b="1" dirty="0"/>
              <a:t>За </a:t>
            </a:r>
            <a:r>
              <a:rPr lang="ru-RU" b="1" dirty="0" err="1"/>
              <a:t>ознакою</a:t>
            </a:r>
            <a:r>
              <a:rPr lang="ru-RU" b="1" dirty="0"/>
              <a:t> часу </a:t>
            </a:r>
            <a:r>
              <a:rPr lang="ru-RU" b="1" dirty="0" err="1"/>
              <a:t>показники</a:t>
            </a:r>
            <a:r>
              <a:rPr lang="ru-RU" b="1" dirty="0"/>
              <a:t> </a:t>
            </a:r>
            <a:r>
              <a:rPr lang="ru-RU" b="1" dirty="0" err="1"/>
              <a:t>поділяють</a:t>
            </a:r>
            <a:r>
              <a:rPr lang="ru-RU" b="1" dirty="0"/>
              <a:t> на </a:t>
            </a:r>
            <a:r>
              <a:rPr lang="ru-RU" b="1" dirty="0" err="1"/>
              <a:t>інтервальні</a:t>
            </a:r>
            <a:r>
              <a:rPr lang="ru-RU" b="1" dirty="0"/>
              <a:t> і </a:t>
            </a:r>
            <a:r>
              <a:rPr lang="ru-RU" b="1" dirty="0" err="1"/>
              <a:t>моментні</a:t>
            </a:r>
            <a:r>
              <a:rPr lang="ru-RU" b="1" dirty="0"/>
              <a:t>.</a:t>
            </a:r>
          </a:p>
          <a:p>
            <a:pPr lvl="0"/>
            <a:r>
              <a:rPr lang="ru-RU" dirty="0" err="1"/>
              <a:t>Інтервальні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час (день, декаду, </a:t>
            </a:r>
            <a:r>
              <a:rPr lang="ru-RU" dirty="0" err="1"/>
              <a:t>місяць</a:t>
            </a:r>
            <a:r>
              <a:rPr lang="ru-RU" dirty="0"/>
              <a:t>, квартал, </a:t>
            </a:r>
            <a:r>
              <a:rPr lang="ru-RU" dirty="0" err="1"/>
              <a:t>рік</a:t>
            </a:r>
            <a:r>
              <a:rPr lang="ru-RU" dirty="0"/>
              <a:t>).</a:t>
            </a:r>
          </a:p>
          <a:p>
            <a:pPr lvl="0"/>
            <a:r>
              <a:rPr lang="ru-RU" dirty="0" err="1"/>
              <a:t>Моментні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кількісну</a:t>
            </a:r>
            <a:r>
              <a:rPr lang="ru-RU" dirty="0"/>
              <a:t> характеристику </a:t>
            </a:r>
            <a:r>
              <a:rPr lang="ru-RU" dirty="0" err="1"/>
              <a:t>явищ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момент часу.</a:t>
            </a:r>
          </a:p>
          <a:p>
            <a:r>
              <a:rPr lang="ru-RU" dirty="0"/>
              <a:t>Характерною </a:t>
            </a:r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є </a:t>
            </a:r>
            <a:r>
              <a:rPr lang="ru-RU" dirty="0" err="1"/>
              <a:t>адитивність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підсумовування</a:t>
            </a:r>
            <a:r>
              <a:rPr lang="ru-RU" dirty="0"/>
              <a:t>.</a:t>
            </a:r>
          </a:p>
          <a:p>
            <a:r>
              <a:rPr lang="ru-RU" dirty="0" err="1"/>
              <a:t>Похідні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неадитивні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4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Види</a:t>
            </a:r>
            <a:r>
              <a:rPr lang="ru-RU" b="1" dirty="0"/>
              <a:t>, </a:t>
            </a:r>
            <a:r>
              <a:rPr lang="ru-RU" b="1" dirty="0" err="1"/>
              <a:t>типи</a:t>
            </a:r>
            <a:r>
              <a:rPr lang="ru-RU" b="1" dirty="0"/>
              <a:t> та </a:t>
            </a:r>
            <a:r>
              <a:rPr lang="ru-RU" b="1" dirty="0" err="1"/>
              <a:t>значення</a:t>
            </a:r>
            <a:r>
              <a:rPr lang="ru-RU" b="1" dirty="0"/>
              <a:t> </a:t>
            </a:r>
            <a:r>
              <a:rPr lang="ru-RU" b="1" dirty="0" err="1"/>
              <a:t>статистичних</a:t>
            </a:r>
            <a:r>
              <a:rPr lang="ru-RU" b="1" dirty="0"/>
              <a:t> </a:t>
            </a:r>
            <a:r>
              <a:rPr lang="ru-RU" b="1" dirty="0" err="1"/>
              <a:t>показників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111" y="1167319"/>
            <a:ext cx="10659569" cy="514593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та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останнього</a:t>
            </a:r>
            <a:r>
              <a:rPr lang="ru-RU" dirty="0"/>
              <a:t> - </a:t>
            </a:r>
            <a:r>
              <a:rPr lang="ru-RU" dirty="0" err="1"/>
              <a:t>третього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подальшій</a:t>
            </a:r>
            <a:r>
              <a:rPr lang="ru-RU" dirty="0"/>
              <a:t> </a:t>
            </a:r>
            <a:r>
              <a:rPr lang="ru-RU" dirty="0" err="1"/>
              <a:t>обробці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 шляхом </a:t>
            </a:r>
            <a:r>
              <a:rPr lang="ru-RU" dirty="0" err="1"/>
              <a:t>обчислення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Статистичний</a:t>
            </a:r>
            <a:r>
              <a:rPr lang="ru-RU" b="1" i="1" dirty="0"/>
              <a:t> </a:t>
            </a:r>
            <a:r>
              <a:rPr lang="ru-RU" b="1" i="1" dirty="0" err="1"/>
              <a:t>показник</a:t>
            </a:r>
            <a:r>
              <a:rPr lang="ru-RU" b="1" i="1" dirty="0"/>
              <a:t> —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узагальнююча</a:t>
            </a:r>
            <a:r>
              <a:rPr lang="ru-RU" b="1" i="1" dirty="0"/>
              <a:t> характеристика </a:t>
            </a:r>
            <a:r>
              <a:rPr lang="ru-RU" b="1" i="1" dirty="0" err="1"/>
              <a:t>явища</a:t>
            </a:r>
            <a:r>
              <a:rPr lang="ru-RU" b="1" i="1" dirty="0"/>
              <a:t> </a:t>
            </a:r>
            <a:r>
              <a:rPr lang="ru-RU" b="1" i="1" dirty="0" err="1"/>
              <a:t>або</a:t>
            </a:r>
            <a:r>
              <a:rPr lang="ru-RU" b="1" i="1" dirty="0"/>
              <a:t> </a:t>
            </a:r>
            <a:r>
              <a:rPr lang="ru-RU" b="1" i="1" dirty="0" err="1"/>
              <a:t>процесу</a:t>
            </a:r>
            <a:r>
              <a:rPr lang="ru-RU" b="1" i="1" dirty="0"/>
              <a:t>, яка </a:t>
            </a:r>
            <a:r>
              <a:rPr lang="ru-RU" b="1" i="1" dirty="0" err="1"/>
              <a:t>характеризує</a:t>
            </a:r>
            <a:r>
              <a:rPr lang="ru-RU" b="1" i="1" dirty="0"/>
              <a:t> всю </a:t>
            </a:r>
            <a:r>
              <a:rPr lang="ru-RU" b="1" i="1" dirty="0" err="1"/>
              <a:t>сукупність</a:t>
            </a:r>
            <a:r>
              <a:rPr lang="ru-RU" b="1" i="1" dirty="0"/>
              <a:t> </a:t>
            </a:r>
            <a:r>
              <a:rPr lang="ru-RU" b="1" i="1" dirty="0" err="1"/>
              <a:t>одиниць</a:t>
            </a:r>
            <a:r>
              <a:rPr lang="ru-RU" b="1" i="1" dirty="0"/>
              <a:t> </a:t>
            </a:r>
            <a:r>
              <a:rPr lang="ru-RU" b="1" i="1" dirty="0" err="1"/>
              <a:t>обстеження</a:t>
            </a:r>
            <a:r>
              <a:rPr lang="ru-RU" b="1" i="1" dirty="0"/>
              <a:t> і </a:t>
            </a:r>
            <a:r>
              <a:rPr lang="ru-RU" b="1" i="1" dirty="0" err="1"/>
              <a:t>використовується</a:t>
            </a:r>
            <a:r>
              <a:rPr lang="ru-RU" b="1" i="1" dirty="0"/>
              <a:t> для </a:t>
            </a:r>
            <a:r>
              <a:rPr lang="ru-RU" b="1" i="1" dirty="0" err="1"/>
              <a:t>аналізу</a:t>
            </a:r>
            <a:r>
              <a:rPr lang="ru-RU" b="1" i="1" dirty="0"/>
              <a:t> </a:t>
            </a:r>
            <a:r>
              <a:rPr lang="ru-RU" b="1" i="1" dirty="0" err="1"/>
              <a:t>сукупності</a:t>
            </a:r>
            <a:r>
              <a:rPr lang="ru-RU" b="1" i="1" dirty="0"/>
              <a:t> в </a:t>
            </a:r>
            <a:r>
              <a:rPr lang="ru-RU" b="1" i="1" dirty="0" err="1"/>
              <a:t>цілому</a:t>
            </a:r>
            <a:r>
              <a:rPr lang="ru-RU" b="1" i="1" dirty="0"/>
              <a:t>.</a:t>
            </a:r>
            <a:r>
              <a:rPr lang="ru-RU" i="1" dirty="0"/>
              <a:t> </a:t>
            </a:r>
            <a:endParaRPr lang="ru-RU" dirty="0"/>
          </a:p>
          <a:p>
            <a:pPr algn="just"/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вирішується</a:t>
            </a:r>
            <a:r>
              <a:rPr lang="ru-RU" dirty="0"/>
              <a:t> одна з </a:t>
            </a:r>
            <a:r>
              <a:rPr lang="ru-RU" dirty="0" err="1"/>
              <a:t>головних</a:t>
            </a:r>
            <a:r>
              <a:rPr lang="ru-RU" dirty="0"/>
              <a:t> задач статистики: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кількісна</a:t>
            </a:r>
            <a:r>
              <a:rPr lang="ru-RU" dirty="0"/>
              <a:t> сторона </a:t>
            </a:r>
            <a:r>
              <a:rPr lang="ru-RU" dirty="0" err="1"/>
              <a:t>явища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з </a:t>
            </a:r>
            <a:r>
              <a:rPr lang="ru-RU" dirty="0" err="1"/>
              <a:t>якісною</a:t>
            </a:r>
            <a:r>
              <a:rPr lang="ru-RU" dirty="0"/>
              <a:t> стороною. </a:t>
            </a:r>
          </a:p>
          <a:p>
            <a:pPr algn="just"/>
            <a:r>
              <a:rPr lang="ru-RU" dirty="0" err="1"/>
              <a:t>Кількісний</a:t>
            </a:r>
            <a:r>
              <a:rPr lang="ru-RU" dirty="0"/>
              <a:t> </a:t>
            </a:r>
            <a:r>
              <a:rPr lang="ru-RU" dirty="0" err="1"/>
              <a:t>бік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представляється</a:t>
            </a:r>
            <a:r>
              <a:rPr lang="ru-RU" dirty="0"/>
              <a:t> числом з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одиницею</a:t>
            </a:r>
            <a:r>
              <a:rPr lang="ru-RU" dirty="0"/>
              <a:t> </a:t>
            </a:r>
            <a:r>
              <a:rPr lang="ru-RU" dirty="0" err="1"/>
              <a:t>виміру</a:t>
            </a:r>
            <a:r>
              <a:rPr lang="ru-RU" dirty="0"/>
              <a:t> для характеристики: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(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, </a:t>
            </a:r>
            <a:r>
              <a:rPr lang="ru-RU" dirty="0" err="1"/>
              <a:t>обсягу</a:t>
            </a:r>
            <a:r>
              <a:rPr lang="ru-RU" dirty="0"/>
              <a:t> товарооборота,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); </a:t>
            </a:r>
            <a:r>
              <a:rPr lang="ru-RU" dirty="0" err="1"/>
              <a:t>співвідношень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продавцями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категоріями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магазину). </a:t>
            </a:r>
          </a:p>
          <a:p>
            <a:pPr algn="just"/>
            <a:r>
              <a:rPr lang="ru-RU" dirty="0" err="1"/>
              <a:t>Якісний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(</a:t>
            </a:r>
            <a:r>
              <a:rPr lang="ru-RU" dirty="0" err="1"/>
              <a:t>процесу</a:t>
            </a:r>
            <a:r>
              <a:rPr lang="ru-RU" dirty="0"/>
              <a:t>) і </a:t>
            </a:r>
            <a:r>
              <a:rPr lang="ru-RU" dirty="0" err="1"/>
              <a:t>відображається</a:t>
            </a:r>
            <a:r>
              <a:rPr lang="ru-RU" dirty="0"/>
              <a:t> у </a:t>
            </a:r>
            <a:r>
              <a:rPr lang="ru-RU" dirty="0" err="1"/>
              <a:t>назві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(</a:t>
            </a:r>
            <a:r>
              <a:rPr lang="ru-RU" dirty="0" err="1"/>
              <a:t>прибутковість</a:t>
            </a:r>
            <a:r>
              <a:rPr lang="ru-RU" dirty="0"/>
              <a:t>, </a:t>
            </a:r>
            <a:r>
              <a:rPr lang="ru-RU" dirty="0" err="1"/>
              <a:t>народжуваність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pPr algn="just"/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види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способу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обчислення</a:t>
            </a:r>
            <a:r>
              <a:rPr lang="ru-RU" dirty="0"/>
              <a:t>, </a:t>
            </a:r>
            <a:r>
              <a:rPr lang="ru-RU" dirty="0" err="1"/>
              <a:t>ознак</a:t>
            </a:r>
            <a:r>
              <a:rPr lang="ru-RU" dirty="0"/>
              <a:t> часу,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800" b="1" i="1" dirty="0"/>
              <a:t>За способом </a:t>
            </a:r>
            <a:r>
              <a:rPr lang="ru-RU" sz="1800" b="1" i="1" dirty="0" err="1"/>
              <a:t>обчислення</a:t>
            </a:r>
            <a:r>
              <a:rPr lang="ru-RU" sz="1800" b="1" dirty="0"/>
              <a:t> </a:t>
            </a:r>
            <a:r>
              <a:rPr lang="ru-RU" sz="1800" b="1" dirty="0" err="1"/>
              <a:t>розрізняють</a:t>
            </a:r>
            <a:r>
              <a:rPr lang="ru-RU" sz="1800" b="1" dirty="0"/>
              <a:t> </a:t>
            </a:r>
            <a:r>
              <a:rPr lang="ru-RU" sz="1800" b="1" dirty="0" err="1"/>
              <a:t>первинні</a:t>
            </a:r>
            <a:r>
              <a:rPr lang="ru-RU" sz="1800" b="1" dirty="0"/>
              <a:t> та </a:t>
            </a:r>
            <a:r>
              <a:rPr lang="ru-RU" sz="1800" b="1" dirty="0" err="1"/>
              <a:t>похідні</a:t>
            </a:r>
            <a:r>
              <a:rPr lang="ru-RU" sz="1800" b="1" dirty="0"/>
              <a:t> </a:t>
            </a:r>
            <a:r>
              <a:rPr lang="ru-RU" sz="1800" b="1" dirty="0" err="1"/>
              <a:t>показники</a:t>
            </a:r>
            <a:r>
              <a:rPr lang="ru-RU" sz="1800" b="1" dirty="0"/>
              <a:t>. </a:t>
            </a:r>
            <a:r>
              <a:rPr lang="ru-RU" sz="1800" b="1" i="1" dirty="0" err="1"/>
              <a:t>Первинні</a:t>
            </a:r>
            <a:r>
              <a:rPr lang="ru-RU" sz="1800" b="1" dirty="0"/>
              <a:t> </a:t>
            </a:r>
            <a:r>
              <a:rPr lang="ru-RU" sz="1800" b="1" dirty="0" err="1"/>
              <a:t>визначаються</a:t>
            </a:r>
            <a:r>
              <a:rPr lang="ru-RU" sz="1800" b="1" dirty="0"/>
              <a:t> шляхом </a:t>
            </a:r>
            <a:r>
              <a:rPr lang="ru-RU" sz="1800" b="1" dirty="0" err="1"/>
              <a:t>зведення</a:t>
            </a:r>
            <a:r>
              <a:rPr lang="ru-RU" sz="1800" b="1" dirty="0"/>
              <a:t> та </a:t>
            </a:r>
            <a:r>
              <a:rPr lang="ru-RU" sz="1800" b="1" dirty="0" err="1"/>
              <a:t>групування</a:t>
            </a:r>
            <a:r>
              <a:rPr lang="ru-RU" sz="1800" b="1" dirty="0"/>
              <a:t> </a:t>
            </a:r>
            <a:r>
              <a:rPr lang="ru-RU" sz="1800" b="1" dirty="0" err="1"/>
              <a:t>даних</a:t>
            </a:r>
            <a:r>
              <a:rPr lang="ru-RU" sz="1800" b="1" dirty="0"/>
              <a:t> і </a:t>
            </a:r>
            <a:r>
              <a:rPr lang="ru-RU" sz="1800" b="1" dirty="0" err="1"/>
              <a:t>подаються</a:t>
            </a:r>
            <a:r>
              <a:rPr lang="ru-RU" sz="1800" b="1" dirty="0"/>
              <a:t> у </a:t>
            </a:r>
            <a:r>
              <a:rPr lang="ru-RU" sz="1800" b="1" dirty="0" err="1"/>
              <a:t>формі</a:t>
            </a:r>
            <a:r>
              <a:rPr lang="ru-RU" sz="1800" b="1" dirty="0"/>
              <a:t> </a:t>
            </a:r>
            <a:r>
              <a:rPr lang="ru-RU" sz="1800" b="1" dirty="0" err="1"/>
              <a:t>абсолютних</a:t>
            </a:r>
            <a:r>
              <a:rPr lang="ru-RU" sz="1800" b="1" dirty="0"/>
              <a:t> величин (</a:t>
            </a:r>
            <a:r>
              <a:rPr lang="ru-RU" sz="1800" b="1" dirty="0" err="1"/>
              <a:t>наприклад</a:t>
            </a:r>
            <a:r>
              <a:rPr lang="ru-RU" sz="1800" b="1" dirty="0"/>
              <a:t>, </a:t>
            </a:r>
            <a:r>
              <a:rPr lang="ru-RU" sz="1800" b="1" dirty="0" err="1"/>
              <a:t>кількість</a:t>
            </a:r>
            <a:r>
              <a:rPr lang="ru-RU" sz="1800" b="1" dirty="0"/>
              <a:t> та сума </a:t>
            </a:r>
            <a:r>
              <a:rPr lang="ru-RU" sz="1800" b="1" dirty="0" err="1"/>
              <a:t>вкладів</a:t>
            </a:r>
            <a:r>
              <a:rPr lang="ru-RU" sz="1800" b="1" dirty="0"/>
              <a:t> </a:t>
            </a:r>
            <a:r>
              <a:rPr lang="ru-RU" sz="1800" b="1" dirty="0" err="1"/>
              <a:t>громадян</a:t>
            </a:r>
            <a:r>
              <a:rPr lang="ru-RU" sz="1800" b="1" dirty="0"/>
              <a:t> у банку). </a:t>
            </a:r>
            <a:r>
              <a:rPr lang="ru-RU" sz="1800" b="1" i="1" dirty="0" err="1"/>
              <a:t>Похідні</a:t>
            </a:r>
            <a:r>
              <a:rPr lang="ru-RU" sz="1800" b="1" dirty="0"/>
              <a:t> </a:t>
            </a:r>
            <a:r>
              <a:rPr lang="ru-RU" sz="1800" b="1" dirty="0" err="1"/>
              <a:t>показники</a:t>
            </a:r>
            <a:r>
              <a:rPr lang="ru-RU" sz="1800" b="1" dirty="0"/>
              <a:t> </a:t>
            </a:r>
            <a:r>
              <a:rPr lang="ru-RU" sz="1800" b="1" dirty="0" err="1"/>
              <a:t>обчислюються</a:t>
            </a:r>
            <a:r>
              <a:rPr lang="ru-RU" sz="1800" b="1" dirty="0"/>
              <a:t> на </a:t>
            </a:r>
            <a:r>
              <a:rPr lang="ru-RU" sz="1800" b="1" dirty="0" err="1"/>
              <a:t>базі</a:t>
            </a:r>
            <a:r>
              <a:rPr lang="ru-RU" sz="1800" b="1" dirty="0"/>
              <a:t> </a:t>
            </a:r>
            <a:r>
              <a:rPr lang="ru-RU" sz="1800" b="1" dirty="0" err="1"/>
              <a:t>первинних</a:t>
            </a:r>
            <a:r>
              <a:rPr lang="ru-RU" sz="1800" b="1" dirty="0"/>
              <a:t> і </a:t>
            </a:r>
            <a:r>
              <a:rPr lang="ru-RU" sz="1800" b="1" dirty="0" err="1"/>
              <a:t>мають</a:t>
            </a:r>
            <a:r>
              <a:rPr lang="ru-RU" sz="1800" b="1" dirty="0"/>
              <a:t> форму </a:t>
            </a:r>
            <a:r>
              <a:rPr lang="ru-RU" sz="1800" b="1" dirty="0" err="1"/>
              <a:t>середніх</a:t>
            </a:r>
            <a:r>
              <a:rPr lang="ru-RU" sz="1800" b="1" dirty="0"/>
              <a:t> </a:t>
            </a:r>
            <a:r>
              <a:rPr lang="ru-RU" sz="1800" b="1" dirty="0" err="1"/>
              <a:t>або</a:t>
            </a:r>
            <a:r>
              <a:rPr lang="ru-RU" sz="1800" b="1" dirty="0"/>
              <a:t> </a:t>
            </a:r>
            <a:r>
              <a:rPr lang="ru-RU" sz="1800" b="1" dirty="0" err="1"/>
              <a:t>відносних</a:t>
            </a:r>
            <a:r>
              <a:rPr lang="ru-RU" sz="1800" b="1" dirty="0"/>
              <a:t> величин (</a:t>
            </a:r>
            <a:r>
              <a:rPr lang="ru-RU" sz="1800" b="1" dirty="0" err="1"/>
              <a:t>наприклад</a:t>
            </a:r>
            <a:r>
              <a:rPr lang="ru-RU" sz="1800" b="1" dirty="0"/>
              <a:t>, </a:t>
            </a:r>
            <a:r>
              <a:rPr lang="ru-RU" sz="1800" b="1" dirty="0" err="1"/>
              <a:t>середня</a:t>
            </a:r>
            <a:r>
              <a:rPr lang="ru-RU" sz="1800" b="1" dirty="0"/>
              <a:t> </a:t>
            </a:r>
            <a:r>
              <a:rPr lang="ru-RU" sz="1800" b="1" dirty="0" err="1"/>
              <a:t>заробітна</a:t>
            </a:r>
            <a:r>
              <a:rPr lang="ru-RU" sz="1800" b="1" dirty="0"/>
              <a:t> плата, </a:t>
            </a:r>
            <a:r>
              <a:rPr lang="ru-RU" sz="1800" b="1" dirty="0" err="1"/>
              <a:t>індекс</a:t>
            </a:r>
            <a:r>
              <a:rPr lang="ru-RU" sz="1800" b="1" dirty="0"/>
              <a:t> </a:t>
            </a:r>
            <a:r>
              <a:rPr lang="ru-RU" sz="1800" b="1" dirty="0" err="1"/>
              <a:t>цін</a:t>
            </a:r>
            <a:r>
              <a:rPr lang="ru-RU" sz="1800" b="1" dirty="0"/>
              <a:t>).</a:t>
            </a:r>
            <a:br>
              <a:rPr lang="ru-RU" sz="1800" b="1" dirty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017" y="1845733"/>
            <a:ext cx="11585643" cy="4749619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 </a:t>
            </a:r>
            <a:r>
              <a:rPr lang="ru-RU" i="1" dirty="0" err="1"/>
              <a:t>взаємообернені</a:t>
            </a:r>
            <a:r>
              <a:rPr lang="ru-RU" i="1" dirty="0"/>
              <a:t> </a:t>
            </a:r>
            <a:r>
              <a:rPr lang="ru-RU" i="1" dirty="0" err="1"/>
              <a:t>показники</a:t>
            </a:r>
            <a:r>
              <a:rPr lang="ru-RU" dirty="0"/>
              <a:t> — пара характеристик,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паралельно</a:t>
            </a:r>
            <a:r>
              <a:rPr lang="ru-RU" dirty="0"/>
              <a:t> і </a:t>
            </a:r>
            <a:r>
              <a:rPr lang="ru-RU" dirty="0" err="1"/>
              <a:t>відповідають</a:t>
            </a:r>
            <a:r>
              <a:rPr lang="ru-RU" dirty="0"/>
              <a:t> одному і тому ж </a:t>
            </a:r>
            <a:r>
              <a:rPr lang="ru-RU" dirty="0" err="1"/>
              <a:t>явищу</a:t>
            </a:r>
            <a:r>
              <a:rPr lang="ru-RU" dirty="0"/>
              <a:t> (</a:t>
            </a:r>
            <a:r>
              <a:rPr lang="ru-RU" dirty="0" err="1"/>
              <a:t>процесу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 </a:t>
            </a:r>
            <a:r>
              <a:rPr lang="ru-RU" i="1" dirty="0"/>
              <a:t>х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у </a:t>
            </a:r>
            <a:r>
              <a:rPr lang="ru-RU" dirty="0" err="1"/>
              <a:t>напрямі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за одну </a:t>
            </a:r>
            <a:r>
              <a:rPr lang="ru-RU" dirty="0" err="1"/>
              <a:t>одиницю</a:t>
            </a:r>
            <a:r>
              <a:rPr lang="ru-RU" dirty="0"/>
              <a:t> часу), </a:t>
            </a:r>
            <a:r>
              <a:rPr lang="ru-RU" i="1" dirty="0" err="1"/>
              <a:t>обернений</a:t>
            </a:r>
            <a:r>
              <a:rPr lang="ru-RU" i="1" dirty="0"/>
              <a:t> 1 / х</a:t>
            </a:r>
            <a:r>
              <a:rPr lang="ru-RU" dirty="0"/>
              <a:t> - у </a:t>
            </a:r>
            <a:r>
              <a:rPr lang="ru-RU" dirty="0" err="1"/>
              <a:t>протилежному</a:t>
            </a:r>
            <a:r>
              <a:rPr lang="ru-RU" dirty="0"/>
              <a:t> </a:t>
            </a:r>
            <a:r>
              <a:rPr lang="ru-RU" dirty="0" err="1"/>
              <a:t>напрямі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трудоміскість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).</a:t>
            </a:r>
            <a:endParaRPr lang="ru-RU" sz="2400" dirty="0"/>
          </a:p>
          <a:p>
            <a:r>
              <a:rPr lang="ru-RU" i="1" dirty="0"/>
              <a:t>За </a:t>
            </a:r>
            <a:r>
              <a:rPr lang="ru-RU" i="1" dirty="0" err="1"/>
              <a:t>ознакою</a:t>
            </a:r>
            <a:r>
              <a:rPr lang="ru-RU" i="1" dirty="0"/>
              <a:t> часу</a:t>
            </a:r>
            <a:r>
              <a:rPr lang="ru-RU" dirty="0"/>
              <a:t> 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інтервальні</a:t>
            </a:r>
            <a:r>
              <a:rPr lang="ru-RU" dirty="0"/>
              <a:t> та </a:t>
            </a:r>
            <a:r>
              <a:rPr lang="ru-RU" dirty="0" err="1"/>
              <a:t>моментні</a:t>
            </a:r>
            <a:r>
              <a:rPr lang="ru-RU" dirty="0"/>
              <a:t>. </a:t>
            </a:r>
            <a:r>
              <a:rPr lang="ru-RU" i="1" dirty="0" err="1"/>
              <a:t>Інтервальн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часу (</a:t>
            </a:r>
            <a:r>
              <a:rPr lang="ru-RU" dirty="0" err="1"/>
              <a:t>місяць</a:t>
            </a:r>
            <a:r>
              <a:rPr lang="ru-RU" dirty="0"/>
              <a:t>, квартал, </a:t>
            </a:r>
            <a:r>
              <a:rPr lang="ru-RU" dirty="0" err="1"/>
              <a:t>рік</a:t>
            </a:r>
            <a:r>
              <a:rPr lang="ru-RU" dirty="0"/>
              <a:t>):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середньомісячні</a:t>
            </a:r>
            <a:r>
              <a:rPr lang="ru-RU" dirty="0"/>
              <a:t> </a:t>
            </a:r>
            <a:r>
              <a:rPr lang="ru-RU" dirty="0" err="1"/>
              <a:t>сукупні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душу </a:t>
            </a:r>
            <a:r>
              <a:rPr lang="ru-RU" dirty="0" err="1"/>
              <a:t>населення</a:t>
            </a:r>
            <a:r>
              <a:rPr lang="ru-RU" dirty="0"/>
              <a:t>. </a:t>
            </a:r>
            <a:r>
              <a:rPr lang="ru-RU" i="1" dirty="0" err="1"/>
              <a:t>Моментні</a:t>
            </a:r>
            <a:r>
              <a:rPr lang="ru-RU" i="1" dirty="0"/>
              <a:t> 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за станом на </a:t>
            </a:r>
            <a:r>
              <a:rPr lang="ru-RU" dirty="0" err="1"/>
              <a:t>певний</a:t>
            </a:r>
            <a:r>
              <a:rPr lang="ru-RU" dirty="0"/>
              <a:t> момент часу (дату):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залишок</a:t>
            </a:r>
            <a:r>
              <a:rPr lang="ru-RU" dirty="0"/>
              <a:t> </a:t>
            </a:r>
            <a:r>
              <a:rPr lang="ru-RU" dirty="0" err="1"/>
              <a:t>обігових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початок </a:t>
            </a:r>
            <a:r>
              <a:rPr lang="ru-RU" dirty="0" err="1"/>
              <a:t>місяця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i="1" dirty="0"/>
              <a:t>За способом </a:t>
            </a:r>
            <a:r>
              <a:rPr lang="ru-RU" i="1" dirty="0" err="1"/>
              <a:t>виконання</a:t>
            </a:r>
            <a:r>
              <a:rPr lang="ru-RU" dirty="0"/>
              <a:t> 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,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прояву</a:t>
            </a:r>
            <a:r>
              <a:rPr lang="ru-RU" dirty="0"/>
              <a:t>, структуру, </a:t>
            </a:r>
            <a:r>
              <a:rPr lang="ru-RU" dirty="0" err="1"/>
              <a:t>зміну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порівнянні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dirty="0"/>
              <a:t>В </a:t>
            </a:r>
            <a:r>
              <a:rPr lang="ru-RU" dirty="0" err="1"/>
              <a:t>статистиці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різновидів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:</a:t>
            </a:r>
            <a:endParaRPr lang="ru-RU" sz="2400" dirty="0"/>
          </a:p>
          <a:p>
            <a:pPr lvl="1"/>
            <a:r>
              <a:rPr lang="ru-RU" dirty="0" err="1"/>
              <a:t>абсолютні</a:t>
            </a:r>
            <a:r>
              <a:rPr lang="ru-RU" dirty="0"/>
              <a:t> та </a:t>
            </a:r>
            <a:r>
              <a:rPr lang="ru-RU" dirty="0" err="1"/>
              <a:t>відносні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варіації</a:t>
            </a:r>
            <a:r>
              <a:rPr lang="ru-RU" dirty="0"/>
              <a:t>.</a:t>
            </a:r>
            <a:endParaRPr lang="ru-RU" sz="2000" dirty="0"/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правильно </a:t>
            </a:r>
            <a:r>
              <a:rPr lang="ru-RU" dirty="0" err="1"/>
              <a:t>характеризували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:</a:t>
            </a:r>
            <a:endParaRPr lang="ru-RU" sz="2400" dirty="0"/>
          </a:p>
          <a:p>
            <a:r>
              <a:rPr lang="ru-RU" dirty="0"/>
              <a:t>1) </a:t>
            </a:r>
            <a:r>
              <a:rPr lang="ru-RU" dirty="0" err="1"/>
              <a:t>спиратися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побудові</a:t>
            </a:r>
            <a:r>
              <a:rPr lang="ru-RU" dirty="0"/>
              <a:t> на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 </a:t>
            </a:r>
            <a:r>
              <a:rPr lang="ru-RU" dirty="0" err="1"/>
              <a:t>теорії</a:t>
            </a:r>
            <a:r>
              <a:rPr lang="ru-RU" dirty="0"/>
              <a:t>,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методологію</a:t>
            </a:r>
            <a:r>
              <a:rPr lang="ru-RU" dirty="0"/>
              <a:t>, </a:t>
            </a:r>
            <a:r>
              <a:rPr lang="ru-RU" dirty="0" err="1"/>
              <a:t>досвід</a:t>
            </a:r>
            <a:r>
              <a:rPr lang="ru-RU" dirty="0"/>
              <a:t> 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</a:t>
            </a:r>
            <a:endParaRPr lang="ru-RU" sz="2400" dirty="0"/>
          </a:p>
          <a:p>
            <a:r>
              <a:rPr lang="ru-RU" dirty="0"/>
              <a:t>2) </a:t>
            </a:r>
            <a:r>
              <a:rPr lang="ru-RU" dirty="0" err="1"/>
              <a:t>добиватися</a:t>
            </a:r>
            <a:r>
              <a:rPr lang="ru-RU" dirty="0"/>
              <a:t>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як за </a:t>
            </a:r>
            <a:r>
              <a:rPr lang="ru-RU" dirty="0" err="1"/>
              <a:t>охопленням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, так і за </a:t>
            </a:r>
            <a:r>
              <a:rPr lang="ru-RU" dirty="0" err="1"/>
              <a:t>комплексним</a:t>
            </a:r>
            <a:r>
              <a:rPr lang="ru-RU" dirty="0"/>
              <a:t> </a:t>
            </a:r>
            <a:r>
              <a:rPr lang="ru-RU" dirty="0" err="1"/>
              <a:t>відображенням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вивчається</a:t>
            </a:r>
            <a:r>
              <a:rPr lang="ru-RU" dirty="0"/>
              <a:t>;</a:t>
            </a:r>
            <a:endParaRPr lang="ru-RU" sz="2400" dirty="0"/>
          </a:p>
          <a:p>
            <a:r>
              <a:rPr lang="ru-RU" dirty="0"/>
              <a:t>3)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зіставлення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 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подібності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за часом та у </a:t>
            </a:r>
            <a:r>
              <a:rPr lang="ru-RU" dirty="0" err="1"/>
              <a:t>просторі</a:t>
            </a:r>
            <a:r>
              <a:rPr lang="ru-RU" dirty="0"/>
              <a:t>;</a:t>
            </a:r>
            <a:endParaRPr lang="ru-RU" sz="2400" dirty="0"/>
          </a:p>
          <a:p>
            <a:r>
              <a:rPr lang="ru-RU" dirty="0"/>
              <a:t>4)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та </a:t>
            </a:r>
            <a:r>
              <a:rPr lang="ru-RU" dirty="0" err="1"/>
              <a:t>надійність</a:t>
            </a:r>
            <a:r>
              <a:rPr lang="ru-RU" dirty="0"/>
              <a:t> </a:t>
            </a:r>
            <a:r>
              <a:rPr lang="ru-RU" dirty="0" err="1"/>
              <a:t>вихідної</a:t>
            </a:r>
            <a:r>
              <a:rPr lang="ru-RU" dirty="0"/>
              <a:t> </a:t>
            </a:r>
            <a:r>
              <a:rPr lang="ru-RU" dirty="0" err="1"/>
              <a:t>інформації</a:t>
            </a:r>
            <a:r>
              <a:rPr lang="ru-RU" dirty="0"/>
              <a:t> для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 </a:t>
            </a:r>
            <a:r>
              <a:rPr lang="ru-RU" dirty="0" err="1"/>
              <a:t>досліджується</a:t>
            </a:r>
            <a:r>
              <a:rPr lang="ru-RU" dirty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732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/>
              <a:t>Статистичне</a:t>
            </a:r>
            <a:r>
              <a:rPr lang="ru-RU" i="1" dirty="0"/>
              <a:t> </a:t>
            </a:r>
            <a:r>
              <a:rPr lang="ru-RU" i="1" dirty="0" err="1"/>
              <a:t>спостереження</a:t>
            </a:r>
            <a:r>
              <a:rPr lang="ru-RU" i="1" dirty="0"/>
              <a:t> – перший </a:t>
            </a:r>
            <a:r>
              <a:rPr lang="ru-RU" i="1" dirty="0" err="1"/>
              <a:t>етап</a:t>
            </a:r>
            <a:r>
              <a:rPr lang="ru-RU" i="1" dirty="0"/>
              <a:t> </a:t>
            </a:r>
            <a:r>
              <a:rPr lang="ru-RU" i="1" dirty="0" err="1"/>
              <a:t>статистичного</a:t>
            </a:r>
            <a:r>
              <a:rPr lang="ru-RU" i="1" dirty="0"/>
              <a:t> </a:t>
            </a:r>
            <a:r>
              <a:rPr lang="ru-RU" i="1" dirty="0" err="1"/>
              <a:t>дослідження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370" y="1108953"/>
            <a:ext cx="10990310" cy="527239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Початковою </a:t>
            </a:r>
            <a:r>
              <a:rPr lang="ru-RU" dirty="0" err="1"/>
              <a:t>стадією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є </a:t>
            </a:r>
            <a:r>
              <a:rPr lang="ru-RU" dirty="0" err="1"/>
              <a:t>збір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соціально-економічні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</a:t>
            </a:r>
          </a:p>
          <a:p>
            <a:r>
              <a:rPr lang="ru-RU" b="1" dirty="0" err="1"/>
              <a:t>Статистичне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планомірний</a:t>
            </a:r>
            <a:r>
              <a:rPr lang="ru-RU" dirty="0"/>
              <a:t>, </a:t>
            </a:r>
            <a:r>
              <a:rPr lang="ru-RU" dirty="0" err="1"/>
              <a:t>науково</a:t>
            </a:r>
            <a:r>
              <a:rPr lang="ru-RU" dirty="0"/>
              <a:t> </a:t>
            </a:r>
            <a:r>
              <a:rPr lang="ru-RU" dirty="0" err="1"/>
              <a:t>організований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в </a:t>
            </a:r>
            <a:r>
              <a:rPr lang="ru-RU" dirty="0" err="1"/>
              <a:t>економічній</a:t>
            </a:r>
            <a:r>
              <a:rPr lang="ru-RU" dirty="0"/>
              <a:t>, </a:t>
            </a:r>
            <a:r>
              <a:rPr lang="ru-RU" dirty="0" err="1"/>
              <a:t>соціальній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сферах </a:t>
            </a:r>
            <a:r>
              <a:rPr lang="ru-RU" dirty="0" err="1"/>
              <a:t>життя</a:t>
            </a:r>
            <a:r>
              <a:rPr lang="ru-RU" dirty="0"/>
              <a:t>, шляхом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за </a:t>
            </a:r>
            <a:r>
              <a:rPr lang="ru-RU" dirty="0" err="1"/>
              <a:t>спеціальною</a:t>
            </a:r>
            <a:r>
              <a:rPr lang="ru-RU" dirty="0"/>
              <a:t> </a:t>
            </a:r>
            <a:r>
              <a:rPr lang="ru-RU" dirty="0" err="1"/>
              <a:t>програмою</a:t>
            </a:r>
            <a:r>
              <a:rPr lang="ru-RU" dirty="0"/>
              <a:t>, </a:t>
            </a:r>
            <a:r>
              <a:rPr lang="ru-RU" dirty="0" err="1"/>
              <a:t>розробленою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.</a:t>
            </a:r>
          </a:p>
          <a:p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України</a:t>
            </a:r>
            <a:r>
              <a:rPr lang="ru-RU" dirty="0"/>
              <a:t> „Про </a:t>
            </a:r>
            <a:r>
              <a:rPr lang="ru-RU" dirty="0" err="1"/>
              <a:t>державну</a:t>
            </a:r>
            <a:r>
              <a:rPr lang="ru-RU" dirty="0"/>
              <a:t> статистику” (</a:t>
            </a:r>
            <a:r>
              <a:rPr lang="ru-RU" dirty="0" err="1"/>
              <a:t>стаття</a:t>
            </a:r>
            <a:r>
              <a:rPr lang="ru-RU" dirty="0"/>
              <a:t> 9)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статистики шляхом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одноразових</a:t>
            </a:r>
            <a:r>
              <a:rPr lang="ru-RU" dirty="0"/>
              <a:t> </a:t>
            </a:r>
            <a:r>
              <a:rPr lang="ru-RU" dirty="0" err="1"/>
              <a:t>обліків</a:t>
            </a:r>
            <a:r>
              <a:rPr lang="ru-RU" dirty="0"/>
              <a:t>, </a:t>
            </a:r>
            <a:r>
              <a:rPr lang="ru-RU" dirty="0" err="1"/>
              <a:t>переписів</a:t>
            </a:r>
            <a:r>
              <a:rPr lang="ru-RU" dirty="0"/>
              <a:t>, </a:t>
            </a:r>
            <a:r>
              <a:rPr lang="ru-RU" dirty="0" err="1"/>
              <a:t>вибіркових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обстежень</a:t>
            </a:r>
            <a:r>
              <a:rPr lang="ru-RU" dirty="0"/>
              <a:t>.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статистики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плану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рішеннями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статистики </a:t>
            </a:r>
            <a:r>
              <a:rPr lang="ru-RU" dirty="0" err="1"/>
              <a:t>послуг</a:t>
            </a:r>
            <a:r>
              <a:rPr lang="ru-RU" dirty="0"/>
              <a:t> на </a:t>
            </a:r>
            <a:r>
              <a:rPr lang="ru-RU" dirty="0" err="1"/>
              <a:t>платній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організовувати</a:t>
            </a:r>
            <a:r>
              <a:rPr lang="ru-RU" dirty="0"/>
              <a:t> і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за </a:t>
            </a:r>
            <a:r>
              <a:rPr lang="ru-RU" dirty="0" err="1"/>
              <a:t>соціально-економічними</a:t>
            </a:r>
            <a:r>
              <a:rPr lang="ru-RU" dirty="0"/>
              <a:t> і </a:t>
            </a:r>
            <a:r>
              <a:rPr lang="ru-RU" dirty="0" err="1"/>
              <a:t>демографічними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</a:t>
            </a:r>
            <a:r>
              <a:rPr lang="ru-RU" dirty="0" err="1"/>
              <a:t>екологічною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</a:t>
            </a:r>
          </a:p>
          <a:p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r>
              <a:rPr lang="ru-RU" i="1" dirty="0" err="1"/>
              <a:t>Вимоги</a:t>
            </a:r>
            <a:r>
              <a:rPr lang="ru-RU" i="1" dirty="0"/>
              <a:t> до </a:t>
            </a:r>
            <a:r>
              <a:rPr lang="ru-RU" i="1" dirty="0" err="1"/>
              <a:t>статистичного</a:t>
            </a:r>
            <a:r>
              <a:rPr lang="ru-RU" i="1" dirty="0"/>
              <a:t> </a:t>
            </a:r>
            <a:r>
              <a:rPr lang="ru-RU" i="1" dirty="0" err="1"/>
              <a:t>спостереження</a:t>
            </a:r>
            <a:endParaRPr lang="ru-RU" b="1" i="1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реальному стану.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Повнота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як за </a:t>
            </a:r>
            <a:r>
              <a:rPr lang="ru-RU" dirty="0" err="1"/>
              <a:t>обсягом</a:t>
            </a:r>
            <a:r>
              <a:rPr lang="ru-RU" dirty="0"/>
              <a:t>, так і по </a:t>
            </a:r>
            <a:r>
              <a:rPr lang="ru-RU" dirty="0" err="1"/>
              <a:t>суті</a:t>
            </a:r>
            <a:r>
              <a:rPr lang="ru-RU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Своєчасність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Порівнянність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 і </a:t>
            </a:r>
            <a:r>
              <a:rPr lang="ru-RU" dirty="0" err="1"/>
              <a:t>просторі</a:t>
            </a:r>
            <a:r>
              <a:rPr lang="ru-RU" dirty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Доступність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на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збирається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.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r>
              <a:rPr lang="ru-RU" dirty="0" err="1"/>
              <a:t>централізована</a:t>
            </a:r>
            <a:r>
              <a:rPr lang="ru-RU" dirty="0"/>
              <a:t> (</a:t>
            </a:r>
            <a:r>
              <a:rPr lang="ru-RU" dirty="0" err="1"/>
              <a:t>загальнодержавна</a:t>
            </a:r>
            <a:r>
              <a:rPr lang="ru-RU" dirty="0"/>
              <a:t>) та </a:t>
            </a:r>
            <a:r>
              <a:rPr lang="ru-RU" dirty="0" err="1"/>
              <a:t>децентралізована</a:t>
            </a:r>
            <a:r>
              <a:rPr lang="ru-RU" dirty="0"/>
              <a:t> (</a:t>
            </a:r>
            <a:r>
              <a:rPr lang="ru-RU" dirty="0" err="1"/>
              <a:t>відомча</a:t>
            </a:r>
            <a:r>
              <a:rPr lang="ru-RU" dirty="0"/>
              <a:t>,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структур).</a:t>
            </a:r>
          </a:p>
          <a:p>
            <a:r>
              <a:rPr lang="ru-RU" dirty="0" err="1"/>
              <a:t>Централізована</a:t>
            </a:r>
            <a:r>
              <a:rPr lang="ru-RU" dirty="0"/>
              <a:t> система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ширші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: </a:t>
            </a:r>
            <a:r>
              <a:rPr lang="ru-RU" dirty="0" err="1"/>
              <a:t>наукову</a:t>
            </a:r>
            <a:r>
              <a:rPr lang="ru-RU" dirty="0"/>
              <a:t> методику, </a:t>
            </a:r>
            <a:r>
              <a:rPr lang="ru-RU" dirty="0" err="1"/>
              <a:t>кваліфіковані</a:t>
            </a:r>
            <a:r>
              <a:rPr lang="ru-RU" dirty="0"/>
              <a:t> кадри,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децентралізована</a:t>
            </a:r>
            <a:r>
              <a:rPr lang="ru-RU" dirty="0"/>
              <a:t> система є </a:t>
            </a:r>
            <a:r>
              <a:rPr lang="ru-RU" dirty="0" err="1"/>
              <a:t>оперативнішою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часу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збиранням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089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50104" y="719594"/>
            <a:ext cx="107527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Статистичне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спостереження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здійснюється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в три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етапи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1.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  <a:endParaRPr lang="ru-RU" b="1" dirty="0"/>
          </a:p>
          <a:p>
            <a:pPr algn="just"/>
            <a:r>
              <a:rPr lang="ru-RU" dirty="0" err="1"/>
              <a:t>Вирішуються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методологічні</a:t>
            </a:r>
            <a:r>
              <a:rPr lang="ru-RU" dirty="0"/>
              <a:t> та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: </a:t>
            </a:r>
            <a:r>
              <a:rPr lang="ru-RU" dirty="0" err="1"/>
              <a:t>хто</a:t>
            </a:r>
            <a:r>
              <a:rPr lang="ru-RU" dirty="0"/>
              <a:t>, де, коли проводить </a:t>
            </a:r>
            <a:r>
              <a:rPr lang="ru-RU" dirty="0" err="1"/>
              <a:t>спостереження</a:t>
            </a:r>
            <a:r>
              <a:rPr lang="ru-RU" dirty="0"/>
              <a:t> і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докладний</a:t>
            </a:r>
            <a:r>
              <a:rPr lang="ru-RU" dirty="0"/>
              <a:t> план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pPr algn="just"/>
            <a:r>
              <a:rPr lang="ru-RU" i="1" dirty="0"/>
              <a:t>2. </a:t>
            </a:r>
            <a:r>
              <a:rPr lang="ru-RU" i="1" dirty="0" err="1"/>
              <a:t>Реєстрація</a:t>
            </a:r>
            <a:r>
              <a:rPr lang="ru-RU" i="1" dirty="0"/>
              <a:t> </a:t>
            </a:r>
            <a:r>
              <a:rPr lang="ru-RU" i="1" dirty="0" err="1"/>
              <a:t>статистичних</a:t>
            </a:r>
            <a:r>
              <a:rPr lang="ru-RU" i="1" dirty="0"/>
              <a:t> </a:t>
            </a:r>
            <a:r>
              <a:rPr lang="ru-RU" i="1" dirty="0" err="1"/>
              <a:t>даних</a:t>
            </a:r>
            <a:r>
              <a:rPr lang="ru-RU" i="1" dirty="0"/>
              <a:t>.</a:t>
            </a:r>
            <a:endParaRPr lang="ru-RU" b="1" i="1" dirty="0"/>
          </a:p>
          <a:p>
            <a:pPr algn="just"/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чіткої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та </a:t>
            </a:r>
            <a:r>
              <a:rPr lang="ru-RU" dirty="0" err="1"/>
              <a:t>скоординованості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виконавчих</a:t>
            </a:r>
            <a:r>
              <a:rPr lang="ru-RU" dirty="0"/>
              <a:t> служб.</a:t>
            </a:r>
          </a:p>
          <a:p>
            <a:pPr algn="just"/>
            <a:r>
              <a:rPr lang="ru-RU" i="1" dirty="0"/>
              <a:t>3. </a:t>
            </a:r>
            <a:r>
              <a:rPr lang="ru-RU" i="1" dirty="0" err="1"/>
              <a:t>Формування</a:t>
            </a:r>
            <a:r>
              <a:rPr lang="ru-RU" i="1" dirty="0"/>
              <a:t> </a:t>
            </a:r>
            <a:r>
              <a:rPr lang="ru-RU" i="1" dirty="0" err="1"/>
              <a:t>бази</a:t>
            </a:r>
            <a:r>
              <a:rPr lang="ru-RU" i="1" dirty="0"/>
              <a:t> </a:t>
            </a:r>
            <a:r>
              <a:rPr lang="ru-RU" i="1" dirty="0" err="1"/>
              <a:t>даних</a:t>
            </a:r>
            <a:r>
              <a:rPr lang="ru-RU" i="1" dirty="0"/>
              <a:t>.</a:t>
            </a:r>
            <a:endParaRPr lang="ru-RU" b="1" i="1" dirty="0"/>
          </a:p>
          <a:p>
            <a:pPr algn="just"/>
            <a:r>
              <a:rPr lang="ru-RU" dirty="0" err="1"/>
              <a:t>Здійснюється</a:t>
            </a:r>
            <a:r>
              <a:rPr lang="ru-RU" dirty="0"/>
              <a:t> контроль та </a:t>
            </a:r>
            <a:r>
              <a:rPr lang="ru-RU" dirty="0" err="1"/>
              <a:t>нагромадження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Статистичне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проводиться у </a:t>
            </a:r>
            <a:r>
              <a:rPr lang="ru-RU" dirty="0" err="1"/>
              <a:t>відповідності</a:t>
            </a:r>
            <a:r>
              <a:rPr lang="ru-RU" dirty="0"/>
              <a:t> з </a:t>
            </a:r>
            <a:r>
              <a:rPr lang="ru-RU" b="1" dirty="0"/>
              <a:t>планом </a:t>
            </a:r>
            <a:r>
              <a:rPr lang="ru-RU" b="1" dirty="0" err="1"/>
              <a:t>статистичного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програмно-методологічні</a:t>
            </a:r>
            <a:r>
              <a:rPr lang="ru-RU" dirty="0"/>
              <a:t> та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146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452699"/>
          </a:xfrm>
        </p:spPr>
        <p:txBody>
          <a:bodyPr>
            <a:normAutofit/>
          </a:bodyPr>
          <a:lstStyle/>
          <a:p>
            <a:r>
              <a:rPr lang="ru-RU" sz="2700" i="1" dirty="0" err="1"/>
              <a:t>Програмно-методологічні</a:t>
            </a:r>
            <a:r>
              <a:rPr lang="ru-RU" sz="2700" i="1" dirty="0"/>
              <a:t> </a:t>
            </a:r>
            <a:r>
              <a:rPr lang="ru-RU" sz="2700" i="1" dirty="0" err="1"/>
              <a:t>питання</a:t>
            </a:r>
            <a:r>
              <a:rPr lang="ru-RU" sz="2700" i="1" dirty="0"/>
              <a:t> </a:t>
            </a:r>
            <a:r>
              <a:rPr lang="ru-RU" sz="2700" i="1" dirty="0" err="1"/>
              <a:t>статистичного</a:t>
            </a:r>
            <a:r>
              <a:rPr lang="ru-RU" sz="2700" i="1" dirty="0"/>
              <a:t> </a:t>
            </a:r>
            <a:r>
              <a:rPr lang="ru-RU" sz="2700" i="1" dirty="0" err="1" smtClean="0"/>
              <a:t>спостереження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735" y="739302"/>
            <a:ext cx="11741285" cy="5933872"/>
          </a:xfrm>
        </p:spPr>
        <p:txBody>
          <a:bodyPr>
            <a:normAutofit fontScale="55000" lnSpcReduction="2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/>
              <a:t>мети;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об’єкту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b="1" dirty="0"/>
              <a:t>Мета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підставою</a:t>
            </a:r>
            <a:r>
              <a:rPr lang="ru-RU" dirty="0"/>
              <a:t> для </a:t>
            </a:r>
            <a:r>
              <a:rPr lang="ru-RU" dirty="0" err="1"/>
              <a:t>узагальнення</a:t>
            </a:r>
            <a:r>
              <a:rPr lang="ru-RU" dirty="0"/>
              <a:t> характеристики стану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з </a:t>
            </a:r>
            <a:r>
              <a:rPr lang="ru-RU" dirty="0" err="1"/>
              <a:t>визначенням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.</a:t>
            </a:r>
          </a:p>
          <a:p>
            <a:r>
              <a:rPr lang="ru-RU" b="1" dirty="0" err="1"/>
              <a:t>Об'єкт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вивчаються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dirty="0" err="1"/>
              <a:t>Щоб</a:t>
            </a:r>
            <a:r>
              <a:rPr lang="ru-RU" dirty="0"/>
              <a:t> правильно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, в </a:t>
            </a:r>
            <a:r>
              <a:rPr lang="ru-RU" dirty="0" err="1"/>
              <a:t>плані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обумовити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, </a:t>
            </a:r>
            <a:r>
              <a:rPr lang="ru-RU" dirty="0" err="1"/>
              <a:t>адміністративно-правові</a:t>
            </a:r>
            <a:r>
              <a:rPr lang="ru-RU" dirty="0"/>
              <a:t>, </a:t>
            </a:r>
            <a:r>
              <a:rPr lang="ru-RU" dirty="0" err="1"/>
              <a:t>територіальні</a:t>
            </a:r>
            <a:r>
              <a:rPr lang="ru-RU" dirty="0"/>
              <a:t> та </a:t>
            </a:r>
            <a:r>
              <a:rPr lang="ru-RU" dirty="0" err="1"/>
              <a:t>часові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проводиться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b="1" dirty="0" err="1"/>
              <a:t>Одиниця</a:t>
            </a:r>
            <a:r>
              <a:rPr lang="ru-RU" b="1" dirty="0"/>
              <a:t> </a:t>
            </a:r>
            <a:r>
              <a:rPr lang="ru-RU" b="1" dirty="0" err="1"/>
              <a:t>статистичного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складовий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об’єкту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є </a:t>
            </a:r>
            <a:r>
              <a:rPr lang="ru-RU" dirty="0" err="1"/>
              <a:t>носієм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відрізняти</a:t>
            </a:r>
            <a:r>
              <a:rPr lang="ru-RU" dirty="0"/>
              <a:t> </a:t>
            </a:r>
            <a:r>
              <a:rPr lang="ru-RU" dirty="0" err="1"/>
              <a:t>звітну</a:t>
            </a:r>
            <a:r>
              <a:rPr lang="ru-RU" dirty="0"/>
              <a:t> </a:t>
            </a:r>
            <a:r>
              <a:rPr lang="ru-RU" dirty="0" err="1"/>
              <a:t>одиницю</a:t>
            </a:r>
            <a:r>
              <a:rPr lang="ru-RU" dirty="0"/>
              <a:t>.</a:t>
            </a:r>
          </a:p>
          <a:p>
            <a:r>
              <a:rPr lang="ru-RU" b="1" dirty="0" err="1"/>
              <a:t>Звітна</a:t>
            </a:r>
            <a:r>
              <a:rPr lang="ru-RU" b="1" dirty="0"/>
              <a:t> </a:t>
            </a:r>
            <a:r>
              <a:rPr lang="ru-RU" b="1" dirty="0" err="1"/>
              <a:t>одиниця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і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дістати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розробляють</a:t>
            </a:r>
            <a:r>
              <a:rPr lang="ru-RU" dirty="0"/>
              <a:t> </a:t>
            </a:r>
            <a:r>
              <a:rPr lang="ru-RU" dirty="0" err="1"/>
              <a:t>статистичний</a:t>
            </a:r>
            <a:r>
              <a:rPr lang="ru-RU" dirty="0"/>
              <a:t> </a:t>
            </a:r>
            <a:r>
              <a:rPr lang="ru-RU" dirty="0" err="1"/>
              <a:t>інструментарій</a:t>
            </a:r>
            <a:r>
              <a:rPr lang="ru-RU" dirty="0"/>
              <a:t>.</a:t>
            </a:r>
          </a:p>
          <a:p>
            <a:r>
              <a:rPr lang="ru-RU" b="1" dirty="0" err="1"/>
              <a:t>Статистичний</a:t>
            </a:r>
            <a:r>
              <a:rPr lang="ru-RU" b="1" dirty="0"/>
              <a:t> </a:t>
            </a:r>
            <a:r>
              <a:rPr lang="ru-RU" b="1" dirty="0" err="1"/>
              <a:t>інструментарій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формулярів</a:t>
            </a:r>
            <a:r>
              <a:rPr lang="ru-RU" dirty="0"/>
              <a:t> та </a:t>
            </a:r>
            <a:r>
              <a:rPr lang="ru-RU" dirty="0" err="1"/>
              <a:t>інструкцій</a:t>
            </a:r>
            <a:r>
              <a:rPr lang="ru-RU" dirty="0"/>
              <a:t> і </a:t>
            </a:r>
            <a:r>
              <a:rPr lang="ru-RU" dirty="0" err="1"/>
              <a:t>роз’яснень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та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b="1" dirty="0" err="1"/>
              <a:t>Статистичний</a:t>
            </a:r>
            <a:r>
              <a:rPr lang="ru-RU" b="1" dirty="0"/>
              <a:t> формуляр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обліковий</a:t>
            </a:r>
            <a:r>
              <a:rPr lang="ru-RU" dirty="0"/>
              <a:t> 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індивідуальний</a:t>
            </a:r>
            <a:r>
              <a:rPr lang="ru-RU" dirty="0"/>
              <a:t> (</a:t>
            </a:r>
            <a:r>
              <a:rPr lang="ru-RU" dirty="0" err="1"/>
              <a:t>картковий</a:t>
            </a:r>
            <a:r>
              <a:rPr lang="ru-RU" dirty="0"/>
              <a:t>) та </a:t>
            </a:r>
            <a:r>
              <a:rPr lang="ru-RU" dirty="0" err="1"/>
              <a:t>списковий</a:t>
            </a:r>
            <a:r>
              <a:rPr lang="ru-RU" dirty="0"/>
              <a:t> </a:t>
            </a:r>
            <a:r>
              <a:rPr lang="ru-RU" dirty="0" err="1"/>
              <a:t>формуляри</a:t>
            </a:r>
            <a:r>
              <a:rPr lang="ru-RU" dirty="0"/>
              <a:t>.</a:t>
            </a:r>
          </a:p>
          <a:p>
            <a:r>
              <a:rPr lang="ru-RU" b="1" dirty="0" err="1"/>
              <a:t>Індивідуальний</a:t>
            </a:r>
            <a:r>
              <a:rPr lang="ru-RU" b="1" dirty="0"/>
              <a:t> формуляр</a:t>
            </a:r>
            <a:r>
              <a:rPr lang="ru-RU" dirty="0"/>
              <a:t> 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про одну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b="1" dirty="0" err="1"/>
              <a:t>Списковий</a:t>
            </a:r>
            <a:r>
              <a:rPr lang="ru-RU" b="1" dirty="0"/>
              <a:t> формуляр</a:t>
            </a:r>
            <a:r>
              <a:rPr lang="ru-RU" dirty="0"/>
              <a:t> –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.</a:t>
            </a:r>
          </a:p>
          <a:p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правильність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формуляра </a:t>
            </a:r>
            <a:r>
              <a:rPr lang="ru-RU" b="1" dirty="0" err="1"/>
              <a:t>інструкція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роз’яснень</a:t>
            </a:r>
            <a:r>
              <a:rPr lang="ru-RU" dirty="0"/>
              <a:t> і </a:t>
            </a:r>
            <a:r>
              <a:rPr lang="ru-RU" dirty="0" err="1"/>
              <a:t>вказівок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48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/>
              <a:t>Організаційні</a:t>
            </a:r>
            <a:r>
              <a:rPr lang="ru-RU" i="1" dirty="0"/>
              <a:t> </a:t>
            </a:r>
            <a:r>
              <a:rPr lang="ru-RU" i="1" dirty="0" err="1"/>
              <a:t>питання</a:t>
            </a:r>
            <a:r>
              <a:rPr lang="ru-RU" i="1" dirty="0"/>
              <a:t> </a:t>
            </a:r>
            <a:r>
              <a:rPr lang="ru-RU" i="1" dirty="0" err="1"/>
              <a:t>статистичного</a:t>
            </a:r>
            <a:r>
              <a:rPr lang="ru-RU" i="1" dirty="0"/>
              <a:t> </a:t>
            </a:r>
            <a:r>
              <a:rPr lang="ru-RU" i="1" dirty="0" err="1"/>
              <a:t>спостереження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b="1" dirty="0" err="1" smtClean="0"/>
              <a:t>Організаційна</a:t>
            </a:r>
            <a:r>
              <a:rPr lang="ru-RU" b="1" dirty="0" smtClean="0"/>
              <a:t> </a:t>
            </a:r>
            <a:r>
              <a:rPr lang="ru-RU" b="1" dirty="0" err="1"/>
              <a:t>частина</a:t>
            </a:r>
            <a:r>
              <a:rPr lang="ru-RU" b="1" dirty="0"/>
              <a:t> плану 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успішне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збирання</a:t>
            </a:r>
            <a:r>
              <a:rPr lang="ru-RU" dirty="0"/>
              <a:t> і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</a:t>
            </a:r>
            <a:r>
              <a:rPr lang="ru-RU" dirty="0" err="1"/>
              <a:t>Організаційний</a:t>
            </a:r>
            <a:r>
              <a:rPr lang="ru-RU" dirty="0"/>
              <a:t> план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, час і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, </a:t>
            </a:r>
            <a:r>
              <a:rPr lang="ru-RU" dirty="0" err="1"/>
              <a:t>календар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, 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та </a:t>
            </a:r>
            <a:r>
              <a:rPr lang="ru-RU" dirty="0" err="1"/>
              <a:t>інструктажу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, </a:t>
            </a:r>
            <a:r>
              <a:rPr lang="ru-RU" dirty="0" err="1"/>
              <a:t>джерела</a:t>
            </a:r>
            <a:r>
              <a:rPr lang="ru-RU" dirty="0"/>
              <a:t> і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матеріально-технічну</a:t>
            </a:r>
            <a:r>
              <a:rPr lang="ru-RU" dirty="0"/>
              <a:t> базу </a:t>
            </a:r>
            <a:r>
              <a:rPr lang="ru-RU" dirty="0" err="1"/>
              <a:t>спостереження</a:t>
            </a:r>
            <a:r>
              <a:rPr lang="ru-RU" dirty="0"/>
              <a:t>, систему контролю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</a:t>
            </a:r>
          </a:p>
          <a:p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покладено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комітет</a:t>
            </a:r>
            <a:r>
              <a:rPr lang="ru-RU" dirty="0"/>
              <a:t> статистики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на </a:t>
            </a:r>
            <a:r>
              <a:rPr lang="ru-RU" dirty="0" err="1"/>
              <a:t>макрорівні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відділи</a:t>
            </a:r>
            <a:r>
              <a:rPr lang="ru-RU" dirty="0"/>
              <a:t> </a:t>
            </a:r>
            <a:r>
              <a:rPr lang="ru-RU" dirty="0" err="1"/>
              <a:t>міністерств</a:t>
            </a:r>
            <a:r>
              <a:rPr lang="ru-RU" dirty="0"/>
              <a:t> і </a:t>
            </a:r>
            <a:r>
              <a:rPr lang="ru-RU" dirty="0" err="1"/>
              <a:t>відомств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локального і </a:t>
            </a:r>
            <a:r>
              <a:rPr lang="ru-RU" dirty="0" err="1"/>
              <a:t>тематичного</a:t>
            </a:r>
            <a:r>
              <a:rPr lang="ru-RU" dirty="0"/>
              <a:t> характеру.</a:t>
            </a:r>
          </a:p>
          <a:p>
            <a:r>
              <a:rPr lang="ru-RU" dirty="0"/>
              <a:t>3.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інститути</a:t>
            </a:r>
            <a:r>
              <a:rPr lang="ru-RU" dirty="0"/>
              <a:t>, агентства,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ґрунтуються</a:t>
            </a:r>
            <a:r>
              <a:rPr lang="ru-RU" dirty="0"/>
              <a:t> на </a:t>
            </a:r>
            <a:r>
              <a:rPr lang="ru-RU" dirty="0" err="1"/>
              <a:t>вивченні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думки.</a:t>
            </a:r>
          </a:p>
          <a:p>
            <a:r>
              <a:rPr lang="ru-RU" dirty="0"/>
              <a:t>4. </a:t>
            </a:r>
            <a:r>
              <a:rPr lang="ru-RU" dirty="0" err="1"/>
              <a:t>Аналітичні</a:t>
            </a:r>
            <a:r>
              <a:rPr lang="ru-RU" dirty="0"/>
              <a:t> </a:t>
            </a:r>
            <a:r>
              <a:rPr lang="ru-RU" dirty="0" err="1"/>
              <a:t>відділи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структур (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фірм</a:t>
            </a:r>
            <a:r>
              <a:rPr lang="ru-RU" dirty="0"/>
              <a:t>, </a:t>
            </a:r>
            <a:r>
              <a:rPr lang="ru-RU" dirty="0" err="1"/>
              <a:t>банків</a:t>
            </a:r>
            <a:r>
              <a:rPr lang="ru-RU" dirty="0"/>
              <a:t>)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на </a:t>
            </a:r>
            <a:r>
              <a:rPr lang="ru-RU" dirty="0" err="1"/>
              <a:t>мікрорівні</a:t>
            </a:r>
            <a:r>
              <a:rPr lang="ru-RU" dirty="0"/>
              <a:t>.</a:t>
            </a:r>
          </a:p>
          <a:p>
            <a:r>
              <a:rPr lang="ru-RU" b="1" dirty="0" err="1"/>
              <a:t>Місце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пункт, де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реєструються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.</a:t>
            </a:r>
          </a:p>
          <a:p>
            <a:r>
              <a:rPr lang="ru-RU" b="1" dirty="0" smtClean="0"/>
              <a:t>Час </a:t>
            </a:r>
            <a:r>
              <a:rPr lang="ru-RU" b="1" dirty="0" err="1" smtClean="0"/>
              <a:t>спостереження</a:t>
            </a:r>
            <a:r>
              <a:rPr lang="ru-RU" b="1" dirty="0" smtClean="0"/>
              <a:t> (</a:t>
            </a:r>
            <a:r>
              <a:rPr lang="ru-RU" b="1" dirty="0" err="1" smtClean="0"/>
              <a:t>об’єктивний</a:t>
            </a:r>
            <a:r>
              <a:rPr lang="ru-RU" b="1" dirty="0" smtClean="0"/>
              <a:t> час)</a:t>
            </a:r>
            <a:r>
              <a:rPr lang="ru-RU" dirty="0" smtClean="0"/>
              <a:t> – </a:t>
            </a:r>
            <a:r>
              <a:rPr lang="ru-RU" dirty="0" err="1" smtClean="0"/>
              <a:t>це</a:t>
            </a:r>
            <a:r>
              <a:rPr lang="ru-RU" dirty="0" smtClean="0"/>
              <a:t> час, до </a:t>
            </a:r>
            <a:r>
              <a:rPr lang="ru-RU" dirty="0" err="1" smtClean="0"/>
              <a:t>якого</a:t>
            </a:r>
            <a:r>
              <a:rPr lang="ru-RU" dirty="0" smtClean="0"/>
              <a:t> належать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Момент часу, станом на </a:t>
            </a:r>
            <a:r>
              <a:rPr lang="ru-RU" dirty="0" err="1" smtClean="0"/>
              <a:t>який</a:t>
            </a:r>
            <a:r>
              <a:rPr lang="ru-RU" dirty="0" smtClean="0"/>
              <a:t> проводиться </a:t>
            </a:r>
            <a:r>
              <a:rPr lang="ru-RU" dirty="0" err="1" smtClean="0"/>
              <a:t>реєстрація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</a:t>
            </a:r>
            <a:r>
              <a:rPr lang="ru-RU" dirty="0" err="1" smtClean="0"/>
              <a:t>одиниць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,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b="1" dirty="0" err="1" smtClean="0"/>
              <a:t>критичним</a:t>
            </a:r>
            <a:r>
              <a:rPr lang="ru-RU" b="1" dirty="0" smtClean="0"/>
              <a:t> моментом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Період</a:t>
            </a:r>
            <a:r>
              <a:rPr lang="ru-RU" dirty="0" smtClean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реєструються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об’єкта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, </a:t>
            </a:r>
            <a:r>
              <a:rPr lang="ru-RU" dirty="0" err="1" smtClean="0"/>
              <a:t>називають</a:t>
            </a:r>
            <a:r>
              <a:rPr lang="ru-RU" dirty="0" smtClean="0"/>
              <a:t> </a:t>
            </a:r>
            <a:r>
              <a:rPr lang="ru-RU" b="1" dirty="0" err="1" smtClean="0"/>
              <a:t>суб’єктивним</a:t>
            </a:r>
            <a:r>
              <a:rPr lang="ru-RU" b="1" dirty="0" smtClean="0"/>
              <a:t> </a:t>
            </a:r>
            <a:r>
              <a:rPr lang="ru-RU" dirty="0" smtClean="0"/>
              <a:t>часом.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err="1" smtClean="0"/>
              <a:t>статистичної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статистики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 </a:t>
            </a:r>
            <a:r>
              <a:rPr lang="ru-RU" b="1" dirty="0" err="1" smtClean="0"/>
              <a:t>джерела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:</a:t>
            </a:r>
            <a:endParaRPr lang="ru-RU" dirty="0" smtClean="0"/>
          </a:p>
          <a:p>
            <a:pPr lvl="0"/>
            <a:r>
              <a:rPr lang="ru-RU" dirty="0" err="1" smtClean="0"/>
              <a:t>первинні</a:t>
            </a:r>
            <a:r>
              <a:rPr lang="ru-RU" dirty="0" smtClean="0"/>
              <a:t> та </a:t>
            </a:r>
            <a:r>
              <a:rPr lang="ru-RU" dirty="0" err="1" smtClean="0"/>
              <a:t>статистичні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респондентів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статистичним</a:t>
            </a:r>
            <a:r>
              <a:rPr lang="ru-RU" dirty="0" smtClean="0"/>
              <a:t> </a:t>
            </a:r>
            <a:r>
              <a:rPr lang="ru-RU" dirty="0" err="1" smtClean="0"/>
              <a:t>спостереженням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адміністративні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банківської</a:t>
            </a:r>
            <a:r>
              <a:rPr lang="ru-RU" dirty="0" smtClean="0"/>
              <a:t> і </a:t>
            </a:r>
            <a:r>
              <a:rPr lang="ru-RU" dirty="0" err="1" smtClean="0"/>
              <a:t>фінансової</a:t>
            </a:r>
            <a:r>
              <a:rPr lang="ru-RU" dirty="0" smtClean="0"/>
              <a:t> статистики;</a:t>
            </a:r>
          </a:p>
          <a:p>
            <a:pPr lvl="0"/>
            <a:r>
              <a:rPr lang="ru-RU" dirty="0" err="1" smtClean="0"/>
              <a:t>статистична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міжнародних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та </a:t>
            </a:r>
            <a:r>
              <a:rPr lang="ru-RU" dirty="0" err="1" smtClean="0"/>
              <a:t>статистичних</a:t>
            </a:r>
            <a:r>
              <a:rPr lang="ru-RU" dirty="0" smtClean="0"/>
              <a:t> служб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.</a:t>
            </a:r>
          </a:p>
          <a:p>
            <a:pPr lvl="0"/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статистичного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endParaRPr lang="ru-RU" b="1" dirty="0" smtClean="0"/>
          </a:p>
          <a:p>
            <a:r>
              <a:rPr lang="ru-RU" dirty="0" smtClean="0"/>
              <a:t>З точки </a:t>
            </a:r>
            <a:r>
              <a:rPr lang="ru-RU" dirty="0" err="1" smtClean="0"/>
              <a:t>зору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статистичного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три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:</a:t>
            </a:r>
          </a:p>
          <a:p>
            <a:pPr lvl="0"/>
            <a:r>
              <a:rPr lang="ru-RU" dirty="0" err="1" smtClean="0"/>
              <a:t>звітність</a:t>
            </a:r>
            <a:r>
              <a:rPr lang="ru-RU" dirty="0" smtClean="0"/>
              <a:t>;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організоване</a:t>
            </a:r>
            <a:r>
              <a:rPr lang="ru-RU" dirty="0" smtClean="0"/>
              <a:t> </a:t>
            </a:r>
            <a:r>
              <a:rPr lang="ru-RU" dirty="0" err="1" smtClean="0"/>
              <a:t>статистичне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; </a:t>
            </a:r>
            <a:r>
              <a:rPr lang="ru-RU" dirty="0" err="1" smtClean="0"/>
              <a:t>реєстр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1. </a:t>
            </a:r>
            <a:r>
              <a:rPr lang="ru-RU" b="1" dirty="0" err="1" smtClean="0"/>
              <a:t>Звітність</a:t>
            </a:r>
            <a:r>
              <a:rPr lang="ru-RU" dirty="0" smtClean="0"/>
              <a:t> – </a:t>
            </a:r>
            <a:r>
              <a:rPr lang="ru-RU" dirty="0" err="1" smtClean="0"/>
              <a:t>це</a:t>
            </a:r>
            <a:r>
              <a:rPr lang="ru-RU" dirty="0" smtClean="0"/>
              <a:t> форма </a:t>
            </a:r>
            <a:r>
              <a:rPr lang="ru-RU" dirty="0" err="1" smtClean="0"/>
              <a:t>спостереження</a:t>
            </a:r>
            <a:r>
              <a:rPr lang="ru-RU" dirty="0" smtClean="0"/>
              <a:t>, при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регулярно </a:t>
            </a:r>
            <a:r>
              <a:rPr lang="ru-RU" dirty="0" err="1" smtClean="0"/>
              <a:t>подає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в </a:t>
            </a:r>
            <a:r>
              <a:rPr lang="ru-RU" dirty="0" err="1" smtClean="0"/>
              <a:t>державні</a:t>
            </a:r>
            <a:r>
              <a:rPr lang="ru-RU" dirty="0" smtClean="0"/>
              <a:t> </a:t>
            </a:r>
            <a:r>
              <a:rPr lang="ru-RU" dirty="0" err="1" smtClean="0"/>
              <a:t>органи</a:t>
            </a:r>
            <a:r>
              <a:rPr lang="ru-RU" dirty="0" smtClean="0"/>
              <a:t> статистики та </a:t>
            </a:r>
            <a:r>
              <a:rPr lang="ru-RU" dirty="0" err="1" smtClean="0"/>
              <a:t>відомства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(</a:t>
            </a:r>
            <a:r>
              <a:rPr lang="ru-RU" dirty="0" err="1" smtClean="0"/>
              <a:t>звітів</a:t>
            </a:r>
            <a:r>
              <a:rPr lang="ru-RU" dirty="0" smtClean="0"/>
              <a:t>)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затвердженої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звіту</a:t>
            </a:r>
            <a:r>
              <a:rPr lang="ru-RU" dirty="0" smtClean="0"/>
              <a:t>, форма і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встановлюється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уповноваженим</a:t>
            </a:r>
            <a:r>
              <a:rPr lang="ru-RU" dirty="0" smtClean="0"/>
              <a:t> </a:t>
            </a:r>
            <a:r>
              <a:rPr lang="ru-RU" dirty="0" err="1" smtClean="0"/>
              <a:t>центральним</a:t>
            </a:r>
            <a:r>
              <a:rPr lang="ru-RU" dirty="0" smtClean="0"/>
              <a:t> органом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статистики – </a:t>
            </a:r>
            <a:r>
              <a:rPr lang="ru-RU" dirty="0" err="1" smtClean="0"/>
              <a:t>Державним</a:t>
            </a:r>
            <a:r>
              <a:rPr lang="ru-RU" dirty="0" smtClean="0"/>
              <a:t> </a:t>
            </a:r>
            <a:r>
              <a:rPr lang="ru-RU" dirty="0" err="1" smtClean="0"/>
              <a:t>комітетом</a:t>
            </a:r>
            <a:r>
              <a:rPr lang="ru-RU" dirty="0" smtClean="0"/>
              <a:t> статистики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305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. </a:t>
            </a:r>
            <a:r>
              <a:rPr lang="ru-RU" b="1" dirty="0" err="1"/>
              <a:t>Звітність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759347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три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звітність</a:t>
            </a:r>
            <a:r>
              <a:rPr lang="ru-RU" dirty="0"/>
              <a:t>;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організоване</a:t>
            </a:r>
            <a:r>
              <a:rPr lang="ru-RU" dirty="0"/>
              <a:t> </a:t>
            </a:r>
            <a:r>
              <a:rPr lang="ru-RU" dirty="0" err="1"/>
              <a:t>статистичне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; </a:t>
            </a:r>
            <a:r>
              <a:rPr lang="ru-RU" dirty="0" err="1"/>
              <a:t>реєстр</a:t>
            </a:r>
            <a:r>
              <a:rPr lang="ru-RU" dirty="0"/>
              <a:t>.</a:t>
            </a:r>
          </a:p>
          <a:p>
            <a:r>
              <a:rPr lang="ru-RU" b="1" dirty="0"/>
              <a:t>1. </a:t>
            </a:r>
            <a:r>
              <a:rPr lang="ru-RU" b="1" dirty="0" err="1"/>
              <a:t>Звітність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форма </a:t>
            </a:r>
            <a:r>
              <a:rPr lang="ru-RU" dirty="0" err="1"/>
              <a:t>спостереження</a:t>
            </a:r>
            <a:r>
              <a:rPr lang="ru-RU" dirty="0"/>
              <a:t>, при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регулярно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в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статистики та </a:t>
            </a:r>
            <a:r>
              <a:rPr lang="ru-RU" dirty="0" err="1"/>
              <a:t>відомства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</a:t>
            </a:r>
            <a:r>
              <a:rPr lang="ru-RU" dirty="0" err="1"/>
              <a:t>звітів</a:t>
            </a:r>
            <a:r>
              <a:rPr lang="ru-RU" dirty="0"/>
              <a:t>)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затвердженої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.</a:t>
            </a:r>
          </a:p>
          <a:p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, форма і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уповноваженим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органом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статистики –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комітетом</a:t>
            </a:r>
            <a:r>
              <a:rPr lang="ru-RU" dirty="0"/>
              <a:t> статистики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/>
              <a:t>типову</a:t>
            </a:r>
            <a:r>
              <a:rPr lang="ru-RU" dirty="0"/>
              <a:t> і </a:t>
            </a:r>
            <a:r>
              <a:rPr lang="ru-RU" dirty="0" err="1"/>
              <a:t>спеціалізовану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Типова</a:t>
            </a:r>
            <a:r>
              <a:rPr lang="ru-RU" b="1" dirty="0"/>
              <a:t> </a:t>
            </a:r>
            <a:r>
              <a:rPr lang="ru-RU" b="1" dirty="0" err="1"/>
              <a:t>звітність</a:t>
            </a:r>
            <a:r>
              <a:rPr lang="ru-RU" dirty="0"/>
              <a:t> 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 форму і </a:t>
            </a:r>
            <a:r>
              <a:rPr lang="ru-RU" dirty="0" err="1"/>
              <a:t>зміст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і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відомчого</a:t>
            </a:r>
            <a:r>
              <a:rPr lang="ru-RU" dirty="0"/>
              <a:t> </a:t>
            </a:r>
            <a:r>
              <a:rPr lang="ru-RU" dirty="0" err="1"/>
              <a:t>підпорядкування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Спеціалізована</a:t>
            </a:r>
            <a:r>
              <a:rPr lang="ru-RU" b="1" dirty="0"/>
              <a:t> </a:t>
            </a:r>
            <a:r>
              <a:rPr lang="ru-RU" b="1" dirty="0" err="1"/>
              <a:t>звітність</a:t>
            </a:r>
            <a:r>
              <a:rPr lang="ru-RU" dirty="0"/>
              <a:t> </a:t>
            </a:r>
            <a:r>
              <a:rPr lang="ru-RU" dirty="0" err="1"/>
              <a:t>властива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підприємствам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виробництвам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</a:t>
            </a:r>
          </a:p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затвердження</a:t>
            </a:r>
            <a:r>
              <a:rPr lang="ru-RU" dirty="0"/>
              <a:t> та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зовнішню</a:t>
            </a:r>
            <a:r>
              <a:rPr lang="ru-RU" dirty="0"/>
              <a:t> і </a:t>
            </a:r>
            <a:r>
              <a:rPr lang="ru-RU" dirty="0" err="1"/>
              <a:t>внутрішню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Зовнішня</a:t>
            </a:r>
            <a:r>
              <a:rPr lang="ru-RU" dirty="0"/>
              <a:t> – </a:t>
            </a:r>
            <a:r>
              <a:rPr lang="ru-RU" dirty="0" err="1"/>
              <a:t>затверджується</a:t>
            </a:r>
            <a:r>
              <a:rPr lang="ru-RU" dirty="0"/>
              <a:t> та </a:t>
            </a:r>
            <a:r>
              <a:rPr lang="ru-RU" dirty="0" err="1"/>
              <a:t>збирається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статистики, </a:t>
            </a:r>
            <a:r>
              <a:rPr lang="ru-RU" dirty="0" err="1"/>
              <a:t>міністерствами</a:t>
            </a:r>
            <a:r>
              <a:rPr lang="ru-RU" dirty="0"/>
              <a:t> та </a:t>
            </a:r>
            <a:r>
              <a:rPr lang="ru-RU" dirty="0" err="1"/>
              <a:t>відомствами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Внутрішня</a:t>
            </a:r>
            <a:r>
              <a:rPr lang="ru-RU" dirty="0"/>
              <a:t> – </a:t>
            </a:r>
            <a:r>
              <a:rPr lang="ru-RU" dirty="0" err="1"/>
              <a:t>розробляється</a:t>
            </a:r>
            <a:r>
              <a:rPr lang="ru-RU" dirty="0"/>
              <a:t> самим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для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оперативних</a:t>
            </a:r>
            <a:r>
              <a:rPr lang="ru-RU" dirty="0"/>
              <a:t> потреб.</a:t>
            </a:r>
          </a:p>
          <a:p>
            <a:r>
              <a:rPr lang="ru-RU" dirty="0"/>
              <a:t>За </a:t>
            </a:r>
            <a:r>
              <a:rPr lang="ru-RU" dirty="0" err="1"/>
              <a:t>періодичністю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 </a:t>
            </a:r>
            <a:r>
              <a:rPr lang="ru-RU" b="1" dirty="0" err="1"/>
              <a:t>поточна</a:t>
            </a:r>
            <a:r>
              <a:rPr lang="ru-RU" dirty="0"/>
              <a:t> (</a:t>
            </a:r>
            <a:r>
              <a:rPr lang="ru-RU" dirty="0" err="1"/>
              <a:t>тижнева</a:t>
            </a:r>
            <a:r>
              <a:rPr lang="ru-RU" dirty="0"/>
              <a:t>, </a:t>
            </a:r>
            <a:r>
              <a:rPr lang="ru-RU" dirty="0" err="1"/>
              <a:t>декадна</a:t>
            </a:r>
            <a:r>
              <a:rPr lang="ru-RU" dirty="0"/>
              <a:t>, </a:t>
            </a:r>
            <a:r>
              <a:rPr lang="ru-RU" dirty="0" err="1"/>
              <a:t>місячна</a:t>
            </a:r>
            <a:r>
              <a:rPr lang="ru-RU" dirty="0"/>
              <a:t>, </a:t>
            </a:r>
            <a:r>
              <a:rPr lang="ru-RU" dirty="0" err="1"/>
              <a:t>квартальна</a:t>
            </a:r>
            <a:r>
              <a:rPr lang="ru-RU" dirty="0"/>
              <a:t>) і </a:t>
            </a:r>
            <a:r>
              <a:rPr lang="ru-RU" b="1" dirty="0" err="1"/>
              <a:t>річна</a:t>
            </a:r>
            <a:r>
              <a:rPr lang="ru-RU" dirty="0"/>
              <a:t>.</a:t>
            </a:r>
          </a:p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терміновості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подаватись</a:t>
            </a:r>
            <a:r>
              <a:rPr lang="ru-RU" dirty="0"/>
              <a:t> </a:t>
            </a:r>
            <a:r>
              <a:rPr lang="ru-RU" b="1" dirty="0" err="1"/>
              <a:t>поштою</a:t>
            </a:r>
            <a:r>
              <a:rPr lang="ru-RU" dirty="0"/>
              <a:t>, </a:t>
            </a:r>
            <a:r>
              <a:rPr lang="ru-RU" b="1" dirty="0"/>
              <a:t>телетайпом</a:t>
            </a:r>
            <a:r>
              <a:rPr lang="ru-RU" dirty="0"/>
              <a:t>, </a:t>
            </a:r>
            <a:r>
              <a:rPr lang="ru-RU" b="1" dirty="0" err="1"/>
              <a:t>електронною</a:t>
            </a:r>
            <a:r>
              <a:rPr lang="ru-RU" b="1" dirty="0"/>
              <a:t> </a:t>
            </a:r>
            <a:r>
              <a:rPr lang="ru-RU" b="1" dirty="0" err="1"/>
              <a:t>поштою</a:t>
            </a:r>
            <a:r>
              <a:rPr lang="ru-RU" dirty="0"/>
              <a:t>.</a:t>
            </a:r>
          </a:p>
          <a:p>
            <a:r>
              <a:rPr lang="ru-RU" dirty="0"/>
              <a:t>За порядком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 </a:t>
            </a:r>
            <a:r>
              <a:rPr lang="ru-RU" b="1" dirty="0" err="1"/>
              <a:t>централізовану</a:t>
            </a:r>
            <a:r>
              <a:rPr lang="ru-RU" dirty="0"/>
              <a:t> і </a:t>
            </a:r>
            <a:r>
              <a:rPr lang="ru-RU" b="1" dirty="0" err="1"/>
              <a:t>децентралізовану</a:t>
            </a:r>
            <a:r>
              <a:rPr lang="ru-RU" b="1" dirty="0"/>
              <a:t>.</a:t>
            </a:r>
            <a:endParaRPr lang="ru-RU" dirty="0"/>
          </a:p>
          <a:p>
            <a:r>
              <a:rPr lang="ru-RU" dirty="0" err="1"/>
              <a:t>Звітність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такими </a:t>
            </a:r>
            <a:r>
              <a:rPr lang="ru-RU" dirty="0" err="1"/>
              <a:t>властивостями</a:t>
            </a:r>
            <a:r>
              <a:rPr lang="ru-RU" dirty="0"/>
              <a:t>, як </a:t>
            </a:r>
            <a:r>
              <a:rPr lang="ru-RU" b="1" dirty="0" err="1"/>
              <a:t>обов’язковість</a:t>
            </a:r>
            <a:r>
              <a:rPr lang="ru-RU" dirty="0"/>
              <a:t>, </a:t>
            </a:r>
            <a:r>
              <a:rPr lang="ru-RU" b="1" dirty="0" err="1"/>
              <a:t>систематичність</a:t>
            </a:r>
            <a:r>
              <a:rPr lang="ru-RU" dirty="0"/>
              <a:t> і </a:t>
            </a:r>
            <a:r>
              <a:rPr lang="ru-RU" b="1" dirty="0" err="1"/>
              <a:t>вірогідність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265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організоване</a:t>
            </a:r>
            <a:r>
              <a:rPr lang="ru-RU" dirty="0" smtClean="0"/>
              <a:t> </a:t>
            </a:r>
            <a:r>
              <a:rPr lang="ru-RU" dirty="0" err="1" smtClean="0"/>
              <a:t>статистичне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562" y="1845734"/>
            <a:ext cx="10747118" cy="4023360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Спеціально</a:t>
            </a:r>
            <a:r>
              <a:rPr lang="ru-RU" b="1" dirty="0"/>
              <a:t> </a:t>
            </a:r>
            <a:r>
              <a:rPr lang="ru-RU" b="1" dirty="0" err="1"/>
              <a:t>організовані</a:t>
            </a:r>
            <a:r>
              <a:rPr lang="ru-RU" b="1" dirty="0"/>
              <a:t> </a:t>
            </a:r>
            <a:r>
              <a:rPr lang="ru-RU" b="1" dirty="0" err="1"/>
              <a:t>статистичні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відобразились</a:t>
            </a:r>
            <a:r>
              <a:rPr lang="ru-RU" dirty="0"/>
              <a:t> у </a:t>
            </a:r>
            <a:r>
              <a:rPr lang="ru-RU" dirty="0" err="1"/>
              <a:t>звітності</a:t>
            </a:r>
            <a:r>
              <a:rPr lang="ru-RU" dirty="0"/>
              <a:t>. До них належать переписи, </a:t>
            </a:r>
            <a:r>
              <a:rPr lang="ru-RU" dirty="0" err="1"/>
              <a:t>одноразові</a:t>
            </a:r>
            <a:r>
              <a:rPr lang="ru-RU" dirty="0"/>
              <a:t> </a:t>
            </a:r>
            <a:r>
              <a:rPr lang="ru-RU" dirty="0" err="1"/>
              <a:t>обліки</a:t>
            </a:r>
            <a:r>
              <a:rPr lang="ru-RU" dirty="0"/>
              <a:t>,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, </a:t>
            </a:r>
            <a:r>
              <a:rPr lang="ru-RU" dirty="0" err="1"/>
              <a:t>опитування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Переписи</a:t>
            </a:r>
            <a:r>
              <a:rPr lang="ru-RU" dirty="0"/>
              <a:t> 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періодично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одноразово і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характеристику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станом на </a:t>
            </a:r>
            <a:r>
              <a:rPr lang="ru-RU" dirty="0" err="1"/>
              <a:t>якусь</a:t>
            </a:r>
            <a:r>
              <a:rPr lang="ru-RU" dirty="0"/>
              <a:t> дату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момент часу.</a:t>
            </a:r>
          </a:p>
          <a:p>
            <a:pPr lvl="0"/>
            <a:r>
              <a:rPr lang="ru-RU" b="1" dirty="0" err="1"/>
              <a:t>Обліки</a:t>
            </a:r>
            <a:r>
              <a:rPr lang="ru-RU" dirty="0"/>
              <a:t> –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ґрунтуються</a:t>
            </a:r>
            <a:r>
              <a:rPr lang="ru-RU" dirty="0"/>
              <a:t> на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, </a:t>
            </a:r>
            <a:r>
              <a:rPr lang="ru-RU" dirty="0" err="1"/>
              <a:t>опитування</a:t>
            </a:r>
            <a:r>
              <a:rPr lang="ru-RU" dirty="0"/>
              <a:t> та </a:t>
            </a:r>
            <a:r>
              <a:rPr lang="ru-RU" dirty="0" err="1"/>
              <a:t>документальних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Спеціальні</a:t>
            </a:r>
            <a:r>
              <a:rPr lang="ru-RU" b="1" dirty="0"/>
              <a:t> </a:t>
            </a:r>
            <a:r>
              <a:rPr lang="ru-RU" b="1" dirty="0" err="1"/>
              <a:t>обстеження</a:t>
            </a:r>
            <a:r>
              <a:rPr lang="ru-RU" dirty="0"/>
              <a:t> –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несуцільні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певною</a:t>
            </a:r>
            <a:r>
              <a:rPr lang="ru-RU" dirty="0"/>
              <a:t> тематикою,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Опитування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як правило </a:t>
            </a:r>
            <a:r>
              <a:rPr lang="ru-RU" dirty="0" err="1"/>
              <a:t>несуцільне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з метою </a:t>
            </a:r>
            <a:r>
              <a:rPr lang="ru-RU" dirty="0" err="1"/>
              <a:t>вивчення</a:t>
            </a:r>
            <a:r>
              <a:rPr lang="ru-RU" dirty="0"/>
              <a:t> думок, </a:t>
            </a:r>
            <a:r>
              <a:rPr lang="ru-RU" dirty="0" err="1"/>
              <a:t>мотивів</a:t>
            </a:r>
            <a:r>
              <a:rPr lang="ru-RU" dirty="0"/>
              <a:t>, </a:t>
            </a:r>
            <a:r>
              <a:rPr lang="ru-RU" dirty="0" err="1"/>
              <a:t>оцінок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реєструються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. </a:t>
            </a:r>
            <a:r>
              <a:rPr lang="ru-RU" dirty="0" err="1"/>
              <a:t>Винятком</a:t>
            </a:r>
            <a:r>
              <a:rPr lang="ru-RU" dirty="0"/>
              <a:t> є </a:t>
            </a:r>
            <a:r>
              <a:rPr lang="ru-RU" dirty="0" err="1"/>
              <a:t>суцільне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– </a:t>
            </a:r>
            <a:r>
              <a:rPr lang="ru-RU" b="1" dirty="0"/>
              <a:t>референдум</a:t>
            </a:r>
            <a:r>
              <a:rPr lang="ru-RU" dirty="0"/>
              <a:t> – </a:t>
            </a:r>
            <a:r>
              <a:rPr lang="ru-RU" dirty="0" err="1"/>
              <a:t>масове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принципових</a:t>
            </a:r>
            <a:r>
              <a:rPr lang="ru-RU" dirty="0"/>
              <a:t> </a:t>
            </a:r>
            <a:r>
              <a:rPr lang="ru-RU" dirty="0" err="1"/>
              <a:t>соціально-економічних</a:t>
            </a:r>
            <a:r>
              <a:rPr lang="ru-RU" dirty="0"/>
              <a:t> та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052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Реєстр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Статистичний</a:t>
            </a:r>
            <a:r>
              <a:rPr lang="ru-RU" b="1" dirty="0"/>
              <a:t> </a:t>
            </a:r>
            <a:r>
              <a:rPr lang="ru-RU" b="1" dirty="0" err="1"/>
              <a:t>реєстр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список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та </a:t>
            </a:r>
            <a:r>
              <a:rPr lang="ru-RU" dirty="0" err="1"/>
              <a:t>оновлюється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відстежування</a:t>
            </a:r>
            <a:r>
              <a:rPr lang="ru-RU" dirty="0"/>
              <a:t>. У </a:t>
            </a:r>
            <a:r>
              <a:rPr lang="ru-RU" dirty="0" err="1"/>
              <a:t>теперішніх</a:t>
            </a:r>
            <a:r>
              <a:rPr lang="ru-RU" dirty="0"/>
              <a:t> планах </a:t>
            </a:r>
            <a:r>
              <a:rPr lang="ru-RU" dirty="0" err="1"/>
              <a:t>держстатистики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 </a:t>
            </a:r>
            <a:r>
              <a:rPr lang="ru-RU" b="1" dirty="0" err="1"/>
              <a:t>єдиних</a:t>
            </a:r>
            <a:r>
              <a:rPr lang="ru-RU" b="1" dirty="0"/>
              <a:t> </a:t>
            </a:r>
            <a:r>
              <a:rPr lang="ru-RU" b="1" dirty="0" err="1"/>
              <a:t>державних</a:t>
            </a:r>
            <a:r>
              <a:rPr lang="ru-RU" b="1" dirty="0"/>
              <a:t> </a:t>
            </a:r>
            <a:r>
              <a:rPr lang="ru-RU" b="1" dirty="0" err="1"/>
              <a:t>реєстрів</a:t>
            </a:r>
            <a:r>
              <a:rPr lang="ru-RU" dirty="0"/>
              <a:t>: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домашніх</a:t>
            </a:r>
            <a:r>
              <a:rPr lang="ru-RU" dirty="0"/>
              <a:t> </a:t>
            </a:r>
            <a:r>
              <a:rPr lang="ru-RU" dirty="0" err="1"/>
              <a:t>господарств</a:t>
            </a:r>
            <a:r>
              <a:rPr lang="ru-RU" dirty="0"/>
              <a:t>, земельного фонду, </a:t>
            </a:r>
            <a:r>
              <a:rPr lang="ru-RU" dirty="0" err="1"/>
              <a:t>технологій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36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i="1" dirty="0" smtClean="0"/>
              <a:t>Статистика - галузь практичної діяльності, спрямованої на збирання, обробку та аналіз масових суспільно-економічних явищ і процесів.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8604"/>
            <a:ext cx="10515600" cy="4698359"/>
          </a:xfrm>
        </p:spPr>
        <p:txBody>
          <a:bodyPr>
            <a:normAutofit/>
          </a:bodyPr>
          <a:lstStyle/>
          <a:p>
            <a:pPr lvl="0" algn="just"/>
            <a:r>
              <a:rPr lang="ru-RU" dirty="0" smtClean="0"/>
              <a:t>Статистика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галузь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спеціальна</a:t>
            </a:r>
            <a:r>
              <a:rPr lang="ru-RU" dirty="0"/>
              <a:t> </a:t>
            </a:r>
            <a:r>
              <a:rPr lang="ru-RU" dirty="0" err="1"/>
              <a:t>наукова</a:t>
            </a:r>
            <a:r>
              <a:rPr lang="ru-RU" dirty="0"/>
              <a:t> </a:t>
            </a:r>
            <a:r>
              <a:rPr lang="ru-RU" dirty="0" err="1"/>
              <a:t>дисципліна</a:t>
            </a:r>
            <a:r>
              <a:rPr lang="ru-RU" dirty="0"/>
              <a:t>.</a:t>
            </a:r>
          </a:p>
          <a:p>
            <a:pPr lvl="0" algn="just"/>
            <a:r>
              <a:rPr lang="ru-RU" dirty="0"/>
              <a:t>Статистика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зведених</a:t>
            </a:r>
            <a:r>
              <a:rPr lang="ru-RU" dirty="0"/>
              <a:t> </a:t>
            </a:r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зібраних</a:t>
            </a:r>
            <a:r>
              <a:rPr lang="ru-RU" dirty="0"/>
              <a:t> для </a:t>
            </a:r>
            <a:r>
              <a:rPr lang="ru-RU" dirty="0" err="1"/>
              <a:t>кількісної</a:t>
            </a:r>
            <a:r>
              <a:rPr lang="ru-RU" dirty="0"/>
              <a:t> характеристики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 smtClean="0"/>
              <a:t>.</a:t>
            </a:r>
          </a:p>
          <a:p>
            <a:pPr algn="just"/>
            <a:r>
              <a:rPr lang="uk-UA" dirty="0"/>
              <a:t>Статистика — багатогалузева наука. Вона складається з окремих розділів, або галузей. </a:t>
            </a:r>
            <a:endParaRPr lang="ru-RU" sz="2000" dirty="0"/>
          </a:p>
          <a:p>
            <a:pPr lvl="3" algn="just"/>
            <a:r>
              <a:rPr lang="uk-UA" dirty="0"/>
              <a:t>теорія статистики розробляє категорії статистики, загальні методи і засоби статистичного аналізу, теоретична база всієї статистичної науки і практики;</a:t>
            </a:r>
            <a:endParaRPr lang="ru-RU" sz="1600" dirty="0"/>
          </a:p>
          <a:p>
            <a:pPr lvl="3" algn="just"/>
            <a:r>
              <a:rPr lang="uk-UA" dirty="0"/>
              <a:t>економічна статистика вивчає економічні явища і процеси, розробляє систему економічних показників та методів вивчення економіки країни, регіону як одного цілого;</a:t>
            </a:r>
            <a:endParaRPr lang="ru-RU" sz="1600" dirty="0"/>
          </a:p>
          <a:p>
            <a:pPr lvl="3" algn="just"/>
            <a:r>
              <a:rPr lang="uk-UA" dirty="0"/>
              <a:t>галузеві статистики розробляють методи обчислення показників, що відображають особливості окремих галузей;</a:t>
            </a:r>
            <a:endParaRPr lang="ru-RU" sz="1600" dirty="0"/>
          </a:p>
          <a:p>
            <a:pPr lvl="3" algn="just"/>
            <a:r>
              <a:rPr lang="uk-UA" dirty="0"/>
              <a:t>соціальна статистика вивчає умови і характер праці, рівень життя, прибутки населення, споживання ним матеріальних благ і послуг. До соціальної статистики відноситься і правова статистика.</a:t>
            </a:r>
            <a:endParaRPr lang="ru-RU" sz="1600" dirty="0"/>
          </a:p>
          <a:p>
            <a:pPr lvl="0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1279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651754"/>
            <a:ext cx="10058400" cy="525294"/>
          </a:xfrm>
        </p:spPr>
        <p:txBody>
          <a:bodyPr>
            <a:normAutofit fontScale="90000"/>
          </a:bodyPr>
          <a:lstStyle/>
          <a:p>
            <a:r>
              <a:rPr lang="ru-RU" i="1" dirty="0" err="1"/>
              <a:t>Види</a:t>
            </a:r>
            <a:r>
              <a:rPr lang="ru-RU" i="1" dirty="0"/>
              <a:t> та </a:t>
            </a:r>
            <a:r>
              <a:rPr lang="ru-RU" i="1" dirty="0" err="1"/>
              <a:t>способи</a:t>
            </a:r>
            <a:r>
              <a:rPr lang="ru-RU" i="1" dirty="0"/>
              <a:t> </a:t>
            </a:r>
            <a:r>
              <a:rPr lang="ru-RU" i="1" dirty="0" err="1"/>
              <a:t>спостереження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013" y="651754"/>
            <a:ext cx="11498093" cy="570040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/>
              <a:t>соціально-економічних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. </a:t>
            </a:r>
            <a:r>
              <a:rPr lang="ru-RU" dirty="0" err="1"/>
              <a:t>Різновид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.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критеріями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b="1" dirty="0"/>
              <a:t>За часом </a:t>
            </a:r>
            <a:r>
              <a:rPr lang="ru-RU" b="1" dirty="0" err="1"/>
              <a:t>реєстрації</a:t>
            </a:r>
            <a:r>
              <a:rPr lang="ru-RU" b="1" dirty="0"/>
              <a:t>:</a:t>
            </a:r>
            <a:endParaRPr lang="ru-RU" sz="2400" dirty="0"/>
          </a:p>
          <a:p>
            <a:pPr lvl="1"/>
            <a:r>
              <a:rPr lang="ru-RU" b="1" dirty="0" err="1"/>
              <a:t>поточне</a:t>
            </a:r>
            <a:r>
              <a:rPr lang="ru-RU" dirty="0"/>
              <a:t> –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систематичній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по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b="1" dirty="0" err="1"/>
              <a:t>періодичне</a:t>
            </a:r>
            <a:r>
              <a:rPr lang="ru-RU" dirty="0"/>
              <a:t> – проводиться регулярно і </a:t>
            </a:r>
            <a:r>
              <a:rPr lang="ru-RU" dirty="0" err="1"/>
              <a:t>здебільшого</a:t>
            </a:r>
            <a:r>
              <a:rPr lang="ru-RU" dirty="0"/>
              <a:t> через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проміжки</a:t>
            </a:r>
            <a:r>
              <a:rPr lang="ru-RU" dirty="0"/>
              <a:t> часу;</a:t>
            </a:r>
            <a:endParaRPr lang="ru-RU" sz="2000" dirty="0"/>
          </a:p>
          <a:p>
            <a:pPr lvl="1"/>
            <a:r>
              <a:rPr lang="ru-RU" b="1" dirty="0" err="1"/>
              <a:t>одноразове</a:t>
            </a:r>
            <a:r>
              <a:rPr lang="ru-RU" dirty="0"/>
              <a:t> – проводиться </a:t>
            </a:r>
            <a:r>
              <a:rPr lang="ru-RU" dirty="0" err="1"/>
              <a:t>епізодично</a:t>
            </a:r>
            <a:r>
              <a:rPr lang="ru-RU" dirty="0"/>
              <a:t> по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потреби в </a:t>
            </a:r>
            <a:r>
              <a:rPr lang="ru-RU" dirty="0" err="1"/>
              <a:t>дослідженні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  <a:endParaRPr lang="ru-RU" sz="2000" dirty="0"/>
          </a:p>
          <a:p>
            <a:pPr lvl="0"/>
            <a:r>
              <a:rPr lang="ru-RU" b="1" dirty="0"/>
              <a:t>За способом </a:t>
            </a:r>
            <a:r>
              <a:rPr lang="ru-RU" b="1" dirty="0" err="1"/>
              <a:t>одержання</a:t>
            </a:r>
            <a:r>
              <a:rPr lang="ru-RU" b="1" dirty="0"/>
              <a:t> </a:t>
            </a:r>
            <a:r>
              <a:rPr lang="ru-RU" b="1" dirty="0" err="1"/>
              <a:t>статистичних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b="1" dirty="0"/>
              <a:t>:</a:t>
            </a:r>
            <a:endParaRPr lang="ru-RU" sz="2400" dirty="0"/>
          </a:p>
          <a:p>
            <a:pPr lvl="1"/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облік</a:t>
            </a:r>
            <a:r>
              <a:rPr lang="ru-RU" dirty="0"/>
              <a:t> 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</a:t>
            </a:r>
            <a:r>
              <a:rPr lang="ru-RU" dirty="0" err="1"/>
              <a:t>перелік</a:t>
            </a:r>
            <a:r>
              <a:rPr lang="ru-RU" dirty="0"/>
              <a:t>, </a:t>
            </a:r>
            <a:r>
              <a:rPr lang="ru-RU" dirty="0" err="1"/>
              <a:t>вимірювання</a:t>
            </a:r>
            <a:r>
              <a:rPr lang="ru-RU" dirty="0"/>
              <a:t>, </a:t>
            </a:r>
            <a:r>
              <a:rPr lang="ru-RU" dirty="0" err="1"/>
              <a:t>зважування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b="1" dirty="0" err="1"/>
              <a:t>документальний</a:t>
            </a:r>
            <a:r>
              <a:rPr lang="ru-RU" b="1" dirty="0"/>
              <a:t> </a:t>
            </a:r>
            <a:r>
              <a:rPr lang="ru-RU" b="1" dirty="0" err="1"/>
              <a:t>облік</a:t>
            </a:r>
            <a:r>
              <a:rPr lang="ru-RU" dirty="0"/>
              <a:t> 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первинного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b="1" dirty="0" err="1"/>
              <a:t>опитування</a:t>
            </a:r>
            <a:r>
              <a:rPr lang="ru-RU" b="1" dirty="0"/>
              <a:t> </a:t>
            </a:r>
            <a:r>
              <a:rPr lang="ru-RU" b="1" dirty="0" err="1"/>
              <a:t>респондентів</a:t>
            </a:r>
            <a:r>
              <a:rPr lang="ru-RU" dirty="0"/>
              <a:t> –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 формуляра </a:t>
            </a:r>
            <a:r>
              <a:rPr lang="ru-RU" dirty="0" err="1"/>
              <a:t>записують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респондента.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:</a:t>
            </a:r>
            <a:endParaRPr lang="ru-RU" sz="2000" dirty="0"/>
          </a:p>
          <a:p>
            <a:pPr lvl="2"/>
            <a:r>
              <a:rPr lang="ru-RU" b="1" dirty="0" err="1"/>
              <a:t>експедиційне</a:t>
            </a:r>
            <a:r>
              <a:rPr lang="ru-RU" dirty="0"/>
              <a:t> –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підготовлені</a:t>
            </a:r>
            <a:r>
              <a:rPr lang="ru-RU" dirty="0"/>
              <a:t> </a:t>
            </a:r>
            <a:r>
              <a:rPr lang="ru-RU" dirty="0" err="1"/>
              <a:t>реєстратори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формуляри</a:t>
            </a:r>
            <a:r>
              <a:rPr lang="ru-RU" dirty="0"/>
              <a:t> і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перевіряють</a:t>
            </a:r>
            <a:r>
              <a:rPr lang="ru-RU" dirty="0"/>
              <a:t> </a:t>
            </a:r>
            <a:r>
              <a:rPr lang="ru-RU" dirty="0" err="1"/>
              <a:t>правдивість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самореєстрація</a:t>
            </a:r>
            <a:r>
              <a:rPr lang="ru-RU" dirty="0"/>
              <a:t> – </a:t>
            </a:r>
            <a:r>
              <a:rPr lang="ru-RU" dirty="0" err="1"/>
              <a:t>респонденти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формуляри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кореспондентське</a:t>
            </a:r>
            <a:r>
              <a:rPr lang="ru-RU" dirty="0"/>
              <a:t> –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дописувачі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формуляри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інструкцією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анкетне</a:t>
            </a:r>
            <a:r>
              <a:rPr lang="ru-RU" dirty="0"/>
              <a:t> – </a:t>
            </a:r>
            <a:r>
              <a:rPr lang="ru-RU" dirty="0" err="1"/>
              <a:t>анкети</a:t>
            </a:r>
            <a:r>
              <a:rPr lang="ru-RU" dirty="0"/>
              <a:t> респондентам </a:t>
            </a:r>
            <a:r>
              <a:rPr lang="ru-RU" dirty="0" err="1"/>
              <a:t>вручають</a:t>
            </a:r>
            <a:r>
              <a:rPr lang="ru-RU" dirty="0"/>
              <a:t> </a:t>
            </a:r>
            <a:r>
              <a:rPr lang="ru-RU" dirty="0" err="1"/>
              <a:t>особисто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висилають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інтерв’ю</a:t>
            </a:r>
            <a:r>
              <a:rPr lang="ru-RU" dirty="0"/>
              <a:t> –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довільність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</a:t>
            </a:r>
            <a:r>
              <a:rPr lang="ru-RU" dirty="0" err="1"/>
              <a:t>респондентів</a:t>
            </a:r>
            <a:r>
              <a:rPr lang="ru-RU" dirty="0"/>
              <a:t> на </a:t>
            </a:r>
            <a:r>
              <a:rPr lang="ru-RU" dirty="0" err="1"/>
              <a:t>поставлені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</a:t>
            </a:r>
            <a:endParaRPr lang="ru-RU" sz="1800" dirty="0"/>
          </a:p>
          <a:p>
            <a:pPr lvl="0"/>
            <a:r>
              <a:rPr lang="ru-RU" b="1" dirty="0"/>
              <a:t>За </a:t>
            </a:r>
            <a:r>
              <a:rPr lang="ru-RU" b="1" dirty="0" err="1"/>
              <a:t>повнотою</a:t>
            </a:r>
            <a:r>
              <a:rPr lang="ru-RU" b="1" dirty="0"/>
              <a:t> </a:t>
            </a:r>
            <a:r>
              <a:rPr lang="ru-RU" b="1" dirty="0" err="1"/>
              <a:t>охоплення</a:t>
            </a:r>
            <a:r>
              <a:rPr lang="ru-RU" b="1" dirty="0"/>
              <a:t> </a:t>
            </a:r>
            <a:r>
              <a:rPr lang="ru-RU" b="1" dirty="0" err="1"/>
              <a:t>одиниць</a:t>
            </a:r>
            <a:r>
              <a:rPr lang="ru-RU" b="1" dirty="0"/>
              <a:t> </a:t>
            </a:r>
            <a:r>
              <a:rPr lang="ru-RU" b="1" dirty="0" err="1"/>
              <a:t>сукупності</a:t>
            </a:r>
            <a:r>
              <a:rPr lang="ru-RU" b="1" dirty="0"/>
              <a:t>:</a:t>
            </a:r>
            <a:endParaRPr lang="ru-RU" sz="2400" dirty="0"/>
          </a:p>
          <a:p>
            <a:pPr lvl="1"/>
            <a:r>
              <a:rPr lang="ru-RU" b="1" dirty="0" err="1"/>
              <a:t>суцільне</a:t>
            </a:r>
            <a:r>
              <a:rPr lang="ru-RU" dirty="0"/>
              <a:t> – </a:t>
            </a:r>
            <a:r>
              <a:rPr lang="ru-RU" dirty="0" err="1"/>
              <a:t>обстеженню</a:t>
            </a:r>
            <a:r>
              <a:rPr lang="ru-RU" dirty="0"/>
              <a:t> і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без </a:t>
            </a:r>
            <a:r>
              <a:rPr lang="ru-RU" dirty="0" err="1"/>
              <a:t>винятку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b="1" dirty="0" err="1"/>
              <a:t>несуцільне</a:t>
            </a:r>
            <a:r>
              <a:rPr lang="ru-RU" dirty="0"/>
              <a:t> –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не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а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в свою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види</a:t>
            </a:r>
            <a:r>
              <a:rPr lang="ru-RU" dirty="0"/>
              <a:t>:</a:t>
            </a:r>
            <a:endParaRPr lang="ru-RU" sz="2000" dirty="0"/>
          </a:p>
          <a:p>
            <a:pPr lvl="2"/>
            <a:r>
              <a:rPr lang="ru-RU" b="1" dirty="0" err="1"/>
              <a:t>обстеження</a:t>
            </a:r>
            <a:r>
              <a:rPr lang="ru-RU" b="1" dirty="0"/>
              <a:t> основного </a:t>
            </a:r>
            <a:r>
              <a:rPr lang="ru-RU" b="1" dirty="0" err="1"/>
              <a:t>масиву</a:t>
            </a:r>
            <a:r>
              <a:rPr lang="ru-RU" dirty="0"/>
              <a:t> –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переважну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істотної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становить </a:t>
            </a:r>
            <a:r>
              <a:rPr lang="ru-RU" dirty="0" err="1"/>
              <a:t>понад</a:t>
            </a:r>
            <a:r>
              <a:rPr lang="ru-RU" dirty="0"/>
              <a:t> 50 %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досліджуваної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вибіркове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обстеженню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, </a:t>
            </a:r>
            <a:r>
              <a:rPr lang="ru-RU" dirty="0" err="1"/>
              <a:t>випадково</a:t>
            </a:r>
            <a:r>
              <a:rPr lang="ru-RU" dirty="0"/>
              <a:t> </a:t>
            </a:r>
            <a:r>
              <a:rPr lang="ru-RU" dirty="0" err="1"/>
              <a:t>відібрана</a:t>
            </a:r>
            <a:r>
              <a:rPr lang="ru-RU" dirty="0"/>
              <a:t>,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монографічне</a:t>
            </a:r>
            <a:r>
              <a:rPr lang="ru-RU" dirty="0"/>
              <a:t> </a:t>
            </a:r>
            <a:r>
              <a:rPr lang="ru-RU" b="1" dirty="0" err="1"/>
              <a:t>спостереження</a:t>
            </a:r>
            <a:r>
              <a:rPr lang="ru-RU" b="1" dirty="0"/>
              <a:t> - 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детальне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типових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b="1" dirty="0" err="1"/>
              <a:t>анкетне</a:t>
            </a:r>
            <a:r>
              <a:rPr lang="ru-RU" dirty="0"/>
              <a:t> 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респондентами </a:t>
            </a:r>
            <a:r>
              <a:rPr lang="ru-RU" dirty="0" err="1"/>
              <a:t>самостійно</a:t>
            </a:r>
            <a:r>
              <a:rPr lang="ru-RU" dirty="0"/>
              <a:t> анкет;</a:t>
            </a:r>
            <a:endParaRPr lang="ru-RU" sz="1800" dirty="0"/>
          </a:p>
          <a:p>
            <a:pPr lvl="2"/>
            <a:r>
              <a:rPr lang="ru-RU" b="1" dirty="0" err="1"/>
              <a:t>моніторинг</a:t>
            </a:r>
            <a:r>
              <a:rPr lang="ru-RU" dirty="0"/>
              <a:t> –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організоване</a:t>
            </a:r>
            <a:r>
              <a:rPr lang="ru-RU" dirty="0"/>
              <a:t>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за станом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  <a:endParaRPr lang="ru-RU" sz="1800" dirty="0"/>
          </a:p>
          <a:p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та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використовуватись</a:t>
            </a:r>
            <a:r>
              <a:rPr lang="ru-RU" dirty="0"/>
              <a:t> у </a:t>
            </a:r>
            <a:r>
              <a:rPr lang="ru-RU" dirty="0" err="1"/>
              <a:t>комплексі</a:t>
            </a:r>
            <a:r>
              <a:rPr lang="ru-RU" dirty="0"/>
              <a:t>, не </a:t>
            </a:r>
            <a:r>
              <a:rPr lang="ru-RU" dirty="0" err="1"/>
              <a:t>виключаючи</a:t>
            </a:r>
            <a:r>
              <a:rPr lang="ru-RU" dirty="0"/>
              <a:t> один одного,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до </a:t>
            </a:r>
            <a:r>
              <a:rPr lang="ru-RU" dirty="0" err="1"/>
              <a:t>певного</a:t>
            </a:r>
            <a:r>
              <a:rPr lang="ru-RU" dirty="0"/>
              <a:t> методу </a:t>
            </a:r>
            <a:r>
              <a:rPr lang="ru-RU" dirty="0" err="1"/>
              <a:t>спостереження</a:t>
            </a:r>
            <a:r>
              <a:rPr lang="ru-RU" dirty="0"/>
              <a:t>,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783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303506"/>
            <a:ext cx="10058400" cy="437746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Помилки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та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виправлення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105" y="1128409"/>
            <a:ext cx="11585643" cy="5418306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Помилки</a:t>
            </a:r>
            <a:r>
              <a:rPr lang="ru-RU" b="1" dirty="0" smtClean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розбіжності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і </a:t>
            </a:r>
            <a:r>
              <a:rPr lang="ru-RU" dirty="0" err="1"/>
              <a:t>дійсним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вивчаються</a:t>
            </a:r>
            <a:r>
              <a:rPr lang="ru-RU" dirty="0"/>
              <a:t>. </a:t>
            </a:r>
            <a:r>
              <a:rPr lang="ru-RU" dirty="0" err="1"/>
              <a:t>Розрізняють</a:t>
            </a:r>
            <a:r>
              <a:rPr lang="ru-RU" dirty="0"/>
              <a:t> </a:t>
            </a:r>
            <a:r>
              <a:rPr lang="ru-RU" b="1" dirty="0" err="1"/>
              <a:t>помилки</a:t>
            </a:r>
            <a:r>
              <a:rPr lang="ru-RU" b="1" dirty="0"/>
              <a:t> </a:t>
            </a:r>
            <a:r>
              <a:rPr lang="ru-RU" b="1" dirty="0" err="1"/>
              <a:t>реєстрації</a:t>
            </a:r>
            <a:r>
              <a:rPr lang="ru-RU" dirty="0"/>
              <a:t> і </a:t>
            </a:r>
            <a:r>
              <a:rPr lang="ru-RU" b="1" dirty="0" err="1"/>
              <a:t>помилки</a:t>
            </a:r>
            <a:r>
              <a:rPr lang="ru-RU" b="1" dirty="0"/>
              <a:t> </a:t>
            </a:r>
            <a:r>
              <a:rPr lang="ru-RU" b="1" dirty="0" err="1"/>
              <a:t>репрезентативності</a:t>
            </a:r>
            <a:r>
              <a:rPr lang="ru-RU" b="1" dirty="0"/>
              <a:t>.</a:t>
            </a:r>
            <a:endParaRPr lang="ru-RU" sz="2400" dirty="0"/>
          </a:p>
          <a:p>
            <a:r>
              <a:rPr lang="ru-RU" b="1" dirty="0" err="1"/>
              <a:t>Помилки</a:t>
            </a:r>
            <a:r>
              <a:rPr lang="ru-RU" b="1" dirty="0"/>
              <a:t> </a:t>
            </a:r>
            <a:r>
              <a:rPr lang="ru-RU" b="1" dirty="0" err="1"/>
              <a:t>репрезентативності</a:t>
            </a:r>
            <a:r>
              <a:rPr lang="ru-RU" dirty="0"/>
              <a:t> 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при </a:t>
            </a:r>
            <a:r>
              <a:rPr lang="ru-RU" dirty="0" err="1"/>
              <a:t>вибірковому</a:t>
            </a:r>
            <a:r>
              <a:rPr lang="ru-RU" dirty="0"/>
              <a:t> </a:t>
            </a:r>
            <a:r>
              <a:rPr lang="ru-RU" dirty="0" err="1"/>
              <a:t>спостереженні</a:t>
            </a:r>
            <a:r>
              <a:rPr lang="ru-RU" dirty="0"/>
              <a:t> і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відібрана</a:t>
            </a:r>
            <a:r>
              <a:rPr lang="ru-RU" dirty="0"/>
              <a:t> для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не </a:t>
            </a:r>
            <a:r>
              <a:rPr lang="ru-RU" dirty="0" err="1"/>
              <a:t>досить</a:t>
            </a:r>
            <a:r>
              <a:rPr lang="ru-RU" dirty="0"/>
              <a:t> точно </a:t>
            </a:r>
            <a:r>
              <a:rPr lang="ru-RU" dirty="0" err="1"/>
              <a:t>відображає</a:t>
            </a:r>
            <a:r>
              <a:rPr lang="ru-RU" dirty="0"/>
              <a:t> всю </a:t>
            </a:r>
            <a:r>
              <a:rPr lang="ru-RU" dirty="0" err="1"/>
              <a:t>досліджувану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b="1" dirty="0" err="1"/>
              <a:t>Помилки</a:t>
            </a:r>
            <a:r>
              <a:rPr lang="ru-RU" b="1" dirty="0"/>
              <a:t> </a:t>
            </a:r>
            <a:r>
              <a:rPr lang="ru-RU" b="1" dirty="0" err="1"/>
              <a:t>реєстрації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неправильного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неправильного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того і </a:t>
            </a:r>
            <a:r>
              <a:rPr lang="ru-RU" dirty="0" err="1"/>
              <a:t>іншого</a:t>
            </a:r>
            <a:r>
              <a:rPr lang="ru-RU" dirty="0"/>
              <a:t> разом.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  <a:endParaRPr lang="ru-RU" sz="2400" dirty="0"/>
          </a:p>
          <a:p>
            <a:pPr lvl="2"/>
            <a:r>
              <a:rPr lang="ru-RU" b="1" dirty="0" err="1"/>
              <a:t>випадковими</a:t>
            </a:r>
            <a:r>
              <a:rPr lang="ru-RU" dirty="0"/>
              <a:t> –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випадкових</a:t>
            </a:r>
            <a:r>
              <a:rPr lang="ru-RU" dirty="0"/>
              <a:t> причин,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відхиляють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в сторону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 </a:t>
            </a:r>
            <a:r>
              <a:rPr lang="ru-RU" b="1" dirty="0" err="1"/>
              <a:t>ненавмисними</a:t>
            </a:r>
            <a:r>
              <a:rPr lang="ru-RU" b="1" dirty="0"/>
              <a:t>.</a:t>
            </a:r>
            <a:endParaRPr lang="ru-RU" sz="1800" dirty="0"/>
          </a:p>
          <a:p>
            <a:pPr lvl="2"/>
            <a:r>
              <a:rPr lang="ru-RU" b="1" dirty="0" err="1"/>
              <a:t>систематичні</a:t>
            </a:r>
            <a:r>
              <a:rPr lang="ru-RU" dirty="0"/>
              <a:t> – </a:t>
            </a:r>
            <a:r>
              <a:rPr lang="ru-RU" dirty="0" err="1"/>
              <a:t>виникають</a:t>
            </a:r>
            <a:r>
              <a:rPr lang="ru-RU" dirty="0"/>
              <a:t> з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причини і </a:t>
            </a:r>
            <a:r>
              <a:rPr lang="ru-RU" dirty="0" err="1"/>
              <a:t>діють</a:t>
            </a:r>
            <a:r>
              <a:rPr lang="ru-RU" dirty="0"/>
              <a:t>, як правило, в одному </a:t>
            </a:r>
            <a:r>
              <a:rPr lang="ru-RU" dirty="0" err="1"/>
              <a:t>напрямку</a:t>
            </a:r>
            <a:r>
              <a:rPr lang="ru-RU" dirty="0"/>
              <a:t>: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завищення</a:t>
            </a:r>
            <a:r>
              <a:rPr lang="ru-RU" dirty="0"/>
              <a:t>.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  <a:endParaRPr lang="ru-RU" sz="1800" dirty="0"/>
          </a:p>
          <a:p>
            <a:pPr lvl="3"/>
            <a:r>
              <a:rPr lang="ru-RU" b="1" dirty="0" err="1"/>
              <a:t>навмисними</a:t>
            </a:r>
            <a:r>
              <a:rPr lang="ru-RU" dirty="0"/>
              <a:t>,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свідомого</a:t>
            </a:r>
            <a:r>
              <a:rPr lang="ru-RU" dirty="0"/>
              <a:t>, </a:t>
            </a:r>
            <a:r>
              <a:rPr lang="ru-RU" dirty="0" err="1"/>
              <a:t>навмисного</a:t>
            </a:r>
            <a:r>
              <a:rPr lang="ru-RU" dirty="0"/>
              <a:t> </a:t>
            </a:r>
            <a:r>
              <a:rPr lang="ru-RU" dirty="0" err="1"/>
              <a:t>викривлення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з </a:t>
            </a:r>
            <a:r>
              <a:rPr lang="ru-RU" dirty="0" err="1"/>
              <a:t>певною</a:t>
            </a:r>
            <a:r>
              <a:rPr lang="ru-RU" dirty="0"/>
              <a:t> метою;</a:t>
            </a:r>
            <a:endParaRPr lang="ru-RU" sz="1600" dirty="0"/>
          </a:p>
          <a:p>
            <a:pPr lvl="3"/>
            <a:r>
              <a:rPr lang="ru-RU" b="1" dirty="0" err="1"/>
              <a:t>ненавмисними</a:t>
            </a:r>
            <a:r>
              <a:rPr lang="ru-RU" dirty="0"/>
              <a:t>,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випадково</a:t>
            </a:r>
            <a:r>
              <a:rPr lang="ru-RU" dirty="0"/>
              <a:t>.</a:t>
            </a:r>
            <a:endParaRPr lang="ru-RU" sz="1600" dirty="0"/>
          </a:p>
          <a:p>
            <a:r>
              <a:rPr lang="ru-RU" dirty="0"/>
              <a:t>При </a:t>
            </a:r>
            <a:r>
              <a:rPr lang="ru-RU" dirty="0" err="1"/>
              <a:t>контролі</a:t>
            </a:r>
            <a:r>
              <a:rPr lang="ru-RU" dirty="0"/>
              <a:t> </a:t>
            </a:r>
            <a:r>
              <a:rPr lang="ru-RU" dirty="0" err="1"/>
              <a:t>достовірності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повноти</a:t>
            </a:r>
            <a:r>
              <a:rPr lang="ru-RU" dirty="0"/>
              <a:t> і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добраної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арифметичної</a:t>
            </a:r>
            <a:r>
              <a:rPr lang="ru-RU" dirty="0"/>
              <a:t> і </a:t>
            </a:r>
            <a:r>
              <a:rPr lang="ru-RU" dirty="0" err="1"/>
              <a:t>логічної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b="1" dirty="0" err="1"/>
              <a:t>Арифметичний</a:t>
            </a:r>
            <a:r>
              <a:rPr lang="ru-RU" b="1" dirty="0"/>
              <a:t> контроль</a:t>
            </a:r>
            <a:r>
              <a:rPr lang="ru-RU" dirty="0"/>
              <a:t> 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і </a:t>
            </a:r>
            <a:r>
              <a:rPr lang="ru-RU" dirty="0" err="1"/>
              <a:t>опрацювання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:</a:t>
            </a:r>
            <a:endParaRPr lang="ru-RU" sz="2400" dirty="0"/>
          </a:p>
          <a:p>
            <a:pPr lvl="1"/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середніх</a:t>
            </a:r>
            <a:r>
              <a:rPr lang="ru-RU" dirty="0"/>
              <a:t> і </a:t>
            </a:r>
            <a:r>
              <a:rPr lang="ru-RU" dirty="0" err="1"/>
              <a:t>відносних</a:t>
            </a:r>
            <a:r>
              <a:rPr lang="ru-RU" dirty="0"/>
              <a:t> величин;</a:t>
            </a:r>
            <a:endParaRPr lang="ru-RU" sz="2000" dirty="0"/>
          </a:p>
          <a:p>
            <a:pPr lvl="1"/>
            <a:r>
              <a:rPr lang="ru-RU" dirty="0"/>
              <a:t>балансового методу;</a:t>
            </a:r>
            <a:endParaRPr lang="ru-RU" sz="2000" dirty="0"/>
          </a:p>
          <a:p>
            <a:pPr lvl="1"/>
            <a:r>
              <a:rPr lang="ru-RU" dirty="0" err="1"/>
              <a:t>погодження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виводять</a:t>
            </a:r>
            <a:r>
              <a:rPr lang="ru-RU" dirty="0"/>
              <a:t> один з одного.</a:t>
            </a:r>
            <a:endParaRPr lang="ru-RU" sz="2000" dirty="0"/>
          </a:p>
          <a:p>
            <a:pPr lvl="0"/>
            <a:r>
              <a:rPr lang="ru-RU" b="1" dirty="0" err="1"/>
              <a:t>Логічний</a:t>
            </a:r>
            <a:r>
              <a:rPr lang="ru-RU" b="1" dirty="0"/>
              <a:t> контроль</a:t>
            </a:r>
            <a:r>
              <a:rPr lang="ru-RU" dirty="0"/>
              <a:t> </a:t>
            </a:r>
            <a:r>
              <a:rPr lang="ru-RU" dirty="0" err="1"/>
              <a:t>застосовують</a:t>
            </a:r>
            <a:r>
              <a:rPr lang="ru-RU" dirty="0"/>
              <a:t> у </a:t>
            </a:r>
            <a:r>
              <a:rPr lang="ru-RU" dirty="0" err="1"/>
              <a:t>взаємодії</a:t>
            </a:r>
            <a:r>
              <a:rPr lang="ru-RU" dirty="0"/>
              <a:t> з </a:t>
            </a:r>
            <a:r>
              <a:rPr lang="ru-RU" dirty="0" err="1"/>
              <a:t>арифметичним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зіставленні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 і </a:t>
            </a:r>
            <a:r>
              <a:rPr lang="ru-RU" dirty="0" err="1"/>
              <a:t>з'ясуванні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логічної</a:t>
            </a:r>
            <a:r>
              <a:rPr lang="ru-RU" dirty="0"/>
              <a:t> </a:t>
            </a:r>
            <a:r>
              <a:rPr lang="ru-RU" dirty="0" err="1"/>
              <a:t>сумісності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i="1" dirty="0" err="1"/>
              <a:t>Основні</a:t>
            </a:r>
            <a:r>
              <a:rPr lang="ru-RU" i="1" dirty="0"/>
              <a:t> </a:t>
            </a:r>
            <a:r>
              <a:rPr lang="ru-RU" i="1" dirty="0" err="1"/>
              <a:t>прийоми</a:t>
            </a:r>
            <a:r>
              <a:rPr lang="ru-RU" i="1" dirty="0"/>
              <a:t> контролю </a:t>
            </a:r>
            <a:r>
              <a:rPr lang="ru-RU" i="1" dirty="0" err="1"/>
              <a:t>статистичних</a:t>
            </a:r>
            <a:r>
              <a:rPr lang="ru-RU" i="1" dirty="0"/>
              <a:t> </a:t>
            </a:r>
            <a:r>
              <a:rPr lang="ru-RU" i="1" dirty="0" err="1"/>
              <a:t>даних</a:t>
            </a:r>
            <a:r>
              <a:rPr lang="ru-RU" i="1" dirty="0"/>
              <a:t>:</a:t>
            </a:r>
            <a:endParaRPr lang="ru-RU" b="1" i="1" dirty="0"/>
          </a:p>
          <a:p>
            <a:pPr lvl="1"/>
            <a:r>
              <a:rPr lang="ru-RU" dirty="0" err="1"/>
              <a:t>співставлення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на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взаємопов’язані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в документах;</a:t>
            </a:r>
            <a:endParaRPr lang="ru-RU" sz="2000" dirty="0"/>
          </a:p>
          <a:p>
            <a:pPr lvl="1"/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у </a:t>
            </a:r>
            <a:r>
              <a:rPr lang="ru-RU" dirty="0" err="1"/>
              <a:t>документі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перевіряється</a:t>
            </a:r>
            <a:r>
              <a:rPr lang="ru-RU" dirty="0"/>
              <a:t>, з </a:t>
            </a:r>
            <a:r>
              <a:rPr lang="ru-RU" dirty="0" err="1"/>
              <a:t>аналогічними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документах;</a:t>
            </a:r>
            <a:endParaRPr lang="ru-RU" sz="2000" dirty="0"/>
          </a:p>
          <a:p>
            <a:pPr lvl="1"/>
            <a:r>
              <a:rPr lang="ru-RU" dirty="0" err="1"/>
              <a:t>співставлення</a:t>
            </a:r>
            <a:r>
              <a:rPr lang="ru-RU" dirty="0"/>
              <a:t> </a:t>
            </a:r>
            <a:r>
              <a:rPr lang="ru-RU" dirty="0" err="1"/>
              <a:t>звітних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за </a:t>
            </a:r>
            <a:r>
              <a:rPr lang="ru-RU" dirty="0" err="1"/>
              <a:t>суміжні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;</a:t>
            </a:r>
            <a:endParaRPr lang="ru-RU" sz="2000" dirty="0"/>
          </a:p>
          <a:p>
            <a:pPr lvl="1"/>
            <a:r>
              <a:rPr lang="ru-RU" dirty="0" err="1"/>
              <a:t>застосування</a:t>
            </a:r>
            <a:r>
              <a:rPr lang="ru-RU" dirty="0"/>
              <a:t> методу </a:t>
            </a:r>
            <a:r>
              <a:rPr lang="ru-RU" dirty="0" err="1"/>
              <a:t>балансової</a:t>
            </a:r>
            <a:r>
              <a:rPr lang="ru-RU" dirty="0"/>
              <a:t> </a:t>
            </a:r>
            <a:r>
              <a:rPr lang="ru-RU" dirty="0" err="1"/>
              <a:t>ув’язки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  <a:endParaRPr lang="ru-RU" sz="2000" dirty="0"/>
          </a:p>
          <a:p>
            <a:r>
              <a:rPr lang="ru-RU" dirty="0" err="1"/>
              <a:t>Наведені</a:t>
            </a:r>
            <a:r>
              <a:rPr lang="ru-RU" dirty="0"/>
              <a:t> </a:t>
            </a:r>
            <a:r>
              <a:rPr lang="ru-RU" dirty="0" err="1"/>
              <a:t>прийоми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шляхом </a:t>
            </a:r>
            <a:r>
              <a:rPr lang="ru-RU" dirty="0" err="1"/>
              <a:t>арифметичного</a:t>
            </a:r>
            <a:r>
              <a:rPr lang="ru-RU" dirty="0"/>
              <a:t> і </a:t>
            </a:r>
            <a:r>
              <a:rPr lang="ru-RU" dirty="0" err="1"/>
              <a:t>логічного</a:t>
            </a:r>
            <a:r>
              <a:rPr lang="ru-RU" dirty="0"/>
              <a:t> контролю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при </a:t>
            </a:r>
            <a:r>
              <a:rPr lang="ru-RU" dirty="0" err="1"/>
              <a:t>перевірці</a:t>
            </a:r>
            <a:r>
              <a:rPr lang="ru-RU" dirty="0"/>
              <a:t> як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обстежень</a:t>
            </a:r>
            <a:r>
              <a:rPr lang="ru-RU" dirty="0"/>
              <a:t>, так і </a:t>
            </a:r>
            <a:r>
              <a:rPr lang="ru-RU" dirty="0" err="1"/>
              <a:t>звітності</a:t>
            </a:r>
            <a:r>
              <a:rPr lang="ru-RU" dirty="0"/>
              <a:t>.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78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97280" y="550341"/>
            <a:ext cx="3620094" cy="923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статистики</a:t>
            </a:r>
            <a:endParaRPr kumimoji="0" lang="ru-RU" alt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745" y="1381328"/>
            <a:ext cx="10717935" cy="44877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Об’єктом</a:t>
            </a:r>
            <a:r>
              <a:rPr lang="ru-RU" dirty="0" smtClean="0"/>
              <a:t> </a:t>
            </a:r>
            <a:r>
              <a:rPr lang="ru-RU" dirty="0" err="1"/>
              <a:t>вивчення</a:t>
            </a:r>
            <a:r>
              <a:rPr lang="ru-RU" dirty="0"/>
              <a:t> статистики є </a:t>
            </a:r>
            <a:r>
              <a:rPr lang="ru-RU" dirty="0" err="1"/>
              <a:t>людське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, </a:t>
            </a:r>
            <a:r>
              <a:rPr lang="ru-RU" dirty="0" err="1"/>
              <a:t>явища</a:t>
            </a:r>
            <a:r>
              <a:rPr lang="ru-RU" dirty="0"/>
              <a:t> і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Специфічна</a:t>
            </a:r>
            <a:r>
              <a:rPr lang="ru-RU" dirty="0"/>
              <a:t> риса </a:t>
            </a:r>
            <a:r>
              <a:rPr lang="ru-RU" dirty="0" err="1"/>
              <a:t>дисципліни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статистики </a:t>
            </a:r>
            <a:r>
              <a:rPr lang="ru-RU" dirty="0" err="1"/>
              <a:t>говорити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цифр.</a:t>
            </a:r>
          </a:p>
          <a:p>
            <a:pPr algn="just"/>
            <a:r>
              <a:rPr lang="ru-RU" dirty="0"/>
              <a:t>Статистику як </a:t>
            </a:r>
            <a:r>
              <a:rPr lang="ru-RU" dirty="0" err="1"/>
              <a:t>суспільну</a:t>
            </a:r>
            <a:r>
              <a:rPr lang="ru-RU" dirty="0"/>
              <a:t> науку </a:t>
            </a:r>
            <a:r>
              <a:rPr lang="ru-RU" dirty="0" err="1"/>
              <a:t>характеризують</a:t>
            </a:r>
            <a:r>
              <a:rPr lang="ru-RU" dirty="0"/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/>
              <a:t>статистика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 err="1"/>
              <a:t>кількісна</a:t>
            </a:r>
            <a:r>
              <a:rPr lang="ru-RU" dirty="0"/>
              <a:t> сторона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вивчається</a:t>
            </a:r>
            <a:r>
              <a:rPr lang="ru-RU" dirty="0"/>
              <a:t> статистикою у </a:t>
            </a:r>
            <a:r>
              <a:rPr lang="ru-RU" dirty="0" err="1"/>
              <a:t>нерозривному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якісною</a:t>
            </a:r>
            <a:r>
              <a:rPr lang="ru-RU" dirty="0"/>
              <a:t> стороною;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 err="1"/>
              <a:t>кількісну</a:t>
            </a:r>
            <a:r>
              <a:rPr lang="ru-RU" dirty="0"/>
              <a:t> сторону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статистика </a:t>
            </a:r>
            <a:r>
              <a:rPr lang="ru-RU" dirty="0" err="1"/>
              <a:t>вивчає</a:t>
            </a:r>
            <a:r>
              <a:rPr lang="ru-RU" dirty="0"/>
              <a:t> в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і часу;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/>
              <a:t>статистика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повторюються</a:t>
            </a:r>
            <a:r>
              <a:rPr lang="ru-RU" dirty="0"/>
              <a:t> в </a:t>
            </a:r>
            <a:r>
              <a:rPr lang="ru-RU" dirty="0" err="1"/>
              <a:t>просторі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часу;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dirty="0"/>
              <a:t>статистика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і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Отже</a:t>
            </a:r>
            <a:r>
              <a:rPr lang="ru-RU" dirty="0"/>
              <a:t>, </a:t>
            </a:r>
            <a:r>
              <a:rPr lang="ru-RU" b="1" dirty="0"/>
              <a:t>предметом </a:t>
            </a:r>
            <a:r>
              <a:rPr lang="ru-RU" dirty="0"/>
              <a:t>статистики як </a:t>
            </a:r>
            <a:r>
              <a:rPr lang="ru-RU" dirty="0" err="1"/>
              <a:t>суспільної</a:t>
            </a:r>
            <a:r>
              <a:rPr lang="ru-RU" dirty="0"/>
              <a:t> науки є </a:t>
            </a:r>
            <a:r>
              <a:rPr lang="ru-RU" dirty="0" err="1"/>
              <a:t>кількісна</a:t>
            </a:r>
            <a:r>
              <a:rPr lang="ru-RU" dirty="0"/>
              <a:t> сторона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 у </a:t>
            </a:r>
            <a:r>
              <a:rPr lang="ru-RU" dirty="0" err="1"/>
              <a:t>нерозривному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якісною</a:t>
            </a:r>
            <a:r>
              <a:rPr lang="ru-RU" dirty="0"/>
              <a:t> стороною, </a:t>
            </a:r>
            <a:r>
              <a:rPr lang="ru-RU" dirty="0" err="1"/>
              <a:t>кількісне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й часу.</a:t>
            </a:r>
          </a:p>
        </p:txBody>
      </p:sp>
    </p:spTree>
    <p:extLst>
      <p:ext uri="{BB962C8B-B14F-4D97-AF65-F5344CB8AC3E}">
        <p14:creationId xmlns:p14="http://schemas.microsoft.com/office/powerpoint/2010/main" val="419562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Метод статистики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Під</a:t>
            </a:r>
            <a:r>
              <a:rPr lang="ru-RU" dirty="0"/>
              <a:t> </a:t>
            </a:r>
            <a:r>
              <a:rPr lang="ru-RU" b="1" dirty="0"/>
              <a:t>методом 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наукою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Виявити</a:t>
            </a:r>
            <a:r>
              <a:rPr lang="ru-RU" dirty="0"/>
              <a:t> та </a:t>
            </a:r>
            <a:r>
              <a:rPr lang="ru-RU" dirty="0" err="1"/>
              <a:t>охарактеризувати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, </a:t>
            </a:r>
            <a:r>
              <a:rPr lang="ru-RU" dirty="0" err="1"/>
              <a:t>зміни</a:t>
            </a:r>
            <a:r>
              <a:rPr lang="ru-RU" dirty="0"/>
              <a:t> і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три </a:t>
            </a:r>
            <a:r>
              <a:rPr lang="ru-RU" dirty="0" err="1"/>
              <a:t>основні</a:t>
            </a:r>
            <a:r>
              <a:rPr lang="ru-RU" dirty="0"/>
              <a:t> </a:t>
            </a:r>
            <a:r>
              <a:rPr lang="ru-RU" b="1" dirty="0" err="1"/>
              <a:t>етапи</a:t>
            </a:r>
            <a:r>
              <a:rPr lang="ru-RU" dirty="0"/>
              <a:t> </a:t>
            </a:r>
            <a:r>
              <a:rPr lang="ru-RU" dirty="0" err="1"/>
              <a:t>економіко-статистичного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І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статистичне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ІІ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статистичне</a:t>
            </a:r>
            <a:r>
              <a:rPr lang="ru-RU" dirty="0"/>
              <a:t> </a:t>
            </a:r>
            <a:r>
              <a:rPr lang="ru-RU" dirty="0" err="1"/>
              <a:t>зведення</a:t>
            </a:r>
            <a:r>
              <a:rPr lang="ru-RU" dirty="0"/>
              <a:t> і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ІІІ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На кожному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97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54257"/>
          </a:xfrm>
        </p:spPr>
        <p:txBody>
          <a:bodyPr/>
          <a:lstStyle/>
          <a:p>
            <a:r>
              <a:rPr lang="ru-RU" b="1" dirty="0" err="1"/>
              <a:t>Методи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009" y="1040859"/>
            <a:ext cx="10941671" cy="5457217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статистичного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на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у </a:t>
            </a:r>
            <a:r>
              <a:rPr lang="ru-RU" dirty="0" err="1"/>
              <a:t>збиранні</a:t>
            </a:r>
            <a:r>
              <a:rPr lang="ru-RU" dirty="0"/>
              <a:t> і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/>
              <a:t>Метод </a:t>
            </a:r>
            <a:r>
              <a:rPr lang="ru-RU" b="1" dirty="0" err="1"/>
              <a:t>масового</a:t>
            </a:r>
            <a:r>
              <a:rPr lang="ru-RU" b="1" dirty="0"/>
              <a:t> </a:t>
            </a:r>
            <a:r>
              <a:rPr lang="ru-RU" b="1" dirty="0" err="1"/>
              <a:t>статистичного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над </a:t>
            </a:r>
            <a:r>
              <a:rPr lang="ru-RU" dirty="0" err="1"/>
              <a:t>множиною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/>
              <a:t>Метод </a:t>
            </a:r>
            <a:r>
              <a:rPr lang="ru-RU" b="1" dirty="0" err="1"/>
              <a:t>зведення</a:t>
            </a:r>
            <a:r>
              <a:rPr lang="ru-RU" b="1" dirty="0"/>
              <a:t> і </a:t>
            </a:r>
            <a:r>
              <a:rPr lang="ru-RU" b="1" dirty="0" err="1"/>
              <a:t>ґрупування</a:t>
            </a:r>
            <a:r>
              <a:rPr lang="ru-RU" b="1" dirty="0"/>
              <a:t> </a:t>
            </a:r>
            <a:r>
              <a:rPr lang="ru-RU" b="1" dirty="0" err="1"/>
              <a:t>первинного</a:t>
            </a:r>
            <a:r>
              <a:rPr lang="ru-RU" b="1" dirty="0"/>
              <a:t> </a:t>
            </a:r>
            <a:r>
              <a:rPr lang="ru-RU" b="1" dirty="0" err="1"/>
              <a:t>статистичного</a:t>
            </a:r>
            <a:r>
              <a:rPr lang="ru-RU" b="1" dirty="0"/>
              <a:t> </a:t>
            </a:r>
            <a:r>
              <a:rPr lang="ru-RU" b="1" dirty="0" err="1"/>
              <a:t>матеріалу</a:t>
            </a:r>
            <a:r>
              <a:rPr lang="ru-RU" i="1" dirty="0"/>
              <a:t>.</a:t>
            </a:r>
            <a:endParaRPr lang="ru-RU" b="1" i="1" dirty="0"/>
          </a:p>
          <a:p>
            <a:pPr marL="0" indent="0" algn="just">
              <a:buNone/>
            </a:pP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, </a:t>
            </a:r>
            <a:r>
              <a:rPr lang="ru-RU" dirty="0" err="1"/>
              <a:t>систематизації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ru-RU" dirty="0"/>
              <a:t>, </a:t>
            </a:r>
            <a:r>
              <a:rPr lang="ru-RU" dirty="0" err="1"/>
              <a:t>підсумовування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таблиць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Зведення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систематизацію</a:t>
            </a:r>
            <a:r>
              <a:rPr lang="ru-RU" dirty="0"/>
              <a:t> </a:t>
            </a:r>
            <a:r>
              <a:rPr lang="ru-RU" dirty="0" err="1"/>
              <a:t>первинної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підрахунок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і </a:t>
            </a:r>
            <a:r>
              <a:rPr lang="ru-RU" dirty="0" err="1"/>
              <a:t>об’єму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групування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</a:t>
            </a:r>
            <a:r>
              <a:rPr lang="ru-RU" dirty="0" err="1"/>
              <a:t>досліджувану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на </a:t>
            </a:r>
            <a:r>
              <a:rPr lang="ru-RU" dirty="0" err="1"/>
              <a:t>однорідні</a:t>
            </a:r>
            <a:r>
              <a:rPr lang="ru-RU" dirty="0"/>
              <a:t>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err="1"/>
              <a:t>Методи</a:t>
            </a:r>
            <a:r>
              <a:rPr lang="ru-RU" b="1" dirty="0"/>
              <a:t> (</a:t>
            </a:r>
            <a:r>
              <a:rPr lang="ru-RU" b="1" dirty="0" err="1"/>
              <a:t>прийоми</a:t>
            </a:r>
            <a:r>
              <a:rPr lang="ru-RU" b="1" dirty="0"/>
              <a:t>) </a:t>
            </a:r>
            <a:r>
              <a:rPr lang="ru-RU" b="1" dirty="0" err="1"/>
              <a:t>визначення</a:t>
            </a:r>
            <a:r>
              <a:rPr lang="ru-RU" b="1" dirty="0"/>
              <a:t> </a:t>
            </a:r>
            <a:r>
              <a:rPr lang="ru-RU" b="1" dirty="0" err="1"/>
              <a:t>узагальнюючих</a:t>
            </a:r>
            <a:r>
              <a:rPr lang="ru-RU" b="1" dirty="0"/>
              <a:t> </a:t>
            </a:r>
            <a:r>
              <a:rPr lang="ru-RU" b="1" dirty="0" err="1"/>
              <a:t>зведених</a:t>
            </a:r>
            <a:r>
              <a:rPr lang="ru-RU" b="1" dirty="0"/>
              <a:t> </a:t>
            </a:r>
            <a:r>
              <a:rPr lang="ru-RU" b="1" dirty="0" err="1"/>
              <a:t>статистичних</a:t>
            </a:r>
            <a:r>
              <a:rPr lang="ru-RU" b="1" dirty="0"/>
              <a:t> </a:t>
            </a:r>
            <a:r>
              <a:rPr lang="ru-RU" b="1" dirty="0" err="1"/>
              <a:t>показників</a:t>
            </a:r>
            <a:r>
              <a:rPr lang="ru-RU" dirty="0"/>
              <a:t> 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і </a:t>
            </a:r>
            <a:r>
              <a:rPr lang="ru-RU" dirty="0" err="1"/>
              <a:t>вирішують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 smtClean="0"/>
              <a:t>.</a:t>
            </a:r>
          </a:p>
          <a:p>
            <a:r>
              <a:rPr lang="uk-UA" dirty="0"/>
              <a:t>До основних методів належать: метод масових спостережень, метод статистичних </a:t>
            </a:r>
            <a:r>
              <a:rPr lang="uk-UA" dirty="0" err="1"/>
              <a:t>групувань</a:t>
            </a:r>
            <a:r>
              <a:rPr lang="uk-UA" dirty="0"/>
              <a:t> та таблиць, методи аналізу за допомогою абсолютних та відносних показників, середніх величин та показників варіації, графічний метод, індексний метод, кореляційно-регресійний і балансовий методи. </a:t>
            </a:r>
            <a:endParaRPr lang="ru-RU" dirty="0"/>
          </a:p>
          <a:p>
            <a:r>
              <a:rPr lang="uk-UA" dirty="0"/>
              <a:t>Методи статистики пов’язані з етапами статистичного дослідження. Щоб правильно і своєчасно впливати на процеси, що відбуваються в суспільстві, потрібно мати об’єктивну і вичерпну інформацію про розвиток і тенденції цих процесів. Це можливо тільки при побудові у країні надійної системи обліку. </a:t>
            </a:r>
            <a:endParaRPr lang="ru-RU" dirty="0"/>
          </a:p>
          <a:p>
            <a:r>
              <a:rPr lang="uk-UA" dirty="0"/>
              <a:t>Статистична методологія — це комплекс спеціальних статистичних методів і засобів дослідження, за допомогою яких статистика вивчає свій предмет. </a:t>
            </a:r>
            <a:endParaRPr lang="ru-RU" dirty="0"/>
          </a:p>
          <a:p>
            <a:r>
              <a:rPr lang="uk-UA" dirty="0"/>
              <a:t>Особливості статистичної методології: </a:t>
            </a:r>
            <a:endParaRPr lang="ru-RU" dirty="0"/>
          </a:p>
          <a:p>
            <a:pPr lvl="0"/>
            <a:r>
              <a:rPr lang="uk-UA" dirty="0"/>
              <a:t>точне вимірювання і кількісне описування масових суспільних явищ; </a:t>
            </a:r>
            <a:endParaRPr lang="ru-RU" dirty="0"/>
          </a:p>
          <a:p>
            <a:pPr lvl="0"/>
            <a:r>
              <a:rPr lang="uk-UA" dirty="0"/>
              <a:t>аналіз їх диференціації; </a:t>
            </a:r>
            <a:endParaRPr lang="ru-RU" dirty="0"/>
          </a:p>
          <a:p>
            <a:pPr lvl="0"/>
            <a:r>
              <a:rPr lang="uk-UA" dirty="0"/>
              <a:t>використання узагальнюючих показників для характеристики об'єктивних статистичних закономірностей. </a:t>
            </a:r>
            <a:endParaRPr lang="ru-RU" dirty="0"/>
          </a:p>
          <a:p>
            <a:r>
              <a:rPr lang="uk-UA" dirty="0"/>
              <a:t> </a:t>
            </a:r>
            <a:r>
              <a:rPr lang="uk-UA" dirty="0" smtClean="0"/>
              <a:t>Метод </a:t>
            </a:r>
            <a:r>
              <a:rPr lang="uk-UA" dirty="0"/>
              <a:t>статистики ґрунтується на поєднанні аналізу і синтезу. З одного боку, статистика виділяє і окремо вивчає деякі частини явища, які відрізняються умовами і стадіями розвитку, а з іншого, за допомогою притаманних лише їй способів узагальнює дані по всіх частинах, дає відображення явища в цілому, в усій сукупності його сторін, тенденцій і форм розвитку. </a:t>
            </a:r>
            <a:endParaRPr lang="ru-RU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363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4. </a:t>
            </a:r>
            <a:r>
              <a:rPr lang="ru-RU" i="1" dirty="0" err="1"/>
              <a:t>Статистичні</a:t>
            </a:r>
            <a:r>
              <a:rPr lang="ru-RU" i="1" dirty="0"/>
              <a:t> </a:t>
            </a:r>
            <a:r>
              <a:rPr lang="ru-RU" i="1" dirty="0" err="1"/>
              <a:t>сукупності</a:t>
            </a:r>
            <a:r>
              <a:rPr lang="ru-RU" i="1" dirty="0"/>
              <a:t> в </a:t>
            </a:r>
            <a:r>
              <a:rPr lang="ru-RU" i="1" dirty="0" err="1"/>
              <a:t>суспільних</a:t>
            </a:r>
            <a:r>
              <a:rPr lang="ru-RU" i="1" dirty="0"/>
              <a:t> </a:t>
            </a:r>
            <a:r>
              <a:rPr lang="ru-RU" i="1" dirty="0" err="1"/>
              <a:t>явищах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23160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кількісного</a:t>
            </a:r>
            <a:r>
              <a:rPr lang="ru-RU" dirty="0"/>
              <a:t> аспекту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суспільно-економічних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 статистика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цілу</a:t>
            </a:r>
            <a:r>
              <a:rPr lang="ru-RU" dirty="0"/>
              <a:t> низку понять і </a:t>
            </a:r>
            <a:r>
              <a:rPr lang="ru-RU" dirty="0" err="1"/>
              <a:t>категорій</a:t>
            </a:r>
            <a:r>
              <a:rPr lang="ru-RU" dirty="0"/>
              <a:t>: </a:t>
            </a:r>
            <a:r>
              <a:rPr lang="ru-RU" dirty="0" err="1"/>
              <a:t>статистична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, </a:t>
            </a:r>
            <a:r>
              <a:rPr lang="ru-RU" dirty="0" err="1"/>
              <a:t>ознака</a:t>
            </a:r>
            <a:r>
              <a:rPr lang="ru-RU" dirty="0"/>
              <a:t>, </a:t>
            </a:r>
            <a:r>
              <a:rPr lang="ru-RU" dirty="0" err="1"/>
              <a:t>варіація</a:t>
            </a:r>
            <a:r>
              <a:rPr lang="ru-RU" dirty="0"/>
              <a:t>, </a:t>
            </a:r>
            <a:r>
              <a:rPr lang="ru-RU" dirty="0" err="1"/>
              <a:t>показник</a:t>
            </a:r>
            <a:r>
              <a:rPr lang="ru-RU" dirty="0"/>
              <a:t>, система </a:t>
            </a:r>
            <a:r>
              <a:rPr lang="ru-RU" dirty="0" err="1"/>
              <a:t>показників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b="1" dirty="0" err="1"/>
              <a:t>Статистична</a:t>
            </a:r>
            <a:r>
              <a:rPr lang="ru-RU" b="1" dirty="0"/>
              <a:t> </a:t>
            </a:r>
            <a:r>
              <a:rPr lang="ru-RU" b="1" dirty="0" err="1"/>
              <a:t>сукупність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маса</a:t>
            </a:r>
            <a:r>
              <a:rPr lang="ru-RU" dirty="0"/>
              <a:t> </a:t>
            </a:r>
            <a:r>
              <a:rPr lang="ru-RU" dirty="0" err="1"/>
              <a:t>однорідних</a:t>
            </a:r>
            <a:r>
              <a:rPr lang="ru-RU" dirty="0"/>
              <a:t> у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</a:t>
            </a:r>
            <a:r>
              <a:rPr lang="ru-RU" dirty="0" err="1"/>
              <a:t>явищ</a:t>
            </a:r>
            <a:r>
              <a:rPr lang="ru-RU" dirty="0"/>
              <a:t>, </a:t>
            </a:r>
            <a:r>
              <a:rPr lang="ru-RU" dirty="0" err="1"/>
              <a:t>фактів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якісну</a:t>
            </a:r>
            <a:r>
              <a:rPr lang="ru-RU" dirty="0"/>
              <a:t> основу, але </a:t>
            </a:r>
            <a:r>
              <a:rPr lang="ru-RU" dirty="0" err="1"/>
              <a:t>різняться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за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b="1" dirty="0" err="1"/>
              <a:t>Одиниці</a:t>
            </a:r>
            <a:r>
              <a:rPr lang="ru-RU" b="1" dirty="0"/>
              <a:t> </a:t>
            </a:r>
            <a:r>
              <a:rPr lang="ru-RU" b="1" dirty="0" err="1"/>
              <a:t>сукупності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</a:t>
            </a:r>
            <a:endParaRPr lang="ru-RU" sz="2400" dirty="0"/>
          </a:p>
          <a:p>
            <a:pPr lvl="0"/>
            <a:r>
              <a:rPr lang="ru-RU" dirty="0" err="1"/>
              <a:t>сукупності</a:t>
            </a:r>
            <a:r>
              <a:rPr lang="ru-RU" dirty="0"/>
              <a:t>, </a:t>
            </a:r>
            <a:r>
              <a:rPr lang="ru-RU" dirty="0" err="1"/>
              <a:t>створені</a:t>
            </a:r>
            <a:r>
              <a:rPr lang="ru-RU" dirty="0"/>
              <a:t> самим </a:t>
            </a:r>
            <a:r>
              <a:rPr lang="ru-RU" dirty="0" err="1"/>
              <a:t>життям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вони </a:t>
            </a:r>
            <a:r>
              <a:rPr lang="ru-RU" dirty="0" err="1"/>
              <a:t>вивченню</a:t>
            </a:r>
            <a:r>
              <a:rPr lang="ru-RU" dirty="0"/>
              <a:t> статистикою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вивчення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робітників</a:t>
            </a:r>
            <a:r>
              <a:rPr lang="ru-RU" dirty="0"/>
              <a:t> за </a:t>
            </a:r>
            <a:r>
              <a:rPr lang="ru-RU" dirty="0" err="1"/>
              <a:t>статтю</a:t>
            </a:r>
            <a:r>
              <a:rPr lang="ru-RU" dirty="0"/>
              <a:t>, </a:t>
            </a:r>
            <a:r>
              <a:rPr lang="ru-RU" dirty="0" err="1"/>
              <a:t>освітою</a:t>
            </a:r>
            <a:r>
              <a:rPr lang="ru-RU" dirty="0"/>
              <a:t>, </a:t>
            </a:r>
            <a:r>
              <a:rPr lang="ru-RU" dirty="0" err="1"/>
              <a:t>віком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  <a:endParaRPr lang="ru-RU" sz="2400" dirty="0"/>
          </a:p>
          <a:p>
            <a:pPr lvl="0"/>
            <a:r>
              <a:rPr lang="ru-RU" dirty="0" err="1"/>
              <a:t>сукупності</a:t>
            </a:r>
            <a:r>
              <a:rPr lang="ru-RU" dirty="0"/>
              <a:t>, </a:t>
            </a:r>
            <a:r>
              <a:rPr lang="ru-RU" dirty="0" err="1"/>
              <a:t>утворені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з метою </a:t>
            </a:r>
            <a:r>
              <a:rPr lang="ru-RU" dirty="0" err="1"/>
              <a:t>статистичного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за формою </a:t>
            </a:r>
            <a:r>
              <a:rPr lang="ru-RU" dirty="0" err="1"/>
              <a:t>власності</a:t>
            </a:r>
            <a:r>
              <a:rPr lang="ru-RU" dirty="0"/>
              <a:t>, сферою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чисельністю</a:t>
            </a:r>
            <a:r>
              <a:rPr lang="ru-RU" dirty="0"/>
              <a:t> </a:t>
            </a:r>
            <a:r>
              <a:rPr lang="ru-RU" dirty="0" err="1"/>
              <a:t>працюючих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  <a:endParaRPr lang="ru-RU" sz="2400" dirty="0"/>
          </a:p>
          <a:p>
            <a:r>
              <a:rPr lang="ru-RU" b="1" dirty="0" err="1"/>
              <a:t>Ознака</a:t>
            </a:r>
            <a:r>
              <a:rPr lang="ru-RU" b="1" dirty="0"/>
              <a:t> в </a:t>
            </a:r>
            <a:r>
              <a:rPr lang="ru-RU" b="1" dirty="0" err="1"/>
              <a:t>статистиці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відмінна</a:t>
            </a:r>
            <a:r>
              <a:rPr lang="ru-RU" dirty="0"/>
              <a:t> риса, </a:t>
            </a:r>
            <a:r>
              <a:rPr lang="ru-RU" dirty="0" err="1"/>
              <a:t>властивість</a:t>
            </a:r>
            <a:r>
              <a:rPr lang="ru-RU" dirty="0"/>
              <a:t>,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характерною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, </a:t>
            </a:r>
            <a:r>
              <a:rPr lang="ru-RU" dirty="0" err="1"/>
              <a:t>об’єктів</a:t>
            </a:r>
            <a:r>
              <a:rPr lang="ru-RU" dirty="0"/>
              <a:t> (</a:t>
            </a:r>
            <a:r>
              <a:rPr lang="ru-RU" dirty="0" err="1"/>
              <a:t>явищ</a:t>
            </a:r>
            <a:r>
              <a:rPr lang="ru-RU" dirty="0"/>
              <a:t>).</a:t>
            </a:r>
            <a:endParaRPr lang="ru-RU" sz="2400" dirty="0"/>
          </a:p>
          <a:p>
            <a:r>
              <a:rPr lang="ru-RU" dirty="0"/>
              <a:t>У </a:t>
            </a:r>
            <a:r>
              <a:rPr lang="ru-RU" dirty="0" err="1"/>
              <a:t>статистиці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якісні</a:t>
            </a:r>
            <a:r>
              <a:rPr lang="ru-RU" dirty="0"/>
              <a:t> (</a:t>
            </a:r>
            <a:r>
              <a:rPr lang="ru-RU" dirty="0" err="1"/>
              <a:t>атрибутивні</a:t>
            </a:r>
            <a:r>
              <a:rPr lang="ru-RU" dirty="0"/>
              <a:t>) та </a:t>
            </a:r>
            <a:r>
              <a:rPr lang="ru-RU" dirty="0" err="1"/>
              <a:t>кількісні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dirty="0" err="1"/>
              <a:t>Якісні</a:t>
            </a:r>
            <a:r>
              <a:rPr lang="ru-RU" dirty="0"/>
              <a:t> (</a:t>
            </a:r>
            <a:r>
              <a:rPr lang="ru-RU" dirty="0" err="1"/>
              <a:t>атрибутивні</a:t>
            </a:r>
            <a:r>
              <a:rPr lang="ru-RU" dirty="0"/>
              <a:t>) </a:t>
            </a:r>
            <a:r>
              <a:rPr lang="ru-RU" dirty="0" err="1"/>
              <a:t>ознаки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, </a:t>
            </a:r>
            <a:r>
              <a:rPr lang="ru-RU" dirty="0" err="1"/>
              <a:t>характеризуючи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,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кількісного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стать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професія</a:t>
            </a:r>
            <a:r>
              <a:rPr lang="ru-RU" dirty="0"/>
              <a:t>, </a:t>
            </a:r>
            <a:r>
              <a:rPr lang="ru-RU" dirty="0" err="1"/>
              <a:t>національність</a:t>
            </a:r>
            <a:r>
              <a:rPr lang="ru-RU" dirty="0"/>
              <a:t>).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протилежних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альтернативними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числове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стаж </a:t>
            </a:r>
            <a:r>
              <a:rPr lang="ru-RU" dirty="0" err="1"/>
              <a:t>робітників</a:t>
            </a:r>
            <a:r>
              <a:rPr lang="ru-RU" dirty="0"/>
              <a:t>, </a:t>
            </a:r>
            <a:r>
              <a:rPr lang="ru-RU" dirty="0" err="1"/>
              <a:t>врожайність</a:t>
            </a:r>
            <a:r>
              <a:rPr lang="ru-RU" dirty="0"/>
              <a:t>, вага </a:t>
            </a:r>
            <a:r>
              <a:rPr lang="ru-RU" dirty="0" err="1"/>
              <a:t>виробу</a:t>
            </a:r>
            <a:r>
              <a:rPr lang="ru-RU" dirty="0"/>
              <a:t>).</a:t>
            </a:r>
            <a:endParaRPr lang="ru-RU" sz="2400" dirty="0"/>
          </a:p>
          <a:p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та </a:t>
            </a:r>
            <a:r>
              <a:rPr lang="ru-RU" dirty="0" err="1"/>
              <a:t>другорядні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:</a:t>
            </a:r>
            <a:endParaRPr lang="ru-RU" sz="2400" dirty="0"/>
          </a:p>
          <a:p>
            <a:pPr lvl="1"/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розкривають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суть </a:t>
            </a:r>
            <a:r>
              <a:rPr lang="ru-RU" dirty="0" err="1"/>
              <a:t>досліджуваних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  <a:endParaRPr lang="ru-RU" sz="2000" dirty="0"/>
          </a:p>
          <a:p>
            <a:pPr lvl="1"/>
            <a:r>
              <a:rPr lang="ru-RU" dirty="0" err="1"/>
              <a:t>Другорядні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не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</a:t>
            </a:r>
            <a:endParaRPr lang="ru-RU" sz="2000" dirty="0"/>
          </a:p>
          <a:p>
            <a:r>
              <a:rPr lang="ru-RU" dirty="0" err="1"/>
              <a:t>Крім</a:t>
            </a:r>
            <a:r>
              <a:rPr lang="ru-RU" dirty="0"/>
              <a:t> того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варіаційні</a:t>
            </a:r>
            <a:r>
              <a:rPr lang="ru-RU" dirty="0"/>
              <a:t> і </a:t>
            </a:r>
            <a:r>
              <a:rPr lang="ru-RU" dirty="0" err="1"/>
              <a:t>постійні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dirty="0" err="1"/>
              <a:t>Варіаційні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  <a:endParaRPr lang="ru-RU" sz="2400" dirty="0"/>
          </a:p>
          <a:p>
            <a:pPr lvl="0"/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незмінні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досліджуваного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b="1" dirty="0" err="1"/>
              <a:t>Варіанта</a:t>
            </a:r>
            <a:r>
              <a:rPr lang="ru-RU" b="1" dirty="0"/>
              <a:t> (</a:t>
            </a:r>
            <a:r>
              <a:rPr lang="ru-RU" b="1" dirty="0" err="1"/>
              <a:t>варіація</a:t>
            </a:r>
            <a:r>
              <a:rPr lang="ru-RU" b="1" dirty="0"/>
              <a:t>)</a:t>
            </a:r>
            <a:r>
              <a:rPr lang="ru-RU" dirty="0"/>
              <a:t> 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окреме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70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. Організація статистики в Україні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Вивчення економічного і соціального розвитку країни, окремих її регіонів, галузей, об’єднань, фірм, підприємств займаються спеціально створені для цього органи, сукупність яких називається</a:t>
            </a:r>
            <a:r>
              <a:rPr lang="ru-RU" dirty="0"/>
              <a:t> </a:t>
            </a:r>
            <a:r>
              <a:rPr lang="uk-UA" b="1" dirty="0"/>
              <a:t>статистичною службою.</a:t>
            </a:r>
            <a:r>
              <a:rPr lang="ru-RU" dirty="0"/>
              <a:t> 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 і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відомчої</a:t>
            </a:r>
            <a:r>
              <a:rPr lang="ru-RU" dirty="0"/>
              <a:t> статистики.</a:t>
            </a:r>
          </a:p>
          <a:p>
            <a:r>
              <a:rPr lang="ru-RU" dirty="0" err="1"/>
              <a:t>Централізоване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статистики в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уповноважений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орган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статистики,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статті</a:t>
            </a:r>
            <a:r>
              <a:rPr lang="ru-RU" dirty="0"/>
              <a:t> 106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З 1997 року </a:t>
            </a:r>
            <a:r>
              <a:rPr lang="ru-RU" dirty="0" err="1"/>
              <a:t>функції</a:t>
            </a:r>
            <a:r>
              <a:rPr lang="ru-RU" dirty="0"/>
              <a:t> державного </a:t>
            </a:r>
            <a:r>
              <a:rPr lang="ru-RU" dirty="0" err="1"/>
              <a:t>управління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статистики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комітет</a:t>
            </a:r>
            <a:r>
              <a:rPr lang="ru-RU" dirty="0"/>
              <a:t> статистики </a:t>
            </a:r>
            <a:r>
              <a:rPr lang="ru-RU" dirty="0" err="1"/>
              <a:t>України</a:t>
            </a:r>
            <a:r>
              <a:rPr lang="ru-RU" dirty="0"/>
              <a:t> (Указ Президента </a:t>
            </a:r>
            <a:r>
              <a:rPr lang="ru-RU" dirty="0" err="1"/>
              <a:t>України</a:t>
            </a:r>
            <a:r>
              <a:rPr lang="ru-RU" dirty="0"/>
              <a:t> “Про </a:t>
            </a:r>
            <a:r>
              <a:rPr lang="ru-RU" dirty="0" err="1"/>
              <a:t>утворення</a:t>
            </a:r>
            <a:r>
              <a:rPr lang="ru-RU" dirty="0"/>
              <a:t> Державного </a:t>
            </a:r>
            <a:r>
              <a:rPr lang="ru-RU" dirty="0" err="1"/>
              <a:t>комітету</a:t>
            </a:r>
            <a:r>
              <a:rPr lang="ru-RU" dirty="0"/>
              <a:t> статистики </a:t>
            </a:r>
            <a:r>
              <a:rPr lang="ru-RU" dirty="0" err="1"/>
              <a:t>України</a:t>
            </a:r>
            <a:r>
              <a:rPr lang="ru-RU" dirty="0"/>
              <a:t>” </a:t>
            </a:r>
            <a:r>
              <a:rPr lang="ru-RU" dirty="0" err="1"/>
              <a:t>від</a:t>
            </a:r>
            <a:r>
              <a:rPr lang="ru-RU" dirty="0"/>
              <a:t> 29.07.97 за № 734/97).</a:t>
            </a:r>
          </a:p>
          <a:p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територіальні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статистики,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утворені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Держкомстатом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Республіці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областях, районах та </a:t>
            </a:r>
            <a:r>
              <a:rPr lang="ru-RU" dirty="0" err="1"/>
              <a:t>містах</a:t>
            </a:r>
            <a:r>
              <a:rPr lang="ru-RU" dirty="0"/>
              <a:t> і </a:t>
            </a:r>
            <a:r>
              <a:rPr lang="ru-RU" dirty="0" err="1"/>
              <a:t>підпорядковані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.</a:t>
            </a:r>
          </a:p>
          <a:p>
            <a:r>
              <a:rPr lang="ru-RU" dirty="0" err="1"/>
              <a:t>Повноваження</a:t>
            </a:r>
            <a:r>
              <a:rPr lang="ru-RU" dirty="0"/>
              <a:t> і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 </a:t>
            </a:r>
            <a:r>
              <a:rPr lang="ru-RU" dirty="0" err="1"/>
              <a:t>визначені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“Про </a:t>
            </a:r>
            <a:r>
              <a:rPr lang="ru-RU" dirty="0" err="1"/>
              <a:t>державну</a:t>
            </a:r>
            <a:r>
              <a:rPr lang="ru-RU" dirty="0"/>
              <a:t> статистику” (2000 р.). </a:t>
            </a:r>
            <a:r>
              <a:rPr lang="ru-RU" dirty="0" err="1"/>
              <a:t>Цей</a:t>
            </a:r>
            <a:r>
              <a:rPr lang="ru-RU" dirty="0"/>
              <a:t> Закон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статистики і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та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статистики, порядок </a:t>
            </a:r>
            <a:r>
              <a:rPr lang="ru-RU" dirty="0" err="1"/>
              <a:t>подання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права, </a:t>
            </a:r>
            <a:r>
              <a:rPr lang="ru-RU" dirty="0" err="1"/>
              <a:t>обов’язки</a:t>
            </a:r>
            <a:r>
              <a:rPr lang="ru-RU" dirty="0"/>
              <a:t> і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596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dirty="0" err="1"/>
              <a:t>Відповідно</a:t>
            </a:r>
            <a:r>
              <a:rPr lang="ru-RU" sz="2700" dirty="0"/>
              <a:t> до </a:t>
            </a:r>
            <a:r>
              <a:rPr lang="ru-RU" sz="2700" dirty="0" err="1"/>
              <a:t>статті</a:t>
            </a:r>
            <a:r>
              <a:rPr lang="ru-RU" sz="2700" dirty="0"/>
              <a:t> 12 Закону </a:t>
            </a:r>
            <a:r>
              <a:rPr lang="ru-RU" sz="2700" dirty="0" err="1"/>
              <a:t>України</a:t>
            </a:r>
            <a:r>
              <a:rPr lang="ru-RU" sz="2700" dirty="0"/>
              <a:t> “Про </a:t>
            </a:r>
            <a:r>
              <a:rPr lang="ru-RU" sz="2700" dirty="0" err="1"/>
              <a:t>державну</a:t>
            </a:r>
            <a:r>
              <a:rPr lang="ru-RU" sz="2700" dirty="0"/>
              <a:t> статистику” </a:t>
            </a:r>
            <a:r>
              <a:rPr lang="ru-RU" sz="2700" dirty="0" err="1"/>
              <a:t>основними</a:t>
            </a:r>
            <a:r>
              <a:rPr lang="ru-RU" sz="2700" dirty="0"/>
              <a:t> </a:t>
            </a:r>
            <a:r>
              <a:rPr lang="ru-RU" sz="2700" dirty="0" err="1"/>
              <a:t>завданнями</a:t>
            </a:r>
            <a:r>
              <a:rPr lang="ru-RU" sz="2700" dirty="0"/>
              <a:t> </a:t>
            </a:r>
            <a:r>
              <a:rPr lang="ru-RU" sz="2700" dirty="0" err="1"/>
              <a:t>органів</a:t>
            </a:r>
            <a:r>
              <a:rPr lang="ru-RU" sz="2700" dirty="0"/>
              <a:t> </a:t>
            </a:r>
            <a:r>
              <a:rPr lang="ru-RU" sz="2700" dirty="0" err="1"/>
              <a:t>державної</a:t>
            </a:r>
            <a:r>
              <a:rPr lang="ru-RU" sz="2700" dirty="0"/>
              <a:t> статистики є: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статистики;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збирання</a:t>
            </a:r>
            <a:r>
              <a:rPr lang="ru-RU" dirty="0"/>
              <a:t>, </a:t>
            </a:r>
            <a:r>
              <a:rPr lang="ru-RU" dirty="0" err="1"/>
              <a:t>опрацювання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поширення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, </a:t>
            </a:r>
            <a:r>
              <a:rPr lang="ru-RU" dirty="0" err="1"/>
              <a:t>захист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і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надійності</a:t>
            </a:r>
            <a:r>
              <a:rPr lang="ru-RU" dirty="0"/>
              <a:t> та </a:t>
            </a:r>
            <a:r>
              <a:rPr lang="ru-RU" dirty="0" err="1"/>
              <a:t>об’єктивності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розроблення</a:t>
            </a:r>
            <a:r>
              <a:rPr lang="ru-RU" dirty="0"/>
              <a:t>, </a:t>
            </a:r>
            <a:r>
              <a:rPr lang="ru-RU" dirty="0" err="1"/>
              <a:t>вдосконалення</a:t>
            </a:r>
            <a:r>
              <a:rPr lang="ru-RU" dirty="0"/>
              <a:t> 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створення</a:t>
            </a:r>
            <a:r>
              <a:rPr lang="ru-RU" dirty="0"/>
              <a:t> і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новітніх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з </a:t>
            </a:r>
            <a:r>
              <a:rPr lang="ru-RU" dirty="0" err="1"/>
              <a:t>опрацювання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статистики з </a:t>
            </a:r>
            <a:r>
              <a:rPr lang="ru-RU" dirty="0" err="1"/>
              <a:t>інформаційними</a:t>
            </a:r>
            <a:r>
              <a:rPr lang="ru-RU" dirty="0"/>
              <a:t> системами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координація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збиранням</a:t>
            </a:r>
            <a:r>
              <a:rPr lang="ru-RU" dirty="0"/>
              <a:t> та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адміністративних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, </a:t>
            </a:r>
            <a:r>
              <a:rPr lang="ru-RU" dirty="0" err="1"/>
              <a:t>гласності</a:t>
            </a:r>
            <a:r>
              <a:rPr lang="ru-RU" dirty="0"/>
              <a:t> й </a:t>
            </a:r>
            <a:r>
              <a:rPr lang="ru-RU" dirty="0" err="1"/>
              <a:t>відкритості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err="1"/>
              <a:t>збереження</a:t>
            </a:r>
            <a:r>
              <a:rPr lang="ru-RU" dirty="0"/>
              <a:t> і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статистичної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25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600" dirty="0" err="1"/>
              <a:t>Держкомстат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виконує</a:t>
            </a:r>
            <a:r>
              <a:rPr lang="ru-RU" sz="1600" dirty="0"/>
              <a:t> роботу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збирання</a:t>
            </a:r>
            <a:r>
              <a:rPr lang="ru-RU" sz="1600" dirty="0"/>
              <a:t>, </a:t>
            </a:r>
            <a:r>
              <a:rPr lang="ru-RU" sz="1600" dirty="0" err="1"/>
              <a:t>опрацювання</a:t>
            </a:r>
            <a:r>
              <a:rPr lang="ru-RU" sz="1600" dirty="0"/>
              <a:t> та </a:t>
            </a:r>
            <a:r>
              <a:rPr lang="ru-RU" sz="1600" dirty="0" err="1"/>
              <a:t>аналізу</a:t>
            </a:r>
            <a:r>
              <a:rPr lang="ru-RU" sz="1600" dirty="0"/>
              <a:t> </a:t>
            </a:r>
            <a:r>
              <a:rPr lang="ru-RU" sz="1600" dirty="0" err="1"/>
              <a:t>науково</a:t>
            </a:r>
            <a:r>
              <a:rPr lang="ru-RU" sz="1600" dirty="0"/>
              <a:t> </a:t>
            </a:r>
            <a:r>
              <a:rPr lang="ru-RU" sz="1600" dirty="0" err="1"/>
              <a:t>обґрунтованих</a:t>
            </a:r>
            <a:r>
              <a:rPr lang="ru-RU" sz="1600" dirty="0"/>
              <a:t> </a:t>
            </a:r>
            <a:r>
              <a:rPr lang="ru-RU" sz="1600" dirty="0" err="1"/>
              <a:t>даних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характеризують</a:t>
            </a:r>
            <a:r>
              <a:rPr lang="ru-RU" sz="1600" dirty="0"/>
              <a:t> </a:t>
            </a:r>
            <a:r>
              <a:rPr lang="ru-RU" sz="1600" dirty="0" err="1"/>
              <a:t>економічний</a:t>
            </a:r>
            <a:r>
              <a:rPr lang="ru-RU" sz="1600" dirty="0"/>
              <a:t> і </a:t>
            </a:r>
            <a:r>
              <a:rPr lang="ru-RU" sz="1600" dirty="0" err="1"/>
              <a:t>соціальний</a:t>
            </a:r>
            <a:r>
              <a:rPr lang="ru-RU" sz="1600" dirty="0"/>
              <a:t> </a:t>
            </a:r>
            <a:r>
              <a:rPr lang="ru-RU" sz="1600" dirty="0" err="1"/>
              <a:t>розвиток</a:t>
            </a:r>
            <a:r>
              <a:rPr lang="ru-RU" sz="1600" dirty="0"/>
              <a:t> </a:t>
            </a:r>
            <a:r>
              <a:rPr lang="ru-RU" sz="1600" dirty="0" err="1"/>
              <a:t>країни</a:t>
            </a:r>
            <a:r>
              <a:rPr lang="ru-RU" sz="1600" dirty="0"/>
              <a:t>. </a:t>
            </a:r>
            <a:r>
              <a:rPr lang="ru-RU" sz="1600" dirty="0" err="1"/>
              <a:t>Держкомстат</a:t>
            </a:r>
            <a:r>
              <a:rPr lang="ru-RU" sz="1600" dirty="0"/>
              <a:t> </a:t>
            </a:r>
            <a:r>
              <a:rPr lang="ru-RU" sz="1600" dirty="0" err="1"/>
              <a:t>виявляє</a:t>
            </a:r>
            <a:r>
              <a:rPr lang="ru-RU" sz="1600" dirty="0"/>
              <a:t> </a:t>
            </a:r>
            <a:r>
              <a:rPr lang="ru-RU" sz="1600" dirty="0" err="1"/>
              <a:t>співвідношення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розмірами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 і </a:t>
            </a:r>
            <a:r>
              <a:rPr lang="ru-RU" sz="1600" dirty="0" err="1"/>
              <a:t>розмірами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споживання</a:t>
            </a:r>
            <a:r>
              <a:rPr lang="ru-RU" sz="1600" dirty="0"/>
              <a:t>. </a:t>
            </a:r>
            <a:r>
              <a:rPr lang="ru-RU" sz="1600" dirty="0" err="1"/>
              <a:t>Одержані</a:t>
            </a:r>
            <a:r>
              <a:rPr lang="ru-RU" sz="1600" dirty="0"/>
              <a:t> </a:t>
            </a:r>
            <a:r>
              <a:rPr lang="ru-RU" sz="1600" dirty="0" err="1"/>
              <a:t>відомості</a:t>
            </a:r>
            <a:r>
              <a:rPr lang="ru-RU" sz="1600" dirty="0"/>
              <a:t> </a:t>
            </a:r>
            <a:r>
              <a:rPr lang="ru-RU" sz="1600" dirty="0" err="1"/>
              <a:t>подаються</a:t>
            </a:r>
            <a:r>
              <a:rPr lang="ru-RU" sz="1600" dirty="0"/>
              <a:t> у </a:t>
            </a:r>
            <a:r>
              <a:rPr lang="ru-RU" sz="1600" dirty="0" err="1"/>
              <a:t>встановлені</a:t>
            </a:r>
            <a:r>
              <a:rPr lang="ru-RU" sz="1600" dirty="0"/>
              <a:t> </a:t>
            </a:r>
            <a:r>
              <a:rPr lang="ru-RU" sz="1600" dirty="0" err="1"/>
              <a:t>терміни</a:t>
            </a:r>
            <a:r>
              <a:rPr lang="ru-RU" sz="1600" dirty="0"/>
              <a:t> до </a:t>
            </a:r>
            <a:r>
              <a:rPr lang="ru-RU" sz="1600" dirty="0" err="1"/>
              <a:t>Верховної</a:t>
            </a:r>
            <a:r>
              <a:rPr lang="ru-RU" sz="1600" dirty="0"/>
              <a:t> Ради, </a:t>
            </a:r>
            <a:r>
              <a:rPr lang="ru-RU" sz="1600" dirty="0" err="1"/>
              <a:t>адміністрації</a:t>
            </a:r>
            <a:r>
              <a:rPr lang="ru-RU" sz="1600" dirty="0"/>
              <a:t> президента, </a:t>
            </a:r>
            <a:r>
              <a:rPr lang="ru-RU" sz="1600" dirty="0" err="1"/>
              <a:t>кабінету</a:t>
            </a:r>
            <a:r>
              <a:rPr lang="ru-RU" sz="1600" dirty="0"/>
              <a:t> </a:t>
            </a:r>
            <a:r>
              <a:rPr lang="ru-RU" sz="1600" dirty="0" err="1"/>
              <a:t>Міністрів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, </a:t>
            </a:r>
            <a:r>
              <a:rPr lang="ru-RU" sz="1600" dirty="0" err="1"/>
              <a:t>місцевих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.</a:t>
            </a:r>
            <a:br>
              <a:rPr lang="ru-RU" sz="1600" dirty="0"/>
            </a:br>
            <a:r>
              <a:rPr lang="ru-RU" sz="1600" dirty="0"/>
              <a:t>Для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народним</a:t>
            </a:r>
            <a:r>
              <a:rPr lang="ru-RU" sz="1600" dirty="0"/>
              <a:t> </a:t>
            </a:r>
            <a:r>
              <a:rPr lang="ru-RU" sz="1600" dirty="0" err="1"/>
              <a:t>господарством</a:t>
            </a:r>
            <a:r>
              <a:rPr lang="ru-RU" sz="1600" dirty="0"/>
              <a:t> </a:t>
            </a:r>
            <a:r>
              <a:rPr lang="ru-RU" sz="1600" dirty="0" err="1"/>
              <a:t>потрібна</a:t>
            </a:r>
            <a:r>
              <a:rPr lang="ru-RU" sz="1600" dirty="0"/>
              <a:t> </a:t>
            </a:r>
            <a:r>
              <a:rPr lang="ru-RU" sz="1600" dirty="0" err="1"/>
              <a:t>інформація</a:t>
            </a:r>
            <a:r>
              <a:rPr lang="ru-RU" sz="1600" dirty="0"/>
              <a:t> про </a:t>
            </a:r>
            <a:r>
              <a:rPr lang="ru-RU" sz="1600" dirty="0" err="1"/>
              <a:t>наявність</a:t>
            </a:r>
            <a:r>
              <a:rPr lang="ru-RU" sz="1600" dirty="0"/>
              <a:t> </a:t>
            </a:r>
            <a:r>
              <a:rPr lang="ru-RU" sz="1600" dirty="0" err="1"/>
              <a:t>земельних</a:t>
            </a:r>
            <a:r>
              <a:rPr lang="ru-RU" sz="1600" dirty="0"/>
              <a:t>, </a:t>
            </a:r>
            <a:r>
              <a:rPr lang="ru-RU" sz="1600" dirty="0" err="1"/>
              <a:t>трудових</a:t>
            </a:r>
            <a:r>
              <a:rPr lang="ru-RU" sz="1600" dirty="0"/>
              <a:t>, </a:t>
            </a:r>
            <a:r>
              <a:rPr lang="ru-RU" sz="1600" dirty="0" err="1"/>
              <a:t>матеріальних</a:t>
            </a:r>
            <a:r>
              <a:rPr lang="ru-RU" sz="1600" dirty="0"/>
              <a:t> та </a:t>
            </a:r>
            <a:r>
              <a:rPr lang="ru-RU" sz="1600" dirty="0" err="1"/>
              <a:t>фінансових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 і </a:t>
            </a:r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. </a:t>
            </a:r>
            <a:r>
              <a:rPr lang="ru-RU" sz="1600" dirty="0" err="1"/>
              <a:t>Основним</a:t>
            </a:r>
            <a:r>
              <a:rPr lang="ru-RU" sz="1600" dirty="0"/>
              <a:t> </a:t>
            </a:r>
            <a:r>
              <a:rPr lang="ru-RU" sz="1600" dirty="0" err="1"/>
              <a:t>джерелом</a:t>
            </a:r>
            <a:r>
              <a:rPr lang="ru-RU" sz="1600" dirty="0"/>
              <a:t> </a:t>
            </a:r>
            <a:r>
              <a:rPr lang="ru-RU" sz="1600" dirty="0" err="1"/>
              <a:t>такої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 є </a:t>
            </a:r>
            <a:r>
              <a:rPr lang="ru-RU" sz="1600" dirty="0" err="1"/>
              <a:t>народногосподарський</a:t>
            </a:r>
            <a:r>
              <a:rPr lang="ru-RU" sz="1600" dirty="0"/>
              <a:t> </a:t>
            </a:r>
            <a:r>
              <a:rPr lang="ru-RU" sz="1600" dirty="0" err="1"/>
              <a:t>облік</a:t>
            </a:r>
            <a:r>
              <a:rPr lang="ru-RU" sz="16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735" y="1845734"/>
            <a:ext cx="11751013" cy="460370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За способом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методами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народногосподарський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 на три </a:t>
            </a:r>
            <a:r>
              <a:rPr lang="ru-RU" dirty="0" err="1"/>
              <a:t>види</a:t>
            </a:r>
            <a:r>
              <a:rPr lang="ru-RU" dirty="0"/>
              <a:t>: оперативно-</a:t>
            </a:r>
            <a:r>
              <a:rPr lang="ru-RU" dirty="0" err="1"/>
              <a:t>технічний</a:t>
            </a:r>
            <a:r>
              <a:rPr lang="ru-RU" dirty="0"/>
              <a:t>, </a:t>
            </a:r>
            <a:r>
              <a:rPr lang="ru-RU" dirty="0" err="1"/>
              <a:t>бухгалтерський</a:t>
            </a:r>
            <a:r>
              <a:rPr lang="ru-RU" dirty="0"/>
              <a:t> та </a:t>
            </a:r>
            <a:r>
              <a:rPr lang="ru-RU" dirty="0" err="1"/>
              <a:t>статистичний</a:t>
            </a:r>
            <a:r>
              <a:rPr lang="ru-RU" dirty="0"/>
              <a:t>.</a:t>
            </a:r>
          </a:p>
          <a:p>
            <a:pPr lvl="0" algn="just"/>
            <a:r>
              <a:rPr lang="ru-RU" dirty="0"/>
              <a:t>Оперативно-</a:t>
            </a:r>
            <a:r>
              <a:rPr lang="ru-RU" dirty="0" err="1"/>
              <a:t>технічний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реєструє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для потреб оперативного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.</a:t>
            </a:r>
          </a:p>
          <a:p>
            <a:pPr lvl="0" algn="just"/>
            <a:r>
              <a:rPr lang="ru-RU" dirty="0" err="1"/>
              <a:t>Бухгалтерський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є </a:t>
            </a:r>
            <a:r>
              <a:rPr lang="ru-RU" dirty="0" err="1"/>
              <a:t>безперервним</a:t>
            </a:r>
            <a:r>
              <a:rPr lang="ru-RU" dirty="0"/>
              <a:t> і </a:t>
            </a:r>
            <a:r>
              <a:rPr lang="ru-RU" dirty="0" err="1"/>
              <a:t>суцільним</a:t>
            </a:r>
            <a:r>
              <a:rPr lang="ru-RU" dirty="0"/>
              <a:t> </a:t>
            </a:r>
            <a:r>
              <a:rPr lang="ru-RU" dirty="0" err="1"/>
              <a:t>документальним</a:t>
            </a:r>
            <a:r>
              <a:rPr lang="ru-RU" dirty="0"/>
              <a:t> </a:t>
            </a:r>
            <a:r>
              <a:rPr lang="ru-RU" dirty="0" err="1"/>
              <a:t>відображенням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для </a:t>
            </a:r>
            <a:r>
              <a:rPr lang="ru-RU" dirty="0" err="1"/>
              <a:t>управління</a:t>
            </a:r>
            <a:r>
              <a:rPr lang="ru-RU" dirty="0"/>
              <a:t> і контролю за ними.</a:t>
            </a:r>
          </a:p>
          <a:p>
            <a:pPr lvl="0" algn="just"/>
            <a:r>
              <a:rPr lang="ru-RU" dirty="0" err="1"/>
              <a:t>Статистичний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оперативно-</a:t>
            </a:r>
            <a:r>
              <a:rPr lang="ru-RU" dirty="0" err="1"/>
              <a:t>технічного</a:t>
            </a:r>
            <a:r>
              <a:rPr lang="ru-RU" dirty="0"/>
              <a:t> і </a:t>
            </a:r>
            <a:r>
              <a:rPr lang="ru-RU" dirty="0" err="1"/>
              <a:t>бухгалтерського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обліковують</a:t>
            </a:r>
            <a:r>
              <a:rPr lang="ru-RU" dirty="0"/>
              <a:t> </a:t>
            </a:r>
            <a:r>
              <a:rPr lang="ru-RU" dirty="0" err="1"/>
              <a:t>одиничні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реєструє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для </a:t>
            </a:r>
            <a:r>
              <a:rPr lang="ru-RU" dirty="0" err="1"/>
              <a:t>узагальнення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масі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виявляє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і </a:t>
            </a:r>
            <a:r>
              <a:rPr lang="ru-RU" dirty="0" err="1"/>
              <a:t>закономірності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народногосподарського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доповнюють</a:t>
            </a:r>
            <a:r>
              <a:rPr lang="ru-RU" dirty="0"/>
              <a:t> один одного. Так, </a:t>
            </a:r>
            <a:r>
              <a:rPr lang="ru-RU" dirty="0" err="1"/>
              <a:t>оперативний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виконаних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 </a:t>
            </a:r>
            <a:r>
              <a:rPr lang="ru-RU" dirty="0" err="1"/>
              <a:t>бухгалтерський</a:t>
            </a:r>
            <a:r>
              <a:rPr lang="ru-RU" dirty="0"/>
              <a:t> – про фонд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dirty="0" err="1"/>
              <a:t>статистичний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народногосподарського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єдністю</a:t>
            </a:r>
            <a:r>
              <a:rPr lang="ru-RU" dirty="0"/>
              <a:t> </a:t>
            </a:r>
            <a:r>
              <a:rPr lang="ru-RU" dirty="0" err="1"/>
              <a:t>методології</a:t>
            </a:r>
            <a:r>
              <a:rPr lang="ru-RU" dirty="0"/>
              <a:t> і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, </a:t>
            </a:r>
            <a:r>
              <a:rPr lang="ru-RU" dirty="0" err="1"/>
              <a:t>взаємною</a:t>
            </a:r>
            <a:r>
              <a:rPr lang="ru-RU" dirty="0"/>
              <a:t> </a:t>
            </a:r>
            <a:r>
              <a:rPr lang="ru-RU" dirty="0" err="1"/>
              <a:t>узгодженістю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єдністю</a:t>
            </a:r>
            <a:r>
              <a:rPr lang="ru-RU" dirty="0"/>
              <a:t> </a:t>
            </a:r>
            <a:r>
              <a:rPr lang="ru-RU" dirty="0" err="1"/>
              <a:t>первинної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систематичного </a:t>
            </a:r>
            <a:r>
              <a:rPr lang="ru-RU" dirty="0" err="1"/>
              <a:t>спостереження</a:t>
            </a:r>
            <a:r>
              <a:rPr lang="ru-RU" dirty="0"/>
              <a:t> за </a:t>
            </a:r>
            <a:r>
              <a:rPr lang="ru-RU" dirty="0" err="1"/>
              <a:t>процесами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народному </a:t>
            </a:r>
            <a:r>
              <a:rPr lang="ru-RU" dirty="0" err="1"/>
              <a:t>господарстві</a:t>
            </a:r>
            <a:r>
              <a:rPr lang="ru-RU" dirty="0"/>
              <a:t> і </a:t>
            </a:r>
            <a:r>
              <a:rPr lang="ru-RU" dirty="0" err="1"/>
              <a:t>клімату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 і </a:t>
            </a:r>
            <a:r>
              <a:rPr lang="ru-RU" dirty="0" err="1"/>
              <a:t>обігу</a:t>
            </a:r>
            <a:r>
              <a:rPr lang="ru-RU" dirty="0"/>
              <a:t>.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форм </a:t>
            </a:r>
            <a:r>
              <a:rPr lang="ru-RU" dirty="0" err="1"/>
              <a:t>власності</a:t>
            </a:r>
            <a:r>
              <a:rPr lang="ru-RU" dirty="0"/>
              <a:t> і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, малого і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альтернативних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структурам форм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залученням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.</a:t>
            </a:r>
            <a:r>
              <a:rPr lang="uk-UA" b="1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31716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</TotalTime>
  <Words>1151</Words>
  <Application>Microsoft Office PowerPoint</Application>
  <PresentationFormat>Широкоэкранный</PresentationFormat>
  <Paragraphs>248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Ретро</vt:lpstr>
      <vt:lpstr>МЕТОДОЛОГІЧНІ ЗАСАДИ СТАТИСТИКИ. ПРЕДМЕТ СТАТИСТИКИ. </vt:lpstr>
      <vt:lpstr>Статистика - галузь практичної діяльності, спрямованої на збирання, обробку та аналіз масових суспільно-економічних явищ і процесів. </vt:lpstr>
      <vt:lpstr>Предмет статистики </vt:lpstr>
      <vt:lpstr>Метод статистики </vt:lpstr>
      <vt:lpstr>Методи</vt:lpstr>
      <vt:lpstr>4. Статистичні сукупності в суспільних явищах </vt:lpstr>
      <vt:lpstr>. Організація статистики в Україні </vt:lpstr>
      <vt:lpstr>Відповідно до статті 12 Закону України “Про державну статистику” основними завданнями органів державної статистики є: </vt:lpstr>
      <vt:lpstr>Держкомстат України виконує роботу із збирання, опрацювання та аналізу науково обґрунтованих даних, що характеризують економічний і соціальний розвиток країни. Держкомстат виявляє співвідношення між розмірами виробництва продукції і розмірами її споживання. Одержані відомості подаються у встановлені терміни до Верховної Ради, адміністрації президента, кабінету Міністрів України, місцевих органів державної влади. Для управління народним господарством потрібна інформація про наявність земельних, трудових, матеріальних та фінансових ресурсів і результати виробництва. Основним джерелом такої інформації є народногосподарський облік.</vt:lpstr>
      <vt:lpstr>Статистичний показник – це узагальнена кількісна характеристика соціально-економічних явищ і процесів у їх якісній визначеності щодо конкретних умов місця й часу (наприклад, чисельність населення, товарна продукція промислового підприємства, рівень продуктивності праці, рівень рентабельності тощо).</vt:lpstr>
      <vt:lpstr>Види, типи та значення статистичних показників </vt:lpstr>
      <vt:lpstr>За способом обчислення розрізняють первинні та похідні показники. Первинні визначаються шляхом зведення та групування даних і подаються у формі абсолютних величин (наприклад, кількість та сума вкладів громадян у банку). Похідні показники обчислюються на базі первинних і мають форму середніх або відносних величин (наприклад, середня заробітна плата, індекс цін). </vt:lpstr>
      <vt:lpstr>Статистичне спостереження – перший етап статистичного дослідження </vt:lpstr>
      <vt:lpstr>Статистичне спостереження здійснюється в три етапи:</vt:lpstr>
      <vt:lpstr>Програмно-методологічні питання статистичного спостереження</vt:lpstr>
      <vt:lpstr>Організаційні питання статистичного спостереження </vt:lpstr>
      <vt:lpstr>Форми статистичного спостереження. Звітність </vt:lpstr>
      <vt:lpstr>Спеціально організоване статистичне спостереження</vt:lpstr>
      <vt:lpstr>Реєстр. </vt:lpstr>
      <vt:lpstr>Види та способи спостереження </vt:lpstr>
      <vt:lpstr>Помилки спостереження та способи їх виправлення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</cp:revision>
  <dcterms:created xsi:type="dcterms:W3CDTF">2024-08-12T15:51:24Z</dcterms:created>
  <dcterms:modified xsi:type="dcterms:W3CDTF">2024-08-12T16:55:29Z</dcterms:modified>
</cp:coreProperties>
</file>