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6858000" cx="12192000"/>
  <p:notesSz cx="6858000" cy="9144000"/>
  <p:embeddedFontLst>
    <p:embeddedFont>
      <p:font typeface="Century Gothic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3840">
          <p15:clr>
            <a:srgbClr val="000000"/>
          </p15:clr>
        </p15:guide>
      </p15:sldGuideLst>
    </p:ext>
    <p:ext uri="GoogleSlidesCustomDataVersion2">
      <go:slidesCustomData xmlns:go="http://customooxmlschemas.google.com/" r:id="rId21" roundtripDataSignature="AMtx7mi8FXM9h3QZApUoJws4iFOj154Ch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384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CenturyGothic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21" Type="http://customschemas.google.com/relationships/presentationmetadata" Target="metadata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CenturyGothic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CenturyGothic-italic.fntdata"/><Relationship Id="rId6" Type="http://schemas.openxmlformats.org/officeDocument/2006/relationships/slide" Target="slides/slide1.xml"/><Relationship Id="rId18" Type="http://schemas.openxmlformats.org/officeDocument/2006/relationships/font" Target="fonts/CenturyGothic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1" name="Google Shape;231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7" name="Google Shape;16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7" name="Google Shape;187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3" name="Google Shape;203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9" name="Google Shape;209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итульный слайд" type="title">
  <p:cSld name="TITLE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3"/>
          <p:cNvSpPr txBox="1"/>
          <p:nvPr>
            <p:ph type="ctrTitle"/>
          </p:nvPr>
        </p:nvSpPr>
        <p:spPr>
          <a:xfrm>
            <a:off x="2589213" y="2514600"/>
            <a:ext cx="8915399" cy="2262781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5400"/>
              <a:buFont typeface="Century Gothic"/>
              <a:buNone/>
              <a:defRPr sz="5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13"/>
          <p:cNvSpPr txBox="1"/>
          <p:nvPr>
            <p:ph idx="1" type="subTitle"/>
          </p:nvPr>
        </p:nvSpPr>
        <p:spPr>
          <a:xfrm>
            <a:off x="2589213" y="4777379"/>
            <a:ext cx="8915399" cy="112628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lvl="1" algn="ctr">
              <a:spcBef>
                <a:spcPts val="1000"/>
              </a:spcBef>
              <a:spcAft>
                <a:spcPts val="0"/>
              </a:spcAft>
              <a:buSzPts val="16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100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1000"/>
              </a:spcBef>
              <a:spcAft>
                <a:spcPts val="0"/>
              </a:spcAft>
              <a:buSzPts val="12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41" name="Google Shape;41;p1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3"/>
          <p:cNvSpPr/>
          <p:nvPr/>
        </p:nvSpPr>
        <p:spPr>
          <a:xfrm>
            <a:off x="0" y="4323810"/>
            <a:ext cx="1744652" cy="778589"/>
          </a:xfrm>
          <a:custGeom>
            <a:rect b="b" l="l" r="r" t="t"/>
            <a:pathLst>
              <a:path extrusionOk="0" h="166" w="372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" name="Google Shape;44;p13"/>
          <p:cNvSpPr txBox="1"/>
          <p:nvPr>
            <p:ph idx="12" type="sldNum"/>
          </p:nvPr>
        </p:nvSpPr>
        <p:spPr>
          <a:xfrm>
            <a:off x="531812" y="4529540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подпись">
  <p:cSld name="Заголовок и подпись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2"/>
          <p:cNvSpPr txBox="1"/>
          <p:nvPr>
            <p:ph type="title"/>
          </p:nvPr>
        </p:nvSpPr>
        <p:spPr>
          <a:xfrm>
            <a:off x="2589212" y="609600"/>
            <a:ext cx="8915399" cy="3117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2"/>
          <p:cNvSpPr txBox="1"/>
          <p:nvPr>
            <p:ph idx="1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07" name="Google Shape;107;p2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8" name="Google Shape;108;p2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9" name="Google Shape;109;p22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0" name="Google Shape;110;p22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с подписью">
  <p:cSld name="Цитата с подписью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3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3"/>
          <p:cNvSpPr txBox="1"/>
          <p:nvPr>
            <p:ph idx="1" type="body"/>
          </p:nvPr>
        </p:nvSpPr>
        <p:spPr>
          <a:xfrm>
            <a:off x="3275012" y="3505200"/>
            <a:ext cx="7536554" cy="381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 sz="1600">
                <a:solidFill>
                  <a:srgbClr val="7F7F7F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14" name="Google Shape;114;p23"/>
          <p:cNvSpPr txBox="1"/>
          <p:nvPr>
            <p:ph idx="2" type="body"/>
          </p:nvPr>
        </p:nvSpPr>
        <p:spPr>
          <a:xfrm>
            <a:off x="2589212" y="4354046"/>
            <a:ext cx="8915399" cy="15558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15" name="Google Shape;115;p23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19" name="Google Shape;119;p2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20" name="Google Shape;120;p23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Карточка имени">
  <p:cSld name="Карточка имени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>
            <a:off x="2589213" y="2438400"/>
            <a:ext cx="8915400" cy="272484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24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Цитата карточки имени">
  <p:cSld name="Цитата карточки имени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25"/>
          <p:cNvSpPr txBox="1"/>
          <p:nvPr>
            <p:ph type="title"/>
          </p:nvPr>
        </p:nvSpPr>
        <p:spPr>
          <a:xfrm>
            <a:off x="2849949" y="609600"/>
            <a:ext cx="8393926" cy="2895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25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1" name="Google Shape;131;p25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32" name="Google Shape;132;p2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3" name="Google Shape;133;p2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4" name="Google Shape;134;p25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25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  <p:sp>
        <p:nvSpPr>
          <p:cNvPr id="136" name="Google Shape;136;p25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/>
          </a:p>
        </p:txBody>
      </p:sp>
      <p:sp>
        <p:nvSpPr>
          <p:cNvPr id="137" name="Google Shape;137;p25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0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rPr>
              <a:t>”</a:t>
            </a:r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Истина или ложь">
  <p:cSld name="Истина или ложь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26"/>
          <p:cNvSpPr txBox="1"/>
          <p:nvPr>
            <p:ph type="title"/>
          </p:nvPr>
        </p:nvSpPr>
        <p:spPr>
          <a:xfrm>
            <a:off x="2589212" y="627407"/>
            <a:ext cx="8915399" cy="28800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800"/>
              <a:buFont typeface="Century Gothic"/>
              <a:buNone/>
              <a:defRPr b="0" sz="48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26"/>
          <p:cNvSpPr txBox="1"/>
          <p:nvPr>
            <p:ph idx="1" type="body"/>
          </p:nvPr>
        </p:nvSpPr>
        <p:spPr>
          <a:xfrm>
            <a:off x="2589212" y="4343400"/>
            <a:ext cx="8915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Font typeface="Century Gothic"/>
              <a:buNone/>
              <a:defRPr sz="2400">
                <a:solidFill>
                  <a:schemeClr val="accent1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600"/>
              <a:buFont typeface="Century Gothic"/>
              <a:buNone/>
              <a:defRPr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400"/>
              <a:buFont typeface="Century Gothic"/>
              <a:buNone/>
              <a:defRPr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200"/>
              <a:buFont typeface="Century Gothic"/>
              <a:buNone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1" name="Google Shape;141;p26"/>
          <p:cNvSpPr txBox="1"/>
          <p:nvPr>
            <p:ph idx="2" type="body"/>
          </p:nvPr>
        </p:nvSpPr>
        <p:spPr>
          <a:xfrm>
            <a:off x="2589213" y="5181600"/>
            <a:ext cx="8915400" cy="729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800"/>
              <a:buNone/>
              <a:defRPr>
                <a:solidFill>
                  <a:srgbClr val="595959"/>
                </a:solidFill>
              </a:defRPr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2" name="Google Shape;142;p2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2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26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26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вертикальный текст" type="vertTx">
  <p:cSld name="VERTICAL_TEXT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27"/>
          <p:cNvSpPr txBox="1"/>
          <p:nvPr>
            <p:ph idx="1" type="body"/>
          </p:nvPr>
        </p:nvSpPr>
        <p:spPr>
          <a:xfrm rot="5400000">
            <a:off x="5103812" y="-381000"/>
            <a:ext cx="3886200" cy="891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49" name="Google Shape;149;p2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2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2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2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Вертикальный заголовок и текст" type="vertTitleAndTx">
  <p:cSld name="VERTICAL_TITLE_AND_VERTICAL_TEXT"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p28"/>
          <p:cNvSpPr txBox="1"/>
          <p:nvPr>
            <p:ph type="title"/>
          </p:nvPr>
        </p:nvSpPr>
        <p:spPr>
          <a:xfrm rot="5400000">
            <a:off x="7756704" y="2165513"/>
            <a:ext cx="5283817" cy="2207601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5" name="Google Shape;155;p28"/>
          <p:cNvSpPr txBox="1"/>
          <p:nvPr>
            <p:ph idx="1" type="body"/>
          </p:nvPr>
        </p:nvSpPr>
        <p:spPr>
          <a:xfrm rot="5400000">
            <a:off x="3185803" y="30814"/>
            <a:ext cx="5283817" cy="64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156" name="Google Shape;156;p2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2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2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и объект" type="obj">
  <p:cSld name="OBJECT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48" name="Google Shape;48;p14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4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14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14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Заголовок раздела" type="secHead">
  <p:cSld name="SECTION_HEADER">
    <p:spTree>
      <p:nvGrpSpPr>
        <p:cNvPr id="52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5"/>
          <p:cNvSpPr txBox="1"/>
          <p:nvPr>
            <p:ph type="title"/>
          </p:nvPr>
        </p:nvSpPr>
        <p:spPr>
          <a:xfrm>
            <a:off x="2589212" y="2058750"/>
            <a:ext cx="8915399" cy="14688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4000"/>
              <a:buFont typeface="Century Gothic"/>
              <a:buNone/>
              <a:defRPr b="0" sz="4000" cap="none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" type="body"/>
          </p:nvPr>
        </p:nvSpPr>
        <p:spPr>
          <a:xfrm>
            <a:off x="2589212" y="3530129"/>
            <a:ext cx="8915399" cy="860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595959"/>
                </a:solidFill>
              </a:defRPr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55" name="Google Shape;55;p15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15"/>
          <p:cNvSpPr/>
          <p:nvPr/>
        </p:nvSpPr>
        <p:spPr>
          <a:xfrm flipH="1" rot="10800000">
            <a:off x="-4189" y="31781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15"/>
          <p:cNvSpPr txBox="1"/>
          <p:nvPr>
            <p:ph idx="12" type="sldNum"/>
          </p:nvPr>
        </p:nvSpPr>
        <p:spPr>
          <a:xfrm>
            <a:off x="531812" y="3244139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Два объекта" type="twoObj">
  <p:cSld name="TWO_OBJECTS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6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1" type="body"/>
          </p:nvPr>
        </p:nvSpPr>
        <p:spPr>
          <a:xfrm>
            <a:off x="2589212" y="2133600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2" type="body"/>
          </p:nvPr>
        </p:nvSpPr>
        <p:spPr>
          <a:xfrm>
            <a:off x="7190747" y="2126222"/>
            <a:ext cx="4313864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63" name="Google Shape;63;p16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6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6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" name="Google Shape;66;p16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Сравнение" type="twoTxTwoObj">
  <p:cSld name="TWO_OBJECTS_WITH_TEXT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" type="body"/>
          </p:nvPr>
        </p:nvSpPr>
        <p:spPr>
          <a:xfrm>
            <a:off x="2939373" y="1972703"/>
            <a:ext cx="3992732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0" name="Google Shape;70;p17"/>
          <p:cNvSpPr txBox="1"/>
          <p:nvPr>
            <p:ph idx="2" type="body"/>
          </p:nvPr>
        </p:nvSpPr>
        <p:spPr>
          <a:xfrm>
            <a:off x="2589212" y="2548966"/>
            <a:ext cx="4342893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1" name="Google Shape;71;p17"/>
          <p:cNvSpPr txBox="1"/>
          <p:nvPr>
            <p:ph idx="3" type="body"/>
          </p:nvPr>
        </p:nvSpPr>
        <p:spPr>
          <a:xfrm>
            <a:off x="7506629" y="1969475"/>
            <a:ext cx="3999001" cy="5762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2400"/>
              <a:buNone/>
              <a:defRPr b="0" sz="2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2000"/>
              <a:buNone/>
              <a:defRPr b="1" sz="20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1600"/>
              <a:buNone/>
              <a:defRPr b="1" sz="1600"/>
            </a:lvl9pPr>
          </a:lstStyle>
          <a:p/>
        </p:txBody>
      </p:sp>
      <p:sp>
        <p:nvSpPr>
          <p:cNvPr id="72" name="Google Shape;72;p17"/>
          <p:cNvSpPr txBox="1"/>
          <p:nvPr>
            <p:ph idx="4" type="body"/>
          </p:nvPr>
        </p:nvSpPr>
        <p:spPr>
          <a:xfrm>
            <a:off x="7166957" y="2545738"/>
            <a:ext cx="4338674" cy="335406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73" name="Google Shape;73;p17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7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" name="Google Shape;76;p17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Только заголовок" type="titleOnly">
  <p:cSld name="TITLE_ONLY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8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8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8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Пустой слайд" type="blank">
  <p:cSld name="BLANK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9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9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19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19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Объект с подписью" type="objTx">
  <p:cSld name="OBJECT_WITH_CAPTION_TEX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0"/>
          <p:cNvSpPr txBox="1"/>
          <p:nvPr>
            <p:ph type="title"/>
          </p:nvPr>
        </p:nvSpPr>
        <p:spPr>
          <a:xfrm>
            <a:off x="2589212" y="446088"/>
            <a:ext cx="3505199" cy="9763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000"/>
              <a:buFont typeface="Century Gothic"/>
              <a:buNone/>
              <a:defRPr b="0" sz="20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0"/>
          <p:cNvSpPr txBox="1"/>
          <p:nvPr>
            <p:ph idx="1" type="body"/>
          </p:nvPr>
        </p:nvSpPr>
        <p:spPr>
          <a:xfrm>
            <a:off x="6323012" y="446088"/>
            <a:ext cx="5181600" cy="54149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1pPr>
            <a:lvl2pPr indent="-342900" lvl="1" marL="914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2pPr>
            <a:lvl3pPr indent="-342900" lvl="2" marL="1371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3pPr>
            <a:lvl4pPr indent="-342900" lvl="3" marL="1828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4pPr>
            <a:lvl5pPr indent="-342900" lvl="4" marL="22860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5pPr>
            <a:lvl6pPr indent="-342900" lvl="5" marL="27432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6pPr>
            <a:lvl7pPr indent="-342900" lvl="6" marL="32004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7pPr>
            <a:lvl8pPr indent="-342900" lvl="7" marL="36576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8pPr>
            <a:lvl9pPr indent="-342900" lvl="8" marL="4114800" algn="l">
              <a:spcBef>
                <a:spcPts val="1000"/>
              </a:spcBef>
              <a:spcAft>
                <a:spcPts val="0"/>
              </a:spcAft>
              <a:buSzPts val="1800"/>
              <a:buChar char="🠶"/>
              <a:defRPr/>
            </a:lvl9pPr>
          </a:lstStyle>
          <a:p/>
        </p:txBody>
      </p:sp>
      <p:sp>
        <p:nvSpPr>
          <p:cNvPr id="91" name="Google Shape;91;p20"/>
          <p:cNvSpPr txBox="1"/>
          <p:nvPr>
            <p:ph idx="2" type="body"/>
          </p:nvPr>
        </p:nvSpPr>
        <p:spPr>
          <a:xfrm>
            <a:off x="2589212" y="1598613"/>
            <a:ext cx="3505199" cy="426243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400"/>
              <a:buNone/>
              <a:defRPr sz="14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92" name="Google Shape;92;p20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0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0"/>
          <p:cNvSpPr/>
          <p:nvPr/>
        </p:nvSpPr>
        <p:spPr>
          <a:xfrm flipH="1" rot="10800000">
            <a:off x="-4189" y="71437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20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Рисунок с подписью" type="picTx">
  <p:cSld name="PICTURE_WITH_CAPTION_TEXT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1"/>
          <p:cNvSpPr txBox="1"/>
          <p:nvPr>
            <p:ph type="title"/>
          </p:nvPr>
        </p:nvSpPr>
        <p:spPr>
          <a:xfrm>
            <a:off x="2589213" y="4800600"/>
            <a:ext cx="8915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2400"/>
              <a:buFont typeface="Century Gothic"/>
              <a:buNone/>
              <a:defRPr b="0" sz="2400"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8" name="Google Shape;98;p21"/>
          <p:cNvSpPr/>
          <p:nvPr>
            <p:ph idx="2" type="pic"/>
          </p:nvPr>
        </p:nvSpPr>
        <p:spPr>
          <a:xfrm>
            <a:off x="2589212" y="634965"/>
            <a:ext cx="8915400" cy="3854970"/>
          </a:xfrm>
          <a:prstGeom prst="rect">
            <a:avLst/>
          </a:prstGeom>
          <a:noFill/>
          <a:ln>
            <a:noFill/>
          </a:ln>
        </p:spPr>
      </p:sp>
      <p:sp>
        <p:nvSpPr>
          <p:cNvPr id="99" name="Google Shape;99;p21"/>
          <p:cNvSpPr txBox="1"/>
          <p:nvPr>
            <p:ph idx="1" type="body"/>
          </p:nvPr>
        </p:nvSpPr>
        <p:spPr>
          <a:xfrm>
            <a:off x="2589213" y="5367338"/>
            <a:ext cx="8915400" cy="4937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1pPr>
            <a:lvl2pPr indent="-228600" lvl="1" marL="914400" algn="l">
              <a:spcBef>
                <a:spcPts val="1000"/>
              </a:spcBef>
              <a:spcAft>
                <a:spcPts val="0"/>
              </a:spcAft>
              <a:buSzPts val="1200"/>
              <a:buNone/>
              <a:defRPr sz="1200"/>
            </a:lvl2pPr>
            <a:lvl3pPr indent="-228600" lvl="2" marL="1371600" algn="l">
              <a:spcBef>
                <a:spcPts val="10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5pPr>
            <a:lvl6pPr indent="-228600" lvl="5" marL="27432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6pPr>
            <a:lvl7pPr indent="-228600" lvl="6" marL="32004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7pPr>
            <a:lvl8pPr indent="-228600" lvl="7" marL="36576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8pPr>
            <a:lvl9pPr indent="-228600" lvl="8" marL="4114800" algn="l">
              <a:spcBef>
                <a:spcPts val="1000"/>
              </a:spcBef>
              <a:spcAft>
                <a:spcPts val="0"/>
              </a:spcAft>
              <a:buSzPts val="900"/>
              <a:buNone/>
              <a:defRPr sz="900"/>
            </a:lvl9pPr>
          </a:lstStyle>
          <a:p/>
        </p:txBody>
      </p:sp>
      <p:sp>
        <p:nvSpPr>
          <p:cNvPr id="100" name="Google Shape;100;p21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2" name="Google Shape;102;p21"/>
          <p:cNvSpPr/>
          <p:nvPr/>
        </p:nvSpPr>
        <p:spPr>
          <a:xfrm flipH="1" rot="10800000">
            <a:off x="-4189" y="4911725"/>
            <a:ext cx="1588527" cy="507297"/>
          </a:xfrm>
          <a:custGeom>
            <a:rect b="b" l="l" r="r" t="t"/>
            <a:pathLst>
              <a:path extrusionOk="0" h="10000" w="9248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21"/>
          <p:cNvSpPr txBox="1"/>
          <p:nvPr>
            <p:ph idx="12" type="sldNum"/>
          </p:nvPr>
        </p:nvSpPr>
        <p:spPr>
          <a:xfrm>
            <a:off x="531812" y="4983087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rgbClr val="FFFFFF"/>
            </a:gs>
            <a:gs pos="100000">
              <a:srgbClr val="DDE6C3"/>
            </a:gs>
          </a:gsLst>
          <a:path path="circle">
            <a:fillToRect b="100%" r="100%"/>
          </a:path>
          <a:tileRect l="-100%" t="-100%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oogle Shape;6;p1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7" name="Google Shape;7;p12"/>
            <p:cNvSpPr/>
            <p:nvPr/>
          </p:nvSpPr>
          <p:spPr>
            <a:xfrm>
              <a:off x="2487613" y="2284413"/>
              <a:ext cx="85725" cy="533400"/>
            </a:xfrm>
            <a:custGeom>
              <a:rect b="b" l="l" r="r" t="t"/>
              <a:pathLst>
                <a:path extrusionOk="0" h="136" w="22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" name="Google Shape;8;p12"/>
            <p:cNvSpPr/>
            <p:nvPr/>
          </p:nvSpPr>
          <p:spPr>
            <a:xfrm>
              <a:off x="2597151" y="2779713"/>
              <a:ext cx="550863" cy="1978025"/>
            </a:xfrm>
            <a:custGeom>
              <a:rect b="b" l="l" r="r" t="t"/>
              <a:pathLst>
                <a:path extrusionOk="0" h="504" w="140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" name="Google Shape;9;p12"/>
            <p:cNvSpPr/>
            <p:nvPr/>
          </p:nvSpPr>
          <p:spPr>
            <a:xfrm>
              <a:off x="3175001" y="4730750"/>
              <a:ext cx="519113" cy="1209675"/>
            </a:xfrm>
            <a:custGeom>
              <a:rect b="b" l="l" r="r" t="t"/>
              <a:pathLst>
                <a:path extrusionOk="0" h="308" w="132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" name="Google Shape;10;p12"/>
            <p:cNvSpPr/>
            <p:nvPr/>
          </p:nvSpPr>
          <p:spPr>
            <a:xfrm>
              <a:off x="3305176" y="5630863"/>
              <a:ext cx="146050" cy="309563"/>
            </a:xfrm>
            <a:custGeom>
              <a:rect b="b" l="l" r="r" t="t"/>
              <a:pathLst>
                <a:path extrusionOk="0" h="79" w="37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" name="Google Shape;11;p12"/>
            <p:cNvSpPr/>
            <p:nvPr/>
          </p:nvSpPr>
          <p:spPr>
            <a:xfrm>
              <a:off x="2573338" y="2817813"/>
              <a:ext cx="700088" cy="2835275"/>
            </a:xfrm>
            <a:custGeom>
              <a:rect b="b" l="l" r="r" t="t"/>
              <a:pathLst>
                <a:path extrusionOk="0" h="722" w="178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12"/>
            <p:cNvSpPr/>
            <p:nvPr/>
          </p:nvSpPr>
          <p:spPr>
            <a:xfrm>
              <a:off x="2506663" y="285750"/>
              <a:ext cx="90488" cy="2493963"/>
            </a:xfrm>
            <a:custGeom>
              <a:rect b="b" l="l" r="r" t="t"/>
              <a:pathLst>
                <a:path extrusionOk="0" h="635" w="23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12"/>
            <p:cNvSpPr/>
            <p:nvPr/>
          </p:nvSpPr>
          <p:spPr>
            <a:xfrm>
              <a:off x="2554288" y="2598738"/>
              <a:ext cx="66675" cy="420688"/>
            </a:xfrm>
            <a:custGeom>
              <a:rect b="b" l="l" r="r" t="t"/>
              <a:pathLst>
                <a:path extrusionOk="0" h="107" w="1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12"/>
            <p:cNvSpPr/>
            <p:nvPr/>
          </p:nvSpPr>
          <p:spPr>
            <a:xfrm>
              <a:off x="3143251" y="4757738"/>
              <a:ext cx="161925" cy="873125"/>
            </a:xfrm>
            <a:custGeom>
              <a:rect b="b" l="l" r="r" t="t"/>
              <a:pathLst>
                <a:path extrusionOk="0" h="222" w="41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12"/>
            <p:cNvSpPr/>
            <p:nvPr/>
          </p:nvSpPr>
          <p:spPr>
            <a:xfrm>
              <a:off x="3148013" y="1282700"/>
              <a:ext cx="1768475" cy="3448050"/>
            </a:xfrm>
            <a:custGeom>
              <a:rect b="b" l="l" r="r" t="t"/>
              <a:pathLst>
                <a:path extrusionOk="0" h="878" w="450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" name="Google Shape;16;p12"/>
            <p:cNvSpPr/>
            <p:nvPr/>
          </p:nvSpPr>
          <p:spPr>
            <a:xfrm>
              <a:off x="3273426" y="5653088"/>
              <a:ext cx="138113" cy="287338"/>
            </a:xfrm>
            <a:custGeom>
              <a:rect b="b" l="l" r="r" t="t"/>
              <a:pathLst>
                <a:path extrusionOk="0" h="73" w="35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" name="Google Shape;17;p12"/>
            <p:cNvSpPr/>
            <p:nvPr/>
          </p:nvSpPr>
          <p:spPr>
            <a:xfrm>
              <a:off x="3143251" y="4656138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" name="Google Shape;18;p12"/>
            <p:cNvSpPr/>
            <p:nvPr/>
          </p:nvSpPr>
          <p:spPr>
            <a:xfrm>
              <a:off x="3211513" y="5410200"/>
              <a:ext cx="203200" cy="530225"/>
            </a:xfrm>
            <a:custGeom>
              <a:rect b="b" l="l" r="r" t="t"/>
              <a:pathLst>
                <a:path extrusionOk="0" h="135" w="52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dk2">
                <a:alpha val="2000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" name="Google Shape;19;p12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20" name="Google Shape;20;p12"/>
            <p:cNvSpPr/>
            <p:nvPr/>
          </p:nvSpPr>
          <p:spPr>
            <a:xfrm>
              <a:off x="6627813" y="194833"/>
              <a:ext cx="409575" cy="3646488"/>
            </a:xfrm>
            <a:custGeom>
              <a:rect b="b" l="l" r="r" t="t"/>
              <a:pathLst>
                <a:path extrusionOk="0" h="920" w="103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1" name="Google Shape;21;p12"/>
            <p:cNvSpPr/>
            <p:nvPr/>
          </p:nvSpPr>
          <p:spPr>
            <a:xfrm>
              <a:off x="7061201" y="3771900"/>
              <a:ext cx="350838" cy="1309688"/>
            </a:xfrm>
            <a:custGeom>
              <a:rect b="b" l="l" r="r" t="t"/>
              <a:pathLst>
                <a:path extrusionOk="0" h="330" w="88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12"/>
            <p:cNvSpPr/>
            <p:nvPr/>
          </p:nvSpPr>
          <p:spPr>
            <a:xfrm>
              <a:off x="7439026" y="5053013"/>
              <a:ext cx="357188" cy="820738"/>
            </a:xfrm>
            <a:custGeom>
              <a:rect b="b" l="l" r="r" t="t"/>
              <a:pathLst>
                <a:path extrusionOk="0" h="207" w="90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12"/>
            <p:cNvSpPr/>
            <p:nvPr/>
          </p:nvSpPr>
          <p:spPr>
            <a:xfrm>
              <a:off x="7037388" y="3811588"/>
              <a:ext cx="457200" cy="1852613"/>
            </a:xfrm>
            <a:custGeom>
              <a:rect b="b" l="l" r="r" t="t"/>
              <a:pathLst>
                <a:path extrusionOk="0" h="467" w="115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12"/>
            <p:cNvSpPr/>
            <p:nvPr/>
          </p:nvSpPr>
          <p:spPr>
            <a:xfrm>
              <a:off x="6992938" y="1263650"/>
              <a:ext cx="144463" cy="2508250"/>
            </a:xfrm>
            <a:custGeom>
              <a:rect b="b" l="l" r="r" t="t"/>
              <a:pathLst>
                <a:path extrusionOk="0" h="633" w="36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12"/>
            <p:cNvSpPr/>
            <p:nvPr/>
          </p:nvSpPr>
          <p:spPr>
            <a:xfrm>
              <a:off x="7526338" y="5640388"/>
              <a:ext cx="111125" cy="233363"/>
            </a:xfrm>
            <a:custGeom>
              <a:rect b="b" l="l" r="r" t="t"/>
              <a:pathLst>
                <a:path extrusionOk="0" h="59" w="28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12"/>
            <p:cNvSpPr/>
            <p:nvPr/>
          </p:nvSpPr>
          <p:spPr>
            <a:xfrm>
              <a:off x="7021513" y="3598863"/>
              <a:ext cx="68263" cy="423863"/>
            </a:xfrm>
            <a:custGeom>
              <a:rect b="b" l="l" r="r" t="t"/>
              <a:pathLst>
                <a:path extrusionOk="0" h="107" w="1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12"/>
            <p:cNvSpPr/>
            <p:nvPr/>
          </p:nvSpPr>
          <p:spPr>
            <a:xfrm>
              <a:off x="7412038" y="2801938"/>
              <a:ext cx="1168400" cy="2251075"/>
            </a:xfrm>
            <a:custGeom>
              <a:rect b="b" l="l" r="r" t="t"/>
              <a:pathLst>
                <a:path extrusionOk="0" h="568" w="294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12"/>
            <p:cNvSpPr/>
            <p:nvPr/>
          </p:nvSpPr>
          <p:spPr>
            <a:xfrm>
              <a:off x="7494588" y="5664200"/>
              <a:ext cx="100013" cy="209550"/>
            </a:xfrm>
            <a:custGeom>
              <a:rect b="b" l="l" r="r" t="t"/>
              <a:pathLst>
                <a:path extrusionOk="0" h="53" w="25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12"/>
            <p:cNvSpPr/>
            <p:nvPr/>
          </p:nvSpPr>
          <p:spPr>
            <a:xfrm>
              <a:off x="7412038" y="5081588"/>
              <a:ext cx="114300" cy="558800"/>
            </a:xfrm>
            <a:custGeom>
              <a:rect b="b" l="l" r="r" t="t"/>
              <a:pathLst>
                <a:path extrusionOk="0" h="141" w="29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12"/>
            <p:cNvSpPr/>
            <p:nvPr/>
          </p:nvSpPr>
          <p:spPr>
            <a:xfrm>
              <a:off x="7412038" y="4978400"/>
              <a:ext cx="31750" cy="188913"/>
            </a:xfrm>
            <a:custGeom>
              <a:rect b="b" l="l" r="r" t="t"/>
              <a:pathLst>
                <a:path extrusionOk="0" h="48" w="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12"/>
            <p:cNvSpPr/>
            <p:nvPr/>
          </p:nvSpPr>
          <p:spPr>
            <a:xfrm>
              <a:off x="7439026" y="5434013"/>
              <a:ext cx="174625" cy="439738"/>
            </a:xfrm>
            <a:custGeom>
              <a:rect b="b" l="l" r="r" t="t"/>
              <a:pathLst>
                <a:path extrusionOk="0" h="111" w="44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2" name="Google Shape;32;p12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12"/>
          <p:cNvSpPr txBox="1"/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  <a:defRPr b="0" i="0" sz="3600" u="none" cap="none" strike="noStrike">
                <a:solidFill>
                  <a:srgbClr val="262626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34" name="Google Shape;34;p12"/>
          <p:cNvSpPr txBox="1"/>
          <p:nvPr>
            <p:ph idx="1" type="body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oto Sans Symbols"/>
              <a:buChar char="🠶"/>
              <a:defRPr b="0" i="0" sz="18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-330200" lvl="1" marL="914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600"/>
              <a:buFont typeface="Noto Sans Symbols"/>
              <a:buChar char="🠶"/>
              <a:defRPr b="0" i="0" sz="16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-317500" lvl="2" marL="1371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400"/>
              <a:buFont typeface="Noto Sans Symbols"/>
              <a:buChar char="🠶"/>
              <a:defRPr b="0" i="0" sz="14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-304800" lvl="3" marL="1828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-304800" lvl="4" marL="22860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-304800" lvl="5" marL="27432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-304800" lvl="6" marL="32004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-304800" lvl="7" marL="36576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-304800" lvl="8" marL="4114800" marR="0" rtl="0" algn="l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ts val="1200"/>
              <a:buFont typeface="Noto Sans Symbols"/>
              <a:buChar char="🠶"/>
              <a:defRPr b="0" i="0" sz="1200" u="none" cap="none" strike="noStrike">
                <a:solidFill>
                  <a:srgbClr val="3F3F3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5" name="Google Shape;35;p12"/>
          <p:cNvSpPr txBox="1"/>
          <p:nvPr>
            <p:ph idx="10" type="dt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6" name="Google Shape;36;p12"/>
          <p:cNvSpPr txBox="1"/>
          <p:nvPr>
            <p:ph idx="11" type="ftr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900" u="none" cap="none" strike="noStrike">
                <a:solidFill>
                  <a:srgbClr val="888888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/>
        </p:txBody>
      </p:sp>
      <p:sp>
        <p:nvSpPr>
          <p:cNvPr id="37" name="Google Shape;37;p12"/>
          <p:cNvSpPr txBox="1"/>
          <p:nvPr>
            <p:ph idx="12" type="sldNum"/>
          </p:nvPr>
        </p:nvSpPr>
        <p:spPr>
          <a:xfrm>
            <a:off x="531812" y="787782"/>
            <a:ext cx="779767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2000" u="none" cap="none" strike="noStrike">
                <a:solidFill>
                  <a:srgbClr val="FEFFFF"/>
                </a:solidFill>
                <a:latin typeface="Century Gothic"/>
                <a:ea typeface="Century Gothic"/>
                <a:cs typeface="Century Gothic"/>
                <a:sym typeface="Century Gothic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hyperlink" Target="https://ukrgeojournal.org.ua/sites/default/files/UGJ_2016_4_22-29.pdf" TargetMode="External"/><Relationship Id="rId4" Type="http://schemas.openxmlformats.org/officeDocument/2006/relationships/hyperlink" Target="http://library.nuft.edu.ua/ebook/file/11.00.11%20koinova.pdf" TargetMode="External"/><Relationship Id="rId5" Type="http://schemas.openxmlformats.org/officeDocument/2006/relationships/hyperlink" Target="http://ecoj.dea.kiev.ua/archives/2016/14-15/11.pdf" TargetMode="Externa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4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Relationship Id="rId4" Type="http://schemas.openxmlformats.org/officeDocument/2006/relationships/image" Target="../media/image3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1"/>
          <p:cNvSpPr txBox="1"/>
          <p:nvPr>
            <p:ph type="ctrTitle"/>
          </p:nvPr>
        </p:nvSpPr>
        <p:spPr>
          <a:xfrm>
            <a:off x="1524000" y="374217"/>
            <a:ext cx="9144000" cy="137145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ct val="100000"/>
              <a:buFont typeface="Century Gothic"/>
              <a:buNone/>
            </a:pPr>
            <a:r>
              <a:rPr lang="ru-RU" sz="4000"/>
              <a:t>Антропогенна</a:t>
            </a:r>
            <a:r>
              <a:rPr lang="ru-RU"/>
              <a:t> </a:t>
            </a:r>
            <a:r>
              <a:rPr lang="ru-RU" sz="4000"/>
              <a:t>трансформація ландшафтів</a:t>
            </a:r>
            <a:endParaRPr sz="4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10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ru-RU"/>
              <a:t>Висновки</a:t>
            </a:r>
            <a:endParaRPr/>
          </a:p>
        </p:txBody>
      </p:sp>
      <p:sp>
        <p:nvSpPr>
          <p:cNvPr id="234" name="Google Shape;234;p10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/>
              <a:t>Ми розглянули типи антропогенної діяльності та її вплив на природні ландшафти та різні ступені антропізації  геосистем.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ru-RU"/>
              <a:t>Визначили способи визначення антропогенної напруженості території і методи оцінки екологічного стану.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ru-RU"/>
              <a:t>Все це необхідне для: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ru-RU"/>
              <a:t>1. Оцінки масштабів негативного впливу на природні системи;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ru-RU"/>
              <a:t>2. Прогнозування можливих змін у системах;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rPr lang="ru-RU"/>
              <a:t>3. Розробка методів зменшення наслідків антропогенної діяльності на геосистеми.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11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ru-RU"/>
              <a:t>Посилання на джерела інформація</a:t>
            </a:r>
            <a:endParaRPr/>
          </a:p>
        </p:txBody>
      </p:sp>
      <p:sp>
        <p:nvSpPr>
          <p:cNvPr id="240" name="Google Shape;240;p11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1800"/>
              <a:buChar char="🠶"/>
            </a:pPr>
            <a:r>
              <a:rPr lang="ru-RU" u="sng">
                <a:solidFill>
                  <a:schemeClr val="hlink"/>
                </a:solidFill>
                <a:hlinkClick r:id="rId3"/>
              </a:rPr>
              <a:t>https://ukrgeojournal.org.ua/sites/default/files/UGJ_2016_4_22-29.pdf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ru-RU" u="sng">
                <a:solidFill>
                  <a:schemeClr val="hlink"/>
                </a:solidFill>
                <a:hlinkClick r:id="rId4"/>
              </a:rPr>
              <a:t>http://library.nuft.edu.ua/ebook/file/11.00.11%20koinova.pdf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ru-RU" u="sng">
                <a:solidFill>
                  <a:schemeClr val="hlink"/>
                </a:solidFill>
                <a:hlinkClick r:id="rId5"/>
              </a:rPr>
              <a:t>http://ecoj.dea.kiev.ua/archives/2016/14-15/11.pdf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ru-RU"/>
              <a:t>http://esu.com.ua/search_articles.php?id=43056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8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p2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ru-RU"/>
              <a:t>Поняття антропогенного ландшафта</a:t>
            </a:r>
            <a:endParaRPr/>
          </a:p>
        </p:txBody>
      </p:sp>
      <p:sp>
        <p:nvSpPr>
          <p:cNvPr id="170" name="Google Shape;170;p2"/>
          <p:cNvSpPr txBox="1"/>
          <p:nvPr>
            <p:ph idx="1" type="body"/>
          </p:nvPr>
        </p:nvSpPr>
        <p:spPr>
          <a:xfrm>
            <a:off x="594157" y="2041237"/>
            <a:ext cx="7155152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rPr lang="ru-RU"/>
              <a:t>Антропогенний ландшафт – змінений в результаті людської діяльності природний ландшафт. Зміни в них проводять для таких цілей: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ru-RU"/>
              <a:t>Використання житлового простору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ru-RU"/>
              <a:t>Освоєння родовищ корисних копалин (викопне паливо, різні види мінералів та ін.)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ts val="1800"/>
              <a:buChar char="🠶"/>
            </a:pPr>
            <a:r>
              <a:rPr lang="ru-RU"/>
              <a:t>Сільськогосподарська діяльність</a:t>
            </a:r>
            <a:endParaRPr/>
          </a:p>
          <a:p>
            <a:pPr indent="-228600" lvl="0" marL="342900" rtl="0" algn="l">
              <a:spcBef>
                <a:spcPts val="100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/>
          </a:p>
        </p:txBody>
      </p:sp>
      <p:pic>
        <p:nvPicPr>
          <p:cNvPr descr="Поле подсолнухов в Пьемонте близ Турина⋆ Новости и события Турин" id="171" name="Google Shape;171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886411" y="2041237"/>
            <a:ext cx="3908425" cy="21984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ru-RU"/>
              <a:t>Класифікація ландшафтів</a:t>
            </a:r>
            <a:endParaRPr/>
          </a:p>
        </p:txBody>
      </p:sp>
      <p:sp>
        <p:nvSpPr>
          <p:cNvPr id="177" name="Google Shape;177;p3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1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ct val="100000"/>
              <a:buNone/>
            </a:pPr>
            <a:r>
              <a:rPr lang="ru-RU"/>
              <a:t>      Питанням класифікації антропогенних ландшафтів присвячена значна кількість наукових праць, які можуть сильно відрізнятися і по-різному розглядають суть людського впливу на природу.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ru-RU"/>
              <a:t>      Можна виділити класифікацію А.Г. Ісаченко, який ділить ландшафти по глибині та характеру змін у системі. Він виділяє 4 групи: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ru-RU"/>
              <a:t>1. Умовно незмінені – не піддані прямому господарському впливу.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ru-RU"/>
              <a:t>2.Слабозмінені – піддані екстенсивному впливу, який частково стосується окремих вторинних елементів. При цьому зміни мають оборотній характер.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ru-RU"/>
              <a:t>3.Порушені – сильно змінені, піддані інтенсивному впливу на більшість компонентів системи, часто незворотньому.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lang="ru-RU"/>
              <a:t>4.Культурні - структура раціонально змінена і оптимізована в інтересах суспільства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4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ru-RU"/>
              <a:t>Типи впливу антропогенної діяльності на геосистеми</a:t>
            </a:r>
            <a:endParaRPr/>
          </a:p>
        </p:txBody>
      </p:sp>
      <p:sp>
        <p:nvSpPr>
          <p:cNvPr id="183" name="Google Shape;183;p4"/>
          <p:cNvSpPr/>
          <p:nvPr/>
        </p:nvSpPr>
        <p:spPr>
          <a:xfrm>
            <a:off x="677334" y="2801081"/>
            <a:ext cx="7561502" cy="2031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rgbClr val="20212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Виділяють наступні найбільш типові антропогенні процеси, що зачіпають різні ланки функціонування геосистем</a:t>
            </a: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: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Порушення гравітаційної равноваги в геосистемах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Зміни водного балансу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Порушення біологічної рівноваги і біологічного коловороту речовин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Техногенна міграція хімічних елементів в геосистемах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Times New Roman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Зміна теплового балансу в геосистемах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descr="Блог Кулик Оксани: Вплив антропогенного фактора на якість підземних вод" id="184" name="Google Shape;18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238836" y="2592594"/>
            <a:ext cx="3243407" cy="22398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5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ru-RU"/>
              <a:t>Методи оцінки екологічного стану</a:t>
            </a:r>
            <a:endParaRPr/>
          </a:p>
        </p:txBody>
      </p:sp>
      <p:sp>
        <p:nvSpPr>
          <p:cNvPr id="190" name="Google Shape;190;p5"/>
          <p:cNvSpPr txBox="1"/>
          <p:nvPr>
            <p:ph idx="1" type="body"/>
          </p:nvPr>
        </p:nvSpPr>
        <p:spPr>
          <a:xfrm>
            <a:off x="2589212" y="2133600"/>
            <a:ext cx="8915400" cy="37776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ct val="100000"/>
              <a:buNone/>
            </a:pPr>
            <a:br>
              <a:rPr lang="ru-RU"/>
            </a:b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Аналіз сучасного екологічного стану геосистем - фундамент для подальших конструктивних еколого-географічних розробок.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lang="ru-RU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Для оцінки підсумків багаторічних антропогенних впливів показово співвідношення площ антропогенних модифікацій урочищ в загальній площі ландшафту.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rPr b="0" i="0" lang="ru-RU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Основними показниками, запропонованими різними авторами для оцінки цього навантаження і трансформації ландшафту, є: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b="0" i="0" lang="ru-RU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геоботаничні критерії;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b="0" i="0" lang="ru-RU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щільність населення;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b="0" i="0" lang="ru-RU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співвідношення різних видів використання земель;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b="0" i="0" lang="ru-RU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локальні ареали екологічних проблем;</a:t>
            </a:r>
            <a:endParaRPr/>
          </a:p>
          <a:p>
            <a:pPr indent="-342900" lvl="0" marL="342900" rtl="0" algn="l">
              <a:spcBef>
                <a:spcPts val="1000"/>
              </a:spcBef>
              <a:spcAft>
                <a:spcPts val="0"/>
              </a:spcAft>
              <a:buSzPct val="100000"/>
              <a:buChar char="🠶"/>
            </a:pPr>
            <a:r>
              <a:rPr b="0" i="0" lang="ru-RU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- інтегральна оцінка за сукупністю різноякісних показників. </a:t>
            </a:r>
            <a:endParaRPr/>
          </a:p>
          <a:p>
            <a:pPr indent="-295910" lvl="0" marL="34290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 b="0" i="0" sz="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-237172" lvl="0" marL="342900" rtl="0" algn="l">
              <a:spcBef>
                <a:spcPts val="1000"/>
              </a:spcBef>
              <a:spcAft>
                <a:spcPts val="0"/>
              </a:spcAft>
              <a:buSzPct val="100000"/>
              <a:buNone/>
            </a:pPr>
            <a:r>
              <a:t/>
            </a:r>
            <a:endParaRPr/>
          </a:p>
        </p:txBody>
      </p:sp>
      <p:sp>
        <p:nvSpPr>
          <p:cNvPr id="191" name="Google Shape;191;p5"/>
          <p:cNvSpPr/>
          <p:nvPr/>
        </p:nvSpPr>
        <p:spPr>
          <a:xfrm>
            <a:off x="0" y="-35579"/>
            <a:ext cx="65" cy="528358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1800"/>
              <a:buFont typeface="Arial"/>
              <a:buNone/>
            </a:pPr>
            <a:br>
              <a:rPr b="0" i="0" lang="ru-RU" sz="18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</a:b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2" name="Google Shape;192;p5"/>
          <p:cNvSpPr/>
          <p:nvPr/>
        </p:nvSpPr>
        <p:spPr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6"/>
          <p:cNvSpPr/>
          <p:nvPr/>
        </p:nvSpPr>
        <p:spPr>
          <a:xfrm>
            <a:off x="302492" y="2182986"/>
            <a:ext cx="6985000" cy="397031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rgbClr val="20212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Поняття антропогенного навантаження застосовно до геосистемам будь-якого рівня, які нерідко піддаються однотипного впливу з однорідною інтенсивністю на всьому просторі</a:t>
            </a: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ландщафту, як, наприклад, урочища, які практично повністю використовуються під богарні або зрошувані орні землі.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rgbClr val="20212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Але ландшафти і регіональні системи вищих рівнів, як правило, одночасно піддаються різноманітним антропогенним навантаженням</a:t>
            </a: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. В цих випадках виникає проблема оцінки интегральної навантаженості. Для вирішення цієї проблеми використовують показник щільності населення.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 Зі зміною щільності населення узгоджуються рівень освоєності території, інтенсивність господарської діяльності та антропогенного впливу на ландшафти.</a:t>
            </a:r>
            <a:endParaRPr b="0" i="0" sz="1800" u="none" cap="none" strike="noStrike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  </a:t>
            </a:r>
            <a:endParaRPr/>
          </a:p>
        </p:txBody>
      </p:sp>
      <p:sp>
        <p:nvSpPr>
          <p:cNvPr id="198" name="Google Shape;198;p6"/>
          <p:cNvSpPr/>
          <p:nvPr/>
        </p:nvSpPr>
        <p:spPr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9" name="Google Shape;199;p6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ru-RU"/>
              <a:t>Щільність населення</a:t>
            </a:r>
            <a:endParaRPr/>
          </a:p>
        </p:txBody>
      </p:sp>
      <p:pic>
        <p:nvPicPr>
          <p:cNvPr descr="Антропогенний ландшафт — Вікіпедія" id="200" name="Google Shape;200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287492" y="2590706"/>
            <a:ext cx="4762500" cy="25717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Google Shape;205;p7"/>
          <p:cNvSpPr/>
          <p:nvPr/>
        </p:nvSpPr>
        <p:spPr>
          <a:xfrm>
            <a:off x="921327" y="2514891"/>
            <a:ext cx="8481291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18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Визначається набір видів землекористування на будь-якій території і площі, зайняті кожним з цих видів. Отримані дані ляжуть в основу визначення чисельного значення антропогенної перетворюванності або екологічного стану ландшафту шляхом обчислення таких коефіцієнтів</a:t>
            </a:r>
            <a:r>
              <a:rPr b="0" i="0" lang="ru-RU" sz="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b="0" i="0" lang="ru-RU" sz="16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:</a:t>
            </a:r>
            <a:endParaRPr/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Геоекологічний </a:t>
            </a:r>
            <a:r>
              <a:rPr b="0" i="0" lang="ru-RU" sz="18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коефіцієнт;</a:t>
            </a:r>
            <a:endParaRPr b="0" i="0" sz="1800" u="none" cap="none" strike="noStrike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Коефіцієнт антропогенної перетворюванності;</a:t>
            </a:r>
            <a:endParaRPr b="0" i="0" sz="1800" u="none" cap="none" strike="noStrike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Коефіцієнт екологічної стабільності;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Індекс відносної екологічної напруженості;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Індекс абсолютної екологічної напруженості;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AutoNum type="arabicPeriod"/>
            </a:pPr>
            <a:r>
              <a:rPr b="0" i="0" lang="ru-RU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Індекс природної захищеності.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7"/>
          <p:cNvSpPr/>
          <p:nvPr/>
        </p:nvSpPr>
        <p:spPr>
          <a:xfrm>
            <a:off x="1734127" y="325642"/>
            <a:ext cx="8767618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ru-RU" sz="3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Співвідношення</a:t>
            </a:r>
            <a:r>
              <a:rPr b="0" i="0" lang="ru-RU" sz="24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r>
              <a:rPr b="0" i="0" lang="ru-RU" sz="3600" u="none" cap="none" strike="noStrik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різних видів використання земель </a:t>
            </a:r>
            <a:endParaRPr sz="360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0" name="Shape 2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1" name="Google Shape;211;p8"/>
          <p:cNvSpPr txBox="1"/>
          <p:nvPr>
            <p:ph type="title"/>
          </p:nvPr>
        </p:nvSpPr>
        <p:spPr>
          <a:xfrm>
            <a:off x="2592925" y="624110"/>
            <a:ext cx="8911687" cy="12808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3600"/>
              <a:buFont typeface="Century Gothic"/>
              <a:buNone/>
            </a:pPr>
            <a:r>
              <a:rPr lang="ru-RU"/>
              <a:t>Локальні ареали екологічних проблем</a:t>
            </a:r>
            <a:endParaRPr/>
          </a:p>
        </p:txBody>
      </p:sp>
      <p:sp>
        <p:nvSpPr>
          <p:cNvPr id="212" name="Google Shape;212;p8"/>
          <p:cNvSpPr/>
          <p:nvPr/>
        </p:nvSpPr>
        <p:spPr>
          <a:xfrm>
            <a:off x="677334" y="2013527"/>
            <a:ext cx="7367539" cy="427809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      При оцінці трансформації ландшафтів по локальних ареалах екологічних проблем методика дослідження наступна</a:t>
            </a:r>
            <a:r>
              <a:rPr lang="ru-RU" sz="1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r>
              <a:rPr lang="ru-RU" sz="1600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В межах оцінюваного ландшафту виділяється набір екологічних проблем, що виявляються на його території</a:t>
            </a:r>
            <a:r>
              <a:rPr lang="ru-RU" sz="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.</a:t>
            </a:r>
            <a:r>
              <a:rPr lang="ru-RU" sz="1600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 Ареал прояви кожної проблеми обводиться контуром.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       Всі категорії гостроти екологічної ситуації оцінюються в балах. </a:t>
            </a:r>
            <a:r>
              <a:rPr lang="ru-RU" sz="1600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Таким чином, дослідник має інформацію про ареали, на яких проявляється кожна екологічна проблема і про ступінь її гостроти в кожній ареалі. Потім з урахуванням цих даних обчислюється ступінь трансформування всього ландшафту за формулою:</a:t>
            </a:r>
            <a:r>
              <a:rPr lang="ru-RU" sz="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5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rgbClr val="202124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600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де Т - індекс трансформації ландшафту, s - ареал виявлення i-ой екологічної проблеми, р - ступінь прояву (в балах) i-ой екологічної проблеми, S - площа всього ландшафту.</a:t>
            </a:r>
            <a:r>
              <a:rPr lang="ru-RU" sz="5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3" name="Google Shape;213;p8"/>
          <p:cNvSpPr/>
          <p:nvPr/>
        </p:nvSpPr>
        <p:spPr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8"/>
          <p:cNvSpPr/>
          <p:nvPr/>
        </p:nvSpPr>
        <p:spPr>
          <a:xfrm>
            <a:off x="3048000" y="2828836"/>
            <a:ext cx="6096000" cy="64633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br>
              <a:rPr lang="ru-RU" sz="18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</a:b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5" name="Google Shape;215;p8"/>
          <p:cNvSpPr/>
          <p:nvPr/>
        </p:nvSpPr>
        <p:spPr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6" name="Google Shape;216;p8"/>
          <p:cNvSpPr/>
          <p:nvPr/>
        </p:nvSpPr>
        <p:spPr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  <p:sp>
        <p:nvSpPr>
          <p:cNvPr id="217" name="Google Shape;217;p8"/>
          <p:cNvSpPr/>
          <p:nvPr/>
        </p:nvSpPr>
        <p:spPr>
          <a:xfrm>
            <a:off x="0" y="884238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</a:pPr>
            <a:r>
              <a:rPr b="0" i="0" lang="ru-RU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18" name="Google Shape;218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12800" y="4179455"/>
            <a:ext cx="860425" cy="427038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8"/>
          <p:cNvSpPr/>
          <p:nvPr/>
        </p:nvSpPr>
        <p:spPr>
          <a:xfrm>
            <a:off x="152400" y="2553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Сучасні екологічні проблеми - Підручник з Біології і екології (рівень  стандарту). 11 клас. Задорожний - Нова програма" id="220" name="Google Shape;220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44873" y="2332037"/>
            <a:ext cx="4067438" cy="227445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Google Shape;225;p9"/>
          <p:cNvSpPr/>
          <p:nvPr/>
        </p:nvSpPr>
        <p:spPr>
          <a:xfrm>
            <a:off x="677333" y="2025181"/>
            <a:ext cx="7198253" cy="40626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rPr>
              <a:t>     </a:t>
            </a:r>
            <a:r>
              <a:rPr lang="ru-RU" sz="1800">
                <a:solidFill>
                  <a:srgbClr val="20212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Джерелом інформації про стан навколишнього середовища в даному випадку слугують показники, що характеризують як геосистему в цілому, так і стан окремих її компонентів.</a:t>
            </a:r>
            <a:r>
              <a:rPr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br>
              <a:rPr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</a:br>
            <a:r>
              <a:rPr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 Наступним етапом є приведення всіх цих різноякісних приватних критеріїв до загального вигляду. Для цього необхідно перевести їх у N-бальну систему. Для цього використовується метод линійного масштабування.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rgbClr val="20212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    Таким чином, виникає можливість порівняння цих показників між собою, а також знаходження суми всіх показників, яка і буде відображати екологічний стан досліджуваних територій. За показниками суми можливо класифікація і картографування території за рівнем нарушенности.</a:t>
            </a:r>
            <a:r>
              <a:rPr lang="ru-RU" sz="180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2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6" name="Google Shape;226;p9"/>
          <p:cNvSpPr/>
          <p:nvPr/>
        </p:nvSpPr>
        <p:spPr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7" name="Google Shape;227;p9"/>
          <p:cNvSpPr/>
          <p:nvPr/>
        </p:nvSpPr>
        <p:spPr>
          <a:xfrm>
            <a:off x="0" y="102920"/>
            <a:ext cx="65" cy="251359"/>
          </a:xfrm>
          <a:prstGeom prst="rect">
            <a:avLst/>
          </a:prstGeom>
          <a:solidFill>
            <a:srgbClr val="F8F9FA"/>
          </a:solidFill>
          <a:ln>
            <a:noFill/>
          </a:ln>
        </p:spPr>
        <p:txBody>
          <a:bodyPr anchorCtr="0" anchor="ctr" bIns="0" lIns="0" spcFirstLastPara="1" rIns="0" wrap="square" tIns="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entury Gothic"/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9"/>
          <p:cNvSpPr/>
          <p:nvPr/>
        </p:nvSpPr>
        <p:spPr>
          <a:xfrm>
            <a:off x="1545551" y="376049"/>
            <a:ext cx="8577504" cy="12003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8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ru-RU" sz="36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Інтегральна оцінка за сукупністю різноякісних показників</a:t>
            </a:r>
            <a:r>
              <a:rPr lang="ru-RU" sz="3600">
                <a:solidFill>
                  <a:schemeClr val="dk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 </a:t>
            </a:r>
            <a:endParaRPr sz="3600">
              <a:solidFill>
                <a:schemeClr val="dk1"/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Легкий дым">
  <a:themeElements>
    <a:clrScheme name="Легкий дым">
      <a:dk1>
        <a:srgbClr val="000000"/>
      </a:dk1>
      <a:lt1>
        <a:srgbClr val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2020-12-20T13:05:13Z</dcterms:created>
  <dc:creator>Пользователь Windows</dc:creator>
</cp:coreProperties>
</file>