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2037C-F172-43B0-A778-F078C4FA125F}" type="doc">
      <dgm:prSet loTypeId="urn:microsoft.com/office/officeart/2005/8/layout/process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22A0DA-8475-42A0-B361-5A687F08DB19}">
      <dgm:prSet phldrT="[Текст]" custT="1"/>
      <dgm:spPr/>
      <dgm:t>
        <a:bodyPr/>
        <a:lstStyle/>
        <a:p>
          <a:pPr algn="ctr"/>
          <a:r>
            <a:rPr lang="uk-UA" sz="2400" dirty="0" smtClean="0"/>
            <a:t>Пошкодження молекул ДНК внаслідок окиснення</a:t>
          </a:r>
          <a:endParaRPr lang="ru-RU" sz="2400" dirty="0"/>
        </a:p>
      </dgm:t>
    </dgm:pt>
    <dgm:pt modelId="{86F67C9F-4B34-4F01-9393-F15DFB88B2CC}" type="parTrans" cxnId="{FFEACEEC-086F-41AB-8CEF-071B5F000D30}">
      <dgm:prSet/>
      <dgm:spPr/>
      <dgm:t>
        <a:bodyPr/>
        <a:lstStyle/>
        <a:p>
          <a:endParaRPr lang="ru-RU"/>
        </a:p>
      </dgm:t>
    </dgm:pt>
    <dgm:pt modelId="{ACE546E1-4779-4FDE-BBE5-F2F6DFDCE0D8}" type="sibTrans" cxnId="{FFEACEEC-086F-41AB-8CEF-071B5F000D30}">
      <dgm:prSet/>
      <dgm:spPr/>
      <dgm:t>
        <a:bodyPr/>
        <a:lstStyle/>
        <a:p>
          <a:endParaRPr lang="ru-RU"/>
        </a:p>
      </dgm:t>
    </dgm:pt>
    <dgm:pt modelId="{7F190DC2-90BB-4345-AF5F-B34A39BE1D16}">
      <dgm:prSet phldrT="[Текст]" phldr="1"/>
      <dgm:spPr/>
      <dgm:t>
        <a:bodyPr/>
        <a:lstStyle/>
        <a:p>
          <a:pPr algn="l"/>
          <a:endParaRPr lang="ru-RU" sz="1400" dirty="0"/>
        </a:p>
      </dgm:t>
    </dgm:pt>
    <dgm:pt modelId="{EF9691C0-40AC-4B70-928B-8A2F9153E085}" type="parTrans" cxnId="{1FFA4CB1-74F2-4486-A549-117166EBC222}">
      <dgm:prSet/>
      <dgm:spPr/>
      <dgm:t>
        <a:bodyPr/>
        <a:lstStyle/>
        <a:p>
          <a:endParaRPr lang="ru-RU"/>
        </a:p>
      </dgm:t>
    </dgm:pt>
    <dgm:pt modelId="{E09B7114-0A1A-4120-AC54-4D8B031A297E}" type="sibTrans" cxnId="{1FFA4CB1-74F2-4486-A549-117166EBC222}">
      <dgm:prSet/>
      <dgm:spPr/>
      <dgm:t>
        <a:bodyPr/>
        <a:lstStyle/>
        <a:p>
          <a:endParaRPr lang="ru-RU"/>
        </a:p>
      </dgm:t>
    </dgm:pt>
    <dgm:pt modelId="{F4883AAF-ECAE-4148-8B5B-5FE03F293646}">
      <dgm:prSet phldrT="[Текст]" custT="1"/>
      <dgm:spPr/>
      <dgm:t>
        <a:bodyPr/>
        <a:lstStyle/>
        <a:p>
          <a:pPr algn="ctr"/>
          <a:r>
            <a:rPr lang="uk-UA" sz="2400" dirty="0" smtClean="0"/>
            <a:t>Накопичення окиснених речовин</a:t>
          </a:r>
          <a:endParaRPr lang="ru-RU" sz="2400" dirty="0"/>
        </a:p>
      </dgm:t>
    </dgm:pt>
    <dgm:pt modelId="{8C9D4AB5-D8D8-4F4A-A3B5-FDEE5C88856A}" type="parTrans" cxnId="{F76ACD10-09D3-4D1A-B353-37D643E6CC78}">
      <dgm:prSet/>
      <dgm:spPr/>
      <dgm:t>
        <a:bodyPr/>
        <a:lstStyle/>
        <a:p>
          <a:endParaRPr lang="ru-RU"/>
        </a:p>
      </dgm:t>
    </dgm:pt>
    <dgm:pt modelId="{46284FB1-A6B4-4D33-B033-F01D919E8929}" type="sibTrans" cxnId="{F76ACD10-09D3-4D1A-B353-37D643E6CC78}">
      <dgm:prSet/>
      <dgm:spPr/>
      <dgm:t>
        <a:bodyPr/>
        <a:lstStyle/>
        <a:p>
          <a:endParaRPr lang="ru-RU"/>
        </a:p>
      </dgm:t>
    </dgm:pt>
    <dgm:pt modelId="{EDE0D90D-AD5F-40C6-8C08-5A83568E59E0}">
      <dgm:prSet phldrT="[Текст]" phldr="1"/>
      <dgm:spPr/>
      <dgm:t>
        <a:bodyPr/>
        <a:lstStyle/>
        <a:p>
          <a:pPr algn="l"/>
          <a:endParaRPr lang="ru-RU" sz="1500" dirty="0"/>
        </a:p>
      </dgm:t>
    </dgm:pt>
    <dgm:pt modelId="{C4D4A8F5-C768-4E43-9C05-3EDFB0A6DEA7}" type="parTrans" cxnId="{74F80CB3-57F3-40D3-A187-6456C28F8D16}">
      <dgm:prSet/>
      <dgm:spPr/>
      <dgm:t>
        <a:bodyPr/>
        <a:lstStyle/>
        <a:p>
          <a:endParaRPr lang="ru-RU"/>
        </a:p>
      </dgm:t>
    </dgm:pt>
    <dgm:pt modelId="{325EA9CF-77CE-437F-AD95-9238124E2F6F}" type="sibTrans" cxnId="{74F80CB3-57F3-40D3-A187-6456C28F8D16}">
      <dgm:prSet/>
      <dgm:spPr/>
      <dgm:t>
        <a:bodyPr/>
        <a:lstStyle/>
        <a:p>
          <a:endParaRPr lang="ru-RU"/>
        </a:p>
      </dgm:t>
    </dgm:pt>
    <dgm:pt modelId="{A7FDFCAD-7776-4541-B938-36E4F9FC64E3}">
      <dgm:prSet phldrT="[Текст]" phldr="1"/>
      <dgm:spPr/>
      <dgm:t>
        <a:bodyPr/>
        <a:lstStyle/>
        <a:p>
          <a:pPr algn="l"/>
          <a:endParaRPr lang="ru-RU" sz="1500" dirty="0"/>
        </a:p>
      </dgm:t>
    </dgm:pt>
    <dgm:pt modelId="{F370D4D5-3B45-47E3-A960-284C8DD9C00E}" type="parTrans" cxnId="{5EDDC2B4-B255-4683-BB4C-8D06AA73082D}">
      <dgm:prSet/>
      <dgm:spPr/>
      <dgm:t>
        <a:bodyPr/>
        <a:lstStyle/>
        <a:p>
          <a:endParaRPr lang="ru-RU"/>
        </a:p>
      </dgm:t>
    </dgm:pt>
    <dgm:pt modelId="{B727A417-51CE-469E-8FE0-8562FB259386}" type="sibTrans" cxnId="{5EDDC2B4-B255-4683-BB4C-8D06AA73082D}">
      <dgm:prSet/>
      <dgm:spPr/>
      <dgm:t>
        <a:bodyPr/>
        <a:lstStyle/>
        <a:p>
          <a:endParaRPr lang="ru-RU"/>
        </a:p>
      </dgm:t>
    </dgm:pt>
    <dgm:pt modelId="{F036A871-390E-40F0-BA8B-8BAE0BB15060}">
      <dgm:prSet phldrT="[Текст]" custT="1"/>
      <dgm:spPr/>
      <dgm:t>
        <a:bodyPr/>
        <a:lstStyle/>
        <a:p>
          <a:pPr algn="ctr"/>
          <a:r>
            <a:rPr lang="uk-UA" sz="2000" dirty="0" smtClean="0"/>
            <a:t>Виникнення дегенеративних хвороб старіння</a:t>
          </a:r>
          <a:endParaRPr lang="ru-RU" sz="2000" dirty="0"/>
        </a:p>
      </dgm:t>
    </dgm:pt>
    <dgm:pt modelId="{F12B4918-491B-405B-B2F5-779D42BFD74C}" type="parTrans" cxnId="{DF00511C-08CD-4AD6-B958-2950DAB7EEE7}">
      <dgm:prSet/>
      <dgm:spPr/>
      <dgm:t>
        <a:bodyPr/>
        <a:lstStyle/>
        <a:p>
          <a:endParaRPr lang="ru-RU"/>
        </a:p>
      </dgm:t>
    </dgm:pt>
    <dgm:pt modelId="{0A3B9A0B-37EB-43EF-B6F3-8C688C7D54FE}" type="sibTrans" cxnId="{DF00511C-08CD-4AD6-B958-2950DAB7EEE7}">
      <dgm:prSet/>
      <dgm:spPr/>
      <dgm:t>
        <a:bodyPr/>
        <a:lstStyle/>
        <a:p>
          <a:endParaRPr lang="ru-RU"/>
        </a:p>
      </dgm:t>
    </dgm:pt>
    <dgm:pt modelId="{27025D38-6745-457D-9AA9-8D742DCC7AE4}">
      <dgm:prSet phldrT="[Текст]" custT="1"/>
      <dgm:spPr/>
      <dgm:t>
        <a:bodyPr/>
        <a:lstStyle/>
        <a:p>
          <a:pPr algn="ctr"/>
          <a:r>
            <a:rPr lang="uk-UA" sz="1600" dirty="0" smtClean="0"/>
            <a:t>(раку</a:t>
          </a:r>
          <a:r>
            <a:rPr lang="ru-RU" sz="1600" dirty="0" smtClean="0"/>
            <a:t>,</a:t>
          </a:r>
          <a:r>
            <a:rPr lang="uk-UA" sz="1600" dirty="0" smtClean="0"/>
            <a:t> імунних хвороб, серцево – судинних патологій)</a:t>
          </a:r>
          <a:endParaRPr lang="ru-RU" sz="1600" dirty="0"/>
        </a:p>
      </dgm:t>
    </dgm:pt>
    <dgm:pt modelId="{0C56E318-7E20-4E96-8D84-402E1A04BA2F}" type="parTrans" cxnId="{3EAAAD8C-E966-4751-BCF4-6357945C3F5D}">
      <dgm:prSet/>
      <dgm:spPr/>
      <dgm:t>
        <a:bodyPr/>
        <a:lstStyle/>
        <a:p>
          <a:endParaRPr lang="ru-RU"/>
        </a:p>
      </dgm:t>
    </dgm:pt>
    <dgm:pt modelId="{AFCB98B0-B6AB-4827-BED4-5B1E8352DCB6}" type="sibTrans" cxnId="{3EAAAD8C-E966-4751-BCF4-6357945C3F5D}">
      <dgm:prSet/>
      <dgm:spPr/>
      <dgm:t>
        <a:bodyPr/>
        <a:lstStyle/>
        <a:p>
          <a:endParaRPr lang="ru-RU"/>
        </a:p>
      </dgm:t>
    </dgm:pt>
    <dgm:pt modelId="{3EDCA379-A4C7-4AF7-83F0-275F034213EA}">
      <dgm:prSet phldrT="[Текст]" phldr="1"/>
      <dgm:spPr/>
      <dgm:t>
        <a:bodyPr/>
        <a:lstStyle/>
        <a:p>
          <a:pPr algn="l"/>
          <a:endParaRPr lang="ru-RU" sz="1500"/>
        </a:p>
      </dgm:t>
    </dgm:pt>
    <dgm:pt modelId="{5E2DE0C2-B53A-4E1E-8B18-AB5CB9078933}" type="parTrans" cxnId="{D809E62E-5558-4E4B-9F39-480035E76E3A}">
      <dgm:prSet/>
      <dgm:spPr/>
      <dgm:t>
        <a:bodyPr/>
        <a:lstStyle/>
        <a:p>
          <a:endParaRPr lang="ru-RU"/>
        </a:p>
      </dgm:t>
    </dgm:pt>
    <dgm:pt modelId="{B57BE446-138F-4397-B7AA-1EDB03C3BB4D}" type="sibTrans" cxnId="{D809E62E-5558-4E4B-9F39-480035E76E3A}">
      <dgm:prSet/>
      <dgm:spPr/>
      <dgm:t>
        <a:bodyPr/>
        <a:lstStyle/>
        <a:p>
          <a:endParaRPr lang="ru-RU"/>
        </a:p>
      </dgm:t>
    </dgm:pt>
    <dgm:pt modelId="{5CD4C8DD-8F28-47F7-B423-80F6EED09769}" type="pres">
      <dgm:prSet presAssocID="{7FD2037C-F172-43B0-A778-F078C4FA125F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508F4B-7D34-41B2-9BB5-AA682852FE1D}" type="pres">
      <dgm:prSet presAssocID="{F422A0DA-8475-42A0-B361-5A687F08DB1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FA5D7-5751-465B-A826-FC949BFD10BC}" type="pres">
      <dgm:prSet presAssocID="{ACE546E1-4779-4FDE-BBE5-F2F6DFDCE0D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8384D57-6F4A-4F2B-BED8-7AF679683E8B}" type="pres">
      <dgm:prSet presAssocID="{ACE546E1-4779-4FDE-BBE5-F2F6DFDCE0D8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6EC30BA7-980E-40AE-8CEB-087C8F602915}" type="pres">
      <dgm:prSet presAssocID="{F4883AAF-ECAE-4148-8B5B-5FE03F2936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39483-328F-4ABB-A85C-89BAC1620734}" type="pres">
      <dgm:prSet presAssocID="{46284FB1-A6B4-4D33-B033-F01D919E8929}" presName="sibTrans" presStyleLbl="sibTrans2D1" presStyleIdx="1" presStyleCnt="2"/>
      <dgm:spPr/>
      <dgm:t>
        <a:bodyPr/>
        <a:lstStyle/>
        <a:p>
          <a:endParaRPr lang="ru-RU"/>
        </a:p>
      </dgm:t>
    </dgm:pt>
    <dgm:pt modelId="{A36B13D1-BDFD-43C9-BF9C-26EB49F594E4}" type="pres">
      <dgm:prSet presAssocID="{46284FB1-A6B4-4D33-B033-F01D919E8929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19270A6F-7243-4EDD-B1AE-662B45DBB9DF}" type="pres">
      <dgm:prSet presAssocID="{F036A871-390E-40F0-BA8B-8BAE0BB1506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2F3BBE-3ACA-4C1A-A0A8-0F0FCDCCE8C3}" type="presOf" srcId="{EDE0D90D-AD5F-40C6-8C08-5A83568E59E0}" destId="{6EC30BA7-980E-40AE-8CEB-087C8F602915}" srcOrd="0" destOrd="1" presId="urn:microsoft.com/office/officeart/2005/8/layout/process2"/>
    <dgm:cxn modelId="{8F9693BA-5D61-48EC-BD05-F68B85F8C041}" type="presOf" srcId="{3EDCA379-A4C7-4AF7-83F0-275F034213EA}" destId="{19270A6F-7243-4EDD-B1AE-662B45DBB9DF}" srcOrd="0" destOrd="2" presId="urn:microsoft.com/office/officeart/2005/8/layout/process2"/>
    <dgm:cxn modelId="{FFEACEEC-086F-41AB-8CEF-071B5F000D30}" srcId="{7FD2037C-F172-43B0-A778-F078C4FA125F}" destId="{F422A0DA-8475-42A0-B361-5A687F08DB19}" srcOrd="0" destOrd="0" parTransId="{86F67C9F-4B34-4F01-9393-F15DFB88B2CC}" sibTransId="{ACE546E1-4779-4FDE-BBE5-F2F6DFDCE0D8}"/>
    <dgm:cxn modelId="{9C4A80EA-CE46-41AC-B3FF-1266A4AA15B7}" type="presOf" srcId="{7FD2037C-F172-43B0-A778-F078C4FA125F}" destId="{5CD4C8DD-8F28-47F7-B423-80F6EED09769}" srcOrd="0" destOrd="0" presId="urn:microsoft.com/office/officeart/2005/8/layout/process2"/>
    <dgm:cxn modelId="{56759F6B-D73A-4DA7-8597-57CB73C0A6C5}" type="presOf" srcId="{27025D38-6745-457D-9AA9-8D742DCC7AE4}" destId="{19270A6F-7243-4EDD-B1AE-662B45DBB9DF}" srcOrd="0" destOrd="1" presId="urn:microsoft.com/office/officeart/2005/8/layout/process2"/>
    <dgm:cxn modelId="{F76ACD10-09D3-4D1A-B353-37D643E6CC78}" srcId="{7FD2037C-F172-43B0-A778-F078C4FA125F}" destId="{F4883AAF-ECAE-4148-8B5B-5FE03F293646}" srcOrd="1" destOrd="0" parTransId="{8C9D4AB5-D8D8-4F4A-A3B5-FDEE5C88856A}" sibTransId="{46284FB1-A6B4-4D33-B033-F01D919E8929}"/>
    <dgm:cxn modelId="{9090E52C-FBC6-43D1-BB3C-C9ACEAE6F7FD}" type="presOf" srcId="{46284FB1-A6B4-4D33-B033-F01D919E8929}" destId="{A36B13D1-BDFD-43C9-BF9C-26EB49F594E4}" srcOrd="1" destOrd="0" presId="urn:microsoft.com/office/officeart/2005/8/layout/process2"/>
    <dgm:cxn modelId="{F36DC96E-A1BA-48F6-8BA6-1E45C7872376}" type="presOf" srcId="{ACE546E1-4779-4FDE-BBE5-F2F6DFDCE0D8}" destId="{79EFA5D7-5751-465B-A826-FC949BFD10BC}" srcOrd="0" destOrd="0" presId="urn:microsoft.com/office/officeart/2005/8/layout/process2"/>
    <dgm:cxn modelId="{5EDDC2B4-B255-4683-BB4C-8D06AA73082D}" srcId="{F4883AAF-ECAE-4148-8B5B-5FE03F293646}" destId="{A7FDFCAD-7776-4541-B938-36E4F9FC64E3}" srcOrd="1" destOrd="0" parTransId="{F370D4D5-3B45-47E3-A960-284C8DD9C00E}" sibTransId="{B727A417-51CE-469E-8FE0-8562FB259386}"/>
    <dgm:cxn modelId="{23BE7E95-FD04-4CB1-839E-1910BC174B73}" type="presOf" srcId="{F422A0DA-8475-42A0-B361-5A687F08DB19}" destId="{3A508F4B-7D34-41B2-9BB5-AA682852FE1D}" srcOrd="0" destOrd="0" presId="urn:microsoft.com/office/officeart/2005/8/layout/process2"/>
    <dgm:cxn modelId="{3EAAAD8C-E966-4751-BCF4-6357945C3F5D}" srcId="{F036A871-390E-40F0-BA8B-8BAE0BB15060}" destId="{27025D38-6745-457D-9AA9-8D742DCC7AE4}" srcOrd="0" destOrd="0" parTransId="{0C56E318-7E20-4E96-8D84-402E1A04BA2F}" sibTransId="{AFCB98B0-B6AB-4827-BED4-5B1E8352DCB6}"/>
    <dgm:cxn modelId="{B9A70A14-5845-450F-9C58-3EAD47BFD664}" type="presOf" srcId="{A7FDFCAD-7776-4541-B938-36E4F9FC64E3}" destId="{6EC30BA7-980E-40AE-8CEB-087C8F602915}" srcOrd="0" destOrd="2" presId="urn:microsoft.com/office/officeart/2005/8/layout/process2"/>
    <dgm:cxn modelId="{74F80CB3-57F3-40D3-A187-6456C28F8D16}" srcId="{F4883AAF-ECAE-4148-8B5B-5FE03F293646}" destId="{EDE0D90D-AD5F-40C6-8C08-5A83568E59E0}" srcOrd="0" destOrd="0" parTransId="{C4D4A8F5-C768-4E43-9C05-3EDFB0A6DEA7}" sibTransId="{325EA9CF-77CE-437F-AD95-9238124E2F6F}"/>
    <dgm:cxn modelId="{D809E62E-5558-4E4B-9F39-480035E76E3A}" srcId="{F036A871-390E-40F0-BA8B-8BAE0BB15060}" destId="{3EDCA379-A4C7-4AF7-83F0-275F034213EA}" srcOrd="1" destOrd="0" parTransId="{5E2DE0C2-B53A-4E1E-8B18-AB5CB9078933}" sibTransId="{B57BE446-138F-4397-B7AA-1EDB03C3BB4D}"/>
    <dgm:cxn modelId="{DF00511C-08CD-4AD6-B958-2950DAB7EEE7}" srcId="{7FD2037C-F172-43B0-A778-F078C4FA125F}" destId="{F036A871-390E-40F0-BA8B-8BAE0BB15060}" srcOrd="2" destOrd="0" parTransId="{F12B4918-491B-405B-B2F5-779D42BFD74C}" sibTransId="{0A3B9A0B-37EB-43EF-B6F3-8C688C7D54FE}"/>
    <dgm:cxn modelId="{F80DA335-19CD-45F8-ADB3-76EBDCBFA1AF}" type="presOf" srcId="{F036A871-390E-40F0-BA8B-8BAE0BB15060}" destId="{19270A6F-7243-4EDD-B1AE-662B45DBB9DF}" srcOrd="0" destOrd="0" presId="urn:microsoft.com/office/officeart/2005/8/layout/process2"/>
    <dgm:cxn modelId="{139DB464-2326-4C55-A181-81B3459A83D3}" type="presOf" srcId="{7F190DC2-90BB-4345-AF5F-B34A39BE1D16}" destId="{3A508F4B-7D34-41B2-9BB5-AA682852FE1D}" srcOrd="0" destOrd="1" presId="urn:microsoft.com/office/officeart/2005/8/layout/process2"/>
    <dgm:cxn modelId="{1FFA4CB1-74F2-4486-A549-117166EBC222}" srcId="{F422A0DA-8475-42A0-B361-5A687F08DB19}" destId="{7F190DC2-90BB-4345-AF5F-B34A39BE1D16}" srcOrd="0" destOrd="0" parTransId="{EF9691C0-40AC-4B70-928B-8A2F9153E085}" sibTransId="{E09B7114-0A1A-4120-AC54-4D8B031A297E}"/>
    <dgm:cxn modelId="{CB1A887E-BD35-439C-84BF-C738EF58557A}" type="presOf" srcId="{ACE546E1-4779-4FDE-BBE5-F2F6DFDCE0D8}" destId="{78384D57-6F4A-4F2B-BED8-7AF679683E8B}" srcOrd="1" destOrd="0" presId="urn:microsoft.com/office/officeart/2005/8/layout/process2"/>
    <dgm:cxn modelId="{E55782E6-9AD3-4C32-9323-26DED22DE212}" type="presOf" srcId="{F4883AAF-ECAE-4148-8B5B-5FE03F293646}" destId="{6EC30BA7-980E-40AE-8CEB-087C8F602915}" srcOrd="0" destOrd="0" presId="urn:microsoft.com/office/officeart/2005/8/layout/process2"/>
    <dgm:cxn modelId="{C0F4EC61-F66D-4337-85B8-4DA6C2A88492}" type="presOf" srcId="{46284FB1-A6B4-4D33-B033-F01D919E8929}" destId="{B1839483-328F-4ABB-A85C-89BAC1620734}" srcOrd="0" destOrd="0" presId="urn:microsoft.com/office/officeart/2005/8/layout/process2"/>
    <dgm:cxn modelId="{603F4CA9-5B73-4D61-9868-EFE28DBBFA37}" type="presParOf" srcId="{5CD4C8DD-8F28-47F7-B423-80F6EED09769}" destId="{3A508F4B-7D34-41B2-9BB5-AA682852FE1D}" srcOrd="0" destOrd="0" presId="urn:microsoft.com/office/officeart/2005/8/layout/process2"/>
    <dgm:cxn modelId="{C79B6B94-0689-41F3-8126-C1A082D03131}" type="presParOf" srcId="{5CD4C8DD-8F28-47F7-B423-80F6EED09769}" destId="{79EFA5D7-5751-465B-A826-FC949BFD10BC}" srcOrd="1" destOrd="0" presId="urn:microsoft.com/office/officeart/2005/8/layout/process2"/>
    <dgm:cxn modelId="{69749CF7-DF18-482E-8E0A-9582D181DC70}" type="presParOf" srcId="{79EFA5D7-5751-465B-A826-FC949BFD10BC}" destId="{78384D57-6F4A-4F2B-BED8-7AF679683E8B}" srcOrd="0" destOrd="0" presId="urn:microsoft.com/office/officeart/2005/8/layout/process2"/>
    <dgm:cxn modelId="{C4B32F80-A992-49FE-9F13-3760212AA7C9}" type="presParOf" srcId="{5CD4C8DD-8F28-47F7-B423-80F6EED09769}" destId="{6EC30BA7-980E-40AE-8CEB-087C8F602915}" srcOrd="2" destOrd="0" presId="urn:microsoft.com/office/officeart/2005/8/layout/process2"/>
    <dgm:cxn modelId="{2ABD7F77-B72A-41D4-A97D-CED522B4DD77}" type="presParOf" srcId="{5CD4C8DD-8F28-47F7-B423-80F6EED09769}" destId="{B1839483-328F-4ABB-A85C-89BAC1620734}" srcOrd="3" destOrd="0" presId="urn:microsoft.com/office/officeart/2005/8/layout/process2"/>
    <dgm:cxn modelId="{3F409AD0-316F-4D87-A2EA-C0D9B093093B}" type="presParOf" srcId="{B1839483-328F-4ABB-A85C-89BAC1620734}" destId="{A36B13D1-BDFD-43C9-BF9C-26EB49F594E4}" srcOrd="0" destOrd="0" presId="urn:microsoft.com/office/officeart/2005/8/layout/process2"/>
    <dgm:cxn modelId="{E906B270-ABD6-4A11-9C87-B19E2AC06274}" type="presParOf" srcId="{5CD4C8DD-8F28-47F7-B423-80F6EED09769}" destId="{19270A6F-7243-4EDD-B1AE-662B45DBB9DF}" srcOrd="4" destOrd="0" presId="urn:microsoft.com/office/officeart/2005/8/layout/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CAA01D-0E7A-4FF5-AE52-6B397E268B3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80B9EB0-B329-4281-B863-A51A9559F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142852"/>
            <a:ext cx="5105400" cy="2643206"/>
          </a:xfrm>
        </p:spPr>
        <p:txBody>
          <a:bodyPr>
            <a:normAutofit fontScale="90000"/>
          </a:bodyPr>
          <a:lstStyle/>
          <a:p>
            <a:r>
              <a:rPr lang="uk-UA" sz="4800" dirty="0" smtClean="0"/>
              <a:t>Період старості як етап онтогенезу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5214950"/>
            <a:ext cx="5114778" cy="8572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4578" name="Picture 2" descr="http://konspekta.net/vikidalka/baza2/107383076195.files/image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786058"/>
            <a:ext cx="4786314" cy="3880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972452" cy="642918"/>
          </a:xfrm>
        </p:spPr>
        <p:txBody>
          <a:bodyPr>
            <a:normAutofit/>
          </a:bodyPr>
          <a:lstStyle/>
          <a:p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чоловіків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жінок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972452" cy="3714776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Припущення,чому жінки живуть довше чоловіків: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чоловіків</a:t>
            </a:r>
            <a:r>
              <a:rPr lang="ru-RU" dirty="0" smtClean="0"/>
              <a:t>, великий травматизм, </a:t>
            </a:r>
            <a:r>
              <a:rPr lang="ru-RU" dirty="0" err="1" smtClean="0"/>
              <a:t>шкідливі</a:t>
            </a:r>
            <a:r>
              <a:rPr lang="ru-RU" dirty="0" smtClean="0"/>
              <a:t> </a:t>
            </a:r>
            <a:r>
              <a:rPr lang="ru-RU" dirty="0" err="1" smtClean="0"/>
              <a:t>звички</a:t>
            </a:r>
            <a:r>
              <a:rPr lang="ru-RU" dirty="0" smtClean="0"/>
              <a:t> (</a:t>
            </a:r>
            <a:r>
              <a:rPr lang="ru-RU" dirty="0" err="1" smtClean="0"/>
              <a:t>алкоголізм</a:t>
            </a:r>
            <a:r>
              <a:rPr lang="ru-RU" dirty="0" smtClean="0"/>
              <a:t>, </a:t>
            </a:r>
            <a:r>
              <a:rPr lang="ru-RU" dirty="0" err="1" smtClean="0"/>
              <a:t>куріння</a:t>
            </a:r>
            <a:r>
              <a:rPr lang="ru-RU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нейрогуморальної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 в </a:t>
            </a:r>
            <a:r>
              <a:rPr lang="ru-RU" dirty="0" err="1" smtClean="0"/>
              <a:t>організмі</a:t>
            </a:r>
            <a:r>
              <a:rPr lang="ru-RU" dirty="0" smtClean="0"/>
              <a:t>  </a:t>
            </a:r>
            <a:r>
              <a:rPr lang="ru-RU" dirty="0" err="1" smtClean="0"/>
              <a:t>жіночої</a:t>
            </a:r>
            <a:r>
              <a:rPr lang="ru-RU" dirty="0" smtClean="0"/>
              <a:t> </a:t>
            </a:r>
            <a:r>
              <a:rPr lang="ru-RU" dirty="0" err="1" smtClean="0"/>
              <a:t>статі</a:t>
            </a:r>
            <a:r>
              <a:rPr lang="ru-RU" dirty="0" smtClean="0"/>
              <a:t>(</a:t>
            </a:r>
            <a:r>
              <a:rPr lang="ru-RU" dirty="0" err="1" smtClean="0"/>
              <a:t>своєрідна</a:t>
            </a:r>
            <a:r>
              <a:rPr lang="ru-RU" dirty="0" smtClean="0"/>
              <a:t> </a:t>
            </a:r>
            <a:r>
              <a:rPr lang="ru-RU" dirty="0" err="1" smtClean="0"/>
              <a:t>захисна</a:t>
            </a:r>
            <a:r>
              <a:rPr lang="ru-RU" dirty="0" smtClean="0"/>
              <a:t> 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жіночих</a:t>
            </a:r>
            <a:r>
              <a:rPr lang="ru-RU" dirty="0" smtClean="0"/>
              <a:t> </a:t>
            </a:r>
            <a:r>
              <a:rPr lang="ru-RU" dirty="0" err="1" smtClean="0"/>
              <a:t>статевих</a:t>
            </a:r>
            <a:r>
              <a:rPr lang="ru-RU" dirty="0" smtClean="0"/>
              <a:t> </a:t>
            </a:r>
            <a:r>
              <a:rPr lang="ru-RU" dirty="0" err="1" smtClean="0"/>
              <a:t>гормонів</a:t>
            </a:r>
            <a:r>
              <a:rPr lang="ru-RU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Х-хромосом у </a:t>
            </a:r>
            <a:r>
              <a:rPr lang="ru-RU" dirty="0" err="1" smtClean="0"/>
              <a:t>жінок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надійність</a:t>
            </a:r>
            <a:r>
              <a:rPr lang="ru-RU" dirty="0" smtClean="0"/>
              <a:t> </a:t>
            </a:r>
            <a:r>
              <a:rPr lang="ru-RU" dirty="0" err="1" smtClean="0"/>
              <a:t>генетичного</a:t>
            </a:r>
            <a:r>
              <a:rPr lang="ru-RU" dirty="0" smtClean="0"/>
              <a:t> </a:t>
            </a:r>
            <a:r>
              <a:rPr lang="ru-RU" dirty="0" err="1" smtClean="0"/>
              <a:t>апарату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7106" name="Picture 2" descr="https://im2-tub-ua.yandex.net/i?id=392acfe8fc353c421065dd86251a6809&amp;n=33&amp;h=215&amp;w=4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286256"/>
            <a:ext cx="4429156" cy="2571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uk-UA" dirty="0" smtClean="0"/>
              <a:t>Процеси старіння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15370" cy="5572164"/>
          </a:xfrm>
        </p:spPr>
        <p:txBody>
          <a:bodyPr/>
          <a:lstStyle/>
          <a:p>
            <a:pPr algn="ctr">
              <a:buNone/>
            </a:pP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старості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b="1" dirty="0" err="1" smtClean="0"/>
              <a:t>геронтогенезом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грец</a:t>
            </a:r>
            <a:r>
              <a:rPr lang="ru-RU" dirty="0" smtClean="0"/>
              <a:t>, </a:t>
            </a:r>
            <a:r>
              <a:rPr lang="en-US" dirty="0" err="1" smtClean="0"/>
              <a:t>geron</a:t>
            </a:r>
            <a:r>
              <a:rPr lang="en-US" dirty="0" smtClean="0"/>
              <a:t> - </a:t>
            </a:r>
            <a:r>
              <a:rPr lang="ru-RU" dirty="0" smtClean="0"/>
              <a:t>стара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genesis - </a:t>
            </a:r>
            <a:r>
              <a:rPr lang="ru-RU" dirty="0" err="1" smtClean="0"/>
              <a:t>походження</a:t>
            </a:r>
            <a:r>
              <a:rPr lang="ru-RU" dirty="0" smtClean="0"/>
              <a:t>)</a:t>
            </a:r>
          </a:p>
          <a:p>
            <a:endParaRPr lang="uk-UA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видокремлює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 </a:t>
            </a:r>
            <a:r>
              <a:rPr lang="ru-RU" dirty="0" err="1" smtClean="0"/>
              <a:t>геронтогенезу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- </a:t>
            </a:r>
            <a:r>
              <a:rPr lang="ru-RU" dirty="0" err="1" smtClean="0"/>
              <a:t>похилий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 (для </a:t>
            </a:r>
            <a:r>
              <a:rPr lang="ru-RU" dirty="0" err="1" smtClean="0"/>
              <a:t>чоловіків</a:t>
            </a:r>
            <a:r>
              <a:rPr lang="ru-RU" dirty="0" smtClean="0"/>
              <a:t> 60-74 роки, для </a:t>
            </a:r>
            <a:r>
              <a:rPr lang="ru-RU" dirty="0" err="1" smtClean="0"/>
              <a:t>жінок</a:t>
            </a:r>
            <a:r>
              <a:rPr lang="ru-RU" dirty="0" smtClean="0"/>
              <a:t> 55-74 роки);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- </a:t>
            </a:r>
            <a:r>
              <a:rPr lang="ru-RU" dirty="0" err="1" smtClean="0"/>
              <a:t>старечий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 (75-90 </a:t>
            </a:r>
            <a:r>
              <a:rPr lang="ru-RU" dirty="0" err="1" smtClean="0"/>
              <a:t>років</a:t>
            </a:r>
            <a:r>
              <a:rPr lang="ru-RU" dirty="0" smtClean="0"/>
              <a:t>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- </a:t>
            </a:r>
            <a:r>
              <a:rPr lang="ru-RU" dirty="0" err="1" smtClean="0"/>
              <a:t>вік</a:t>
            </a:r>
            <a:r>
              <a:rPr lang="ru-RU" dirty="0" smtClean="0"/>
              <a:t> </a:t>
            </a:r>
            <a:r>
              <a:rPr lang="ru-RU" dirty="0" err="1" smtClean="0"/>
              <a:t>довгожительства</a:t>
            </a:r>
            <a:r>
              <a:rPr lang="ru-RU" dirty="0" smtClean="0"/>
              <a:t> (90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старші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Етапи старіння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28596" y="928670"/>
            <a:ext cx="7467600" cy="5302380"/>
          </a:xfrm>
        </p:spPr>
        <p:txBody>
          <a:bodyPr/>
          <a:lstStyle/>
          <a:p>
            <a:pPr algn="ctr">
              <a:buNone/>
            </a:pPr>
            <a:r>
              <a:rPr lang="uk-UA" sz="3600" dirty="0" smtClean="0"/>
              <a:t>Перший етап</a:t>
            </a:r>
            <a:r>
              <a:rPr lang="uk-UA" dirty="0" smtClean="0"/>
              <a:t>:</a:t>
            </a:r>
          </a:p>
          <a:p>
            <a:pPr algn="ctr">
              <a:buNone/>
            </a:pPr>
            <a:r>
              <a:rPr lang="ru-RU" b="1" dirty="0" err="1" smtClean="0"/>
              <a:t>Характеризується</a:t>
            </a:r>
            <a:r>
              <a:rPr lang="ru-RU" b="1" dirty="0" smtClean="0"/>
              <a:t> </a:t>
            </a:r>
            <a:r>
              <a:rPr lang="ru-RU" b="1" dirty="0" err="1" smtClean="0"/>
              <a:t>змінами</a:t>
            </a:r>
            <a:r>
              <a:rPr lang="ru-RU" b="1" dirty="0" smtClean="0"/>
              <a:t> характеру </a:t>
            </a:r>
            <a:r>
              <a:rPr lang="ru-RU" b="1" dirty="0" err="1" smtClean="0"/>
              <a:t>людини</a:t>
            </a:r>
            <a:r>
              <a:rPr lang="ru-RU" dirty="0" smtClean="0"/>
              <a:t>. </a:t>
            </a:r>
          </a:p>
          <a:p>
            <a:pPr algn="ctr">
              <a:buNone/>
            </a:pPr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неуважність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неможливість</a:t>
            </a:r>
            <a:r>
              <a:rPr lang="ru-RU" dirty="0" smtClean="0"/>
              <a:t> </a:t>
            </a:r>
            <a:r>
              <a:rPr lang="ru-RU" dirty="0" err="1" smtClean="0"/>
              <a:t>зосередитися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швидку</a:t>
            </a:r>
            <a:r>
              <a:rPr lang="ru-RU" dirty="0" smtClean="0"/>
              <a:t> </a:t>
            </a:r>
            <a:r>
              <a:rPr lang="ru-RU" dirty="0" err="1" smtClean="0"/>
              <a:t>стомлюваність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монотонних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засипанням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err="1" smtClean="0"/>
              <a:t>несподівані</a:t>
            </a:r>
            <a:r>
              <a:rPr lang="ru-RU" dirty="0" smtClean="0"/>
              <a:t> </a:t>
            </a:r>
            <a:r>
              <a:rPr lang="ru-RU" dirty="0" err="1" smtClean="0"/>
              <a:t>емоційні</a:t>
            </a:r>
            <a:r>
              <a:rPr lang="ru-RU" dirty="0" smtClean="0"/>
              <a:t> спади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підйоми</a:t>
            </a:r>
            <a:r>
              <a:rPr lang="ru-RU" dirty="0" smtClean="0"/>
              <a:t>, </a:t>
            </a:r>
            <a:r>
              <a:rPr lang="ru-RU" dirty="0" err="1" smtClean="0"/>
              <a:t>дратівливість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розлади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Другий етап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4714876" cy="5715016"/>
          </a:xfrm>
        </p:spPr>
        <p:txBody>
          <a:bodyPr/>
          <a:lstStyle/>
          <a:p>
            <a:pPr lvl="1" algn="ctr">
              <a:buNone/>
            </a:pPr>
            <a:r>
              <a:rPr lang="uk-UA" dirty="0" smtClean="0"/>
              <a:t>Характеризується:</a:t>
            </a:r>
          </a:p>
          <a:p>
            <a:pPr lvl="1" algn="ctr">
              <a:buFont typeface="Wingdings" pitchFamily="2" charset="2"/>
              <a:buChar char="q"/>
            </a:pPr>
            <a:r>
              <a:rPr lang="uk-UA" sz="2400" b="1" dirty="0" smtClean="0"/>
              <a:t>Зміна структури шкіри </a:t>
            </a:r>
            <a:r>
              <a:rPr lang="uk-UA" sz="2400" dirty="0" smtClean="0"/>
              <a:t>за </a:t>
            </a:r>
            <a:r>
              <a:rPr lang="uk-UA" dirty="0" smtClean="0"/>
              <a:t>рахунок нестачі колагену виникають зморшки, пігментні плями, подразнення</a:t>
            </a:r>
          </a:p>
          <a:p>
            <a:pPr lvl="1">
              <a:buFont typeface="Wingdings" pitchFamily="2" charset="2"/>
              <a:buChar char="q"/>
            </a:pPr>
            <a:endParaRPr lang="uk-UA" dirty="0" smtClean="0"/>
          </a:p>
          <a:p>
            <a:pPr lvl="1" algn="ctr">
              <a:buFont typeface="Wingdings" pitchFamily="2" charset="2"/>
              <a:buChar char="q"/>
            </a:pPr>
            <a:r>
              <a:rPr lang="uk-UA" sz="2400" b="1" dirty="0" smtClean="0"/>
              <a:t>Зміна структури волосся </a:t>
            </a:r>
          </a:p>
          <a:p>
            <a:pPr lvl="1" algn="ctr">
              <a:buNone/>
            </a:pPr>
            <a:r>
              <a:rPr lang="ru-RU" dirty="0" err="1" smtClean="0"/>
              <a:t>змінюється</a:t>
            </a:r>
            <a:r>
              <a:rPr lang="ru-RU" dirty="0" smtClean="0"/>
              <a:t> структура,</a:t>
            </a:r>
            <a:r>
              <a:rPr lang="uk-UA" dirty="0" smtClean="0"/>
              <a:t>з'являється </a:t>
            </a:r>
            <a:r>
              <a:rPr lang="ru-RU" dirty="0" err="1" smtClean="0"/>
              <a:t>ламкість,тьмяність</a:t>
            </a:r>
            <a:r>
              <a:rPr lang="ru-RU" dirty="0" smtClean="0"/>
              <a:t>,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 smtClean="0"/>
              <a:t>колір</a:t>
            </a:r>
            <a:r>
              <a:rPr lang="ru-RU" dirty="0" smtClean="0"/>
              <a:t> — </a:t>
            </a:r>
            <a:r>
              <a:rPr lang="ru-RU" dirty="0" err="1" smtClean="0"/>
              <a:t>з'являється</a:t>
            </a:r>
            <a:r>
              <a:rPr lang="ru-RU" dirty="0" smtClean="0"/>
              <a:t> </a:t>
            </a:r>
            <a:r>
              <a:rPr lang="ru-RU" dirty="0" err="1" smtClean="0"/>
              <a:t>сивина</a:t>
            </a:r>
            <a:r>
              <a:rPr lang="ru-RU" dirty="0" smtClean="0"/>
              <a:t>. У </a:t>
            </a:r>
            <a:r>
              <a:rPr lang="ru-RU" dirty="0" err="1" smtClean="0"/>
              <a:t>чоловіків</a:t>
            </a:r>
            <a:r>
              <a:rPr lang="ru-RU" dirty="0" smtClean="0"/>
              <a:t> часто </a:t>
            </a:r>
            <a:r>
              <a:rPr lang="ru-RU" dirty="0" err="1" smtClean="0"/>
              <a:t>відзначається</a:t>
            </a:r>
            <a:r>
              <a:rPr lang="ru-RU" dirty="0" smtClean="0"/>
              <a:t> </a:t>
            </a:r>
            <a:r>
              <a:rPr lang="ru-RU" dirty="0" err="1" smtClean="0"/>
              <a:t>облисіння</a:t>
            </a:r>
            <a:endParaRPr lang="ru-RU" dirty="0"/>
          </a:p>
        </p:txBody>
      </p:sp>
      <p:pic>
        <p:nvPicPr>
          <p:cNvPr id="11" name="Содержимое 10" descr="i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000108"/>
            <a:ext cx="4079711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50" name="AutoShape 2" descr="https://4.bp.blogspot.com/-NtbUbM7w30g/VztdCU-vm4I/AAAAAAAAFPo/WEdteP7PMFQ_P45WrpJ7EfShkYPu-deMQCLcB/s1600/when-aging-begi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2" name="AutoShape 4" descr="https://4.bp.blogspot.com/-NtbUbM7w30g/VztdCU-vm4I/AAAAAAAAFPo/WEdteP7PMFQ_P45WrpJ7EfShkYPu-deMQCLcB/s1600/when-aging-begi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4" name="AutoShape 6" descr="https://4.bp.blogspot.com/-NtbUbM7w30g/VztdCU-vm4I/AAAAAAAAFPo/WEdteP7PMFQ_P45WrpJ7EfShkYPu-deMQCLcB/s1600/when-aging-begi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Третій етап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3900518" cy="5357850"/>
          </a:xfrm>
        </p:spPr>
        <p:txBody>
          <a:bodyPr/>
          <a:lstStyle/>
          <a:p>
            <a:pPr algn="ctr"/>
            <a:r>
              <a:rPr lang="uk-UA" sz="2800" b="1" dirty="0" smtClean="0"/>
              <a:t>Вікові зміни хребта</a:t>
            </a:r>
          </a:p>
          <a:p>
            <a:pPr algn="ctr">
              <a:buNone/>
            </a:pPr>
            <a:r>
              <a:rPr lang="uk-UA" dirty="0" smtClean="0"/>
              <a:t>порушення кальцієво-фосфорного обміну призводить до необоротних змін,а саме до </a:t>
            </a:r>
            <a:r>
              <a:rPr lang="uk-UA" u="sng" dirty="0" smtClean="0"/>
              <a:t>остеопорозу.</a:t>
            </a:r>
          </a:p>
          <a:p>
            <a:pPr algn="ctr">
              <a:buNone/>
            </a:pPr>
            <a:endParaRPr lang="uk-UA" u="sng" dirty="0" smtClean="0"/>
          </a:p>
          <a:p>
            <a:pPr algn="ctr">
              <a:buNone/>
            </a:pPr>
            <a:r>
              <a:rPr lang="uk-UA" u="sng" dirty="0" smtClean="0"/>
              <a:t>Внаслідок цього порушується робота всіх систем організму.</a:t>
            </a:r>
            <a:endParaRPr lang="ru-RU" u="sng" dirty="0"/>
          </a:p>
        </p:txBody>
      </p:sp>
      <p:pic>
        <p:nvPicPr>
          <p:cNvPr id="6" name="Содержимое 5" descr="i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714876" y="1142984"/>
            <a:ext cx="3418391" cy="2998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986" name="Picture 2" descr="https://im2-tub-ua.yandex.net/i?id=5e7d35f21867a809e15f914165b8e7cc&amp;n=33&amp;h=215&amp;w=38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4214818"/>
            <a:ext cx="3638550" cy="2047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Причини старіння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214422"/>
          <a:ext cx="7758138" cy="5259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Теорії старіння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115328" cy="5545282"/>
          </a:xfrm>
        </p:spPr>
        <p:txBody>
          <a:bodyPr/>
          <a:lstStyle/>
          <a:p>
            <a:pPr marL="514350" indent="-514350" algn="ctr">
              <a:buNone/>
            </a:pPr>
            <a:r>
              <a:rPr lang="uk-UA" sz="2800" b="1" dirty="0" err="1" smtClean="0"/>
              <a:t>Молекулярно</a:t>
            </a:r>
            <a:r>
              <a:rPr lang="uk-UA" sz="2800" b="1" dirty="0" smtClean="0"/>
              <a:t> – генетична теорія</a:t>
            </a:r>
          </a:p>
          <a:p>
            <a:pPr algn="ctr">
              <a:buNone/>
            </a:pPr>
            <a:r>
              <a:rPr lang="uk-UA" dirty="0" smtClean="0"/>
              <a:t>старіння генетичного матеріалу людини</a:t>
            </a:r>
          </a:p>
          <a:p>
            <a:pPr marL="457200" indent="-457200" algn="ctr">
              <a:buNone/>
            </a:pPr>
            <a:endParaRPr lang="uk-UA" b="1" dirty="0" smtClean="0"/>
          </a:p>
          <a:p>
            <a:pPr marL="457200" indent="-457200" algn="ctr">
              <a:buNone/>
            </a:pPr>
            <a:r>
              <a:rPr lang="uk-UA" sz="2800" b="1" dirty="0" err="1" smtClean="0"/>
              <a:t>Теломерна</a:t>
            </a:r>
            <a:r>
              <a:rPr lang="uk-UA" sz="2800" b="1" dirty="0" smtClean="0"/>
              <a:t> теорія </a:t>
            </a:r>
          </a:p>
          <a:p>
            <a:pPr algn="ctr">
              <a:buNone/>
            </a:pPr>
            <a:r>
              <a:rPr lang="uk-UA" dirty="0" smtClean="0"/>
              <a:t>полягає у тому, що людські клітини шкіри здатні ділитися в пробірці не більше 50 разів</a:t>
            </a:r>
          </a:p>
          <a:p>
            <a:endParaRPr lang="uk-UA" dirty="0" smtClean="0"/>
          </a:p>
          <a:p>
            <a:pPr algn="ctr">
              <a:buNone/>
            </a:pPr>
            <a:r>
              <a:rPr lang="uk-UA" sz="2800" b="1" dirty="0" err="1" smtClean="0"/>
              <a:t>Отногенична</a:t>
            </a:r>
            <a:r>
              <a:rPr lang="uk-UA" sz="2800" b="1" dirty="0" smtClean="0"/>
              <a:t> теорія </a:t>
            </a:r>
          </a:p>
          <a:p>
            <a:pPr algn="ctr">
              <a:buNone/>
            </a:pPr>
            <a:r>
              <a:rPr lang="uk-UA" dirty="0" smtClean="0"/>
              <a:t> Головна причина старіння -</a:t>
            </a:r>
            <a:r>
              <a:rPr lang="ru-RU" dirty="0" err="1" smtClean="0"/>
              <a:t>вікове</a:t>
            </a:r>
            <a:r>
              <a:rPr lang="ru-RU" dirty="0" smtClean="0"/>
              <a:t>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чутливості</a:t>
            </a:r>
            <a:r>
              <a:rPr lang="ru-RU" dirty="0" smtClean="0"/>
              <a:t> </a:t>
            </a:r>
            <a:r>
              <a:rPr lang="ru-RU" dirty="0" err="1" smtClean="0"/>
              <a:t>гіпоталамуса</a:t>
            </a:r>
            <a:r>
              <a:rPr lang="ru-RU" dirty="0" smtClean="0"/>
              <a:t> до </a:t>
            </a:r>
            <a:r>
              <a:rPr lang="ru-RU" dirty="0" err="1" smtClean="0"/>
              <a:t>регуляторних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надходять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залоз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секреції</a:t>
            </a:r>
            <a:r>
              <a:rPr lang="ru-RU" dirty="0" smtClean="0"/>
              <a:t>. 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968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dirty="0" err="1" smtClean="0"/>
              <a:t>Адаптаційно-регуляторна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теорія</a:t>
            </a:r>
            <a:endParaRPr lang="ru-RU" sz="2800" b="1" dirty="0" smtClean="0"/>
          </a:p>
          <a:p>
            <a:pPr algn="ctr">
              <a:buNone/>
            </a:pPr>
            <a:r>
              <a:rPr lang="uk-UA" sz="2000" dirty="0" smtClean="0"/>
              <a:t>Заснована</a:t>
            </a:r>
            <a:r>
              <a:rPr lang="uk-UA" sz="2000" dirty="0" smtClean="0">
                <a:latin typeface="+mj-lt"/>
              </a:rPr>
              <a:t> на поширеному уявлені про те,що </a:t>
            </a:r>
            <a:r>
              <a:rPr lang="ru-RU" sz="2000" dirty="0" smtClean="0">
                <a:latin typeface="+mj-lt"/>
              </a:rPr>
              <a:t>смерть </a:t>
            </a:r>
            <a:r>
              <a:rPr lang="ru-RU" sz="2000" dirty="0" err="1" smtClean="0">
                <a:latin typeface="+mj-lt"/>
              </a:rPr>
              <a:t>і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старість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генетично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dirty="0" err="1" smtClean="0">
                <a:latin typeface="+mj-lt"/>
              </a:rPr>
              <a:t>запрограмовані</a:t>
            </a:r>
            <a:endParaRPr lang="ru-RU" sz="20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вільних</a:t>
            </a:r>
            <a:r>
              <a:rPr lang="ru-RU" b="1" dirty="0" smtClean="0"/>
              <a:t> </a:t>
            </a:r>
            <a:r>
              <a:rPr lang="ru-RU" b="1" dirty="0" err="1" smtClean="0"/>
              <a:t>радикалів</a:t>
            </a:r>
            <a:r>
              <a:rPr lang="ru-RU" b="1" dirty="0" smtClean="0"/>
              <a:t> </a:t>
            </a:r>
          </a:p>
          <a:p>
            <a:pPr algn="ctr">
              <a:buNone/>
            </a:pPr>
            <a:r>
              <a:rPr lang="ru-RU" sz="2000" dirty="0" err="1" smtClean="0"/>
              <a:t>Згідно</a:t>
            </a:r>
            <a:r>
              <a:rPr lang="ru-RU" sz="2000" dirty="0" smtClean="0"/>
              <a:t> </a:t>
            </a:r>
            <a:r>
              <a:rPr lang="ru-RU" sz="2000" dirty="0" err="1" smtClean="0"/>
              <a:t>цієї</a:t>
            </a:r>
            <a:r>
              <a:rPr lang="ru-RU" sz="2000" dirty="0" smtClean="0"/>
              <a:t> </a:t>
            </a:r>
            <a:r>
              <a:rPr lang="ru-RU" sz="2000" dirty="0" err="1" smtClean="0"/>
              <a:t>теорії</a:t>
            </a:r>
            <a:r>
              <a:rPr lang="ru-RU" sz="2000" dirty="0" smtClean="0"/>
              <a:t>, причиною </a:t>
            </a:r>
            <a:r>
              <a:rPr lang="ru-RU" sz="2000" dirty="0" err="1" smtClean="0"/>
              <a:t>порушення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клітин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необхідні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багатьох</a:t>
            </a:r>
            <a:r>
              <a:rPr lang="ru-RU" sz="2000" dirty="0" smtClean="0"/>
              <a:t> </a:t>
            </a:r>
            <a:r>
              <a:rPr lang="ru-RU" sz="2000" dirty="0" err="1" smtClean="0"/>
              <a:t>біохімічних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процесів</a:t>
            </a:r>
            <a:r>
              <a:rPr lang="ru-RU" sz="2000" dirty="0" smtClean="0"/>
              <a:t> </a:t>
            </a:r>
            <a:r>
              <a:rPr lang="ru-RU" sz="2000" dirty="0" err="1" smtClean="0"/>
              <a:t>вільні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радикали</a:t>
            </a:r>
            <a:r>
              <a:rPr lang="ru-RU" sz="2000" dirty="0" smtClean="0"/>
              <a:t> - </a:t>
            </a:r>
            <a:r>
              <a:rPr lang="ru-RU" sz="2000" dirty="0" err="1" smtClean="0"/>
              <a:t>активні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</a:t>
            </a:r>
            <a:r>
              <a:rPr lang="ru-RU" sz="2000" dirty="0" err="1" smtClean="0"/>
              <a:t>кисню</a:t>
            </a:r>
            <a:r>
              <a:rPr lang="ru-RU" sz="2000" dirty="0" smtClean="0"/>
              <a:t>, </a:t>
            </a:r>
            <a:r>
              <a:rPr lang="ru-RU" sz="2000" dirty="0" err="1" smtClean="0"/>
              <a:t>синтезовані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головним</a:t>
            </a:r>
            <a:r>
              <a:rPr lang="ru-RU" sz="2000" dirty="0" smtClean="0"/>
              <a:t> чином у </a:t>
            </a:r>
            <a:r>
              <a:rPr lang="ru-RU" sz="2000" dirty="0" err="1" smtClean="0"/>
              <a:t>мітохондріях</a:t>
            </a:r>
            <a:r>
              <a:rPr lang="ru-RU" sz="2000" dirty="0" smtClean="0"/>
              <a:t> - </a:t>
            </a:r>
            <a:r>
              <a:rPr lang="ru-RU" sz="2000" dirty="0" err="1" smtClean="0"/>
              <a:t>енергетичних</a:t>
            </a:r>
            <a:r>
              <a:rPr lang="ru-RU" sz="2000" dirty="0" smtClean="0"/>
              <a:t> фабриках </a:t>
            </a:r>
            <a:r>
              <a:rPr lang="ru-RU" sz="2000" dirty="0" err="1" smtClean="0"/>
              <a:t>клітин</a:t>
            </a:r>
            <a:endParaRPr lang="ru-RU" sz="2000" dirty="0" smtClean="0"/>
          </a:p>
          <a:p>
            <a:pPr>
              <a:buFont typeface="Wingdings" pitchFamily="2" charset="2"/>
              <a:buChar char="q"/>
            </a:pPr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апоптозу</a:t>
            </a:r>
            <a:endParaRPr lang="ru-RU" b="1" dirty="0" smtClean="0"/>
          </a:p>
          <a:p>
            <a:pPr algn="ctr">
              <a:buNone/>
            </a:pPr>
            <a:r>
              <a:rPr lang="ru-RU" sz="2000" dirty="0" err="1" smtClean="0"/>
              <a:t>Апоптоз</a:t>
            </a:r>
            <a:r>
              <a:rPr lang="ru-RU" sz="2000" dirty="0" smtClean="0"/>
              <a:t> - </a:t>
            </a:r>
            <a:r>
              <a:rPr lang="ru-RU" sz="2000" dirty="0" err="1" smtClean="0"/>
              <a:t>процес</a:t>
            </a:r>
            <a:r>
              <a:rPr lang="ru-RU" sz="2000" dirty="0" smtClean="0"/>
              <a:t> </a:t>
            </a:r>
            <a:r>
              <a:rPr lang="ru-RU" sz="2000" dirty="0" err="1" smtClean="0"/>
              <a:t>запрограмованої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загибелі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клітини</a:t>
            </a:r>
            <a:endParaRPr lang="ru-RU" sz="2000" dirty="0" smtClean="0"/>
          </a:p>
          <a:p>
            <a:pPr>
              <a:buFont typeface="Wingdings" pitchFamily="2" charset="2"/>
              <a:buChar char="q"/>
            </a:pPr>
            <a:endParaRPr lang="ru-RU" b="1" dirty="0" smtClean="0"/>
          </a:p>
          <a:p>
            <a:pPr>
              <a:buFont typeface="Wingdings" pitchFamily="2" charset="2"/>
              <a:buChar char="q"/>
            </a:pPr>
            <a:r>
              <a:rPr lang="ru-RU" b="1" dirty="0" err="1" smtClean="0"/>
              <a:t>Старіння</a:t>
            </a:r>
            <a:r>
              <a:rPr lang="ru-RU" b="1" dirty="0" smtClean="0"/>
              <a:t> -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помилка</a:t>
            </a:r>
            <a:endParaRPr lang="ru-RU" b="1" dirty="0" smtClean="0"/>
          </a:p>
          <a:p>
            <a:pPr algn="ctr">
              <a:buNone/>
            </a:pPr>
            <a:r>
              <a:rPr lang="ru-RU" sz="2000" dirty="0" smtClean="0"/>
              <a:t>Основою </a:t>
            </a:r>
            <a:r>
              <a:rPr lang="ru-RU" sz="2000" dirty="0" err="1" smtClean="0"/>
              <a:t>теорії</a:t>
            </a:r>
            <a:r>
              <a:rPr lang="ru-RU" sz="2000" dirty="0" smtClean="0"/>
              <a:t> стало те,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викликає</a:t>
            </a:r>
            <a:r>
              <a:rPr lang="ru-RU" sz="2000" dirty="0" smtClean="0"/>
              <a:t> </a:t>
            </a:r>
            <a:r>
              <a:rPr lang="ru-RU" sz="2000" dirty="0" err="1" smtClean="0"/>
              <a:t>мутацію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клітин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призводить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старіння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організму</a:t>
            </a:r>
            <a:r>
              <a:rPr lang="ru-RU" sz="2000" dirty="0" smtClean="0"/>
              <a:t> в </a:t>
            </a:r>
            <a:r>
              <a:rPr lang="ru-RU" sz="2000" dirty="0" err="1" smtClean="0"/>
              <a:t>цілому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uk-UA" dirty="0" smtClean="0"/>
              <a:t>Тривалість життя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071546"/>
            <a:ext cx="8572560" cy="5500726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Фактори,які визначають тривалість життя: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Біологічні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Спадкові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Соціальні( праця, відпочинок, харчування)</a:t>
            </a:r>
            <a:endParaRPr lang="ru-RU" dirty="0" smtClean="0"/>
          </a:p>
        </p:txBody>
      </p:sp>
      <p:pic>
        <p:nvPicPr>
          <p:cNvPr id="43010" name="Picture 2" descr="http://vkursi.com/uploads/images/d/4/e/2/488/ecee4319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928934"/>
            <a:ext cx="6143668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210</TotalTime>
  <Words>377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Період старості як етап онтогенезу</vt:lpstr>
      <vt:lpstr>Процеси старіння</vt:lpstr>
      <vt:lpstr>Етапи старіння</vt:lpstr>
      <vt:lpstr>Другий етап</vt:lpstr>
      <vt:lpstr>Третій етап</vt:lpstr>
      <vt:lpstr>Причини старіння</vt:lpstr>
      <vt:lpstr>Теорії старіння</vt:lpstr>
      <vt:lpstr>Слайд 8</vt:lpstr>
      <vt:lpstr>Тривалість життя</vt:lpstr>
      <vt:lpstr>Тривалість життя чоловіків і жінок</vt:lpstr>
      <vt:lpstr>Слайд 11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Період старості як етап онтогенезу</dc:title>
  <dc:creator>www.PHILka.RU</dc:creator>
  <cp:lastModifiedBy>Asus</cp:lastModifiedBy>
  <cp:revision>21</cp:revision>
  <dcterms:created xsi:type="dcterms:W3CDTF">2017-01-09T17:58:39Z</dcterms:created>
  <dcterms:modified xsi:type="dcterms:W3CDTF">2022-05-17T21:09:11Z</dcterms:modified>
</cp:coreProperties>
</file>