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0" r:id="rId4"/>
    <p:sldId id="284" r:id="rId5"/>
    <p:sldId id="325" r:id="rId6"/>
    <p:sldId id="258" r:id="rId7"/>
    <p:sldId id="257" r:id="rId8"/>
    <p:sldId id="329" r:id="rId9"/>
    <p:sldId id="259" r:id="rId10"/>
    <p:sldId id="314" r:id="rId11"/>
    <p:sldId id="322" r:id="rId12"/>
    <p:sldId id="324" r:id="rId13"/>
    <p:sldId id="323" r:id="rId14"/>
    <p:sldId id="326" r:id="rId15"/>
    <p:sldId id="327" r:id="rId16"/>
    <p:sldId id="330" r:id="rId17"/>
    <p:sldId id="328" r:id="rId18"/>
    <p:sldId id="3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5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C698B-3622-41EB-A009-47B496B90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02644D-6A60-4ACD-BB10-20C12856D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00F2A1-ADBF-4C10-A1DB-1EF736D2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F6EB7F-1992-4895-BAC0-85BB3DF00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323F50-D08A-4DCC-8664-CE57CBBA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26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5187D-E6D2-4D13-9D1B-6D968977F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50A0D5-2C83-47CF-A85C-64850F80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5F14B7-3027-4D89-9B4D-710744CA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99485-C2C7-479B-80DB-BA97AD5A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B4C1BE-46C2-4B45-98E1-FF2C9E86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19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5103EA-5FB6-41D5-808D-0084C4F47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600E5A-A19E-4F52-991B-EFF5AF04E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ECC87-4541-4CA1-9073-7E94CE5E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BCB0B9-8234-4058-A580-5FDC8B3D6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1D130D-420B-4AF2-A5A0-9B7E80610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07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967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84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12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60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05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61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40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9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AD54F-C1EE-49AE-853C-8A9CD651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225BC9-9F00-4A95-8E9B-0B959E495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D43D44-C2AD-440F-9361-E8E15627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7C52A-0B08-4953-AA8B-FD9B6BA91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8BB63-65A6-4883-850B-74518FBD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02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01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42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7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368C2-EE13-4FF1-AADF-8D878BBD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47837F-9AA2-4C0F-A7BB-4935318EA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6B130-8502-4926-9AD8-20679DB0B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4BE5F5-DEFC-4C65-BCEA-256DFC3D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2B870-3D4F-47F3-A64E-53184360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13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25F63-913B-4078-9863-F6B80709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9D2C6E-2854-40B9-9076-4AD4D6CBA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C556E8-0BE7-4444-85C4-F50B5F76B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1D6777-FCD1-4135-8223-9BD37087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38801-CE8B-4FBE-89CD-82374DF7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7D42BF-138C-4BC7-AC74-CA9CBECB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57889-1350-49D2-875D-2D1F69B2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7D0B9C-B81C-4509-9CD6-115B7510D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428582-A5FD-4ABB-9395-DD019B9FC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A72641-5FFB-4279-A77B-0086F8DBD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64C3F-60FA-44FA-803B-D06581FC3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437CE5-B12D-4843-9B6F-73175BEB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DC7ECB-9121-4CAD-996D-C7F81E8C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79F690-AD5A-4F31-846A-A3A6FEE6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8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4D7F8-1DE1-462E-8182-F79659A90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A6FBC5-79BC-4DD9-9A52-5217E6D5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B92FB1-7C64-41BD-965E-DC532F1D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2AA434-C3BE-4033-B17D-E661A00C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3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88674F-31EB-4BE5-8838-67225BE1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C7952C-FCA1-4627-BD67-4271210B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4D1868-2A92-4356-AB9A-1E03B514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6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84911-C8B5-44AE-9DE2-86CDE9D3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0FC56D-330B-4640-9E70-ED08D8E37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8089E5-3356-4A3B-83C0-981EDD06B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2EE501-55C9-453D-9837-57F46E481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F6641C-6603-4845-82BB-FD8594BB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9866B7-8B3E-4680-B03D-D74C6990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5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B4B6C-D4C0-447F-B0B6-B60A2F04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69A9-5097-46C7-B6BC-DDE0AB4FC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67E87D-19AD-43E5-9495-1040CF208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7769EB-F429-45D3-8445-9EA4ABB1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83853C-55DB-4960-AC16-11AAC0DA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E08B24-8C31-4A5D-B085-6E71897A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7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8E150-E228-4272-A963-42C8C7948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A57591-AC77-4BDB-A11C-CB78739DB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09A96-2A94-4296-8D91-CF89A61C2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CEA47-3A1B-4F87-9138-52012C67D628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815081-442E-4E32-B62C-CA17DE820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0C3ACC-1C4D-4CB6-B00A-BD1F7F475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6BFE-2F7A-4305-A1C1-9185C5E0E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3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10-Apr-21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http://image.zn.ua/media/images/original/Jun2011/34816.jpg">
            <a:extLst>
              <a:ext uri="{FF2B5EF4-FFF2-40B4-BE49-F238E27FC236}">
                <a16:creationId xmlns:a16="http://schemas.microsoft.com/office/drawing/2014/main" id="{C8BC5507-79A5-468D-BD1E-F5B2D294F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3873" b="9090"/>
          <a:stretch/>
        </p:blipFill>
        <p:spPr bwMode="auto">
          <a:xfrm>
            <a:off x="0" y="10"/>
            <a:ext cx="8668492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FA43D-6484-4306-99DC-C3ED9BDF8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uk-UA" sz="4800" dirty="0"/>
              <a:t>Голокост: художня репрезентація</a:t>
            </a:r>
            <a:endParaRPr lang="en-US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D26D9F-6426-4B64-AB10-A137B70AB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uk-UA" sz="2000" dirty="0"/>
              <a:t>«Банальність зла» </a:t>
            </a:r>
          </a:p>
          <a:p>
            <a:pPr algn="l"/>
            <a:r>
              <a:rPr lang="uk-UA" sz="2000" dirty="0"/>
              <a:t>Пастки </a:t>
            </a:r>
            <a:r>
              <a:rPr lang="uk-UA" sz="2000" dirty="0" err="1"/>
              <a:t>демонізації</a:t>
            </a:r>
            <a:r>
              <a:rPr lang="uk-UA" sz="2000" dirty="0"/>
              <a:t> </a:t>
            </a:r>
          </a:p>
          <a:p>
            <a:pPr algn="l"/>
            <a:r>
              <a:rPr lang="uk-UA" sz="2000" dirty="0"/>
              <a:t>«Казкова умовність»: переваги і недоліки 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107FEC3-B039-48BB-9C6C-CC5D4DCBF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243" y="6101637"/>
            <a:ext cx="3622933" cy="7437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BE2A18-E73B-4B9F-9304-1691507F5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7629" y="85898"/>
            <a:ext cx="1534160" cy="15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79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58A21-FE21-40DF-B7BA-BE9A4EF6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/>
          </a:bodyPr>
          <a:lstStyle/>
          <a:p>
            <a:r>
              <a:rPr lang="uk-UA" sz="3200" dirty="0"/>
              <a:t>Як писати про Аушвіц у ХХІ столітті? </a:t>
            </a:r>
            <a:endParaRPr lang="en-US" sz="3200" dirty="0"/>
          </a:p>
        </p:txBody>
      </p:sp>
      <p:pic>
        <p:nvPicPr>
          <p:cNvPr id="8194" name="Picture 2" descr="The Holocaust in literature has long been a source of tension. Recent novels have been criticised as ill-conceived by historians">
            <a:extLst>
              <a:ext uri="{FF2B5EF4-FFF2-40B4-BE49-F238E27FC236}">
                <a16:creationId xmlns:a16="http://schemas.microsoft.com/office/drawing/2014/main" id="{CC0D082F-9FD4-4BE6-8404-9A0A7DAF6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r="1787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0484F9-F63B-40A9-A9F8-69AEA76A4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4001846"/>
          </a:xfrm>
        </p:spPr>
        <p:txBody>
          <a:bodyPr anchor="t">
            <a:noAutofit/>
          </a:bodyPr>
          <a:lstStyle/>
          <a:p>
            <a:r>
              <a:rPr lang="ru-RU" sz="1600" dirty="0">
                <a:solidFill>
                  <a:srgbClr val="444444"/>
                </a:solidFill>
                <a:latin typeface="Georgia" panose="02040502050405020303" pitchFamily="18" charset="0"/>
              </a:rPr>
              <a:t>Наративи </a:t>
            </a:r>
            <a:r>
              <a:rPr lang="uk-UA" sz="1600" dirty="0">
                <a:solidFill>
                  <a:srgbClr val="444444"/>
                </a:solidFill>
                <a:latin typeface="Georgia" panose="02040502050405020303" pitchFamily="18" charset="0"/>
              </a:rPr>
              <a:t>спокути доволі небезпечні – усі ці романи, де наприкінці є втішний фактор, що ніби надає смисл усій цій від початку безглуздій жорстокості… Звісно, у німецькій художній літературі завжди знаходиться «хороший німець», який ховає єврея на горищі. Але насправді все було набагато складніше… Отже, коли ви пишете історію за історією про доброго охоронця з СС, ви викривляєте істину і знімаєте з винуватців тягар відповідальності» </a:t>
            </a:r>
          </a:p>
          <a:p>
            <a:pPr marL="0" indent="0" algn="r">
              <a:buNone/>
            </a:pPr>
            <a:r>
              <a:rPr lang="en-US" sz="1600" b="0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(</a:t>
            </a:r>
            <a:r>
              <a:rPr lang="uk-UA" sz="1600" b="0" i="0" dirty="0" err="1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Хелен</a:t>
            </a:r>
            <a:r>
              <a:rPr lang="uk-UA" sz="1600" b="0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uk-UA" sz="1600" b="0" i="0" dirty="0" err="1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Фінч</a:t>
            </a:r>
            <a:r>
              <a:rPr lang="uk-UA" sz="1600" b="0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)</a:t>
            </a:r>
            <a:endParaRPr lang="ru-RU" sz="1600" b="0" i="0" dirty="0">
              <a:solidFill>
                <a:srgbClr val="444444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9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220" name="Picture 4" descr="Кролик Джоджо — Википедия">
            <a:extLst>
              <a:ext uri="{FF2B5EF4-FFF2-40B4-BE49-F238E27FC236}">
                <a16:creationId xmlns:a16="http://schemas.microsoft.com/office/drawing/2014/main" id="{CE30AC1E-327B-4B00-A76A-0A7457C23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0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he Issue with 'The Boy in the Striped Pyjamas' | by Catherine Moriarty |  The issue with 'The Boy in the Striped Pyjamas' | Medium">
            <a:extLst>
              <a:ext uri="{FF2B5EF4-FFF2-40B4-BE49-F238E27FC236}">
                <a16:creationId xmlns:a16="http://schemas.microsoft.com/office/drawing/2014/main" id="{03670181-C365-4E51-8F57-6CC4B593E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823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B61B9-E32B-47FC-BBB4-33FD2E1A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anchor="ctr">
            <a:normAutofit fontScale="90000"/>
          </a:bodyPr>
          <a:lstStyle/>
          <a:p>
            <a:r>
              <a:rPr lang="ru-RU" sz="2800" dirty="0"/>
              <a:t>«На</a:t>
            </a:r>
            <a:r>
              <a:rPr lang="uk-UA" sz="2800" dirty="0" err="1"/>
              <a:t>ївний</a:t>
            </a:r>
            <a:r>
              <a:rPr lang="uk-UA" sz="2800" dirty="0"/>
              <a:t> </a:t>
            </a:r>
            <a:r>
              <a:rPr lang="uk-UA" sz="2800" dirty="0" err="1"/>
              <a:t>фокалізатор</a:t>
            </a:r>
            <a:r>
              <a:rPr lang="uk-UA" sz="2800" dirty="0"/>
              <a:t>»: переваги та небезпеки</a:t>
            </a:r>
            <a:endParaRPr lang="en-US" sz="28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F679F5-7325-4B97-A2E0-1A51215E2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74" y="2258171"/>
            <a:ext cx="2804504" cy="4352632"/>
          </a:xfrm>
        </p:spPr>
        <p:txBody>
          <a:bodyPr>
            <a:normAutofit/>
          </a:bodyPr>
          <a:lstStyle/>
          <a:p>
            <a:r>
              <a:rPr lang="uk-UA" sz="1800" dirty="0"/>
              <a:t>У чому збіги та відмінності між </a:t>
            </a:r>
            <a:r>
              <a:rPr lang="uk-UA" sz="1800" dirty="0" err="1"/>
              <a:t>фокалізаторами</a:t>
            </a:r>
            <a:r>
              <a:rPr lang="uk-UA" sz="1800" dirty="0"/>
              <a:t>? </a:t>
            </a:r>
          </a:p>
          <a:p>
            <a:r>
              <a:rPr lang="uk-UA" sz="1800" dirty="0"/>
              <a:t>Чия поведінка та позиція видається більш психологічно </a:t>
            </a:r>
            <a:r>
              <a:rPr lang="uk-UA" sz="1800" dirty="0" err="1"/>
              <a:t>обгрунтованою</a:t>
            </a:r>
            <a:r>
              <a:rPr lang="uk-UA" sz="1800" dirty="0"/>
              <a:t>? </a:t>
            </a:r>
          </a:p>
          <a:p>
            <a:r>
              <a:rPr lang="uk-UA" sz="1800" dirty="0"/>
              <a:t>Хто з персонажів еволюціонує, а хто залишається незмінним?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692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1266" name="Picture 2" descr="Jojo Rabbit Thomasin McKenzie Plays Elsa - Interview">
            <a:extLst>
              <a:ext uri="{FF2B5EF4-FFF2-40B4-BE49-F238E27FC236}">
                <a16:creationId xmlns:a16="http://schemas.microsoft.com/office/drawing/2014/main" id="{69BB6D61-9999-48D8-980E-8FC98B664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8920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7 The Boy In The Striped Pajamas ideas | boy in striped pyjamas, striped  pyjamas, striped">
            <a:extLst>
              <a:ext uri="{FF2B5EF4-FFF2-40B4-BE49-F238E27FC236}">
                <a16:creationId xmlns:a16="http://schemas.microsoft.com/office/drawing/2014/main" id="{D17B482A-E88C-4692-8B24-773DC3852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953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CBF19-39FC-4264-8C63-FF429D84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uk-UA" sz="2800"/>
              <a:t>Зображення жертви </a:t>
            </a:r>
            <a:endParaRPr lang="en-US" sz="280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CBF4B-6545-45F0-AD2F-7158F7F54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74" y="2258170"/>
            <a:ext cx="2804504" cy="4420031"/>
          </a:xfrm>
        </p:spPr>
        <p:txBody>
          <a:bodyPr>
            <a:normAutofit/>
          </a:bodyPr>
          <a:lstStyle/>
          <a:p>
            <a:r>
              <a:rPr lang="uk-UA" sz="1800" dirty="0"/>
              <a:t>Як показані характери та вдача Ельзи та </a:t>
            </a:r>
            <a:r>
              <a:rPr lang="uk-UA" sz="1800" dirty="0" err="1"/>
              <a:t>Шмуля</a:t>
            </a:r>
            <a:r>
              <a:rPr lang="uk-UA" sz="1800" dirty="0"/>
              <a:t>?</a:t>
            </a:r>
          </a:p>
          <a:p>
            <a:r>
              <a:rPr lang="uk-UA" sz="1800" dirty="0"/>
              <a:t>Хто з персонажів має більш визначену особистість? Чий характер складніший?</a:t>
            </a:r>
          </a:p>
          <a:p>
            <a:r>
              <a:rPr lang="uk-UA" sz="1800" dirty="0"/>
              <a:t>Чия роль у сюжеті є більш активною?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711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292" name="Picture 4" descr="Klenzendorf | Deutsche Soldaten Wiki | Fandom">
            <a:extLst>
              <a:ext uri="{FF2B5EF4-FFF2-40B4-BE49-F238E27FC236}">
                <a16:creationId xmlns:a16="http://schemas.microsoft.com/office/drawing/2014/main" id="{9BEFC7CA-3DA6-4D34-B2A1-98A273DF1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182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alph Hoess (@German_Capitano) | Twitter">
            <a:extLst>
              <a:ext uri="{FF2B5EF4-FFF2-40B4-BE49-F238E27FC236}">
                <a16:creationId xmlns:a16="http://schemas.microsoft.com/office/drawing/2014/main" id="{9A57C3B8-C7D1-43F9-AA28-07F2B96DC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r="13542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136B2-8643-4974-8A1F-F400F9AB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uk-UA" sz="2800" dirty="0"/>
              <a:t>Зображення агресора</a:t>
            </a:r>
            <a:endParaRPr lang="en-US" sz="28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765977-0FF7-46BD-BBEE-CA66F502F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74" y="2258171"/>
            <a:ext cx="2804504" cy="3918792"/>
          </a:xfrm>
        </p:spPr>
        <p:txBody>
          <a:bodyPr>
            <a:normAutofit lnSpcReduction="10000"/>
          </a:bodyPr>
          <a:lstStyle/>
          <a:p>
            <a:r>
              <a:rPr lang="uk-UA" sz="1800" dirty="0"/>
              <a:t>Характер кого з персонажів розкрито більш повною мірою?</a:t>
            </a:r>
          </a:p>
          <a:p>
            <a:r>
              <a:rPr lang="uk-UA" sz="1800" dirty="0"/>
              <a:t>Чия поведінка видається вам більш психологічно обґрунтованою та зрозумілою?</a:t>
            </a:r>
          </a:p>
          <a:p>
            <a:r>
              <a:rPr lang="uk-UA" sz="1800" dirty="0"/>
              <a:t>Чи відбувається із ними певна еволюція? Якщо так, як саме її продемонстровано?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2601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3316" name="Picture 4" descr="Characterization The Boy In The Striped Pajamas - Lessons - Blendspace">
            <a:extLst>
              <a:ext uri="{FF2B5EF4-FFF2-40B4-BE49-F238E27FC236}">
                <a16:creationId xmlns:a16="http://schemas.microsoft.com/office/drawing/2014/main" id="{1B3C23A2-0F65-4BD6-AA00-EE1293D37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182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Brainwashing of the innocent">
            <a:extLst>
              <a:ext uri="{FF2B5EF4-FFF2-40B4-BE49-F238E27FC236}">
                <a16:creationId xmlns:a16="http://schemas.microsoft.com/office/drawing/2014/main" id="{033ED92F-FA2E-4060-B6F9-30E1DA5BB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6" r="24205" b="-2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CF4F3-2A3A-4565-A726-C6546646A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uk-UA" sz="2800" dirty="0"/>
              <a:t>Зображення спротиву</a:t>
            </a:r>
            <a:endParaRPr lang="en-US" sz="28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5A0FFA-321F-403C-9D13-A0B14B3AD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74" y="2258171"/>
            <a:ext cx="2804504" cy="3918792"/>
          </a:xfrm>
        </p:spPr>
        <p:txBody>
          <a:bodyPr>
            <a:normAutofit/>
          </a:bodyPr>
          <a:lstStyle/>
          <a:p>
            <a:r>
              <a:rPr lang="uk-UA" sz="1800" dirty="0"/>
              <a:t>Які форми спротиву системі зображено в обох фільмах? </a:t>
            </a:r>
          </a:p>
          <a:p>
            <a:r>
              <a:rPr lang="uk-UA" sz="1800" dirty="0"/>
              <a:t>Хто з персонажів, на вашу думку, вчиняє акти спротиву (фізичного чи духовного)? Чи розумієте ви їхню мотивацію?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1975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5362" name="Picture 2" descr="Movies with Rain Quiz - By ryryryryryryryry">
            <a:extLst>
              <a:ext uri="{FF2B5EF4-FFF2-40B4-BE49-F238E27FC236}">
                <a16:creationId xmlns:a16="http://schemas.microsoft.com/office/drawing/2014/main" id="{42CA7312-2FED-4A62-A3F9-AB58886BB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r="-2" b="7718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Jojo Rabbit Ending Scene - YouTube">
            <a:extLst>
              <a:ext uri="{FF2B5EF4-FFF2-40B4-BE49-F238E27FC236}">
                <a16:creationId xmlns:a16="http://schemas.microsoft.com/office/drawing/2014/main" id="{C793D8D0-ED83-4C87-8E10-50D94491D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1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3C1F2-F73E-4649-876C-C28CEC41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uk-UA" sz="3400" dirty="0"/>
              <a:t>Фінал</a:t>
            </a:r>
            <a:endParaRPr lang="en-US" sz="34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CD323-C7A0-4836-A7A0-3B9C2CF8C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r>
              <a:rPr lang="uk-UA" sz="1800" dirty="0"/>
              <a:t>Який фінал видається вам більш логічним і морально обґрунтованим? </a:t>
            </a:r>
          </a:p>
          <a:p>
            <a:r>
              <a:rPr lang="uk-UA" sz="1800" dirty="0"/>
              <a:t>Як, на вашу думку, склалися подальші долі героїв? </a:t>
            </a:r>
          </a:p>
          <a:p>
            <a:r>
              <a:rPr lang="uk-UA" sz="1800" dirty="0"/>
              <a:t>Чи можна запропонувати альтернативні фінали кожного з фільмів?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51847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410" name="Picture 2" descr="Fairy Tale Clipart Small Castle - Fairy Tale Book Png, Transparent Png -  kindpng">
            <a:extLst>
              <a:ext uri="{FF2B5EF4-FFF2-40B4-BE49-F238E27FC236}">
                <a16:creationId xmlns:a16="http://schemas.microsoft.com/office/drawing/2014/main" id="{69F2AF9F-C626-434D-93D2-FDE695A9B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4" r="-1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867FF-7396-44CF-B5D3-F2A0AE5E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uk-UA" sz="2600"/>
              <a:t>«Казки про Голокост»: небезпеки спрощення </a:t>
            </a:r>
            <a:endParaRPr lang="en-US" sz="26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C47620-903C-4364-B17E-87BBFCC04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385841" cy="386881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1800" dirty="0" err="1"/>
              <a:t>Телеологізм</a:t>
            </a:r>
            <a:r>
              <a:rPr lang="uk-UA" sz="1800" dirty="0"/>
              <a:t> казкового світу: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uk-UA" sz="1800" dirty="0"/>
              <a:t>світ впорядкований; існують правила й табу, які не можна порушувати</a:t>
            </a:r>
            <a:r>
              <a:rPr lang="en-US" sz="1800" dirty="0"/>
              <a:t> </a:t>
            </a:r>
            <a:r>
              <a:rPr lang="uk-UA" sz="1800" dirty="0"/>
              <a:t>через неминуче покарання;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uk-UA" sz="1800" dirty="0"/>
              <a:t>усе, що відбувається, має сенс;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uk-UA" sz="1800" dirty="0"/>
              <a:t>кожний отримує те, на що заслуговує </a:t>
            </a:r>
          </a:p>
          <a:p>
            <a:pPr>
              <a:lnSpc>
                <a:spcPct val="100000"/>
              </a:lnSpc>
            </a:pPr>
            <a:r>
              <a:rPr lang="uk-UA" sz="1800" dirty="0"/>
              <a:t>Катарсис як примирення з несправедливістю </a:t>
            </a:r>
          </a:p>
          <a:p>
            <a:pPr>
              <a:lnSpc>
                <a:spcPct val="100000"/>
              </a:lnSpc>
            </a:pPr>
            <a:r>
              <a:rPr lang="uk-UA" sz="1800" dirty="0"/>
              <a:t>Витісняє більш комплексні й «некомфортні» наративи і, в такий спосіб, не сприяє осмисленню травми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70693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6386" name="Picture 2" descr="Януш Корчак. Дневник – ГОЛОД">
            <a:extLst>
              <a:ext uri="{FF2B5EF4-FFF2-40B4-BE49-F238E27FC236}">
                <a16:creationId xmlns:a16="http://schemas.microsoft.com/office/drawing/2014/main" id="{F8F3DC4D-9309-4C72-9FBE-3977006DD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r="310" b="-1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F9ACE-FCD6-444E-AB1D-259E0B8E3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pPr algn="r"/>
            <a:r>
              <a:rPr lang="uk-UA" sz="2800" dirty="0"/>
              <a:t>«Право на гідність»: Януш Корчак</a:t>
            </a:r>
            <a:endParaRPr lang="en-US" sz="28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FD6EFB-F7AE-47FB-9015-274B8ECDD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0326" y="2530602"/>
            <a:ext cx="4673686" cy="4195886"/>
          </a:xfrm>
        </p:spPr>
        <p:txBody>
          <a:bodyPr anchor="t">
            <a:normAutofit lnSpcReduction="10000"/>
          </a:bodyPr>
          <a:lstStyle/>
          <a:p>
            <a:pPr algn="r"/>
            <a:r>
              <a:rPr lang="ru-RU" sz="1500" b="0" i="0" dirty="0">
                <a:effectLst/>
                <a:latin typeface="Arial" panose="020B0604020202020204" pitchFamily="34" charset="0"/>
              </a:rPr>
              <a:t>Нам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повідомили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що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ведуть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школу медсестер, аптеки, дитячий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притулок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Корчака.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Була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жахлива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спека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.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Дітей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з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інтернатів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я посадив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якнайдальше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біля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стіни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. Я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сподівався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що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сьогодні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їх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вдасться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врятувати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…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Раптом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надійшов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наказ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вивести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інтернат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.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Ні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цього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видовища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я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ніколи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не забуду!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Це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був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не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звичний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марш до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вагонів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це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був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організований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німий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протест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проти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бандитизму!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Почалася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хода,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якої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досі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не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було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.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Діти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вишикувані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по четверо. На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чолі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– Корчак з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очима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націленими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вперед,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тримає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двох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дітей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за руки.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Навіть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допоміжна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поліція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встала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струнко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й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віддала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честь. Коли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німці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побачили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Корчака, вони запитали: «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Що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це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 за </a:t>
            </a:r>
            <a:r>
              <a:rPr lang="ru-RU" sz="1500" b="0" i="0" dirty="0" err="1">
                <a:effectLst/>
                <a:latin typeface="Arial" panose="020B0604020202020204" pitchFamily="34" charset="0"/>
              </a:rPr>
              <a:t>людина</a:t>
            </a:r>
            <a:r>
              <a:rPr lang="ru-RU" sz="1500" b="0" i="0" dirty="0">
                <a:effectLst/>
                <a:latin typeface="Arial" panose="020B0604020202020204" pitchFamily="34" charset="0"/>
              </a:rPr>
              <a:t>?»</a:t>
            </a:r>
          </a:p>
          <a:p>
            <a:pPr marL="0" indent="0" algn="r">
              <a:buNone/>
            </a:pPr>
            <a:r>
              <a:rPr lang="ru-RU" sz="1500" dirty="0" err="1">
                <a:latin typeface="Arial" panose="020B0604020202020204" pitchFamily="34" charset="0"/>
              </a:rPr>
              <a:t>Е.Рінгельблюм</a:t>
            </a:r>
            <a:r>
              <a:rPr lang="ru-RU" sz="1500" dirty="0">
                <a:latin typeface="Arial" panose="020B0604020202020204" pitchFamily="34" charset="0"/>
              </a:rPr>
              <a:t>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67516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Ð°ÑÑÐ¸Ð½ÐºÐ¸ Ð¿Ð¾ Ð·Ð°Ð¿ÑÐ¾ÑÑ technology background grey">
            <a:extLst>
              <a:ext uri="{FF2B5EF4-FFF2-40B4-BE49-F238E27FC236}">
                <a16:creationId xmlns:a16="http://schemas.microsoft.com/office/drawing/2014/main" id="{4396CE38-1455-4246-8018-EE777E508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6E66B-807B-4508-A794-39890813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00" y="399704"/>
            <a:ext cx="5242560" cy="1325563"/>
          </a:xfrm>
        </p:spPr>
        <p:txBody>
          <a:bodyPr/>
          <a:lstStyle/>
          <a:p>
            <a:pPr algn="ctr"/>
            <a:r>
              <a:rPr lang="ru-RU" dirty="0" err="1"/>
              <a:t>Експеримент</a:t>
            </a:r>
            <a:br>
              <a:rPr lang="ru-RU" dirty="0"/>
            </a:br>
            <a:r>
              <a:rPr lang="ru-RU" dirty="0"/>
              <a:t>«</a:t>
            </a:r>
            <a:r>
              <a:rPr lang="ru-RU" dirty="0" err="1"/>
              <a:t>Третя</a:t>
            </a:r>
            <a:r>
              <a:rPr lang="ru-RU" dirty="0"/>
              <a:t> </a:t>
            </a:r>
            <a:r>
              <a:rPr lang="ru-RU" dirty="0" err="1"/>
              <a:t>хвиля</a:t>
            </a:r>
            <a:r>
              <a:rPr lang="ru-RU" dirty="0"/>
              <a:t>»</a:t>
            </a:r>
            <a:endParaRPr lang="en-US" dirty="0"/>
          </a:p>
        </p:txBody>
      </p:sp>
      <p:pic>
        <p:nvPicPr>
          <p:cNvPr id="4" name="videoplayback (25)">
            <a:hlinkClick r:id="" action="ppaction://media"/>
            <a:extLst>
              <a:ext uri="{FF2B5EF4-FFF2-40B4-BE49-F238E27FC236}">
                <a16:creationId xmlns:a16="http://schemas.microsoft.com/office/drawing/2014/main" id="{2E158A9B-0CF3-4B51-B65B-57927AE947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004" y="365124"/>
            <a:ext cx="5903595" cy="590359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1FD8F-4661-4E57-B299-7E8C3F511E15}"/>
              </a:ext>
            </a:extLst>
          </p:cNvPr>
          <p:cNvSpPr txBox="1"/>
          <p:nvPr/>
        </p:nvSpPr>
        <p:spPr>
          <a:xfrm>
            <a:off x="7030720" y="1828800"/>
            <a:ext cx="461327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чому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, на вашу думку,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полягала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основна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мета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експерименту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?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Чи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вдалося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її досягти?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Чи погоджуєтеся ви з інтерпретацією результатів експерименту?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Чи був експеримент етичним? Чи вдалося б залучити до такого експерименту вас?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6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 Ð°Ð´Ð¾Ð»ÑÑ ÑÐ¹ÑÐ¼Ð°Ð½">
            <a:extLst>
              <a:ext uri="{FF2B5EF4-FFF2-40B4-BE49-F238E27FC236}">
                <a16:creationId xmlns:a16="http://schemas.microsoft.com/office/drawing/2014/main" id="{5B3E7C92-BDDC-46A9-AAB1-E43AC3CB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1AC65-23C2-474C-A022-796415C5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943" y="365125"/>
            <a:ext cx="5656522" cy="1325563"/>
          </a:xfrm>
          <a:solidFill>
            <a:srgbClr val="F8F8F8">
              <a:alpha val="69804"/>
            </a:srgbClr>
          </a:solidFill>
        </p:spPr>
        <p:txBody>
          <a:bodyPr/>
          <a:lstStyle/>
          <a:p>
            <a:pPr algn="ctr"/>
            <a:r>
              <a:rPr lang="ru-RU" dirty="0"/>
              <a:t>Ханна </a:t>
            </a:r>
            <a:r>
              <a:rPr lang="ru-RU" dirty="0" err="1"/>
              <a:t>Арендт</a:t>
            </a:r>
            <a:br>
              <a:rPr lang="ru-RU" dirty="0"/>
            </a:br>
            <a:r>
              <a:rPr lang="ru-RU" dirty="0"/>
              <a:t>«</a:t>
            </a:r>
            <a:r>
              <a:rPr lang="ru-RU" dirty="0" err="1"/>
              <a:t>Банальність</a:t>
            </a:r>
            <a:r>
              <a:rPr lang="ru-RU" dirty="0"/>
              <a:t> зла»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3BA85F-AD59-4906-B2D7-B41C696BB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943" y="1825625"/>
            <a:ext cx="5656521" cy="4667250"/>
          </a:xfrm>
          <a:solidFill>
            <a:srgbClr val="FFFFFF">
              <a:alpha val="69804"/>
            </a:srgb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/>
              <a:t>Проблема з </a:t>
            </a:r>
            <a:r>
              <a:rPr lang="ru-RU" dirty="0" err="1"/>
              <a:t>Ейхманом</a:t>
            </a:r>
            <a:r>
              <a:rPr lang="ru-RU" dirty="0"/>
              <a:t> </a:t>
            </a:r>
            <a:r>
              <a:rPr lang="ru-RU" dirty="0" err="1"/>
              <a:t>полягала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таких, як </a:t>
            </a:r>
            <a:r>
              <a:rPr lang="ru-RU" dirty="0" err="1"/>
              <a:t>він</a:t>
            </a:r>
            <a:r>
              <a:rPr lang="ru-RU" dirty="0"/>
              <a:t>,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, і </a:t>
            </a:r>
            <a:r>
              <a:rPr lang="ru-RU" dirty="0" err="1"/>
              <a:t>чимало</a:t>
            </a:r>
            <a:r>
              <a:rPr lang="ru-RU" dirty="0"/>
              <a:t> з них не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збоченцями</a:t>
            </a:r>
            <a:r>
              <a:rPr lang="ru-RU" dirty="0"/>
              <a:t>, </a:t>
            </a:r>
            <a:r>
              <a:rPr lang="ru-RU" dirty="0" err="1"/>
              <a:t>ані</a:t>
            </a:r>
            <a:r>
              <a:rPr lang="ru-RU" dirty="0"/>
              <a:t> садистами – вони </a:t>
            </a:r>
            <a:r>
              <a:rPr lang="ru-RU" dirty="0" err="1"/>
              <a:t>були</a:t>
            </a:r>
            <a:r>
              <a:rPr lang="ru-RU" dirty="0"/>
              <a:t> і є </a:t>
            </a:r>
            <a:r>
              <a:rPr lang="ru-RU" dirty="0" err="1"/>
              <a:t>жахливо</a:t>
            </a:r>
            <a:r>
              <a:rPr lang="ru-RU" dirty="0"/>
              <a:t> й </a:t>
            </a:r>
            <a:r>
              <a:rPr lang="ru-RU" dirty="0" err="1"/>
              <a:t>жахаюче</a:t>
            </a:r>
            <a:r>
              <a:rPr lang="ru-RU" dirty="0"/>
              <a:t> </a:t>
            </a:r>
            <a:r>
              <a:rPr lang="ru-RU" dirty="0" err="1"/>
              <a:t>нормальними</a:t>
            </a:r>
            <a:r>
              <a:rPr lang="ru-RU" dirty="0"/>
              <a:t> </a:t>
            </a:r>
          </a:p>
          <a:p>
            <a:r>
              <a:rPr lang="ru-RU" dirty="0" err="1"/>
              <a:t>Всупереч</a:t>
            </a:r>
            <a:r>
              <a:rPr lang="ru-RU" dirty="0"/>
              <a:t> </a:t>
            </a:r>
            <a:r>
              <a:rPr lang="ru-RU" dirty="0" err="1"/>
              <a:t>намаганням</a:t>
            </a:r>
            <a:r>
              <a:rPr lang="ru-RU" dirty="0"/>
              <a:t> прокурора </a:t>
            </a:r>
            <a:r>
              <a:rPr lang="ru-RU" dirty="0" err="1"/>
              <a:t>усім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видно,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людина</a:t>
            </a:r>
            <a:r>
              <a:rPr lang="ru-RU" dirty="0"/>
              <a:t> – далеко не монстр, але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не </a:t>
            </a:r>
            <a:r>
              <a:rPr lang="ru-RU" dirty="0" err="1"/>
              <a:t>підозрювати</a:t>
            </a:r>
            <a:r>
              <a:rPr lang="ru-RU" dirty="0"/>
              <a:t> в </a:t>
            </a:r>
            <a:r>
              <a:rPr lang="ru-RU" dirty="0" err="1"/>
              <a:t>ньому</a:t>
            </a:r>
            <a:r>
              <a:rPr lang="ru-RU" dirty="0"/>
              <a:t> клоуна </a:t>
            </a:r>
          </a:p>
          <a:p>
            <a:r>
              <a:rPr lang="ru-RU" dirty="0"/>
              <a:t>Зло у </a:t>
            </a:r>
            <a:r>
              <a:rPr lang="ru-RU" dirty="0" err="1"/>
              <a:t>Третьому</a:t>
            </a:r>
            <a:r>
              <a:rPr lang="ru-RU" dirty="0"/>
              <a:t> Рейху </a:t>
            </a:r>
            <a:r>
              <a:rPr lang="ru-RU" dirty="0" err="1"/>
              <a:t>втратило</a:t>
            </a:r>
            <a:r>
              <a:rPr lang="ru-RU" dirty="0"/>
              <a:t> ту </a:t>
            </a:r>
            <a:r>
              <a:rPr lang="ru-RU" dirty="0" err="1"/>
              <a:t>ознаку</a:t>
            </a:r>
            <a:r>
              <a:rPr lang="ru-RU" dirty="0"/>
              <a:t>, за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людей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 – </a:t>
            </a:r>
            <a:r>
              <a:rPr lang="ru-RU" dirty="0" err="1"/>
              <a:t>воно</a:t>
            </a:r>
            <a:r>
              <a:rPr lang="ru-RU" dirty="0"/>
              <a:t> перестало бути </a:t>
            </a:r>
            <a:r>
              <a:rPr lang="ru-RU" dirty="0" err="1"/>
              <a:t>спокусливим</a:t>
            </a:r>
            <a:r>
              <a:rPr lang="ru-RU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06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7393C-9865-4F49-B591-2B31BD446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uk-UA" sz="5200" dirty="0"/>
              <a:t>Стівен Кінг</a:t>
            </a:r>
            <a:br>
              <a:rPr lang="uk-UA" sz="5200" dirty="0"/>
            </a:br>
            <a:r>
              <a:rPr lang="uk-UA" sz="5200" dirty="0"/>
              <a:t>«Здібний учень» </a:t>
            </a:r>
            <a:endParaRPr lang="en-US" sz="5200" dirty="0"/>
          </a:p>
        </p:txBody>
      </p:sp>
      <p:pic>
        <p:nvPicPr>
          <p:cNvPr id="10242" name="Picture 2" descr="Amazon.com: Apt Pupil (9781982115449): King, Stephen: Books">
            <a:extLst>
              <a:ext uri="{FF2B5EF4-FFF2-40B4-BE49-F238E27FC236}">
                <a16:creationId xmlns:a16="http://schemas.microsoft.com/office/drawing/2014/main" id="{638CCF37-73B9-415F-8B78-BC427D957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"/>
          <a:stretch/>
        </p:blipFill>
        <p:spPr bwMode="auto">
          <a:xfrm>
            <a:off x="20" y="10"/>
            <a:ext cx="45053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1D4C7C-A2A5-4E4A-83C8-30D2831EE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r>
              <a:rPr lang="uk-UA" sz="2200" dirty="0"/>
              <a:t>Небезпека естетизації та романтизації насильства </a:t>
            </a:r>
          </a:p>
          <a:p>
            <a:r>
              <a:rPr lang="uk-UA" sz="2200" dirty="0"/>
              <a:t>Небезпека «</a:t>
            </a:r>
            <a:r>
              <a:rPr lang="uk-UA" sz="2200" dirty="0" err="1"/>
              <a:t>демонізації</a:t>
            </a:r>
            <a:r>
              <a:rPr lang="uk-UA" sz="2200" dirty="0"/>
              <a:t>» виконавців насильства </a:t>
            </a:r>
          </a:p>
          <a:p>
            <a:r>
              <a:rPr lang="uk-UA" sz="2200" dirty="0"/>
              <a:t>Небезпека однобічного висвітлення комплексної історичної проблеми </a:t>
            </a:r>
          </a:p>
          <a:p>
            <a:r>
              <a:rPr lang="uk-UA" sz="2200" dirty="0"/>
              <a:t>Відсутність «імунітету від зла»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60852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German soldiers react to footage of concentration camps, 1945"/>
          <p:cNvPicPr>
            <a:picLocks noChangeAspect="1" noChangeArrowheads="1"/>
          </p:cNvPicPr>
          <p:nvPr/>
        </p:nvPicPr>
        <p:blipFill rotWithShape="1">
          <a:blip r:embed="rId2" cstate="print"/>
          <a:srcRect b="299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4" descr="http://image.zn.ua/media/images/original/Jun2011/34816.jpg">
            <a:extLst>
              <a:ext uri="{FF2B5EF4-FFF2-40B4-BE49-F238E27FC236}">
                <a16:creationId xmlns:a16="http://schemas.microsoft.com/office/drawing/2014/main" id="{7AB1CFD1-76FD-43EB-BF6E-61BFCF4D8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4075" r="2185" b="-1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D1266-631D-4189-B09B-F2C09BB86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uk-UA" sz="2800" dirty="0"/>
              <a:t>Теодор Адорно «Після </a:t>
            </a:r>
            <a:r>
              <a:rPr lang="uk-UA" sz="2800" dirty="0" err="1"/>
              <a:t>Освенциму</a:t>
            </a:r>
            <a:r>
              <a:rPr lang="uk-UA" sz="2800" dirty="0"/>
              <a:t>»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9EA88B-C74C-4609-B00E-BB7EF11BE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836670"/>
          </a:xfrm>
        </p:spPr>
        <p:txBody>
          <a:bodyPr anchor="t">
            <a:normAutofit lnSpcReduction="10000"/>
          </a:bodyPr>
          <a:lstStyle/>
          <a:p>
            <a:r>
              <a:rPr lang="ru-RU" sz="1800" dirty="0"/>
              <a:t>...Освенцим </a:t>
            </a:r>
            <a:r>
              <a:rPr lang="ru-RU" sz="1800" dirty="0" err="1"/>
              <a:t>довів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культура </a:t>
            </a:r>
            <a:r>
              <a:rPr lang="ru-RU" sz="1800" dirty="0" err="1"/>
              <a:t>зазнала</a:t>
            </a:r>
            <a:r>
              <a:rPr lang="ru-RU" sz="1800" dirty="0"/>
              <a:t> краху. Те, </a:t>
            </a:r>
            <a:r>
              <a:rPr lang="ru-RU" sz="1800" dirty="0" err="1"/>
              <a:t>що</a:t>
            </a:r>
            <a:r>
              <a:rPr lang="ru-RU" sz="1800" dirty="0"/>
              <a:t> могло </a:t>
            </a:r>
            <a:r>
              <a:rPr lang="ru-RU" sz="1800" dirty="0" err="1"/>
              <a:t>статися</a:t>
            </a:r>
            <a:r>
              <a:rPr lang="ru-RU" sz="1800" dirty="0"/>
              <a:t> там, де </a:t>
            </a:r>
            <a:r>
              <a:rPr lang="ru-RU" sz="1800" dirty="0" err="1"/>
              <a:t>живі</a:t>
            </a:r>
            <a:r>
              <a:rPr lang="ru-RU" sz="1800" dirty="0"/>
              <a:t> </a:t>
            </a:r>
            <a:r>
              <a:rPr lang="ru-RU" sz="1800" dirty="0" err="1"/>
              <a:t>усі</a:t>
            </a:r>
            <a:r>
              <a:rPr lang="ru-RU" sz="1800" dirty="0"/>
              <a:t> </a:t>
            </a:r>
            <a:r>
              <a:rPr lang="ru-RU" sz="1800" dirty="0" err="1"/>
              <a:t>традиції</a:t>
            </a:r>
            <a:r>
              <a:rPr lang="ru-RU" sz="1800" dirty="0"/>
              <a:t> </a:t>
            </a:r>
            <a:r>
              <a:rPr lang="ru-RU" sz="1800" dirty="0" err="1"/>
              <a:t>філософії</a:t>
            </a:r>
            <a:r>
              <a:rPr lang="ru-RU" sz="1800" dirty="0"/>
              <a:t>, </a:t>
            </a:r>
            <a:r>
              <a:rPr lang="ru-RU" sz="1800" dirty="0" err="1"/>
              <a:t>мистецтва</a:t>
            </a:r>
            <a:r>
              <a:rPr lang="ru-RU" sz="1800" dirty="0"/>
              <a:t> й </a:t>
            </a:r>
            <a:r>
              <a:rPr lang="ru-RU" sz="1800" dirty="0" err="1"/>
              <a:t>просвітницького</a:t>
            </a:r>
            <a:r>
              <a:rPr lang="ru-RU" sz="1800" dirty="0"/>
              <a:t> </a:t>
            </a:r>
            <a:r>
              <a:rPr lang="ru-RU" sz="1800" dirty="0" err="1"/>
              <a:t>знання</a:t>
            </a:r>
            <a:r>
              <a:rPr lang="ru-RU" sz="1800" dirty="0"/>
              <a:t>, </a:t>
            </a:r>
            <a:r>
              <a:rPr lang="ru-RU" sz="1800" dirty="0" err="1"/>
              <a:t>свідчить</a:t>
            </a:r>
            <a:r>
              <a:rPr lang="ru-RU" sz="1800" dirty="0"/>
              <a:t> про </a:t>
            </a:r>
            <a:r>
              <a:rPr lang="ru-RU" sz="1800" dirty="0" err="1"/>
              <a:t>дещо</a:t>
            </a:r>
            <a:r>
              <a:rPr lang="ru-RU" sz="1800" dirty="0"/>
              <a:t> </a:t>
            </a:r>
            <a:r>
              <a:rPr lang="ru-RU" sz="1800" dirty="0" err="1"/>
              <a:t>значніше</a:t>
            </a:r>
            <a:r>
              <a:rPr lang="ru-RU" sz="1800" dirty="0"/>
              <a:t> за </a:t>
            </a:r>
            <a:r>
              <a:rPr lang="ru-RU" sz="1800" dirty="0" err="1"/>
              <a:t>просту</a:t>
            </a:r>
            <a:r>
              <a:rPr lang="ru-RU" sz="1800" dirty="0"/>
              <a:t> </a:t>
            </a:r>
            <a:r>
              <a:rPr lang="ru-RU" sz="1800" dirty="0" err="1"/>
              <a:t>констатацію</a:t>
            </a:r>
            <a:r>
              <a:rPr lang="ru-RU" sz="1800" dirty="0"/>
              <a:t> </a:t>
            </a:r>
            <a:r>
              <a:rPr lang="ru-RU" sz="1800" dirty="0" err="1"/>
              <a:t>неспроможності</a:t>
            </a:r>
            <a:r>
              <a:rPr lang="ru-RU" sz="1800" dirty="0"/>
              <a:t> духу й </a:t>
            </a:r>
            <a:r>
              <a:rPr lang="ru-RU" sz="1800" dirty="0" err="1"/>
              <a:t>культури</a:t>
            </a:r>
            <a:r>
              <a:rPr lang="ru-RU" sz="1800" dirty="0"/>
              <a:t> </a:t>
            </a:r>
            <a:r>
              <a:rPr lang="ru-RU" sz="1800" dirty="0" err="1"/>
              <a:t>пізнати</a:t>
            </a:r>
            <a:r>
              <a:rPr lang="ru-RU" sz="1800" dirty="0"/>
              <a:t> </a:t>
            </a:r>
            <a:r>
              <a:rPr lang="ru-RU" sz="1800" dirty="0" err="1"/>
              <a:t>людину</a:t>
            </a:r>
            <a:r>
              <a:rPr lang="ru-RU" sz="1800" dirty="0"/>
              <a:t> і </a:t>
            </a:r>
            <a:r>
              <a:rPr lang="ru-RU" sz="1800" dirty="0" err="1"/>
              <a:t>змінити</a:t>
            </a:r>
            <a:r>
              <a:rPr lang="ru-RU" sz="1800" dirty="0"/>
              <a:t> </a:t>
            </a:r>
            <a:r>
              <a:rPr lang="ru-RU" sz="1800" dirty="0" err="1"/>
              <a:t>її</a:t>
            </a:r>
            <a:r>
              <a:rPr lang="ru-RU" sz="1800" dirty="0"/>
              <a:t>. </a:t>
            </a:r>
            <a:r>
              <a:rPr lang="ru-RU" sz="1800" dirty="0" err="1"/>
              <a:t>Після</a:t>
            </a:r>
            <a:r>
              <a:rPr lang="ru-RU" sz="1800" dirty="0"/>
              <a:t> Освенциму будь</a:t>
            </a:r>
            <a:r>
              <a:rPr lang="en-US" sz="1800" dirty="0"/>
              <a:t>-</a:t>
            </a:r>
            <a:r>
              <a:rPr lang="uk-UA" sz="1800" dirty="0"/>
              <a:t>яка культура разом з її нищівною критикою – лише мотлох. </a:t>
            </a:r>
            <a:endParaRPr lang="ru-RU" sz="1800" dirty="0"/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62023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F802C-653A-46D1-956B-82AB0262A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28FA4C-8523-40D4-996B-FA90FAB12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Огляд книги «Чи це людина» | Духовний Дзвін">
            <a:extLst>
              <a:ext uri="{FF2B5EF4-FFF2-40B4-BE49-F238E27FC236}">
                <a16:creationId xmlns:a16="http://schemas.microsoft.com/office/drawing/2014/main" id="{832D9F60-4F2C-454E-A753-DADE532CF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92"/>
            <a:ext cx="12358098" cy="687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6A1FD-A6F0-4728-828F-4238C66D2DC5}"/>
              </a:ext>
            </a:extLst>
          </p:cNvPr>
          <p:cNvSpPr txBox="1"/>
          <p:nvPr/>
        </p:nvSpPr>
        <p:spPr>
          <a:xfrm>
            <a:off x="5466080" y="404693"/>
            <a:ext cx="4003040" cy="6032421"/>
          </a:xfrm>
          <a:prstGeom prst="rect">
            <a:avLst/>
          </a:prstGeom>
          <a:solidFill>
            <a:srgbClr val="8C5B33">
              <a:alpha val="65882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Вы, что живете спокойно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 теплых своих жилищах,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Вы, кого дома по вечерам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Ждет горячий ужин и милые лица,</a:t>
            </a:r>
          </a:p>
          <a:p>
            <a:pPr algn="l"/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Подумайте, человек ли это —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Тот, кто не знает покоя,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Кто работает по колено в грязи,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Кто борется за хлебные крохи,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Кто умирает по слову «да» или «нет»</a:t>
            </a:r>
          </a:p>
          <a:p>
            <a:pPr algn="l"/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Подумайте, женщина ли это —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Без волос и без имени,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Без сил на воспоминанья,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 пустыми глазами, с холодным лоном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Точно у зимней лягушки?</a:t>
            </a:r>
          </a:p>
          <a:p>
            <a:pPr algn="l"/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Представьте, что все это было: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Заповедую вам эти строки.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Запечатлейте их в сердце,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Твердите их дома, на улице,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Спать ложась, просыпаясь.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Повторяйте их вашим детям.</a:t>
            </a:r>
          </a:p>
          <a:p>
            <a:pPr algn="l"/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А не то пусть рухнут ваши дома,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Пусть болезнь одолеет,</a:t>
            </a:r>
            <a:b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Пусть отвернутся от вас ваши чада.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5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172" name="Picture 4" descr="Auschwitz Photos – Shocking Pictures of History - Discover Cracow">
            <a:extLst>
              <a:ext uri="{FF2B5EF4-FFF2-40B4-BE49-F238E27FC236}">
                <a16:creationId xmlns:a16="http://schemas.microsoft.com/office/drawing/2014/main" id="{DA19D594-FEC7-4AE6-A7AB-2A0FAAB09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7" b="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7E890-1EEA-4070-9E91-AC3E61FF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uk-UA" sz="2600"/>
              <a:t>Література Голокосту: вимовити невимовне </a:t>
            </a:r>
            <a:endParaRPr lang="en-US" sz="260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DB85D-C2F6-475A-8EB7-3ABEEA21E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476746" cy="387781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/>
              <a:t>Роман про </a:t>
            </a:r>
            <a:r>
              <a:rPr lang="ru-RU" sz="2000" dirty="0" err="1"/>
              <a:t>Аушвіц</a:t>
            </a:r>
            <a:r>
              <a:rPr lang="ru-RU" sz="2000" dirty="0"/>
              <a:t> не </a:t>
            </a:r>
            <a:r>
              <a:rPr lang="ru-RU" sz="2000" dirty="0" err="1"/>
              <a:t>може</a:t>
            </a:r>
            <a:r>
              <a:rPr lang="ru-RU" sz="2000" dirty="0"/>
              <a:t> бути романом –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він</a:t>
            </a:r>
            <a:r>
              <a:rPr lang="ru-RU" sz="2000" dirty="0"/>
              <a:t> не про </a:t>
            </a:r>
            <a:r>
              <a:rPr lang="ru-RU" sz="2000" dirty="0" err="1"/>
              <a:t>Аушвіц</a:t>
            </a:r>
            <a:r>
              <a:rPr lang="ru-RU" sz="2000" dirty="0"/>
              <a:t> (</a:t>
            </a:r>
            <a:r>
              <a:rPr lang="ru-RU" sz="2000" dirty="0" err="1"/>
              <a:t>Елі</a:t>
            </a:r>
            <a:r>
              <a:rPr lang="ru-RU" sz="2000" dirty="0"/>
              <a:t> </a:t>
            </a:r>
            <a:r>
              <a:rPr lang="ru-RU" sz="2000" dirty="0" err="1"/>
              <a:t>Візель</a:t>
            </a:r>
            <a:r>
              <a:rPr lang="ru-RU" sz="2000" dirty="0"/>
              <a:t>)</a:t>
            </a:r>
          </a:p>
          <a:p>
            <a:pPr>
              <a:lnSpc>
                <a:spcPct val="100000"/>
              </a:lnSpc>
            </a:pP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разів</a:t>
            </a:r>
            <a:r>
              <a:rPr lang="ru-RU" sz="2000" dirty="0"/>
              <a:t> ми, </a:t>
            </a:r>
            <a:r>
              <a:rPr lang="ru-RU" sz="2000" dirty="0" err="1"/>
              <a:t>ті</a:t>
            </a:r>
            <a:r>
              <a:rPr lang="ru-RU" sz="2000" dirty="0"/>
              <a:t>, </a:t>
            </a:r>
            <a:r>
              <a:rPr lang="ru-RU" sz="2000" dirty="0" err="1"/>
              <a:t>хто</a:t>
            </a:r>
            <a:r>
              <a:rPr lang="ru-RU" sz="2000" dirty="0"/>
              <a:t> </a:t>
            </a:r>
            <a:r>
              <a:rPr lang="ru-RU" sz="2000" dirty="0" err="1"/>
              <a:t>вижив</a:t>
            </a:r>
            <a:r>
              <a:rPr lang="ru-RU" sz="2000" dirty="0"/>
              <a:t> у </a:t>
            </a:r>
            <a:r>
              <a:rPr lang="ru-RU" sz="2000" dirty="0" err="1"/>
              <a:t>нацистських</a:t>
            </a:r>
            <a:r>
              <a:rPr lang="ru-RU" sz="2000" dirty="0"/>
              <a:t> </a:t>
            </a:r>
            <a:r>
              <a:rPr lang="ru-RU" sz="2000" dirty="0" err="1"/>
              <a:t>концтаборах</a:t>
            </a:r>
            <a:r>
              <a:rPr lang="ru-RU" sz="2000" dirty="0"/>
              <a:t>, </a:t>
            </a:r>
            <a:r>
              <a:rPr lang="ru-RU" sz="2000" dirty="0" err="1"/>
              <a:t>помічали</a:t>
            </a:r>
            <a:r>
              <a:rPr lang="ru-RU" sz="2000" dirty="0"/>
              <a:t>, як </a:t>
            </a:r>
            <a:r>
              <a:rPr lang="ru-RU" sz="2000" dirty="0" err="1"/>
              <a:t>важко</a:t>
            </a:r>
            <a:r>
              <a:rPr lang="ru-RU" sz="2000" dirty="0"/>
              <a:t> </a:t>
            </a:r>
            <a:r>
              <a:rPr lang="ru-RU" sz="2000" dirty="0" err="1"/>
              <a:t>передати</a:t>
            </a:r>
            <a:r>
              <a:rPr lang="ru-RU" sz="2000" dirty="0"/>
              <a:t> словами наш </a:t>
            </a:r>
            <a:r>
              <a:rPr lang="ru-RU" sz="2000" dirty="0" err="1"/>
              <a:t>досвід</a:t>
            </a:r>
            <a:r>
              <a:rPr lang="ru-RU" sz="2000" dirty="0"/>
              <a:t>… В </a:t>
            </a:r>
            <a:r>
              <a:rPr lang="ru-RU" sz="2000" dirty="0" err="1"/>
              <a:t>усіх</a:t>
            </a:r>
            <a:r>
              <a:rPr lang="ru-RU" sz="2000" dirty="0"/>
              <a:t> наших </a:t>
            </a:r>
            <a:r>
              <a:rPr lang="ru-RU" sz="2000" dirty="0" err="1"/>
              <a:t>спогадах</a:t>
            </a:r>
            <a:r>
              <a:rPr lang="ru-RU" sz="2000" dirty="0"/>
              <a:t>, </a:t>
            </a:r>
            <a:r>
              <a:rPr lang="ru-RU" sz="2000" dirty="0" err="1"/>
              <a:t>усних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письмових</a:t>
            </a:r>
            <a:r>
              <a:rPr lang="ru-RU" sz="2000" dirty="0"/>
              <a:t>,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зустріти</a:t>
            </a:r>
            <a:r>
              <a:rPr lang="ru-RU" sz="2000" dirty="0"/>
              <a:t> </a:t>
            </a:r>
            <a:r>
              <a:rPr lang="ru-RU" sz="2000" dirty="0" err="1"/>
              <a:t>фрази</a:t>
            </a:r>
            <a:r>
              <a:rPr lang="ru-RU" sz="2000" dirty="0"/>
              <a:t> на </a:t>
            </a:r>
            <a:r>
              <a:rPr lang="ru-RU" sz="2000" dirty="0" err="1"/>
              <a:t>кшталт</a:t>
            </a:r>
            <a:r>
              <a:rPr lang="ru-RU" sz="2000" dirty="0"/>
              <a:t> «</a:t>
            </a:r>
            <a:r>
              <a:rPr lang="ru-RU" sz="2000" dirty="0" err="1"/>
              <a:t>невимовне</a:t>
            </a:r>
            <a:r>
              <a:rPr lang="ru-RU" sz="2000" dirty="0"/>
              <a:t>», «</a:t>
            </a:r>
            <a:r>
              <a:rPr lang="ru-RU" sz="2000" dirty="0" err="1"/>
              <a:t>таке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не </a:t>
            </a:r>
            <a:r>
              <a:rPr lang="ru-RU" sz="2000" dirty="0" err="1"/>
              <a:t>піддається</a:t>
            </a:r>
            <a:r>
              <a:rPr lang="ru-RU" sz="2000" dirty="0"/>
              <a:t> </a:t>
            </a:r>
            <a:r>
              <a:rPr lang="ru-RU" sz="2000" dirty="0" err="1"/>
              <a:t>опису</a:t>
            </a:r>
            <a:r>
              <a:rPr lang="ru-RU" sz="2000" dirty="0"/>
              <a:t>», «</a:t>
            </a:r>
            <a:r>
              <a:rPr lang="ru-RU" sz="2000" dirty="0" err="1"/>
              <a:t>слів</a:t>
            </a:r>
            <a:r>
              <a:rPr lang="ru-RU" sz="2000" dirty="0"/>
              <a:t> </a:t>
            </a:r>
            <a:r>
              <a:rPr lang="ru-RU" sz="2000" dirty="0" err="1"/>
              <a:t>забракло</a:t>
            </a:r>
            <a:r>
              <a:rPr lang="ru-RU" sz="2000" dirty="0"/>
              <a:t>», «</a:t>
            </a:r>
            <a:r>
              <a:rPr lang="ru-RU" sz="2000" dirty="0" err="1"/>
              <a:t>ще</a:t>
            </a:r>
            <a:r>
              <a:rPr lang="ru-RU" sz="2000" dirty="0"/>
              <a:t> не </a:t>
            </a:r>
            <a:r>
              <a:rPr lang="ru-RU" sz="2000" dirty="0" err="1"/>
              <a:t>створені</a:t>
            </a:r>
            <a:r>
              <a:rPr lang="ru-RU" sz="2000" dirty="0"/>
              <a:t> </a:t>
            </a:r>
            <a:r>
              <a:rPr lang="ru-RU" sz="2000" dirty="0" err="1"/>
              <a:t>такі</a:t>
            </a:r>
            <a:r>
              <a:rPr lang="ru-RU" sz="2000" dirty="0"/>
              <a:t> слова…» </a:t>
            </a:r>
            <a:r>
              <a:rPr lang="ru-RU" sz="2000" dirty="0" err="1"/>
              <a:t>Саме</a:t>
            </a:r>
            <a:r>
              <a:rPr lang="ru-RU" sz="2000" dirty="0"/>
              <a:t> так ми й </a:t>
            </a:r>
            <a:r>
              <a:rPr lang="ru-RU" sz="2000" dirty="0" err="1"/>
              <a:t>почувалися</a:t>
            </a:r>
            <a:r>
              <a:rPr lang="ru-RU" sz="2000" dirty="0"/>
              <a:t>; слова </a:t>
            </a:r>
            <a:r>
              <a:rPr lang="ru-RU" sz="2000" dirty="0" err="1"/>
              <a:t>існують</a:t>
            </a:r>
            <a:r>
              <a:rPr lang="ru-RU" sz="2000" dirty="0"/>
              <a:t> для </a:t>
            </a:r>
            <a:r>
              <a:rPr lang="ru-RU" sz="2000" dirty="0" err="1"/>
              <a:t>опису</a:t>
            </a:r>
            <a:r>
              <a:rPr lang="ru-RU" sz="2000" dirty="0"/>
              <a:t> </a:t>
            </a:r>
            <a:r>
              <a:rPr lang="ru-RU" sz="2000" dirty="0" err="1"/>
              <a:t>буденності</a:t>
            </a:r>
            <a:r>
              <a:rPr lang="ru-RU" sz="2000" dirty="0"/>
              <a:t>, а ми </a:t>
            </a:r>
            <a:r>
              <a:rPr lang="ru-RU" sz="2000" dirty="0" err="1"/>
              <a:t>бачили</a:t>
            </a:r>
            <a:r>
              <a:rPr lang="ru-RU" sz="2000" dirty="0"/>
              <a:t> </a:t>
            </a:r>
            <a:r>
              <a:rPr lang="ru-RU" sz="2000" dirty="0" err="1"/>
              <a:t>інший</a:t>
            </a:r>
            <a:r>
              <a:rPr lang="ru-RU" sz="2000" dirty="0"/>
              <a:t> </a:t>
            </a:r>
            <a:r>
              <a:rPr lang="ru-RU" sz="2000" dirty="0" err="1"/>
              <a:t>світ</a:t>
            </a:r>
            <a:r>
              <a:rPr lang="ru-RU" sz="2000" dirty="0"/>
              <a:t>, для </a:t>
            </a:r>
            <a:r>
              <a:rPr lang="ru-RU" sz="2000" dirty="0" err="1"/>
              <a:t>опису</a:t>
            </a:r>
            <a:r>
              <a:rPr lang="ru-RU" sz="2000" dirty="0"/>
              <a:t> </a:t>
            </a:r>
            <a:r>
              <a:rPr lang="ru-RU" sz="2000" dirty="0" err="1"/>
              <a:t>якого</a:t>
            </a:r>
            <a:r>
              <a:rPr lang="ru-RU" sz="2000" dirty="0"/>
              <a:t> </a:t>
            </a:r>
            <a:r>
              <a:rPr lang="ru-RU" sz="2000" dirty="0" err="1"/>
              <a:t>знадобиться</a:t>
            </a:r>
            <a:r>
              <a:rPr lang="ru-RU" sz="2000" dirty="0"/>
              <a:t> нова </a:t>
            </a:r>
            <a:r>
              <a:rPr lang="ru-RU" sz="2000" dirty="0" err="1"/>
              <a:t>мова</a:t>
            </a:r>
            <a:r>
              <a:rPr lang="ru-RU" sz="2000" dirty="0"/>
              <a:t> – </a:t>
            </a:r>
            <a:r>
              <a:rPr lang="ru-RU" sz="2000" dirty="0" err="1"/>
              <a:t>мова</a:t>
            </a:r>
            <a:r>
              <a:rPr lang="ru-RU" sz="2000" dirty="0"/>
              <a:t>, </a:t>
            </a:r>
            <a:r>
              <a:rPr lang="ru-RU" sz="2000" dirty="0" err="1"/>
              <a:t>народжена</a:t>
            </a:r>
            <a:r>
              <a:rPr lang="ru-RU" sz="2000" dirty="0"/>
              <a:t> </a:t>
            </a:r>
            <a:r>
              <a:rPr lang="ru-RU" sz="2000" dirty="0" err="1"/>
              <a:t>цим</a:t>
            </a:r>
            <a:r>
              <a:rPr lang="ru-RU" sz="2000" dirty="0"/>
              <a:t> </a:t>
            </a:r>
            <a:r>
              <a:rPr lang="ru-RU" sz="2000" dirty="0" err="1"/>
              <a:t>іншим</a:t>
            </a:r>
            <a:r>
              <a:rPr lang="ru-RU" sz="2000" dirty="0"/>
              <a:t> </a:t>
            </a:r>
            <a:r>
              <a:rPr lang="ru-RU" sz="2000" dirty="0" err="1"/>
              <a:t>світом</a:t>
            </a:r>
            <a:r>
              <a:rPr lang="ru-RU" sz="2000" dirty="0"/>
              <a:t> </a:t>
            </a:r>
            <a:r>
              <a:rPr lang="en-US" sz="2000" dirty="0"/>
              <a:t>  </a:t>
            </a:r>
            <a:r>
              <a:rPr lang="ru-RU" sz="2000" dirty="0"/>
              <a:t>(</a:t>
            </a:r>
            <a:r>
              <a:rPr lang="ru-RU" sz="2000" dirty="0" err="1"/>
              <a:t>Прімо</a:t>
            </a:r>
            <a:r>
              <a:rPr lang="ru-RU" sz="2000" dirty="0"/>
              <a:t> </a:t>
            </a:r>
            <a:r>
              <a:rPr lang="ru-RU" sz="2000" dirty="0" err="1"/>
              <a:t>Леві</a:t>
            </a:r>
            <a:r>
              <a:rPr lang="ru-RU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9045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6146" name="Picture 2" descr="Reading in Time: The Cover Art of Holocaust Literature 1946 - 2000 - Sydney  Jewish Museum">
            <a:extLst>
              <a:ext uri="{FF2B5EF4-FFF2-40B4-BE49-F238E27FC236}">
                <a16:creationId xmlns:a16="http://schemas.microsoft.com/office/drawing/2014/main" id="{A9A599A4-4D8A-4E4C-9BCE-C738F1DE1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4"/>
          <a:stretch/>
        </p:blipFill>
        <p:spPr bwMode="auto">
          <a:xfrm>
            <a:off x="3616960" y="10"/>
            <a:ext cx="857504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62167-1C7B-45EE-AADB-9A33C551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393946" cy="1124712"/>
          </a:xfrm>
        </p:spPr>
        <p:txBody>
          <a:bodyPr anchor="b">
            <a:normAutofit/>
          </a:bodyPr>
          <a:lstStyle/>
          <a:p>
            <a:r>
              <a:rPr lang="uk-UA" sz="3000" dirty="0"/>
              <a:t>Література Голокосту</a:t>
            </a:r>
            <a:endParaRPr lang="en-US" sz="3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DE3A2E-0C0B-4B24-B394-D61EE295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348986" cy="3959098"/>
          </a:xfrm>
        </p:spPr>
        <p:txBody>
          <a:bodyPr anchor="t">
            <a:normAutofit/>
          </a:bodyPr>
          <a:lstStyle/>
          <a:p>
            <a:r>
              <a:rPr lang="uk-UA" sz="2200" dirty="0"/>
              <a:t>Спогади жертв і тих, хто вижив (Анна Франк, Елі </a:t>
            </a:r>
            <a:r>
              <a:rPr lang="uk-UA" sz="2200" dirty="0" err="1"/>
              <a:t>Візель</a:t>
            </a:r>
            <a:r>
              <a:rPr lang="uk-UA" sz="2200" dirty="0"/>
              <a:t>, Віктор </a:t>
            </a:r>
            <a:r>
              <a:rPr lang="uk-UA" sz="2200" dirty="0" err="1"/>
              <a:t>Франкл</a:t>
            </a:r>
            <a:r>
              <a:rPr lang="uk-UA" sz="2200" dirty="0"/>
              <a:t>)  </a:t>
            </a:r>
          </a:p>
          <a:p>
            <a:r>
              <a:rPr lang="uk-UA" sz="2200" dirty="0"/>
              <a:t>Спогади виконавців (Юрген </a:t>
            </a:r>
            <a:r>
              <a:rPr lang="uk-UA" sz="2200" dirty="0" err="1"/>
              <a:t>Штрооп</a:t>
            </a:r>
            <a:r>
              <a:rPr lang="uk-UA" sz="2200" dirty="0"/>
              <a:t>, Рудольф </a:t>
            </a:r>
            <a:r>
              <a:rPr lang="uk-UA" sz="2200" dirty="0" err="1"/>
              <a:t>Гьосс</a:t>
            </a:r>
            <a:r>
              <a:rPr lang="uk-UA" sz="2200" dirty="0"/>
              <a:t>) </a:t>
            </a:r>
          </a:p>
          <a:p>
            <a:r>
              <a:rPr lang="uk-UA" sz="2200" dirty="0"/>
              <a:t>Художні тексти із визначеною документальною основою</a:t>
            </a:r>
            <a:r>
              <a:rPr lang="en-US" sz="2200" dirty="0"/>
              <a:t>, </a:t>
            </a:r>
            <a:r>
              <a:rPr lang="uk-UA" sz="2200" dirty="0"/>
              <a:t>у </a:t>
            </a:r>
            <a:r>
              <a:rPr lang="uk-UA" sz="2200" dirty="0" err="1"/>
              <a:t>т.ч</a:t>
            </a:r>
            <a:r>
              <a:rPr lang="uk-UA" sz="2200" dirty="0"/>
              <a:t>. твори нащадків тих, хто вижив</a:t>
            </a:r>
          </a:p>
          <a:p>
            <a:r>
              <a:rPr lang="uk-UA" sz="2200" dirty="0"/>
              <a:t>Художні тексти без визначеної документальної основи 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60467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1017</Words>
  <Application>Microsoft Office PowerPoint</Application>
  <PresentationFormat>Широкоэкранный</PresentationFormat>
  <Paragraphs>64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Avenir Next LT Pro</vt:lpstr>
      <vt:lpstr>Calibri</vt:lpstr>
      <vt:lpstr>Calibri Light</vt:lpstr>
      <vt:lpstr>Georgia</vt:lpstr>
      <vt:lpstr>Тема Office</vt:lpstr>
      <vt:lpstr>AccentBoxVTI</vt:lpstr>
      <vt:lpstr>Голокост: художня репрезентація</vt:lpstr>
      <vt:lpstr>Експеримент «Третя хвиля»</vt:lpstr>
      <vt:lpstr>Ханна Арендт «Банальність зла»</vt:lpstr>
      <vt:lpstr>Стівен Кінг «Здібний учень» </vt:lpstr>
      <vt:lpstr>Презентация PowerPoint</vt:lpstr>
      <vt:lpstr>Теодор Адорно «Після Освенциму»</vt:lpstr>
      <vt:lpstr>Презентация PowerPoint</vt:lpstr>
      <vt:lpstr>Література Голокосту: вимовити невимовне </vt:lpstr>
      <vt:lpstr>Література Голокосту</vt:lpstr>
      <vt:lpstr>Як писати про Аушвіц у ХХІ столітті? </vt:lpstr>
      <vt:lpstr>«Наївний фокалізатор»: переваги та небезпеки</vt:lpstr>
      <vt:lpstr>Зображення жертви </vt:lpstr>
      <vt:lpstr>Зображення агресора</vt:lpstr>
      <vt:lpstr>Зображення спротиву</vt:lpstr>
      <vt:lpstr>Фінал</vt:lpstr>
      <vt:lpstr>«Казки про Голокост»: небезпеки спрощення </vt:lpstr>
      <vt:lpstr>«Право на гідність»: Януш Корчак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Голокост: художня репрезентація</dc:title>
  <dc:creator>E. T.</dc:creator>
  <cp:lastModifiedBy>E. T.</cp:lastModifiedBy>
  <cp:revision>1</cp:revision>
  <dcterms:created xsi:type="dcterms:W3CDTF">2021-04-10T12:34:27Z</dcterms:created>
  <dcterms:modified xsi:type="dcterms:W3CDTF">2021-04-10T12:42:02Z</dcterms:modified>
</cp:coreProperties>
</file>