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5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1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5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2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0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8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0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DB63-48B1-43DD-A6D7-A6A217395AF6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4ED64-7F71-4065-8A8C-890E4C935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EVENT-</a:t>
            </a:r>
            <a:r>
              <a:rPr lang="uk-UA" b="1" dirty="0" smtClean="0">
                <a:solidFill>
                  <a:schemeClr val="bg1"/>
                </a:solidFill>
              </a:rPr>
              <a:t>МЕНЕДЖМЕНТ 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В ПР-ДІЯЛЬНОСТІ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uk-UA" dirty="0" smtClean="0"/>
          </a:p>
          <a:p>
            <a:r>
              <a:rPr lang="uk-UA" sz="4000" b="1" i="1" dirty="0" smtClean="0">
                <a:solidFill>
                  <a:srgbClr val="002060"/>
                </a:solidFill>
              </a:rPr>
              <a:t>ПРЕЗЕНТАЦІЯ КУРСУ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4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Івент</a:t>
            </a:r>
            <a:r>
              <a:rPr lang="ru-RU" dirty="0" smtClean="0">
                <a:solidFill>
                  <a:schemeClr val="bg1"/>
                </a:solidFill>
              </a:rPr>
              <a:t>-менеджмент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000" dirty="0" err="1" smtClean="0">
                <a:solidFill>
                  <a:srgbClr val="FF0000"/>
                </a:solidFill>
              </a:rPr>
              <a:t>Івент</a:t>
            </a:r>
            <a:r>
              <a:rPr lang="ru-RU" sz="4000" dirty="0" smtClean="0">
                <a:solidFill>
                  <a:srgbClr val="002060"/>
                </a:solidFill>
              </a:rPr>
              <a:t> (англ. </a:t>
            </a:r>
            <a:r>
              <a:rPr lang="en-US" sz="4000" dirty="0" smtClean="0">
                <a:solidFill>
                  <a:srgbClr val="FF0000"/>
                </a:solidFill>
              </a:rPr>
              <a:t>event – </a:t>
            </a:r>
            <a:r>
              <a:rPr lang="ru-RU" sz="4000" dirty="0" err="1" smtClean="0">
                <a:solidFill>
                  <a:srgbClr val="FF0000"/>
                </a:solidFill>
              </a:rPr>
              <a:t>подія</a:t>
            </a:r>
            <a:r>
              <a:rPr lang="ru-RU" sz="4000" dirty="0" smtClean="0">
                <a:solidFill>
                  <a:srgbClr val="FF0000"/>
                </a:solidFill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</a:rPr>
              <a:t>захід</a:t>
            </a:r>
            <a:r>
              <a:rPr lang="ru-RU" sz="4000" dirty="0" smtClean="0">
                <a:solidFill>
                  <a:srgbClr val="002060"/>
                </a:solidFill>
              </a:rPr>
              <a:t>) – </a:t>
            </a:r>
            <a:r>
              <a:rPr lang="ru-RU" sz="4000" dirty="0" err="1" smtClean="0">
                <a:solidFill>
                  <a:srgbClr val="002060"/>
                </a:solidFill>
              </a:rPr>
              <a:t>це</a:t>
            </a:r>
            <a:r>
              <a:rPr lang="ru-RU" sz="4000" dirty="0" smtClean="0">
                <a:solidFill>
                  <a:srgbClr val="002060"/>
                </a:solidFill>
              </a:rPr>
              <a:t>  </a:t>
            </a:r>
            <a:r>
              <a:rPr lang="ru-RU" sz="4000" dirty="0" err="1" smtClean="0">
                <a:solidFill>
                  <a:srgbClr val="002060"/>
                </a:solidFill>
              </a:rPr>
              <a:t>окремий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синтетичний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засіб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комунікацій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що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являє</a:t>
            </a:r>
            <a:r>
              <a:rPr lang="ru-RU" sz="4000" dirty="0" smtClean="0">
                <a:solidFill>
                  <a:srgbClr val="002060"/>
                </a:solidFill>
              </a:rPr>
              <a:t> собою </a:t>
            </a:r>
            <a:r>
              <a:rPr lang="ru-RU" sz="4000" dirty="0" err="1" smtClean="0">
                <a:solidFill>
                  <a:srgbClr val="002060"/>
                </a:solidFill>
              </a:rPr>
              <a:t>складний</a:t>
            </a:r>
            <a:r>
              <a:rPr lang="ru-RU" sz="4000" dirty="0" smtClean="0">
                <a:solidFill>
                  <a:srgbClr val="002060"/>
                </a:solidFill>
              </a:rPr>
              <a:t> комплекс з маркетингу, </a:t>
            </a:r>
            <a:r>
              <a:rPr lang="ru-RU" sz="4000" b="1" dirty="0" err="1" smtClean="0">
                <a:solidFill>
                  <a:srgbClr val="002060"/>
                </a:solidFill>
              </a:rPr>
              <a:t>паблік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рилейшнз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і </a:t>
            </a:r>
            <a:r>
              <a:rPr lang="ru-RU" sz="4000" dirty="0" err="1" smtClean="0">
                <a:solidFill>
                  <a:srgbClr val="002060"/>
                </a:solidFill>
              </a:rPr>
              <a:t>реклами</a:t>
            </a:r>
            <a:r>
              <a:rPr lang="ru-RU" sz="4000" dirty="0" smtClean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rgbClr val="FF0000"/>
                </a:solidFill>
              </a:rPr>
              <a:t>Івент</a:t>
            </a:r>
            <a:r>
              <a:rPr lang="ru-RU" sz="4000" dirty="0" smtClean="0">
                <a:solidFill>
                  <a:srgbClr val="FF0000"/>
                </a:solidFill>
              </a:rPr>
              <a:t>-менеджмент </a:t>
            </a:r>
            <a:r>
              <a:rPr lang="ru-RU" sz="4000" dirty="0" err="1" smtClean="0">
                <a:solidFill>
                  <a:srgbClr val="002060"/>
                </a:solidFill>
              </a:rPr>
              <a:t>активізує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інтереси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цільової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групи</a:t>
            </a:r>
            <a:r>
              <a:rPr lang="ru-RU" sz="4000" dirty="0" smtClean="0">
                <a:solidFill>
                  <a:srgbClr val="002060"/>
                </a:solidFill>
              </a:rPr>
              <a:t> та </a:t>
            </a:r>
            <a:r>
              <a:rPr lang="ru-RU" sz="4000" dirty="0" err="1" smtClean="0">
                <a:solidFill>
                  <a:srgbClr val="002060"/>
                </a:solidFill>
              </a:rPr>
              <a:t>ефективно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працює</a:t>
            </a:r>
            <a:r>
              <a:rPr lang="ru-RU" sz="4000" dirty="0" smtClean="0">
                <a:solidFill>
                  <a:srgbClr val="002060"/>
                </a:solidFill>
              </a:rPr>
              <a:t> з </a:t>
            </a:r>
            <a:r>
              <a:rPr lang="ru-RU" sz="4000" dirty="0" err="1" smtClean="0">
                <a:solidFill>
                  <a:srgbClr val="002060"/>
                </a:solidFill>
              </a:rPr>
              <a:t>просування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фірми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її</a:t>
            </a:r>
            <a:r>
              <a:rPr lang="ru-RU" sz="4000" dirty="0" smtClean="0">
                <a:solidFill>
                  <a:srgbClr val="002060"/>
                </a:solidFill>
              </a:rPr>
              <a:t> товару та </a:t>
            </a:r>
            <a:r>
              <a:rPr lang="ru-RU" sz="4000" dirty="0" err="1" smtClean="0">
                <a:solidFill>
                  <a:srgbClr val="002060"/>
                </a:solidFill>
              </a:rPr>
              <a:t>послуг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2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Які фактори спонукають ті чи інші структури сформулювати замовлення на PR-захід?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00B0F0"/>
                </a:solidFill>
              </a:rPr>
              <a:t>Це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ті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проблеми</a:t>
            </a:r>
            <a:r>
              <a:rPr lang="ru-RU" b="1" dirty="0" smtClean="0">
                <a:solidFill>
                  <a:srgbClr val="00B0F0"/>
                </a:solidFill>
              </a:rPr>
              <a:t>, </a:t>
            </a:r>
            <a:r>
              <a:rPr lang="ru-RU" b="1" dirty="0" err="1" smtClean="0">
                <a:solidFill>
                  <a:srgbClr val="00B0F0"/>
                </a:solidFill>
              </a:rPr>
              <a:t>які</a:t>
            </a:r>
            <a:r>
              <a:rPr lang="ru-RU" b="1" dirty="0" smtClean="0">
                <a:solidFill>
                  <a:srgbClr val="00B0F0"/>
                </a:solidFill>
              </a:rPr>
              <a:t> стоять перед </a:t>
            </a:r>
            <a:r>
              <a:rPr lang="ru-RU" b="1" dirty="0" err="1" smtClean="0">
                <a:solidFill>
                  <a:srgbClr val="00B0F0"/>
                </a:solidFill>
              </a:rPr>
              <a:t>організацією</a:t>
            </a:r>
            <a:r>
              <a:rPr lang="ru-RU" b="1" dirty="0" smtClean="0">
                <a:solidFill>
                  <a:srgbClr val="00B0F0"/>
                </a:solidFill>
              </a:rPr>
              <a:t> й </a:t>
            </a:r>
            <a:r>
              <a:rPr lang="ru-RU" b="1" dirty="0" err="1" smtClean="0">
                <a:solidFill>
                  <a:srgbClr val="00B0F0"/>
                </a:solidFill>
              </a:rPr>
              <a:t>вирішення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яких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доцільно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саме</a:t>
            </a:r>
            <a:r>
              <a:rPr lang="ru-RU" b="1" dirty="0" smtClean="0">
                <a:solidFill>
                  <a:srgbClr val="00B0F0"/>
                </a:solidFill>
              </a:rPr>
              <a:t> у </a:t>
            </a:r>
            <a:r>
              <a:rPr lang="ru-RU" b="1" dirty="0" err="1" smtClean="0">
                <a:solidFill>
                  <a:srgbClr val="00B0F0"/>
                </a:solidFill>
              </a:rPr>
              <a:t>формі</a:t>
            </a:r>
            <a:r>
              <a:rPr lang="ru-RU" b="1" dirty="0" smtClean="0">
                <a:solidFill>
                  <a:srgbClr val="00B0F0"/>
                </a:solidFill>
              </a:rPr>
              <a:t> PR-</a:t>
            </a:r>
            <a:r>
              <a:rPr lang="ru-RU" b="1" dirty="0" err="1" smtClean="0">
                <a:solidFill>
                  <a:srgbClr val="00B0F0"/>
                </a:solidFill>
              </a:rPr>
              <a:t>активності</a:t>
            </a:r>
            <a:r>
              <a:rPr lang="ru-RU" b="1" dirty="0" smtClean="0">
                <a:solidFill>
                  <a:srgbClr val="00B0F0"/>
                </a:solidFill>
              </a:rPr>
              <a:t>, а </a:t>
            </a:r>
            <a:r>
              <a:rPr lang="ru-RU" b="1" dirty="0" err="1" smtClean="0">
                <a:solidFill>
                  <a:srgbClr val="00B0F0"/>
                </a:solidFill>
              </a:rPr>
              <a:t>також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ті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можливості</a:t>
            </a:r>
            <a:r>
              <a:rPr lang="ru-RU" b="1" dirty="0" smtClean="0">
                <a:solidFill>
                  <a:srgbClr val="00B0F0"/>
                </a:solidFill>
              </a:rPr>
              <a:t>, </a:t>
            </a:r>
            <a:r>
              <a:rPr lang="ru-RU" b="1" dirty="0" err="1" smtClean="0">
                <a:solidFill>
                  <a:srgbClr val="00B0F0"/>
                </a:solidFill>
              </a:rPr>
              <a:t>які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організація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може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використовувати</a:t>
            </a:r>
            <a:r>
              <a:rPr lang="ru-RU" b="1" dirty="0" smtClean="0">
                <a:solidFill>
                  <a:srgbClr val="00B0F0"/>
                </a:solidFill>
              </a:rPr>
              <a:t> в </a:t>
            </a:r>
            <a:r>
              <a:rPr lang="ru-RU" b="1" dirty="0" err="1" smtClean="0">
                <a:solidFill>
                  <a:srgbClr val="00B0F0"/>
                </a:solidFill>
              </a:rPr>
              <a:t>своїх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цілях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засобами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зв'язків</a:t>
            </a:r>
            <a:r>
              <a:rPr lang="ru-RU" b="1" dirty="0" smtClean="0">
                <a:solidFill>
                  <a:srgbClr val="00B0F0"/>
                </a:solidFill>
              </a:rPr>
              <a:t> з </a:t>
            </a:r>
            <a:r>
              <a:rPr lang="ru-RU" b="1" dirty="0" err="1" smtClean="0">
                <a:solidFill>
                  <a:srgbClr val="00B0F0"/>
                </a:solidFill>
              </a:rPr>
              <a:t>громадськістю</a:t>
            </a:r>
            <a:r>
              <a:rPr lang="ru-RU" b="1" dirty="0" smtClean="0">
                <a:solidFill>
                  <a:srgbClr val="00B0F0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Event Management - онлайн-курс - Camp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5817"/>
            <a:ext cx="5181600" cy="403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Принципи PR: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Забезпечення взаємної користі організації і громадськості, а також абсолютна чесність і відвертість тих, хто займається як </a:t>
            </a:r>
            <a:r>
              <a:rPr lang="en-US" dirty="0" smtClean="0">
                <a:solidFill>
                  <a:schemeClr val="bg1"/>
                </a:solidFill>
              </a:rPr>
              <a:t>PR</a:t>
            </a:r>
            <a:r>
              <a:rPr lang="uk-UA" dirty="0" smtClean="0">
                <a:solidFill>
                  <a:schemeClr val="bg1"/>
                </a:solidFill>
              </a:rPr>
              <a:t>, так і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Особливе значення для</a:t>
            </a:r>
            <a:r>
              <a:rPr lang="en-US" dirty="0" smtClean="0">
                <a:solidFill>
                  <a:schemeClr val="bg1"/>
                </a:solidFill>
              </a:rPr>
              <a:t> PR</a:t>
            </a:r>
            <a:r>
              <a:rPr lang="uk-UA" dirty="0" smtClean="0">
                <a:solidFill>
                  <a:schemeClr val="bg1"/>
                </a:solidFill>
              </a:rPr>
              <a:t> має відкритість інформації. Відомий англійський фахівець </a:t>
            </a:r>
            <a:r>
              <a:rPr lang="uk-UA" b="1" dirty="0" smtClean="0">
                <a:solidFill>
                  <a:schemeClr val="bg1"/>
                </a:solidFill>
              </a:rPr>
              <a:t>С. Блек </a:t>
            </a:r>
            <a:r>
              <a:rPr lang="uk-UA" dirty="0" smtClean="0">
                <a:solidFill>
                  <a:schemeClr val="bg1"/>
                </a:solidFill>
              </a:rPr>
              <a:t>взагалі вважає цей принцип визначальним. На його думку</a:t>
            </a:r>
            <a:r>
              <a:rPr lang="uk-UA" b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PR</a:t>
            </a:r>
            <a:r>
              <a:rPr lang="uk-UA" b="1" dirty="0" smtClean="0">
                <a:solidFill>
                  <a:srgbClr val="FFFF00"/>
                </a:solidFill>
              </a:rPr>
              <a:t>– це мистецтво і наука досягнення гармонії за допомогою взаєморозуміння, заснованого на правді і повній інформованості</a:t>
            </a:r>
            <a:r>
              <a:rPr lang="uk-UA" b="1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Істотною для </a:t>
            </a:r>
            <a:r>
              <a:rPr lang="en-US" dirty="0" smtClean="0">
                <a:solidFill>
                  <a:schemeClr val="bg1"/>
                </a:solidFill>
              </a:rPr>
              <a:t>PR </a:t>
            </a:r>
            <a:r>
              <a:rPr lang="uk-UA" dirty="0" smtClean="0">
                <a:solidFill>
                  <a:schemeClr val="bg1"/>
                </a:solidFill>
              </a:rPr>
              <a:t>є 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25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vent Management Vs Event Planning PowerPoint Template - PPT Slides |  SketchBub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36" y="766619"/>
            <a:ext cx="9236363" cy="566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04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ВИДИ ІВЕНТІВ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політичні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івенти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мітинг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демонстрація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інавгурація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);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корпоративні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івенти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тренінги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презентації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промо-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акція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);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соціальні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івенти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фандрайзингової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акція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акція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благодійності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);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культурно-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просвітницькі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виставка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концерт, фестиваль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 та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інші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Event-менеджмент | Українська Наукова Інтернет-Спільно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893455"/>
            <a:ext cx="5080000" cy="428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63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>
            <a:normAutofit/>
          </a:bodyPr>
          <a:lstStyle/>
          <a:p>
            <a:pPr algn="ctr"/>
            <a:r>
              <a:rPr lang="uk-UA" sz="7200" b="1" i="1" dirty="0" smtClean="0">
                <a:solidFill>
                  <a:srgbClr val="7030A0"/>
                </a:solidFill>
              </a:rPr>
              <a:t>21 вересня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День Event менеджера 20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47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ru-RU" b="1" cap="all" dirty="0">
                <a:solidFill>
                  <a:schemeClr val="bg1"/>
                </a:solidFill>
              </a:rPr>
              <a:t>ІВЕНТ-МЕНЕДЖЕР: ПЕРЕВАГИ ПРОФЕСІЇ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Працювати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івент</a:t>
            </a:r>
            <a:r>
              <a:rPr lang="ru-RU" dirty="0">
                <a:solidFill>
                  <a:srgbClr val="002060"/>
                </a:solidFill>
              </a:rPr>
              <a:t>-менеджером </a:t>
            </a:r>
            <a:r>
              <a:rPr lang="ru-RU" dirty="0" err="1">
                <a:solidFill>
                  <a:srgbClr val="002060"/>
                </a:solidFill>
              </a:rPr>
              <a:t>означає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поєднувати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творчий</a:t>
            </a:r>
            <a:r>
              <a:rPr lang="ru-RU" dirty="0">
                <a:solidFill>
                  <a:srgbClr val="002060"/>
                </a:solidFill>
              </a:rPr>
              <a:t> і </a:t>
            </a:r>
            <a:r>
              <a:rPr lang="ru-RU" dirty="0" err="1">
                <a:solidFill>
                  <a:srgbClr val="002060"/>
                </a:solidFill>
              </a:rPr>
              <a:t>раціональний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підходи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3400" b="1" i="1" dirty="0" smtClean="0">
                <a:solidFill>
                  <a:srgbClr val="FF0000"/>
                </a:solidFill>
              </a:rPr>
              <a:t>Як </a:t>
            </a:r>
            <a:r>
              <a:rPr lang="ru-RU" sz="3400" b="1" i="1" dirty="0" err="1">
                <a:solidFill>
                  <a:srgbClr val="FF0000"/>
                </a:solidFill>
              </a:rPr>
              <a:t>створити</a:t>
            </a:r>
            <a:r>
              <a:rPr lang="ru-RU" sz="3400" b="1" i="1" dirty="0">
                <a:solidFill>
                  <a:srgbClr val="FF0000"/>
                </a:solidFill>
              </a:rPr>
              <a:t> і </a:t>
            </a:r>
            <a:r>
              <a:rPr lang="ru-RU" sz="3400" b="1" i="1" dirty="0" err="1">
                <a:solidFill>
                  <a:srgbClr val="FF0000"/>
                </a:solidFill>
              </a:rPr>
              <a:t>втілити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ідею</a:t>
            </a:r>
            <a:r>
              <a:rPr lang="ru-RU" sz="3400" b="1" i="1" dirty="0">
                <a:solidFill>
                  <a:srgbClr val="FF0000"/>
                </a:solidFill>
              </a:rPr>
              <a:t> для </a:t>
            </a:r>
            <a:r>
              <a:rPr lang="ru-RU" sz="3400" b="1" i="1" dirty="0" err="1">
                <a:solidFill>
                  <a:srgbClr val="FF0000"/>
                </a:solidFill>
              </a:rPr>
              <a:t>івенту</a:t>
            </a:r>
            <a:r>
              <a:rPr lang="ru-RU" sz="3400" b="1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3400" b="1" i="1" dirty="0" smtClean="0">
                <a:solidFill>
                  <a:srgbClr val="FF0000"/>
                </a:solidFill>
              </a:rPr>
              <a:t> </a:t>
            </a:r>
            <a:r>
              <a:rPr lang="ru-RU" sz="3400" b="1" i="1" dirty="0">
                <a:solidFill>
                  <a:srgbClr val="FF0000"/>
                </a:solidFill>
              </a:rPr>
              <a:t>Як </a:t>
            </a:r>
            <a:r>
              <a:rPr lang="ru-RU" sz="3400" b="1" i="1" dirty="0" err="1">
                <a:solidFill>
                  <a:srgbClr val="FF0000"/>
                </a:solidFill>
              </a:rPr>
              <a:t>скласти</a:t>
            </a:r>
            <a:r>
              <a:rPr lang="ru-RU" sz="3400" b="1" i="1" dirty="0">
                <a:solidFill>
                  <a:srgbClr val="FF0000"/>
                </a:solidFill>
              </a:rPr>
              <a:t> бюджет та </a:t>
            </a:r>
            <a:r>
              <a:rPr lang="ru-RU" sz="3400" b="1" i="1" dirty="0" err="1">
                <a:solidFill>
                  <a:srgbClr val="FF0000"/>
                </a:solidFill>
              </a:rPr>
              <a:t>підібрати</a:t>
            </a:r>
            <a:r>
              <a:rPr lang="ru-RU" sz="3400" b="1" i="1" dirty="0">
                <a:solidFill>
                  <a:srgbClr val="FF0000"/>
                </a:solidFill>
              </a:rPr>
              <a:t> команду? </a:t>
            </a:r>
            <a:endParaRPr lang="ru-RU" sz="3400" b="1" i="1" dirty="0" smtClean="0">
              <a:solidFill>
                <a:srgbClr val="FF0000"/>
              </a:solidFill>
            </a:endParaRPr>
          </a:p>
          <a:p>
            <a:r>
              <a:rPr lang="ru-RU" sz="3400" b="1" i="1" dirty="0" smtClean="0">
                <a:solidFill>
                  <a:srgbClr val="FF0000"/>
                </a:solidFill>
              </a:rPr>
              <a:t>Як </a:t>
            </a:r>
            <a:r>
              <a:rPr lang="ru-RU" sz="3400" b="1" i="1" dirty="0" err="1">
                <a:solidFill>
                  <a:srgbClr val="FF0000"/>
                </a:solidFill>
              </a:rPr>
              <a:t>підготувати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комерційну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пропозицію</a:t>
            </a:r>
            <a:r>
              <a:rPr lang="ru-RU" sz="3400" b="1" i="1" dirty="0">
                <a:solidFill>
                  <a:srgbClr val="FF0000"/>
                </a:solidFill>
              </a:rPr>
              <a:t> для </a:t>
            </a:r>
            <a:r>
              <a:rPr lang="ru-RU" sz="3400" b="1" i="1" dirty="0" err="1">
                <a:solidFill>
                  <a:srgbClr val="FF0000"/>
                </a:solidFill>
              </a:rPr>
              <a:t>партнерів</a:t>
            </a:r>
            <a:r>
              <a:rPr lang="ru-RU" sz="3400" b="1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3400" b="1" i="1" dirty="0" smtClean="0">
                <a:solidFill>
                  <a:srgbClr val="FF0000"/>
                </a:solidFill>
              </a:rPr>
              <a:t> </a:t>
            </a:r>
            <a:r>
              <a:rPr lang="ru-RU" sz="3400" b="1" i="1" dirty="0">
                <a:solidFill>
                  <a:srgbClr val="FF0000"/>
                </a:solidFill>
              </a:rPr>
              <a:t>Як </a:t>
            </a:r>
            <a:r>
              <a:rPr lang="ru-RU" sz="3400" b="1" i="1" dirty="0" err="1">
                <a:solidFill>
                  <a:srgbClr val="FF0000"/>
                </a:solidFill>
              </a:rPr>
              <a:t>організувати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логістику</a:t>
            </a:r>
            <a:r>
              <a:rPr lang="ru-RU" sz="3400" b="1" i="1" dirty="0">
                <a:solidFill>
                  <a:srgbClr val="FF0000"/>
                </a:solidFill>
              </a:rPr>
              <a:t>, </a:t>
            </a:r>
            <a:r>
              <a:rPr lang="ru-RU" sz="3400" b="1" i="1" dirty="0" err="1">
                <a:solidFill>
                  <a:srgbClr val="FF0000"/>
                </a:solidFill>
              </a:rPr>
              <a:t>домовитися</a:t>
            </a:r>
            <a:r>
              <a:rPr lang="ru-RU" sz="3400" b="1" i="1" dirty="0">
                <a:solidFill>
                  <a:srgbClr val="FF0000"/>
                </a:solidFill>
              </a:rPr>
              <a:t> з </a:t>
            </a:r>
            <a:r>
              <a:rPr lang="ru-RU" sz="3400" b="1" i="1" dirty="0" err="1">
                <a:solidFill>
                  <a:srgbClr val="FF0000"/>
                </a:solidFill>
              </a:rPr>
              <a:t>безліччю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підрядників</a:t>
            </a:r>
            <a:r>
              <a:rPr lang="ru-RU" sz="3400" b="1" i="1" dirty="0">
                <a:solidFill>
                  <a:srgbClr val="FF0000"/>
                </a:solidFill>
              </a:rPr>
              <a:t>? </a:t>
            </a:r>
            <a:endParaRPr lang="ru-RU" sz="3400" b="1" i="1" dirty="0" smtClean="0">
              <a:solidFill>
                <a:srgbClr val="FF0000"/>
              </a:solidFill>
            </a:endParaRPr>
          </a:p>
          <a:p>
            <a:r>
              <a:rPr lang="ru-RU" sz="3400" b="1" i="1" dirty="0" smtClean="0">
                <a:solidFill>
                  <a:srgbClr val="FF0000"/>
                </a:solidFill>
              </a:rPr>
              <a:t>Як </a:t>
            </a:r>
            <a:r>
              <a:rPr lang="ru-RU" sz="3400" b="1" i="1" dirty="0">
                <a:solidFill>
                  <a:srgbClr val="FF0000"/>
                </a:solidFill>
              </a:rPr>
              <a:t>провести </a:t>
            </a:r>
            <a:r>
              <a:rPr lang="ru-RU" sz="3400" b="1" i="1" dirty="0" err="1">
                <a:solidFill>
                  <a:srgbClr val="FF0000"/>
                </a:solidFill>
              </a:rPr>
              <a:t>івент</a:t>
            </a:r>
            <a:r>
              <a:rPr lang="ru-RU" sz="3400" b="1" i="1" dirty="0">
                <a:solidFill>
                  <a:srgbClr val="FF0000"/>
                </a:solidFill>
              </a:rPr>
              <a:t> і </a:t>
            </a:r>
            <a:r>
              <a:rPr lang="ru-RU" sz="3400" b="1" i="1" dirty="0" err="1">
                <a:solidFill>
                  <a:srgbClr val="FF0000"/>
                </a:solidFill>
              </a:rPr>
              <a:t>отримати</a:t>
            </a:r>
            <a:r>
              <a:rPr lang="ru-RU" sz="3400" b="1" i="1" dirty="0">
                <a:solidFill>
                  <a:srgbClr val="FF0000"/>
                </a:solidFill>
              </a:rPr>
              <a:t> </a:t>
            </a:r>
            <a:r>
              <a:rPr lang="ru-RU" sz="3400" b="1" i="1" dirty="0" err="1">
                <a:solidFill>
                  <a:srgbClr val="FF0000"/>
                </a:solidFill>
              </a:rPr>
              <a:t>прибуток</a:t>
            </a:r>
            <a:r>
              <a:rPr lang="ru-RU" sz="3400" b="1" i="1" dirty="0">
                <a:solidFill>
                  <a:srgbClr val="FF0000"/>
                </a:solidFill>
              </a:rPr>
              <a:t>? </a:t>
            </a:r>
            <a:endParaRPr lang="ru-RU" sz="3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Цими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та </a:t>
            </a:r>
            <a:r>
              <a:rPr lang="ru-RU" dirty="0" err="1">
                <a:solidFill>
                  <a:srgbClr val="002060"/>
                </a:solidFill>
              </a:rPr>
              <a:t>іншими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питаннями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займається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івент</a:t>
            </a:r>
            <a:r>
              <a:rPr lang="ru-RU" dirty="0">
                <a:solidFill>
                  <a:srgbClr val="002060"/>
                </a:solidFill>
              </a:rPr>
              <a:t>-менеджер.</a:t>
            </a:r>
          </a:p>
        </p:txBody>
      </p:sp>
      <p:pic>
        <p:nvPicPr>
          <p:cNvPr id="5128" name="Picture 8" descr="Профессия контент-менеджер: кто это и чем занимаетс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055" y="1948873"/>
            <a:ext cx="4396509" cy="387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19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Робота </a:t>
            </a:r>
            <a:r>
              <a:rPr lang="ru-RU" sz="3200" b="1" dirty="0" err="1">
                <a:solidFill>
                  <a:srgbClr val="FF0000"/>
                </a:solidFill>
              </a:rPr>
              <a:t>івент</a:t>
            </a:r>
            <a:r>
              <a:rPr lang="ru-RU" sz="3200" b="1" dirty="0">
                <a:solidFill>
                  <a:srgbClr val="FF0000"/>
                </a:solidFill>
              </a:rPr>
              <a:t>-менеджером – </a:t>
            </a:r>
            <a:r>
              <a:rPr lang="ru-RU" sz="3200" b="1" dirty="0" err="1">
                <a:solidFill>
                  <a:srgbClr val="FF0000"/>
                </a:solidFill>
              </a:rPr>
              <a:t>це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більше</a:t>
            </a:r>
            <a:r>
              <a:rPr lang="ru-RU" sz="3200" b="1" dirty="0">
                <a:solidFill>
                  <a:srgbClr val="FF0000"/>
                </a:solidFill>
              </a:rPr>
              <a:t> про стиль </a:t>
            </a:r>
            <a:r>
              <a:rPr lang="ru-RU" sz="3200" b="1" dirty="0" err="1">
                <a:solidFill>
                  <a:srgbClr val="FF0000"/>
                </a:solidFill>
              </a:rPr>
              <a:t>життя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>
                <a:solidFill>
                  <a:srgbClr val="0070C0"/>
                </a:solidFill>
              </a:rPr>
              <a:t>Ти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зможеш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втілювати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креативні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ідеї</a:t>
            </a:r>
            <a:r>
              <a:rPr lang="ru-RU" sz="3200" b="1" dirty="0">
                <a:solidFill>
                  <a:srgbClr val="0070C0"/>
                </a:solidFill>
              </a:rPr>
              <a:t>, </a:t>
            </a:r>
            <a:r>
              <a:rPr lang="ru-RU" sz="3200" b="1" dirty="0" err="1">
                <a:solidFill>
                  <a:srgbClr val="0070C0"/>
                </a:solidFill>
              </a:rPr>
              <a:t>отримувати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насолоду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від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діяльності</a:t>
            </a:r>
            <a:r>
              <a:rPr lang="ru-RU" sz="3200" b="1" dirty="0">
                <a:solidFill>
                  <a:srgbClr val="0070C0"/>
                </a:solidFill>
              </a:rPr>
              <a:t>, кожного дня </a:t>
            </a:r>
            <a:r>
              <a:rPr lang="ru-RU" sz="3200" b="1" dirty="0" err="1">
                <a:solidFill>
                  <a:srgbClr val="0070C0"/>
                </a:solidFill>
              </a:rPr>
              <a:t>дізнаватись</a:t>
            </a:r>
            <a:r>
              <a:rPr lang="ru-RU" sz="3200" b="1" dirty="0">
                <a:solidFill>
                  <a:srgbClr val="0070C0"/>
                </a:solidFill>
              </a:rPr>
              <a:t> про </a:t>
            </a:r>
            <a:r>
              <a:rPr lang="ru-RU" sz="3200" b="1" dirty="0" err="1">
                <a:solidFill>
                  <a:srgbClr val="0070C0"/>
                </a:solidFill>
              </a:rPr>
              <a:t>щось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нове</a:t>
            </a:r>
            <a:r>
              <a:rPr lang="ru-RU" sz="32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Вимоги</a:t>
            </a:r>
            <a:r>
              <a:rPr lang="ru-RU" b="1" dirty="0" smtClean="0">
                <a:solidFill>
                  <a:srgbClr val="0070C0"/>
                </a:solidFill>
              </a:rPr>
              <a:t> до </a:t>
            </a:r>
            <a:r>
              <a:rPr lang="ru-RU" b="1" dirty="0" err="1" smtClean="0">
                <a:solidFill>
                  <a:srgbClr val="0070C0"/>
                </a:solidFill>
              </a:rPr>
              <a:t>фахівця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b="1" dirty="0" smtClean="0"/>
              <a:t>1. </a:t>
            </a:r>
            <a:r>
              <a:rPr lang="ru-RU" b="1" dirty="0"/>
              <a:t> </a:t>
            </a:r>
            <a:r>
              <a:rPr lang="ru-RU" b="1" dirty="0" err="1">
                <a:solidFill>
                  <a:srgbClr val="FF0000"/>
                </a:solidFill>
              </a:rPr>
              <a:t>Стратегічне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мислення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 </a:t>
            </a:r>
            <a:r>
              <a:rPr lang="ru-RU" dirty="0" err="1"/>
              <a:t>Івент</a:t>
            </a:r>
            <a:r>
              <a:rPr lang="ru-RU" dirty="0"/>
              <a:t>-менеджер </a:t>
            </a:r>
            <a:r>
              <a:rPr lang="ru-RU" dirty="0" err="1"/>
              <a:t>вчиться</a:t>
            </a:r>
            <a:r>
              <a:rPr lang="ru-RU" dirty="0"/>
              <a:t> </a:t>
            </a:r>
            <a:r>
              <a:rPr lang="ru-RU" dirty="0" err="1"/>
              <a:t>прораховувати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кроки наперед.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по </a:t>
            </a:r>
            <a:r>
              <a:rPr lang="ru-RU" dirty="0" err="1"/>
              <a:t>івент-проєкту</a:t>
            </a:r>
            <a:r>
              <a:rPr lang="ru-RU" dirty="0"/>
              <a:t> </a:t>
            </a:r>
            <a:r>
              <a:rPr lang="ru-RU" dirty="0" err="1"/>
              <a:t>цілісно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</a:t>
            </a:r>
            <a:r>
              <a:rPr lang="ru-RU" dirty="0" err="1"/>
              <a:t>розуміє</a:t>
            </a:r>
            <a:r>
              <a:rPr lang="ru-RU" dirty="0"/>
              <a:t>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ru-RU" b="1" dirty="0" err="1">
                <a:solidFill>
                  <a:srgbClr val="FF0000"/>
                </a:solidFill>
              </a:rPr>
              <a:t>Емоційний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інтелект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Івент</a:t>
            </a:r>
            <a:r>
              <a:rPr lang="ru-RU" dirty="0"/>
              <a:t>-менеджер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комуні</a:t>
            </a:r>
            <a:r>
              <a:rPr lang="ru-RU" dirty="0"/>
              <a:t> </a:t>
            </a:r>
            <a:r>
              <a:rPr lang="ru-RU" dirty="0" err="1"/>
              <a:t>кує</a:t>
            </a:r>
            <a:r>
              <a:rPr lang="ru-RU" dirty="0"/>
              <a:t>: </a:t>
            </a:r>
            <a:r>
              <a:rPr lang="ru-RU" dirty="0" err="1"/>
              <a:t>замовники</a:t>
            </a:r>
            <a:r>
              <a:rPr lang="ru-RU" dirty="0"/>
              <a:t>, </a:t>
            </a:r>
            <a:r>
              <a:rPr lang="ru-RU" dirty="0" err="1"/>
              <a:t>партнери</a:t>
            </a:r>
            <a:r>
              <a:rPr lang="ru-RU" dirty="0"/>
              <a:t>, </a:t>
            </a:r>
            <a:r>
              <a:rPr lang="ru-RU" dirty="0" err="1"/>
              <a:t>підрядники</a:t>
            </a:r>
            <a:r>
              <a:rPr lang="ru-RU" dirty="0"/>
              <a:t>, </a:t>
            </a:r>
            <a:r>
              <a:rPr lang="ru-RU" dirty="0" err="1"/>
              <a:t>спонсори</a:t>
            </a:r>
            <a:r>
              <a:rPr lang="ru-RU" dirty="0"/>
              <a:t>, </a:t>
            </a:r>
            <a:r>
              <a:rPr lang="ru-RU" dirty="0" err="1"/>
              <a:t>рекламодавці</a:t>
            </a:r>
            <a:r>
              <a:rPr lang="ru-RU" dirty="0"/>
              <a:t>, </a:t>
            </a:r>
            <a:r>
              <a:rPr lang="ru-RU" dirty="0" err="1"/>
              <a:t>відвідувачі</a:t>
            </a:r>
            <a:r>
              <a:rPr lang="ru-RU" dirty="0"/>
              <a:t>, команда. Тому,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вчиться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правильно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настрої</a:t>
            </a:r>
            <a:r>
              <a:rPr lang="ru-RU" dirty="0"/>
              <a:t> і </a:t>
            </a:r>
            <a:r>
              <a:rPr lang="ru-RU" dirty="0" err="1"/>
              <a:t>побажання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3. </a:t>
            </a:r>
            <a:r>
              <a:rPr lang="ru-RU" b="1" dirty="0" err="1">
                <a:solidFill>
                  <a:srgbClr val="FF0000"/>
                </a:solidFill>
              </a:rPr>
              <a:t>Креативність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івенти</a:t>
            </a:r>
            <a:r>
              <a:rPr lang="ru-RU" dirty="0"/>
              <a:t>,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конкурують</a:t>
            </a:r>
            <a:r>
              <a:rPr lang="ru-RU" dirty="0"/>
              <a:t> одна з одною, тому, </a:t>
            </a:r>
            <a:r>
              <a:rPr lang="ru-RU" dirty="0" err="1"/>
              <a:t>креативний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і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бути </a:t>
            </a:r>
            <a:r>
              <a:rPr lang="ru-RU" dirty="0" err="1"/>
              <a:t>лідерами</a:t>
            </a:r>
            <a:r>
              <a:rPr lang="ru-RU" dirty="0"/>
              <a:t> на ринку і </a:t>
            </a:r>
            <a:r>
              <a:rPr lang="ru-RU" dirty="0" err="1"/>
              <a:t>пропонувати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4. </a:t>
            </a:r>
            <a:r>
              <a:rPr lang="ru-RU" b="1" dirty="0">
                <a:solidFill>
                  <a:srgbClr val="FF0000"/>
                </a:solidFill>
              </a:rPr>
              <a:t>Тайм-</a:t>
            </a:r>
            <a:r>
              <a:rPr lang="ru-RU" b="1" dirty="0" err="1">
                <a:solidFill>
                  <a:srgbClr val="FF0000"/>
                </a:solidFill>
              </a:rPr>
              <a:t>менеджент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 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і </a:t>
            </a:r>
            <a:r>
              <a:rPr lang="ru-RU" dirty="0" err="1"/>
              <a:t>доводити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в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невід’ємною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характеру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Освітня програма «Івент-менеджмент» - УДХТУ (Український державний  хіміко-технологічний університет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48" y="2244122"/>
            <a:ext cx="5023104" cy="380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826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311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EVENT-МЕНЕДЖМЕНТ  В ПР-ДІЯЛЬНОСТІ</vt:lpstr>
      <vt:lpstr>Івент-менеджмент </vt:lpstr>
      <vt:lpstr>Які фактори спонукають ті чи інші структури сформулювати замовлення на PR-захід? </vt:lpstr>
      <vt:lpstr>Принципи PR:</vt:lpstr>
      <vt:lpstr>Презентация PowerPoint</vt:lpstr>
      <vt:lpstr>ВИДИ ІВЕНТІВ</vt:lpstr>
      <vt:lpstr>21 вересня</vt:lpstr>
      <vt:lpstr>ІВЕНТ-МЕНЕДЖЕР: ПЕРЕВАГИ ПРОФЕСІЇ</vt:lpstr>
      <vt:lpstr>Робота івент-менеджером – це більше про стиль життя.  Ти зможеш втілювати креативні ідеї, отримувати насолоду від діяльності, кожного дня дізнаватись про щось нове!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EVENT-МЕНЕДЖМЕНТ  В ПР-ДІЯЛЬНОСТІ</dc:title>
  <dc:creator>user</dc:creator>
  <cp:lastModifiedBy>user</cp:lastModifiedBy>
  <cp:revision>5</cp:revision>
  <dcterms:created xsi:type="dcterms:W3CDTF">2022-12-26T09:22:42Z</dcterms:created>
  <dcterms:modified xsi:type="dcterms:W3CDTF">2022-12-26T09:56:54Z</dcterms:modified>
</cp:coreProperties>
</file>