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56"/>
  </p:notesMasterIdLst>
  <p:sldIdLst>
    <p:sldId id="256" r:id="rId2"/>
    <p:sldId id="584" r:id="rId3"/>
    <p:sldId id="585" r:id="rId4"/>
    <p:sldId id="586" r:id="rId5"/>
    <p:sldId id="847" r:id="rId6"/>
    <p:sldId id="848" r:id="rId7"/>
    <p:sldId id="849" r:id="rId8"/>
    <p:sldId id="850" r:id="rId9"/>
    <p:sldId id="851" r:id="rId10"/>
    <p:sldId id="283" r:id="rId11"/>
    <p:sldId id="852" r:id="rId12"/>
    <p:sldId id="285" r:id="rId13"/>
    <p:sldId id="853" r:id="rId14"/>
    <p:sldId id="854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286" r:id="rId25"/>
    <p:sldId id="287" r:id="rId26"/>
    <p:sldId id="288" r:id="rId27"/>
    <p:sldId id="596" r:id="rId28"/>
    <p:sldId id="597" r:id="rId29"/>
    <p:sldId id="59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/>
    <p:restoredTop sz="95903"/>
  </p:normalViewPr>
  <p:slideViewPr>
    <p:cSldViewPr snapToGrid="0" snapToObjects="1">
      <p:cViewPr varScale="1">
        <p:scale>
          <a:sx n="104" d="100"/>
          <a:sy n="104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FE807-236E-4843-9FB2-6E8D439C4D3B}" type="datetimeFigureOut">
              <a:rPr lang="ru-UA" smtClean="0"/>
              <a:t>10.10.2025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4784-B168-8640-8C5A-7411CF57E9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12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9253-232D-624D-811D-3644E28B6E8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9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A8E5A-A5BC-1249-8782-2F0535A087EA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4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5F80-3501-7443-AA04-16B6267B1DA5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2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551-74BC-B645-B184-DA0E9E7AB1C9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607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9F31-8070-9B42-B755-66869D55B4E8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21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ECA-5163-2447-99D9-2AA69F463AA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68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2E1F-50CC-A840-BDB6-5785420091B2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438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61AF-CDF2-664C-BDCC-BDE966987B1B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34D-550B-6449-9A14-3C0581E86F6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394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8B35-576B-044D-81B0-4785CB0D2816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88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580-1500-554D-B9EC-0B286E7EC48E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517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B83C-6640-7F4A-AB08-C2311DF1320D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558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4C2C-F46C-5347-8118-72855F4B1D03}" type="datetime1">
              <a:rPr lang="ru-RU" smtClean="0"/>
              <a:t>10.10.2025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759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D5F-344D-C44F-9EFA-19F9ACE7CA75}" type="datetime1">
              <a:rPr lang="ru-RU" smtClean="0"/>
              <a:t>10.10.2025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044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6201-6605-3D47-92C0-F57944CD9C2F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849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D9C4-3275-C441-935F-7C9729A3C273}" type="datetime1">
              <a:rPr lang="ru-RU" smtClean="0"/>
              <a:t>10.10.2025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65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A3B7-F46B-8148-8487-E0BEF46418DA}" type="datetime1">
              <a:rPr lang="ru-RU" smtClean="0"/>
              <a:t>10.10.2025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53EFBA-7824-AA44-BC0C-2574B54A2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58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uinfo.tut.su/gl2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C923A02-4CF0-E843-8874-29993B2D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9553" y="6041362"/>
            <a:ext cx="1597519" cy="365125"/>
          </a:xfrm>
        </p:spPr>
        <p:txBody>
          <a:bodyPr/>
          <a:lstStyle/>
          <a:p>
            <a:fld id="{1AB85DE8-C98E-9E4D-9277-BFC9EAA895D9}" type="datetime1">
              <a:rPr lang="ru-RU" sz="1600" b="1" smtClean="0">
                <a:solidFill>
                  <a:schemeClr val="accent1">
                    <a:lumMod val="75000"/>
                  </a:schemeClr>
                </a:solidFill>
              </a:rPr>
              <a:t>10.10.2025</a:t>
            </a:fld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A9220C-F53A-9342-8FBE-13A9A5C2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Павлюк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Т.С. к.е.н.,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доц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BD3C8-02D5-2C4E-B7C6-5BF3B355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</a:t>
            </a:fld>
            <a:endParaRPr lang="ru-UA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5241E9-2283-684B-827E-54935173A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45" y="1899352"/>
            <a:ext cx="10379034" cy="1446415"/>
          </a:xfrm>
        </p:spPr>
        <p:txBody>
          <a:bodyPr/>
          <a:lstStyle/>
          <a:p>
            <a:pPr algn="just">
              <a:lnSpc>
                <a:spcPct val="105000"/>
              </a:lnSpc>
            </a:pP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</a:t>
            </a: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1: </a:t>
            </a:r>
            <a:r>
              <a:rPr lang="ru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Євроінтеграція України: шлях до європейської родини.</a:t>
            </a:r>
            <a:br>
              <a:rPr lang="ru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b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 </a:t>
            </a:r>
            <a:endParaRPr lang="ru-UA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5C82F-4A7F-7D43-9A68-66ECDBA3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12" y="3742549"/>
            <a:ext cx="3396484" cy="190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159033-BC15-2040-8CDA-0548E01E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62" y="3742550"/>
            <a:ext cx="3311770" cy="1902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0B962-6FF1-5941-AB34-D437687999F6}"/>
              </a:ext>
            </a:extLst>
          </p:cNvPr>
          <p:cNvSpPr txBox="1"/>
          <p:nvPr/>
        </p:nvSpPr>
        <p:spPr>
          <a:xfrm>
            <a:off x="819397" y="1603169"/>
            <a:ext cx="973776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європейська інтеграція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її основні принципи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цілі.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800" dirty="0">
                <a:solidFill>
                  <a:srgbClr val="373F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характеристика інституційного механізму та інститутів Європейського Союзу</a:t>
            </a:r>
            <a:r>
              <a:rPr lang="uk-UA" sz="1800" dirty="0">
                <a:solidFill>
                  <a:srgbClr val="373F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solidFill>
                  <a:srgbClr val="373F5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Спільні європейські політики та їх значення для України.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Історичний контекст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важливість євроінтеграції для України.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сновні етапи Україн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шляху до ЄС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членства в Є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UA" sz="1800" dirty="0">
                <a:solidFill>
                  <a:srgbClr val="3C42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соціально-економічного аспекту української </a:t>
            </a:r>
            <a:r>
              <a:rPr lang="uk-UA" sz="1800" dirty="0">
                <a:solidFill>
                  <a:srgbClr val="3C42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UA" sz="1800" dirty="0">
                <a:solidFill>
                  <a:srgbClr val="3C42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вроінтеграції.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1898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BF579E6-7580-2D41-B93A-F3E07888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057" y="872053"/>
            <a:ext cx="7407275" cy="475138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b="1" u="sng" dirty="0"/>
              <a:t>27 </a:t>
            </a:r>
            <a:r>
              <a:rPr lang="ru-RU" b="1" u="sng" dirty="0" err="1"/>
              <a:t>травня</a:t>
            </a:r>
            <a:r>
              <a:rPr lang="ru-RU" b="1" u="sng" dirty="0"/>
              <a:t> 1952 рок</a:t>
            </a:r>
            <a:r>
              <a:rPr lang="ru-RU" dirty="0"/>
              <a:t>у </a:t>
            </a:r>
            <a:r>
              <a:rPr lang="ru-RU" dirty="0" err="1"/>
              <a:t>країни</a:t>
            </a:r>
            <a:r>
              <a:rPr lang="ru-RU" dirty="0"/>
              <a:t> «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шістки</a:t>
            </a:r>
            <a:r>
              <a:rPr lang="ru-RU" dirty="0"/>
              <a:t>» </a:t>
            </a:r>
            <a:r>
              <a:rPr lang="ru-RU" dirty="0" err="1"/>
              <a:t>підписують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b="1" u="sng" dirty="0" err="1"/>
              <a:t>Європейського</a:t>
            </a:r>
            <a:r>
              <a:rPr lang="ru-RU" b="1" u="sng" dirty="0"/>
              <a:t> оборонного </a:t>
            </a:r>
            <a:r>
              <a:rPr lang="ru-RU" b="1" u="sng" dirty="0" err="1"/>
              <a:t>співтовариства</a:t>
            </a:r>
            <a:r>
              <a:rPr lang="ru-RU" b="1" u="sng" dirty="0"/>
              <a:t> (ЄОС). 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dirty="0"/>
          </a:p>
          <a:p>
            <a:pPr algn="just">
              <a:buFont typeface="Wingdings 2" pitchFamily="18" charset="2"/>
              <a:buNone/>
              <a:defRPr/>
            </a:pPr>
            <a:r>
              <a:rPr lang="ru-RU" dirty="0"/>
              <a:t>10 </a:t>
            </a:r>
            <a:r>
              <a:rPr lang="ru-RU" dirty="0" err="1"/>
              <a:t>вересня</a:t>
            </a:r>
            <a:r>
              <a:rPr lang="ru-RU" dirty="0"/>
              <a:t> 1952 року </a:t>
            </a:r>
            <a:r>
              <a:rPr lang="ru-RU" dirty="0" err="1"/>
              <a:t>міністри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</a:t>
            </a:r>
            <a:r>
              <a:rPr lang="ru-RU" dirty="0" err="1"/>
              <a:t>країн-членів</a:t>
            </a:r>
            <a:r>
              <a:rPr lang="ru-RU" dirty="0"/>
              <a:t> ЄСВС </a:t>
            </a:r>
            <a:r>
              <a:rPr lang="ru-RU" dirty="0" err="1"/>
              <a:t>доручають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</a:t>
            </a:r>
            <a:r>
              <a:rPr lang="ru-RU" dirty="0" err="1"/>
              <a:t>зборам</a:t>
            </a:r>
            <a:r>
              <a:rPr lang="ru-RU" dirty="0"/>
              <a:t> ЄСВС (прообразу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Парламенту) </a:t>
            </a:r>
            <a:r>
              <a:rPr lang="ru-RU" dirty="0" err="1"/>
              <a:t>розробити</a:t>
            </a:r>
            <a:r>
              <a:rPr lang="ru-RU" dirty="0"/>
              <a:t> проект Договору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u="sng" dirty="0" err="1"/>
              <a:t>Європейського</a:t>
            </a:r>
            <a:r>
              <a:rPr lang="ru-RU" u="sng" dirty="0"/>
              <a:t> </a:t>
            </a:r>
            <a:r>
              <a:rPr lang="ru-RU" u="sng" dirty="0" err="1"/>
              <a:t>політичного</a:t>
            </a:r>
            <a:r>
              <a:rPr lang="ru-RU" u="sng" dirty="0"/>
              <a:t> </a:t>
            </a:r>
            <a:r>
              <a:rPr lang="ru-RU" u="sng" dirty="0" err="1"/>
              <a:t>співтовариства</a:t>
            </a:r>
            <a:r>
              <a:rPr lang="ru-RU" u="sng" dirty="0"/>
              <a:t> (ЄПС).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/>
              <a:t>10 </a:t>
            </a:r>
            <a:r>
              <a:rPr lang="ru-RU" dirty="0" err="1"/>
              <a:t>березня</a:t>
            </a:r>
            <a:r>
              <a:rPr lang="ru-RU" dirty="0"/>
              <a:t> 1953 року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закінчили</a:t>
            </a:r>
            <a:r>
              <a:rPr lang="ru-RU" dirty="0"/>
              <a:t> роботу над проектом Договору. </a:t>
            </a:r>
            <a:r>
              <a:rPr lang="ru-RU" b="1" u="sng" dirty="0" err="1"/>
              <a:t>Однак</a:t>
            </a:r>
            <a:r>
              <a:rPr lang="ru-RU" b="1" u="sng" dirty="0"/>
              <a:t> </a:t>
            </a:r>
            <a:r>
              <a:rPr lang="ru-RU" b="1" u="sng" dirty="0" err="1"/>
              <a:t>ані</a:t>
            </a:r>
            <a:r>
              <a:rPr lang="ru-RU" b="1" u="sng" dirty="0"/>
              <a:t> ЄОС, </a:t>
            </a:r>
            <a:r>
              <a:rPr lang="ru-RU" b="1" u="sng" dirty="0" err="1"/>
              <a:t>ані</a:t>
            </a:r>
            <a:r>
              <a:rPr lang="ru-RU" b="1" u="sng" dirty="0"/>
              <a:t> ЄПС, так і не стали </a:t>
            </a:r>
            <a:r>
              <a:rPr lang="ru-RU" b="1" u="sng" dirty="0" err="1"/>
              <a:t>реальністю</a:t>
            </a:r>
            <a:r>
              <a:rPr lang="ru-RU" b="1" u="sng" dirty="0"/>
              <a:t>. </a:t>
            </a:r>
            <a:r>
              <a:rPr lang="ru-RU" dirty="0" err="1"/>
              <a:t>Вирішальну</a:t>
            </a:r>
            <a:r>
              <a:rPr lang="ru-RU" dirty="0"/>
              <a:t> роль тут </a:t>
            </a:r>
            <a:r>
              <a:rPr lang="ru-RU" dirty="0" err="1"/>
              <a:t>відіграла</a:t>
            </a:r>
            <a:r>
              <a:rPr lang="ru-RU" dirty="0"/>
              <a:t> </a:t>
            </a:r>
            <a:r>
              <a:rPr lang="ru-RU" dirty="0" err="1"/>
              <a:t>Франція</a:t>
            </a:r>
            <a:r>
              <a:rPr lang="ru-RU" dirty="0"/>
              <a:t>, парламент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дискусій</a:t>
            </a:r>
            <a:r>
              <a:rPr lang="ru-RU" dirty="0"/>
              <a:t> у </a:t>
            </a:r>
            <a:r>
              <a:rPr lang="ru-RU" dirty="0" err="1"/>
              <a:t>серпні</a:t>
            </a:r>
            <a:r>
              <a:rPr lang="ru-RU" dirty="0"/>
              <a:t> 1954 року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відкласти</a:t>
            </a:r>
            <a:r>
              <a:rPr lang="ru-RU" dirty="0"/>
              <a:t> </a:t>
            </a:r>
            <a:r>
              <a:rPr lang="ru-RU" dirty="0" err="1"/>
              <a:t>ратифікацію</a:t>
            </a:r>
            <a:r>
              <a:rPr lang="ru-RU" dirty="0"/>
              <a:t> Договору про ЄОС.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зробило</a:t>
            </a:r>
            <a:r>
              <a:rPr lang="ru-RU" dirty="0"/>
              <a:t> </a:t>
            </a:r>
            <a:r>
              <a:rPr lang="ru-RU" dirty="0" err="1"/>
              <a:t>недоречним</a:t>
            </a:r>
            <a:r>
              <a:rPr lang="ru-RU" dirty="0"/>
              <a:t> і </a:t>
            </a:r>
            <a:r>
              <a:rPr lang="ru-RU" dirty="0" err="1"/>
              <a:t>підписання</a:t>
            </a:r>
            <a:r>
              <a:rPr lang="ru-RU" dirty="0"/>
              <a:t> Договору про ЄПС. 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b="1" u="sng" dirty="0"/>
          </a:p>
          <a:p>
            <a:pPr algn="just">
              <a:buFont typeface="Wingdings 2" pitchFamily="18" charset="2"/>
              <a:buNone/>
              <a:defRPr/>
            </a:pPr>
            <a:r>
              <a:rPr lang="ru-RU" b="1" u="sng" dirty="0"/>
              <a:t>Таким чином, на початку 50-х </a:t>
            </a:r>
            <a:r>
              <a:rPr lang="ru-RU" b="1" u="sng" dirty="0" err="1"/>
              <a:t>років</a:t>
            </a:r>
            <a:r>
              <a:rPr lang="ru-RU" b="1" u="sng" dirty="0"/>
              <a:t> </a:t>
            </a:r>
            <a:r>
              <a:rPr lang="ru-RU" b="1" u="sng" dirty="0" err="1"/>
              <a:t>країнам</a:t>
            </a:r>
            <a:r>
              <a:rPr lang="ru-RU" b="1" u="sng" dirty="0"/>
              <a:t> "</a:t>
            </a:r>
            <a:r>
              <a:rPr lang="ru-RU" b="1" u="sng" dirty="0" err="1"/>
              <a:t>європейської</a:t>
            </a:r>
            <a:r>
              <a:rPr lang="ru-RU" b="1" u="sng" dirty="0"/>
              <a:t> </a:t>
            </a:r>
            <a:r>
              <a:rPr lang="ru-RU" b="1" u="sng" dirty="0" err="1"/>
              <a:t>шістки</a:t>
            </a:r>
            <a:r>
              <a:rPr lang="ru-RU" b="1" u="sng" dirty="0"/>
              <a:t> не </a:t>
            </a:r>
            <a:r>
              <a:rPr lang="ru-RU" b="1" u="sng" dirty="0" err="1"/>
              <a:t>вдалося</a:t>
            </a:r>
            <a:r>
              <a:rPr lang="ru-RU" b="1" u="sng" dirty="0"/>
              <a:t> </a:t>
            </a:r>
            <a:r>
              <a:rPr lang="ru-RU" b="1" u="sng" dirty="0" err="1"/>
              <a:t>започаткувати</a:t>
            </a:r>
            <a:r>
              <a:rPr lang="ru-RU" b="1" u="sng" dirty="0"/>
              <a:t> </a:t>
            </a:r>
            <a:r>
              <a:rPr lang="ru-RU" b="1" u="sng" dirty="0" err="1"/>
              <a:t>інтеграцію</a:t>
            </a:r>
            <a:r>
              <a:rPr lang="ru-RU" b="1" u="sng" dirty="0"/>
              <a:t> в </a:t>
            </a:r>
            <a:r>
              <a:rPr lang="ru-RU" b="1" u="sng" dirty="0" err="1"/>
              <a:t>оборонній</a:t>
            </a:r>
            <a:r>
              <a:rPr lang="ru-RU" b="1" u="sng" dirty="0"/>
              <a:t> та </a:t>
            </a:r>
            <a:r>
              <a:rPr lang="ru-RU" b="1" u="sng" dirty="0" err="1"/>
              <a:t>політичній</a:t>
            </a:r>
            <a:r>
              <a:rPr lang="ru-RU" b="1" u="sng" dirty="0"/>
              <a:t> сферах. </a:t>
            </a:r>
            <a:r>
              <a:rPr lang="ru-RU" b="1" u="sng" dirty="0" err="1"/>
              <a:t>Інтеграція</a:t>
            </a:r>
            <a:r>
              <a:rPr lang="ru-RU" b="1" u="sng" dirty="0"/>
              <a:t> </a:t>
            </a:r>
            <a:r>
              <a:rPr lang="ru-RU" b="1" u="sng" dirty="0" err="1"/>
              <a:t>продовжувала</a:t>
            </a:r>
            <a:r>
              <a:rPr lang="ru-RU" b="1" u="sng" dirty="0"/>
              <a:t> </a:t>
            </a:r>
            <a:r>
              <a:rPr lang="ru-RU" b="1" u="sng" dirty="0" err="1"/>
              <a:t>розвиватись</a:t>
            </a:r>
            <a:r>
              <a:rPr lang="ru-RU" b="1" u="sng" dirty="0"/>
              <a:t> в </a:t>
            </a:r>
            <a:r>
              <a:rPr lang="ru-RU" b="1" u="sng" dirty="0" err="1"/>
              <a:t>інших</a:t>
            </a:r>
            <a:r>
              <a:rPr lang="ru-RU" b="1" u="sng" dirty="0"/>
              <a:t> сферах, </a:t>
            </a:r>
            <a:r>
              <a:rPr lang="ru-RU" b="1" u="sng" dirty="0" err="1"/>
              <a:t>передусім</a:t>
            </a:r>
            <a:r>
              <a:rPr lang="ru-RU" b="1" u="sng" dirty="0"/>
              <a:t> в </a:t>
            </a:r>
            <a:r>
              <a:rPr lang="ru-RU" b="1" u="sng" dirty="0" err="1"/>
              <a:t>економічній</a:t>
            </a:r>
            <a:r>
              <a:rPr lang="ru-RU" b="1" u="sng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D35646-E282-B24F-89FF-2924A67E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C44DA4-A0E1-8440-ABAF-9F753F55C4C4}" type="slidenum">
              <a:rPr lang="ru-RU" altLang="ru-UA">
                <a:solidFill>
                  <a:srgbClr val="B5A788"/>
                </a:solidFill>
              </a:rPr>
              <a:pPr eaLnBrk="1" hangingPunct="1"/>
              <a:t>10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68991E3-4ED1-104C-B947-1704861B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88" y="667186"/>
            <a:ext cx="7407275" cy="6119813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dirty="0" err="1"/>
              <a:t>Наприкінці</a:t>
            </a:r>
            <a:r>
              <a:rPr lang="ru-RU" dirty="0"/>
              <a:t> 1955 року на </a:t>
            </a:r>
            <a:r>
              <a:rPr lang="ru-RU" dirty="0" err="1"/>
              <a:t>конференції</a:t>
            </a:r>
            <a:r>
              <a:rPr lang="ru-RU" dirty="0"/>
              <a:t> у </a:t>
            </a:r>
            <a:r>
              <a:rPr lang="ru-RU" dirty="0" err="1"/>
              <a:t>Мессіні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«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шістки</a:t>
            </a:r>
            <a:r>
              <a:rPr lang="ru-RU" dirty="0"/>
              <a:t>» </a:t>
            </a:r>
            <a:r>
              <a:rPr lang="ru-RU" dirty="0" err="1"/>
              <a:t>домовились</a:t>
            </a:r>
            <a:r>
              <a:rPr lang="ru-RU" dirty="0"/>
              <a:t> про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b="1" u="sng" spc="-50" dirty="0" err="1"/>
              <a:t>Європейського</a:t>
            </a:r>
            <a:r>
              <a:rPr lang="ru-RU" b="1" u="sng" spc="-50" dirty="0"/>
              <a:t> </a:t>
            </a:r>
            <a:r>
              <a:rPr lang="ru-RU" b="1" u="sng" spc="-50" dirty="0" err="1"/>
              <a:t>співтовариства</a:t>
            </a:r>
            <a:r>
              <a:rPr lang="ru-RU" b="1" u="sng" spc="-50" dirty="0"/>
              <a:t> з </a:t>
            </a:r>
            <a:r>
              <a:rPr lang="ru-RU" b="1" u="sng" spc="-50" dirty="0" err="1"/>
              <a:t>атомної</a:t>
            </a:r>
            <a:r>
              <a:rPr lang="ru-RU" b="1" u="sng" spc="-50" dirty="0"/>
              <a:t> </a:t>
            </a:r>
            <a:r>
              <a:rPr lang="ru-RU" b="1" u="sng" spc="-50" dirty="0" err="1"/>
              <a:t>енергетики</a:t>
            </a:r>
            <a:r>
              <a:rPr lang="ru-RU" b="1" u="sng" spc="-50" dirty="0"/>
              <a:t> (</a:t>
            </a:r>
            <a:r>
              <a:rPr lang="ru-RU" b="1" u="sng" spc="-50" dirty="0" err="1"/>
              <a:t>Євратому</a:t>
            </a:r>
            <a:r>
              <a:rPr lang="ru-RU" b="1" u="sng" spc="-50" dirty="0"/>
              <a:t>).</a:t>
            </a:r>
            <a:r>
              <a:rPr lang="ru-RU" spc="-50" dirty="0"/>
              <a:t>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/>
              <a:t>На початку 1957 року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урядів</a:t>
            </a:r>
            <a:r>
              <a:rPr lang="ru-RU" dirty="0"/>
              <a:t> «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шістки</a:t>
            </a:r>
            <a:r>
              <a:rPr lang="ru-RU" dirty="0"/>
              <a:t>» </a:t>
            </a:r>
            <a:r>
              <a:rPr lang="ru-RU" dirty="0" err="1"/>
              <a:t>вирішили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Євратомом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b="1" u="sng" dirty="0" err="1"/>
              <a:t>Європейське</a:t>
            </a:r>
            <a:r>
              <a:rPr lang="ru-RU" b="1" u="sng" dirty="0"/>
              <a:t> </a:t>
            </a:r>
            <a:r>
              <a:rPr lang="ru-RU" b="1" u="sng" dirty="0" err="1"/>
              <a:t>економічне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співтовариство</a:t>
            </a:r>
            <a:r>
              <a:rPr lang="ru-RU" b="1" u="sng" dirty="0"/>
              <a:t> (ЄЕС).</a:t>
            </a:r>
            <a:r>
              <a:rPr lang="ru-RU" dirty="0"/>
              <a:t> 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23 </a:t>
            </a:r>
            <a:r>
              <a:rPr lang="ru-RU" b="1" u="sng" dirty="0" err="1"/>
              <a:t>березня</a:t>
            </a:r>
            <a:r>
              <a:rPr lang="ru-RU" b="1" u="sng" dirty="0"/>
              <a:t> 1957 року у м. Рим </a:t>
            </a:r>
            <a:r>
              <a:rPr lang="ru-RU" b="1" u="sng" dirty="0" err="1"/>
              <a:t>відбулося</a:t>
            </a:r>
            <a:r>
              <a:rPr lang="ru-RU" b="1" u="sng" dirty="0"/>
              <a:t> </a:t>
            </a:r>
            <a:r>
              <a:rPr lang="ru-RU" b="1" u="sng" dirty="0" err="1"/>
              <a:t>підписання</a:t>
            </a:r>
            <a:r>
              <a:rPr lang="ru-RU" b="1" u="sng" dirty="0"/>
              <a:t> Договору про </a:t>
            </a:r>
            <a:r>
              <a:rPr lang="ru-RU" b="1" u="sng" dirty="0" err="1"/>
              <a:t>створення</a:t>
            </a:r>
            <a:r>
              <a:rPr lang="ru-RU" b="1" u="sng" dirty="0"/>
              <a:t> </a:t>
            </a:r>
            <a:r>
              <a:rPr lang="ru-RU" b="1" u="sng" dirty="0" err="1"/>
              <a:t>Європейського</a:t>
            </a:r>
            <a:r>
              <a:rPr lang="ru-RU" b="1" u="sng" dirty="0"/>
              <a:t> </a:t>
            </a:r>
            <a:r>
              <a:rPr lang="ru-RU" b="1" u="sng" dirty="0" err="1"/>
              <a:t>економічного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співтовариства</a:t>
            </a:r>
            <a:r>
              <a:rPr lang="ru-RU" b="1" u="sng" dirty="0"/>
              <a:t> (ЄЕС) та Договору про </a:t>
            </a:r>
            <a:r>
              <a:rPr lang="ru-RU" b="1" u="sng" dirty="0" err="1"/>
              <a:t>створення</a:t>
            </a:r>
            <a:r>
              <a:rPr lang="ru-RU" b="1" u="sng" dirty="0"/>
              <a:t> </a:t>
            </a:r>
            <a:r>
              <a:rPr lang="ru-RU" b="1" u="sng" dirty="0" err="1"/>
              <a:t>Європейського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співтовариства</a:t>
            </a:r>
            <a:r>
              <a:rPr lang="ru-RU" b="1" u="sng" dirty="0"/>
              <a:t> з </a:t>
            </a:r>
            <a:r>
              <a:rPr lang="ru-RU" b="1" u="sng" dirty="0" err="1"/>
              <a:t>атомної</a:t>
            </a:r>
            <a:r>
              <a:rPr lang="ru-RU" b="1" u="sng" dirty="0"/>
              <a:t> </a:t>
            </a:r>
            <a:r>
              <a:rPr lang="ru-RU" b="1" u="sng" dirty="0" err="1"/>
              <a:t>енергетики</a:t>
            </a:r>
            <a:r>
              <a:rPr lang="ru-RU" b="1" u="sng" dirty="0"/>
              <a:t> (</a:t>
            </a:r>
            <a:r>
              <a:rPr lang="ru-RU" b="1" u="sng" dirty="0" err="1"/>
              <a:t>Євратом</a:t>
            </a:r>
            <a:r>
              <a:rPr lang="ru-RU" b="1" u="sng" dirty="0"/>
              <a:t>), договори </a:t>
            </a:r>
            <a:r>
              <a:rPr lang="ru-RU" b="1" u="sng" dirty="0" err="1"/>
              <a:t>набули</a:t>
            </a:r>
            <a:r>
              <a:rPr lang="ru-RU" b="1" u="sng" dirty="0"/>
              <a:t> </a:t>
            </a:r>
            <a:r>
              <a:rPr lang="ru-RU" b="1" u="sng" dirty="0" err="1"/>
              <a:t>чинності</a:t>
            </a:r>
            <a:r>
              <a:rPr lang="ru-RU" b="1" u="sng" dirty="0"/>
              <a:t> 1 </a:t>
            </a:r>
            <a:r>
              <a:rPr lang="ru-RU" b="1" u="sng" dirty="0" err="1"/>
              <a:t>січня</a:t>
            </a:r>
            <a:r>
              <a:rPr lang="ru-RU" b="1" u="sng" dirty="0"/>
              <a:t> 1958 року і </a:t>
            </a:r>
            <a:r>
              <a:rPr lang="ru-RU" b="1" u="sng" dirty="0" err="1"/>
              <a:t>ввійшли</a:t>
            </a:r>
            <a:r>
              <a:rPr lang="ru-RU" b="1" u="sng" dirty="0"/>
              <a:t> в </a:t>
            </a:r>
            <a:r>
              <a:rPr lang="ru-RU" b="1" u="sng" dirty="0" err="1"/>
              <a:t>історію</a:t>
            </a:r>
            <a:r>
              <a:rPr lang="ru-RU" b="1" u="sng" dirty="0"/>
              <a:t> </a:t>
            </a:r>
            <a:r>
              <a:rPr lang="ru-RU" b="1" u="sng" dirty="0" err="1"/>
              <a:t>під</a:t>
            </a:r>
            <a:r>
              <a:rPr lang="ru-RU" b="1" u="sng" dirty="0"/>
              <a:t> </a:t>
            </a:r>
            <a:r>
              <a:rPr lang="ru-RU" b="1" u="sng" dirty="0" err="1"/>
              <a:t>назвою</a:t>
            </a:r>
            <a:r>
              <a:rPr lang="ru-RU" b="1" u="sng" dirty="0"/>
              <a:t> «</a:t>
            </a:r>
            <a:r>
              <a:rPr lang="ru-RU" b="1" u="sng" dirty="0" err="1"/>
              <a:t>Римські</a:t>
            </a:r>
            <a:r>
              <a:rPr lang="ru-RU" b="1" u="sng" dirty="0"/>
              <a:t> договори».</a:t>
            </a:r>
          </a:p>
          <a:p>
            <a:pPr algn="just">
              <a:spcBef>
                <a:spcPts val="0"/>
              </a:spcBef>
              <a:defRPr/>
            </a:pPr>
            <a:endParaRPr lang="ru-RU" b="1" u="sng" dirty="0"/>
          </a:p>
          <a:p>
            <a:pPr algn="just">
              <a:buFont typeface="Wingdings 2" pitchFamily="18" charset="2"/>
              <a:buNone/>
              <a:defRPr/>
            </a:pPr>
            <a:r>
              <a:rPr lang="ru-RU" b="1" u="sng" dirty="0"/>
              <a:t>Метою ЄЕС </a:t>
            </a:r>
            <a:r>
              <a:rPr lang="ru-RU" b="1" u="sng" dirty="0" err="1"/>
              <a:t>визначалося</a:t>
            </a:r>
            <a:r>
              <a:rPr lang="ru-RU" b="1" u="sng" dirty="0"/>
              <a:t> </a:t>
            </a:r>
            <a:r>
              <a:rPr lang="ru-RU" b="1" u="sng" dirty="0" err="1"/>
              <a:t>усунення</a:t>
            </a:r>
            <a:r>
              <a:rPr lang="ru-RU" b="1" u="sng" dirty="0"/>
              <a:t> </a:t>
            </a:r>
            <a:r>
              <a:rPr lang="ru-RU" b="1" u="sng" dirty="0" err="1"/>
              <a:t>внутрішніх</a:t>
            </a:r>
            <a:r>
              <a:rPr lang="ru-RU" b="1" u="sng" dirty="0"/>
              <a:t> </a:t>
            </a:r>
            <a:r>
              <a:rPr lang="ru-RU" b="1" u="sng" dirty="0" err="1"/>
              <a:t>торговельних</a:t>
            </a:r>
            <a:r>
              <a:rPr lang="ru-RU" b="1" u="sng" dirty="0"/>
              <a:t> </a:t>
            </a:r>
            <a:r>
              <a:rPr lang="ru-RU" b="1" u="sng" dirty="0" err="1"/>
              <a:t>бар'єрів</a:t>
            </a:r>
            <a:r>
              <a:rPr lang="ru-RU" b="1" u="sng" dirty="0"/>
              <a:t> </a:t>
            </a:r>
            <a:r>
              <a:rPr lang="ru-RU" b="1" u="sng" dirty="0" err="1"/>
              <a:t>усередині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Співтовариства</a:t>
            </a:r>
            <a:r>
              <a:rPr lang="ru-RU" b="1" u="sng" dirty="0"/>
              <a:t> </a:t>
            </a:r>
            <a:r>
              <a:rPr lang="ru-RU" dirty="0"/>
              <a:t>(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),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митного</a:t>
            </a:r>
            <a:r>
              <a:rPr lang="ru-RU" dirty="0"/>
              <a:t> союзу і, </a:t>
            </a:r>
            <a:r>
              <a:rPr lang="ru-RU" dirty="0" err="1"/>
              <a:t>нарешті</a:t>
            </a:r>
            <a:r>
              <a:rPr lang="ru-RU" dirty="0"/>
              <a:t> 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ринку (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по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країн-учасниць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).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b="1" u="sng" dirty="0"/>
              <a:t>Метою </a:t>
            </a:r>
            <a:r>
              <a:rPr lang="ru-RU" b="1" u="sng" dirty="0" err="1"/>
              <a:t>Євратому</a:t>
            </a:r>
            <a:r>
              <a:rPr lang="ru-RU" b="1" u="sng" dirty="0"/>
              <a:t> </a:t>
            </a:r>
            <a:r>
              <a:rPr lang="ru-RU" dirty="0" err="1"/>
              <a:t>визначалась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 у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 </a:t>
            </a:r>
            <a:r>
              <a:rPr lang="ru-RU" dirty="0" err="1"/>
              <a:t>мирних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.</a:t>
            </a:r>
            <a:endParaRPr lang="ru-RU" b="1" u="sng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D72289-0A53-F448-8CAF-FCE1DF3F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27BBDF-F892-3C4D-9084-0999EEBBC866}" type="slidenum">
              <a:rPr lang="ru-RU" altLang="ru-UA">
                <a:solidFill>
                  <a:srgbClr val="B5A788"/>
                </a:solidFill>
              </a:rPr>
              <a:pPr eaLnBrk="1" hangingPunct="1"/>
              <a:t>11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9E416F1-4921-7846-A957-9F52B0F37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4015" y="382113"/>
            <a:ext cx="7407275" cy="6048375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000" b="1" dirty="0"/>
              <a:t>2</a:t>
            </a:r>
            <a:r>
              <a:rPr lang="ru-RU" sz="2800" dirty="0"/>
              <a:t>.</a:t>
            </a:r>
            <a:r>
              <a:rPr lang="ru-RU" dirty="0"/>
              <a:t> </a:t>
            </a:r>
            <a:r>
              <a:rPr lang="uk-UA" altLang="ru-RU" b="1" dirty="0"/>
              <a:t>Структура і повноваження інститутів і органів ЄС.</a:t>
            </a:r>
            <a:endParaRPr lang="ru-RU" altLang="ru-RU" b="1" dirty="0"/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8 </a:t>
            </a:r>
            <a:r>
              <a:rPr lang="ru-RU" dirty="0" err="1"/>
              <a:t>квітня</a:t>
            </a:r>
            <a:r>
              <a:rPr lang="ru-RU" dirty="0"/>
              <a:t> 1965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b="1" u="sng" dirty="0"/>
              <a:t>про </a:t>
            </a:r>
            <a:r>
              <a:rPr lang="ru-RU" b="1" u="sng" dirty="0" err="1"/>
              <a:t>злиття</a:t>
            </a:r>
            <a:r>
              <a:rPr lang="ru-RU" b="1" u="sng" dirty="0"/>
              <a:t> </a:t>
            </a:r>
            <a:r>
              <a:rPr lang="ru-RU" b="1" u="sng" dirty="0" err="1"/>
              <a:t>виконавчих</a:t>
            </a:r>
            <a:r>
              <a:rPr lang="ru-RU" b="1" u="sng" dirty="0"/>
              <a:t> </a:t>
            </a:r>
            <a:r>
              <a:rPr lang="ru-RU" b="1" u="sng" dirty="0" err="1"/>
              <a:t>органів</a:t>
            </a:r>
            <a:r>
              <a:rPr lang="ru-RU" b="1" u="sng" dirty="0"/>
              <a:t> ЄСВС, </a:t>
            </a:r>
            <a:r>
              <a:rPr lang="ru-RU" b="1" u="sng" dirty="0" err="1"/>
              <a:t>Євратому</a:t>
            </a:r>
            <a:r>
              <a:rPr lang="ru-RU" b="1" u="sng" dirty="0"/>
              <a:t> та ЄЕС.</a:t>
            </a:r>
            <a:r>
              <a:rPr lang="ru-RU" dirty="0"/>
              <a:t> 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1 </a:t>
            </a:r>
            <a:r>
              <a:rPr lang="ru-RU" b="1" u="sng" dirty="0" err="1"/>
              <a:t>липня</a:t>
            </a:r>
            <a:r>
              <a:rPr lang="ru-RU" b="1" u="sng" dirty="0"/>
              <a:t> 1967 року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. </a:t>
            </a:r>
            <a:r>
              <a:rPr lang="ru-RU" b="1" u="sng" dirty="0" err="1"/>
              <a:t>Основними</a:t>
            </a:r>
            <a:r>
              <a:rPr lang="ru-RU" b="1" u="sng" dirty="0"/>
              <a:t> </a:t>
            </a:r>
            <a:r>
              <a:rPr lang="ru-RU" b="1" u="sng" dirty="0" err="1"/>
              <a:t>інститутами</a:t>
            </a:r>
            <a:r>
              <a:rPr lang="ru-RU" b="1" u="sng" dirty="0"/>
              <a:t> стали </a:t>
            </a:r>
            <a:r>
              <a:rPr lang="ru-RU" b="1" u="sng" dirty="0" err="1"/>
              <a:t>Європейська</a:t>
            </a:r>
            <a:r>
              <a:rPr lang="ru-RU" b="1" u="sng" dirty="0"/>
              <a:t> </a:t>
            </a:r>
            <a:r>
              <a:rPr lang="ru-RU" b="1" u="sng" dirty="0" err="1"/>
              <a:t>Комісія</a:t>
            </a:r>
            <a:r>
              <a:rPr lang="ru-RU" b="1" u="sng" dirty="0"/>
              <a:t>, Рада </a:t>
            </a:r>
            <a:r>
              <a:rPr lang="ru-RU" b="1" u="sng" dirty="0" err="1"/>
              <a:t>Європейських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</a:t>
            </a:r>
            <a:r>
              <a:rPr lang="ru-RU" b="1" u="sng" dirty="0"/>
              <a:t>, </a:t>
            </a:r>
            <a:r>
              <a:rPr lang="ru-RU" b="1" u="sng" dirty="0" err="1"/>
              <a:t>Європейський</a:t>
            </a:r>
            <a:r>
              <a:rPr lang="ru-RU" b="1" u="sng" dirty="0"/>
              <a:t> Парламент та Суд </a:t>
            </a:r>
            <a:r>
              <a:rPr lang="ru-RU" b="1" u="sng" dirty="0" err="1"/>
              <a:t>Європейських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</a:t>
            </a:r>
            <a:r>
              <a:rPr lang="ru-RU" b="1" u="sng" dirty="0"/>
              <a:t>.</a:t>
            </a:r>
            <a:r>
              <a:rPr lang="ru-RU" dirty="0"/>
              <a:t> 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У </a:t>
            </a:r>
            <a:r>
              <a:rPr lang="ru-RU" b="1" u="sng" dirty="0" err="1"/>
              <a:t>грудні</a:t>
            </a:r>
            <a:r>
              <a:rPr lang="ru-RU" b="1" u="sng" dirty="0"/>
              <a:t> 1974 року до </a:t>
            </a:r>
            <a:r>
              <a:rPr lang="ru-RU" b="1" u="sng" dirty="0" err="1"/>
              <a:t>цих</a:t>
            </a:r>
            <a:r>
              <a:rPr lang="ru-RU" b="1" u="sng" dirty="0"/>
              <a:t> </a:t>
            </a:r>
            <a:r>
              <a:rPr lang="ru-RU" b="1" u="sng" dirty="0" err="1"/>
              <a:t>органів</a:t>
            </a:r>
            <a:r>
              <a:rPr lang="ru-RU" b="1" u="sng" dirty="0"/>
              <a:t> </a:t>
            </a:r>
            <a:r>
              <a:rPr lang="ru-RU" b="1" u="sng" dirty="0" err="1"/>
              <a:t>додався</a:t>
            </a:r>
            <a:r>
              <a:rPr lang="ru-RU" b="1" u="sng" dirty="0"/>
              <a:t> </a:t>
            </a:r>
            <a:r>
              <a:rPr lang="ru-RU" b="1" u="sng" dirty="0" err="1"/>
              <a:t>новий</a:t>
            </a:r>
            <a:r>
              <a:rPr lang="ru-RU" b="1" u="sng" dirty="0"/>
              <a:t> — </a:t>
            </a:r>
            <a:r>
              <a:rPr lang="ru-RU" b="1" u="sng" dirty="0" err="1"/>
              <a:t>Європейська</a:t>
            </a:r>
            <a:r>
              <a:rPr lang="ru-RU" b="1" u="sng" dirty="0"/>
              <a:t> Рада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з глав держав та </a:t>
            </a:r>
            <a:r>
              <a:rPr lang="ru-RU" dirty="0" err="1"/>
              <a:t>урядів</a:t>
            </a:r>
            <a:r>
              <a:rPr lang="ru-RU" dirty="0"/>
              <a:t> </a:t>
            </a:r>
            <a:r>
              <a:rPr lang="ru-RU" dirty="0" err="1"/>
              <a:t>країн-членів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Співтовариств</a:t>
            </a:r>
            <a:r>
              <a:rPr lang="ru-RU" dirty="0"/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У 1968 </a:t>
            </a:r>
            <a:r>
              <a:rPr lang="ru-RU" b="1" u="sng" dirty="0" err="1"/>
              <a:t>роц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митного</a:t>
            </a:r>
            <a:r>
              <a:rPr lang="ru-RU" dirty="0"/>
              <a:t> союзу (перших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) ЄЕС. 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u="sng" dirty="0" err="1"/>
              <a:t>Наприкінці</a:t>
            </a:r>
            <a:r>
              <a:rPr lang="ru-RU" b="1" u="sng" dirty="0"/>
              <a:t> 1969 року</a:t>
            </a:r>
            <a:r>
              <a:rPr lang="ru-RU" dirty="0"/>
              <a:t> </a:t>
            </a:r>
            <a:r>
              <a:rPr lang="ru-RU" dirty="0" err="1"/>
              <a:t>завершується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ринку (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) ЄЕС. 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Таким чином, </a:t>
            </a:r>
            <a:r>
              <a:rPr lang="ru-RU" b="1" u="sng" dirty="0" err="1"/>
              <a:t>первісні</a:t>
            </a:r>
            <a:r>
              <a:rPr lang="ru-RU" b="1" u="sng" dirty="0"/>
              <a:t> </a:t>
            </a:r>
            <a:r>
              <a:rPr lang="ru-RU" b="1" u="sng" dirty="0" err="1"/>
              <a:t>цілі</a:t>
            </a:r>
            <a:r>
              <a:rPr lang="ru-RU" b="1" u="sng" dirty="0"/>
              <a:t> ЄЕС, </a:t>
            </a:r>
            <a:r>
              <a:rPr lang="ru-RU" b="1" u="sng" dirty="0" err="1"/>
              <a:t>визначені</a:t>
            </a:r>
            <a:r>
              <a:rPr lang="ru-RU" b="1" u="sng" dirty="0"/>
              <a:t> </a:t>
            </a:r>
            <a:r>
              <a:rPr lang="ru-RU" b="1" u="sng" dirty="0" err="1"/>
              <a:t>Римським</a:t>
            </a:r>
            <a:r>
              <a:rPr lang="ru-RU" b="1" u="sng" dirty="0"/>
              <a:t> договором 1957 року, </a:t>
            </a:r>
            <a:r>
              <a:rPr lang="ru-RU" b="1" u="sng" dirty="0" err="1"/>
              <a:t>виявились</a:t>
            </a:r>
            <a:r>
              <a:rPr lang="ru-RU" b="1" u="sng" dirty="0"/>
              <a:t> </a:t>
            </a:r>
            <a:r>
              <a:rPr lang="ru-RU" b="1" u="sng" dirty="0" err="1"/>
              <a:t>досягнутими</a:t>
            </a:r>
            <a:r>
              <a:rPr lang="ru-RU" b="1" u="sng" dirty="0"/>
              <a:t>.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07F8A0-9E10-D845-9A14-AC7E7288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BE1FA1-F775-5E4F-89C5-9C4DF087F28E}" type="slidenum">
              <a:rPr lang="ru-RU" altLang="ru-UA">
                <a:solidFill>
                  <a:srgbClr val="B5A788"/>
                </a:solidFill>
              </a:rPr>
              <a:pPr eaLnBrk="1" hangingPunct="1"/>
              <a:t>12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4EE48B8-36E9-5B40-AFA5-71C03E28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88" y="837406"/>
            <a:ext cx="7407275" cy="5183188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dirty="0"/>
              <a:t>На початку 70-х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u="sng" dirty="0" err="1"/>
              <a:t>процес</a:t>
            </a:r>
            <a:r>
              <a:rPr lang="ru-RU" u="sng" dirty="0"/>
              <a:t> </a:t>
            </a:r>
            <a:r>
              <a:rPr lang="ru-RU" u="sng" dirty="0" err="1"/>
              <a:t>розширення</a:t>
            </a:r>
            <a:r>
              <a:rPr lang="ru-RU" u="sng" dirty="0"/>
              <a:t> ЄЕС</a:t>
            </a:r>
            <a:r>
              <a:rPr lang="ru-RU" dirty="0"/>
              <a:t>. 1 </a:t>
            </a:r>
            <a:r>
              <a:rPr lang="ru-RU" dirty="0" err="1"/>
              <a:t>січня</a:t>
            </a:r>
            <a:r>
              <a:rPr lang="ru-RU" dirty="0"/>
              <a:t> 1973 року членами ЄЕС стали Велика </a:t>
            </a:r>
            <a:r>
              <a:rPr lang="ru-RU" dirty="0" err="1"/>
              <a:t>Британія</a:t>
            </a:r>
            <a:r>
              <a:rPr lang="ru-RU" dirty="0"/>
              <a:t>, </a:t>
            </a:r>
            <a:r>
              <a:rPr lang="ru-RU" dirty="0" err="1"/>
              <a:t>Данія</a:t>
            </a:r>
            <a:r>
              <a:rPr lang="ru-RU" dirty="0"/>
              <a:t>, </a:t>
            </a:r>
            <a:r>
              <a:rPr lang="ru-RU" dirty="0" err="1"/>
              <a:t>Ірландія</a:t>
            </a:r>
            <a:r>
              <a:rPr lang="ru-RU" dirty="0"/>
              <a:t>. 1 </a:t>
            </a:r>
            <a:r>
              <a:rPr lang="ru-RU" dirty="0" err="1"/>
              <a:t>січня</a:t>
            </a:r>
            <a:r>
              <a:rPr lang="ru-RU" dirty="0"/>
              <a:t> 1981 року членом ЄЕС стала </a:t>
            </a:r>
            <a:r>
              <a:rPr lang="ru-RU" dirty="0" err="1"/>
              <a:t>Греція</a:t>
            </a:r>
            <a:r>
              <a:rPr lang="ru-RU" dirty="0"/>
              <a:t>. 1 </a:t>
            </a:r>
            <a:r>
              <a:rPr lang="ru-RU" dirty="0" err="1"/>
              <a:t>січня</a:t>
            </a:r>
            <a:r>
              <a:rPr lang="ru-RU" dirty="0"/>
              <a:t> 1986 року членами ЄЕС стали </a:t>
            </a:r>
            <a:r>
              <a:rPr lang="ru-RU" dirty="0" err="1"/>
              <a:t>Іспанія</a:t>
            </a:r>
            <a:r>
              <a:rPr lang="ru-RU" dirty="0"/>
              <a:t> та </a:t>
            </a:r>
            <a:r>
              <a:rPr lang="ru-RU" dirty="0" err="1"/>
              <a:t>Португалія</a:t>
            </a:r>
            <a:r>
              <a:rPr lang="ru-RU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1 </a:t>
            </a:r>
            <a:r>
              <a:rPr lang="ru-RU" b="1" u="sng" dirty="0" err="1"/>
              <a:t>липня</a:t>
            </a:r>
            <a:r>
              <a:rPr lang="ru-RU" b="1" u="sng" dirty="0"/>
              <a:t> 1987 року </a:t>
            </a:r>
            <a:r>
              <a:rPr lang="ru-RU" b="1" u="sng" dirty="0" err="1"/>
              <a:t>набув</a:t>
            </a:r>
            <a:r>
              <a:rPr lang="ru-RU" b="1" u="sng" dirty="0"/>
              <a:t> </a:t>
            </a:r>
            <a:r>
              <a:rPr lang="ru-RU" b="1" u="sng" dirty="0" err="1"/>
              <a:t>чинності</a:t>
            </a:r>
            <a:r>
              <a:rPr lang="ru-RU" b="1" u="sng" dirty="0"/>
              <a:t> </a:t>
            </a:r>
            <a:r>
              <a:rPr lang="ru-RU" b="1" u="sng" dirty="0" err="1"/>
              <a:t>Єдиний</a:t>
            </a:r>
            <a:r>
              <a:rPr lang="ru-RU" b="1" u="sng" dirty="0"/>
              <a:t> </a:t>
            </a:r>
            <a:r>
              <a:rPr lang="ru-RU" b="1" u="sng" dirty="0" err="1"/>
              <a:t>європейський</a:t>
            </a:r>
            <a:r>
              <a:rPr lang="ru-RU" b="1" u="sng" dirty="0"/>
              <a:t> акт, </a:t>
            </a:r>
            <a:r>
              <a:rPr lang="ru-RU" b="1" u="sng" dirty="0" err="1"/>
              <a:t>підписаний</a:t>
            </a:r>
            <a:r>
              <a:rPr lang="ru-RU" b="1" u="sng" dirty="0"/>
              <a:t> у лютому 1986 року. </a:t>
            </a:r>
            <a:r>
              <a:rPr lang="ru-RU" dirty="0" err="1"/>
              <a:t>Цей</a:t>
            </a:r>
            <a:r>
              <a:rPr lang="ru-RU" dirty="0"/>
              <a:t> документ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. 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поставив за мету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b="1" u="sng" dirty="0"/>
              <a:t>до 1 </a:t>
            </a:r>
            <a:r>
              <a:rPr lang="ru-RU" b="1" u="sng" dirty="0" err="1"/>
              <a:t>січня</a:t>
            </a:r>
            <a:r>
              <a:rPr lang="ru-RU" b="1" u="sng" dirty="0"/>
              <a:t> 1993 року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ринку (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передбачав</a:t>
            </a:r>
            <a:r>
              <a:rPr lang="ru-RU" dirty="0"/>
              <a:t> </a:t>
            </a:r>
            <a:r>
              <a:rPr lang="ru-RU" dirty="0" err="1"/>
              <a:t>гармонізацію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інституцій</a:t>
            </a:r>
            <a:r>
              <a:rPr lang="ru-RU" dirty="0"/>
              <a:t>),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науково-технологічного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Єдиному</a:t>
            </a:r>
            <a:r>
              <a:rPr lang="ru-RU" dirty="0"/>
              <a:t>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акті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поставлено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стати </a:t>
            </a:r>
            <a:r>
              <a:rPr lang="ru-RU" dirty="0" err="1"/>
              <a:t>інститутом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, а й </a:t>
            </a:r>
            <a:r>
              <a:rPr lang="ru-RU" dirty="0" err="1"/>
              <a:t>політичним</a:t>
            </a:r>
            <a:r>
              <a:rPr lang="ru-RU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4A5B5F-5B02-4142-BC55-870D0CA5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AE7A48-2AFF-DC48-B4A8-5CA9B3535F51}" type="slidenum">
              <a:rPr lang="ru-RU" altLang="ru-UA">
                <a:solidFill>
                  <a:srgbClr val="B5A788"/>
                </a:solidFill>
              </a:rPr>
              <a:pPr eaLnBrk="1" hangingPunct="1"/>
              <a:t>13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802A8A3-C9A8-BD42-A33F-72F4B4D02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057" y="785150"/>
            <a:ext cx="7407275" cy="5256212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dirty="0"/>
              <a:t>7 лютого 1992 року у </a:t>
            </a:r>
            <a:r>
              <a:rPr lang="ru-RU" dirty="0" err="1"/>
              <a:t>Маастрихті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Європейський</a:t>
            </a:r>
            <a:r>
              <a:rPr lang="ru-RU" dirty="0"/>
              <a:t> Союз (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Європейський</a:t>
            </a:r>
            <a:r>
              <a:rPr lang="ru-RU" dirty="0"/>
              <a:t> Союз» </a:t>
            </a:r>
            <a:r>
              <a:rPr lang="ru-RU" dirty="0" err="1"/>
              <a:t>з'явилось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Паризької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1972 року).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чинності</a:t>
            </a:r>
            <a:r>
              <a:rPr lang="ru-RU" dirty="0"/>
              <a:t> 1 листопада 1993 року.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u="sng" dirty="0" err="1"/>
              <a:t>Він</a:t>
            </a:r>
            <a:r>
              <a:rPr lang="ru-RU" b="1" u="sng" dirty="0"/>
              <a:t> </a:t>
            </a:r>
            <a:r>
              <a:rPr lang="ru-RU" b="1" u="sng" dirty="0" err="1"/>
              <a:t>визначив</a:t>
            </a:r>
            <a:r>
              <a:rPr lang="ru-RU" b="1" u="sng" dirty="0"/>
              <a:t> так </a:t>
            </a:r>
            <a:r>
              <a:rPr lang="ru-RU" b="1" u="sng" dirty="0" err="1"/>
              <a:t>званні</a:t>
            </a:r>
            <a:r>
              <a:rPr lang="ru-RU" b="1" u="sng" dirty="0"/>
              <a:t> «три колони» </a:t>
            </a:r>
            <a:r>
              <a:rPr lang="ru-RU" b="1" u="sng" dirty="0" err="1"/>
              <a:t>Європейського</a:t>
            </a:r>
            <a:r>
              <a:rPr lang="ru-RU" b="1" u="sng" dirty="0"/>
              <a:t> Союзу: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«перша колона» — </a:t>
            </a:r>
            <a:r>
              <a:rPr lang="ru-RU" b="1" u="sng" dirty="0" err="1"/>
              <a:t>Європейське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Співтовариство</a:t>
            </a:r>
            <a:r>
              <a:rPr lang="ru-RU" dirty="0"/>
              <a:t> є </a:t>
            </a:r>
            <a:r>
              <a:rPr lang="ru-RU" dirty="0" err="1"/>
              <a:t>серцевиною</a:t>
            </a:r>
            <a:r>
              <a:rPr lang="ru-RU" dirty="0"/>
              <a:t> та каркасом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і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становить «</a:t>
            </a:r>
            <a:r>
              <a:rPr lang="ru-RU" dirty="0" err="1"/>
              <a:t>наднаціональний</a:t>
            </a:r>
            <a:r>
              <a:rPr lang="ru-RU" dirty="0"/>
              <a:t> феномен»;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«друга колона» — </a:t>
            </a:r>
            <a:r>
              <a:rPr lang="ru-RU" dirty="0" err="1"/>
              <a:t>спільна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та </a:t>
            </a:r>
            <a:r>
              <a:rPr lang="ru-RU" dirty="0" err="1"/>
              <a:t>безпекова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(СЗБП);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«</a:t>
            </a:r>
            <a:r>
              <a:rPr lang="ru-RU" dirty="0" err="1"/>
              <a:t>третя</a:t>
            </a:r>
            <a:r>
              <a:rPr lang="ru-RU" dirty="0"/>
              <a:t> колона» — </a:t>
            </a:r>
            <a:r>
              <a:rPr lang="ru-RU" dirty="0" err="1"/>
              <a:t>співпраця</a:t>
            </a:r>
            <a:r>
              <a:rPr lang="ru-RU" dirty="0"/>
              <a:t> у сферах </a:t>
            </a:r>
            <a:r>
              <a:rPr lang="ru-RU" dirty="0" err="1"/>
              <a:t>юстиції</a:t>
            </a:r>
            <a:r>
              <a:rPr lang="ru-RU" dirty="0"/>
              <a:t> та </a:t>
            </a:r>
            <a:r>
              <a:rPr lang="ru-RU" dirty="0" err="1"/>
              <a:t>внутрішніх</a:t>
            </a:r>
            <a:r>
              <a:rPr lang="ru-RU" dirty="0"/>
              <a:t> справ.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buFont typeface="Wingdings 2" pitchFamily="18" charset="2"/>
              <a:buNone/>
              <a:defRPr/>
            </a:pPr>
            <a:r>
              <a:rPr lang="ru-RU" b="1" u="sng" dirty="0"/>
              <a:t>В </a:t>
            </a:r>
            <a:r>
              <a:rPr lang="ru-RU" b="1" u="sng" dirty="0" err="1"/>
              <a:t>економічному</a:t>
            </a:r>
            <a:r>
              <a:rPr lang="ru-RU" b="1" u="sng" dirty="0"/>
              <a:t> </a:t>
            </a:r>
            <a:r>
              <a:rPr lang="ru-RU" b="1" u="sng" dirty="0" err="1"/>
              <a:t>сенсі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Маастрихтського</a:t>
            </a:r>
            <a:r>
              <a:rPr lang="ru-RU" dirty="0"/>
              <a:t> договору означало курс на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ринку (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) та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та валютного союзу (</a:t>
            </a:r>
            <a:r>
              <a:rPr lang="ru-RU" dirty="0" err="1"/>
              <a:t>п'ятий</a:t>
            </a:r>
            <a:r>
              <a:rPr lang="ru-RU" dirty="0"/>
              <a:t> — </a:t>
            </a:r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). </a:t>
            </a:r>
          </a:p>
          <a:p>
            <a:pPr algn="just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159E7B-24F3-4D4C-BB5E-185DC7DF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9A8C0D-7FBB-1D4A-8BD8-8A6B07008AAE}" type="slidenum">
              <a:rPr lang="ru-RU" altLang="ru-UA">
                <a:solidFill>
                  <a:srgbClr val="B5A788"/>
                </a:solidFill>
              </a:rPr>
              <a:pPr eaLnBrk="1" hangingPunct="1"/>
              <a:t>14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207F1-8300-272F-326B-5BFD3AE3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717878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Європейська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інтеграція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наглядним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прикладом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вертикальної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інтеграції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якій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притаманні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наступні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етапи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становлення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</a:rPr>
            </a:br>
            <a:endParaRPr lang="ru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5CA552-65ED-432C-3D48-006C2D8EA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634897" cy="3593591"/>
          </a:xfrm>
        </p:spPr>
        <p:txBody>
          <a:bodyPr/>
          <a:lstStyle/>
          <a:p>
            <a:r>
              <a:rPr lang="ru-RU" sz="2800" dirty="0"/>
              <a:t>1-й </a:t>
            </a:r>
            <a:r>
              <a:rPr lang="ru-RU" sz="2800" dirty="0" err="1"/>
              <a:t>етап</a:t>
            </a:r>
            <a:r>
              <a:rPr lang="ru-RU" sz="2800" dirty="0"/>
              <a:t> - зона </a:t>
            </a:r>
            <a:r>
              <a:rPr lang="ru-RU" sz="2800" dirty="0" err="1"/>
              <a:t>вільної</a:t>
            </a:r>
            <a:r>
              <a:rPr lang="ru-RU" sz="2800" dirty="0"/>
              <a:t> </a:t>
            </a:r>
            <a:r>
              <a:rPr lang="ru-RU" sz="2800" dirty="0" err="1"/>
              <a:t>торгівлі</a:t>
            </a:r>
            <a:r>
              <a:rPr lang="ru-RU" sz="2800" dirty="0"/>
              <a:t>;</a:t>
            </a:r>
          </a:p>
          <a:p>
            <a:r>
              <a:rPr lang="ru-RU" sz="2800" dirty="0"/>
              <a:t>2-й - </a:t>
            </a:r>
            <a:r>
              <a:rPr lang="ru-RU" sz="2800" dirty="0" err="1"/>
              <a:t>митний</a:t>
            </a:r>
            <a:r>
              <a:rPr lang="ru-RU" sz="2800" dirty="0"/>
              <a:t> союз;</a:t>
            </a:r>
          </a:p>
          <a:p>
            <a:r>
              <a:rPr lang="ru-RU" sz="2800" dirty="0"/>
              <a:t>3-й - </a:t>
            </a:r>
            <a:r>
              <a:rPr lang="ru-RU" sz="2800" dirty="0" err="1"/>
              <a:t>єдиний</a:t>
            </a:r>
            <a:r>
              <a:rPr lang="ru-RU" sz="2800" dirty="0"/>
              <a:t> </a:t>
            </a:r>
            <a:r>
              <a:rPr lang="ru-RU" sz="2800" dirty="0" err="1"/>
              <a:t>внутрішній</a:t>
            </a:r>
            <a:r>
              <a:rPr lang="ru-RU" sz="2800" dirty="0"/>
              <a:t> (</a:t>
            </a:r>
            <a:r>
              <a:rPr lang="ru-RU" sz="2800" dirty="0" err="1"/>
              <a:t>спільний</a:t>
            </a:r>
            <a:r>
              <a:rPr lang="ru-RU" sz="2800" dirty="0"/>
              <a:t>) </a:t>
            </a:r>
            <a:r>
              <a:rPr lang="ru-RU" sz="2800" dirty="0" err="1"/>
              <a:t>ринок</a:t>
            </a:r>
            <a:r>
              <a:rPr lang="ru-RU" sz="2800" dirty="0"/>
              <a:t>;</a:t>
            </a:r>
          </a:p>
          <a:p>
            <a:r>
              <a:rPr lang="ru-RU" sz="2800" dirty="0"/>
              <a:t>4-й-економічний і </a:t>
            </a:r>
            <a:r>
              <a:rPr lang="ru-RU" sz="2800" dirty="0" err="1"/>
              <a:t>валютний</a:t>
            </a:r>
            <a:r>
              <a:rPr lang="ru-RU" sz="2800" dirty="0"/>
              <a:t> союз.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BDF1A-B58A-7640-92CC-EA8419EB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6A93-810E-5745-82BB-8A60C78C8BAD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944E8D3-FEAC-484A-AC62-37537E4A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9E24DF9-2A6E-9747-8192-41EC8ED3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15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7BB802-0F26-C738-FF02-FDCFCC8E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38" y="2100263"/>
            <a:ext cx="2974975" cy="16049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99DAF-C403-844C-863E-CA00E0D7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8" y="3818141"/>
            <a:ext cx="2644089" cy="25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6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FC0DE-1EAA-071F-C462-59E3D8CE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859"/>
            <a:ext cx="7600949" cy="609236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4BEF167-FF0C-B743-97D0-4B4DDFFA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74BF-325F-4147-8BDB-E89735918143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DEAF45-856F-474B-95DC-C953498E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3D902-F2E4-C04B-A7D8-31E6677C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231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D6B046-E741-80A5-D5FF-291BFE3A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07946"/>
            <a:ext cx="8501063" cy="62677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C98F5-0173-9E08-3997-4A1C316C6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3" y="136525"/>
            <a:ext cx="2944813" cy="169127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42C5EBC3-51BD-8B45-97E3-FBE77C35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D94A-FF85-934A-BA0E-E3A96EFA436C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532760-CAEF-3949-B57B-5C1FD962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8B0F4-BAC8-E448-9673-B06E164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80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DBBD0-7D96-D44E-C8D4-E74409A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706460" cy="1046365"/>
          </a:xfrm>
        </p:spPr>
        <p:txBody>
          <a:bodyPr>
            <a:normAutofit fontScale="90000"/>
          </a:bodyPr>
          <a:lstStyle/>
          <a:p>
            <a:r>
              <a:rPr lang="ru-RU" sz="4000" u="sng" dirty="0" err="1"/>
              <a:t>Риси</a:t>
            </a:r>
            <a:r>
              <a:rPr lang="ru-RU" sz="4000" u="sng" dirty="0"/>
              <a:t> ЄС як </a:t>
            </a:r>
            <a:r>
              <a:rPr lang="ru-RU" sz="4000" u="sng" dirty="0" err="1"/>
              <a:t>міждержавного</a:t>
            </a:r>
            <a:r>
              <a:rPr lang="ru-RU" sz="4000" u="sng" dirty="0"/>
              <a:t> </a:t>
            </a:r>
            <a:r>
              <a:rPr lang="ru-RU" sz="4000" u="sng" dirty="0" err="1"/>
              <a:t>інтеграційного</a:t>
            </a:r>
            <a:r>
              <a:rPr lang="ru-RU" sz="4000" u="sng" dirty="0"/>
              <a:t> </a:t>
            </a:r>
            <a:r>
              <a:rPr lang="ru-RU" sz="4000" u="sng" dirty="0" err="1"/>
              <a:t>об’єднання</a:t>
            </a:r>
            <a:r>
              <a:rPr lang="ru-RU" sz="4000" u="sng" dirty="0"/>
              <a:t>.</a:t>
            </a:r>
            <a:br>
              <a:rPr lang="ru-RU" sz="40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6FB76-DF30-0DAB-8F81-FC49AC89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1638"/>
            <a:ext cx="10135460" cy="4914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наднаціонального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 ЄС як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міждержавного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інтеграційного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валютного союзу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Шенгенського простору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Шенгенських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пересічних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Союзом;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18296-E1AF-AD40-A2E4-050C2578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E5E7-B82F-B148-9A48-E3D82FE72B97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DA72030-3647-464A-95F6-4B519F69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A2E24-3D17-0044-B8B0-431CB49B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18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16473-F92F-858B-5403-032F52F83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9" y="105441"/>
            <a:ext cx="2633662" cy="14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E956A-0C6D-B9EA-13A7-BA9C5AAA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34652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контексті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теоретичного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розуміння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європейської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інтеграції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доречно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звернути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основні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європейські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цінності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Європейський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Союз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ґрунтується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цінностях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ru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43468-12EC-7B09-FB90-F03867FB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043238"/>
            <a:ext cx="10178322" cy="2836354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верховенства закону.</a:t>
            </a:r>
          </a:p>
          <a:p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EDEC0C9-5E44-4447-9C1D-DC9320C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0792-16D1-5F4E-956A-03640485C00E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9B1A1B87-3D1A-3F49-BA6B-5A2BC85F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FA6D1EA-A276-C543-A6CC-3F3AD262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19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C9FAD-FD4D-902B-4468-F76C2255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9" y="2364892"/>
            <a:ext cx="3071813" cy="17202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E1C66E-6654-19D8-B645-FE854462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9" y="4711420"/>
            <a:ext cx="3071813" cy="17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EF6831-D2E5-3EFF-B09C-3A7D3AEF15D9}"/>
              </a:ext>
            </a:extLst>
          </p:cNvPr>
          <p:cNvSpPr/>
          <p:nvPr/>
        </p:nvSpPr>
        <p:spPr>
          <a:xfrm>
            <a:off x="2143126" y="428625"/>
            <a:ext cx="8472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Основою ЄС </a:t>
            </a:r>
            <a:r>
              <a:rPr lang="ru-RU" sz="2800" dirty="0" err="1"/>
              <a:t>є</a:t>
            </a:r>
            <a:r>
              <a:rPr lang="ru-RU" sz="2800" dirty="0"/>
              <a:t> 27 держав-</a:t>
            </a:r>
            <a:r>
              <a:rPr lang="ru-RU" sz="2800" dirty="0" err="1"/>
              <a:t>членів</a:t>
            </a:r>
            <a:r>
              <a:rPr lang="ru-RU" sz="2800" dirty="0"/>
              <a:t>*,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утворюють</a:t>
            </a:r>
            <a:r>
              <a:rPr lang="ru-RU" sz="2800" dirty="0"/>
              <a:t> </a:t>
            </a:r>
            <a:r>
              <a:rPr lang="ru-RU" sz="2800" dirty="0" err="1"/>
              <a:t>Євросоюз</a:t>
            </a:r>
            <a:r>
              <a:rPr lang="ru-RU" sz="2800" dirty="0"/>
              <a:t>, та </a:t>
            </a:r>
            <a:r>
              <a:rPr lang="ru-RU" sz="2800" dirty="0" err="1"/>
              <a:t>їхні</a:t>
            </a:r>
            <a:r>
              <a:rPr lang="ru-RU" sz="2800" dirty="0"/>
              <a:t> </a:t>
            </a:r>
            <a:r>
              <a:rPr lang="ru-RU" sz="2800" dirty="0" err="1"/>
              <a:t>громадяни</a:t>
            </a:r>
            <a:r>
              <a:rPr lang="ru-RU" sz="2800" dirty="0"/>
              <a:t>. </a:t>
            </a:r>
            <a:r>
              <a:rPr lang="ru-RU" sz="2800" dirty="0" err="1"/>
              <a:t>Унікальність</a:t>
            </a:r>
            <a:r>
              <a:rPr lang="ru-RU" sz="2800" dirty="0"/>
              <a:t> ЄС </a:t>
            </a:r>
            <a:r>
              <a:rPr lang="ru-RU" sz="2800" dirty="0" err="1"/>
              <a:t>полягає</a:t>
            </a:r>
            <a:r>
              <a:rPr lang="ru-RU" sz="2800" dirty="0"/>
              <a:t> у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-члени – </a:t>
            </a:r>
            <a:r>
              <a:rPr lang="ru-RU" sz="2800" dirty="0" err="1"/>
              <a:t>хоча</a:t>
            </a:r>
            <a:r>
              <a:rPr lang="ru-RU" sz="2800" dirty="0"/>
              <a:t> й </a:t>
            </a:r>
            <a:r>
              <a:rPr lang="ru-RU" sz="2800" dirty="0" err="1"/>
              <a:t>залишаються</a:t>
            </a:r>
            <a:r>
              <a:rPr lang="ru-RU" sz="2800" dirty="0"/>
              <a:t> </a:t>
            </a:r>
            <a:r>
              <a:rPr lang="ru-RU" sz="2800" dirty="0" err="1"/>
              <a:t>суверенними</a:t>
            </a:r>
            <a:r>
              <a:rPr lang="ru-RU" sz="2800" dirty="0"/>
              <a:t> та </a:t>
            </a:r>
            <a:r>
              <a:rPr lang="ru-RU" sz="2800" dirty="0" err="1"/>
              <a:t>незалежними</a:t>
            </a:r>
            <a:r>
              <a:rPr lang="ru-RU" sz="2800" dirty="0"/>
              <a:t> – </a:t>
            </a:r>
            <a:r>
              <a:rPr lang="ru-RU" sz="2800" dirty="0" err="1"/>
              <a:t>вирішили</a:t>
            </a:r>
            <a:r>
              <a:rPr lang="ru-RU" sz="2800" dirty="0"/>
              <a:t> </a:t>
            </a:r>
            <a:r>
              <a:rPr lang="ru-RU" sz="2800" dirty="0" err="1"/>
              <a:t>частково</a:t>
            </a:r>
            <a:r>
              <a:rPr lang="ru-RU" sz="2800" dirty="0"/>
              <a:t> </a:t>
            </a:r>
            <a:r>
              <a:rPr lang="ru-RU" sz="2800" dirty="0" err="1"/>
              <a:t>поєднати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суверенітет</a:t>
            </a:r>
            <a:r>
              <a:rPr lang="ru-RU" sz="2800" dirty="0"/>
              <a:t> у тих сферах, де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dirty="0" err="1"/>
              <a:t>працювати</a:t>
            </a:r>
            <a:r>
              <a:rPr lang="ru-RU" sz="2800" dirty="0"/>
              <a:t> разом.</a:t>
            </a:r>
            <a:endParaRPr lang="ru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CE5739-938F-E372-03DC-612CA005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6" y="3637181"/>
            <a:ext cx="3236023" cy="2149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9A0847-8B58-C117-3063-2C72A1698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53" y="3568097"/>
            <a:ext cx="3236021" cy="2118546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D469E0F-967D-A348-9E16-F1EDBB05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6E14-6474-C44C-AEA2-0B355224A9F4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731D929-FC2E-2849-BAEA-26F366E6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88F10B-CB36-3445-BEAA-34BB6E69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567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A29-4A8C-8FD5-E827-99F3368F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19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На </a:t>
            </a:r>
            <a:r>
              <a:rPr lang="ru-RU" sz="4400" dirty="0" err="1"/>
              <a:t>рівні</a:t>
            </a:r>
            <a:r>
              <a:rPr lang="ru-RU" sz="4400" dirty="0"/>
              <a:t> ЄС до </a:t>
            </a:r>
            <a:r>
              <a:rPr lang="ru-RU" sz="4400" dirty="0" err="1"/>
              <a:t>процесу</a:t>
            </a:r>
            <a:r>
              <a:rPr lang="ru-RU" sz="4400" dirty="0"/>
              <a:t> </a:t>
            </a:r>
            <a:r>
              <a:rPr lang="ru-RU" sz="4400" dirty="0" err="1"/>
              <a:t>ухвалення</a:t>
            </a:r>
            <a:r>
              <a:rPr lang="ru-RU" sz="4400" dirty="0"/>
              <a:t> </a:t>
            </a:r>
            <a:r>
              <a:rPr lang="ru-RU" sz="4400" dirty="0" err="1"/>
              <a:t>рішень</a:t>
            </a:r>
            <a:r>
              <a:rPr lang="ru-RU" sz="4400" dirty="0"/>
              <a:t> залучено </a:t>
            </a:r>
            <a:r>
              <a:rPr lang="ru-RU" sz="4400" dirty="0" err="1"/>
              <a:t>декілька</a:t>
            </a:r>
            <a:r>
              <a:rPr lang="ru-RU" sz="4400" dirty="0"/>
              <a:t> </a:t>
            </a:r>
            <a:r>
              <a:rPr lang="ru-RU" sz="4400" dirty="0" err="1"/>
              <a:t>інституцій</a:t>
            </a:r>
            <a:r>
              <a:rPr lang="ru-RU" sz="4400" dirty="0"/>
              <a:t>, </a:t>
            </a:r>
            <a:r>
              <a:rPr lang="ru-RU" sz="4400" dirty="0" err="1"/>
              <a:t>зокрема</a:t>
            </a:r>
            <a:r>
              <a:rPr lang="ru-RU" sz="4400" dirty="0"/>
              <a:t>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051FF-7E00-B3C5-3A1C-55FDD5D2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49" y="2200276"/>
            <a:ext cx="7000875" cy="35935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/>
              <a:t>● </a:t>
            </a:r>
            <a:r>
              <a:rPr lang="ru-RU" sz="2800" dirty="0" err="1"/>
              <a:t>Європейський</a:t>
            </a:r>
            <a:r>
              <a:rPr lang="ru-RU" sz="2800" dirty="0"/>
              <a:t> Парламент,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обирають</a:t>
            </a:r>
            <a:r>
              <a:rPr lang="ru-RU" sz="2800" dirty="0"/>
              <a:t> </a:t>
            </a:r>
            <a:r>
              <a:rPr lang="ru-RU" sz="2800" dirty="0" err="1"/>
              <a:t>громадяни</a:t>
            </a:r>
            <a:r>
              <a:rPr lang="ru-RU" sz="2800" dirty="0"/>
              <a:t> ЄС і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представляє</a:t>
            </a:r>
            <a:r>
              <a:rPr lang="ru-RU" sz="2800" dirty="0"/>
              <a:t> </a:t>
            </a:r>
            <a:r>
              <a:rPr lang="ru-RU" sz="2800" dirty="0" err="1"/>
              <a:t>їхні</a:t>
            </a:r>
            <a:r>
              <a:rPr lang="ru-RU" sz="2800" dirty="0"/>
              <a:t> </a:t>
            </a:r>
            <a:r>
              <a:rPr lang="ru-RU" sz="2800" dirty="0" err="1"/>
              <a:t>інтереси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 ● </a:t>
            </a:r>
            <a:r>
              <a:rPr lang="ru-RU" sz="2800" dirty="0" err="1"/>
              <a:t>Європейська</a:t>
            </a:r>
            <a:r>
              <a:rPr lang="ru-RU" sz="2800" dirty="0"/>
              <a:t> Рада,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 </a:t>
            </a:r>
            <a:r>
              <a:rPr lang="ru-RU" sz="2800" dirty="0" err="1"/>
              <a:t>очільників</a:t>
            </a:r>
            <a:r>
              <a:rPr lang="ru-RU" sz="2800" dirty="0"/>
              <a:t> держав-</a:t>
            </a:r>
            <a:r>
              <a:rPr lang="ru-RU" sz="2800" dirty="0" err="1"/>
              <a:t>членів</a:t>
            </a:r>
            <a:r>
              <a:rPr lang="ru-RU" sz="2800" dirty="0"/>
              <a:t> ЄС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їхніх</a:t>
            </a:r>
            <a:r>
              <a:rPr lang="ru-RU" sz="2800" dirty="0"/>
              <a:t> </a:t>
            </a:r>
            <a:r>
              <a:rPr lang="ru-RU" sz="2800" dirty="0" err="1"/>
              <a:t>урядів</a:t>
            </a:r>
            <a:r>
              <a:rPr lang="ru-RU" sz="2800" dirty="0"/>
              <a:t>; </a:t>
            </a:r>
          </a:p>
          <a:p>
            <a:pPr marL="0" indent="0">
              <a:buNone/>
            </a:pPr>
            <a:r>
              <a:rPr lang="ru-RU" sz="2800" dirty="0"/>
              <a:t>● Рада ЄС, яка </a:t>
            </a:r>
            <a:r>
              <a:rPr lang="ru-RU" sz="2800" dirty="0" err="1"/>
              <a:t>представляє</a:t>
            </a:r>
            <a:r>
              <a:rPr lang="ru-RU" sz="2800" dirty="0"/>
              <a:t> уряди держав-</a:t>
            </a:r>
            <a:r>
              <a:rPr lang="ru-RU" sz="2800" dirty="0" err="1"/>
              <a:t>членів</a:t>
            </a:r>
            <a:r>
              <a:rPr lang="ru-RU" sz="2800" dirty="0"/>
              <a:t> ЄС; </a:t>
            </a:r>
          </a:p>
          <a:p>
            <a:pPr marL="0" indent="0">
              <a:buNone/>
            </a:pPr>
            <a:r>
              <a:rPr lang="ru-RU" sz="2800" dirty="0"/>
              <a:t>● </a:t>
            </a:r>
            <a:r>
              <a:rPr lang="ru-RU" sz="2800" dirty="0" err="1"/>
              <a:t>Європейська</a:t>
            </a:r>
            <a:r>
              <a:rPr lang="ru-RU" sz="2800" dirty="0"/>
              <a:t> </a:t>
            </a:r>
            <a:r>
              <a:rPr lang="ru-RU" sz="2800" dirty="0" err="1"/>
              <a:t>Комісія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представляє</a:t>
            </a:r>
            <a:r>
              <a:rPr lang="ru-RU" sz="2800" dirty="0"/>
              <a:t> </a:t>
            </a:r>
            <a:r>
              <a:rPr lang="ru-RU" sz="2800" dirty="0" err="1"/>
              <a:t>інтереси</a:t>
            </a:r>
            <a:r>
              <a:rPr lang="ru-RU" sz="2800" dirty="0"/>
              <a:t> ЄС </a:t>
            </a:r>
            <a:r>
              <a:rPr lang="ru-RU" sz="2800" dirty="0" err="1"/>
              <a:t>загалом</a:t>
            </a:r>
            <a:r>
              <a:rPr lang="ru-RU" sz="2800" dirty="0"/>
              <a:t>.</a:t>
            </a:r>
            <a:endParaRPr lang="ru-UA" sz="280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0D5C420-E5ED-E745-85A0-25EF68E8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1155-B363-554A-9684-D8852A0D69F9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4F751149-C0DA-4743-A3F7-D8ADBB7E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3BB620B-7F8A-9B42-A87E-2CE46BE8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20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70B4F6-357B-A8BA-D5F2-BC5D0BDB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200276"/>
            <a:ext cx="2913062" cy="16422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C4EB9-F0E3-67AB-5929-4A6697CB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4168297"/>
            <a:ext cx="2913062" cy="17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C336F-A497-0DFF-CABE-5581DF23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100" dirty="0" err="1"/>
              <a:t>Європейська</a:t>
            </a:r>
            <a:r>
              <a:rPr lang="ru-RU" sz="3100" dirty="0"/>
              <a:t> </a:t>
            </a:r>
            <a:r>
              <a:rPr lang="ru-RU" sz="3100" dirty="0" err="1"/>
              <a:t>інтеграція</a:t>
            </a:r>
            <a:r>
              <a:rPr lang="ru-RU" sz="3100" dirty="0"/>
              <a:t> </a:t>
            </a:r>
            <a:r>
              <a:rPr lang="ru-RU" sz="3100" dirty="0" err="1"/>
              <a:t>базується</a:t>
            </a:r>
            <a:r>
              <a:rPr lang="ru-RU" sz="3100" dirty="0"/>
              <a:t> на </a:t>
            </a:r>
            <a:r>
              <a:rPr lang="ru-RU" sz="3100" dirty="0" err="1"/>
              <a:t>спільних</a:t>
            </a:r>
            <a:r>
              <a:rPr lang="ru-RU" sz="3100" dirty="0"/>
              <a:t> </a:t>
            </a:r>
            <a:r>
              <a:rPr lang="ru-RU" sz="3100" dirty="0" err="1"/>
              <a:t>політиках</a:t>
            </a:r>
            <a:r>
              <a:rPr lang="ru-RU" sz="3100" dirty="0"/>
              <a:t>, </a:t>
            </a:r>
            <a:r>
              <a:rPr lang="ru-RU" sz="3100" dirty="0" err="1"/>
              <a:t>які</a:t>
            </a:r>
            <a:r>
              <a:rPr lang="ru-RU" sz="3100" dirty="0"/>
              <a:t> </a:t>
            </a:r>
            <a:r>
              <a:rPr lang="ru-RU" sz="3100" dirty="0" err="1"/>
              <a:t>розвиваються</a:t>
            </a:r>
            <a:r>
              <a:rPr lang="ru-RU" sz="3100" dirty="0"/>
              <a:t> та </a:t>
            </a:r>
            <a:r>
              <a:rPr lang="ru-RU" sz="3100" dirty="0" err="1"/>
              <a:t>примножуються</a:t>
            </a:r>
            <a:r>
              <a:rPr lang="ru-RU" sz="3100" dirty="0"/>
              <a:t> </a:t>
            </a:r>
            <a:r>
              <a:rPr lang="ru-RU" sz="3100" dirty="0" err="1"/>
              <a:t>завдяки</a:t>
            </a:r>
            <a:r>
              <a:rPr lang="ru-RU" sz="3100" dirty="0"/>
              <a:t> </a:t>
            </a:r>
            <a:r>
              <a:rPr lang="ru-RU" sz="3100" dirty="0" err="1"/>
              <a:t>особливій</a:t>
            </a:r>
            <a:r>
              <a:rPr lang="ru-RU" sz="3100" dirty="0"/>
              <a:t> </a:t>
            </a:r>
            <a:r>
              <a:rPr lang="ru-RU" sz="3100" dirty="0" err="1"/>
              <a:t>процедурі</a:t>
            </a:r>
            <a:r>
              <a:rPr lang="ru-RU" sz="3100" dirty="0"/>
              <a:t> </a:t>
            </a:r>
            <a:r>
              <a:rPr lang="ru-RU" sz="3100" dirty="0" err="1"/>
              <a:t>прийняття</a:t>
            </a:r>
            <a:r>
              <a:rPr lang="ru-RU" sz="3100" dirty="0"/>
              <a:t> </a:t>
            </a:r>
            <a:r>
              <a:rPr lang="ru-RU" sz="3100" dirty="0" err="1"/>
              <a:t>рішень</a:t>
            </a:r>
            <a:r>
              <a:rPr lang="ru-RU" sz="3100" dirty="0"/>
              <a:t> </a:t>
            </a:r>
            <a:r>
              <a:rPr lang="ru-RU" sz="3100" dirty="0" err="1"/>
              <a:t>Співтовариства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є</a:t>
            </a:r>
            <a:r>
              <a:rPr lang="ru-RU" sz="3100" dirty="0"/>
              <a:t> </a:t>
            </a:r>
            <a:r>
              <a:rPr lang="ru-RU" sz="3100" dirty="0" err="1"/>
              <a:t>ознакою</a:t>
            </a:r>
            <a:r>
              <a:rPr lang="ru-RU" sz="3100" dirty="0"/>
              <a:t> </a:t>
            </a:r>
            <a:r>
              <a:rPr lang="ru-RU" sz="3100" dirty="0" err="1"/>
              <a:t>такої</a:t>
            </a:r>
            <a:r>
              <a:rPr lang="ru-RU" sz="3100" dirty="0"/>
              <a:t> </a:t>
            </a:r>
            <a:r>
              <a:rPr lang="ru-RU" sz="3100" dirty="0" err="1"/>
              <a:t>інтеграції</a:t>
            </a:r>
            <a:br>
              <a:rPr lang="ru-UA" sz="3100" dirty="0"/>
            </a:b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CAD4E1-9E53-404C-AA84-99E07ED0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8A3-4C6D-CC47-B002-64D6A3A3FB17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FA2364E2-0226-3242-B3DF-E565DDD8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93DB43A-177E-AA4B-A4C6-C3F43C1E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21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0ACE2-56C3-21F8-0563-0E96B7B7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31" y="2649270"/>
            <a:ext cx="4312227" cy="2843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B033E1-D87E-39B1-8AE4-F1759A04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2645117"/>
            <a:ext cx="3871940" cy="32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F4EF4A-1AE6-28D3-3964-0D8FABE5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954986"/>
            <a:ext cx="10178322" cy="3593591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Політика</a:t>
            </a:r>
            <a:r>
              <a:rPr lang="ru-RU" sz="2800" dirty="0"/>
              <a:t> ЄС – </a:t>
            </a:r>
            <a:r>
              <a:rPr lang="ru-RU" sz="2800" dirty="0" err="1"/>
              <a:t>сукупність</a:t>
            </a:r>
            <a:r>
              <a:rPr lang="ru-RU" sz="2800" dirty="0"/>
              <a:t> </a:t>
            </a:r>
            <a:r>
              <a:rPr lang="ru-RU" sz="2800" dirty="0" err="1"/>
              <a:t>інструментів</a:t>
            </a:r>
            <a:r>
              <a:rPr lang="ru-RU" sz="2800" dirty="0"/>
              <a:t> та </a:t>
            </a:r>
            <a:r>
              <a:rPr lang="ru-RU" sz="2800" dirty="0" err="1"/>
              <a:t>механізмів</a:t>
            </a:r>
            <a:r>
              <a:rPr lang="ru-RU" sz="2800" dirty="0"/>
              <a:t> для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тієї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іншої</a:t>
            </a:r>
            <a:r>
              <a:rPr lang="ru-RU" sz="2800" dirty="0"/>
              <a:t> </a:t>
            </a:r>
            <a:r>
              <a:rPr lang="ru-RU" sz="2800" dirty="0" err="1"/>
              <a:t>стратегії</a:t>
            </a:r>
            <a:r>
              <a:rPr lang="ru-RU" sz="2800" dirty="0"/>
              <a:t> </a:t>
            </a:r>
            <a:r>
              <a:rPr lang="ru-RU" sz="2800" dirty="0" err="1"/>
              <a:t>інтеграційного</a:t>
            </a:r>
            <a:r>
              <a:rPr lang="ru-RU" sz="2800" dirty="0"/>
              <a:t> </a:t>
            </a:r>
            <a:r>
              <a:rPr lang="ru-RU" sz="2800" dirty="0" err="1"/>
              <a:t>угруповання</a:t>
            </a:r>
            <a:r>
              <a:rPr lang="ru-RU" sz="2800" dirty="0"/>
              <a:t> через систему </a:t>
            </a:r>
            <a:r>
              <a:rPr lang="ru-RU" sz="2800" dirty="0" err="1"/>
              <a:t>визначених</a:t>
            </a:r>
            <a:r>
              <a:rPr lang="ru-RU" sz="2800" dirty="0"/>
              <a:t> на </a:t>
            </a:r>
            <a:r>
              <a:rPr lang="ru-RU" sz="2800" dirty="0" err="1"/>
              <a:t>певний</a:t>
            </a:r>
            <a:r>
              <a:rPr lang="ru-RU" sz="2800" dirty="0"/>
              <a:t> час (як правило на 7 </a:t>
            </a:r>
            <a:r>
              <a:rPr lang="ru-RU" sz="2800" dirty="0" err="1"/>
              <a:t>років</a:t>
            </a:r>
            <a:r>
              <a:rPr lang="ru-RU" sz="2800" dirty="0"/>
              <a:t>) </a:t>
            </a:r>
            <a:r>
              <a:rPr lang="ru-RU" sz="2800" dirty="0" err="1"/>
              <a:t>пріоритетів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</a:t>
            </a:r>
            <a:r>
              <a:rPr lang="ru-RU" sz="2800" dirty="0" err="1"/>
              <a:t>загальним</a:t>
            </a:r>
            <a:r>
              <a:rPr lang="ru-RU" sz="2800" dirty="0"/>
              <a:t> </a:t>
            </a:r>
            <a:r>
              <a:rPr lang="ru-RU" sz="2800" dirty="0" err="1"/>
              <a:t>завданням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документа </a:t>
            </a:r>
            <a:r>
              <a:rPr lang="ru-RU" sz="2800" dirty="0" err="1"/>
              <a:t>Євросоюзу</a:t>
            </a:r>
            <a:r>
              <a:rPr lang="ru-RU" sz="2800" dirty="0"/>
              <a:t> (</a:t>
            </a:r>
            <a:r>
              <a:rPr lang="ru-RU" sz="2800" dirty="0" err="1"/>
              <a:t>приміром</a:t>
            </a:r>
            <a:r>
              <a:rPr lang="ru-RU" sz="2800" dirty="0"/>
              <a:t> </a:t>
            </a:r>
            <a:r>
              <a:rPr lang="en" sz="2800" dirty="0"/>
              <a:t>Agenda-2000).</a:t>
            </a:r>
            <a:endParaRPr lang="ru-UA" sz="28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EA4B2B4-21C6-784D-B664-370DD50A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BE7F-1DEC-6142-8E2D-FD5146D7BB33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D5D75242-19F5-5041-BE26-D7325666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2C07E2B-96F5-3C44-8E01-C3DB3C0A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22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67ED7-496D-1DCD-BDA0-6633B832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07" y="523178"/>
            <a:ext cx="3153394" cy="1765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26F21-9DB4-251A-2868-B2EE5ADA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685" y="167403"/>
            <a:ext cx="2477449" cy="24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0DA07-8952-1519-1C40-10721125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</a:rPr>
              <a:t>Політика</a:t>
            </a:r>
            <a:r>
              <a:rPr lang="ru-RU" dirty="0">
                <a:solidFill>
                  <a:srgbClr val="00B050"/>
                </a:solidFill>
              </a:rPr>
              <a:t> ЄС </a:t>
            </a:r>
            <a:r>
              <a:rPr lang="ru-RU" dirty="0" err="1">
                <a:solidFill>
                  <a:srgbClr val="00B050"/>
                </a:solidFill>
              </a:rPr>
              <a:t>включає</a:t>
            </a:r>
            <a:r>
              <a:rPr lang="ru-RU" dirty="0">
                <a:solidFill>
                  <a:srgbClr val="00B050"/>
                </a:solidFill>
              </a:rPr>
              <a:t>:</a:t>
            </a:r>
            <a:endParaRPr lang="ru-UA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A2C5D-78DB-7CAC-0746-5BADDE99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72" y="1591294"/>
            <a:ext cx="5537049" cy="4525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принципи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правила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компетенцій</a:t>
            </a:r>
            <a:r>
              <a:rPr lang="ru-RU" dirty="0"/>
              <a:t>, </a:t>
            </a:r>
            <a:r>
              <a:rPr lang="ru-RU" dirty="0" err="1"/>
              <a:t>відповідальності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механізми</a:t>
            </a:r>
            <a:r>
              <a:rPr lang="ru-RU" dirty="0"/>
              <a:t> (як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?);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інструменти</a:t>
            </a:r>
            <a:r>
              <a:rPr lang="ru-RU" dirty="0"/>
              <a:t> (за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?);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паритетний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аудит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9669BC3-83C5-D84A-972A-8D19C40D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323F-7B4E-054E-A9D6-54CCA407F38D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F0E9291-8603-594C-BC6D-F5F1C6B2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1D5554-44C5-894B-B807-EB9C91F7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23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39EA5-0802-8350-E3B4-E052D4A2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294405"/>
            <a:ext cx="3595007" cy="22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4C392-2C0F-D853-68E3-6105752F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86708" cy="625434"/>
          </a:xfrm>
        </p:spPr>
        <p:txBody>
          <a:bodyPr>
            <a:noAutofit/>
          </a:bodyPr>
          <a:lstStyle/>
          <a:p>
            <a:r>
              <a:rPr lang="ru-RU" sz="3200" dirty="0" err="1"/>
              <a:t>спільні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/>
              <a:t> ЄС </a:t>
            </a:r>
            <a:r>
              <a:rPr lang="ru-RU" sz="3200" dirty="0" err="1"/>
              <a:t>формуються</a:t>
            </a:r>
            <a:r>
              <a:rPr lang="ru-RU" sz="3200" dirty="0"/>
              <a:t> за такими моделями: </a:t>
            </a:r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30323-76EF-8431-B93C-74CE5748D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0200"/>
            <a:ext cx="10178322" cy="4632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 </a:t>
            </a:r>
            <a:r>
              <a:rPr lang="ru-RU" dirty="0" err="1"/>
              <a:t>спеціальний</a:t>
            </a:r>
            <a:r>
              <a:rPr lang="ru-RU" dirty="0"/>
              <a:t> метод </a:t>
            </a:r>
            <a:r>
              <a:rPr lang="ru-RU" dirty="0" err="1"/>
              <a:t>Співтовариства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err="1"/>
              <a:t>регулятивна</a:t>
            </a:r>
            <a:r>
              <a:rPr lang="ru-RU" dirty="0"/>
              <a:t> модель ЄС; 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err="1"/>
              <a:t>багаторівнева</a:t>
            </a:r>
            <a:r>
              <a:rPr lang="ru-RU" dirty="0"/>
              <a:t> система державного </a:t>
            </a:r>
            <a:r>
              <a:rPr lang="ru-RU" dirty="0" err="1"/>
              <a:t>управління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трансурядове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5)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розкривають</a:t>
            </a:r>
            <a:r>
              <a:rPr lang="ru-RU" dirty="0"/>
              <a:t> </a:t>
            </a:r>
            <a:r>
              <a:rPr lang="ru-RU" dirty="0" err="1"/>
              <a:t>змістове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принципами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а й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інституцій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політиками</a:t>
            </a:r>
            <a:r>
              <a:rPr lang="ru-RU" dirty="0"/>
              <a:t> ЄС.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засновницьких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, </a:t>
            </a:r>
            <a:r>
              <a:rPr lang="ru-RU" dirty="0" err="1"/>
              <a:t>проведених</a:t>
            </a:r>
            <a:r>
              <a:rPr lang="ru-RU" dirty="0"/>
              <a:t> </a:t>
            </a:r>
            <a:r>
              <a:rPr lang="ru-RU" dirty="0" err="1"/>
              <a:t>Лісабонським</a:t>
            </a:r>
            <a:r>
              <a:rPr lang="ru-RU" dirty="0"/>
              <a:t> договором 2007 року, «</a:t>
            </a:r>
            <a:r>
              <a:rPr lang="ru-RU" dirty="0" err="1"/>
              <a:t>новий</a:t>
            </a:r>
            <a:r>
              <a:rPr lang="ru-RU" dirty="0"/>
              <a:t>» ЄС став </a:t>
            </a:r>
            <a:r>
              <a:rPr lang="ru-RU" dirty="0" err="1"/>
              <a:t>інтеграційним</a:t>
            </a:r>
            <a:r>
              <a:rPr lang="ru-RU" dirty="0"/>
              <a:t> </a:t>
            </a:r>
            <a:r>
              <a:rPr lang="ru-RU" dirty="0" err="1"/>
              <a:t>об’єднанням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простою </a:t>
            </a:r>
            <a:r>
              <a:rPr lang="ru-RU" dirty="0" err="1"/>
              <a:t>внутрішньою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«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опор». У </a:t>
            </a:r>
            <a:r>
              <a:rPr lang="ru-RU" dirty="0" err="1"/>
              <a:t>Лісабонському</a:t>
            </a:r>
            <a:r>
              <a:rPr lang="ru-RU" dirty="0"/>
              <a:t>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систематизовані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ЄЄ,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найважливіший</a:t>
            </a:r>
            <a:r>
              <a:rPr lang="ru-RU" dirty="0"/>
              <a:t> принцип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– принцип </a:t>
            </a:r>
            <a:r>
              <a:rPr lang="ru-RU" dirty="0" err="1"/>
              <a:t>наділення</a:t>
            </a:r>
            <a:r>
              <a:rPr lang="ru-RU" dirty="0"/>
              <a:t> </a:t>
            </a:r>
            <a:r>
              <a:rPr lang="ru-RU" dirty="0" err="1"/>
              <a:t>компетенцією</a:t>
            </a:r>
            <a:r>
              <a:rPr lang="ru-RU" dirty="0"/>
              <a:t>.</a:t>
            </a: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14A995A-0E34-584F-A3F0-5D4DDD61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4408-4481-BC4A-A8AE-1A27144A318E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F1D542A-8AB1-2F45-ADD4-5BEAC0C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69F819F-9031-3941-9662-EC816B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8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7B9E4E-3C7C-FB24-20D4-E1E361D2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50520"/>
            <a:ext cx="8138160" cy="5882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err="1"/>
              <a:t>Реформований</a:t>
            </a:r>
            <a:r>
              <a:rPr lang="ru-RU" sz="2400" dirty="0"/>
              <a:t> ЄС </a:t>
            </a:r>
            <a:r>
              <a:rPr lang="ru-RU" sz="2400" dirty="0" err="1"/>
              <a:t>наділений</a:t>
            </a:r>
            <a:r>
              <a:rPr lang="ru-RU" sz="2400" dirty="0"/>
              <a:t> </a:t>
            </a:r>
            <a:r>
              <a:rPr lang="ru-RU" sz="2400" dirty="0" err="1"/>
              <a:t>компетенцією</a:t>
            </a:r>
            <a:r>
              <a:rPr lang="ru-RU" sz="2400" dirty="0"/>
              <a:t> з боку держав-</a:t>
            </a:r>
            <a:r>
              <a:rPr lang="ru-RU" sz="2400" dirty="0" err="1"/>
              <a:t>членів</a:t>
            </a:r>
            <a:r>
              <a:rPr lang="ru-RU" sz="2400" dirty="0"/>
              <a:t>, яка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регулювати</a:t>
            </a:r>
            <a:r>
              <a:rPr lang="ru-RU" sz="2400" dirty="0"/>
              <a:t> </a:t>
            </a:r>
            <a:r>
              <a:rPr lang="ru-RU" sz="2400" dirty="0" err="1"/>
              <a:t>інтеграційні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в межах ЄС та </a:t>
            </a:r>
            <a:r>
              <a:rPr lang="ru-RU" sz="2400" dirty="0" err="1"/>
              <a:t>брати</a:t>
            </a:r>
            <a:r>
              <a:rPr lang="ru-RU" sz="2400" dirty="0"/>
              <a:t> </a:t>
            </a:r>
            <a:r>
              <a:rPr lang="ru-RU" sz="2400" dirty="0" err="1"/>
              <a:t>активну</a:t>
            </a:r>
            <a:r>
              <a:rPr lang="ru-RU" sz="2400" dirty="0"/>
              <a:t> участь у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відносинах</a:t>
            </a:r>
            <a:r>
              <a:rPr lang="ru-RU" sz="2400" dirty="0"/>
              <a:t>. </a:t>
            </a:r>
            <a:r>
              <a:rPr lang="ru-RU" sz="2400" dirty="0" err="1"/>
              <a:t>Правові</a:t>
            </a:r>
            <a:r>
              <a:rPr lang="ru-RU" sz="2400" dirty="0"/>
              <a:t> засади </a:t>
            </a:r>
            <a:r>
              <a:rPr lang="ru-RU" sz="2400" dirty="0" err="1"/>
              <a:t>компетенції</a:t>
            </a:r>
            <a:r>
              <a:rPr lang="ru-RU" sz="2400" dirty="0"/>
              <a:t> </a:t>
            </a:r>
            <a:r>
              <a:rPr lang="ru-RU" sz="2400" dirty="0" err="1"/>
              <a:t>визначені</a:t>
            </a:r>
            <a:r>
              <a:rPr lang="ru-RU" sz="2400" dirty="0"/>
              <a:t> </a:t>
            </a:r>
            <a:r>
              <a:rPr lang="ru-RU" sz="2400" dirty="0" err="1"/>
              <a:t>установчими</a:t>
            </a:r>
            <a:r>
              <a:rPr lang="ru-RU" sz="2400" dirty="0"/>
              <a:t> договорами та </a:t>
            </a:r>
            <a:r>
              <a:rPr lang="ru-RU" sz="2400" dirty="0" err="1"/>
              <a:t>рішеннями</a:t>
            </a:r>
            <a:r>
              <a:rPr lang="ru-RU" sz="2400" dirty="0"/>
              <a:t> Суду ЄС. </a:t>
            </a:r>
            <a:r>
              <a:rPr lang="ru-RU" sz="2400" dirty="0" err="1"/>
              <a:t>Європейський</a:t>
            </a:r>
            <a:r>
              <a:rPr lang="ru-RU" sz="2400" dirty="0"/>
              <a:t> Союз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 свою </a:t>
            </a:r>
            <a:r>
              <a:rPr lang="ru-RU" sz="2400" dirty="0" err="1"/>
              <a:t>компетенцію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Дослідники</a:t>
            </a:r>
            <a:r>
              <a:rPr lang="ru-RU" sz="2400" dirty="0"/>
              <a:t>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</a:t>
            </a:r>
            <a:r>
              <a:rPr lang="ru-RU" sz="2400" dirty="0" err="1"/>
              <a:t>головні</a:t>
            </a:r>
            <a:r>
              <a:rPr lang="ru-RU" sz="2400" dirty="0"/>
              <a:t> типи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політик</a:t>
            </a:r>
            <a:r>
              <a:rPr lang="ru-RU" sz="2400" dirty="0"/>
              <a:t>: 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базові</a:t>
            </a:r>
            <a:r>
              <a:rPr lang="ru-RU" sz="2400" dirty="0"/>
              <a:t> та </a:t>
            </a:r>
            <a:r>
              <a:rPr lang="ru-RU" sz="2400" dirty="0" err="1"/>
              <a:t>вторинні</a:t>
            </a:r>
            <a:r>
              <a:rPr lang="ru-RU" sz="2400" dirty="0"/>
              <a:t>, </a:t>
            </a:r>
          </a:p>
          <a:p>
            <a:r>
              <a:rPr lang="ru-RU" sz="2400" dirty="0" err="1"/>
              <a:t>горизонтальні</a:t>
            </a:r>
            <a:r>
              <a:rPr lang="ru-RU" sz="2400" dirty="0"/>
              <a:t> й </a:t>
            </a:r>
            <a:r>
              <a:rPr lang="ru-RU" sz="2400" dirty="0" err="1"/>
              <a:t>секторальні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Базові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рамковими</a:t>
            </a:r>
            <a:r>
              <a:rPr lang="ru-RU" sz="2400" dirty="0"/>
              <a:t> </a:t>
            </a:r>
            <a:r>
              <a:rPr lang="ru-RU" sz="2400" dirty="0" err="1"/>
              <a:t>спільними</a:t>
            </a:r>
            <a:r>
              <a:rPr lang="ru-RU" sz="2400" dirty="0"/>
              <a:t> </a:t>
            </a:r>
            <a:r>
              <a:rPr lang="ru-RU" sz="2400" dirty="0" err="1"/>
              <a:t>політиками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й </a:t>
            </a:r>
            <a:r>
              <a:rPr lang="ru-RU" sz="2400" dirty="0" err="1"/>
              <a:t>масштаби</a:t>
            </a:r>
            <a:r>
              <a:rPr lang="ru-RU" sz="2400" dirty="0"/>
              <a:t> </a:t>
            </a:r>
            <a:r>
              <a:rPr lang="ru-RU" sz="2400" dirty="0" err="1"/>
              <a:t>записують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в угоду, а,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узгодити</a:t>
            </a:r>
            <a:r>
              <a:rPr lang="ru-RU" sz="2400" dirty="0"/>
              <a:t> з </a:t>
            </a:r>
            <a:r>
              <a:rPr lang="ru-RU" sz="2400" dirty="0" err="1"/>
              <a:t>усіма</a:t>
            </a:r>
            <a:r>
              <a:rPr lang="ru-RU" sz="2400" dirty="0"/>
              <a:t> </a:t>
            </a:r>
            <a:r>
              <a:rPr lang="ru-RU" sz="2400" dirty="0" err="1"/>
              <a:t>учасниками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Вторинні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виробляють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законодавчі</a:t>
            </a:r>
            <a:r>
              <a:rPr lang="ru-RU" sz="2400" dirty="0"/>
              <a:t> </a:t>
            </a:r>
            <a:r>
              <a:rPr lang="ru-RU" sz="2400" dirty="0" err="1"/>
              <a:t>інституції</a:t>
            </a:r>
            <a:r>
              <a:rPr lang="ru-RU" sz="2400" dirty="0"/>
              <a:t> в межах </a:t>
            </a:r>
            <a:r>
              <a:rPr lang="ru-RU" sz="2400" dirty="0" err="1"/>
              <a:t>базових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політик</a:t>
            </a:r>
            <a:r>
              <a:rPr lang="ru-RU" sz="2400" dirty="0"/>
              <a:t> </a:t>
            </a:r>
            <a:r>
              <a:rPr lang="ru-RU" sz="2400" dirty="0" err="1"/>
              <a:t>згідно</a:t>
            </a:r>
            <a:r>
              <a:rPr lang="ru-RU" sz="2400" dirty="0"/>
              <a:t> з процедурою </a:t>
            </a:r>
            <a:r>
              <a:rPr lang="ru-RU" sz="2400" dirty="0" err="1"/>
              <a:t>ухвалювання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</a:t>
            </a:r>
            <a:r>
              <a:rPr lang="ru-RU" sz="2400" dirty="0" err="1"/>
              <a:t>Співтовариства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1ED4A6-9282-1B43-85BD-7A83E6B0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7C82-56BC-0E42-A75A-3488215EFD5A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E1B1D67-B5C5-4146-849C-0EB18599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49D83DC-4ACD-8847-A3D0-C9A5FCCD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25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B6D100-54AE-3168-2BC1-DBB72BE6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30" y="2626360"/>
            <a:ext cx="3009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756DDF-876D-0A40-AD13-ED695D25E73E}"/>
              </a:ext>
            </a:extLst>
          </p:cNvPr>
          <p:cNvSpPr/>
          <p:nvPr/>
        </p:nvSpPr>
        <p:spPr>
          <a:xfrm>
            <a:off x="2011680" y="2220695"/>
            <a:ext cx="89438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Вторинні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походять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базових</a:t>
            </a:r>
            <a:r>
              <a:rPr lang="ru-RU" sz="2400" dirty="0"/>
              <a:t>. </a:t>
            </a:r>
            <a:r>
              <a:rPr lang="ru-RU" sz="2400" dirty="0" err="1"/>
              <a:t>Зокрема</a:t>
            </a:r>
            <a:r>
              <a:rPr lang="ru-RU" sz="2400" dirty="0"/>
              <a:t>,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передбачені</a:t>
            </a:r>
            <a:r>
              <a:rPr lang="ru-RU" sz="2400" dirty="0"/>
              <a:t> заходи з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регламентовані</a:t>
            </a:r>
            <a:r>
              <a:rPr lang="ru-RU" sz="2400" dirty="0"/>
              <a:t> постановами, директивами і </a:t>
            </a:r>
            <a:r>
              <a:rPr lang="ru-RU" sz="2400" dirty="0" err="1"/>
              <a:t>рішеннями</a:t>
            </a:r>
            <a:r>
              <a:rPr lang="ru-RU" sz="2400" dirty="0"/>
              <a:t>.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пріоритетності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як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горизонтальних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політик</a:t>
            </a:r>
            <a:r>
              <a:rPr lang="ru-RU" sz="2400" dirty="0"/>
              <a:t> (</a:t>
            </a:r>
            <a:r>
              <a:rPr lang="ru-RU" sz="2400" dirty="0" err="1"/>
              <a:t>соціальна</a:t>
            </a:r>
            <a:r>
              <a:rPr lang="ru-RU" sz="2400" dirty="0"/>
              <a:t> </a:t>
            </a:r>
            <a:r>
              <a:rPr lang="ru-RU" sz="2400" dirty="0" err="1"/>
              <a:t>політика</a:t>
            </a:r>
            <a:r>
              <a:rPr lang="ru-RU" sz="2400" dirty="0"/>
              <a:t>, </a:t>
            </a:r>
            <a:r>
              <a:rPr lang="ru-RU" sz="2400" dirty="0" err="1"/>
              <a:t>політика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конкуренції</a:t>
            </a:r>
            <a:r>
              <a:rPr lang="ru-RU" sz="2400" dirty="0"/>
              <a:t>, </a:t>
            </a:r>
            <a:r>
              <a:rPr lang="ru-RU" sz="2400" dirty="0" err="1"/>
              <a:t>охорона</a:t>
            </a:r>
            <a:r>
              <a:rPr lang="ru-RU" sz="2400" dirty="0"/>
              <a:t> </a:t>
            </a:r>
            <a:r>
              <a:rPr lang="ru-RU" sz="2400" dirty="0" err="1"/>
              <a:t>навколишнього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патронують</a:t>
            </a:r>
            <a:r>
              <a:rPr lang="ru-RU" sz="2400" dirty="0"/>
              <a:t> </a:t>
            </a:r>
            <a:r>
              <a:rPr lang="ru-RU" sz="2400" dirty="0" err="1"/>
              <a:t>найважливіші</a:t>
            </a:r>
            <a:r>
              <a:rPr lang="ru-RU" sz="2400" dirty="0"/>
              <a:t> </a:t>
            </a:r>
            <a:r>
              <a:rPr lang="ru-RU" sz="2400" dirty="0" err="1"/>
              <a:t>економічні</a:t>
            </a:r>
            <a:r>
              <a:rPr lang="ru-RU" sz="2400" dirty="0"/>
              <a:t> й </a:t>
            </a:r>
            <a:r>
              <a:rPr lang="ru-RU" sz="2400" dirty="0" err="1"/>
              <a:t>суспільні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в </a:t>
            </a:r>
            <a:r>
              <a:rPr lang="ru-RU" sz="2400" dirty="0" err="1"/>
              <a:t>державахчленах</a:t>
            </a:r>
            <a:r>
              <a:rPr lang="ru-RU" sz="2400" dirty="0"/>
              <a:t>, так і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секторальних</a:t>
            </a:r>
            <a:r>
              <a:rPr lang="ru-RU" sz="2400" dirty="0"/>
              <a:t> </a:t>
            </a:r>
            <a:r>
              <a:rPr lang="ru-RU" sz="2400" dirty="0" err="1"/>
              <a:t>політик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стосуються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 (</a:t>
            </a:r>
            <a:r>
              <a:rPr lang="ru-RU" sz="2400" dirty="0" err="1"/>
              <a:t>промисловості</a:t>
            </a:r>
            <a:r>
              <a:rPr lang="ru-RU" sz="2400" dirty="0"/>
              <a:t>, </a:t>
            </a:r>
            <a:r>
              <a:rPr lang="ru-RU" sz="2400" dirty="0" err="1"/>
              <a:t>енергетики</a:t>
            </a:r>
            <a:r>
              <a:rPr lang="ru-RU" sz="2400" dirty="0"/>
              <a:t>, транспорту, </a:t>
            </a:r>
            <a:r>
              <a:rPr lang="ru-RU" sz="2400" dirty="0" err="1"/>
              <a:t>сільського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</a:t>
            </a:r>
            <a:r>
              <a:rPr lang="ru-RU" sz="2400" dirty="0" err="1"/>
              <a:t>рибальства</a:t>
            </a:r>
            <a:r>
              <a:rPr lang="ru-RU" sz="2400" dirty="0"/>
              <a:t>) </a:t>
            </a:r>
            <a:endParaRPr lang="ru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63633E-A950-46FC-9383-87C7DFBC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20" y="337234"/>
            <a:ext cx="1889760" cy="1883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851E00-331A-10E4-6A64-B6975481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70" y="337234"/>
            <a:ext cx="1753872" cy="1753872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6703BA21-F644-6445-B89C-5F7D7DAF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6D3-96C4-CC46-AE99-823532FED908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604AE5D-2510-1A4E-86CD-03D35B09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9A6A2-FBAA-9E41-B82C-F07C0F74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600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96141-B996-8B79-0575-B1BA03A2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133859"/>
            <a:ext cx="8176260" cy="616508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F524470-8016-6C43-8241-914C2ABE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8F43-1CAB-2648-ACA9-BBED85B5B224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732286-D284-2747-9F81-2F557431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5C11D-EA79-7748-A86C-8B28B44D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821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C2AC6-4D61-AED1-72D2-F0C00F1E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39" y="382385"/>
            <a:ext cx="6768841" cy="1492132"/>
          </a:xfrm>
        </p:spPr>
        <p:txBody>
          <a:bodyPr>
            <a:noAutofit/>
          </a:bodyPr>
          <a:lstStyle/>
          <a:p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горизонтальні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/>
              <a:t> ЄС (</a:t>
            </a:r>
            <a:r>
              <a:rPr lang="ru-RU" sz="3200" dirty="0" err="1"/>
              <a:t>соціальна</a:t>
            </a:r>
            <a:r>
              <a:rPr lang="ru-RU" sz="3200" dirty="0"/>
              <a:t>, </a:t>
            </a:r>
            <a:r>
              <a:rPr lang="ru-RU" sz="3200" dirty="0" err="1"/>
              <a:t>регіональна</a:t>
            </a:r>
            <a:r>
              <a:rPr lang="ru-RU" sz="3200" dirty="0"/>
              <a:t>, конкурентна, </a:t>
            </a:r>
            <a:r>
              <a:rPr lang="ru-RU" sz="3200" dirty="0" err="1"/>
              <a:t>екологічна</a:t>
            </a:r>
            <a:r>
              <a:rPr lang="ru-RU" sz="3200" dirty="0"/>
              <a:t>)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377A33-63EC-3540-B9E0-B421B48B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EBC8-A9FD-E349-B61F-32B07DB41737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782ED0D1-3F2C-8547-9C51-DB14E48C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8BA9A0-B063-E84D-86DF-2FEE131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28</a:t>
            </a:fld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662206-51C5-8607-8F78-402D3CB617BD}"/>
              </a:ext>
            </a:extLst>
          </p:cNvPr>
          <p:cNvSpPr/>
          <p:nvPr/>
        </p:nvSpPr>
        <p:spPr>
          <a:xfrm>
            <a:off x="1171572" y="241693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u="sng" dirty="0" err="1"/>
              <a:t>Соціальна</a:t>
            </a:r>
            <a:r>
              <a:rPr lang="ru-RU" sz="2800" u="sng" dirty="0"/>
              <a:t> </a:t>
            </a:r>
            <a:r>
              <a:rPr lang="ru-RU" sz="2800" u="sng" dirty="0" err="1"/>
              <a:t>політика</a:t>
            </a:r>
            <a:r>
              <a:rPr lang="ru-RU" sz="2800" u="sng" dirty="0"/>
              <a:t>: 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долання</a:t>
            </a:r>
            <a:r>
              <a:rPr lang="ru-RU" sz="2800" dirty="0"/>
              <a:t> </a:t>
            </a:r>
            <a:r>
              <a:rPr lang="ru-RU" sz="2800" dirty="0" err="1"/>
              <a:t>економічних</a:t>
            </a:r>
            <a:r>
              <a:rPr lang="ru-RU" sz="2800" dirty="0"/>
              <a:t> і </a:t>
            </a:r>
            <a:r>
              <a:rPr lang="ru-RU" sz="2800" dirty="0" err="1"/>
              <a:t>соціальних</a:t>
            </a:r>
            <a:r>
              <a:rPr lang="ru-RU" sz="2800" dirty="0"/>
              <a:t> </a:t>
            </a:r>
            <a:r>
              <a:rPr lang="ru-RU" sz="2800" dirty="0" err="1"/>
              <a:t>дисбалансів</a:t>
            </a:r>
            <a:r>
              <a:rPr lang="ru-RU" sz="2800" dirty="0"/>
              <a:t>; 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запровадження</a:t>
            </a:r>
            <a:r>
              <a:rPr lang="ru-RU" sz="2800" dirty="0"/>
              <a:t> </a:t>
            </a:r>
            <a:r>
              <a:rPr lang="ru-RU" sz="2800" dirty="0" err="1"/>
              <a:t>мінімальних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 </a:t>
            </a:r>
            <a:r>
              <a:rPr lang="ru-RU" sz="2800" dirty="0" err="1"/>
              <a:t>стандартів</a:t>
            </a:r>
            <a:r>
              <a:rPr lang="ru-RU" sz="2800" dirty="0"/>
              <a:t>; 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соціальний</a:t>
            </a:r>
            <a:r>
              <a:rPr lang="ru-RU" sz="2800" dirty="0"/>
              <a:t> </a:t>
            </a:r>
            <a:r>
              <a:rPr lang="ru-RU" sz="2800" dirty="0" err="1"/>
              <a:t>прогрес</a:t>
            </a:r>
            <a:r>
              <a:rPr lang="ru-RU" sz="2800" dirty="0"/>
              <a:t>; 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флоридизація</a:t>
            </a:r>
            <a:r>
              <a:rPr lang="ru-RU" sz="2800" dirty="0"/>
              <a:t> </a:t>
            </a:r>
            <a:r>
              <a:rPr lang="ru-RU" sz="2800" dirty="0" err="1"/>
              <a:t>населення</a:t>
            </a:r>
            <a:r>
              <a:rPr lang="ru-RU" sz="2800" dirty="0"/>
              <a:t>. </a:t>
            </a:r>
            <a:endParaRPr lang="ru-UA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274F94-34FA-04E8-7E9B-68C9BB6F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570" y="1128451"/>
            <a:ext cx="3009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3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5EDEF-2444-6DD1-E04A-6F55C9C9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Мета </a:t>
            </a:r>
            <a:r>
              <a:rPr lang="ru-RU" sz="4400" dirty="0" err="1"/>
              <a:t>соціальної</a:t>
            </a:r>
            <a:r>
              <a:rPr lang="ru-RU" sz="4400" dirty="0"/>
              <a:t> </a:t>
            </a:r>
            <a:r>
              <a:rPr lang="ru-RU" sz="4400" dirty="0" err="1"/>
              <a:t>політики</a:t>
            </a:r>
            <a:r>
              <a:rPr lang="ru-RU" sz="4400" dirty="0"/>
              <a:t> ЄС </a:t>
            </a:r>
            <a:r>
              <a:rPr lang="ru-RU" dirty="0"/>
              <a:t>(136-137 ст. </a:t>
            </a:r>
            <a:r>
              <a:rPr lang="ru-RU" dirty="0" err="1"/>
              <a:t>Амстердамського</a:t>
            </a:r>
            <a:r>
              <a:rPr lang="ru-RU" dirty="0"/>
              <a:t> договору): </a:t>
            </a: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B8118A-C81A-3649-AC2D-789143E8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69D0-2352-2C4B-8C28-A4D700058211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B0160EB-D9CB-9748-859F-B3FD93C9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A2F53A-5D34-8342-ABAA-43A6480E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29</a:t>
            </a:fld>
            <a:endParaRPr lang="ru-UA"/>
          </a:p>
        </p:txBody>
      </p:sp>
      <p:pic>
        <p:nvPicPr>
          <p:cNvPr id="6" name="Рисунок 5" descr="Изображение выглядит как внутренни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62F71BE-FA75-F2D4-7D0D-86770CA67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47" y="2386051"/>
            <a:ext cx="3103965" cy="34488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4321D1-D79D-EFB1-6B72-D2E450058F8F}"/>
              </a:ext>
            </a:extLst>
          </p:cNvPr>
          <p:cNvSpPr/>
          <p:nvPr/>
        </p:nvSpPr>
        <p:spPr>
          <a:xfrm>
            <a:off x="4295270" y="1874517"/>
            <a:ext cx="7025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поліпшення</a:t>
            </a:r>
            <a:r>
              <a:rPr lang="ru-RU" sz="2000" dirty="0"/>
              <a:t> умов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праці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соціальний</a:t>
            </a:r>
            <a:r>
              <a:rPr lang="ru-RU" sz="2000" dirty="0"/>
              <a:t> </a:t>
            </a:r>
            <a:r>
              <a:rPr lang="ru-RU" sz="2000" dirty="0" err="1"/>
              <a:t>захист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людськими</a:t>
            </a:r>
            <a:r>
              <a:rPr lang="ru-RU" sz="2000" dirty="0"/>
              <a:t> ресурсами;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боротьба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соціальною</a:t>
            </a:r>
            <a:r>
              <a:rPr lang="ru-RU" sz="2000" dirty="0"/>
              <a:t> </a:t>
            </a:r>
            <a:r>
              <a:rPr lang="ru-RU" sz="2000" dirty="0" err="1"/>
              <a:t>несправедливістю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документи</a:t>
            </a:r>
            <a:r>
              <a:rPr lang="ru-RU" sz="2000" dirty="0"/>
              <a:t>: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Хартія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прав </a:t>
            </a:r>
            <a:r>
              <a:rPr lang="ru-RU" sz="2000" dirty="0" err="1"/>
              <a:t>робітників</a:t>
            </a:r>
            <a:r>
              <a:rPr lang="ru-RU" sz="2000" dirty="0"/>
              <a:t> (1989)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Європейський</a:t>
            </a:r>
            <a:r>
              <a:rPr lang="ru-RU" sz="2000" dirty="0"/>
              <a:t> пакт </a:t>
            </a:r>
            <a:r>
              <a:rPr lang="ru-RU" sz="2000" dirty="0" err="1"/>
              <a:t>зайнятості</a:t>
            </a:r>
            <a:r>
              <a:rPr lang="ru-RU" sz="2000" dirty="0"/>
              <a:t> (1999) </a:t>
            </a:r>
          </a:p>
          <a:p>
            <a:endParaRPr lang="ru-RU" sz="2000" dirty="0"/>
          </a:p>
          <a:p>
            <a:r>
              <a:rPr lang="ru-RU" sz="2000" dirty="0" err="1"/>
              <a:t>Європейський</a:t>
            </a:r>
            <a:r>
              <a:rPr lang="ru-RU" sz="2000" dirty="0"/>
              <a:t> </a:t>
            </a:r>
            <a:r>
              <a:rPr lang="ru-RU" sz="2000" dirty="0" err="1"/>
              <a:t>соціальний</a:t>
            </a:r>
            <a:r>
              <a:rPr lang="ru-RU" sz="2000" dirty="0"/>
              <a:t> фонд (</a:t>
            </a:r>
            <a:r>
              <a:rPr lang="ru-RU" sz="2000" dirty="0" err="1"/>
              <a:t>діє</a:t>
            </a:r>
            <a:r>
              <a:rPr lang="ru-RU" sz="2000" dirty="0"/>
              <a:t> з 1958):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скорочення</a:t>
            </a:r>
            <a:r>
              <a:rPr lang="ru-RU" sz="2000" dirty="0"/>
              <a:t> </a:t>
            </a:r>
            <a:r>
              <a:rPr lang="ru-RU" sz="2000" dirty="0" err="1"/>
              <a:t>безробіття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людських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перепідготовка</a:t>
            </a:r>
            <a:r>
              <a:rPr lang="ru-RU" sz="2000" dirty="0"/>
              <a:t> </a:t>
            </a:r>
            <a:r>
              <a:rPr lang="ru-RU" sz="2000" dirty="0" err="1"/>
              <a:t>кадрів</a:t>
            </a:r>
            <a:r>
              <a:rPr lang="ru-RU" sz="2000" dirty="0"/>
              <a:t>; 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професійне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39225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EFBB-C486-7338-84F3-9185C96785F3}"/>
              </a:ext>
            </a:extLst>
          </p:cNvPr>
          <p:cNvSpPr/>
          <p:nvPr/>
        </p:nvSpPr>
        <p:spPr>
          <a:xfrm>
            <a:off x="1428750" y="2947511"/>
            <a:ext cx="9558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-члени ЄС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делегують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інституціям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створили.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EB12B-C7BB-7772-A432-C47F1BF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90" y="161922"/>
            <a:ext cx="4102098" cy="2297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EDD22A-D100-67EF-F3D0-4886782B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31717"/>
            <a:ext cx="3878262" cy="222738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49210A4-F8F2-2443-90C1-F94CC395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9E9C-7E81-BC49-85B5-53156E8223DF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76C4B01-E96F-F74D-AFF3-B769D976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CD3A5C-D397-BD4E-8D21-6EF661D0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8098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37DE6F-6E55-397E-28C3-815D4761BEDD}"/>
              </a:ext>
            </a:extLst>
          </p:cNvPr>
          <p:cNvSpPr/>
          <p:nvPr/>
        </p:nvSpPr>
        <p:spPr>
          <a:xfrm>
            <a:off x="1251678" y="245898"/>
            <a:ext cx="98125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характер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згуртуванню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Амстердамський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при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«…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структурному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 ст. 160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ДЄСпів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(як правило, один раз на 5—7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мети. 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6481F1-9E1E-4177-70A5-B535ADC4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140" y="4114855"/>
            <a:ext cx="2522220" cy="24337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87ED52-CE4A-408B-DC85-87A368A3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40" y="4395090"/>
            <a:ext cx="2861338" cy="187325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96CFE72B-418C-194B-9A8A-8AFDD675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5004-541B-5C4F-8022-D2ABB1FA2145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E875996-9F3F-4A49-AA6F-982F3D32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0DFBE-37C4-354A-835B-1706A5D5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5704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5499A2-6050-048D-AA63-4B117491200A}"/>
              </a:ext>
            </a:extLst>
          </p:cNvPr>
          <p:cNvSpPr/>
          <p:nvPr/>
        </p:nvSpPr>
        <p:spPr>
          <a:xfrm>
            <a:off x="4328160" y="220149"/>
            <a:ext cx="6766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У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різні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 роки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об’єктами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здійснення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регіональної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політики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виступали</a:t>
            </a:r>
            <a:r>
              <a:rPr lang="ru-RU" sz="20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старопромислові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країн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мали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відставання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середнього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по ЄС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показника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ВВП на душу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населення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менше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75 %);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високим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рівнем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безробіття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перебувають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стадії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структурних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змін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аграрні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низьким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рівнем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інфраструктури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нові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разом з державами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увійшли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до складу ЄС;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низькою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густотою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населення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прикордонні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приморські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регіони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зазнали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стихійного</a:t>
            </a:r>
            <a:r>
              <a:rPr lang="ru-RU" sz="2000" dirty="0">
                <a:solidFill>
                  <a:srgbClr val="000000"/>
                </a:solidFill>
                <a:latin typeface="palatino linotype" panose="02040502050505030304" pitchFamily="18" charset="0"/>
              </a:rPr>
              <a:t> лиха.</a:t>
            </a:r>
          </a:p>
          <a:p>
            <a:br>
              <a:rPr lang="ru-RU" dirty="0"/>
            </a:br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029B58-4D6E-2F55-23DC-D5C6CFA1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0149"/>
            <a:ext cx="2876550" cy="2876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FEA68D-AB03-CCBB-DF66-859632CE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3811134"/>
            <a:ext cx="3095625" cy="173355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3A7FD328-FD4E-7145-BB42-73EF2B41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9C9B-108D-C543-9104-AD6D97CE82CB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FF047C55-5E3A-3141-B402-878DC7A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35DC3-EDAD-364A-A511-C9ECBFD6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708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FD91D-4377-06E6-4390-EC3D5F9F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38" y="236474"/>
            <a:ext cx="6551202" cy="63869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ЗОВНІШНЯ ПОЛІТИКА ЄС</a:t>
            </a:r>
            <a:br>
              <a:rPr lang="ru-RU" dirty="0"/>
            </a:b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C16B36-1937-DD43-A3AD-881BDC18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464-53A8-474A-9B46-1C4D9D21B530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7BF8123E-FF5B-EB49-AA85-F2C6E223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B1984D-5D6F-F74F-96FD-C1340FDF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32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11113D-C5BA-61FD-04FE-EEEF50E2E5C4}"/>
              </a:ext>
            </a:extLst>
          </p:cNvPr>
          <p:cNvSpPr/>
          <p:nvPr/>
        </p:nvSpPr>
        <p:spPr>
          <a:xfrm>
            <a:off x="1251678" y="916266"/>
            <a:ext cx="6734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(СЗППБ)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сферою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міждержавного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Маастрихтському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ЄС, 1993 р.) записано,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 проводить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 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Римському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1957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заяви про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солідарність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колишніми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колоніальними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процвітання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Статуту ООН, 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4A21FC-10A3-DCDB-875C-F208DA0F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890" y="555821"/>
            <a:ext cx="2785110" cy="1757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A5D9EB-C09A-4BC5-FF94-168D9DCD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439" y="2804159"/>
            <a:ext cx="2923515" cy="29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FA07A-1C2A-C3DE-376A-F791B89F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>
            <a:normAutofit fontScale="90000"/>
          </a:bodyPr>
          <a:lstStyle/>
          <a:p>
            <a:r>
              <a:rPr lang="ru-RU" sz="4000" u="sng" dirty="0" err="1"/>
              <a:t>Основні</a:t>
            </a:r>
            <a:r>
              <a:rPr lang="ru-RU" sz="4000" u="sng" dirty="0"/>
              <a:t> </a:t>
            </a:r>
            <a:r>
              <a:rPr lang="ru-RU" sz="4000" u="sng" dirty="0" err="1"/>
              <a:t>цілі</a:t>
            </a:r>
            <a:r>
              <a:rPr lang="ru-RU" sz="4000" u="sng" dirty="0"/>
              <a:t> </a:t>
            </a:r>
            <a:r>
              <a:rPr lang="ru-RU" sz="4000" u="sng" dirty="0" err="1"/>
              <a:t>спільної</a:t>
            </a:r>
            <a:r>
              <a:rPr lang="ru-RU" sz="4000" u="sng" dirty="0"/>
              <a:t> </a:t>
            </a:r>
            <a:r>
              <a:rPr lang="ru-RU" sz="4000" u="sng" dirty="0" err="1"/>
              <a:t>зовнішньої</a:t>
            </a:r>
            <a:r>
              <a:rPr lang="ru-RU" sz="4000" u="sng" dirty="0"/>
              <a:t> </a:t>
            </a:r>
            <a:r>
              <a:rPr lang="ru-RU" sz="4000" u="sng" dirty="0" err="1"/>
              <a:t>політики</a:t>
            </a:r>
            <a:r>
              <a:rPr lang="ru-RU" sz="4000" u="sng" dirty="0"/>
              <a:t> </a:t>
            </a:r>
            <a:r>
              <a:rPr lang="ru-RU" sz="4000" u="sng" dirty="0" err="1"/>
              <a:t>Європейського</a:t>
            </a:r>
            <a:r>
              <a:rPr lang="ru-RU" sz="4000" u="sng" dirty="0"/>
              <a:t> Союзу</a:t>
            </a:r>
            <a:r>
              <a:rPr lang="ru-RU" sz="4000" dirty="0"/>
              <a:t>:</a:t>
            </a:r>
            <a:br>
              <a:rPr lang="ru-RU" sz="40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ABA0D-868D-7FF8-19CC-4148F48B9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52601"/>
            <a:ext cx="7358923" cy="4126992"/>
          </a:xfrm>
        </p:spPr>
        <p:txBody>
          <a:bodyPr>
            <a:normAutofit/>
          </a:bodyPr>
          <a:lstStyle/>
          <a:p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незалежності</a:t>
            </a:r>
            <a:r>
              <a:rPr lang="ru-RU" dirty="0"/>
              <a:t> та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верховенства закону, прав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права;</a:t>
            </a:r>
          </a:p>
          <a:p>
            <a:r>
              <a:rPr lang="ru-RU" dirty="0" err="1"/>
              <a:t>підтримка</a:t>
            </a:r>
            <a:r>
              <a:rPr lang="ru-RU" dirty="0"/>
              <a:t> миру,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;</a:t>
            </a:r>
          </a:p>
          <a:p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третіх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;</a:t>
            </a:r>
          </a:p>
          <a:p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1F1AE59E-CE53-624F-8D2A-AB19D2D2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ACB1-88C5-AC49-8012-6BBD987EE00C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7DAD350-640D-C748-A51E-79D49FFF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458882-E46C-9B45-A7B6-8C110885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33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3FDB38-0759-0F12-8142-C96957DE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80" y="2697479"/>
            <a:ext cx="2954819" cy="31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4D0B7C-B55E-0E53-F16E-6379784361CA}"/>
              </a:ext>
            </a:extLst>
          </p:cNvPr>
          <p:cNvSpPr/>
          <p:nvPr/>
        </p:nvSpPr>
        <p:spPr>
          <a:xfrm>
            <a:off x="523242" y="259081"/>
            <a:ext cx="9487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Лісабонський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2009 року,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правосуб’єктність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для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ліквідував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стовпну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1993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Маастрихтським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договором.</a:t>
            </a:r>
          </a:p>
          <a:p>
            <a:pPr algn="just"/>
            <a:r>
              <a:rPr lang="ru-RU" sz="2400" u="sng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Лісабонським</a:t>
            </a:r>
            <a:r>
              <a:rPr lang="ru-RU" sz="2400" u="sng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400" u="sng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u="sng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СЗППБ,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з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віце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-президента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нового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модернізовано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оборони (СЗПБ), яка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СЗППБ.</a:t>
            </a:r>
            <a:endParaRPr lang="ru-RU" sz="2400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72DCBA-8019-072B-275A-6E6921D0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70" y="4674584"/>
            <a:ext cx="2237332" cy="167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514D9C-8E9B-9B99-FEF4-540CAADA5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28" y="4674584"/>
            <a:ext cx="2673813" cy="1924335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484843CB-97F4-BF4D-A2F8-39D1A8E8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6816-2F00-684A-A2D5-9C77A48F967A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101C8E3-0D94-7E4F-B410-9A1C153B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02A26F-E155-D24B-85AF-9709E57C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125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C1AD19-2261-60E5-27A8-B6D845066DCC}"/>
              </a:ext>
            </a:extLst>
          </p:cNvPr>
          <p:cNvSpPr/>
          <p:nvPr/>
        </p:nvSpPr>
        <p:spPr>
          <a:xfrm>
            <a:off x="1077502" y="409051"/>
            <a:ext cx="5654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СЗППБ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Лісабонським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Верховного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Президентом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Парламентом.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2009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баронесу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Ештон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-президента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Жозеп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Боррель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EBB284-1DA4-7C82-7814-45E2E44A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978" y="669215"/>
            <a:ext cx="3155950" cy="4192576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AEA08BE-35F0-DC4D-A06F-46A80B1D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B292-5E1B-6045-9399-C4190CD713AD}" type="datetime1">
              <a:rPr lang="ru-RU" smtClean="0"/>
              <a:t>10.10.2025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B7C620-21BB-DD4A-8B19-A78059C5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77A14F-F925-4747-B47D-B2478302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0799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11827E-2924-7ED4-937B-1EB90F53F234}"/>
              </a:ext>
            </a:extLst>
          </p:cNvPr>
          <p:cNvSpPr/>
          <p:nvPr/>
        </p:nvSpPr>
        <p:spPr>
          <a:xfrm>
            <a:off x="627075" y="243512"/>
            <a:ext cx="65780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Libre Franklin" panose="020F0502020204030204" pitchFamily="34" charset="0"/>
              </a:rPr>
              <a:t>Верховний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представник</a:t>
            </a:r>
            <a:r>
              <a:rPr lang="ru-RU" sz="2400" dirty="0">
                <a:latin typeface="Libre Franklin" panose="020F0502020204030204" pitchFamily="34" charset="0"/>
              </a:rPr>
              <a:t> ЄС веде </a:t>
            </a:r>
            <a:r>
              <a:rPr lang="ru-RU" sz="2400" dirty="0" err="1">
                <a:latin typeface="Libre Franklin" panose="020F0502020204030204" pitchFamily="34" charset="0"/>
              </a:rPr>
              <a:t>політичний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діалог</a:t>
            </a:r>
            <a:r>
              <a:rPr lang="ru-RU" sz="2400" dirty="0">
                <a:latin typeface="Libre Franklin" panose="020F0502020204030204" pitchFamily="34" charset="0"/>
              </a:rPr>
              <a:t> з </a:t>
            </a:r>
            <a:r>
              <a:rPr lang="ru-RU" sz="2400" dirty="0" err="1">
                <a:latin typeface="Libre Franklin" panose="020F0502020204030204" pitchFamily="34" charset="0"/>
              </a:rPr>
              <a:t>третіми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країнами</a:t>
            </a:r>
            <a:r>
              <a:rPr lang="ru-RU" sz="2400" dirty="0"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latin typeface="Libre Franklin" panose="020F0502020204030204" pitchFamily="34" charset="0"/>
              </a:rPr>
              <a:t>міжнародними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організаціями</a:t>
            </a:r>
            <a:r>
              <a:rPr lang="ru-RU" sz="2400" dirty="0">
                <a:latin typeface="Libre Franklin" panose="020F0502020204030204" pitchFamily="34" charset="0"/>
              </a:rPr>
              <a:t>, </a:t>
            </a:r>
            <a:r>
              <a:rPr lang="ru-RU" sz="2400" dirty="0" err="1">
                <a:latin typeface="Libre Franklin" panose="020F0502020204030204" pitchFamily="34" charset="0"/>
              </a:rPr>
              <a:t>висловлює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позиції</a:t>
            </a:r>
            <a:r>
              <a:rPr lang="ru-RU" sz="2400" dirty="0">
                <a:latin typeface="Libre Franklin" panose="020F0502020204030204" pitchFamily="34" charset="0"/>
              </a:rPr>
              <a:t>, думки ЄС в </a:t>
            </a:r>
            <a:r>
              <a:rPr lang="ru-RU" sz="2400" dirty="0" err="1">
                <a:latin typeface="Libre Franklin" panose="020F0502020204030204" pitchFamily="34" charset="0"/>
              </a:rPr>
              <a:t>міжнародних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організаціях</a:t>
            </a:r>
            <a:r>
              <a:rPr lang="ru-RU" sz="2400" dirty="0"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latin typeface="Libre Franklin" panose="020F0502020204030204" pitchFamily="34" charset="0"/>
              </a:rPr>
              <a:t>конференціях</a:t>
            </a:r>
            <a:r>
              <a:rPr lang="ru-RU" sz="2400" dirty="0">
                <a:latin typeface="Libre Franklin" panose="020F0502020204030204" pitchFamily="34" charset="0"/>
              </a:rPr>
              <a:t>. </a:t>
            </a:r>
            <a:r>
              <a:rPr lang="ru-RU" sz="2400" dirty="0" err="1">
                <a:latin typeface="Libre Franklin" panose="020F0502020204030204" pitchFamily="34" charset="0"/>
              </a:rPr>
              <a:t>Він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обирається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кваліфікованою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більшістю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Європейської</a:t>
            </a:r>
            <a:r>
              <a:rPr lang="ru-RU" sz="2400" dirty="0">
                <a:latin typeface="Libre Franklin" panose="020F0502020204030204" pitchFamily="34" charset="0"/>
              </a:rPr>
              <a:t> Ради </a:t>
            </a:r>
            <a:r>
              <a:rPr lang="ru-RU" sz="2400" dirty="0" err="1">
                <a:latin typeface="Libre Franklin" panose="020F0502020204030204" pitchFamily="34" charset="0"/>
              </a:rPr>
              <a:t>терміном</a:t>
            </a:r>
            <a:r>
              <a:rPr lang="ru-RU" sz="2400" dirty="0">
                <a:latin typeface="Libre Franklin" panose="020F0502020204030204" pitchFamily="34" charset="0"/>
              </a:rPr>
              <a:t> на 5 </a:t>
            </a:r>
            <a:r>
              <a:rPr lang="ru-RU" sz="2400" dirty="0" err="1">
                <a:latin typeface="Libre Franklin" panose="020F0502020204030204" pitchFamily="34" charset="0"/>
              </a:rPr>
              <a:t>років</a:t>
            </a:r>
            <a:r>
              <a:rPr lang="ru-RU" sz="2400" dirty="0">
                <a:latin typeface="Libre Franklin" panose="020F0502020204030204" pitchFamily="34" charset="0"/>
              </a:rPr>
              <a:t>. </a:t>
            </a:r>
            <a:r>
              <a:rPr lang="ru-RU" sz="2400" dirty="0" err="1">
                <a:latin typeface="Libre Franklin" panose="020F0502020204030204" pitchFamily="34" charset="0"/>
              </a:rPr>
              <a:t>Верховний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представник</a:t>
            </a:r>
            <a:r>
              <a:rPr lang="ru-RU" sz="2400" dirty="0">
                <a:latin typeface="Libre Franklin" panose="020F0502020204030204" pitchFamily="34" charset="0"/>
              </a:rPr>
              <a:t> за </a:t>
            </a:r>
            <a:r>
              <a:rPr lang="ru-RU" sz="2400" dirty="0" err="1">
                <a:latin typeface="Libre Franklin" panose="020F0502020204030204" pitchFamily="34" charset="0"/>
              </a:rPr>
              <a:t>посадою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є</a:t>
            </a:r>
            <a:r>
              <a:rPr lang="ru-RU" sz="2400" dirty="0">
                <a:latin typeface="Libre Franklin" panose="020F0502020204030204" pitchFamily="34" charset="0"/>
              </a:rPr>
              <a:t> заступником </a:t>
            </a:r>
            <a:r>
              <a:rPr lang="ru-RU" sz="2400" dirty="0" err="1">
                <a:latin typeface="Libre Franklin" panose="020F0502020204030204" pitchFamily="34" charset="0"/>
              </a:rPr>
              <a:t>голови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Єврокомісії</a:t>
            </a:r>
            <a:r>
              <a:rPr lang="ru-RU" sz="2400" dirty="0"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latin typeface="Libre Franklin" panose="020F0502020204030204" pitchFamily="34" charset="0"/>
              </a:rPr>
              <a:t>очолює</a:t>
            </a:r>
            <a:r>
              <a:rPr lang="ru-RU" sz="2400" dirty="0">
                <a:latin typeface="Libre Franklin" panose="020F0502020204030204" pitchFamily="34" charset="0"/>
              </a:rPr>
              <a:t> Раду з </a:t>
            </a:r>
            <a:r>
              <a:rPr lang="ru-RU" sz="2400" dirty="0" err="1">
                <a:latin typeface="Libre Franklin" panose="020F0502020204030204" pitchFamily="34" charset="0"/>
              </a:rPr>
              <a:t>питань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зовнішньої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політики</a:t>
            </a:r>
            <a:r>
              <a:rPr lang="ru-RU" sz="2400" dirty="0">
                <a:latin typeface="Libre Franklin" panose="020F0502020204030204" pitchFamily="34" charset="0"/>
              </a:rPr>
              <a:t>. </a:t>
            </a:r>
            <a:r>
              <a:rPr lang="ru-RU" sz="2400" dirty="0" err="1">
                <a:latin typeface="Libre Franklin" panose="020F0502020204030204" pitchFamily="34" charset="0"/>
              </a:rPr>
              <a:t>Верховний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представник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керує</a:t>
            </a:r>
            <a:r>
              <a:rPr lang="ru-RU" sz="2400" dirty="0">
                <a:latin typeface="Libre Franklin" panose="020F0502020204030204" pitchFamily="34" charset="0"/>
              </a:rPr>
              <a:t> службою </a:t>
            </a:r>
            <a:r>
              <a:rPr lang="ru-RU" sz="2400" dirty="0" err="1">
                <a:latin typeface="Libre Franklin" panose="020F0502020204030204" pitchFamily="34" charset="0"/>
              </a:rPr>
              <a:t>зовнішніх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відносин</a:t>
            </a:r>
            <a:r>
              <a:rPr lang="ru-RU" sz="2400" dirty="0">
                <a:latin typeface="Libre Franklin" panose="020F0502020204030204" pitchFamily="34" charset="0"/>
              </a:rPr>
              <a:t>.</a:t>
            </a:r>
          </a:p>
          <a:p>
            <a:pPr algn="just"/>
            <a:r>
              <a:rPr lang="ru-RU" sz="2400" dirty="0" err="1">
                <a:latin typeface="Libre Franklin" panose="020F0502020204030204" pitchFamily="34" charset="0"/>
              </a:rPr>
              <a:t>Йому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допомагає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Європейська</a:t>
            </a:r>
            <a:r>
              <a:rPr lang="ru-RU" sz="2400" dirty="0">
                <a:latin typeface="Libre Franklin" panose="020F0502020204030204" pitchFamily="34" charset="0"/>
              </a:rPr>
              <a:t> служба </a:t>
            </a:r>
            <a:r>
              <a:rPr lang="ru-RU" sz="2400" dirty="0" err="1">
                <a:latin typeface="Libre Franklin" panose="020F0502020204030204" pitchFamily="34" charset="0"/>
              </a:rPr>
              <a:t>зовнішньополітичної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діяльності</a:t>
            </a:r>
            <a:r>
              <a:rPr lang="ru-RU" sz="2400" dirty="0">
                <a:latin typeface="Libre Franklin" panose="020F0502020204030204" pitchFamily="34" charset="0"/>
              </a:rPr>
              <a:t>. Вона </a:t>
            </a:r>
            <a:r>
              <a:rPr lang="ru-RU" sz="2400" dirty="0" err="1">
                <a:latin typeface="Libre Franklin" panose="020F0502020204030204" pitchFamily="34" charset="0"/>
              </a:rPr>
              <a:t>співпрацює</a:t>
            </a:r>
            <a:r>
              <a:rPr lang="ru-RU" sz="2400" dirty="0">
                <a:latin typeface="Libre Franklin" panose="020F0502020204030204" pitchFamily="34" charset="0"/>
              </a:rPr>
              <a:t> з </a:t>
            </a:r>
            <a:r>
              <a:rPr lang="ru-RU" sz="2400" dirty="0" err="1">
                <a:latin typeface="Libre Franklin" panose="020F0502020204030204" pitchFamily="34" charset="0"/>
              </a:rPr>
              <a:t>дипломатичними</a:t>
            </a:r>
            <a:r>
              <a:rPr lang="ru-RU" sz="2400" dirty="0">
                <a:latin typeface="Libre Franklin" panose="020F0502020204030204" pitchFamily="34" charset="0"/>
              </a:rPr>
              <a:t> службами держав-</a:t>
            </a:r>
            <a:r>
              <a:rPr lang="ru-RU" sz="2400" dirty="0" err="1">
                <a:latin typeface="Libre Franklin" panose="020F0502020204030204" pitchFamily="34" charset="0"/>
              </a:rPr>
              <a:t>членів</a:t>
            </a:r>
            <a:r>
              <a:rPr lang="ru-RU" sz="2400" dirty="0">
                <a:latin typeface="Libre Franklin" panose="020F0502020204030204" pitchFamily="34" charset="0"/>
              </a:rPr>
              <a:t>. До </a:t>
            </a:r>
            <a:r>
              <a:rPr lang="ru-RU" sz="2400" dirty="0" err="1">
                <a:latin typeface="Libre Franklin" panose="020F0502020204030204" pitchFamily="34" charset="0"/>
              </a:rPr>
              <a:t>її</a:t>
            </a:r>
            <a:r>
              <a:rPr lang="ru-RU" sz="2400" dirty="0">
                <a:latin typeface="Libre Franklin" panose="020F0502020204030204" pitchFamily="34" charset="0"/>
              </a:rPr>
              <a:t> складу </a:t>
            </a:r>
            <a:r>
              <a:rPr lang="ru-RU" sz="2400" dirty="0" err="1">
                <a:latin typeface="Libre Franklin" panose="020F0502020204030204" pitchFamily="34" charset="0"/>
              </a:rPr>
              <a:t>входять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представники</a:t>
            </a:r>
            <a:r>
              <a:rPr lang="ru-RU" sz="2400" dirty="0">
                <a:latin typeface="Libre Franklin" panose="020F0502020204030204" pitchFamily="34" charset="0"/>
              </a:rPr>
              <a:t> Генерального </a:t>
            </a:r>
            <a:r>
              <a:rPr lang="ru-RU" sz="2400" dirty="0" err="1">
                <a:latin typeface="Libre Franklin" panose="020F0502020204030204" pitchFamily="34" charset="0"/>
              </a:rPr>
              <a:t>секретаріату</a:t>
            </a:r>
            <a:r>
              <a:rPr lang="ru-RU" sz="2400" dirty="0">
                <a:latin typeface="Libre Franklin" panose="020F0502020204030204" pitchFamily="34" charset="0"/>
              </a:rPr>
              <a:t> Ради та </a:t>
            </a:r>
            <a:r>
              <a:rPr lang="ru-RU" sz="2400" dirty="0" err="1">
                <a:latin typeface="Libre Franklin" panose="020F0502020204030204" pitchFamily="34" charset="0"/>
              </a:rPr>
              <a:t>Комісії</a:t>
            </a:r>
            <a:r>
              <a:rPr lang="ru-RU" sz="2400" dirty="0">
                <a:latin typeface="Libre Franklin" panose="020F0502020204030204" pitchFamily="34" charset="0"/>
              </a:rPr>
              <a:t> та персонал, </a:t>
            </a:r>
            <a:r>
              <a:rPr lang="ru-RU" sz="2400" dirty="0" err="1">
                <a:latin typeface="Libre Franklin" panose="020F0502020204030204" pitchFamily="34" charset="0"/>
              </a:rPr>
              <a:t>наданий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національними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дипломатичними</a:t>
            </a:r>
            <a:r>
              <a:rPr lang="ru-RU" sz="2400" dirty="0">
                <a:latin typeface="Libre Franklin" panose="020F0502020204030204" pitchFamily="34" charset="0"/>
              </a:rPr>
              <a:t> службами.</a:t>
            </a:r>
            <a:endParaRPr lang="ru-RU" sz="2400" b="0" i="0" dirty="0"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C9F09-9B23-CDB7-191D-87AC5AE1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052" y="707583"/>
            <a:ext cx="3009900" cy="45847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B75189D6-87FF-9F40-AC82-7AC05034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8CDB-ACE5-984C-801A-A281BF2F1D7E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4ABF500-1B0B-2D4C-B2C3-C30ADD70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B6912-86B2-3749-956C-E722C1CA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960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11E467-380D-1AC5-F332-094FA352697A}"/>
              </a:ext>
            </a:extLst>
          </p:cNvPr>
          <p:cNvSpPr/>
          <p:nvPr/>
        </p:nvSpPr>
        <p:spPr>
          <a:xfrm>
            <a:off x="1249681" y="396241"/>
            <a:ext cx="736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Європейська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Комісія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займається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координацією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зовнішньополітичної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сфери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Союзу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уповноважена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готувати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пропозиції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для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ухвалення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рішень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Європейський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Парламент не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має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формальних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повноважень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у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сфері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Спільної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безпеки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ЄС.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Він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здійснює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інформативні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консультативні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функції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щодо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головних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аспектів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і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основоположних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пріоритетів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СЗППБ.</a:t>
            </a:r>
          </a:p>
          <a:p>
            <a:pPr algn="just"/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Допоміжним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органом Ради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Комітет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питань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безпеки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Його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повноваження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  –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слідкувати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міжнародною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ситуацією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і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готувати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висновки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для Ради й Верховного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представника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на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їх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запит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або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власною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ініціативою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Крім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цього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Комітет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 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слідкує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здійсненням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погодженої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Він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контролює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забезпечує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стратегічне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керівництво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 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операціями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урегулювання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криз,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передбачених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у межах СЗППБ.</a:t>
            </a:r>
          </a:p>
          <a:p>
            <a:pPr algn="just"/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Одним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із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важливих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інструментів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успішного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здійснення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СЗППБ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міжнародні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угоди.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Такі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угоди з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третіми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країнами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чи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міжнародними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організаціями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укладаються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Союзом. У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цьому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процесі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ключову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роль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відіграє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Європейська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Рада.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Інші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інститути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ЄС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допомагають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на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підготовчій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стадії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RU" b="0" i="0" dirty="0">
              <a:solidFill>
                <a:srgbClr val="777777"/>
              </a:solidFill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5C500-1B53-C268-8AC3-05B7892E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1" y="2738505"/>
            <a:ext cx="2819399" cy="29993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FAC1FA-B8A6-5342-E12A-81B4A1787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1" y="396241"/>
            <a:ext cx="2385059" cy="1977854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72714790-AC98-4D4A-9A2F-58C68CDD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AA-8A0B-CC44-A650-0CF8612B5B1B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5D14FC4C-308C-C247-A71D-765FE184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D3EF53-55F7-DE4C-B525-133AB1EC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28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D8F5C-FBE6-2EE8-44D2-98F35231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04455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latin typeface="Libre Franklin" panose="020F0502020204030204" pitchFamily="34" charset="0"/>
              </a:rPr>
              <a:t>Заходи </a:t>
            </a:r>
            <a:r>
              <a:rPr lang="ru-RU" sz="3100" b="1" u="sng" dirty="0" err="1">
                <a:latin typeface="Libre Franklin" panose="020F0502020204030204" pitchFamily="34" charset="0"/>
              </a:rPr>
              <a:t>щодо</a:t>
            </a:r>
            <a:r>
              <a:rPr lang="ru-RU" sz="3100" b="1" u="sng" dirty="0">
                <a:latin typeface="Libre Franklin" panose="020F0502020204030204" pitchFamily="34" charset="0"/>
              </a:rPr>
              <a:t> </a:t>
            </a:r>
            <a:r>
              <a:rPr lang="ru-RU" sz="3100" b="1" u="sng" dirty="0" err="1">
                <a:latin typeface="Libre Franklin" panose="020F0502020204030204" pitchFamily="34" charset="0"/>
              </a:rPr>
              <a:t>спільної</a:t>
            </a:r>
            <a:r>
              <a:rPr lang="ru-RU" sz="3100" b="1" u="sng" dirty="0">
                <a:latin typeface="Libre Franklin" panose="020F0502020204030204" pitchFamily="34" charset="0"/>
              </a:rPr>
              <a:t> </a:t>
            </a:r>
            <a:r>
              <a:rPr lang="ru-RU" sz="3100" b="1" u="sng" dirty="0" err="1">
                <a:latin typeface="Libre Franklin" panose="020F0502020204030204" pitchFamily="34" charset="0"/>
              </a:rPr>
              <a:t>зовнішньої</a:t>
            </a:r>
            <a:r>
              <a:rPr lang="ru-RU" sz="3100" b="1" u="sng" dirty="0">
                <a:latin typeface="Libre Franklin" panose="020F0502020204030204" pitchFamily="34" charset="0"/>
              </a:rPr>
              <a:t> </a:t>
            </a:r>
            <a:r>
              <a:rPr lang="ru-RU" sz="3100" b="1" u="sng" dirty="0" err="1">
                <a:latin typeface="Libre Franklin" panose="020F0502020204030204" pitchFamily="34" charset="0"/>
              </a:rPr>
              <a:t>політики</a:t>
            </a:r>
            <a:r>
              <a:rPr lang="ru-RU" sz="3100" b="1" u="sng" dirty="0">
                <a:latin typeface="Libre Franklin" panose="020F0502020204030204" pitchFamily="34" charset="0"/>
              </a:rPr>
              <a:t> </a:t>
            </a:r>
            <a:r>
              <a:rPr lang="ru-RU" sz="3100" b="1" u="sng" dirty="0" err="1">
                <a:latin typeface="Libre Franklin" panose="020F0502020204030204" pitchFamily="34" charset="0"/>
              </a:rPr>
              <a:t>проходять</a:t>
            </a:r>
            <a:r>
              <a:rPr lang="ru-RU" sz="3100" b="1" u="sng" dirty="0">
                <a:latin typeface="Libre Franklin" panose="020F0502020204030204" pitchFamily="34" charset="0"/>
              </a:rPr>
              <a:t> у </a:t>
            </a:r>
            <a:r>
              <a:rPr lang="ru-RU" sz="3100" b="1" u="sng" dirty="0" err="1">
                <a:latin typeface="Libre Franklin" panose="020F0502020204030204" pitchFamily="34" charset="0"/>
              </a:rPr>
              <a:t>наступних</a:t>
            </a:r>
            <a:r>
              <a:rPr lang="ru-RU" sz="3100" b="1" u="sng" dirty="0">
                <a:latin typeface="Libre Franklin" panose="020F0502020204030204" pitchFamily="34" charset="0"/>
              </a:rPr>
              <a:t> формах:</a:t>
            </a:r>
            <a:br>
              <a:rPr lang="ru-RU" sz="3100" dirty="0">
                <a:solidFill>
                  <a:srgbClr val="777777"/>
                </a:solidFill>
                <a:latin typeface="Libre Franklin" panose="020F0502020204030204" pitchFamily="34" charset="0"/>
              </a:rPr>
            </a:b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2C80DA-A1A0-2C41-851F-A53D3C81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0515-807E-B440-8155-C7536DEB8B4D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BBC61E3-2A04-324A-BF8B-B5595F5E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604AA0-324E-0D4F-975F-B48888A8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38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B25242-D5B4-ED86-9206-6DAFAE7D2621}"/>
              </a:ext>
            </a:extLst>
          </p:cNvPr>
          <p:cNvSpPr/>
          <p:nvPr/>
        </p:nvSpPr>
        <p:spPr>
          <a:xfrm>
            <a:off x="1417320" y="1619102"/>
            <a:ext cx="5638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визначення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принципів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розвиток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співпраці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між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державами-членами в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проведенні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прийняття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рішень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про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спільну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позицію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членів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ЄС;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обговорення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прийняття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рішень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щодо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проведення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спільної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зовнішньополітичної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акції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RU" sz="2400" b="0" i="0" dirty="0">
              <a:solidFill>
                <a:srgbClr val="777777"/>
              </a:solidFill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E4DAC6-5F0C-E265-4EBB-98B5007A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809" y="2077364"/>
            <a:ext cx="4042191" cy="26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5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0D6EC8-FFA4-508D-E2F6-067994054137}"/>
              </a:ext>
            </a:extLst>
          </p:cNvPr>
          <p:cNvSpPr/>
          <p:nvPr/>
        </p:nvSpPr>
        <p:spPr>
          <a:xfrm>
            <a:off x="1251678" y="296317"/>
            <a:ext cx="84886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Зовнішня</a:t>
            </a:r>
            <a:r>
              <a:rPr lang="ru-RU" sz="26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6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політика</a:t>
            </a:r>
            <a:r>
              <a:rPr lang="ru-RU" sz="26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6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безпека</a:t>
            </a:r>
            <a:r>
              <a:rPr lang="ru-RU" sz="26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ЄС </a:t>
            </a:r>
            <a:r>
              <a:rPr lang="ru-RU" sz="26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зосереджена</a:t>
            </a:r>
            <a:r>
              <a:rPr lang="ru-RU" sz="26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на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сприянні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міжнародному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миру та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безпеці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співпраці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в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галузі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розвитку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права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людини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верховенство права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реагування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на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гуманітарні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кліматичні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надзвичайні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6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ситуації</a:t>
            </a:r>
            <a:r>
              <a:rPr lang="ru-RU" sz="2600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RU" sz="2600" b="0" i="0" dirty="0">
              <a:solidFill>
                <a:srgbClr val="777777"/>
              </a:solidFill>
              <a:effectLst/>
              <a:latin typeface="Libre Franklin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6CC90B-50E1-280E-AC0B-35E3A38BF8D4}"/>
              </a:ext>
            </a:extLst>
          </p:cNvPr>
          <p:cNvSpPr/>
          <p:nvPr/>
        </p:nvSpPr>
        <p:spPr>
          <a:xfrm>
            <a:off x="1569720" y="2967334"/>
            <a:ext cx="452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Хоча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 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армії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ЄС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немає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і оборона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залишається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виключно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питанням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держав-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членів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,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 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останнім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часом ЄС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вжив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великих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кроків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для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активізації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оборонного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співробітництва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6CF7E9-435E-331F-4980-B30832756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616" y="2967334"/>
            <a:ext cx="3265684" cy="279915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2A1EEC13-1500-B14A-9419-D4E8C1EF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FA59-B3EF-F941-AA50-C196D64DFA7A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8F606F4-86FE-AF40-9EA6-56D27134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980C115-BF16-3C4D-8145-B9E4DC62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39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950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577E1-A897-D2D4-7C4B-01765539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Інтеграція</a:t>
            </a:r>
            <a:endParaRPr lang="ru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DABFE-6DF7-2A30-650C-EA71F6CA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414588"/>
            <a:ext cx="10035447" cy="3857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err="1"/>
              <a:t>Інтеграція</a:t>
            </a:r>
            <a:r>
              <a:rPr lang="ru-RU" sz="2400" dirty="0"/>
              <a:t> в </a:t>
            </a:r>
            <a:r>
              <a:rPr lang="ru-RU" sz="2400" dirty="0" err="1"/>
              <a:t>перекладі</a:t>
            </a:r>
            <a:r>
              <a:rPr lang="ru-RU" sz="2400" dirty="0"/>
              <a:t> з </a:t>
            </a:r>
            <a:r>
              <a:rPr lang="ru-RU" sz="2400" dirty="0" err="1"/>
              <a:t>латинської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взаємопереплетіння</a:t>
            </a:r>
            <a:r>
              <a:rPr lang="ru-RU" sz="2400" dirty="0"/>
              <a:t>, </a:t>
            </a:r>
            <a:r>
              <a:rPr lang="ru-RU" sz="2400" dirty="0" err="1"/>
              <a:t>об’єднання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в </a:t>
            </a:r>
            <a:r>
              <a:rPr lang="ru-RU" sz="2400" dirty="0" err="1"/>
              <a:t>єдине</a:t>
            </a:r>
            <a:r>
              <a:rPr lang="ru-RU" sz="2400" dirty="0"/>
              <a:t> </a:t>
            </a:r>
            <a:r>
              <a:rPr lang="ru-RU" sz="2400" dirty="0" err="1"/>
              <a:t>ціле</a:t>
            </a:r>
            <a:r>
              <a:rPr lang="ru-RU" sz="2400" dirty="0"/>
              <a:t>. </a:t>
            </a:r>
            <a:r>
              <a:rPr lang="ru-RU" sz="2400" dirty="0" err="1"/>
              <a:t>Європейська</a:t>
            </a:r>
            <a:r>
              <a:rPr lang="ru-RU" sz="2400" dirty="0"/>
              <a:t> </a:t>
            </a:r>
            <a:r>
              <a:rPr lang="ru-RU" sz="2400" dirty="0" err="1"/>
              <a:t>інтеграція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магістральний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континенту,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визначить</a:t>
            </a:r>
            <a:r>
              <a:rPr lang="ru-RU" sz="2400" dirty="0"/>
              <a:t> як </a:t>
            </a:r>
            <a:r>
              <a:rPr lang="ru-RU" sz="2400" dirty="0" err="1"/>
              <a:t>ситуацію</a:t>
            </a:r>
            <a:r>
              <a:rPr lang="ru-RU" sz="2400" dirty="0"/>
              <a:t> в </a:t>
            </a:r>
            <a:r>
              <a:rPr lang="ru-RU" sz="2400" dirty="0" err="1"/>
              <a:t>самій</a:t>
            </a:r>
            <a:r>
              <a:rPr lang="ru-RU" sz="2400" dirty="0"/>
              <a:t> </a:t>
            </a:r>
            <a:r>
              <a:rPr lang="ru-RU" sz="2400" dirty="0" err="1"/>
              <a:t>Європі</a:t>
            </a:r>
            <a:r>
              <a:rPr lang="ru-RU" sz="2400" dirty="0"/>
              <a:t> в </a:t>
            </a:r>
            <a:r>
              <a:rPr lang="ru-RU" sz="2400" dirty="0" err="1"/>
              <a:t>третьому</a:t>
            </a:r>
            <a:r>
              <a:rPr lang="ru-RU" sz="2400" dirty="0"/>
              <a:t> </a:t>
            </a:r>
            <a:r>
              <a:rPr lang="ru-RU" sz="2400" dirty="0" err="1"/>
              <a:t>тисячолітті</a:t>
            </a:r>
            <a:r>
              <a:rPr lang="ru-RU" sz="2400" dirty="0"/>
              <a:t>, так і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часу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заснування</a:t>
            </a:r>
            <a:r>
              <a:rPr lang="ru-RU" sz="2400" dirty="0"/>
              <a:t> </a:t>
            </a:r>
            <a:r>
              <a:rPr lang="ru-RU" sz="2400" dirty="0" err="1"/>
              <a:t>Європейський</a:t>
            </a:r>
            <a:r>
              <a:rPr lang="ru-RU" sz="2400" dirty="0"/>
              <a:t> Союз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перетворився</a:t>
            </a:r>
            <a:r>
              <a:rPr lang="ru-RU" sz="2400" dirty="0"/>
              <a:t> на один з </a:t>
            </a:r>
            <a:r>
              <a:rPr lang="ru-RU" sz="2400" dirty="0" err="1"/>
              <a:t>найпотужніших</a:t>
            </a:r>
            <a:r>
              <a:rPr lang="ru-RU" sz="2400" dirty="0"/>
              <a:t> </a:t>
            </a:r>
            <a:r>
              <a:rPr lang="ru-RU" sz="2400" dirty="0" err="1"/>
              <a:t>фінансово-економічних</a:t>
            </a:r>
            <a:r>
              <a:rPr lang="ru-RU" sz="2400" dirty="0"/>
              <a:t> і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центрів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, </a:t>
            </a:r>
            <a:r>
              <a:rPr lang="ru-RU" sz="2400" dirty="0" err="1"/>
              <a:t>ключовий</a:t>
            </a:r>
            <a:r>
              <a:rPr lang="ru-RU" sz="2400" dirty="0"/>
              <a:t> компонент </a:t>
            </a:r>
            <a:r>
              <a:rPr lang="ru-RU" sz="2400" dirty="0" err="1"/>
              <a:t>новостворюваної</a:t>
            </a:r>
            <a:r>
              <a:rPr lang="ru-RU" sz="2400" dirty="0"/>
              <a:t> </a:t>
            </a:r>
            <a:r>
              <a:rPr lang="ru-RU" sz="2400" dirty="0" err="1"/>
              <a:t>архітектури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, ядро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європейських</a:t>
            </a:r>
            <a:r>
              <a:rPr lang="ru-RU" sz="2400" dirty="0"/>
              <a:t> </a:t>
            </a:r>
            <a:r>
              <a:rPr lang="ru-RU" sz="2400" dirty="0" err="1"/>
              <a:t>цінностей</a:t>
            </a:r>
            <a:r>
              <a:rPr lang="ru-RU" sz="2400" dirty="0"/>
              <a:t> і </a:t>
            </a:r>
            <a:r>
              <a:rPr lang="ru-RU" sz="2400" dirty="0" err="1"/>
              <a:t>стандартів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Європейська</a:t>
            </a:r>
            <a:r>
              <a:rPr lang="ru-RU" sz="2400" dirty="0"/>
              <a:t> </a:t>
            </a:r>
            <a:r>
              <a:rPr lang="ru-RU" sz="2400" dirty="0" err="1"/>
              <a:t>інтеграція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шлях </a:t>
            </a:r>
            <a:r>
              <a:rPr lang="ru-RU" sz="2400" dirty="0" err="1"/>
              <a:t>модернізації</a:t>
            </a:r>
            <a:r>
              <a:rPr lang="ru-RU" sz="2400" dirty="0"/>
              <a:t>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подолання</a:t>
            </a:r>
            <a:r>
              <a:rPr lang="ru-RU" sz="2400" dirty="0"/>
              <a:t> </a:t>
            </a:r>
            <a:r>
              <a:rPr lang="ru-RU" sz="2400" dirty="0" err="1"/>
              <a:t>технологічної</a:t>
            </a:r>
            <a:r>
              <a:rPr lang="ru-RU" sz="2400" dirty="0"/>
              <a:t> </a:t>
            </a:r>
            <a:r>
              <a:rPr lang="ru-RU" sz="2400" dirty="0" err="1"/>
              <a:t>відсталості</a:t>
            </a:r>
            <a:r>
              <a:rPr lang="ru-RU" sz="2400" dirty="0"/>
              <a:t>, </a:t>
            </a:r>
            <a:r>
              <a:rPr lang="ru-RU" sz="2400" dirty="0" err="1"/>
              <a:t>залучення</a:t>
            </a:r>
            <a:r>
              <a:rPr lang="ru-RU" sz="2400" dirty="0"/>
              <a:t> </a:t>
            </a:r>
            <a:r>
              <a:rPr lang="ru-RU" sz="2400" dirty="0" err="1"/>
              <a:t>іноземних</a:t>
            </a:r>
            <a:r>
              <a:rPr lang="ru-RU" sz="2400" dirty="0"/>
              <a:t> </a:t>
            </a:r>
            <a:r>
              <a:rPr lang="ru-RU" sz="2400" dirty="0" err="1"/>
              <a:t>інвестицій</a:t>
            </a:r>
            <a:r>
              <a:rPr lang="ru-RU" sz="2400" dirty="0"/>
              <a:t> і </a:t>
            </a:r>
            <a:r>
              <a:rPr lang="ru-RU" sz="2400" dirty="0" err="1"/>
              <a:t>новітніх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робочих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,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конкурентної</a:t>
            </a:r>
            <a:r>
              <a:rPr lang="ru-RU" sz="2400" dirty="0"/>
              <a:t> </a:t>
            </a:r>
            <a:r>
              <a:rPr lang="ru-RU" sz="2400" dirty="0" err="1"/>
              <a:t>спроможності</a:t>
            </a:r>
            <a:r>
              <a:rPr lang="ru-RU" sz="2400" dirty="0"/>
              <a:t> </a:t>
            </a:r>
            <a:r>
              <a:rPr lang="ru-RU" sz="2400" dirty="0" err="1"/>
              <a:t>товаровиробника</a:t>
            </a:r>
            <a:r>
              <a:rPr lang="ru-RU" sz="2400" dirty="0"/>
              <a:t>, </a:t>
            </a:r>
            <a:r>
              <a:rPr lang="ru-RU" sz="2400" dirty="0" err="1"/>
              <a:t>вихід</a:t>
            </a:r>
            <a:r>
              <a:rPr lang="ru-RU" sz="2400" dirty="0"/>
              <a:t> на </a:t>
            </a:r>
            <a:r>
              <a:rPr lang="ru-RU" sz="2400" dirty="0" err="1"/>
              <a:t>світові</a:t>
            </a:r>
            <a:r>
              <a:rPr lang="ru-RU" sz="2400" dirty="0"/>
              <a:t> ринки, </a:t>
            </a:r>
            <a:r>
              <a:rPr lang="ru-RU" sz="2400" dirty="0" err="1"/>
              <a:t>насамперед</a:t>
            </a:r>
            <a:r>
              <a:rPr lang="ru-RU" sz="2400" dirty="0"/>
              <a:t> на </a:t>
            </a:r>
            <a:r>
              <a:rPr lang="ru-RU" sz="2400" dirty="0" err="1"/>
              <a:t>ринок</a:t>
            </a:r>
            <a:r>
              <a:rPr lang="ru-RU" sz="2400" dirty="0"/>
              <a:t> ЄС.</a:t>
            </a:r>
          </a:p>
          <a:p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6A1F1-D800-1F43-9AEC-D0362E4D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7E33-5FDE-9842-B1F4-11C9D811F9A3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0EF7A5B-77D3-8641-B0A9-9D1A0EF1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5672EC-1893-8E4B-AF12-DACAA4E3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</a:t>
            </a:fld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593CA-FE68-CF90-1644-511D2469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717"/>
            <a:ext cx="4396647" cy="191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9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C8371-FD82-028B-5634-4D4A3F1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2177935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міжнародному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масштабі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 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ЄС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використовує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свої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дипломатичні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,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політичні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,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економічні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,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безпекові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та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гуманітарні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інструменти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для мирного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вирішення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2800" u="sng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конфліктів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зокрема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Лівії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Сирії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та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Україні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highlight>
                  <a:srgbClr val="0000FF"/>
                </a:highlight>
                <a:latin typeface="Libre Franklin" panose="020F0502020204030204" pitchFamily="34" charset="0"/>
              </a:rPr>
            </a:br>
            <a:endParaRPr lang="ru-UA" sz="2800" dirty="0">
              <a:solidFill>
                <a:schemeClr val="accent1">
                  <a:lumMod val="75000"/>
                </a:schemeClr>
              </a:solidFill>
              <a:highlight>
                <a:srgbClr val="0000FF"/>
              </a:highlight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94C532-14E7-BC45-BE05-127AF475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B920-FED2-EA4C-95A7-D8A77E1EB4AC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55266EA7-9EFE-E349-90A5-33F4DA24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38B05E7-EB33-5144-8031-3F714AC2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40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6F8892-E2AB-A1A5-75A5-68A4F14D579E}"/>
              </a:ext>
            </a:extLst>
          </p:cNvPr>
          <p:cNvSpPr/>
          <p:nvPr/>
        </p:nvSpPr>
        <p:spPr>
          <a:xfrm>
            <a:off x="1418904" y="1947934"/>
            <a:ext cx="73030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Libre Franklin" panose="020F0502020204030204" pitchFamily="34" charset="0"/>
              </a:rPr>
              <a:t>У </a:t>
            </a:r>
            <a:r>
              <a:rPr lang="ru-RU" sz="2000" dirty="0" err="1">
                <a:latin typeface="Libre Franklin" panose="020F0502020204030204" pitchFamily="34" charset="0"/>
              </a:rPr>
              <a:t>грудні</a:t>
            </a:r>
            <a:r>
              <a:rPr lang="ru-RU" sz="2000" dirty="0">
                <a:latin typeface="Libre Franklin" panose="020F0502020204030204" pitchFamily="34" charset="0"/>
              </a:rPr>
              <a:t> 2017 року 25 держав-</a:t>
            </a:r>
            <a:r>
              <a:rPr lang="ru-RU" sz="2000" dirty="0" err="1">
                <a:latin typeface="Libre Franklin" panose="020F0502020204030204" pitchFamily="34" charset="0"/>
              </a:rPr>
              <a:t>членів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домовились</a:t>
            </a:r>
            <a:r>
              <a:rPr lang="ru-RU" sz="2000" dirty="0">
                <a:latin typeface="Libre Franklin" panose="020F0502020204030204" pitchFamily="34" charset="0"/>
              </a:rPr>
              <a:t> про </a:t>
            </a:r>
            <a:r>
              <a:rPr lang="ru-RU" sz="2000" dirty="0" err="1">
                <a:latin typeface="Libre Franklin" panose="020F0502020204030204" pitchFamily="34" charset="0"/>
              </a:rPr>
              <a:t>створення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постійної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структурованої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співпраці</a:t>
            </a:r>
            <a:r>
              <a:rPr lang="ru-RU" sz="2000" dirty="0">
                <a:latin typeface="Libre Franklin" panose="020F0502020204030204" pitchFamily="34" charset="0"/>
              </a:rPr>
              <a:t> – </a:t>
            </a:r>
            <a:r>
              <a:rPr lang="ru-RU" sz="2000" dirty="0" err="1">
                <a:latin typeface="Libre Franklin" panose="020F0502020204030204" pitchFamily="34" charset="0"/>
              </a:rPr>
              <a:t>юридично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обов’язкової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основи</a:t>
            </a:r>
            <a:r>
              <a:rPr lang="ru-RU" sz="2000" dirty="0">
                <a:latin typeface="Libre Franklin" panose="020F0502020204030204" pitchFamily="34" charset="0"/>
              </a:rPr>
              <a:t> для </a:t>
            </a:r>
            <a:r>
              <a:rPr lang="ru-RU" sz="2000" dirty="0" err="1">
                <a:latin typeface="Libre Franklin" panose="020F0502020204030204" pitchFamily="34" charset="0"/>
              </a:rPr>
              <a:t>більш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тісної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співпраці</a:t>
            </a:r>
            <a:r>
              <a:rPr lang="ru-RU" sz="2000" dirty="0">
                <a:latin typeface="Libre Franklin" panose="020F0502020204030204" pitchFamily="34" charset="0"/>
              </a:rPr>
              <a:t> в </a:t>
            </a:r>
            <a:r>
              <a:rPr lang="ru-RU" sz="2000" dirty="0" err="1">
                <a:latin typeface="Libre Franklin" panose="020F0502020204030204" pitchFamily="34" charset="0"/>
              </a:rPr>
              <a:t>галузі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безпеки</a:t>
            </a:r>
            <a:r>
              <a:rPr lang="ru-RU" sz="2000" dirty="0">
                <a:latin typeface="Libre Franklin" panose="020F0502020204030204" pitchFamily="34" charset="0"/>
              </a:rPr>
              <a:t> та оборони.</a:t>
            </a:r>
          </a:p>
          <a:p>
            <a:pPr algn="just"/>
            <a:r>
              <a:rPr lang="ru-RU" sz="2000" dirty="0">
                <a:latin typeface="Libre Franklin" panose="020F0502020204030204" pitchFamily="34" charset="0"/>
              </a:rPr>
              <a:t>У 2017 </a:t>
            </a:r>
            <a:r>
              <a:rPr lang="ru-RU" sz="2000" dirty="0" err="1">
                <a:latin typeface="Libre Franklin" panose="020F0502020204030204" pitchFamily="34" charset="0"/>
              </a:rPr>
              <a:t>році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було</a:t>
            </a:r>
            <a:r>
              <a:rPr lang="ru-RU" sz="2000" dirty="0">
                <a:latin typeface="Libre Franklin" panose="020F0502020204030204" pitchFamily="34" charset="0"/>
              </a:rPr>
              <a:t> створено </a:t>
            </a:r>
            <a:r>
              <a:rPr lang="ru-RU" sz="2000" u="sng" dirty="0" err="1">
                <a:latin typeface="Libre Franklin" panose="020F0502020204030204" pitchFamily="34" charset="0"/>
              </a:rPr>
              <a:t>Європейський</a:t>
            </a:r>
            <a:r>
              <a:rPr lang="ru-RU" sz="2000" u="sng" dirty="0">
                <a:latin typeface="Libre Franklin" panose="020F0502020204030204" pitchFamily="34" charset="0"/>
              </a:rPr>
              <a:t> </a:t>
            </a:r>
            <a:r>
              <a:rPr lang="ru-RU" sz="2000" u="sng" dirty="0" err="1">
                <a:latin typeface="Libre Franklin" panose="020F0502020204030204" pitchFamily="34" charset="0"/>
              </a:rPr>
              <a:t>оборонний</a:t>
            </a:r>
            <a:r>
              <a:rPr lang="ru-RU" sz="2000" u="sng" dirty="0">
                <a:latin typeface="Libre Franklin" panose="020F0502020204030204" pitchFamily="34" charset="0"/>
              </a:rPr>
              <a:t> фонд для </a:t>
            </a:r>
            <a:r>
              <a:rPr lang="ru-RU" sz="2000" u="sng" dirty="0" err="1">
                <a:latin typeface="Libre Franklin" panose="020F0502020204030204" pitchFamily="34" charset="0"/>
              </a:rPr>
              <a:t>співпраці</a:t>
            </a:r>
            <a:r>
              <a:rPr lang="ru-RU" sz="2000" dirty="0">
                <a:latin typeface="Libre Franklin" panose="020F0502020204030204" pitchFamily="34" charset="0"/>
              </a:rPr>
              <a:t> в </a:t>
            </a:r>
            <a:r>
              <a:rPr lang="ru-RU" sz="2000" dirty="0" err="1">
                <a:latin typeface="Libre Franklin" panose="020F0502020204030204" pitchFamily="34" charset="0"/>
              </a:rPr>
              <a:t>галузі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досліджень</a:t>
            </a:r>
            <a:r>
              <a:rPr lang="ru-RU" sz="2000" dirty="0">
                <a:latin typeface="Libre Franklin" panose="020F0502020204030204" pitchFamily="34" charset="0"/>
              </a:rPr>
              <a:t> і </a:t>
            </a:r>
            <a:r>
              <a:rPr lang="ru-RU" sz="2000" dirty="0" err="1">
                <a:latin typeface="Libre Franklin" panose="020F0502020204030204" pitchFamily="34" charset="0"/>
              </a:rPr>
              <a:t>розробок</a:t>
            </a:r>
            <a:r>
              <a:rPr lang="ru-RU" sz="2000" dirty="0">
                <a:latin typeface="Libre Franklin" panose="020F0502020204030204" pitchFamily="34" charset="0"/>
              </a:rPr>
              <a:t> для </a:t>
            </a:r>
            <a:r>
              <a:rPr lang="ru-RU" sz="2000" dirty="0" err="1">
                <a:latin typeface="Libre Franklin" panose="020F0502020204030204" pitchFamily="34" charset="0"/>
              </a:rPr>
              <a:t>спільних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промислових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оборонних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продуктів</a:t>
            </a:r>
            <a:r>
              <a:rPr lang="ru-RU" sz="2000" dirty="0">
                <a:latin typeface="Libre Franklin" panose="020F0502020204030204" pitchFamily="34" charset="0"/>
              </a:rPr>
              <a:t> та </a:t>
            </a:r>
            <a:r>
              <a:rPr lang="ru-RU" sz="2000" dirty="0" err="1">
                <a:latin typeface="Libre Franklin" panose="020F0502020204030204" pitchFamily="34" charset="0"/>
              </a:rPr>
              <a:t>технологій</a:t>
            </a:r>
            <a:r>
              <a:rPr lang="ru-RU" sz="2000" dirty="0">
                <a:latin typeface="Libre Franklin" panose="020F0502020204030204" pitchFamily="34" charset="0"/>
              </a:rPr>
              <a:t>. Фонд </a:t>
            </a:r>
            <a:r>
              <a:rPr lang="ru-RU" sz="2000" dirty="0" err="1">
                <a:latin typeface="Libre Franklin" panose="020F0502020204030204" pitchFamily="34" charset="0"/>
              </a:rPr>
              <a:t>інвестує</a:t>
            </a:r>
            <a:r>
              <a:rPr lang="ru-RU" sz="2000" dirty="0">
                <a:latin typeface="Libre Franklin" panose="020F0502020204030204" pitchFamily="34" charset="0"/>
              </a:rPr>
              <a:t> 90 </a:t>
            </a:r>
            <a:r>
              <a:rPr lang="ru-RU" sz="2000" dirty="0" err="1">
                <a:latin typeface="Libre Franklin" panose="020F0502020204030204" pitchFamily="34" charset="0"/>
              </a:rPr>
              <a:t>мільйонів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євро</a:t>
            </a:r>
            <a:r>
              <a:rPr lang="ru-RU" sz="2000" dirty="0">
                <a:latin typeface="Libre Franklin" panose="020F0502020204030204" pitchFamily="34" charset="0"/>
              </a:rPr>
              <a:t> на </a:t>
            </a:r>
            <a:r>
              <a:rPr lang="ru-RU" sz="2000" dirty="0" err="1">
                <a:latin typeface="Libre Franklin" panose="020F0502020204030204" pitchFamily="34" charset="0"/>
              </a:rPr>
              <a:t>дослідження</a:t>
            </a:r>
            <a:r>
              <a:rPr lang="ru-RU" sz="2000" dirty="0">
                <a:latin typeface="Libre Franklin" panose="020F0502020204030204" pitchFamily="34" charset="0"/>
              </a:rPr>
              <a:t> та 500 </a:t>
            </a:r>
            <a:r>
              <a:rPr lang="ru-RU" sz="2000" dirty="0" err="1">
                <a:latin typeface="Libre Franklin" panose="020F0502020204030204" pitchFamily="34" charset="0"/>
              </a:rPr>
              <a:t>мільйонів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євро</a:t>
            </a:r>
            <a:r>
              <a:rPr lang="ru-RU" sz="2000" dirty="0">
                <a:latin typeface="Libre Franklin" panose="020F0502020204030204" pitchFamily="34" charset="0"/>
              </a:rPr>
              <a:t> на </a:t>
            </a:r>
            <a:r>
              <a:rPr lang="ru-RU" sz="2000" dirty="0" err="1">
                <a:latin typeface="Libre Franklin" panose="020F0502020204030204" pitchFamily="34" charset="0"/>
              </a:rPr>
              <a:t>розвиток</a:t>
            </a:r>
            <a:r>
              <a:rPr lang="ru-RU" sz="2000" dirty="0">
                <a:latin typeface="Libre Franklin" panose="020F0502020204030204" pitchFamily="34" charset="0"/>
              </a:rPr>
              <a:t> до 2020 року.</a:t>
            </a:r>
          </a:p>
          <a:p>
            <a:pPr algn="just"/>
            <a:r>
              <a:rPr lang="ru-RU" sz="2000" dirty="0">
                <a:latin typeface="Libre Franklin" panose="020F0502020204030204" pitchFamily="34" charset="0"/>
              </a:rPr>
              <a:t>У </a:t>
            </a:r>
            <a:r>
              <a:rPr lang="ru-RU" sz="2000" dirty="0" err="1">
                <a:latin typeface="Libre Franklin" panose="020F0502020204030204" pitchFamily="34" charset="0"/>
              </a:rPr>
              <a:t>квітні</a:t>
            </a:r>
            <a:r>
              <a:rPr lang="ru-RU" sz="2000" dirty="0">
                <a:latin typeface="Libre Franklin" panose="020F0502020204030204" pitchFamily="34" charset="0"/>
              </a:rPr>
              <a:t> 2019 року </a:t>
            </a:r>
            <a:r>
              <a:rPr lang="ru-RU" sz="2000" dirty="0" err="1">
                <a:latin typeface="Libre Franklin" panose="020F0502020204030204" pitchFamily="34" charset="0"/>
              </a:rPr>
              <a:t>Європарламент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схвалив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плани</a:t>
            </a:r>
            <a:r>
              <a:rPr lang="ru-RU" sz="2000" dirty="0">
                <a:latin typeface="Libre Franklin" panose="020F0502020204030204" pitchFamily="34" charset="0"/>
              </a:rPr>
              <a:t> Фонду </a:t>
            </a:r>
            <a:r>
              <a:rPr lang="ru-RU" sz="2000" dirty="0" err="1">
                <a:latin typeface="Libre Franklin" panose="020F0502020204030204" pitchFamily="34" charset="0"/>
              </a:rPr>
              <a:t>отримати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приблизно</a:t>
            </a:r>
            <a:r>
              <a:rPr lang="ru-RU" sz="2000" dirty="0">
                <a:latin typeface="Libre Franklin" panose="020F0502020204030204" pitchFamily="34" charset="0"/>
              </a:rPr>
              <a:t> 13 </a:t>
            </a:r>
            <a:r>
              <a:rPr lang="ru-RU" sz="2000" dirty="0" err="1">
                <a:latin typeface="Libre Franklin" panose="020F0502020204030204" pitchFamily="34" charset="0"/>
              </a:rPr>
              <a:t>мільярдів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євро</a:t>
            </a:r>
            <a:r>
              <a:rPr lang="ru-RU" sz="2000" dirty="0">
                <a:latin typeface="Libre Franklin" panose="020F0502020204030204" pitchFamily="34" charset="0"/>
              </a:rPr>
              <a:t> в </a:t>
            </a:r>
            <a:r>
              <a:rPr lang="ru-RU" sz="2000" dirty="0" err="1">
                <a:latin typeface="Libre Franklin" panose="020F0502020204030204" pitchFamily="34" charset="0"/>
              </a:rPr>
              <a:t>наступному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довгостроковому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бюджеті</a:t>
            </a:r>
            <a:r>
              <a:rPr lang="ru-RU" sz="2000" dirty="0">
                <a:latin typeface="Libre Franklin" panose="020F0502020204030204" pitchFamily="34" charset="0"/>
              </a:rPr>
              <a:t> ЄС </a:t>
            </a:r>
            <a:r>
              <a:rPr lang="ru-RU" sz="2000" dirty="0" err="1">
                <a:latin typeface="Libre Franklin" panose="020F0502020204030204" pitchFamily="34" charset="0"/>
              </a:rPr>
              <a:t>між</a:t>
            </a:r>
            <a:r>
              <a:rPr lang="ru-RU" sz="2000" dirty="0">
                <a:latin typeface="Libre Franklin" panose="020F0502020204030204" pitchFamily="34" charset="0"/>
              </a:rPr>
              <a:t> 2021 і 2027 роками та </a:t>
            </a:r>
            <a:r>
              <a:rPr lang="ru-RU" sz="2000" dirty="0" err="1">
                <a:latin typeface="Libre Franklin" panose="020F0502020204030204" pitchFamily="34" charset="0"/>
              </a:rPr>
              <a:t>фінансувати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спільні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науково-дослідні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проекти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переважно</a:t>
            </a:r>
            <a:r>
              <a:rPr lang="ru-RU" sz="2000" dirty="0">
                <a:latin typeface="Libre Franklin" panose="020F0502020204030204" pitchFamily="34" charset="0"/>
              </a:rPr>
              <a:t> за </a:t>
            </a:r>
            <a:r>
              <a:rPr lang="ru-RU" sz="2000" dirty="0" err="1">
                <a:latin typeface="Libre Franklin" panose="020F0502020204030204" pitchFamily="34" charset="0"/>
              </a:rPr>
              <a:t>рахунок</a:t>
            </a:r>
            <a:r>
              <a:rPr lang="ru-RU" sz="2000" dirty="0">
                <a:latin typeface="Libre Franklin" panose="020F0502020204030204" pitchFamily="34" charset="0"/>
              </a:rPr>
              <a:t> </a:t>
            </a:r>
            <a:r>
              <a:rPr lang="ru-RU" sz="2000" dirty="0" err="1">
                <a:latin typeface="Libre Franklin" panose="020F0502020204030204" pitchFamily="34" charset="0"/>
              </a:rPr>
              <a:t>грантів</a:t>
            </a:r>
            <a:r>
              <a:rPr lang="ru-RU" sz="2000" dirty="0">
                <a:latin typeface="Libre Franklin" panose="020F0502020204030204" pitchFamily="34" charset="0"/>
              </a:rPr>
              <a:t>.</a:t>
            </a:r>
            <a:endParaRPr lang="ru-RU" sz="2000" b="0" i="0" dirty="0">
              <a:effectLst/>
              <a:latin typeface="Libre Franklin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2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5E41C-0A18-CC28-14B8-D402E090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4415"/>
          </a:xfrm>
        </p:spPr>
        <p:txBody>
          <a:bodyPr>
            <a:normAutofit fontScale="90000"/>
          </a:bodyPr>
          <a:lstStyle/>
          <a:p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Європейська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політика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сусідства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Libre Franklin" panose="020F0502020204030204" pitchFamily="34" charset="0"/>
              </a:rPr>
              <a:t> 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EB1C3B-129F-EA46-A262-7DA0DC32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A0BD-AFB1-C246-BF88-E51D19C565EE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5C0126E-8A89-974F-A5E6-0EE1E098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B3C387-CB73-784D-914D-057CA030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41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81CCC2-0F78-DF42-D554-0A1E156F3EAA}"/>
              </a:ext>
            </a:extLst>
          </p:cNvPr>
          <p:cNvSpPr/>
          <p:nvPr/>
        </p:nvSpPr>
        <p:spPr>
          <a:xfrm>
            <a:off x="1251678" y="1295402"/>
            <a:ext cx="62616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(ЄПС) –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це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ініціатива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ЄС, яка створена у 2003-2004 роках,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що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передбачає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забезпечення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стабільності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миру, 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також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 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розвиток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співпраці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із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сусідніми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країнами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. У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посланні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під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заголовком «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Ширша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Європа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Сусідство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: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новий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вимір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відносин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з нашими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східними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південними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сусідами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»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Єврокомісія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чітко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визначила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що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 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метою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нової</a:t>
            </a:r>
            <a:r>
              <a:rPr lang="ru-RU" sz="2400" u="sng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u="sng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концепції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 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утворення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зони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процвітання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добросусідства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– «кола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друзів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», з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яким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вона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матиме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тісні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мирні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стосунки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 і </a:t>
            </a:r>
            <a:r>
              <a:rPr lang="ru-RU" sz="24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співробітництво</a:t>
            </a:r>
            <a:r>
              <a:rPr lang="ru-RU" sz="2400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A75C5A-8706-8B90-E8A4-2D988FE3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80" y="1198103"/>
            <a:ext cx="3284220" cy="21656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FCC852-6F2C-A248-1A14-DC954AB7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180" y="3654976"/>
            <a:ext cx="3284220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B1DF0-4893-94B3-BF9D-6B2F9B71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сусідства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</a:br>
            <a:endParaRPr lang="ru-UA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3CC24F-7827-F546-9796-AC9C2436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F00-56DB-214D-BB2B-756910239969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948FECC-11EA-C94C-B8D9-5CE8A19C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ABD203-DF2B-324A-A516-A3209432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42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102860-98EE-0997-D7CC-D66F43B3EC37}"/>
              </a:ext>
            </a:extLst>
          </p:cNvPr>
          <p:cNvSpPr/>
          <p:nvPr/>
        </p:nvSpPr>
        <p:spPr>
          <a:xfrm>
            <a:off x="960120" y="1874517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співпраця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з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країнами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-партнерами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заради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сприяння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процесу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політичних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економічних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реформ,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підтримка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більш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тісної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економічної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інтеграції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підтримка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сталого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розвитку</a:t>
            </a:r>
            <a:endParaRPr lang="ru-RU" sz="2800" dirty="0">
              <a:solidFill>
                <a:srgbClr val="777777"/>
              </a:solidFill>
              <a:latin typeface="Libre Franklin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забезпечення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політичної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підтримки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sz="2800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допомоги</a:t>
            </a:r>
            <a:r>
              <a:rPr lang="ru-RU" sz="2800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  <a:endParaRPr lang="ru-RU" sz="2800" b="0" i="0" dirty="0">
              <a:solidFill>
                <a:srgbClr val="777777"/>
              </a:solidFill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2342CB-749E-43F4-3C89-F5481905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23" y="2275297"/>
            <a:ext cx="4979601" cy="30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2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44256-0073-F6F7-6A4B-0150081E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сусідства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9BD940-521A-434E-8C9B-B1AB5784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FF3B-7520-7346-9DFE-D79558CAEC1C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9F62B99B-B35D-4449-9154-A1803BEF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FA8C30-DEEE-124F-A97B-90B9DDF4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43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268688-D78E-237E-DD4E-619388C7ECA7}"/>
              </a:ext>
            </a:extLst>
          </p:cNvPr>
          <p:cNvSpPr/>
          <p:nvPr/>
        </p:nvSpPr>
        <p:spPr>
          <a:xfrm>
            <a:off x="1097280" y="1874517"/>
            <a:ext cx="9843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–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найближчих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сусідів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ЄС на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східному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південному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кордоні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: Алжир,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Вірменія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Азербайджан,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Білорусь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Єгипет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Грузія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Ізраїль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Йорданія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Ліван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Лівія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Молдова, Марокко,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Палестинська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автономія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Сирія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Туніс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Україна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Європейська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політика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сусідства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забезпечує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створені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раніше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ділові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відносини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з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середземноморськими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партнерами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східноєвропейськими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країнами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використовуючи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технології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та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методи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,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які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відповідають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</a:t>
            </a:r>
            <a:r>
              <a:rPr lang="ru-RU" dirty="0" err="1">
                <a:solidFill>
                  <a:srgbClr val="777777"/>
                </a:solidFill>
                <a:latin typeface="Libre Franklin" panose="020F0502020204030204" pitchFamily="34" charset="0"/>
              </a:rPr>
              <a:t>політиці</a:t>
            </a:r>
            <a:r>
              <a:rPr lang="ru-RU" dirty="0">
                <a:solidFill>
                  <a:srgbClr val="777777"/>
                </a:solidFill>
                <a:latin typeface="Libre Franklin" panose="020F0502020204030204" pitchFamily="34" charset="0"/>
              </a:rPr>
              <a:t> ЄС.</a:t>
            </a:r>
            <a:endParaRPr lang="ru-RU" b="0" i="0" dirty="0">
              <a:solidFill>
                <a:srgbClr val="777777"/>
              </a:solidFill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F2851F-8AAF-4EDC-7C1C-B0972938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74" y="3676621"/>
            <a:ext cx="4336348" cy="2490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1E0504-0E4E-3F84-156E-54E30CF4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66" y="3628843"/>
            <a:ext cx="3079191" cy="28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4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1E5505-B30D-F0FC-E6E5-06612B96C70C}"/>
              </a:ext>
            </a:extLst>
          </p:cNvPr>
          <p:cNvSpPr/>
          <p:nvPr/>
        </p:nvSpPr>
        <p:spPr>
          <a:xfrm>
            <a:off x="1569720" y="365760"/>
            <a:ext cx="9631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4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01C887-F38C-3434-6D4B-F413D4EC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10" y="2049780"/>
            <a:ext cx="3009900" cy="3581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2C3D47-ED4F-6BFE-EA28-2F907F6F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437888" cy="19812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8AA178B4-29CC-764B-8C99-4CC4DDBE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A340-9B86-6E4A-B579-A6AED4BF063E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5DE6E7A7-4728-3D42-97C6-6198861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48DEB-26EB-9548-A2A8-A69A746C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697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995DA-45AB-5A53-A859-02D5DAEE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382385"/>
            <a:ext cx="10546080" cy="669175"/>
          </a:xfrm>
        </p:spPr>
        <p:txBody>
          <a:bodyPr>
            <a:noAutofit/>
          </a:bodyPr>
          <a:lstStyle/>
          <a:p>
            <a:r>
              <a:rPr lang="ru-RU" sz="3200" u="sng" dirty="0" err="1"/>
              <a:t>Європейська</a:t>
            </a:r>
            <a:r>
              <a:rPr lang="ru-RU" sz="3200" u="sng" dirty="0"/>
              <a:t> </a:t>
            </a:r>
            <a:r>
              <a:rPr lang="ru-RU" sz="3200" u="sng" dirty="0" err="1"/>
              <a:t>політика</a:t>
            </a:r>
            <a:r>
              <a:rPr lang="ru-RU" sz="3200" u="sng" dirty="0"/>
              <a:t> </a:t>
            </a:r>
            <a:r>
              <a:rPr lang="ru-RU" sz="3200" u="sng" dirty="0" err="1"/>
              <a:t>сусідства</a:t>
            </a:r>
            <a:r>
              <a:rPr lang="ru-RU" sz="3200" u="sng" dirty="0"/>
              <a:t> на </a:t>
            </a:r>
            <a:r>
              <a:rPr lang="ru-RU" sz="3200" u="sng" dirty="0" err="1"/>
              <a:t>означає</a:t>
            </a:r>
            <a:r>
              <a:rPr lang="ru-RU" sz="3200" dirty="0"/>
              <a:t>: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4EA1C2-28C3-494F-9FA3-9CD47D8D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5962-9E18-5945-BF2F-CF52DD5F2EE7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FE413AA-6291-814A-817D-61A22B69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9837CF3-8368-654E-AD53-551AC648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45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AD8C82-AE0A-0990-A5AE-2F3F81BEC10E}"/>
              </a:ext>
            </a:extLst>
          </p:cNvPr>
          <p:cNvSpPr/>
          <p:nvPr/>
        </p:nvSpPr>
        <p:spPr>
          <a:xfrm>
            <a:off x="534390" y="1051560"/>
            <a:ext cx="89064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– коло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Марракеш до м. Москва,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з ними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користуватимуться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у 2004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ЄС. Вони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лишатимуться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запрошуватимуть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нереалістичних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амбіцій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ЄС;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та нашими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97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EAF7-F3D6-1D17-3B88-D620D9B7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397625"/>
            <a:ext cx="10652760" cy="958735"/>
          </a:xfrm>
        </p:spPr>
        <p:txBody>
          <a:bodyPr>
            <a:noAutofit/>
          </a:bodyPr>
          <a:lstStyle/>
          <a:p>
            <a:r>
              <a:rPr lang="ru-RU" sz="3200" dirty="0" err="1"/>
              <a:t>Європейська</a:t>
            </a:r>
            <a:r>
              <a:rPr lang="ru-RU" sz="3200" dirty="0"/>
              <a:t> </a:t>
            </a:r>
            <a:r>
              <a:rPr lang="ru-RU" sz="3200" dirty="0" err="1"/>
              <a:t>політика</a:t>
            </a:r>
            <a:r>
              <a:rPr lang="ru-RU" sz="3200" dirty="0"/>
              <a:t> </a:t>
            </a:r>
            <a:r>
              <a:rPr lang="ru-RU" sz="3200" dirty="0" err="1"/>
              <a:t>сусідства</a:t>
            </a:r>
            <a:r>
              <a:rPr lang="ru-RU" sz="3200" dirty="0"/>
              <a:t> проводить свою </a:t>
            </a:r>
            <a:r>
              <a:rPr lang="ru-RU" sz="3200" dirty="0" err="1"/>
              <a:t>діяльність</a:t>
            </a:r>
            <a:r>
              <a:rPr lang="ru-RU" sz="3200" dirty="0"/>
              <a:t>, </a:t>
            </a:r>
            <a:r>
              <a:rPr lang="ru-RU" sz="3200" dirty="0" err="1"/>
              <a:t>керуючись</a:t>
            </a:r>
            <a:r>
              <a:rPr lang="ru-RU" sz="3200" dirty="0"/>
              <a:t> </a:t>
            </a:r>
            <a:r>
              <a:rPr lang="ru-RU" sz="3200" dirty="0" err="1"/>
              <a:t>наступними</a:t>
            </a:r>
            <a:r>
              <a:rPr lang="ru-RU" sz="3200" dirty="0"/>
              <a:t> </a:t>
            </a:r>
            <a:r>
              <a:rPr lang="ru-RU" sz="3200" u="sng" dirty="0"/>
              <a:t>принципами</a:t>
            </a:r>
            <a:r>
              <a:rPr lang="ru-RU" sz="3200" dirty="0"/>
              <a:t>: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CA4A52-FF27-4D4D-9106-B8555452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B9CD-3500-5E4F-80A8-42B3D869ACB4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75B963D6-B153-6A40-9738-DFEBAC7E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0C6BFF-5302-0A40-84F1-EAE99B9F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46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2E352C-17F8-4381-8091-70A5CB559639}"/>
              </a:ext>
            </a:extLst>
          </p:cNvPr>
          <p:cNvSpPr/>
          <p:nvPr/>
        </p:nvSpPr>
        <p:spPr>
          <a:xfrm>
            <a:off x="1752600" y="1645920"/>
            <a:ext cx="91592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(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визначатиметься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9D8C79-989E-C37D-858D-15504E59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95" y="4372889"/>
            <a:ext cx="3487211" cy="20027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D0C44-FE50-A3B5-DEB2-35D28099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389" y="4056867"/>
            <a:ext cx="2318812" cy="23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38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160E4-9F6A-97CA-6B62-243E7B01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90361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У 2015 </a:t>
            </a:r>
            <a:r>
              <a:rPr lang="ru-RU" sz="2700" dirty="0" err="1"/>
              <a:t>році</a:t>
            </a:r>
            <a:r>
              <a:rPr lang="ru-RU" sz="2700" dirty="0"/>
              <a:t> </a:t>
            </a:r>
            <a:r>
              <a:rPr lang="ru-RU" sz="2700" dirty="0" err="1"/>
              <a:t>концепція</a:t>
            </a:r>
            <a:r>
              <a:rPr lang="ru-RU" sz="2700" dirty="0"/>
              <a:t> </a:t>
            </a:r>
            <a:r>
              <a:rPr lang="ru-RU" sz="2700" dirty="0" err="1"/>
              <a:t>Європейської</a:t>
            </a:r>
            <a:r>
              <a:rPr lang="ru-RU" sz="2700" dirty="0"/>
              <a:t> </a:t>
            </a:r>
            <a:r>
              <a:rPr lang="ru-RU" sz="2700" dirty="0" err="1"/>
              <a:t>політики</a:t>
            </a:r>
            <a:r>
              <a:rPr lang="ru-RU" sz="2700" dirty="0"/>
              <a:t> </a:t>
            </a:r>
            <a:r>
              <a:rPr lang="ru-RU" sz="2700" dirty="0" err="1"/>
              <a:t>сусідства</a:t>
            </a:r>
            <a:r>
              <a:rPr lang="ru-RU" sz="2700" dirty="0"/>
              <a:t> мала </a:t>
            </a:r>
            <a:r>
              <a:rPr lang="ru-RU" sz="2700" dirty="0" err="1"/>
              <a:t>деякі</a:t>
            </a:r>
            <a:r>
              <a:rPr lang="ru-RU" sz="2700" dirty="0"/>
              <a:t> </a:t>
            </a:r>
            <a:r>
              <a:rPr lang="ru-RU" sz="2700" dirty="0" err="1"/>
              <a:t>зміни</a:t>
            </a:r>
            <a:r>
              <a:rPr lang="ru-RU" sz="2700" dirty="0"/>
              <a:t>. Одним </a:t>
            </a:r>
            <a:r>
              <a:rPr lang="ru-RU" sz="2700" dirty="0" err="1"/>
              <a:t>із</a:t>
            </a:r>
            <a:r>
              <a:rPr lang="ru-RU" sz="2700" dirty="0"/>
              <a:t> </a:t>
            </a:r>
            <a:r>
              <a:rPr lang="ru-RU" sz="2700" dirty="0" err="1"/>
              <a:t>головних</a:t>
            </a:r>
            <a:r>
              <a:rPr lang="ru-RU" sz="2700" dirty="0"/>
              <a:t> </a:t>
            </a:r>
            <a:r>
              <a:rPr lang="ru-RU" sz="2700" dirty="0" err="1"/>
              <a:t>завдань</a:t>
            </a:r>
            <a:r>
              <a:rPr lang="ru-RU" sz="2700" dirty="0"/>
              <a:t> стало </a:t>
            </a:r>
            <a:r>
              <a:rPr lang="ru-RU" sz="2700" dirty="0" err="1"/>
              <a:t>посилення</a:t>
            </a:r>
            <a:r>
              <a:rPr lang="ru-RU" sz="2700" dirty="0"/>
              <a:t> </a:t>
            </a:r>
            <a:r>
              <a:rPr lang="ru-RU" sz="2700" dirty="0" err="1"/>
              <a:t>співпраці</a:t>
            </a:r>
            <a:r>
              <a:rPr lang="ru-RU" sz="2700" dirty="0"/>
              <a:t> з </a:t>
            </a:r>
            <a:r>
              <a:rPr lang="ru-RU" sz="2700" dirty="0" err="1"/>
              <a:t>питань</a:t>
            </a:r>
            <a:r>
              <a:rPr lang="ru-RU" sz="2700" dirty="0"/>
              <a:t> </a:t>
            </a:r>
            <a:r>
              <a:rPr lang="ru-RU" sz="2700" dirty="0" err="1"/>
              <a:t>безпеки</a:t>
            </a:r>
            <a:r>
              <a:rPr lang="ru-RU" sz="2700" dirty="0"/>
              <a:t>, а </a:t>
            </a:r>
            <a:r>
              <a:rPr lang="ru-RU" sz="2700" dirty="0" err="1"/>
              <a:t>також</a:t>
            </a:r>
            <a:r>
              <a:rPr lang="ru-RU" sz="2700" dirty="0"/>
              <a:t> </a:t>
            </a:r>
            <a:r>
              <a:rPr lang="ru-RU" sz="2700" dirty="0" err="1"/>
              <a:t>більша</a:t>
            </a:r>
            <a:r>
              <a:rPr lang="ru-RU" sz="2700" dirty="0"/>
              <a:t> участь у </a:t>
            </a:r>
            <a:r>
              <a:rPr lang="ru-RU" sz="2700" dirty="0" err="1"/>
              <a:t>виробленні</a:t>
            </a:r>
            <a:r>
              <a:rPr lang="ru-RU" sz="2700" dirty="0"/>
              <a:t> </a:t>
            </a:r>
            <a:r>
              <a:rPr lang="ru-RU" sz="2700" dirty="0" err="1"/>
              <a:t>політики</a:t>
            </a:r>
            <a:r>
              <a:rPr lang="ru-RU" sz="2700" dirty="0"/>
              <a:t> </a:t>
            </a:r>
            <a:r>
              <a:rPr lang="ru-RU" sz="2700" dirty="0" err="1"/>
              <a:t>всіх</a:t>
            </a:r>
            <a:r>
              <a:rPr lang="ru-RU" sz="2700" dirty="0"/>
              <a:t> </a:t>
            </a:r>
            <a:r>
              <a:rPr lang="ru-RU" sz="2700" dirty="0" err="1"/>
              <a:t>партнерів</a:t>
            </a:r>
            <a:r>
              <a:rPr lang="ru-RU" sz="2700" dirty="0"/>
              <a:t>. </a:t>
            </a:r>
            <a:br>
              <a:rPr lang="ru-RU" sz="27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18C9E-9500-BEAA-9E0D-75F774939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98" y="1859281"/>
            <a:ext cx="6398802" cy="3883152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У </a:t>
            </a:r>
            <a:r>
              <a:rPr lang="ru-RU" u="sng" dirty="0" err="1"/>
              <a:t>своїй</a:t>
            </a:r>
            <a:r>
              <a:rPr lang="ru-RU" u="sng" dirty="0"/>
              <a:t> </a:t>
            </a:r>
            <a:r>
              <a:rPr lang="ru-RU" u="sng" dirty="0" err="1"/>
              <a:t>діяльності</a:t>
            </a:r>
            <a:r>
              <a:rPr lang="ru-RU" u="sng" dirty="0"/>
              <a:t> нова </a:t>
            </a:r>
            <a:r>
              <a:rPr lang="ru-RU" u="sng" dirty="0" err="1"/>
              <a:t>політика</a:t>
            </a:r>
            <a:r>
              <a:rPr lang="ru-RU" u="sng" dirty="0"/>
              <a:t> </a:t>
            </a:r>
            <a:r>
              <a:rPr lang="ru-RU" u="sng" dirty="0" err="1"/>
              <a:t>зосереджена</a:t>
            </a:r>
            <a:r>
              <a:rPr lang="ru-RU" u="sng" dirty="0"/>
              <a:t> на таких </a:t>
            </a:r>
            <a:r>
              <a:rPr lang="ru-RU" u="sng" dirty="0" err="1"/>
              <a:t>напрямах</a:t>
            </a:r>
            <a:r>
              <a:rPr lang="ru-RU" dirty="0"/>
              <a:t>:</a:t>
            </a:r>
          </a:p>
          <a:p>
            <a:r>
              <a:rPr lang="ru-RU" dirty="0" err="1"/>
              <a:t>демократія</a:t>
            </a:r>
            <a:r>
              <a:rPr lang="ru-RU" dirty="0"/>
              <a:t>, верховенство права та прав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;</a:t>
            </a:r>
          </a:p>
          <a:p>
            <a:r>
              <a:rPr lang="ru-RU" dirty="0" err="1"/>
              <a:t>безпека</a:t>
            </a:r>
            <a:r>
              <a:rPr lang="ru-RU" dirty="0"/>
              <a:t>;</a:t>
            </a:r>
          </a:p>
          <a:p>
            <a:r>
              <a:rPr lang="ru-RU" dirty="0" err="1"/>
              <a:t>міграція</a:t>
            </a:r>
            <a:r>
              <a:rPr lang="ru-RU" dirty="0"/>
              <a:t> та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022D8AD-84E3-8548-9DBD-12178E5F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4313-CAD3-7C4C-B6B2-EF6E5534E5A3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3F87BEF-3443-1A43-AB6F-3C06AF40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806BE-CFCB-2D47-A426-29AEB3C3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47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744D1-1489-211F-B2DF-EA886A31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80" y="1859281"/>
            <a:ext cx="3450517" cy="40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9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A25D5E-EA8D-0B4B-EBCF-4AE66B08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39" y="133859"/>
            <a:ext cx="7371080" cy="613814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FB26438D-ECED-3D44-A796-A44233B6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C31F-5744-3747-80E4-FC69C765FF7C}" type="datetime1">
              <a:rPr lang="ru-RU" smtClean="0"/>
              <a:t>10.10.2025</a:t>
            </a:fld>
            <a:endParaRPr 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33743BF-1CB8-8D43-A8FA-67F830D7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1DB3F-5DEA-9647-B9EC-6AB00AA1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5333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84A8A-45FD-9357-8CD0-C7E22E84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3015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Східне</a:t>
            </a:r>
            <a:r>
              <a:rPr lang="ru-RU" dirty="0"/>
              <a:t> партнерство»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D1E3A-D1D6-890E-1FC1-2E6772BE1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5401"/>
            <a:ext cx="8260457" cy="458419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ініціатива</a:t>
            </a:r>
            <a:r>
              <a:rPr lang="ru-RU" sz="2400" dirty="0"/>
              <a:t> ЄС, </a:t>
            </a:r>
            <a:r>
              <a:rPr lang="ru-RU" sz="2400" dirty="0" err="1"/>
              <a:t>завданням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зміцнення</a:t>
            </a:r>
            <a:r>
              <a:rPr lang="ru-RU" sz="2400" dirty="0"/>
              <a:t> </a:t>
            </a:r>
            <a:r>
              <a:rPr lang="ru-RU" sz="2400" dirty="0" err="1"/>
              <a:t>стосунків</a:t>
            </a:r>
            <a:r>
              <a:rPr lang="ru-RU" sz="2400" dirty="0"/>
              <a:t> </a:t>
            </a:r>
            <a:r>
              <a:rPr lang="ru-RU" sz="2400" dirty="0" err="1"/>
              <a:t>Європейського</a:t>
            </a:r>
            <a:r>
              <a:rPr lang="ru-RU" sz="2400" dirty="0"/>
              <a:t> Союзу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східними</a:t>
            </a:r>
            <a:r>
              <a:rPr lang="ru-RU" sz="2400" dirty="0"/>
              <a:t> </a:t>
            </a:r>
            <a:r>
              <a:rPr lang="ru-RU" sz="2400" dirty="0" err="1"/>
              <a:t>сусідами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продовженням</a:t>
            </a:r>
            <a:r>
              <a:rPr lang="ru-RU" sz="2400" dirty="0"/>
              <a:t> </a:t>
            </a:r>
            <a:r>
              <a:rPr lang="ru-RU" sz="2400" dirty="0" err="1"/>
              <a:t>Європейської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</a:t>
            </a:r>
            <a:r>
              <a:rPr lang="ru-RU" sz="2400" dirty="0" err="1"/>
              <a:t>сусідства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У </a:t>
            </a:r>
            <a:r>
              <a:rPr lang="ru-RU" sz="2400" dirty="0" err="1"/>
              <a:t>травні</a:t>
            </a:r>
            <a:r>
              <a:rPr lang="ru-RU" sz="2400" dirty="0"/>
              <a:t> 2008 р. </a:t>
            </a:r>
            <a:r>
              <a:rPr lang="ru-RU" sz="2400" dirty="0" err="1"/>
              <a:t>міністри</a:t>
            </a:r>
            <a:r>
              <a:rPr lang="ru-RU" sz="2400" dirty="0"/>
              <a:t> </a:t>
            </a:r>
            <a:r>
              <a:rPr lang="ru-RU" sz="2400" dirty="0" err="1"/>
              <a:t>закордонних</a:t>
            </a:r>
            <a:r>
              <a:rPr lang="ru-RU" sz="2400" dirty="0"/>
              <a:t> справ </a:t>
            </a:r>
            <a:r>
              <a:rPr lang="ru-RU" sz="2400" dirty="0" err="1"/>
              <a:t>Швеції</a:t>
            </a:r>
            <a:r>
              <a:rPr lang="ru-RU" sz="2400" dirty="0"/>
              <a:t> і </a:t>
            </a:r>
            <a:r>
              <a:rPr lang="ru-RU" sz="2400" dirty="0" err="1"/>
              <a:t>Польщі</a:t>
            </a:r>
            <a:r>
              <a:rPr lang="ru-RU" sz="2400" dirty="0"/>
              <a:t> передали на </a:t>
            </a:r>
            <a:r>
              <a:rPr lang="ru-RU" sz="2400" dirty="0" err="1"/>
              <a:t>розгляд</a:t>
            </a:r>
            <a:r>
              <a:rPr lang="ru-RU" sz="2400" dirty="0"/>
              <a:t> глав </a:t>
            </a:r>
            <a:r>
              <a:rPr lang="ru-RU" sz="2400" dirty="0" err="1"/>
              <a:t>зовнішньополітичних</a:t>
            </a:r>
            <a:r>
              <a:rPr lang="ru-RU" sz="2400" dirty="0"/>
              <a:t> </a:t>
            </a:r>
            <a:r>
              <a:rPr lang="ru-RU" sz="2400" dirty="0" err="1"/>
              <a:t>відомств</a:t>
            </a:r>
            <a:r>
              <a:rPr lang="ru-RU" sz="2400" dirty="0"/>
              <a:t> держав-</a:t>
            </a:r>
            <a:r>
              <a:rPr lang="ru-RU" sz="2400" dirty="0" err="1"/>
              <a:t>членів</a:t>
            </a:r>
            <a:r>
              <a:rPr lang="ru-RU" sz="2400" dirty="0"/>
              <a:t> ЄС </a:t>
            </a:r>
            <a:r>
              <a:rPr lang="ru-RU" sz="2400" dirty="0" err="1"/>
              <a:t>спільний</a:t>
            </a:r>
            <a:r>
              <a:rPr lang="ru-RU" sz="2400" dirty="0"/>
              <a:t> </a:t>
            </a:r>
            <a:r>
              <a:rPr lang="ru-RU" sz="2400" dirty="0" err="1"/>
              <a:t>позиційний</a:t>
            </a:r>
            <a:r>
              <a:rPr lang="ru-RU" sz="2400" dirty="0"/>
              <a:t> документ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«</a:t>
            </a:r>
            <a:r>
              <a:rPr lang="ru-RU" sz="2400" dirty="0" err="1"/>
              <a:t>Східного</a:t>
            </a:r>
            <a:r>
              <a:rPr lang="ru-RU" sz="2400" dirty="0"/>
              <a:t> партнерства». Проект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націлено</a:t>
            </a:r>
            <a:r>
              <a:rPr lang="ru-RU" sz="2400" dirty="0"/>
              <a:t> на </a:t>
            </a:r>
            <a:r>
              <a:rPr lang="ru-RU" sz="2400" dirty="0" err="1"/>
              <a:t>зближення</a:t>
            </a:r>
            <a:r>
              <a:rPr lang="ru-RU" sz="2400" dirty="0"/>
              <a:t> ЄС </a:t>
            </a:r>
            <a:r>
              <a:rPr lang="ru-RU" sz="2400" dirty="0" err="1"/>
              <a:t>із</a:t>
            </a:r>
            <a:r>
              <a:rPr lang="ru-RU" sz="2400" dirty="0"/>
              <a:t> Азербайджаном, </a:t>
            </a:r>
            <a:r>
              <a:rPr lang="ru-RU" sz="2400" dirty="0" err="1"/>
              <a:t>Вірменією</a:t>
            </a:r>
            <a:r>
              <a:rPr lang="ru-RU" sz="2400" dirty="0"/>
              <a:t>, </a:t>
            </a:r>
            <a:r>
              <a:rPr lang="ru-RU" sz="2400" dirty="0" err="1"/>
              <a:t>Грузією</a:t>
            </a:r>
            <a:r>
              <a:rPr lang="ru-RU" sz="2400" dirty="0"/>
              <a:t>, Молдовою, </a:t>
            </a:r>
            <a:r>
              <a:rPr lang="ru-RU" sz="2400" dirty="0" err="1"/>
              <a:t>Білоруссю</a:t>
            </a:r>
            <a:r>
              <a:rPr lang="ru-RU" sz="2400" dirty="0"/>
              <a:t> й </a:t>
            </a:r>
            <a:r>
              <a:rPr lang="ru-RU" sz="2400" dirty="0" err="1"/>
              <a:t>Україною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ініціаторами</a:t>
            </a:r>
            <a:r>
              <a:rPr lang="ru-RU" sz="2400" dirty="0"/>
              <a:t> проекту стали </a:t>
            </a:r>
            <a:r>
              <a:rPr lang="ru-RU" sz="2400" dirty="0" err="1"/>
              <a:t>Польща</a:t>
            </a:r>
            <a:r>
              <a:rPr lang="ru-RU" sz="2400" dirty="0"/>
              <a:t> та </a:t>
            </a:r>
            <a:r>
              <a:rPr lang="ru-RU" sz="2400" dirty="0" err="1"/>
              <a:t>Швеція</a:t>
            </a:r>
            <a:r>
              <a:rPr lang="ru-RU" sz="2400" dirty="0"/>
              <a:t>.</a:t>
            </a:r>
          </a:p>
          <a:p>
            <a:pPr algn="just"/>
            <a:r>
              <a:rPr lang="ru-RU" sz="2400" u="sng" dirty="0"/>
              <a:t>До проекту </a:t>
            </a:r>
            <a:r>
              <a:rPr lang="ru-RU" sz="2400" u="sng" dirty="0" err="1"/>
              <a:t>увійшли</a:t>
            </a:r>
            <a:r>
              <a:rPr lang="ru-RU" sz="2400" dirty="0"/>
              <a:t> </a:t>
            </a:r>
            <a:r>
              <a:rPr lang="ru-RU" sz="2400" dirty="0" err="1"/>
              <a:t>держави</a:t>
            </a:r>
            <a:r>
              <a:rPr lang="ru-RU" sz="2400" dirty="0"/>
              <a:t>-члени ЄЄ,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, Молдова, </a:t>
            </a:r>
            <a:r>
              <a:rPr lang="ru-RU" sz="2400" dirty="0" err="1"/>
              <a:t>Білорусь</a:t>
            </a:r>
            <a:r>
              <a:rPr lang="ru-RU" sz="2400" dirty="0"/>
              <a:t>, </a:t>
            </a:r>
            <a:r>
              <a:rPr lang="ru-RU" sz="2400" dirty="0" err="1"/>
              <a:t>Грузія</a:t>
            </a:r>
            <a:r>
              <a:rPr lang="ru-RU" sz="2400" dirty="0"/>
              <a:t>, </a:t>
            </a:r>
            <a:r>
              <a:rPr lang="ru-RU" sz="2400" dirty="0" err="1"/>
              <a:t>Вірменія</a:t>
            </a:r>
            <a:r>
              <a:rPr lang="ru-RU" sz="2400" dirty="0"/>
              <a:t> та Азербайджан.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7E4BC07-C8AC-CD46-9BD3-971A455C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A573-CDDF-5849-8B6C-233E4605CE7A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B95B759-70AB-4249-9944-17E9B6C1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BE2F853-659B-C949-B0C5-ADBA756C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49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189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93AC5288-0F9A-694E-B74C-C04AC4F01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926" y="549276"/>
            <a:ext cx="7407275" cy="583247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r>
              <a:rPr lang="uk-UA" altLang="ru-RU" b="1" dirty="0"/>
              <a:t>1. Передумови виникнення Європейського союзу: створення ЄОВС, ЄЕС, Євратому.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Євросоюзу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особливою системою </a:t>
            </a:r>
            <a:r>
              <a:rPr lang="ru-RU" dirty="0" err="1"/>
              <a:t>правових</a:t>
            </a:r>
            <a:r>
              <a:rPr lang="ru-RU" dirty="0"/>
              <a:t> норм </a:t>
            </a:r>
            <a:r>
              <a:rPr lang="ru-RU" b="1" u="sng" dirty="0" err="1"/>
              <a:t>було</a:t>
            </a:r>
            <a:r>
              <a:rPr lang="ru-RU" b="1" u="sng" dirty="0"/>
              <a:t> </a:t>
            </a:r>
            <a:r>
              <a:rPr lang="ru-RU" b="1" u="sng" dirty="0" err="1"/>
              <a:t>зумовлено</a:t>
            </a:r>
            <a:r>
              <a:rPr lang="ru-RU" b="1" u="sng" dirty="0"/>
              <a:t> </a:t>
            </a:r>
            <a:r>
              <a:rPr lang="ru-RU" b="1" u="sng" dirty="0" err="1"/>
              <a:t>розвитком</a:t>
            </a:r>
            <a:r>
              <a:rPr lang="ru-RU" b="1" u="sng" dirty="0"/>
              <a:t> </a:t>
            </a:r>
            <a:r>
              <a:rPr lang="ru-RU" b="1" u="sng" dirty="0" err="1"/>
              <a:t>економічної</a:t>
            </a:r>
            <a:r>
              <a:rPr lang="ru-RU" b="1" u="sng" dirty="0"/>
              <a:t>, </a:t>
            </a:r>
            <a:r>
              <a:rPr lang="ru-RU" b="1" u="sng" dirty="0" err="1"/>
              <a:t>політичної</a:t>
            </a:r>
            <a:r>
              <a:rPr lang="ru-RU" b="1" u="sng" dirty="0"/>
              <a:t> та </a:t>
            </a:r>
            <a:r>
              <a:rPr lang="ru-RU" b="1" u="sng" dirty="0" err="1"/>
              <a:t>правової</a:t>
            </a:r>
            <a:r>
              <a:rPr lang="ru-RU" b="1" u="sng" dirty="0"/>
              <a:t> </a:t>
            </a:r>
            <a:r>
              <a:rPr lang="ru-RU" b="1" u="sng" dirty="0" err="1"/>
              <a:t>інтеграції</a:t>
            </a:r>
            <a:r>
              <a:rPr lang="ru-RU" b="1" u="sng" dirty="0"/>
              <a:t> на </a:t>
            </a:r>
            <a:r>
              <a:rPr lang="ru-RU" b="1" u="sng" dirty="0" err="1"/>
              <a:t>європейському</a:t>
            </a:r>
            <a:r>
              <a:rPr lang="ru-RU" b="1" u="sng" dirty="0"/>
              <a:t> </a:t>
            </a:r>
            <a:r>
              <a:rPr lang="ru-RU" b="1" u="sng" dirty="0" err="1"/>
              <a:t>континенті</a:t>
            </a:r>
            <a:r>
              <a:rPr lang="ru-RU" b="1" u="sng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У 1946 р.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виступі</a:t>
            </a:r>
            <a:r>
              <a:rPr lang="ru-RU" dirty="0"/>
              <a:t> у </a:t>
            </a:r>
            <a:r>
              <a:rPr lang="ru-RU" dirty="0" err="1"/>
              <a:t>Цюріху</a:t>
            </a:r>
            <a:r>
              <a:rPr lang="ru-RU" dirty="0"/>
              <a:t> (</a:t>
            </a:r>
            <a:r>
              <a:rPr lang="ru-RU" dirty="0" err="1"/>
              <a:t>Швейцарія</a:t>
            </a:r>
            <a:r>
              <a:rPr lang="ru-RU" dirty="0"/>
              <a:t>)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В. </a:t>
            </a:r>
            <a:r>
              <a:rPr lang="ru-RU" dirty="0" err="1"/>
              <a:t>Черчілль</a:t>
            </a:r>
            <a:r>
              <a:rPr lang="ru-RU" dirty="0"/>
              <a:t> закликав до </a:t>
            </a:r>
            <a:r>
              <a:rPr lang="ru-RU" b="1" u="sng" dirty="0" err="1"/>
              <a:t>створення</a:t>
            </a:r>
            <a:r>
              <a:rPr lang="ru-RU" b="1" u="sng" dirty="0"/>
              <a:t> </a:t>
            </a:r>
            <a:r>
              <a:rPr lang="ru-RU" b="1" u="sng" dirty="0" err="1"/>
              <a:t>Сполучених</a:t>
            </a:r>
            <a:r>
              <a:rPr lang="ru-RU" b="1" u="sng" dirty="0"/>
              <a:t> </a:t>
            </a:r>
            <a:r>
              <a:rPr lang="ru-RU" b="1" u="sng" dirty="0" err="1"/>
              <a:t>Штатів</a:t>
            </a:r>
            <a:r>
              <a:rPr lang="ru-RU" b="1" u="sng" dirty="0"/>
              <a:t> </a:t>
            </a:r>
            <a:r>
              <a:rPr lang="ru-RU" b="1" u="sng" dirty="0" err="1"/>
              <a:t>Європи</a:t>
            </a:r>
            <a:r>
              <a:rPr lang="ru-RU" b="1" u="sng" dirty="0"/>
              <a:t>. </a:t>
            </a:r>
            <a:r>
              <a:rPr lang="ru-RU" dirty="0"/>
              <a:t>На </a:t>
            </a:r>
            <a:r>
              <a:rPr lang="ru-RU" dirty="0" err="1"/>
              <a:t>його</a:t>
            </a:r>
            <a:r>
              <a:rPr lang="ru-RU" dirty="0"/>
              <a:t> думку,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міждержавне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повинно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базуватись</a:t>
            </a:r>
            <a:r>
              <a:rPr lang="ru-RU" dirty="0"/>
              <a:t> на </a:t>
            </a:r>
            <a:r>
              <a:rPr lang="ru-RU" dirty="0" err="1"/>
              <a:t>партнерстві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та </a:t>
            </a:r>
            <a:r>
              <a:rPr lang="ru-RU" dirty="0" err="1"/>
              <a:t>Німеччини</a:t>
            </a:r>
            <a:r>
              <a:rPr lang="ru-RU" dirty="0"/>
              <a:t>, чия </a:t>
            </a:r>
            <a:r>
              <a:rPr lang="ru-RU" dirty="0" err="1"/>
              <a:t>ворожнеча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/>
              <a:t>ст.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b="1" u="sng" dirty="0" err="1"/>
              <a:t>трьох</a:t>
            </a:r>
            <a:r>
              <a:rPr lang="ru-RU" b="1" u="sng" dirty="0"/>
              <a:t> </a:t>
            </a:r>
            <a:r>
              <a:rPr lang="ru-RU" b="1" u="sng" dirty="0" err="1"/>
              <a:t>найбільш</a:t>
            </a:r>
            <a:r>
              <a:rPr lang="ru-RU" b="1" u="sng" dirty="0"/>
              <a:t> </a:t>
            </a:r>
            <a:r>
              <a:rPr lang="ru-RU" b="1" u="sng" dirty="0" err="1"/>
              <a:t>руйнівних</a:t>
            </a:r>
            <a:r>
              <a:rPr lang="ru-RU" b="1" u="sng" dirty="0"/>
              <a:t> </a:t>
            </a:r>
            <a:r>
              <a:rPr lang="ru-RU" b="1" u="sng" dirty="0" err="1"/>
              <a:t>військових</a:t>
            </a:r>
            <a:r>
              <a:rPr lang="ru-RU" b="1" u="sng" dirty="0"/>
              <a:t> </a:t>
            </a:r>
            <a:r>
              <a:rPr lang="ru-RU" b="1" u="sng" dirty="0" err="1"/>
              <a:t>конфліктів</a:t>
            </a:r>
            <a:r>
              <a:rPr lang="ru-RU" b="1" u="sng" dirty="0"/>
              <a:t> в </a:t>
            </a:r>
            <a:r>
              <a:rPr lang="ru-RU" b="1" u="sng" dirty="0" err="1"/>
              <a:t>Європі</a:t>
            </a:r>
            <a:r>
              <a:rPr lang="ru-RU" b="1" u="sng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b="1" u="sng" dirty="0"/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інтеграційних</a:t>
            </a:r>
            <a:r>
              <a:rPr lang="ru-RU" dirty="0"/>
              <a:t> </a:t>
            </a:r>
            <a:r>
              <a:rPr lang="ru-RU" dirty="0" err="1"/>
              <a:t>об'єднань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b="1" u="sng" dirty="0" err="1"/>
              <a:t>виявила</a:t>
            </a:r>
            <a:r>
              <a:rPr lang="ru-RU" b="1" u="sng" dirty="0"/>
              <a:t> </a:t>
            </a:r>
            <a:r>
              <a:rPr lang="ru-RU" b="1" u="sng" dirty="0" err="1"/>
              <a:t>Франція</a:t>
            </a:r>
            <a:r>
              <a:rPr lang="ru-RU" dirty="0"/>
              <a:t>, яка </a:t>
            </a:r>
            <a:r>
              <a:rPr lang="ru-RU" dirty="0" err="1"/>
              <a:t>побоювалась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b="1" u="sng" dirty="0"/>
              <a:t>Тому у 1950 р. </a:t>
            </a:r>
            <a:r>
              <a:rPr lang="ru-RU" b="1" u="sng" dirty="0" err="1"/>
              <a:t>Міністр</a:t>
            </a:r>
            <a:r>
              <a:rPr lang="ru-RU" b="1" u="sng" dirty="0"/>
              <a:t> </a:t>
            </a:r>
            <a:r>
              <a:rPr lang="ru-RU" b="1" u="sng" dirty="0" err="1"/>
              <a:t>закордонних</a:t>
            </a:r>
            <a:r>
              <a:rPr lang="ru-RU" b="1" u="sng" dirty="0"/>
              <a:t> справ </a:t>
            </a:r>
            <a:r>
              <a:rPr lang="ru-RU" b="1" u="sng" dirty="0" err="1"/>
              <a:t>Франції</a:t>
            </a:r>
            <a:r>
              <a:rPr lang="ru-RU" b="1" u="sng" dirty="0"/>
              <a:t> </a:t>
            </a:r>
            <a:r>
              <a:rPr lang="ru-RU" b="1" u="sng" dirty="0" err="1"/>
              <a:t>Робер</a:t>
            </a:r>
            <a:r>
              <a:rPr lang="ru-RU" b="1" u="sng" dirty="0"/>
              <a:t> Шуман</a:t>
            </a:r>
            <a:r>
              <a:rPr lang="ru-RU" b="1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заснувати</a:t>
            </a:r>
            <a:r>
              <a:rPr lang="ru-RU" dirty="0"/>
              <a:t> </a:t>
            </a:r>
            <a:r>
              <a:rPr lang="ru-RU" dirty="0" err="1"/>
              <a:t>міждержавне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, яке могло б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b="1" u="sng" dirty="0" err="1"/>
              <a:t>вугільну</a:t>
            </a:r>
            <a:r>
              <a:rPr lang="ru-RU" b="1" u="sng" dirty="0"/>
              <a:t> та </a:t>
            </a:r>
            <a:r>
              <a:rPr lang="ru-RU" b="1" u="sng" dirty="0" err="1"/>
              <a:t>сталеварну</a:t>
            </a:r>
            <a:r>
              <a:rPr lang="ru-RU" b="1" u="sng" dirty="0"/>
              <a:t> </a:t>
            </a:r>
            <a:r>
              <a:rPr lang="ru-RU" b="1" u="sng" dirty="0" err="1"/>
              <a:t>промисловість</a:t>
            </a:r>
            <a:r>
              <a:rPr lang="ru-RU" b="1" u="sng" dirty="0"/>
              <a:t> </a:t>
            </a:r>
            <a:r>
              <a:rPr lang="ru-RU" b="1" u="sng" dirty="0" err="1"/>
              <a:t>країн-членів</a:t>
            </a:r>
            <a:r>
              <a:rPr lang="ru-RU" b="1" u="sng" dirty="0"/>
              <a:t>.</a:t>
            </a:r>
            <a:r>
              <a:rPr lang="ru-RU" dirty="0"/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належала Жану Моне. План </a:t>
            </a:r>
            <a:r>
              <a:rPr lang="ru-RU" dirty="0" err="1"/>
              <a:t>Монне</a:t>
            </a:r>
            <a:r>
              <a:rPr lang="ru-RU" dirty="0"/>
              <a:t>-Шумана </a:t>
            </a:r>
            <a:r>
              <a:rPr lang="ru-RU" dirty="0" err="1"/>
              <a:t>закладав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6A3608-E9B5-E140-8BCC-71399AD4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A471E-9A85-DB47-87BF-FBA73FB61D20}" type="slidenum">
              <a:rPr lang="ru-RU" altLang="ru-UA">
                <a:solidFill>
                  <a:srgbClr val="B5A788"/>
                </a:solidFill>
              </a:rPr>
              <a:pPr eaLnBrk="1" hangingPunct="1"/>
              <a:t>5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59339-351E-0F15-B6ED-B22D45E6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r>
              <a:rPr lang="ru-RU" sz="3200" u="sng" dirty="0"/>
              <a:t>На </a:t>
            </a:r>
            <a:r>
              <a:rPr lang="ru-RU" sz="3200" u="sng" dirty="0" err="1"/>
              <a:t>створення</a:t>
            </a:r>
            <a:r>
              <a:rPr lang="ru-RU" sz="3200" u="sng" dirty="0"/>
              <a:t> проекту </a:t>
            </a:r>
            <a:r>
              <a:rPr lang="ru-RU" sz="3200" u="sng" dirty="0" err="1"/>
              <a:t>вплинули</a:t>
            </a:r>
            <a:r>
              <a:rPr lang="ru-RU" sz="3200" u="sng" dirty="0"/>
              <a:t> </a:t>
            </a:r>
            <a:r>
              <a:rPr lang="ru-RU" sz="3200" u="sng" dirty="0" err="1"/>
              <a:t>такі</a:t>
            </a:r>
            <a:r>
              <a:rPr lang="ru-RU" sz="3200" u="sng" dirty="0"/>
              <a:t> </a:t>
            </a:r>
            <a:r>
              <a:rPr lang="ru-RU" sz="3200" u="sng" dirty="0" err="1"/>
              <a:t>чинники</a:t>
            </a:r>
            <a:r>
              <a:rPr lang="ru-RU" sz="3200" dirty="0"/>
              <a:t>: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4D700-B507-B20A-986E-A1D42E70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978409"/>
            <a:ext cx="10178322" cy="2740152"/>
          </a:xfrm>
        </p:spPr>
        <p:txBody>
          <a:bodyPr/>
          <a:lstStyle/>
          <a:p>
            <a:pPr algn="just"/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сусідства</a:t>
            </a:r>
            <a:r>
              <a:rPr lang="ru-RU" dirty="0"/>
              <a:t> не брала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ЄС з </a:t>
            </a:r>
            <a:r>
              <a:rPr lang="ru-RU" dirty="0" err="1"/>
              <a:t>окремими</a:t>
            </a:r>
            <a:r>
              <a:rPr lang="ru-RU" dirty="0"/>
              <a:t> державами-</a:t>
            </a:r>
            <a:r>
              <a:rPr lang="ru-RU" dirty="0" err="1"/>
              <a:t>сусідами</a:t>
            </a:r>
            <a:r>
              <a:rPr lang="ru-RU" dirty="0"/>
              <a:t> та </a:t>
            </a:r>
            <a:r>
              <a:rPr lang="ru-RU" dirty="0" err="1"/>
              <a:t>потребувала</a:t>
            </a:r>
            <a:r>
              <a:rPr lang="ru-RU" dirty="0"/>
              <a:t> перегляду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регіоналізації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</a:t>
            </a:r>
            <a:r>
              <a:rPr lang="ru-RU" dirty="0" err="1"/>
              <a:t>створити</a:t>
            </a:r>
            <a:r>
              <a:rPr lang="ru-RU" dirty="0"/>
              <a:t> один формат </a:t>
            </a:r>
            <a:r>
              <a:rPr lang="ru-RU" dirty="0" err="1"/>
              <a:t>відносин</a:t>
            </a:r>
            <a:r>
              <a:rPr lang="ru-RU" dirty="0"/>
              <a:t> з </a:t>
            </a:r>
            <a:r>
              <a:rPr lang="ru-RU" dirty="0" err="1"/>
              <a:t>усіма</a:t>
            </a:r>
            <a:r>
              <a:rPr lang="ru-RU" dirty="0"/>
              <a:t> державами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та </a:t>
            </a:r>
            <a:r>
              <a:rPr lang="ru-RU" dirty="0" err="1"/>
              <a:t>Чорноморського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невдалими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8-денна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Росією</a:t>
            </a:r>
            <a:r>
              <a:rPr lang="ru-RU" dirty="0"/>
              <a:t> та </a:t>
            </a:r>
            <a:r>
              <a:rPr lang="ru-RU" dirty="0" err="1"/>
              <a:t>Грузією</a:t>
            </a:r>
            <a:r>
              <a:rPr lang="ru-RU" dirty="0"/>
              <a:t> у 2008 р. </a:t>
            </a:r>
            <a:r>
              <a:rPr lang="ru-RU" dirty="0" err="1"/>
              <a:t>підштовхнула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r>
              <a:rPr lang="ru-RU" dirty="0"/>
              <a:t> та </a:t>
            </a:r>
            <a:r>
              <a:rPr lang="ru-RU" dirty="0" err="1"/>
              <a:t>аналітиків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активно </a:t>
            </a:r>
            <a:r>
              <a:rPr lang="ru-RU" dirty="0" err="1"/>
              <a:t>рекомендувати</a:t>
            </a:r>
            <a:r>
              <a:rPr lang="ru-RU" dirty="0"/>
              <a:t> ЄС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.</a:t>
            </a:r>
          </a:p>
          <a:p>
            <a:pPr algn="just"/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0145CACE-E636-A244-BC38-5181CC60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E82-F964-7644-AA8F-ACBFD9AEE41E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C59C72B-77E6-A644-8612-9B56C000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798C9-84B2-024D-8429-C52A281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50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3156B-E372-C422-31DD-0D594CB2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80" y="3429000"/>
            <a:ext cx="6217634" cy="25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26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D247D-7039-857B-BE29-D040EC4D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6825522" cy="1492132"/>
          </a:xfrm>
        </p:spPr>
        <p:txBody>
          <a:bodyPr>
            <a:noAutofit/>
          </a:bodyPr>
          <a:lstStyle/>
          <a:p>
            <a:r>
              <a:rPr lang="ru-RU" sz="3200" dirty="0" err="1"/>
              <a:t>Досягнення</a:t>
            </a:r>
            <a:r>
              <a:rPr lang="ru-RU" sz="3200" dirty="0"/>
              <a:t> мети проекту «</a:t>
            </a:r>
            <a:r>
              <a:rPr lang="ru-RU" sz="3200" dirty="0" err="1"/>
              <a:t>Східного</a:t>
            </a:r>
            <a:r>
              <a:rPr lang="ru-RU" sz="3200" dirty="0"/>
              <a:t> партнерства» </a:t>
            </a:r>
            <a:r>
              <a:rPr lang="ru-RU" sz="3200" dirty="0" err="1"/>
              <a:t>пов’язан</a:t>
            </a:r>
            <a:r>
              <a:rPr lang="en" sz="3200" dirty="0" err="1"/>
              <a:t>i</a:t>
            </a:r>
            <a:r>
              <a:rPr lang="en" sz="3200" dirty="0"/>
              <a:t> </a:t>
            </a:r>
            <a:r>
              <a:rPr lang="ru-RU" sz="3200" dirty="0"/>
              <a:t>з </a:t>
            </a:r>
            <a:r>
              <a:rPr lang="ru-RU" sz="3200" dirty="0" err="1"/>
              <a:t>наступними</a:t>
            </a:r>
            <a:r>
              <a:rPr lang="ru-RU" sz="3200" u="sng" dirty="0"/>
              <a:t> </a:t>
            </a:r>
            <a:r>
              <a:rPr lang="ru-RU" sz="3200" u="sng" dirty="0" err="1"/>
              <a:t>цілями</a:t>
            </a:r>
            <a:r>
              <a:rPr lang="ru-RU" sz="3200" dirty="0"/>
              <a:t>:</a:t>
            </a:r>
            <a:endParaRPr lang="ru-UA" sz="32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18B34A-9D91-4A46-93FC-47E8D015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6F8A-0524-8741-BD65-5712DAA2FB0A}" type="datetime1">
              <a:rPr lang="ru-RU" smtClean="0"/>
              <a:t>10.10.2025</a:t>
            </a:fld>
            <a:endParaRPr lang="ru-UA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4858295-C000-4340-805A-7ABF47B1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09632C-09D8-5E44-8FBF-EB20D589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51</a:t>
            </a:fld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CF8F03-FE8A-D79B-B664-FF56C81FA558}"/>
              </a:ext>
            </a:extLst>
          </p:cNvPr>
          <p:cNvSpPr/>
          <p:nvPr/>
        </p:nvSpPr>
        <p:spPr>
          <a:xfrm>
            <a:off x="1143000" y="2136339"/>
            <a:ext cx="6825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сприяння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політичному</a:t>
            </a:r>
            <a:r>
              <a:rPr lang="ru-RU" sz="2400" dirty="0"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latin typeface="Libre Franklin" panose="020F0502020204030204" pitchFamily="34" charset="0"/>
              </a:rPr>
              <a:t>економічному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наближенню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партнерських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країн</a:t>
            </a:r>
            <a:r>
              <a:rPr lang="ru-RU" sz="2400" dirty="0">
                <a:latin typeface="Libre Franklin" panose="020F0502020204030204" pitchFamily="34" charset="0"/>
              </a:rPr>
              <a:t> до ЄС;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підтримка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безпеки</a:t>
            </a:r>
            <a:r>
              <a:rPr lang="ru-RU" sz="2400" dirty="0">
                <a:latin typeface="Libre Franklin" panose="020F0502020204030204" pitchFamily="34" charset="0"/>
              </a:rPr>
              <a:t> та </a:t>
            </a:r>
            <a:r>
              <a:rPr lang="ru-RU" sz="2400" dirty="0" err="1">
                <a:latin typeface="Libre Franklin" panose="020F0502020204030204" pitchFamily="34" charset="0"/>
              </a:rPr>
              <a:t>стабільності</a:t>
            </a:r>
            <a:r>
              <a:rPr lang="ru-RU" sz="2400" dirty="0">
                <a:latin typeface="Libre Franklin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встановлення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партнерських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стосунків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між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організаціями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громадянського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суспільства</a:t>
            </a:r>
            <a:r>
              <a:rPr lang="ru-RU" sz="2400" dirty="0">
                <a:latin typeface="Libre Franklin" panose="020F0502020204030204" pitchFamily="34" charset="0"/>
              </a:rPr>
              <a:t> та урядами </a:t>
            </a:r>
            <a:r>
              <a:rPr lang="ru-RU" sz="2400" dirty="0" err="1">
                <a:latin typeface="Libre Franklin" panose="020F0502020204030204" pitchFamily="34" charset="0"/>
              </a:rPr>
              <a:t>країн</a:t>
            </a:r>
            <a:r>
              <a:rPr lang="ru-RU" sz="2400" dirty="0">
                <a:latin typeface="Libre Franklin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підтримка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встановлення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контактів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між</a:t>
            </a:r>
            <a:r>
              <a:rPr lang="ru-RU" sz="2400" dirty="0">
                <a:latin typeface="Libre Franklin" panose="020F0502020204030204" pitchFamily="34" charset="0"/>
              </a:rPr>
              <a:t> людьми за </a:t>
            </a:r>
            <a:r>
              <a:rPr lang="ru-RU" sz="2400" dirty="0" err="1">
                <a:latin typeface="Libre Franklin" panose="020F0502020204030204" pitchFamily="34" charset="0"/>
              </a:rPr>
              <a:t>допомогою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лібералізації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візового</a:t>
            </a:r>
            <a:r>
              <a:rPr lang="ru-RU" sz="2400" dirty="0">
                <a:latin typeface="Libre Franklin" panose="020F0502020204030204" pitchFamily="34" charset="0"/>
              </a:rPr>
              <a:t> режиму;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підвищення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рівня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енергетичної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безпеки</a:t>
            </a:r>
            <a:r>
              <a:rPr lang="ru-RU" sz="2400" dirty="0">
                <a:latin typeface="Libre Franklin" panose="020F050202020403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Libre Franklin" panose="020F0502020204030204" pitchFamily="34" charset="0"/>
              </a:rPr>
              <a:t>захист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навколишнього</a:t>
            </a:r>
            <a:r>
              <a:rPr lang="ru-RU" sz="2400" dirty="0">
                <a:latin typeface="Libre Franklin" panose="020F0502020204030204" pitchFamily="34" charset="0"/>
              </a:rPr>
              <a:t> </a:t>
            </a:r>
            <a:r>
              <a:rPr lang="ru-RU" sz="2400" dirty="0" err="1">
                <a:latin typeface="Libre Franklin" panose="020F0502020204030204" pitchFamily="34" charset="0"/>
              </a:rPr>
              <a:t>середовища</a:t>
            </a:r>
            <a:r>
              <a:rPr lang="ru-RU" sz="2400" dirty="0">
                <a:latin typeface="Libre Franklin" panose="020F0502020204030204" pitchFamily="34" charset="0"/>
              </a:rPr>
              <a:t>.</a:t>
            </a:r>
            <a:endParaRPr lang="ru-RU" sz="2400" b="0" i="0" dirty="0">
              <a:effectLst/>
              <a:latin typeface="Libre Franklin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B28F12-E938-AC05-253F-E587B6FF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82385"/>
            <a:ext cx="3175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80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1F2DA-0467-D9A7-91F3-F4CE400A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7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/>
              <a:t>Східне</a:t>
            </a:r>
            <a:r>
              <a:rPr lang="ru-RU" sz="3100" dirty="0"/>
              <a:t> партнерство </a:t>
            </a:r>
            <a:r>
              <a:rPr lang="ru-RU" sz="3100" dirty="0" err="1"/>
              <a:t>показує</a:t>
            </a:r>
            <a:r>
              <a:rPr lang="ru-RU" sz="3100" dirty="0"/>
              <a:t> </a:t>
            </a:r>
            <a:br>
              <a:rPr lang="ru-RU" sz="3100" dirty="0"/>
            </a:br>
            <a:r>
              <a:rPr lang="ru-RU" sz="3100" dirty="0" err="1"/>
              <a:t>прагнення</a:t>
            </a:r>
            <a:r>
              <a:rPr lang="ru-RU" sz="3100" dirty="0"/>
              <a:t> </a:t>
            </a:r>
            <a:r>
              <a:rPr lang="ru-RU" sz="3100" dirty="0" err="1"/>
              <a:t>Європейського</a:t>
            </a:r>
            <a:r>
              <a:rPr lang="ru-RU" sz="3100" dirty="0"/>
              <a:t> Союзу </a:t>
            </a:r>
            <a:r>
              <a:rPr lang="ru-RU" sz="3100" dirty="0" err="1"/>
              <a:t>щодо</a:t>
            </a:r>
            <a:r>
              <a:rPr lang="ru-RU" sz="3100" dirty="0"/>
              <a:t>:</a:t>
            </a:r>
            <a:br>
              <a:rPr lang="ru-RU" sz="31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5BD5A-EF8C-879F-A858-48E23CEB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0160"/>
            <a:ext cx="10178322" cy="43129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країн-партнерів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наблизитись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з метою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стали: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східноєвропейських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безвізового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сферах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DBBDE02-D67D-AD43-8466-70CFF75D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87A5-3379-0B43-9423-421A74747756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DFFDAC3-59FF-0348-9A9D-4CF4797B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76E3687-582C-5941-BF6A-A1BB91A0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368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B9C810-3D13-D7F2-0B72-823F5436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533401"/>
            <a:ext cx="4587240" cy="521207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проект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проекту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br>
              <a:rPr lang="ru-RU" dirty="0"/>
            </a:br>
            <a:endParaRPr lang="ru-UA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BA81BE-8933-A64C-8914-9159B7A6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5C83-89F3-BC48-9B23-3925563FECA2}" type="datetime1">
              <a:rPr lang="ru-RU" smtClean="0"/>
              <a:t>10.10.2025</a:t>
            </a:fld>
            <a:endParaRPr lang="ru-UA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C85005D5-9311-0449-949F-707A28D9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7F5A918-8449-C749-AC05-D5F5CC3F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53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2ECD50-2CA9-7826-6CB3-F052CBB6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32" y="533401"/>
            <a:ext cx="5988738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ABF1A-BB94-4B33-0622-B4A184DB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87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Для </a:t>
            </a:r>
            <a:r>
              <a:rPr lang="ru-RU" sz="3600" dirty="0" err="1"/>
              <a:t>України</a:t>
            </a:r>
            <a:r>
              <a:rPr lang="ru-RU" sz="3600" dirty="0"/>
              <a:t> – у </a:t>
            </a:r>
            <a:r>
              <a:rPr lang="ru-RU" sz="3600" dirty="0" err="1"/>
              <a:t>проекті</a:t>
            </a:r>
            <a:r>
              <a:rPr lang="ru-RU" sz="3600" dirty="0"/>
              <a:t> «</a:t>
            </a:r>
            <a:r>
              <a:rPr lang="ru-RU" sz="3600" dirty="0" err="1"/>
              <a:t>Східне</a:t>
            </a:r>
            <a:r>
              <a:rPr lang="ru-RU" sz="3600" dirty="0"/>
              <a:t> партнерство» </a:t>
            </a:r>
            <a:r>
              <a:rPr lang="ru-RU" sz="3600" dirty="0" err="1"/>
              <a:t>було</a:t>
            </a:r>
            <a:r>
              <a:rPr lang="ru-RU" sz="3600" dirty="0"/>
              <a:t> </a:t>
            </a:r>
            <a:r>
              <a:rPr lang="ru-RU" sz="3600" dirty="0" err="1"/>
              <a:t>передбачено</a:t>
            </a:r>
            <a:r>
              <a:rPr lang="ru-RU" sz="3600" dirty="0"/>
              <a:t>:</a:t>
            </a:r>
            <a:br>
              <a:rPr lang="ru-RU" sz="3600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11C91-8FB0-6336-A3B5-3EDCC52E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080" y="1950721"/>
            <a:ext cx="6979920" cy="3505199"/>
          </a:xfrm>
        </p:spPr>
        <p:txBody>
          <a:bodyPr>
            <a:normAutofit/>
          </a:bodyPr>
          <a:lstStyle/>
          <a:p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поглибленої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;</a:t>
            </a:r>
          </a:p>
          <a:p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інституційної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країн-партнерів</a:t>
            </a:r>
            <a:r>
              <a:rPr lang="ru-RU" dirty="0"/>
              <a:t>;</a:t>
            </a:r>
          </a:p>
          <a:p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ЄС;</a:t>
            </a:r>
          </a:p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інтегрованої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кордонами;</a:t>
            </a:r>
          </a:p>
          <a:p>
            <a:r>
              <a:rPr lang="ru-RU" dirty="0" err="1"/>
              <a:t>співпрацю</a:t>
            </a:r>
            <a:r>
              <a:rPr lang="ru-RU" dirty="0"/>
              <a:t> у сферах </a:t>
            </a:r>
            <a:r>
              <a:rPr lang="ru-RU" dirty="0" err="1"/>
              <a:t>енергетичної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;</a:t>
            </a:r>
          </a:p>
          <a:p>
            <a:r>
              <a:rPr lang="ru-RU" dirty="0" err="1"/>
              <a:t>лібералізацію</a:t>
            </a:r>
            <a:r>
              <a:rPr lang="ru-RU" dirty="0"/>
              <a:t> </a:t>
            </a:r>
            <a:r>
              <a:rPr lang="ru-RU" dirty="0" err="1"/>
              <a:t>візового</a:t>
            </a:r>
            <a:r>
              <a:rPr lang="ru-RU" dirty="0"/>
              <a:t> режиму.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27DDA992-1CAF-DA4D-8643-DB8BC6EC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A66B-F427-8C43-81CE-09B5AF013F9A}" type="datetime1">
              <a:rPr lang="ru-RU" smtClean="0"/>
              <a:t>10.10.2025</a:t>
            </a:fld>
            <a:endParaRPr lang="ru-UA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46F4737B-260E-134E-AC09-18F6EC16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Павлюк Т.С. к.е.н.,доц.</a:t>
            </a:r>
            <a:endParaRPr lang="ru-UA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98E58FD-E93B-394A-BA72-BC44DA30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EFBA-7824-AA44-BC0C-2574B54A2861}" type="slidenum">
              <a:rPr lang="ru-UA" smtClean="0"/>
              <a:t>54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CDBA86-8B7E-607B-40CF-4525F089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15440"/>
            <a:ext cx="3069367" cy="20387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DB378B-E981-BE4B-95BF-945F682E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807" y="3811728"/>
            <a:ext cx="1944593" cy="21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533A1-8461-9648-9499-4F8E12B0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300BD5-C9EF-5042-A045-FA03F2790C23}" type="slidenum">
              <a:rPr lang="ru-RU" altLang="ru-UA">
                <a:solidFill>
                  <a:srgbClr val="B5A788"/>
                </a:solidFill>
              </a:rPr>
              <a:pPr eaLnBrk="1" hangingPunct="1"/>
              <a:t>6</a:t>
            </a:fld>
            <a:endParaRPr lang="ru-RU" altLang="ru-UA">
              <a:solidFill>
                <a:srgbClr val="B5A788"/>
              </a:solidFill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4DB5C1C3-CB30-574E-9B08-7C5C0886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549275"/>
            <a:ext cx="16557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6">
            <a:extLst>
              <a:ext uri="{FF2B5EF4-FFF2-40B4-BE49-F238E27FC236}">
                <a16:creationId xmlns:a16="http://schemas.microsoft.com/office/drawing/2014/main" id="{FFAB95F8-E6C7-6F4C-BAA1-BB1F446AE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357564"/>
            <a:ext cx="74168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ru-RU" b="1"/>
              <a:t>Робе́р Шума́н</a:t>
            </a:r>
            <a:r>
              <a:rPr lang="vi-VN" altLang="ru-RU"/>
              <a:t> (фр. </a:t>
            </a:r>
            <a:r>
              <a:rPr lang="en-US" altLang="ru-RU" i="1"/>
              <a:t>Robert Schuman</a:t>
            </a:r>
            <a:r>
              <a:rPr lang="en-US" altLang="ru-RU"/>
              <a:t>, 1886 — †1963) — </a:t>
            </a:r>
            <a:r>
              <a:rPr lang="vi-VN" altLang="ru-RU"/>
              <a:t>французький дипломат, міністр закордонних справ</a:t>
            </a:r>
            <a:r>
              <a:rPr lang="uk-UA" altLang="ru-RU"/>
              <a:t> </a:t>
            </a:r>
            <a:r>
              <a:rPr lang="vi-VN" altLang="ru-RU"/>
              <a:t>Франції, один з «батьків-фундаторів» європейської інтеграції.</a:t>
            </a:r>
          </a:p>
          <a:p>
            <a:pPr algn="just" eaLnBrk="1" hangingPunct="1"/>
            <a:r>
              <a:rPr lang="vi-VN" altLang="ru-RU"/>
              <a:t>9 травня 1950 року оприлюднив «Декларацію Шумана» — план створення спільноти вугілля та сталі з</a:t>
            </a:r>
            <a:r>
              <a:rPr lang="uk-UA" altLang="ru-RU"/>
              <a:t> </a:t>
            </a:r>
            <a:r>
              <a:rPr lang="vi-VN" altLang="ru-RU"/>
              <a:t>Німеччиною та іншими європейськими країнами. </a:t>
            </a:r>
            <a:endParaRPr lang="uk-UA" altLang="ru-RU"/>
          </a:p>
          <a:p>
            <a:pPr algn="just" eaLnBrk="1" hangingPunct="1"/>
            <a:r>
              <a:rPr lang="ru-RU" altLang="ru-RU"/>
              <a:t>Громадянин Німеччини до Першої світової війни (за війни був залучений до роботи в німецькій адміністрації як юрист), після війни формально стає французом.</a:t>
            </a:r>
          </a:p>
          <a:p>
            <a:pPr algn="just" eaLnBrk="1" hangingPunct="1"/>
            <a:r>
              <a:rPr lang="ru-RU" altLang="ru-RU"/>
              <a:t>Заарештований німцями під час Другої світової війни.</a:t>
            </a:r>
          </a:p>
          <a:p>
            <a:pPr algn="just" eaLnBrk="1" hangingPunct="1"/>
            <a:r>
              <a:rPr lang="ru-RU" altLang="ru-RU"/>
              <a:t>Після війни успішно продовжив політичну кар'єру у Франції</a:t>
            </a:r>
            <a:endParaRPr lang="vi-VN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229CC-5729-5B43-A478-6FE34EF6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94E627-395B-E04E-A94C-EE4CC228F959}" type="slidenum">
              <a:rPr lang="ru-RU" altLang="ru-UA">
                <a:solidFill>
                  <a:srgbClr val="B5A788"/>
                </a:solidFill>
              </a:rPr>
              <a:pPr eaLnBrk="1" hangingPunct="1"/>
              <a:t>7</a:t>
            </a:fld>
            <a:endParaRPr lang="ru-RU" altLang="ru-UA">
              <a:solidFill>
                <a:srgbClr val="B5A788"/>
              </a:solidFill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FE6624D-1437-4345-9718-859B0DE3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6" y="188914"/>
            <a:ext cx="416401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6">
            <a:extLst>
              <a:ext uri="{FF2B5EF4-FFF2-40B4-BE49-F238E27FC236}">
                <a16:creationId xmlns:a16="http://schemas.microsoft.com/office/drawing/2014/main" id="{C1597DF0-F388-6142-A98E-4B69EFE7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2967038"/>
            <a:ext cx="74120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Жан Моне</a:t>
            </a:r>
            <a:r>
              <a:rPr lang="ru-RU" altLang="ru-RU"/>
              <a:t> (9 листопада 1888, Коньяк — †16 березня 1979, Париж) — економіст, що почав свою кар’єру на чолі родинного коньячного виробництва в містечку Коньяк.</a:t>
            </a:r>
          </a:p>
          <a:p>
            <a:pPr algn="just" eaLnBrk="1" hangingPunct="1"/>
            <a:r>
              <a:rPr lang="ru-RU" altLang="ru-RU"/>
              <a:t>Він палко вірив у повномасштабне європейське об’єднання - </a:t>
            </a:r>
            <a:r>
              <a:rPr lang="ru-RU" altLang="ru-RU" b="1" u="sng"/>
              <a:t>політичне, військове та економічне.</a:t>
            </a:r>
          </a:p>
          <a:p>
            <a:pPr algn="just" eaLnBrk="1" hangingPunct="1"/>
            <a:r>
              <a:rPr lang="ru-RU" altLang="ru-RU"/>
              <a:t>Моне дістав прізвисько "батько Європи". Автор вислову: "</a:t>
            </a:r>
            <a:r>
              <a:rPr lang="ru-RU" altLang="ru-RU" b="1" i="1" u="sng"/>
              <a:t>Європи ніколи не було - Європу ще треба створити</a:t>
            </a:r>
            <a:r>
              <a:rPr lang="ru-RU" altLang="ru-RU"/>
              <a:t>" (свого часу Бісмарк відмахнувся від Європи як суто "географічного уявлення" і минуло сім десятиліть, а Моне ще відчував силу Бісмаркової зневаги).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F2165C5-6AC2-DA44-A261-0D9645DB9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632" y="678786"/>
            <a:ext cx="7407275" cy="554513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«</a:t>
            </a:r>
            <a:r>
              <a:rPr lang="ru-RU" b="1" u="sng" dirty="0" err="1"/>
              <a:t>Комунітарний</a:t>
            </a:r>
            <a:r>
              <a:rPr lang="ru-RU" b="1" u="sng" dirty="0"/>
              <a:t> метод</a:t>
            </a:r>
            <a:r>
              <a:rPr lang="ru-RU" dirty="0"/>
              <a:t>" –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"</a:t>
            </a:r>
            <a:r>
              <a:rPr lang="ru-RU" dirty="0" err="1"/>
              <a:t>міжурядового</a:t>
            </a:r>
            <a:r>
              <a:rPr lang="ru-RU" dirty="0"/>
              <a:t> методу" в </a:t>
            </a:r>
            <a:r>
              <a:rPr lang="ru-RU" dirty="0" err="1"/>
              <a:t>міжнародних</a:t>
            </a:r>
            <a:r>
              <a:rPr lang="ru-RU" dirty="0"/>
              <a:t> (</a:t>
            </a:r>
            <a:r>
              <a:rPr lang="ru-RU" dirty="0" err="1"/>
              <a:t>міжурядових</a:t>
            </a:r>
            <a:r>
              <a:rPr lang="ru-RU" dirty="0"/>
              <a:t>) </a:t>
            </a:r>
            <a:r>
              <a:rPr lang="ru-RU" dirty="0" err="1"/>
              <a:t>організаціях</a:t>
            </a:r>
            <a:r>
              <a:rPr lang="ru-RU" dirty="0"/>
              <a:t> і </a:t>
            </a:r>
            <a:r>
              <a:rPr lang="ru-RU" dirty="0" err="1"/>
              <a:t>заснованого</a:t>
            </a:r>
            <a:r>
              <a:rPr lang="ru-RU" dirty="0"/>
              <a:t> на </a:t>
            </a:r>
            <a:r>
              <a:rPr lang="ru-RU" dirty="0" err="1"/>
              <a:t>традиційних</a:t>
            </a:r>
            <a:r>
              <a:rPr lang="ru-RU" dirty="0"/>
              <a:t> формах </a:t>
            </a:r>
            <a:r>
              <a:rPr lang="ru-RU" dirty="0" err="1"/>
              <a:t>дипломатії</a:t>
            </a:r>
            <a:r>
              <a:rPr lang="ru-RU" dirty="0"/>
              <a:t> й </a:t>
            </a:r>
            <a:r>
              <a:rPr lang="ru-RU" dirty="0" err="1"/>
              <a:t>співробітництва</a:t>
            </a:r>
            <a:r>
              <a:rPr lang="ru-RU" dirty="0"/>
              <a:t> держав-</a:t>
            </a:r>
            <a:r>
              <a:rPr lang="ru-RU" dirty="0" err="1"/>
              <a:t>учасників</a:t>
            </a:r>
            <a:r>
              <a:rPr lang="ru-RU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"</a:t>
            </a:r>
            <a:r>
              <a:rPr lang="ru-RU" dirty="0" err="1"/>
              <a:t>Комунітарний</a:t>
            </a:r>
            <a:r>
              <a:rPr lang="ru-RU" dirty="0"/>
              <a:t> метод", </a:t>
            </a:r>
            <a:r>
              <a:rPr lang="ru-RU" dirty="0" err="1"/>
              <a:t>розроблений</a:t>
            </a:r>
            <a:r>
              <a:rPr lang="ru-RU" dirty="0"/>
              <a:t> Ж. Моне, </a:t>
            </a:r>
            <a:r>
              <a:rPr lang="ru-RU" b="1" u="sng" dirty="0" err="1"/>
              <a:t>містить</a:t>
            </a:r>
            <a:r>
              <a:rPr lang="ru-RU" b="1" u="sng" dirty="0"/>
              <a:t> у </a:t>
            </a:r>
            <a:r>
              <a:rPr lang="ru-RU" b="1" u="sng" dirty="0" err="1"/>
              <a:t>собі</a:t>
            </a:r>
            <a:r>
              <a:rPr lang="ru-RU" b="1" u="sng" dirty="0"/>
              <a:t> </a:t>
            </a:r>
            <a:r>
              <a:rPr lang="ru-RU" b="1" u="sng" dirty="0" err="1"/>
              <a:t>чотири</a:t>
            </a:r>
            <a:r>
              <a:rPr lang="ru-RU" b="1" u="sng" dirty="0"/>
              <a:t> </a:t>
            </a:r>
            <a:r>
              <a:rPr lang="ru-RU" b="1" u="sng" dirty="0" err="1"/>
              <a:t>основних</a:t>
            </a:r>
            <a:r>
              <a:rPr lang="ru-RU" b="1" u="sng" dirty="0"/>
              <a:t> </a:t>
            </a:r>
            <a:r>
              <a:rPr lang="ru-RU" b="1" u="sng" dirty="0" err="1"/>
              <a:t>положення</a:t>
            </a:r>
            <a:r>
              <a:rPr lang="ru-RU" b="1" u="sng" dirty="0"/>
              <a:t>: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1. </a:t>
            </a:r>
            <a:r>
              <a:rPr lang="ru-RU" b="1" u="sng" dirty="0" err="1"/>
              <a:t>Федеративна</a:t>
            </a:r>
            <a:r>
              <a:rPr lang="ru-RU" b="1" u="sng" dirty="0"/>
              <a:t> мета</a:t>
            </a:r>
            <a:r>
              <a:rPr lang="ru-RU" dirty="0"/>
              <a:t>. "Шляхом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підвалин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, </a:t>
            </a:r>
            <a:r>
              <a:rPr lang="ru-RU" dirty="0" err="1"/>
              <a:t>необхідної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миру".</a:t>
            </a:r>
            <a:br>
              <a:rPr lang="ru-RU" dirty="0"/>
            </a:br>
            <a:r>
              <a:rPr lang="ru-RU" dirty="0"/>
              <a:t>2. </a:t>
            </a:r>
            <a:r>
              <a:rPr lang="ru-RU" b="1" u="sng" dirty="0" err="1"/>
              <a:t>Поступовість</a:t>
            </a:r>
            <a:r>
              <a:rPr lang="ru-RU" b="1" u="sng" dirty="0"/>
              <a:t> </a:t>
            </a:r>
            <a:r>
              <a:rPr lang="ru-RU" b="1" u="sng" dirty="0" err="1"/>
              <a:t>інтеграції</a:t>
            </a:r>
            <a:r>
              <a:rPr lang="ru-RU" dirty="0"/>
              <a:t>. </a:t>
            </a:r>
            <a:r>
              <a:rPr lang="ru-RU" dirty="0" err="1"/>
              <a:t>Федерація</a:t>
            </a:r>
            <a:r>
              <a:rPr lang="ru-RU" dirty="0"/>
              <a:t> як </a:t>
            </a:r>
            <a:r>
              <a:rPr lang="ru-RU" dirty="0" err="1"/>
              <a:t>кінцева</a:t>
            </a:r>
            <a:r>
              <a:rPr lang="ru-RU" dirty="0"/>
              <a:t> мета </a:t>
            </a:r>
            <a:r>
              <a:rPr lang="ru-RU" dirty="0" err="1"/>
              <a:t>інтеграційного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не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негайної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(</a:t>
            </a:r>
            <a:r>
              <a:rPr lang="ru-RU" dirty="0" err="1"/>
              <a:t>чогобажали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радикальні</a:t>
            </a:r>
            <a:r>
              <a:rPr lang="ru-RU" dirty="0"/>
              <a:t>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федералістських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).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поступовий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у </a:t>
            </a:r>
            <a:r>
              <a:rPr lang="ru-RU" dirty="0" err="1"/>
              <a:t>заданому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- </a:t>
            </a:r>
            <a:r>
              <a:rPr lang="ru-RU" dirty="0" err="1"/>
              <a:t>федералізації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й </a:t>
            </a:r>
            <a:r>
              <a:rPr lang="ru-RU" dirty="0" err="1"/>
              <a:t>донині</a:t>
            </a:r>
            <a:r>
              <a:rPr lang="ru-RU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/>
              <a:t>3. </a:t>
            </a:r>
            <a:r>
              <a:rPr lang="ru-RU" u="sng" dirty="0"/>
              <a:t>«</a:t>
            </a:r>
            <a:r>
              <a:rPr lang="ru-RU" b="1" u="sng" dirty="0" err="1"/>
              <a:t>Злиття</a:t>
            </a:r>
            <a:r>
              <a:rPr lang="ru-RU" b="1" u="sng" dirty="0"/>
              <a:t> </a:t>
            </a:r>
            <a:r>
              <a:rPr lang="ru-RU" b="1" u="sng" dirty="0" err="1"/>
              <a:t>невід'ємних</a:t>
            </a:r>
            <a:r>
              <a:rPr lang="ru-RU" b="1" u="sng" dirty="0"/>
              <a:t> </a:t>
            </a:r>
            <a:r>
              <a:rPr lang="ru-RU" b="1" u="sng" dirty="0" err="1"/>
              <a:t>інтересів</a:t>
            </a:r>
            <a:r>
              <a:rPr lang="ru-RU" dirty="0"/>
              <a:t>",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4. </a:t>
            </a:r>
            <a:r>
              <a:rPr lang="ru-RU" b="1" u="sng" dirty="0" err="1"/>
              <a:t>Обмеження</a:t>
            </a:r>
            <a:r>
              <a:rPr lang="ru-RU" b="1" u="sng" dirty="0"/>
              <a:t> державного </a:t>
            </a:r>
            <a:r>
              <a:rPr lang="ru-RU" b="1" u="sng" dirty="0" err="1"/>
              <a:t>суверенітету</a:t>
            </a:r>
            <a:r>
              <a:rPr lang="ru-RU" b="1" u="sng" dirty="0"/>
              <a:t> й </a:t>
            </a:r>
            <a:r>
              <a:rPr lang="ru-RU" b="1" u="sng" dirty="0" err="1"/>
              <a:t>будівництво</a:t>
            </a:r>
            <a:r>
              <a:rPr lang="ru-RU" b="1" u="sng" dirty="0"/>
              <a:t> </a:t>
            </a:r>
            <a:r>
              <a:rPr lang="ru-RU" b="1" u="sng" dirty="0" err="1"/>
              <a:t>федеративної</a:t>
            </a:r>
            <a:r>
              <a:rPr lang="ru-RU" b="1" u="sng" dirty="0"/>
              <a:t> </a:t>
            </a:r>
            <a:r>
              <a:rPr lang="ru-RU" b="1" u="sng" dirty="0" err="1"/>
              <a:t>Європи</a:t>
            </a:r>
            <a:r>
              <a:rPr lang="ru-RU" b="1" dirty="0"/>
              <a:t> </a:t>
            </a:r>
            <a:r>
              <a:rPr lang="ru-RU" dirty="0" err="1"/>
              <a:t>тривалий</a:t>
            </a:r>
            <a:r>
              <a:rPr lang="ru-RU" dirty="0"/>
              <a:t>, </a:t>
            </a:r>
            <a:r>
              <a:rPr lang="ru-RU" dirty="0" err="1"/>
              <a:t>поетапний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Його</a:t>
            </a:r>
            <a:r>
              <a:rPr lang="ru-RU" dirty="0"/>
              <a:t> першим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став </a:t>
            </a:r>
            <a:r>
              <a:rPr lang="ru-RU" dirty="0" err="1"/>
              <a:t>Паризький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1951 р.</a:t>
            </a:r>
            <a:endParaRPr lang="uk-UA" dirty="0"/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204E42-8E92-7B46-9858-EA494128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258106-95A1-5B4F-884E-DB9DEC5D4689}" type="slidenum">
              <a:rPr lang="ru-RU" altLang="ru-UA">
                <a:solidFill>
                  <a:srgbClr val="B5A788"/>
                </a:solidFill>
              </a:rPr>
              <a:pPr eaLnBrk="1" hangingPunct="1"/>
              <a:t>8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D17BEB1-1E93-3B4C-B7CC-703DF9C1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88" y="1145512"/>
            <a:ext cx="7407275" cy="489585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18 </a:t>
            </a:r>
            <a:r>
              <a:rPr lang="ru-RU" b="1" u="sng" dirty="0" err="1"/>
              <a:t>квітня</a:t>
            </a:r>
            <a:r>
              <a:rPr lang="ru-RU" b="1" u="sng" dirty="0"/>
              <a:t> 1951 року «план Шумана»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реалізовано</a:t>
            </a:r>
            <a:r>
              <a:rPr lang="ru-RU" dirty="0"/>
              <a:t> через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Паризького</a:t>
            </a:r>
            <a:r>
              <a:rPr lang="ru-RU" dirty="0"/>
              <a:t> договору про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з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співтовариств</a:t>
            </a:r>
            <a:r>
              <a:rPr lang="ru-RU" dirty="0"/>
              <a:t> - </a:t>
            </a:r>
            <a:r>
              <a:rPr lang="ru-RU" b="1" u="sng" dirty="0" err="1"/>
              <a:t>Європейського</a:t>
            </a:r>
            <a:r>
              <a:rPr lang="ru-RU" b="1" u="sng" dirty="0"/>
              <a:t> </a:t>
            </a:r>
            <a:r>
              <a:rPr lang="ru-RU" b="1" u="sng" dirty="0" err="1"/>
              <a:t>співтовариства</a:t>
            </a:r>
            <a:r>
              <a:rPr lang="ru-RU" b="1" u="sng" dirty="0"/>
              <a:t> </a:t>
            </a:r>
            <a:r>
              <a:rPr lang="ru-RU" b="1" u="sng" dirty="0" err="1"/>
              <a:t>вугілля</a:t>
            </a:r>
            <a:r>
              <a:rPr lang="ru-RU" b="1" u="sng" dirty="0"/>
              <a:t> та </a:t>
            </a:r>
            <a:r>
              <a:rPr lang="ru-RU" b="1" u="sng" dirty="0" err="1"/>
              <a:t>сталі</a:t>
            </a:r>
            <a:r>
              <a:rPr lang="ru-RU" b="1" u="sng" dirty="0"/>
              <a:t> (ЄСВС). 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b="1" u="sng" dirty="0"/>
              <a:t>До складу ЄСВС </a:t>
            </a:r>
            <a:r>
              <a:rPr lang="ru-RU" b="1" u="sng" dirty="0" err="1"/>
              <a:t>увійшли</a:t>
            </a:r>
            <a:r>
              <a:rPr lang="ru-RU" b="1" u="sng" dirty="0"/>
              <a:t> </a:t>
            </a:r>
            <a:r>
              <a:rPr lang="ru-RU" b="1" u="sng" dirty="0" err="1"/>
              <a:t>шість</a:t>
            </a:r>
            <a:r>
              <a:rPr lang="ru-RU" b="1" u="sng" dirty="0"/>
              <a:t> </a:t>
            </a:r>
            <a:r>
              <a:rPr lang="ru-RU" b="1" u="sng" dirty="0" err="1"/>
              <a:t>країн</a:t>
            </a:r>
            <a:r>
              <a:rPr lang="ru-RU" b="1" u="sng" dirty="0"/>
              <a:t>: </a:t>
            </a:r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Бельгія</a:t>
            </a:r>
            <a:r>
              <a:rPr lang="ru-RU" dirty="0"/>
              <a:t>, </a:t>
            </a:r>
            <a:r>
              <a:rPr lang="ru-RU" dirty="0" err="1"/>
              <a:t>Італія</a:t>
            </a:r>
            <a:r>
              <a:rPr lang="ru-RU" dirty="0"/>
              <a:t>, Люксембург, </a:t>
            </a:r>
            <a:r>
              <a:rPr lang="ru-RU" dirty="0" err="1"/>
              <a:t>Нідерланди</a:t>
            </a:r>
            <a:r>
              <a:rPr lang="ru-RU" dirty="0"/>
              <a:t>, </a:t>
            </a:r>
            <a:r>
              <a:rPr lang="ru-RU" dirty="0" err="1"/>
              <a:t>Німеччина</a:t>
            </a:r>
            <a:r>
              <a:rPr lang="ru-RU" dirty="0"/>
              <a:t> та </a:t>
            </a:r>
            <a:r>
              <a:rPr lang="ru-RU" dirty="0" err="1"/>
              <a:t>Франція</a:t>
            </a:r>
            <a:r>
              <a:rPr lang="ru-RU" dirty="0"/>
              <a:t> 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600" dirty="0"/>
              <a:t>(«</a:t>
            </a:r>
            <a:r>
              <a:rPr lang="ru-RU" sz="1600" dirty="0" err="1"/>
              <a:t>європейська</a:t>
            </a:r>
            <a:r>
              <a:rPr lang="ru-RU" sz="1600" dirty="0"/>
              <a:t> </a:t>
            </a:r>
            <a:r>
              <a:rPr lang="ru-RU" sz="1600" dirty="0" err="1"/>
              <a:t>шістка</a:t>
            </a:r>
            <a:r>
              <a:rPr lang="ru-RU" sz="1600" dirty="0"/>
              <a:t>», стала «локомотивом»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інтеграції</a:t>
            </a:r>
            <a:r>
              <a:rPr lang="ru-RU" sz="1600" dirty="0"/>
              <a:t>).</a:t>
            </a:r>
            <a:r>
              <a:rPr lang="ru-RU" dirty="0"/>
              <a:t> </a:t>
            </a:r>
            <a:r>
              <a:rPr lang="ru-RU" b="1" u="sng" dirty="0" err="1"/>
              <a:t>Договір</a:t>
            </a:r>
            <a:r>
              <a:rPr lang="ru-RU" b="1" u="sng" dirty="0"/>
              <a:t> про ЄСВС </a:t>
            </a:r>
            <a:r>
              <a:rPr lang="ru-RU" b="1" u="sng" dirty="0" err="1"/>
              <a:t>набув</a:t>
            </a:r>
            <a:r>
              <a:rPr lang="ru-RU" b="1" u="sng" dirty="0"/>
              <a:t> </a:t>
            </a:r>
            <a:r>
              <a:rPr lang="ru-RU" b="1" u="sng" dirty="0" err="1"/>
              <a:t>чинності</a:t>
            </a:r>
            <a:r>
              <a:rPr lang="ru-RU" b="1" u="sng" dirty="0"/>
              <a:t> 23 </a:t>
            </a:r>
            <a:r>
              <a:rPr lang="ru-RU" b="1" u="sng" dirty="0" err="1"/>
              <a:t>липня</a:t>
            </a:r>
            <a:r>
              <a:rPr lang="ru-RU" b="1" u="sng" dirty="0"/>
              <a:t> 1952 року.</a:t>
            </a:r>
          </a:p>
          <a:p>
            <a:pPr algn="just">
              <a:spcBef>
                <a:spcPts val="0"/>
              </a:spcBef>
              <a:defRPr/>
            </a:pPr>
            <a:endParaRPr lang="ru-RU" dirty="0"/>
          </a:p>
          <a:p>
            <a:pPr algn="just">
              <a:spcBef>
                <a:spcPts val="0"/>
              </a:spcBef>
              <a:defRPr/>
            </a:pPr>
            <a:r>
              <a:rPr lang="ru-RU" dirty="0" err="1"/>
              <a:t>Паризький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про </a:t>
            </a:r>
            <a:r>
              <a:rPr lang="ru-RU" dirty="0" err="1"/>
              <a:t>заснування</a:t>
            </a:r>
            <a:r>
              <a:rPr lang="ru-RU" dirty="0"/>
              <a:t> ЄСВС являв собою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документ. </a:t>
            </a:r>
            <a:r>
              <a:rPr lang="ru-RU" u="sng" dirty="0"/>
              <a:t>З одного боку, </a:t>
            </a:r>
            <a:r>
              <a:rPr lang="ru-RU" u="sng" dirty="0" err="1"/>
              <a:t>закріплені</a:t>
            </a:r>
            <a:r>
              <a:rPr lang="ru-RU" u="sng" dirty="0"/>
              <a:t> в </a:t>
            </a:r>
            <a:r>
              <a:rPr lang="ru-RU" u="sng" dirty="0" err="1"/>
              <a:t>документі</a:t>
            </a:r>
            <a:r>
              <a:rPr lang="ru-RU" u="sng" dirty="0"/>
              <a:t> </a:t>
            </a:r>
            <a:r>
              <a:rPr lang="ru-RU" u="sng" dirty="0" err="1"/>
              <a:t>положення</a:t>
            </a:r>
            <a:r>
              <a:rPr lang="ru-RU" u="sng" dirty="0"/>
              <a:t> </a:t>
            </a:r>
            <a:r>
              <a:rPr lang="ru-RU" u="sng" dirty="0" err="1"/>
              <a:t>забезпечували</a:t>
            </a:r>
            <a:r>
              <a:rPr lang="ru-RU" u="sng" dirty="0"/>
              <a:t> </a:t>
            </a:r>
            <a:r>
              <a:rPr lang="ru-RU" u="sng" dirty="0" err="1"/>
              <a:t>централізований</a:t>
            </a:r>
            <a:r>
              <a:rPr lang="ru-RU" u="sng" dirty="0"/>
              <a:t> контроль над </a:t>
            </a:r>
            <a:r>
              <a:rPr lang="ru-RU" u="sng" dirty="0" err="1"/>
              <a:t>цінами</a:t>
            </a:r>
            <a:r>
              <a:rPr lang="ru-RU" u="sng" dirty="0"/>
              <a:t> на </a:t>
            </a:r>
            <a:r>
              <a:rPr lang="ru-RU" u="sng" dirty="0" err="1"/>
              <a:t>вугілля</a:t>
            </a:r>
            <a:r>
              <a:rPr lang="ru-RU" u="sng" dirty="0"/>
              <a:t> та </a:t>
            </a:r>
            <a:r>
              <a:rPr lang="ru-RU" u="sng" dirty="0" err="1"/>
              <a:t>вироби</a:t>
            </a:r>
            <a:r>
              <a:rPr lang="ru-RU" u="sng" dirty="0"/>
              <a:t> </a:t>
            </a:r>
            <a:r>
              <a:rPr lang="ru-RU" u="sng" dirty="0" err="1"/>
              <a:t>зі</a:t>
            </a:r>
            <a:r>
              <a:rPr lang="ru-RU" u="sng" dirty="0"/>
              <a:t> </a:t>
            </a:r>
            <a:r>
              <a:rPr lang="ru-RU" u="sng" dirty="0" err="1"/>
              <a:t>сталі</a:t>
            </a:r>
            <a:r>
              <a:rPr lang="ru-RU" u="sng" dirty="0"/>
              <a:t>.</a:t>
            </a:r>
            <a:r>
              <a:rPr lang="ru-RU" dirty="0"/>
              <a:t> В такому </a:t>
            </a:r>
            <a:r>
              <a:rPr lang="ru-RU" dirty="0" err="1"/>
              <a:t>контролі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"</a:t>
            </a:r>
            <a:r>
              <a:rPr lang="ru-RU" dirty="0" err="1"/>
              <a:t>дирижизму</a:t>
            </a:r>
            <a:r>
              <a:rPr lang="ru-RU" u="sng" dirty="0"/>
              <a:t>". З </a:t>
            </a:r>
            <a:r>
              <a:rPr lang="ru-RU" u="sng" dirty="0" err="1"/>
              <a:t>іншого</a:t>
            </a:r>
            <a:r>
              <a:rPr lang="ru-RU" u="sng" dirty="0"/>
              <a:t> боку, </a:t>
            </a:r>
            <a:r>
              <a:rPr lang="ru-RU" u="sng" dirty="0" err="1"/>
              <a:t>решта</a:t>
            </a:r>
            <a:r>
              <a:rPr lang="ru-RU" u="sng" dirty="0"/>
              <a:t> </a:t>
            </a:r>
            <a:r>
              <a:rPr lang="ru-RU" u="sng" dirty="0" err="1"/>
              <a:t>положень</a:t>
            </a:r>
            <a:r>
              <a:rPr lang="ru-RU" u="sng" dirty="0"/>
              <a:t> договору </a:t>
            </a:r>
            <a:r>
              <a:rPr lang="ru-RU" u="sng" dirty="0" err="1"/>
              <a:t>передбачали</a:t>
            </a:r>
            <a:r>
              <a:rPr lang="ru-RU" u="sng" dirty="0"/>
              <a:t> </a:t>
            </a:r>
            <a:r>
              <a:rPr lang="ru-RU" u="sng" dirty="0" err="1"/>
              <a:t>створення</a:t>
            </a:r>
            <a:r>
              <a:rPr lang="ru-RU" u="sng" dirty="0"/>
              <a:t> </a:t>
            </a:r>
            <a:r>
              <a:rPr lang="ru-RU" u="sng" dirty="0" err="1"/>
              <a:t>зони</a:t>
            </a:r>
            <a:r>
              <a:rPr lang="ru-RU" u="sng" dirty="0"/>
              <a:t> </a:t>
            </a:r>
            <a:r>
              <a:rPr lang="ru-RU" u="sng" dirty="0" err="1"/>
              <a:t>вільної</a:t>
            </a:r>
            <a:r>
              <a:rPr lang="ru-RU" u="sng" dirty="0"/>
              <a:t> </a:t>
            </a:r>
            <a:r>
              <a:rPr lang="ru-RU" u="sng" dirty="0" err="1"/>
              <a:t>торгівлі</a:t>
            </a:r>
            <a:r>
              <a:rPr lang="ru-RU" u="sng" dirty="0"/>
              <a:t> </a:t>
            </a:r>
            <a:r>
              <a:rPr lang="ru-RU" u="sng" dirty="0" err="1"/>
              <a:t>вугіллям</a:t>
            </a:r>
            <a:r>
              <a:rPr lang="ru-RU" u="sng" dirty="0"/>
              <a:t> та </a:t>
            </a:r>
            <a:r>
              <a:rPr lang="ru-RU" u="sng" dirty="0" err="1"/>
              <a:t>сталлю</a:t>
            </a:r>
            <a:r>
              <a:rPr lang="ru-RU" u="sng" dirty="0"/>
              <a:t> з </a:t>
            </a:r>
            <a:r>
              <a:rPr lang="ru-RU" u="sng" dirty="0" err="1"/>
              <a:t>дуже</a:t>
            </a:r>
            <a:r>
              <a:rPr lang="ru-RU" u="sng" dirty="0"/>
              <a:t> </a:t>
            </a:r>
            <a:r>
              <a:rPr lang="ru-RU" u="sng" dirty="0" err="1"/>
              <a:t>обмеженим</a:t>
            </a:r>
            <a:r>
              <a:rPr lang="ru-RU" u="sng" dirty="0"/>
              <a:t> </a:t>
            </a:r>
            <a:r>
              <a:rPr lang="ru-RU" u="sng" dirty="0" err="1"/>
              <a:t>втручанням</a:t>
            </a:r>
            <a:r>
              <a:rPr lang="ru-RU" u="sng" dirty="0"/>
              <a:t> </a:t>
            </a:r>
            <a:r>
              <a:rPr lang="ru-RU" dirty="0"/>
              <a:t>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з боку </a:t>
            </a:r>
            <a:r>
              <a:rPr lang="ru-RU" dirty="0" err="1"/>
              <a:t>державних</a:t>
            </a:r>
            <a:r>
              <a:rPr lang="ru-RU" dirty="0"/>
              <a:t> структур </a:t>
            </a:r>
            <a:r>
              <a:rPr lang="ru-RU" dirty="0" err="1"/>
              <a:t>країн-членів</a:t>
            </a:r>
            <a:r>
              <a:rPr lang="ru-RU" dirty="0"/>
              <a:t>.</a:t>
            </a:r>
          </a:p>
          <a:p>
            <a:pPr algn="just">
              <a:spcBef>
                <a:spcPts val="0"/>
              </a:spcBef>
              <a:defRPr/>
            </a:pPr>
            <a:endParaRPr lang="uk-UA" dirty="0"/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FECA6D-26CC-E147-A2AB-960C42DD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CF323C-7A9F-9546-806D-D1A5F2E17CCE}" type="slidenum">
              <a:rPr lang="ru-RU" altLang="ru-UA">
                <a:solidFill>
                  <a:srgbClr val="B5A788"/>
                </a:solidFill>
              </a:rPr>
              <a:pPr eaLnBrk="1" hangingPunct="1"/>
              <a:t>9</a:t>
            </a:fld>
            <a:endParaRPr lang="ru-RU" altLang="ru-UA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{2AE942BA-7242-7341-94A4-E4F94CD87B5F}tf10001060</Template>
  <TotalTime>3539</TotalTime>
  <Words>5026</Words>
  <Application>Microsoft Macintosh PowerPoint</Application>
  <PresentationFormat>Широкоэкранный</PresentationFormat>
  <Paragraphs>405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Calibri</vt:lpstr>
      <vt:lpstr>Libre Franklin</vt:lpstr>
      <vt:lpstr>palatino linotype</vt:lpstr>
      <vt:lpstr>Times New Roman</vt:lpstr>
      <vt:lpstr>Times New Roman</vt:lpstr>
      <vt:lpstr>Trebuchet MS</vt:lpstr>
      <vt:lpstr>Wingdings 2</vt:lpstr>
      <vt:lpstr>Wingdings 3</vt:lpstr>
      <vt:lpstr>Аспект</vt:lpstr>
      <vt:lpstr>       ґ      Тема 1: Євроінтеграція України: шлях до європейської родини.                </vt:lpstr>
      <vt:lpstr>Презентация PowerPoint</vt:lpstr>
      <vt:lpstr>Презентация PowerPoint</vt:lpstr>
      <vt:lpstr>Інтеграція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Європейська інтеграція є наглядним прикладом вертикальної інтеграції, якій притаманні наступні етапи становлення: </vt:lpstr>
      <vt:lpstr>Презентация PowerPoint</vt:lpstr>
      <vt:lpstr>Презентация PowerPoint</vt:lpstr>
      <vt:lpstr>Риси ЄС як міждержавного інтеграційного об’єднання. </vt:lpstr>
      <vt:lpstr>У контексті теоретичного розуміння європейської інтеграції доречно звернути увагу на основні європейські цінності. Європейський Союз ґрунтується на цінностях: </vt:lpstr>
      <vt:lpstr>На рівні ЄС до процесу ухвалення рішень залучено декілька інституцій, зокрема: </vt:lpstr>
      <vt:lpstr>Європейська інтеграція базується на спільних політиках, які розвиваються та примножуються завдяки особливій процедурі прийняття рішень Співтовариства, що є ознакою такої інтеграції </vt:lpstr>
      <vt:lpstr>Презентация PowerPoint</vt:lpstr>
      <vt:lpstr>Політика ЄС включає:</vt:lpstr>
      <vt:lpstr>спільні політики ЄС формуються за такими моделями: </vt:lpstr>
      <vt:lpstr>Презентация PowerPoint</vt:lpstr>
      <vt:lpstr>Презентация PowerPoint</vt:lpstr>
      <vt:lpstr>Презентация PowerPoint</vt:lpstr>
      <vt:lpstr>Основні горизонтальні політики ЄС (соціальна, регіональна, конкурентна, екологічна)</vt:lpstr>
      <vt:lpstr>Мета соціальної політики ЄС (136-137 ст. Амстердамського договору): </vt:lpstr>
      <vt:lpstr>Презентация PowerPoint</vt:lpstr>
      <vt:lpstr>Презентация PowerPoint</vt:lpstr>
      <vt:lpstr>ЗОВНІШНЯ ПОЛІТИКА ЄС </vt:lpstr>
      <vt:lpstr>Основні цілі спільної зовнішньої політики Європейського Союзу: 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щодо спільної зовнішньої політики проходять у наступних формах: </vt:lpstr>
      <vt:lpstr>Презентация PowerPoint</vt:lpstr>
      <vt:lpstr>У міжнародному масштабі ЄС використовує свої дипломатичні, політичні, економічні, безпекові та гуманітарні інструменти для мирного вирішення конфліктів, зокрема в Лівії, Сирії та Україні. </vt:lpstr>
      <vt:lpstr>Європейська політика сусідства </vt:lpstr>
      <vt:lpstr>Цілі Європейської політики сусідства є: </vt:lpstr>
      <vt:lpstr>До Європейської політики сусідства входять 16 країн </vt:lpstr>
      <vt:lpstr>Презентация PowerPoint</vt:lpstr>
      <vt:lpstr>Європейська політика сусідства на означає:</vt:lpstr>
      <vt:lpstr>Європейська політика сусідства проводить свою діяльність, керуючись наступними принципами:</vt:lpstr>
      <vt:lpstr>У 2015 році концепція Європейської політики сусідства мала деякі зміни. Одним із головних завдань стало посилення співпраці з питань безпеки, а також більша участь у виробленні політики всіх партнерів.  </vt:lpstr>
      <vt:lpstr>Презентация PowerPoint</vt:lpstr>
      <vt:lpstr>«Східне партнерство» </vt:lpstr>
      <vt:lpstr>На створення проекту вплинули такі чинники:</vt:lpstr>
      <vt:lpstr>Досягнення мети проекту «Східного партнерства» пов’язанi з наступними цілями:</vt:lpstr>
      <vt:lpstr>Східне партнерство показує  прагнення Європейського Союзу щодо: </vt:lpstr>
      <vt:lpstr>Презентация PowerPoint</vt:lpstr>
      <vt:lpstr>Для України – у проекті «Східне партнерство» було передбачено: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98</cp:revision>
  <dcterms:created xsi:type="dcterms:W3CDTF">2022-05-17T15:23:31Z</dcterms:created>
  <dcterms:modified xsi:type="dcterms:W3CDTF">2025-10-10T15:49:05Z</dcterms:modified>
</cp:coreProperties>
</file>