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1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73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82" r:id="rId17"/>
    <p:sldId id="283" r:id="rId18"/>
    <p:sldId id="284" r:id="rId19"/>
    <p:sldId id="274" r:id="rId20"/>
    <p:sldId id="285" r:id="rId21"/>
    <p:sldId id="275" r:id="rId22"/>
    <p:sldId id="279" r:id="rId23"/>
    <p:sldId id="278" r:id="rId24"/>
    <p:sldId id="280" r:id="rId25"/>
    <p:sldId id="281" r:id="rId26"/>
    <p:sldId id="286" r:id="rId27"/>
    <p:sldId id="287" r:id="rId28"/>
    <p:sldId id="288" r:id="rId29"/>
    <p:sldId id="289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0.wmf"/><Relationship Id="rId4" Type="http://schemas.openxmlformats.org/officeDocument/2006/relationships/image" Target="../media/image3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39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11" Type="http://schemas.openxmlformats.org/officeDocument/2006/relationships/image" Target="../media/image55.wmf"/><Relationship Id="rId5" Type="http://schemas.openxmlformats.org/officeDocument/2006/relationships/image" Target="../media/image49.wmf"/><Relationship Id="rId10" Type="http://schemas.openxmlformats.org/officeDocument/2006/relationships/image" Target="../media/image54.wmf"/><Relationship Id="rId4" Type="http://schemas.openxmlformats.org/officeDocument/2006/relationships/image" Target="../media/image48.wmf"/><Relationship Id="rId9" Type="http://schemas.openxmlformats.org/officeDocument/2006/relationships/image" Target="../media/image53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1.wmf"/><Relationship Id="rId1" Type="http://schemas.openxmlformats.org/officeDocument/2006/relationships/image" Target="../media/image56.wmf"/><Relationship Id="rId6" Type="http://schemas.openxmlformats.org/officeDocument/2006/relationships/image" Target="../media/image59.wmf"/><Relationship Id="rId5" Type="http://schemas.openxmlformats.org/officeDocument/2006/relationships/image" Target="../media/image52.wmf"/><Relationship Id="rId4" Type="http://schemas.openxmlformats.org/officeDocument/2006/relationships/image" Target="../media/image5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11.05.2021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0E7B9-BBF7-48F4-87A6-B60852335D08}" type="slidenum">
              <a:rPr lang="uk-UA" smtClean="0"/>
              <a:t>18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92283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11.05.2021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7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1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4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4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6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3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1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52.wmf"/><Relationship Id="rId3" Type="http://schemas.openxmlformats.org/officeDocument/2006/relationships/oleObject" Target="../embeddings/oleObject43.bin"/><Relationship Id="rId21" Type="http://schemas.openxmlformats.org/officeDocument/2006/relationships/oleObject" Target="../embeddings/oleObject52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9.wmf"/><Relationship Id="rId17" Type="http://schemas.openxmlformats.org/officeDocument/2006/relationships/oleObject" Target="../embeddings/oleObject50.bin"/><Relationship Id="rId25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.wmf"/><Relationship Id="rId20" Type="http://schemas.openxmlformats.org/officeDocument/2006/relationships/image" Target="../media/image53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7.bin"/><Relationship Id="rId24" Type="http://schemas.openxmlformats.org/officeDocument/2006/relationships/oleObject" Target="../embeddings/oleObject54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23" Type="http://schemas.openxmlformats.org/officeDocument/2006/relationships/oleObject" Target="../embeddings/oleObject53.bin"/><Relationship Id="rId10" Type="http://schemas.openxmlformats.org/officeDocument/2006/relationships/image" Target="../media/image48.wmf"/><Relationship Id="rId19" Type="http://schemas.openxmlformats.org/officeDocument/2006/relationships/oleObject" Target="../embeddings/oleObject51.bin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50.wmf"/><Relationship Id="rId22" Type="http://schemas.openxmlformats.org/officeDocument/2006/relationships/image" Target="../media/image54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60.bin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8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59.wmf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</a:t>
            </a: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ГРАФІКА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" name="Rectangle 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9" name="Rectangle 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1" name="Rectangle 1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3" name="Rectangle 1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" name="Rectangle 1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1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" name="Rectangle 1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1" name="Rectangle 1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1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8" name="Rectangle 1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1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7" name="Rectangle 1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1" name="Rectangle 19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3" name="Rectangle 19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5" name="Rectangle 2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7" name="Rectangle 2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9" name="Rectangle 2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1" name="Rectangle 2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2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5" name="Rectangle 2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7" name="Rectangle 2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9" name="Rectangle 2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2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3" name="Rectangle 2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5" name="Rectangle 2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2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Складені поверхні Без’є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рис.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дві суміжні порції кубічної поверхні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Без’е , задані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відповідно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рівняннями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Неперервність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складен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ої поверхні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границ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порц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ій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будет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забезпечена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Останнє співвідношення у матричній формі має вид 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0705938"/>
              </p:ext>
            </p:extLst>
          </p:nvPr>
        </p:nvGraphicFramePr>
        <p:xfrm>
          <a:off x="1043608" y="2636912"/>
          <a:ext cx="6408737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0" name="Формула" r:id="rId3" imgW="3657600" imgH="279400" progId="Equation.3">
                  <p:embed/>
                </p:oleObj>
              </mc:Choice>
              <mc:Fallback>
                <p:oleObj name="Формула" r:id="rId3" imgW="3657600" imgH="2794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636912"/>
                        <a:ext cx="6408737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715013"/>
              </p:ext>
            </p:extLst>
          </p:nvPr>
        </p:nvGraphicFramePr>
        <p:xfrm>
          <a:off x="2699792" y="4221088"/>
          <a:ext cx="208756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1" name="Формула" r:id="rId5" imgW="1409700" imgH="279400" progId="Equation.3">
                  <p:embed/>
                </p:oleObj>
              </mc:Choice>
              <mc:Fallback>
                <p:oleObj name="Формула" r:id="rId5" imgW="1409700" imgH="2794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4221088"/>
                        <a:ext cx="2087562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177656"/>
              </p:ext>
            </p:extLst>
          </p:nvPr>
        </p:nvGraphicFramePr>
        <p:xfrm>
          <a:off x="1403648" y="5013176"/>
          <a:ext cx="1080121" cy="362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2" name="Формула" r:id="rId7" imgW="596641" imgH="215806" progId="Equation.3">
                  <p:embed/>
                </p:oleObj>
              </mc:Choice>
              <mc:Fallback>
                <p:oleObj name="Формула" r:id="rId7" imgW="596641" imgH="215806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5013176"/>
                        <a:ext cx="1080121" cy="3629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4639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Складені поверхні Без’є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Останнє співвідношення у матричній формі має вид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Обидві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сторони цього рівняння є кубічними поліномами по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Порівнявши коефіцієнти при однакових ступенях одержимо співвідношення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яке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після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помноження справа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зведеться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наступних чотирьох формул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937125"/>
              </p:ext>
            </p:extLst>
          </p:nvPr>
        </p:nvGraphicFramePr>
        <p:xfrm>
          <a:off x="5724128" y="5013176"/>
          <a:ext cx="7207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3" name="Формула" r:id="rId3" imgW="609600" imgH="279400" progId="Equation.3">
                  <p:embed/>
                </p:oleObj>
              </mc:Choice>
              <mc:Fallback>
                <p:oleObj name="Формула" r:id="rId3" imgW="609600" imgH="279400" progId="Equation.3">
                  <p:embed/>
                  <p:pic>
                    <p:nvPicPr>
                      <p:cNvPr id="0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5013176"/>
                        <a:ext cx="72072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4041786"/>
              </p:ext>
            </p:extLst>
          </p:nvPr>
        </p:nvGraphicFramePr>
        <p:xfrm>
          <a:off x="1547664" y="2276872"/>
          <a:ext cx="446563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4" name="Формула" r:id="rId5" imgW="2819400" imgH="266700" progId="Equation.3">
                  <p:embed/>
                </p:oleObj>
              </mc:Choice>
              <mc:Fallback>
                <p:oleObj name="Формула" r:id="rId5" imgW="2819400" imgH="2667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276872"/>
                        <a:ext cx="446563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9429591"/>
              </p:ext>
            </p:extLst>
          </p:nvPr>
        </p:nvGraphicFramePr>
        <p:xfrm>
          <a:off x="1835696" y="4293096"/>
          <a:ext cx="404336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5" name="Формула" r:id="rId7" imgW="2552400" imgH="266400" progId="Equation.3">
                  <p:embed/>
                </p:oleObj>
              </mc:Choice>
              <mc:Fallback>
                <p:oleObj name="Формула" r:id="rId7" imgW="2552400" imgH="2664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4293096"/>
                        <a:ext cx="4043362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57198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Складені поверхні Без’є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означає виконання природної умови : спільна гранична крива між двома порціями потребує наявності спільної граничної ломаної у двох характеристичних многогранників.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неп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рервност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град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іє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нт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 переход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через границу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 дотична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щина до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порц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при 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=1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повинна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івп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адат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з дотична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щиною до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порции 2 при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=0 для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723972"/>
              </p:ext>
            </p:extLst>
          </p:nvPr>
        </p:nvGraphicFramePr>
        <p:xfrm>
          <a:off x="2627784" y="5157192"/>
          <a:ext cx="719138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1" name="Формула" r:id="rId3" imgW="622030" imgH="215806" progId="Equation.3">
                  <p:embed/>
                </p:oleObj>
              </mc:Choice>
              <mc:Fallback>
                <p:oleObj name="Формула" r:id="rId3" imgW="622030" imgH="215806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5157192"/>
                        <a:ext cx="719138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2442540"/>
              </p:ext>
            </p:extLst>
          </p:nvPr>
        </p:nvGraphicFramePr>
        <p:xfrm>
          <a:off x="2411760" y="1772816"/>
          <a:ext cx="309562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2" name="Формула" r:id="rId5" imgW="1574800" imgH="292100" progId="Equation.3">
                  <p:embed/>
                </p:oleObj>
              </mc:Choice>
              <mc:Fallback>
                <p:oleObj name="Формула" r:id="rId5" imgW="1574800" imgH="2921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1772816"/>
                        <a:ext cx="3095625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2535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Складені поверхні Без’є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напр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ямок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нормал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до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кладеної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поверхн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буде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юва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ся неп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рервно при переход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через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спільну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границ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дв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порц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отже,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викону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ся у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Додатна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скалярна функція  тут необхідна для врахування  розриву модуля нормалі до поверхні.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5699871"/>
              </p:ext>
            </p:extLst>
          </p:nvPr>
        </p:nvGraphicFramePr>
        <p:xfrm>
          <a:off x="1619672" y="3212976"/>
          <a:ext cx="47529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Формула" r:id="rId3" imgW="3162240" imgH="279360" progId="Equation.3">
                  <p:embed/>
                </p:oleObj>
              </mc:Choice>
              <mc:Fallback>
                <p:oleObj name="Формула" r:id="rId3" imgW="3162240" imgH="279360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3212976"/>
                        <a:ext cx="4752975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1777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Складені поверхні Без’є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як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найпростіше рішення,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отримане,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(2.2) матиме вид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Повторивши попередню процедуру, маємо  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6076762"/>
              </p:ext>
            </p:extLst>
          </p:nvPr>
        </p:nvGraphicFramePr>
        <p:xfrm>
          <a:off x="1691680" y="1556792"/>
          <a:ext cx="22320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2" name="Формула" r:id="rId3" imgW="1396394" imgH="304668" progId="Equation.3">
                  <p:embed/>
                </p:oleObj>
              </mc:Choice>
              <mc:Fallback>
                <p:oleObj name="Формула" r:id="rId3" imgW="1396394" imgH="304668" progId="Equation.3">
                  <p:embed/>
                  <p:pic>
                    <p:nvPicPr>
                      <p:cNvPr id="0" name="Объект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1556792"/>
                        <a:ext cx="22320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4843919"/>
              </p:ext>
            </p:extLst>
          </p:nvPr>
        </p:nvGraphicFramePr>
        <p:xfrm>
          <a:off x="2123728" y="2564904"/>
          <a:ext cx="273685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3" name="Формула" r:id="rId5" imgW="1714500" imgH="304800" progId="Equation.3">
                  <p:embed/>
                </p:oleObj>
              </mc:Choice>
              <mc:Fallback>
                <p:oleObj name="Формула" r:id="rId5" imgW="1714500" imgH="304800" progId="Equation.3">
                  <p:embed/>
                  <p:pic>
                    <p:nvPicPr>
                      <p:cNvPr id="0" name="Объект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564904"/>
                        <a:ext cx="273685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739262"/>
              </p:ext>
            </p:extLst>
          </p:nvPr>
        </p:nvGraphicFramePr>
        <p:xfrm>
          <a:off x="1403648" y="3356992"/>
          <a:ext cx="475297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4" name="Формула" r:id="rId7" imgW="3022600" imgH="279400" progId="Equation.3">
                  <p:embed/>
                </p:oleObj>
              </mc:Choice>
              <mc:Fallback>
                <p:oleObj name="Формула" r:id="rId7" imgW="3022600" imgH="279400" progId="Equation.3">
                  <p:embed/>
                  <p:pic>
                    <p:nvPicPr>
                      <p:cNvPr id="0" name="Объект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3356992"/>
                        <a:ext cx="4752975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228925"/>
              </p:ext>
            </p:extLst>
          </p:nvPr>
        </p:nvGraphicFramePr>
        <p:xfrm>
          <a:off x="1009650" y="4667250"/>
          <a:ext cx="5972175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5" name="Формула" r:id="rId9" imgW="2882880" imgH="291960" progId="Equation.3">
                  <p:embed/>
                </p:oleObj>
              </mc:Choice>
              <mc:Fallback>
                <p:oleObj name="Формула" r:id="rId9" imgW="2882880" imgH="291960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4667250"/>
                        <a:ext cx="5972175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92484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Складені поверхні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Без’є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 співвідношення означають, що ребра характеристичного многогранника, які сходяться на границі повинні бути колінеарними.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 чотири ступеня свободи для побудови другої порції поверхні 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4710431"/>
              </p:ext>
            </p:extLst>
          </p:nvPr>
        </p:nvGraphicFramePr>
        <p:xfrm>
          <a:off x="1691680" y="4437112"/>
          <a:ext cx="331470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Формула" r:id="rId3" imgW="1600200" imgH="279360" progId="Equation.3">
                  <p:embed/>
                </p:oleObj>
              </mc:Choice>
              <mc:Fallback>
                <p:oleObj name="Формула" r:id="rId3" imgW="1600200" imgH="27936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437112"/>
                        <a:ext cx="3314700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44986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Опуклі оболонки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необхідно знайти певні характеристики множини точок  на площині, то майже не існує випадків коли задачі цього типу можна було б розв’язати без побудови опуклої оболонки. Опуклою оболонкою множини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точок     називається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найменша опукла область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містить всі точки . Область є опуклою тоді,  коли вона повністю розташована по одну сторону від дотичної  у будь якій точці границі. Очевидно, що опуклий багатокутник лежить по одну сторону від будь якої із своїх сторін.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351738"/>
              </p:ext>
            </p:extLst>
          </p:nvPr>
        </p:nvGraphicFramePr>
        <p:xfrm>
          <a:off x="2267744" y="3140968"/>
          <a:ext cx="25558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2" name="Формула" r:id="rId3" imgW="152280" imgH="190440" progId="Equation.3">
                  <p:embed/>
                </p:oleObj>
              </mc:Choice>
              <mc:Fallback>
                <p:oleObj name="Формула" r:id="rId3" imgW="152280" imgH="190440" progId="Equation.3">
                  <p:embed/>
                  <p:pic>
                    <p:nvPicPr>
                      <p:cNvPr id="0" name="Объект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3140968"/>
                        <a:ext cx="255587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4769924"/>
              </p:ext>
            </p:extLst>
          </p:nvPr>
        </p:nvGraphicFramePr>
        <p:xfrm>
          <a:off x="3491880" y="3068960"/>
          <a:ext cx="31908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3" name="Формула" r:id="rId5" imgW="190440" imgH="241200" progId="Equation.3">
                  <p:embed/>
                </p:oleObj>
              </mc:Choice>
              <mc:Fallback>
                <p:oleObj name="Формула" r:id="rId5" imgW="19044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068960"/>
                        <a:ext cx="319088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44542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Опуклі оболонки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 р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є крайньою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плоскої опуклої м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ножини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тільки тоді, коли вона лежить в деякому трикутнику, вершинами якого є точки з S, але сама вона не є вершиною цього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трикутника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Множина крайніх точок співпадає з множиною вершин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conv(S)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Звідси витікає цілком природний спосіб побудови: знайти всі крайні  точки і з’єднати їх у визначеному порядку. Безпосереднє визначення крайніх точок є досить трудомісткою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операцією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72561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Опуклі оболонки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Поскольку число можливих трикутників з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точок, є поєднанням з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3, то воно прямо пропорційно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Перевірити належність точки заданому трикутнику можна за постійне число операцій, тому за час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визначити, чи є конкретна точка крайньою.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Повторення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цих дій для всіх N точок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множини займе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Хоча такий підхід вкрай неефективний, він дуже простий і показує, що крайні точки можуть бути знайдені за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скінчене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число кроків.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080668"/>
              </p:ext>
            </p:extLst>
          </p:nvPr>
        </p:nvGraphicFramePr>
        <p:xfrm>
          <a:off x="7740352" y="1988840"/>
          <a:ext cx="2603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9" name="Формула" r:id="rId4" imgW="203040" imgH="241200" progId="Equation.3">
                  <p:embed/>
                </p:oleObj>
              </mc:Choice>
              <mc:Fallback>
                <p:oleObj name="Формула" r:id="rId4" imgW="203040" imgH="241200" progId="Equation.3">
                  <p:embed/>
                  <p:pic>
                    <p:nvPicPr>
                      <p:cNvPr id="0" name="Объект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0352" y="1988840"/>
                        <a:ext cx="26035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854520"/>
              </p:ext>
            </p:extLst>
          </p:nvPr>
        </p:nvGraphicFramePr>
        <p:xfrm>
          <a:off x="827584" y="3933056"/>
          <a:ext cx="601662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0" name="Формула" r:id="rId6" imgW="469800" imgH="279360" progId="Equation.3">
                  <p:embed/>
                </p:oleObj>
              </mc:Choice>
              <mc:Fallback>
                <p:oleObj name="Формула" r:id="rId6" imgW="469800" imgH="279360" progId="Equation.3">
                  <p:embed/>
                  <p:pic>
                    <p:nvPicPr>
                      <p:cNvPr id="0" name="Объект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933056"/>
                        <a:ext cx="601662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893480"/>
              </p:ext>
            </p:extLst>
          </p:nvPr>
        </p:nvGraphicFramePr>
        <p:xfrm>
          <a:off x="7524328" y="2708920"/>
          <a:ext cx="601663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1" name="Формула" r:id="rId8" imgW="469900" imgH="279400" progId="Equation.3">
                  <p:embed/>
                </p:oleObj>
              </mc:Choice>
              <mc:Fallback>
                <p:oleObj name="Формула" r:id="rId8" imgW="469900" imgH="2794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2708920"/>
                        <a:ext cx="601663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53191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Опуклі оболонки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pic>
        <p:nvPicPr>
          <p:cNvPr id="14338" name="Picture 2" descr="C:\Users\Владелец\Pictures\выпоболочка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060848"/>
            <a:ext cx="5119876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171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1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Складені поверхні Без’є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Опуклі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оболонки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Метод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Джарвіса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Метод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швидкої побудови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опуклої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оболонки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Метод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загортання подарунку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Джарвіса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Першою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точкою опуклої оболонки буде точка з мінімальною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-координатою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яка береться в якості початку координат. Після цього знаходиться точка, радіус – вектор якої утворює мінімальний кут з віссю абсцис. Вона є наступною точкою опуклої оболонки  і новим початком системи координат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00432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Джарвіса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pic>
        <p:nvPicPr>
          <p:cNvPr id="15362" name="Picture 2" descr="C:\Users\Владелец\Pictures\index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348880"/>
            <a:ext cx="3888431" cy="2595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24866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швидкої побудови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опуклої оболонки.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методі вихідна множина точок розбивається на дві підмножини , кожна з яких буде містити одну з двох ломаних, об’єднання яких дає багатокутник опуклої оболонки . Початкове розбиття визначається прямою, яка проходить через дві точки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мають відповідно найменшу і найбільшу абсцису. Позначимо через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підмножину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точок розташованих вище або 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прямій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lr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 через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підмножину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розташовану симетричним чином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кожному наступному кроці обробка кожної з цих підмножин виконується наступним чином ( для визначеності розглядається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3781055"/>
              </p:ext>
            </p:extLst>
          </p:nvPr>
        </p:nvGraphicFramePr>
        <p:xfrm>
          <a:off x="1691680" y="3573016"/>
          <a:ext cx="360040" cy="372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1" name="Формула" r:id="rId3" imgW="279400" imgH="228600" progId="Equation.3">
                  <p:embed/>
                </p:oleObj>
              </mc:Choice>
              <mc:Fallback>
                <p:oleObj name="Формула" r:id="rId3" imgW="279400" imgH="2286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573016"/>
                        <a:ext cx="360040" cy="3726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046736"/>
              </p:ext>
            </p:extLst>
          </p:nvPr>
        </p:nvGraphicFramePr>
        <p:xfrm>
          <a:off x="3923928" y="3861048"/>
          <a:ext cx="406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2" name="Формула" r:id="rId5" imgW="317160" imgH="241200" progId="Equation.3">
                  <p:embed/>
                </p:oleObj>
              </mc:Choice>
              <mc:Fallback>
                <p:oleObj name="Формула" r:id="rId5" imgW="31716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3861048"/>
                        <a:ext cx="406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9719040"/>
              </p:ext>
            </p:extLst>
          </p:nvPr>
        </p:nvGraphicFramePr>
        <p:xfrm>
          <a:off x="4932040" y="5301208"/>
          <a:ext cx="3587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3" name="Формула" r:id="rId7" imgW="279400" imgH="228600" progId="Equation.3">
                  <p:embed/>
                </p:oleObj>
              </mc:Choice>
              <mc:Fallback>
                <p:oleObj name="Формула" r:id="rId7" imgW="279400" imgH="2286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5301208"/>
                        <a:ext cx="35877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66503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швидкої побудови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опуклої оболонки.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492896"/>
            <a:ext cx="3383470" cy="2294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578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швидкої побудови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опуклої оболонки.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Визначається точка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якої трикутник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максимальну площу серед всіх трикутників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таких точок декілька , то вибирається та у якої кут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найбільший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Будуються дві прямі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кожної точки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її положення відносно цих прямих. Всі точки розташовані справа від обох прямих є внутрішніми і вилучаються з подальшої обробки.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7064325"/>
              </p:ext>
            </p:extLst>
          </p:nvPr>
        </p:nvGraphicFramePr>
        <p:xfrm>
          <a:off x="7596336" y="1988840"/>
          <a:ext cx="719460" cy="4205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2" name="Формула" r:id="rId3" imgW="583947" imgH="279279" progId="Equation.3">
                  <p:embed/>
                </p:oleObj>
              </mc:Choice>
              <mc:Fallback>
                <p:oleObj name="Формула" r:id="rId3" imgW="583947" imgH="279279" progId="Equation.3">
                  <p:embed/>
                  <p:pic>
                    <p:nvPicPr>
                      <p:cNvPr id="0" name="Объект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1988840"/>
                        <a:ext cx="719460" cy="4205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6629051"/>
              </p:ext>
            </p:extLst>
          </p:nvPr>
        </p:nvGraphicFramePr>
        <p:xfrm>
          <a:off x="1331640" y="2780928"/>
          <a:ext cx="57626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3" name="Формула" r:id="rId5" imgW="355138" imgH="177569" progId="Equation.3">
                  <p:embed/>
                </p:oleObj>
              </mc:Choice>
              <mc:Fallback>
                <p:oleObj name="Формула" r:id="rId5" imgW="355138" imgH="177569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780928"/>
                        <a:ext cx="576262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2616982"/>
              </p:ext>
            </p:extLst>
          </p:nvPr>
        </p:nvGraphicFramePr>
        <p:xfrm>
          <a:off x="6732240" y="2780928"/>
          <a:ext cx="3603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4" name="Формула" r:id="rId7" imgW="190417" imgH="241195" progId="Equation.3">
                  <p:embed/>
                </p:oleObj>
              </mc:Choice>
              <mc:Fallback>
                <p:oleObj name="Формула" r:id="rId7" imgW="190417" imgH="241195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2780928"/>
                        <a:ext cx="3603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94760"/>
              </p:ext>
            </p:extLst>
          </p:nvPr>
        </p:nvGraphicFramePr>
        <p:xfrm>
          <a:off x="5292080" y="3140968"/>
          <a:ext cx="360362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5" name="Формула" r:id="rId9" imgW="279400" imgH="228600" progId="Equation.3">
                  <p:embed/>
                </p:oleObj>
              </mc:Choice>
              <mc:Fallback>
                <p:oleObj name="Формула" r:id="rId9" imgW="279400" imgH="2286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3140968"/>
                        <a:ext cx="360362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715097"/>
              </p:ext>
            </p:extLst>
          </p:nvPr>
        </p:nvGraphicFramePr>
        <p:xfrm>
          <a:off x="827584" y="3212976"/>
          <a:ext cx="3841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6" name="Формула" r:id="rId11" imgW="203040" imgH="241200" progId="Equation.3">
                  <p:embed/>
                </p:oleObj>
              </mc:Choice>
              <mc:Fallback>
                <p:oleObj name="Формула" r:id="rId11" imgW="203040" imgH="241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212976"/>
                        <a:ext cx="3841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44509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швидкої побудови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опуклої оболонки.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 розташовані зліва від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утворюють множину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Аналогічно будується множина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Ново утворені множини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передаються на наступний рівень рекурсивної обробки.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524365"/>
              </p:ext>
            </p:extLst>
          </p:nvPr>
        </p:nvGraphicFramePr>
        <p:xfrm>
          <a:off x="4860032" y="1700808"/>
          <a:ext cx="360362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9" name="Формула" r:id="rId3" imgW="190417" imgH="241195" progId="Equation.3">
                  <p:embed/>
                </p:oleObj>
              </mc:Choice>
              <mc:Fallback>
                <p:oleObj name="Формула" r:id="rId3" imgW="190417" imgH="241195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1700808"/>
                        <a:ext cx="360362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8865436"/>
              </p:ext>
            </p:extLst>
          </p:nvPr>
        </p:nvGraphicFramePr>
        <p:xfrm>
          <a:off x="755576" y="2060848"/>
          <a:ext cx="4905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0" name="Формула" r:id="rId5" imgW="380880" imgH="241200" progId="Equation.3">
                  <p:embed/>
                </p:oleObj>
              </mc:Choice>
              <mc:Fallback>
                <p:oleObj name="Формула" r:id="rId5" imgW="38088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060848"/>
                        <a:ext cx="4905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847789"/>
              </p:ext>
            </p:extLst>
          </p:nvPr>
        </p:nvGraphicFramePr>
        <p:xfrm>
          <a:off x="2195736" y="2420888"/>
          <a:ext cx="4889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1" name="Формула" r:id="rId7" imgW="380880" imgH="241200" progId="Equation.3">
                  <p:embed/>
                </p:oleObj>
              </mc:Choice>
              <mc:Fallback>
                <p:oleObj name="Формула" r:id="rId7" imgW="38088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2420888"/>
                        <a:ext cx="48895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8594146"/>
              </p:ext>
            </p:extLst>
          </p:nvPr>
        </p:nvGraphicFramePr>
        <p:xfrm>
          <a:off x="5940152" y="2060848"/>
          <a:ext cx="5048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2" name="Формула" r:id="rId9" imgW="393480" imgH="241200" progId="Equation.3">
                  <p:embed/>
                </p:oleObj>
              </mc:Choice>
              <mc:Fallback>
                <p:oleObj name="Формула" r:id="rId9" imgW="393480" imgH="241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2060848"/>
                        <a:ext cx="50482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0828974"/>
              </p:ext>
            </p:extLst>
          </p:nvPr>
        </p:nvGraphicFramePr>
        <p:xfrm>
          <a:off x="2771800" y="2420888"/>
          <a:ext cx="5048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3" name="Формула" r:id="rId11" imgW="393480" imgH="241200" progId="Equation.3">
                  <p:embed/>
                </p:oleObj>
              </mc:Choice>
              <mc:Fallback>
                <p:oleObj name="Формула" r:id="rId11" imgW="393480" imgH="2412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420888"/>
                        <a:ext cx="50482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606263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загортання подарунку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метод побудови опуклої оболонки для випадку трьох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вимірів,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є тривимірним аналогом метода обходу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Джарвіса.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кожного кроці алгоритму будується одна грань оболонки, яка є симплексом тобто має три вершини. Вважається, що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ребро грані є відомим і для побудови площини необхідно знайти ще одну точку, таку що шукана поверхня утворює найменший кут з деякою опорною площиною.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14750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загортання подарунку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якості такої площини (за винятком першого кроку) береться знайдена на попередньому кроці грань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ребро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задається  кінцевими точками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і     а вектор визначимо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(або       ).    Тоді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наступна площина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яка містить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шукану точку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повинна утворювати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найменший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кут , а точка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буде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доставляти максимум величині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/>
              <a:t>			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107331"/>
              </p:ext>
            </p:extLst>
          </p:nvPr>
        </p:nvGraphicFramePr>
        <p:xfrm>
          <a:off x="3059832" y="4509120"/>
          <a:ext cx="2088232" cy="1223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4" name="Формула" r:id="rId3" imgW="926698" imgH="545863" progId="Equation.3">
                  <p:embed/>
                </p:oleObj>
              </mc:Choice>
              <mc:Fallback>
                <p:oleObj name="Формула" r:id="rId3" imgW="926698" imgH="545863" progId="Equation.3">
                  <p:embed/>
                  <p:pic>
                    <p:nvPicPr>
                      <p:cNvPr id="0" name="Объект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4509120"/>
                        <a:ext cx="2088232" cy="12236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4222992"/>
              </p:ext>
            </p:extLst>
          </p:nvPr>
        </p:nvGraphicFramePr>
        <p:xfrm>
          <a:off x="7740352" y="1988840"/>
          <a:ext cx="50323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5" name="Формула" r:id="rId5" imgW="330057" imgH="241195" progId="Equation.3">
                  <p:embed/>
                </p:oleObj>
              </mc:Choice>
              <mc:Fallback>
                <p:oleObj name="Формула" r:id="rId5" imgW="330057" imgH="241195" progId="Equation.3">
                  <p:embed/>
                  <p:pic>
                    <p:nvPicPr>
                      <p:cNvPr id="0" name="Объект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0352" y="1988840"/>
                        <a:ext cx="503237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885936"/>
              </p:ext>
            </p:extLst>
          </p:nvPr>
        </p:nvGraphicFramePr>
        <p:xfrm>
          <a:off x="7236296" y="2420888"/>
          <a:ext cx="2889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6" name="Формула" r:id="rId7" imgW="228600" imgH="241300" progId="Equation.3">
                  <p:embed/>
                </p:oleObj>
              </mc:Choice>
              <mc:Fallback>
                <p:oleObj name="Формула" r:id="rId7" imgW="228600" imgH="241300" progId="Equation.3">
                  <p:embed/>
                  <p:pic>
                    <p:nvPicPr>
                      <p:cNvPr id="0" name="Объект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2420888"/>
                        <a:ext cx="28892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372369"/>
              </p:ext>
            </p:extLst>
          </p:nvPr>
        </p:nvGraphicFramePr>
        <p:xfrm>
          <a:off x="7668344" y="2420888"/>
          <a:ext cx="2889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7" name="Формула" r:id="rId9" imgW="177646" imgH="241091" progId="Equation.3">
                  <p:embed/>
                </p:oleObj>
              </mc:Choice>
              <mc:Fallback>
                <p:oleObj name="Формула" r:id="rId9" imgW="177646" imgH="241091" progId="Equation.3">
                  <p:embed/>
                  <p:pic>
                    <p:nvPicPr>
                      <p:cNvPr id="0" name="Объект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8344" y="2420888"/>
                        <a:ext cx="2889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165173"/>
              </p:ext>
            </p:extLst>
          </p:nvPr>
        </p:nvGraphicFramePr>
        <p:xfrm>
          <a:off x="5508104" y="2780928"/>
          <a:ext cx="5048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8" name="Формула" r:id="rId11" imgW="342751" imgH="241195" progId="Equation.3">
                  <p:embed/>
                </p:oleObj>
              </mc:Choice>
              <mc:Fallback>
                <p:oleObj name="Формула" r:id="rId11" imgW="342751" imgH="241195" progId="Equation.3">
                  <p:embed/>
                  <p:pic>
                    <p:nvPicPr>
                      <p:cNvPr id="0" name="Объект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2780928"/>
                        <a:ext cx="5048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580669"/>
              </p:ext>
            </p:extLst>
          </p:nvPr>
        </p:nvGraphicFramePr>
        <p:xfrm>
          <a:off x="3851920" y="2780928"/>
          <a:ext cx="8636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9" name="Формула" r:id="rId13" imgW="748975" imgH="241195" progId="Equation.3">
                  <p:embed/>
                </p:oleObj>
              </mc:Choice>
              <mc:Fallback>
                <p:oleObj name="Формула" r:id="rId13" imgW="748975" imgH="241195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2780928"/>
                        <a:ext cx="8636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3254923"/>
              </p:ext>
            </p:extLst>
          </p:nvPr>
        </p:nvGraphicFramePr>
        <p:xfrm>
          <a:off x="2627784" y="2420888"/>
          <a:ext cx="360363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0" name="Формула" r:id="rId15" imgW="139639" imgH="203112" progId="Equation.3">
                  <p:embed/>
                </p:oleObj>
              </mc:Choice>
              <mc:Fallback>
                <p:oleObj name="Формула" r:id="rId15" imgW="139639" imgH="203112" progId="Equation.3">
                  <p:embed/>
                  <p:pic>
                    <p:nvPicPr>
                      <p:cNvPr id="0" name="Объект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420888"/>
                        <a:ext cx="360363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587241"/>
              </p:ext>
            </p:extLst>
          </p:nvPr>
        </p:nvGraphicFramePr>
        <p:xfrm>
          <a:off x="2195736" y="3140968"/>
          <a:ext cx="249237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1" name="Формула" r:id="rId17" imgW="190440" imgH="241200" progId="Equation.3">
                  <p:embed/>
                </p:oleObj>
              </mc:Choice>
              <mc:Fallback>
                <p:oleObj name="Формула" r:id="rId17" imgW="190440" imgH="241200" progId="Equation.3">
                  <p:embed/>
                  <p:pic>
                    <p:nvPicPr>
                      <p:cNvPr id="0" name="Объект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3140968"/>
                        <a:ext cx="249237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365722"/>
              </p:ext>
            </p:extLst>
          </p:nvPr>
        </p:nvGraphicFramePr>
        <p:xfrm>
          <a:off x="4355976" y="3140968"/>
          <a:ext cx="360362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2" name="Формула" r:id="rId19" imgW="139680" imgH="177480" progId="Equation.3">
                  <p:embed/>
                </p:oleObj>
              </mc:Choice>
              <mc:Fallback>
                <p:oleObj name="Формула" r:id="rId19" imgW="139680" imgH="17748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3140968"/>
                        <a:ext cx="360362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173856"/>
              </p:ext>
            </p:extLst>
          </p:nvPr>
        </p:nvGraphicFramePr>
        <p:xfrm>
          <a:off x="6876256" y="3140968"/>
          <a:ext cx="25717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3" name="Формула" r:id="rId21" imgW="203040" imgH="241200" progId="Equation.3">
                  <p:embed/>
                </p:oleObj>
              </mc:Choice>
              <mc:Fallback>
                <p:oleObj name="Формула" r:id="rId21" imgW="203040" imgH="241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3140968"/>
                        <a:ext cx="25717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4012462"/>
              </p:ext>
            </p:extLst>
          </p:nvPr>
        </p:nvGraphicFramePr>
        <p:xfrm>
          <a:off x="2843808" y="3501008"/>
          <a:ext cx="503238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4" name="Формула" r:id="rId23" imgW="330057" imgH="241195" progId="Equation.3">
                  <p:embed/>
                </p:oleObj>
              </mc:Choice>
              <mc:Fallback>
                <p:oleObj name="Формула" r:id="rId23" imgW="330057" imgH="241195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501008"/>
                        <a:ext cx="503238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0007763"/>
              </p:ext>
            </p:extLst>
          </p:nvPr>
        </p:nvGraphicFramePr>
        <p:xfrm>
          <a:off x="7092280" y="3501008"/>
          <a:ext cx="25717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5" name="Формула" r:id="rId24" imgW="203040" imgH="241200" progId="Equation.3">
                  <p:embed/>
                </p:oleObj>
              </mc:Choice>
              <mc:Fallback>
                <p:oleObj name="Формула" r:id="rId24" imgW="203040" imgH="2412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280" y="3501008"/>
                        <a:ext cx="25717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48091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загортання подарунку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останній формулі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допоміжний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одиничний вектор , який є ортогональним як до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і до нормалі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до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площини  і його напрямок співпадає з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чином отримуємо площину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визначається трьома точками опуклої оболонки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наступного кроку необхідно взяти ребро утворене двома з цих трьох точок, але воно не повинно належати більш ніж двом граням опуклою оболонки.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5738386"/>
              </p:ext>
            </p:extLst>
          </p:nvPr>
        </p:nvGraphicFramePr>
        <p:xfrm>
          <a:off x="3635896" y="1628800"/>
          <a:ext cx="288032" cy="3875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7" name="Формула" r:id="rId3" imgW="152268" imgH="203024" progId="Equation.3">
                  <p:embed/>
                </p:oleObj>
              </mc:Choice>
              <mc:Fallback>
                <p:oleObj name="Формула" r:id="rId3" imgW="152268" imgH="203024" progId="Equation.3">
                  <p:embed/>
                  <p:pic>
                    <p:nvPicPr>
                      <p:cNvPr id="0" name="Объект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1628800"/>
                        <a:ext cx="288032" cy="3875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0774858"/>
              </p:ext>
            </p:extLst>
          </p:nvPr>
        </p:nvGraphicFramePr>
        <p:xfrm>
          <a:off x="4788024" y="2060848"/>
          <a:ext cx="360363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8" name="Формула" r:id="rId5" imgW="139639" imgH="203112" progId="Equation.3">
                  <p:embed/>
                </p:oleObj>
              </mc:Choice>
              <mc:Fallback>
                <p:oleObj name="Формула" r:id="rId5" imgW="139639" imgH="203112" progId="Equation.3">
                  <p:embed/>
                  <p:pic>
                    <p:nvPicPr>
                      <p:cNvPr id="0" name="Объект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2060848"/>
                        <a:ext cx="360363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3951872"/>
              </p:ext>
            </p:extLst>
          </p:nvPr>
        </p:nvGraphicFramePr>
        <p:xfrm>
          <a:off x="7524328" y="2060848"/>
          <a:ext cx="287337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9" name="Формула" r:id="rId7" imgW="152268" imgH="203024" progId="Equation.3">
                  <p:embed/>
                </p:oleObj>
              </mc:Choice>
              <mc:Fallback>
                <p:oleObj name="Формула" r:id="rId7" imgW="152268" imgH="203024" progId="Equation.3">
                  <p:embed/>
                  <p:pic>
                    <p:nvPicPr>
                      <p:cNvPr id="0" name="Объект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2060848"/>
                        <a:ext cx="287337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2181827"/>
              </p:ext>
            </p:extLst>
          </p:nvPr>
        </p:nvGraphicFramePr>
        <p:xfrm>
          <a:off x="6300192" y="2420888"/>
          <a:ext cx="576262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0" name="Формула" r:id="rId9" imgW="406048" imgH="203024" progId="Equation.3">
                  <p:embed/>
                </p:oleObj>
              </mc:Choice>
              <mc:Fallback>
                <p:oleObj name="Формула" r:id="rId9" imgW="406048" imgH="203024" progId="Equation.3">
                  <p:embed/>
                  <p:pic>
                    <p:nvPicPr>
                      <p:cNvPr id="0" name="Объект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2420888"/>
                        <a:ext cx="576262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342289"/>
              </p:ext>
            </p:extLst>
          </p:nvPr>
        </p:nvGraphicFramePr>
        <p:xfrm>
          <a:off x="4716016" y="2780928"/>
          <a:ext cx="249237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1" name="Формула" r:id="rId11" imgW="190440" imgH="241200" progId="Equation.3">
                  <p:embed/>
                </p:oleObj>
              </mc:Choice>
              <mc:Fallback>
                <p:oleObj name="Формула" r:id="rId11" imgW="190440" imgH="241200" progId="Equation.3">
                  <p:embed/>
                  <p:pic>
                    <p:nvPicPr>
                      <p:cNvPr id="0" name="Объект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2780928"/>
                        <a:ext cx="249237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9286160"/>
              </p:ext>
            </p:extLst>
          </p:nvPr>
        </p:nvGraphicFramePr>
        <p:xfrm>
          <a:off x="5724128" y="3140968"/>
          <a:ext cx="865188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2" name="Формула" r:id="rId13" imgW="685800" imgH="241300" progId="Equation.3">
                  <p:embed/>
                </p:oleObj>
              </mc:Choice>
              <mc:Fallback>
                <p:oleObj name="Формула" r:id="rId13" imgW="685800" imgH="241300" progId="Equation.3">
                  <p:embed/>
                  <p:pic>
                    <p:nvPicPr>
                      <p:cNvPr id="0" name="Объект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3140968"/>
                        <a:ext cx="865188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61676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загортання подарунку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  <p:pic>
        <p:nvPicPr>
          <p:cNvPr id="25602" name="Picture 2" descr="C:\Users\Владелец\Pictures\img-a7TyI7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137" y="1600200"/>
            <a:ext cx="4737725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5836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 Безьє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Найбільш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поширеними в застосуваннях є порційні поверхні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Параметрична форма завдання сегменту поверхні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вид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  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куб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ними базисними поліномами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Бернштейна.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046640"/>
              </p:ext>
            </p:extLst>
          </p:nvPr>
        </p:nvGraphicFramePr>
        <p:xfrm>
          <a:off x="1331640" y="2924944"/>
          <a:ext cx="5256584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2" name="Формула" r:id="rId3" imgW="2971800" imgH="546100" progId="Equation.3">
                  <p:embed/>
                </p:oleObj>
              </mc:Choice>
              <mc:Fallback>
                <p:oleObj name="Формула" r:id="rId3" imgW="2971800" imgH="5461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924944"/>
                        <a:ext cx="5256584" cy="1008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0086168"/>
              </p:ext>
            </p:extLst>
          </p:nvPr>
        </p:nvGraphicFramePr>
        <p:xfrm>
          <a:off x="2555776" y="4365104"/>
          <a:ext cx="4680520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3" name="Формула" r:id="rId5" imgW="2819400" imgH="482600" progId="Equation.3">
                  <p:embed/>
                </p:oleObj>
              </mc:Choice>
              <mc:Fallback>
                <p:oleObj name="Формула" r:id="rId5" imgW="2819400" imgH="482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4365104"/>
                        <a:ext cx="4680520" cy="864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91571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 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Порція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деякому розумінні апроксимує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многогранник 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льк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к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ов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точки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для них спільними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Форма многогранника да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конструктору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добре уявлення пр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форм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відповідної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порц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поверхн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одного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ьше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вектор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модифікує її передбачуваним чином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цьому н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зада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вати ніяких інших геометричних параметрів таких як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градиент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кручен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6941601"/>
              </p:ext>
            </p:extLst>
          </p:nvPr>
        </p:nvGraphicFramePr>
        <p:xfrm>
          <a:off x="4355976" y="2060848"/>
          <a:ext cx="1512168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Формула" r:id="rId3" imgW="1054100" imgH="241300" progId="Equation.3">
                  <p:embed/>
                </p:oleObj>
              </mc:Choice>
              <mc:Fallback>
                <p:oleObj name="Формула" r:id="rId3" imgW="1054100" imgH="2413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2060848"/>
                        <a:ext cx="1512168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8099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 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Легко показат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нец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ь вектора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описує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куб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криву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характеристич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ломана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якої визначається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векторами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рисунку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видно,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ця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крива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одн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ією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границ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порц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ії.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Три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границ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порц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ії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дают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векторами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є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крив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 тог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 тип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156825"/>
              </p:ext>
            </p:extLst>
          </p:nvPr>
        </p:nvGraphicFramePr>
        <p:xfrm>
          <a:off x="5867499" y="1700808"/>
          <a:ext cx="72072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" name="Формула" r:id="rId3" imgW="482391" imgH="228501" progId="Equation.3">
                  <p:embed/>
                </p:oleObj>
              </mc:Choice>
              <mc:Fallback>
                <p:oleObj name="Формула" r:id="rId3" imgW="482391" imgH="228501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99" y="1700808"/>
                        <a:ext cx="720725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101152"/>
              </p:ext>
            </p:extLst>
          </p:nvPr>
        </p:nvGraphicFramePr>
        <p:xfrm>
          <a:off x="4355976" y="2420888"/>
          <a:ext cx="161607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" name="Формула" r:id="rId5" imgW="1028520" imgH="241200" progId="Equation.3">
                  <p:embed/>
                </p:oleObj>
              </mc:Choice>
              <mc:Fallback>
                <p:oleObj name="Формула" r:id="rId5" imgW="102852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2420888"/>
                        <a:ext cx="161607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012047"/>
              </p:ext>
            </p:extLst>
          </p:nvPr>
        </p:nvGraphicFramePr>
        <p:xfrm>
          <a:off x="2411760" y="4005064"/>
          <a:ext cx="219233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3" name="Формула" r:id="rId7" imgW="1397000" imgH="228600" progId="Equation.3">
                  <p:embed/>
                </p:oleObj>
              </mc:Choice>
              <mc:Fallback>
                <p:oleObj name="Формула" r:id="rId7" imgW="1397000" imgH="228600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005064"/>
                        <a:ext cx="2192338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4042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Характеристич</a:t>
            </a:r>
            <a:r>
              <a:rPr lang="uk-UA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ий багатогранник</a:t>
            </a:r>
            <a:b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i="1" dirty="0"/>
              <a:t> </a:t>
            </a:r>
            <a:endParaRPr lang="ru-RU" i="1" dirty="0" smtClean="0"/>
          </a:p>
          <a:p>
            <a:endParaRPr lang="ru-RU" i="1" dirty="0"/>
          </a:p>
          <a:p>
            <a:endParaRPr lang="ru-RU" i="1" dirty="0" smtClean="0"/>
          </a:p>
          <a:p>
            <a:endParaRPr lang="ru-RU" i="1" dirty="0"/>
          </a:p>
          <a:p>
            <a:endParaRPr lang="ru-RU" i="1" dirty="0" smtClean="0"/>
          </a:p>
          <a:p>
            <a:endParaRPr lang="ru-RU" i="1" dirty="0"/>
          </a:p>
          <a:p>
            <a:endParaRPr lang="ru-RU" i="1" dirty="0" smtClean="0"/>
          </a:p>
          <a:p>
            <a:endParaRPr lang="ru-RU" i="1" dirty="0"/>
          </a:p>
          <a:p>
            <a:endParaRPr lang="ru-RU" i="1" dirty="0" smtClean="0"/>
          </a:p>
          <a:p>
            <a:pPr algn="ctr"/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Характеристич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ий багатогранник</a:t>
            </a:r>
            <a:b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порц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ії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куб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ної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поверхн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pic>
        <p:nvPicPr>
          <p:cNvPr id="5" name="Picture 5" descr="5-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844824"/>
            <a:ext cx="4536504" cy="2945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6822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 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порц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ії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можно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також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записат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у матричній формі 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де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матриця координат, а матриця вершин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многогранника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матриця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коефіцієнтів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мають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наступний вид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872499"/>
              </p:ext>
            </p:extLst>
          </p:nvPr>
        </p:nvGraphicFramePr>
        <p:xfrm>
          <a:off x="2987824" y="2420888"/>
          <a:ext cx="2376264" cy="492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4" name="Формула" r:id="rId3" imgW="1409700" imgH="279400" progId="Equation.3">
                  <p:embed/>
                </p:oleObj>
              </mc:Choice>
              <mc:Fallback>
                <p:oleObj name="Формула" r:id="rId3" imgW="1409700" imgH="2794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2420888"/>
                        <a:ext cx="2376264" cy="4922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720425"/>
              </p:ext>
            </p:extLst>
          </p:nvPr>
        </p:nvGraphicFramePr>
        <p:xfrm>
          <a:off x="1403648" y="3284984"/>
          <a:ext cx="1584176" cy="410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5" name="Формула" r:id="rId5" imgW="1180588" imgH="266584" progId="Equation.3">
                  <p:embed/>
                </p:oleObj>
              </mc:Choice>
              <mc:Fallback>
                <p:oleObj name="Формула" r:id="rId5" imgW="1180588" imgH="266584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3284984"/>
                        <a:ext cx="1584176" cy="4107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494297"/>
              </p:ext>
            </p:extLst>
          </p:nvPr>
        </p:nvGraphicFramePr>
        <p:xfrm>
          <a:off x="1115616" y="4581128"/>
          <a:ext cx="2376264" cy="1652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6" name="Формула" r:id="rId7" imgW="1816100" imgH="1079500" progId="Equation.3">
                  <p:embed/>
                </p:oleObj>
              </mc:Choice>
              <mc:Fallback>
                <p:oleObj name="Формула" r:id="rId7" imgW="1816100" imgH="10795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581128"/>
                        <a:ext cx="2376264" cy="16523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8444383"/>
              </p:ext>
            </p:extLst>
          </p:nvPr>
        </p:nvGraphicFramePr>
        <p:xfrm>
          <a:off x="4716016" y="4581128"/>
          <a:ext cx="2448272" cy="1561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7" name="Формула" r:id="rId9" imgW="1803400" imgH="1054100" progId="Equation.3">
                  <p:embed/>
                </p:oleObj>
              </mc:Choice>
              <mc:Fallback>
                <p:oleObj name="Формула" r:id="rId9" imgW="1803400" imgH="10541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4581128"/>
                        <a:ext cx="2448272" cy="15613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2156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947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Складені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 Без’є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132856"/>
            <a:ext cx="5616624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3314859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2412</TotalTime>
  <Words>1208</Words>
  <Application>Microsoft Office PowerPoint</Application>
  <PresentationFormat>Экран (4:3)</PresentationFormat>
  <Paragraphs>144</Paragraphs>
  <Slides>29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1" baseType="lpstr">
      <vt:lpstr>Паркет</vt:lpstr>
      <vt:lpstr>Формула</vt:lpstr>
      <vt:lpstr>КОМП’ЮТЕРНА ГРАФІКА</vt:lpstr>
      <vt:lpstr>ЛЕКЦІЯ 14</vt:lpstr>
      <vt:lpstr>Поверхні Безьє </vt:lpstr>
      <vt:lpstr>Поверхні Безьє</vt:lpstr>
      <vt:lpstr>Поверхні Безьє</vt:lpstr>
      <vt:lpstr>Характеристичний багатогранник </vt:lpstr>
      <vt:lpstr>Поверхні Безьє</vt:lpstr>
      <vt:lpstr>Презентация PowerPoint</vt:lpstr>
      <vt:lpstr>Складені поверхні Без’є.</vt:lpstr>
      <vt:lpstr>Складені поверхні Без’є.</vt:lpstr>
      <vt:lpstr>Складені поверхні Без’є.</vt:lpstr>
      <vt:lpstr>Складені поверхні Без’є.</vt:lpstr>
      <vt:lpstr>Складені поверхні Без’є.</vt:lpstr>
      <vt:lpstr>Складені поверхні Без’є.</vt:lpstr>
      <vt:lpstr>Складені поверхні Без’є.</vt:lpstr>
      <vt:lpstr>Опуклі оболонки</vt:lpstr>
      <vt:lpstr>Опуклі оболонки</vt:lpstr>
      <vt:lpstr>Опуклі оболонки</vt:lpstr>
      <vt:lpstr>Опуклі оболонки</vt:lpstr>
      <vt:lpstr>Метод Джарвіса</vt:lpstr>
      <vt:lpstr>Метод Джарвіса</vt:lpstr>
      <vt:lpstr>Метод швидкої побудови   опуклої оболонки.</vt:lpstr>
      <vt:lpstr>Метод швидкої побудови   опуклої оболонки.</vt:lpstr>
      <vt:lpstr>Метод швидкої побудови   опуклої оболонки.</vt:lpstr>
      <vt:lpstr>Метод швидкої побудови   опуклої оболонки.</vt:lpstr>
      <vt:lpstr>Метод загортання подарунку</vt:lpstr>
      <vt:lpstr>Метод загортання подарунку</vt:lpstr>
      <vt:lpstr>Метод загортання подарунку</vt:lpstr>
      <vt:lpstr>Метод загортання подарунку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Владелец</cp:lastModifiedBy>
  <cp:revision>196</cp:revision>
  <dcterms:created xsi:type="dcterms:W3CDTF">2018-09-10T07:12:08Z</dcterms:created>
  <dcterms:modified xsi:type="dcterms:W3CDTF">2021-05-11T07:07:19Z</dcterms:modified>
</cp:coreProperties>
</file>