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aed86b08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aed86b08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2aed86b08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2aed86b08f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2aed86b08f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2aed86b08f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adcd220d7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adcd220d7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adcd220d7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adcd220d7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adcd220d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adcd220d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adcd220d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2adcd220d7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2adcd220d7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2adcd220d7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2adcd220d7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2adcd220d7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2adcd220d7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2adcd220d7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adcd220d7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adcd220d7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606778" y="2904580"/>
            <a:ext cx="7772400" cy="1790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 dirty="0"/>
              <a:t>Адміністративно-примусові заходи протидії корупції</a:t>
            </a:r>
            <a:endParaRPr sz="38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5642000" y="3346075"/>
            <a:ext cx="3216900" cy="1241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dirty="0"/>
              <a:t>.</a:t>
            </a:r>
            <a:endParaRPr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E15EA94-AF47-4371-BEE7-770960340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920" y="94324"/>
            <a:ext cx="5852160" cy="28102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>
            <a:off x="2031900" y="170600"/>
            <a:ext cx="50802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Санкції за вчинення адміністративних проступків, пов’язаних з корупцією поділяються на:</a:t>
            </a:r>
            <a:endParaRPr sz="1600"/>
          </a:p>
        </p:txBody>
      </p:sp>
      <p:sp>
        <p:nvSpPr>
          <p:cNvPr id="185" name="Google Shape;185;p22"/>
          <p:cNvSpPr/>
          <p:nvPr/>
        </p:nvSpPr>
        <p:spPr>
          <a:xfrm>
            <a:off x="985725" y="1295750"/>
            <a:ext cx="2388300" cy="751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       Основні</a:t>
            </a:r>
            <a:endParaRPr sz="1500"/>
          </a:p>
        </p:txBody>
      </p:sp>
      <p:sp>
        <p:nvSpPr>
          <p:cNvPr id="186" name="Google Shape;186;p22"/>
          <p:cNvSpPr/>
          <p:nvPr/>
        </p:nvSpPr>
        <p:spPr>
          <a:xfrm>
            <a:off x="5497350" y="1295750"/>
            <a:ext cx="2565300" cy="7518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       Додаткові</a:t>
            </a:r>
            <a:endParaRPr sz="1500"/>
          </a:p>
        </p:txBody>
      </p:sp>
      <p:sp>
        <p:nvSpPr>
          <p:cNvPr id="187" name="Google Shape;187;p22"/>
          <p:cNvSpPr/>
          <p:nvPr/>
        </p:nvSpPr>
        <p:spPr>
          <a:xfrm>
            <a:off x="1371075" y="2351300"/>
            <a:ext cx="1617600" cy="556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     Штраф</a:t>
            </a:r>
            <a:endParaRPr sz="1500"/>
          </a:p>
        </p:txBody>
      </p:sp>
      <p:sp>
        <p:nvSpPr>
          <p:cNvPr id="188" name="Google Shape;188;p22"/>
          <p:cNvSpPr/>
          <p:nvPr/>
        </p:nvSpPr>
        <p:spPr>
          <a:xfrm>
            <a:off x="4908150" y="2309650"/>
            <a:ext cx="3743700" cy="1548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Конфіскація та позбавлення права обіймати певні посади або займатися певною діяльністю, які в більшості випадків застосовуються одночасно</a:t>
            </a:r>
            <a:endParaRPr/>
          </a:p>
        </p:txBody>
      </p:sp>
      <p:sp>
        <p:nvSpPr>
          <p:cNvPr id="189" name="Google Shape;189;p22"/>
          <p:cNvSpPr/>
          <p:nvPr/>
        </p:nvSpPr>
        <p:spPr>
          <a:xfrm>
            <a:off x="770900" y="4119750"/>
            <a:ext cx="78099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Ч. 6 ст. 30 КУпАП встановлює, що позбавлення права обіймати певні посади або займатися певною діяльністю призначається судом строком від 6 місяців до одного року, коли його спеціально передбачено в санкції статті Особливої частини Кодексу</a:t>
            </a:r>
            <a:endParaRPr/>
          </a:p>
        </p:txBody>
      </p:sp>
      <p:cxnSp>
        <p:nvCxnSpPr>
          <p:cNvPr id="190" name="Google Shape;190;p22"/>
          <p:cNvCxnSpPr>
            <a:stCxn id="184" idx="2"/>
            <a:endCxn id="185" idx="0"/>
          </p:cNvCxnSpPr>
          <p:nvPr/>
        </p:nvCxnSpPr>
        <p:spPr>
          <a:xfrm flipH="1">
            <a:off x="2179800" y="992000"/>
            <a:ext cx="23922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1" name="Google Shape;191;p22"/>
          <p:cNvCxnSpPr>
            <a:stCxn id="184" idx="2"/>
            <a:endCxn id="186" idx="0"/>
          </p:cNvCxnSpPr>
          <p:nvPr/>
        </p:nvCxnSpPr>
        <p:spPr>
          <a:xfrm>
            <a:off x="4572000" y="992000"/>
            <a:ext cx="220800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2" name="Google Shape;192;p22"/>
          <p:cNvCxnSpPr>
            <a:stCxn id="185" idx="2"/>
            <a:endCxn id="187" idx="0"/>
          </p:cNvCxnSpPr>
          <p:nvPr/>
        </p:nvCxnSpPr>
        <p:spPr>
          <a:xfrm>
            <a:off x="2179875" y="2047550"/>
            <a:ext cx="0" cy="30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22"/>
          <p:cNvCxnSpPr>
            <a:stCxn id="186" idx="2"/>
            <a:endCxn id="188" idx="0"/>
          </p:cNvCxnSpPr>
          <p:nvPr/>
        </p:nvCxnSpPr>
        <p:spPr>
          <a:xfrm>
            <a:off x="6780000" y="2047550"/>
            <a:ext cx="0" cy="262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" name="Google Shape;194;p22"/>
          <p:cNvCxnSpPr>
            <a:stCxn id="187" idx="1"/>
            <a:endCxn id="189" idx="1"/>
          </p:cNvCxnSpPr>
          <p:nvPr/>
        </p:nvCxnSpPr>
        <p:spPr>
          <a:xfrm flipH="1">
            <a:off x="770775" y="2629400"/>
            <a:ext cx="600300" cy="1901100"/>
          </a:xfrm>
          <a:prstGeom prst="bentConnector3">
            <a:avLst>
              <a:gd name="adj1" fmla="val 13964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5" name="Google Shape;195;p22"/>
          <p:cNvCxnSpPr>
            <a:stCxn id="188" idx="3"/>
            <a:endCxn id="189" idx="3"/>
          </p:cNvCxnSpPr>
          <p:nvPr/>
        </p:nvCxnSpPr>
        <p:spPr>
          <a:xfrm flipH="1">
            <a:off x="8580750" y="3083650"/>
            <a:ext cx="71100" cy="1446900"/>
          </a:xfrm>
          <a:prstGeom prst="bentConnector3">
            <a:avLst>
              <a:gd name="adj1" fmla="val -33491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3"/>
          <p:cNvSpPr/>
          <p:nvPr/>
        </p:nvSpPr>
        <p:spPr>
          <a:xfrm>
            <a:off x="1279950" y="240125"/>
            <a:ext cx="65841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Судова статистика останніх років показує, що серед адміністративних правопорушень пов’язаних з корупцією найпоширенішими є:</a:t>
            </a:r>
            <a:endParaRPr/>
          </a:p>
        </p:txBody>
      </p:sp>
      <p:sp>
        <p:nvSpPr>
          <p:cNvPr id="201" name="Google Shape;201;p23"/>
          <p:cNvSpPr/>
          <p:nvPr/>
        </p:nvSpPr>
        <p:spPr>
          <a:xfrm>
            <a:off x="480225" y="1731350"/>
            <a:ext cx="37155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Порушення вимог фінансового контролю (близько 10 тисяч випадків на рік)</a:t>
            </a:r>
            <a:endParaRPr/>
          </a:p>
        </p:txBody>
      </p:sp>
      <p:sp>
        <p:nvSpPr>
          <p:cNvPr id="202" name="Google Shape;202;p23"/>
          <p:cNvSpPr/>
          <p:nvPr/>
        </p:nvSpPr>
        <p:spPr>
          <a:xfrm>
            <a:off x="5156150" y="1731150"/>
            <a:ext cx="3715500" cy="9732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Порушення вимог щодо запобігання та врегулювання конфлікту інтересів (близько тисячі випадків на рік)</a:t>
            </a:r>
            <a:endParaRPr/>
          </a:p>
        </p:txBody>
      </p:sp>
      <p:sp>
        <p:nvSpPr>
          <p:cNvPr id="203" name="Google Shape;203;p23"/>
          <p:cNvSpPr/>
          <p:nvPr/>
        </p:nvSpPr>
        <p:spPr>
          <a:xfrm>
            <a:off x="644500" y="3222575"/>
            <a:ext cx="8176500" cy="135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Значно менше проявів таких правопорушень, як порушення обмежень щодо сумісництва та суміщення з іншими видами діяльності (60–70 випадків на рік), порушення встановлених законом обмежень щодо одержання подарунків (близько 30 випадків), незаконне використання інформації, що стала відома особі у зв’язку з виконанням службових або інших визначених законом повноважень, а також невжиття заходів щодо протидії корупції (до 10 випадків на рік)</a:t>
            </a:r>
            <a:endParaRPr/>
          </a:p>
        </p:txBody>
      </p:sp>
      <p:cxnSp>
        <p:nvCxnSpPr>
          <p:cNvPr id="204" name="Google Shape;204;p23"/>
          <p:cNvCxnSpPr>
            <a:stCxn id="200" idx="2"/>
            <a:endCxn id="201" idx="0"/>
          </p:cNvCxnSpPr>
          <p:nvPr/>
        </p:nvCxnSpPr>
        <p:spPr>
          <a:xfrm flipH="1">
            <a:off x="2337900" y="1213325"/>
            <a:ext cx="22341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5" name="Google Shape;205;p23"/>
          <p:cNvCxnSpPr>
            <a:stCxn id="200" idx="2"/>
            <a:endCxn id="202" idx="0"/>
          </p:cNvCxnSpPr>
          <p:nvPr/>
        </p:nvCxnSpPr>
        <p:spPr>
          <a:xfrm>
            <a:off x="4572000" y="1213325"/>
            <a:ext cx="2442000" cy="51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6" name="Google Shape;206;p23"/>
          <p:cNvCxnSpPr>
            <a:stCxn id="201" idx="2"/>
            <a:endCxn id="203" idx="0"/>
          </p:cNvCxnSpPr>
          <p:nvPr/>
        </p:nvCxnSpPr>
        <p:spPr>
          <a:xfrm>
            <a:off x="2337975" y="2704550"/>
            <a:ext cx="23949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23"/>
          <p:cNvCxnSpPr>
            <a:stCxn id="202" idx="2"/>
            <a:endCxn id="203" idx="0"/>
          </p:cNvCxnSpPr>
          <p:nvPr/>
        </p:nvCxnSpPr>
        <p:spPr>
          <a:xfrm flipH="1">
            <a:off x="4732700" y="2704350"/>
            <a:ext cx="2281200" cy="51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/>
              <a:t>Висновок</a:t>
            </a:r>
            <a:endParaRPr sz="4000"/>
          </a:p>
        </p:txBody>
      </p:sp>
      <p:sp>
        <p:nvSpPr>
          <p:cNvPr id="213" name="Google Shape;213;p24"/>
          <p:cNvSpPr txBox="1">
            <a:spLocks noGrp="1"/>
          </p:cNvSpPr>
          <p:nvPr>
            <p:ph type="body" idx="1"/>
          </p:nvPr>
        </p:nvSpPr>
        <p:spPr>
          <a:xfrm>
            <a:off x="291900" y="1268050"/>
            <a:ext cx="8560200" cy="3263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400"/>
              <a:t> Адміністративно-примусові заходи протидії корупції в Україні, передбачені чинним вітчизняним законодавством, поряд з іншими соціально-правовими чинниками механізму комплексної протидії корупції є важливим правовим інструментом цього механізму з метою реального подолання у нашому суспільстві згаданого непрофесійного явища.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400"/>
              <a:t> Водночас, на даному етапі практичного застосування вони потребують певного удосконалення їх правової регламентації.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2689050" y="353900"/>
            <a:ext cx="37659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                Протидія корупції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1652700" y="1655588"/>
            <a:ext cx="5838600" cy="109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включає широкий спектр заходів, спрямованих на мінімізацію її обсягів та обмеження впливу на соціальні процеси, усунення соціальних передумов і причин корупційних правопорушень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907050" y="3285800"/>
            <a:ext cx="7329900" cy="109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 умов наявних масштабів розповсюдження корупції в Україні (а це за останні роки приблизно 130–140 місце зі 180 країн світу), вітчизняне антикорупційне законодавство акцентує увагу на усуненні причин корупції, а не лише на боротьбі з конкретними її проявами</a:t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4287600" y="1162700"/>
            <a:ext cx="568800" cy="455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4312950" y="2755100"/>
            <a:ext cx="518100" cy="5307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/>
          <p:nvPr/>
        </p:nvSpPr>
        <p:spPr>
          <a:xfrm>
            <a:off x="2856100" y="202200"/>
            <a:ext cx="4410600" cy="922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/>
              <a:t>  Закон України “Про запобігання корупції”</a:t>
            </a:r>
            <a:endParaRPr sz="1600"/>
          </a:p>
        </p:txBody>
      </p:sp>
      <p:sp>
        <p:nvSpPr>
          <p:cNvPr id="103" name="Google Shape;103;p15"/>
          <p:cNvSpPr/>
          <p:nvPr/>
        </p:nvSpPr>
        <p:spPr>
          <a:xfrm>
            <a:off x="1873600" y="1554450"/>
            <a:ext cx="6375600" cy="185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основним нормативно-правовим актом в системі вітчизняного антикорупційного законодавства, визначив оновлені правові й організаційні засади функціонування системи запобігання корупції в Україні,зміст і порядок застосування превентивних антикорупційних механізмів, заходи правової відповідальності та заходи щодо усунення наслідків корупційних правопорушень</a:t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1320700" y="3664900"/>
            <a:ext cx="7481400" cy="922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 своїм змістом і спрямованістю цей закон робить акцент передусім на превентивні заходи щодо попередження корупційних проявів у різних сферах суспільної діяльності,усунення різноманітних соціальних передумов вчинення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корупційних правопорушень</a:t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4827550" y="1162575"/>
            <a:ext cx="467700" cy="354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4783450" y="3418475"/>
            <a:ext cx="555900" cy="240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/>
          <p:nvPr/>
        </p:nvSpPr>
        <p:spPr>
          <a:xfrm>
            <a:off x="88475" y="467675"/>
            <a:ext cx="25401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Запобіжний вплив примусових заходів досягається за допомогою відповідних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обмежень,зобов’язань і заборон, передбачених у згаданому законі та інших законодавчих актах, спрямованих на запобігання корупції</a:t>
            </a:r>
            <a:endParaRPr/>
          </a:p>
        </p:txBody>
      </p:sp>
      <p:sp>
        <p:nvSpPr>
          <p:cNvPr id="112" name="Google Shape;112;p16"/>
          <p:cNvSpPr/>
          <p:nvPr/>
        </p:nvSpPr>
        <p:spPr>
          <a:xfrm>
            <a:off x="2886275" y="467675"/>
            <a:ext cx="22017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Більшість таких превентивних заходів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мають адміністративно-примусовий характер</a:t>
            </a:r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5231975" y="467600"/>
            <a:ext cx="3841800" cy="422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 адміністративно-правовій літературі адміністративний примус визначається як метод публічного управління, що полягає в застосуванні уповноваженими на те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органами виконавчої влади та іншими компетентними суб’єктами у передбачених адміністративно-правовими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нормами випадках комплексу примусових заходів морального, матеріального та фізичного впливу на волю і поведінку учасників публічно-правових відносин з метою забезпечення громадського порядку та громадської безпеки, попередження та припинення правопорушень,а також покарання правопорушників</a:t>
            </a:r>
            <a:endParaRPr/>
          </a:p>
        </p:txBody>
      </p:sp>
      <p:sp>
        <p:nvSpPr>
          <p:cNvPr id="114" name="Google Shape;114;p16"/>
          <p:cNvSpPr/>
          <p:nvPr/>
        </p:nvSpPr>
        <p:spPr>
          <a:xfrm>
            <a:off x="2653925" y="2432700"/>
            <a:ext cx="207000" cy="278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6"/>
          <p:cNvSpPr/>
          <p:nvPr/>
        </p:nvSpPr>
        <p:spPr>
          <a:xfrm>
            <a:off x="5105575" y="2426425"/>
            <a:ext cx="126300" cy="2655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/>
          <p:nvPr/>
        </p:nvSpPr>
        <p:spPr>
          <a:xfrm>
            <a:off x="568675" y="240125"/>
            <a:ext cx="84291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Заходи адміністративного попередження, виходячи з  їх призначення, в сфері протидії корупції</a:t>
            </a:r>
            <a:endParaRPr/>
          </a:p>
        </p:txBody>
      </p:sp>
      <p:sp>
        <p:nvSpPr>
          <p:cNvPr id="121" name="Google Shape;121;p17"/>
          <p:cNvSpPr/>
          <p:nvPr/>
        </p:nvSpPr>
        <p:spPr>
          <a:xfrm>
            <a:off x="1276225" y="1475488"/>
            <a:ext cx="7014000" cy="82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застосовуються з метою недопущення корупційних проявів і правопорушень, пов’язаних із корупцією</a:t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991975" y="2660150"/>
            <a:ext cx="75825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серед інших примусових заходів цим заходам притаманний найбільш чітко виражений превентивний характер</a:t>
            </a:r>
            <a:endParaRPr/>
          </a:p>
        </p:txBody>
      </p:sp>
      <p:sp>
        <p:nvSpPr>
          <p:cNvPr id="123" name="Google Shape;123;p17"/>
          <p:cNvSpPr/>
          <p:nvPr/>
        </p:nvSpPr>
        <p:spPr>
          <a:xfrm>
            <a:off x="612925" y="3930300"/>
            <a:ext cx="8340600" cy="872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Ця група примусових заходів застосовується компетентними органами за умов відсутності протиправної поведінки суб’єктів правовідносин, тобто, коли корупційне діяння або правопорушення, пов’язане з корупцією, ще не відбулося</a:t>
            </a:r>
            <a:endParaRPr/>
          </a:p>
        </p:txBody>
      </p:sp>
      <p:sp>
        <p:nvSpPr>
          <p:cNvPr id="124" name="Google Shape;124;p17"/>
          <p:cNvSpPr/>
          <p:nvPr/>
        </p:nvSpPr>
        <p:spPr>
          <a:xfrm>
            <a:off x="4524175" y="1135913"/>
            <a:ext cx="518100" cy="3159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7"/>
          <p:cNvSpPr/>
          <p:nvPr/>
        </p:nvSpPr>
        <p:spPr>
          <a:xfrm>
            <a:off x="4581025" y="2304825"/>
            <a:ext cx="404400" cy="347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7"/>
          <p:cNvSpPr/>
          <p:nvPr/>
        </p:nvSpPr>
        <p:spPr>
          <a:xfrm>
            <a:off x="4606375" y="3505225"/>
            <a:ext cx="353700" cy="404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/>
          <p:nvPr/>
        </p:nvSpPr>
        <p:spPr>
          <a:xfrm>
            <a:off x="761700" y="202075"/>
            <a:ext cx="7923900" cy="8595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Серед найбільш чітко визначених превентивних адміністративно-примусових заходів протидії корупції, визначених в законі «Про запобігання корупції», можна назвати насамперед такі:</a:t>
            </a:r>
            <a:endParaRPr/>
          </a:p>
        </p:txBody>
      </p:sp>
      <p:sp>
        <p:nvSpPr>
          <p:cNvPr id="132" name="Google Shape;132;p18"/>
          <p:cNvSpPr/>
          <p:nvPr/>
        </p:nvSpPr>
        <p:spPr>
          <a:xfrm>
            <a:off x="480575" y="1352200"/>
            <a:ext cx="80247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1.Встановлення спеціальних обмежень;</a:t>
            </a:r>
            <a:endParaRPr/>
          </a:p>
        </p:txBody>
      </p:sp>
      <p:sp>
        <p:nvSpPr>
          <p:cNvPr id="133" name="Google Shape;133;p18"/>
          <p:cNvSpPr/>
          <p:nvPr/>
        </p:nvSpPr>
        <p:spPr>
          <a:xfrm>
            <a:off x="524825" y="223682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2.Запобігання та врегулювання конфлікту інтересів;</a:t>
            </a:r>
            <a:endParaRPr/>
          </a:p>
        </p:txBody>
      </p:sp>
      <p:sp>
        <p:nvSpPr>
          <p:cNvPr id="134" name="Google Shape;134;p18"/>
          <p:cNvSpPr/>
          <p:nvPr/>
        </p:nvSpPr>
        <p:spPr>
          <a:xfrm>
            <a:off x="524825" y="308987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3.Фінансовий контроль;</a:t>
            </a:r>
            <a:endParaRPr/>
          </a:p>
        </p:txBody>
      </p:sp>
      <p:sp>
        <p:nvSpPr>
          <p:cNvPr id="135" name="Google Shape;135;p18"/>
          <p:cNvSpPr/>
          <p:nvPr/>
        </p:nvSpPr>
        <p:spPr>
          <a:xfrm>
            <a:off x="480575" y="3942925"/>
            <a:ext cx="7936200" cy="594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4.Антикорупційна експертиза проектів нормативно-правових актів;</a:t>
            </a:r>
            <a:endParaRPr/>
          </a:p>
        </p:txBody>
      </p:sp>
      <p:cxnSp>
        <p:nvCxnSpPr>
          <p:cNvPr id="136" name="Google Shape;136;p18"/>
          <p:cNvCxnSpPr>
            <a:stCxn id="131" idx="1"/>
            <a:endCxn id="132" idx="1"/>
          </p:cNvCxnSpPr>
          <p:nvPr/>
        </p:nvCxnSpPr>
        <p:spPr>
          <a:xfrm flipH="1">
            <a:off x="480600" y="631825"/>
            <a:ext cx="281100" cy="1017300"/>
          </a:xfrm>
          <a:prstGeom prst="bentConnector3">
            <a:avLst>
              <a:gd name="adj1" fmla="val 184721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7" name="Google Shape;137;p18"/>
          <p:cNvCxnSpPr>
            <a:stCxn id="132" idx="1"/>
            <a:endCxn id="133" idx="1"/>
          </p:cNvCxnSpPr>
          <p:nvPr/>
        </p:nvCxnSpPr>
        <p:spPr>
          <a:xfrm>
            <a:off x="480575" y="1649200"/>
            <a:ext cx="44400" cy="884700"/>
          </a:xfrm>
          <a:prstGeom prst="bentConnector3">
            <a:avLst>
              <a:gd name="adj1" fmla="val -536318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8" name="Google Shape;138;p18"/>
          <p:cNvCxnSpPr>
            <a:stCxn id="133" idx="1"/>
            <a:endCxn id="134" idx="1"/>
          </p:cNvCxnSpPr>
          <p:nvPr/>
        </p:nvCxnSpPr>
        <p:spPr>
          <a:xfrm>
            <a:off x="524825" y="2533825"/>
            <a:ext cx="600" cy="853200"/>
          </a:xfrm>
          <a:prstGeom prst="bentConnector3">
            <a:avLst>
              <a:gd name="adj1" fmla="val -4955833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9" name="Google Shape;139;p18"/>
          <p:cNvCxnSpPr>
            <a:stCxn id="134" idx="1"/>
            <a:endCxn id="135" idx="1"/>
          </p:cNvCxnSpPr>
          <p:nvPr/>
        </p:nvCxnSpPr>
        <p:spPr>
          <a:xfrm flipH="1">
            <a:off x="480725" y="3386875"/>
            <a:ext cx="44100" cy="853200"/>
          </a:xfrm>
          <a:prstGeom prst="bentConnector3">
            <a:avLst>
              <a:gd name="adj1" fmla="val 640306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/>
          <p:nvPr/>
        </p:nvSpPr>
        <p:spPr>
          <a:xfrm>
            <a:off x="897275" y="619250"/>
            <a:ext cx="7051800" cy="606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5.Вимоги щодо прозорості інформації, особливо у сфері підприємницької діяльності;</a:t>
            </a:r>
            <a:endParaRPr/>
          </a:p>
        </p:txBody>
      </p:sp>
      <p:sp>
        <p:nvSpPr>
          <p:cNvPr id="145" name="Google Shape;145;p19"/>
          <p:cNvSpPr/>
          <p:nvPr/>
        </p:nvSpPr>
        <p:spPr>
          <a:xfrm>
            <a:off x="897275" y="1668150"/>
            <a:ext cx="70518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6.Заборона на одержання пільг, послуг і майна органами державної влади та органами місцевого самоврядування та ін.</a:t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347525" y="3260500"/>
            <a:ext cx="8151300" cy="1466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Заходи адміністративного припинення застосовуються, коли вчиняється те чи інше адміністративне правопорушення з метою його припинення, забезпечення умов для притягнення винних до відповідальності, усунення шкідливих наслідків протиправного діяння та відновлення правомірного стану, а також запобігання вчиненню нових правопорушень.</a:t>
            </a:r>
            <a:endParaRPr/>
          </a:p>
        </p:txBody>
      </p:sp>
      <p:cxnSp>
        <p:nvCxnSpPr>
          <p:cNvPr id="147" name="Google Shape;147;p19"/>
          <p:cNvCxnSpPr>
            <a:stCxn id="144" idx="1"/>
            <a:endCxn id="145" idx="1"/>
          </p:cNvCxnSpPr>
          <p:nvPr/>
        </p:nvCxnSpPr>
        <p:spPr>
          <a:xfrm>
            <a:off x="897275" y="922550"/>
            <a:ext cx="600" cy="1131000"/>
          </a:xfrm>
          <a:prstGeom prst="bent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8" name="Google Shape;148;p19"/>
          <p:cNvSpPr/>
          <p:nvPr/>
        </p:nvSpPr>
        <p:spPr>
          <a:xfrm>
            <a:off x="4249800" y="2559125"/>
            <a:ext cx="644400" cy="5814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/>
        </p:nvSpPr>
        <p:spPr>
          <a:xfrm>
            <a:off x="1513750" y="113775"/>
            <a:ext cx="6900000" cy="7710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500"/>
              <a:t>Главою 13-А КУпАП передбачена адміністративна відповідальність за наступні види адміністративних правопорушень, пов’язаних із корупцією:</a:t>
            </a:r>
            <a:endParaRPr sz="1500"/>
          </a:p>
        </p:txBody>
      </p:sp>
      <p:sp>
        <p:nvSpPr>
          <p:cNvPr id="154" name="Google Shape;154;p20"/>
          <p:cNvSpPr/>
          <p:nvPr/>
        </p:nvSpPr>
        <p:spPr>
          <a:xfrm>
            <a:off x="726650" y="1092925"/>
            <a:ext cx="80124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1.Порушення обмежень щодо сумісництва та суміщення з іншими видами діяльності (ст.172-4);</a:t>
            </a:r>
            <a:endParaRPr/>
          </a:p>
        </p:txBody>
      </p:sp>
      <p:sp>
        <p:nvSpPr>
          <p:cNvPr id="155" name="Google Shape;155;p20"/>
          <p:cNvSpPr/>
          <p:nvPr/>
        </p:nvSpPr>
        <p:spPr>
          <a:xfrm>
            <a:off x="720350" y="1845013"/>
            <a:ext cx="8025000" cy="543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2.Порушення встановлених законом обмежень щодо одержання подарунків (ст.172-5);</a:t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726650" y="2574813"/>
            <a:ext cx="80124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3.Порушення вимог фінансового контролю (ст.172-6);</a:t>
            </a:r>
            <a:endParaRPr/>
          </a:p>
        </p:txBody>
      </p:sp>
      <p:sp>
        <p:nvSpPr>
          <p:cNvPr id="157" name="Google Shape;157;p20"/>
          <p:cNvSpPr/>
          <p:nvPr/>
        </p:nvSpPr>
        <p:spPr>
          <a:xfrm>
            <a:off x="720350" y="3342725"/>
            <a:ext cx="8025000" cy="581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4.Невжиття заходів щодо протидії корупції (ст.172-9) та ін.</a:t>
            </a:r>
            <a:endParaRPr/>
          </a:p>
        </p:txBody>
      </p:sp>
      <p:cxnSp>
        <p:nvCxnSpPr>
          <p:cNvPr id="158" name="Google Shape;158;p20"/>
          <p:cNvCxnSpPr>
            <a:stCxn id="153" idx="1"/>
            <a:endCxn id="154" idx="1"/>
          </p:cNvCxnSpPr>
          <p:nvPr/>
        </p:nvCxnSpPr>
        <p:spPr>
          <a:xfrm flipH="1">
            <a:off x="726550" y="499275"/>
            <a:ext cx="787200" cy="884400"/>
          </a:xfrm>
          <a:prstGeom prst="bentConnector3">
            <a:avLst>
              <a:gd name="adj1" fmla="val 13023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9" name="Google Shape;159;p20"/>
          <p:cNvCxnSpPr>
            <a:stCxn id="154" idx="1"/>
            <a:endCxn id="155" idx="1"/>
          </p:cNvCxnSpPr>
          <p:nvPr/>
        </p:nvCxnSpPr>
        <p:spPr>
          <a:xfrm flipH="1">
            <a:off x="720350" y="1383625"/>
            <a:ext cx="6300" cy="732900"/>
          </a:xfrm>
          <a:prstGeom prst="bentConnector3">
            <a:avLst>
              <a:gd name="adj1" fmla="val 38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0" name="Google Shape;160;p20"/>
          <p:cNvCxnSpPr>
            <a:stCxn id="155" idx="1"/>
            <a:endCxn id="156" idx="1"/>
          </p:cNvCxnSpPr>
          <p:nvPr/>
        </p:nvCxnSpPr>
        <p:spPr>
          <a:xfrm>
            <a:off x="720350" y="2116663"/>
            <a:ext cx="6300" cy="748800"/>
          </a:xfrm>
          <a:prstGeom prst="bentConnector3">
            <a:avLst>
              <a:gd name="adj1" fmla="val -37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1" name="Google Shape;161;p20"/>
          <p:cNvCxnSpPr>
            <a:stCxn id="156" idx="1"/>
            <a:endCxn id="157" idx="1"/>
          </p:cNvCxnSpPr>
          <p:nvPr/>
        </p:nvCxnSpPr>
        <p:spPr>
          <a:xfrm flipH="1">
            <a:off x="720350" y="2865513"/>
            <a:ext cx="6300" cy="768000"/>
          </a:xfrm>
          <a:prstGeom prst="bentConnector3">
            <a:avLst>
              <a:gd name="adj1" fmla="val 3879762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2" name="Google Shape;162;p20"/>
          <p:cNvSpPr/>
          <p:nvPr/>
        </p:nvSpPr>
        <p:spPr>
          <a:xfrm>
            <a:off x="508700" y="4110625"/>
            <a:ext cx="8448300" cy="9981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Диспозиції більшості статтей глави 13-А КУпАП є бланкетними, тобто з метою конкретизації певних обставин окремих правопорушень,пов’язаних з корупцією, необхідно звертатися до спеціальних правил, встановлених відповідними законами (наприклад, законами «Про запобігання корупції», «Про державну службу» та ін.)</a:t>
            </a:r>
            <a:endParaRPr/>
          </a:p>
        </p:txBody>
      </p:sp>
      <p:cxnSp>
        <p:nvCxnSpPr>
          <p:cNvPr id="163" name="Google Shape;163;p20"/>
          <p:cNvCxnSpPr>
            <a:endCxn id="162" idx="0"/>
          </p:cNvCxnSpPr>
          <p:nvPr/>
        </p:nvCxnSpPr>
        <p:spPr>
          <a:xfrm>
            <a:off x="4732850" y="3924025"/>
            <a:ext cx="0" cy="18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/>
          <p:nvPr/>
        </p:nvSpPr>
        <p:spPr>
          <a:xfrm>
            <a:off x="644525" y="379125"/>
            <a:ext cx="2489700" cy="96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Родовим об’єктом адміністративних правопорушень,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пов’язаних із корупцією</a:t>
            </a:r>
            <a:endParaRPr/>
          </a:p>
        </p:txBody>
      </p:sp>
      <p:sp>
        <p:nvSpPr>
          <p:cNvPr id="169" name="Google Shape;169;p21"/>
          <p:cNvSpPr/>
          <p:nvPr/>
        </p:nvSpPr>
        <p:spPr>
          <a:xfrm>
            <a:off x="815225" y="1845100"/>
            <a:ext cx="2148300" cy="2009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сукупність відносин, що складаються у сфері забезпечення обмежень та усунення умов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щодо можливих корупційних проявів</a:t>
            </a:r>
            <a:endParaRPr/>
          </a:p>
        </p:txBody>
      </p:sp>
      <p:sp>
        <p:nvSpPr>
          <p:cNvPr id="170" name="Google Shape;170;p21"/>
          <p:cNvSpPr/>
          <p:nvPr/>
        </p:nvSpPr>
        <p:spPr>
          <a:xfrm>
            <a:off x="5459450" y="379125"/>
            <a:ext cx="2754900" cy="96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Безпосереднім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об’єктом адміністративних правопорушень, пов’язаних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з корупцією</a:t>
            </a:r>
            <a:endParaRPr/>
          </a:p>
        </p:txBody>
      </p:sp>
      <p:sp>
        <p:nvSpPr>
          <p:cNvPr id="171" name="Google Shape;171;p21"/>
          <p:cNvSpPr/>
          <p:nvPr/>
        </p:nvSpPr>
        <p:spPr>
          <a:xfrm>
            <a:off x="5623700" y="1845125"/>
            <a:ext cx="2426400" cy="2009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є конкретне правовідношення або певна сукупність правовідносин у сфері запобігання та протидії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корупції, на які посягає те чи інше окреме правопорушення</a:t>
            </a:r>
            <a:endParaRPr/>
          </a:p>
        </p:txBody>
      </p:sp>
      <p:sp>
        <p:nvSpPr>
          <p:cNvPr id="172" name="Google Shape;172;p21"/>
          <p:cNvSpPr/>
          <p:nvPr/>
        </p:nvSpPr>
        <p:spPr>
          <a:xfrm>
            <a:off x="1611425" y="1371313"/>
            <a:ext cx="555900" cy="4422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1"/>
          <p:cNvSpPr/>
          <p:nvPr/>
        </p:nvSpPr>
        <p:spPr>
          <a:xfrm>
            <a:off x="6571550" y="1364875"/>
            <a:ext cx="530700" cy="4551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1"/>
          <p:cNvSpPr/>
          <p:nvPr/>
        </p:nvSpPr>
        <p:spPr>
          <a:xfrm>
            <a:off x="1046100" y="4094575"/>
            <a:ext cx="7290000" cy="7077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У своїй сукупності вони формують видовий, а в подальшому і родовий об’єкт даної категорії проступків</a:t>
            </a:r>
            <a:endParaRPr/>
          </a:p>
        </p:txBody>
      </p:sp>
      <p:cxnSp>
        <p:nvCxnSpPr>
          <p:cNvPr id="175" name="Google Shape;175;p21"/>
          <p:cNvCxnSpPr>
            <a:stCxn id="169" idx="1"/>
            <a:endCxn id="174" idx="1"/>
          </p:cNvCxnSpPr>
          <p:nvPr/>
        </p:nvCxnSpPr>
        <p:spPr>
          <a:xfrm>
            <a:off x="815225" y="2849800"/>
            <a:ext cx="231000" cy="1598700"/>
          </a:xfrm>
          <a:prstGeom prst="bentConnector3">
            <a:avLst>
              <a:gd name="adj1" fmla="val -103084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6" name="Google Shape;176;p21"/>
          <p:cNvCxnSpPr>
            <a:stCxn id="171" idx="3"/>
            <a:endCxn id="174" idx="3"/>
          </p:cNvCxnSpPr>
          <p:nvPr/>
        </p:nvCxnSpPr>
        <p:spPr>
          <a:xfrm>
            <a:off x="8050100" y="2849825"/>
            <a:ext cx="285900" cy="1598700"/>
          </a:xfrm>
          <a:prstGeom prst="bentConnector3">
            <a:avLst>
              <a:gd name="adj1" fmla="val 183325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7" name="Google Shape;177;p21"/>
          <p:cNvCxnSpPr>
            <a:stCxn id="168" idx="3"/>
            <a:endCxn id="170" idx="1"/>
          </p:cNvCxnSpPr>
          <p:nvPr/>
        </p:nvCxnSpPr>
        <p:spPr>
          <a:xfrm>
            <a:off x="3134225" y="859425"/>
            <a:ext cx="2325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8" name="Google Shape;178;p21"/>
          <p:cNvCxnSpPr>
            <a:stCxn id="168" idx="1"/>
            <a:endCxn id="169" idx="1"/>
          </p:cNvCxnSpPr>
          <p:nvPr/>
        </p:nvCxnSpPr>
        <p:spPr>
          <a:xfrm>
            <a:off x="644525" y="859425"/>
            <a:ext cx="170700" cy="1990500"/>
          </a:xfrm>
          <a:prstGeom prst="bentConnector3">
            <a:avLst>
              <a:gd name="adj1" fmla="val -139499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79" name="Google Shape;179;p21"/>
          <p:cNvCxnSpPr>
            <a:stCxn id="170" idx="3"/>
            <a:endCxn id="171" idx="3"/>
          </p:cNvCxnSpPr>
          <p:nvPr/>
        </p:nvCxnSpPr>
        <p:spPr>
          <a:xfrm flipH="1">
            <a:off x="8050250" y="859425"/>
            <a:ext cx="164100" cy="1990500"/>
          </a:xfrm>
          <a:prstGeom prst="bentConnector3">
            <a:avLst>
              <a:gd name="adj1" fmla="val -14511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877</Words>
  <Application>Microsoft Office PowerPoint</Application>
  <PresentationFormat>Экран (16:9)</PresentationFormat>
  <Paragraphs>57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Адміністративно-примусові заходи протидії корупції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Адміністративно-примусові заходи протидії корупції</dc:title>
  <cp:lastModifiedBy>Asus</cp:lastModifiedBy>
  <cp:revision>2</cp:revision>
  <dcterms:modified xsi:type="dcterms:W3CDTF">2022-10-28T14:27:57Z</dcterms:modified>
</cp:coreProperties>
</file>