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80" r:id="rId4"/>
    <p:sldId id="258" r:id="rId5"/>
    <p:sldId id="259" r:id="rId6"/>
    <p:sldId id="299" r:id="rId7"/>
    <p:sldId id="260" r:id="rId8"/>
    <p:sldId id="261" r:id="rId9"/>
    <p:sldId id="262" r:id="rId10"/>
    <p:sldId id="300" r:id="rId11"/>
    <p:sldId id="263" r:id="rId12"/>
    <p:sldId id="264" r:id="rId13"/>
    <p:sldId id="270" r:id="rId14"/>
    <p:sldId id="275" r:id="rId15"/>
    <p:sldId id="272" r:id="rId16"/>
    <p:sldId id="273" r:id="rId17"/>
    <p:sldId id="271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509"/>
    <p:restoredTop sz="94682"/>
  </p:normalViewPr>
  <p:slideViewPr>
    <p:cSldViewPr snapToGrid="0" snapToObjects="1">
      <p:cViewPr varScale="1">
        <p:scale>
          <a:sx n="111" d="100"/>
          <a:sy n="111" d="100"/>
        </p:scale>
        <p:origin x="24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4/8/25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4/8/25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4/8/25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4/8/25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4/8/25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4/8/25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4/8/25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4/8/25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4/8/25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03EFC3-6E1A-C74A-BDB1-9DFA2CEA28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2336" y="2670048"/>
            <a:ext cx="4913376" cy="1827088"/>
          </a:xfrm>
        </p:spPr>
        <p:txBody>
          <a:bodyPr>
            <a:normAutofit fontScale="90000"/>
          </a:bodyPr>
          <a:lstStyle/>
          <a:p>
            <a:pPr indent="457200" algn="r"/>
            <a:r>
              <a:rPr lang="uk-UA" sz="36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4. </a:t>
            </a:r>
            <a:br>
              <a:rPr lang="uk-UA" sz="36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36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Управління конфліктом</a:t>
            </a:r>
            <a:br>
              <a:rPr lang="uk-UA" sz="3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3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к.політ.н</a:t>
            </a:r>
            <a:r>
              <a:rPr lang="uk-UA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uk-UA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Н.В.Лепська</a:t>
            </a:r>
            <a:endParaRPr lang="ru-UA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26" name="Picture 2" descr="Conflict Resolution Skills: A needed soft skill for employees in the  workplace | Charleston County Public Library">
            <a:extLst>
              <a:ext uri="{FF2B5EF4-FFF2-40B4-BE49-F238E27FC236}">
                <a16:creationId xmlns:a16="http://schemas.microsoft.com/office/drawing/2014/main" id="{56352615-496C-AD42-8EE6-A56C392B47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5007" y="1719168"/>
            <a:ext cx="6341921" cy="341966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20736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7000">
              <a:srgbClr val="BCE7E0">
                <a:alpha val="29020"/>
              </a:srgbClr>
            </a:gs>
            <a:gs pos="42000">
              <a:srgbClr val="FEE3D5">
                <a:alpha val="63922"/>
              </a:srgbClr>
            </a:gs>
            <a:gs pos="63000">
              <a:srgbClr val="F7EFC5">
                <a:alpha val="65098"/>
              </a:srgbClr>
            </a:gs>
            <a:gs pos="78000">
              <a:schemeClr val="accent6">
                <a:lumMod val="20000"/>
                <a:lumOff val="80000"/>
              </a:schemeClr>
            </a:gs>
            <a:gs pos="96000">
              <a:schemeClr val="accent4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4142C9D-8532-884A-B864-C73C3DF96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42174" y="868680"/>
            <a:ext cx="5749826" cy="5120640"/>
          </a:xfrm>
        </p:spPr>
        <p:txBody>
          <a:bodyPr/>
          <a:lstStyle/>
          <a:p>
            <a:r>
              <a:rPr lang="ru-RU" sz="2800" b="1" dirty="0">
                <a:solidFill>
                  <a:srgbClr val="FF0000"/>
                </a:solidFill>
                <a:effectLst/>
                <a:latin typeface="Bookman Old Style" panose="02050604050505020204" pitchFamily="18" charset="0"/>
              </a:rPr>
              <a:t>2</a:t>
            </a:r>
            <a:r>
              <a:rPr lang="ru-RU" sz="28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. </a:t>
            </a:r>
            <a:r>
              <a:rPr lang="ru-RU" sz="2800" b="1" dirty="0" err="1">
                <a:solidFill>
                  <a:srgbClr val="FF0000"/>
                </a:solidFill>
                <a:latin typeface="Bookman Old Style" panose="02050604050505020204" pitchFamily="18" charset="0"/>
              </a:rPr>
              <a:t>Методи</a:t>
            </a:r>
            <a:r>
              <a:rPr lang="ru-RU" sz="28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 та при</a:t>
            </a:r>
            <a:r>
              <a:rPr lang="uk-UA" sz="28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й</a:t>
            </a:r>
            <a:r>
              <a:rPr lang="ru-RU" sz="2800" b="1" dirty="0" err="1">
                <a:solidFill>
                  <a:srgbClr val="FF0000"/>
                </a:solidFill>
                <a:latin typeface="Bookman Old Style" panose="02050604050505020204" pitchFamily="18" charset="0"/>
              </a:rPr>
              <a:t>оми</a:t>
            </a:r>
            <a:r>
              <a:rPr lang="ru-RU" sz="28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Bookman Old Style" panose="02050604050505020204" pitchFamily="18" charset="0"/>
              </a:rPr>
              <a:t>управління</a:t>
            </a:r>
            <a:r>
              <a:rPr lang="ru-RU" sz="28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Bookman Old Style" panose="02050604050505020204" pitchFamily="18" charset="0"/>
              </a:rPr>
              <a:t>конфліктом</a:t>
            </a:r>
            <a:endParaRPr lang="ru-RU" sz="2800" b="1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endParaRPr lang="uk-UA" dirty="0"/>
          </a:p>
        </p:txBody>
      </p:sp>
      <p:pic>
        <p:nvPicPr>
          <p:cNvPr id="28674" name="Picture 2" descr="Культура спілкування та управління конфліктами в групі. Рекомендації  викладачам – Бібліотека Коледжу Радіоелектроніки">
            <a:extLst>
              <a:ext uri="{FF2B5EF4-FFF2-40B4-BE49-F238E27FC236}">
                <a16:creationId xmlns:a16="http://schemas.microsoft.com/office/drawing/2014/main" id="{E31D0E64-35E7-D345-A547-0756039B1A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826" y="1495788"/>
            <a:ext cx="5114173" cy="3542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27439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49000">
              <a:schemeClr val="accent1">
                <a:lumMod val="20000"/>
                <a:lumOff val="80000"/>
              </a:schemeClr>
            </a:gs>
            <a:gs pos="83000">
              <a:schemeClr val="accent5">
                <a:lumMod val="20000"/>
                <a:lumOff val="8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D141621-C6AC-5749-9EB6-B8DDFDB79F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1208" y="144400"/>
            <a:ext cx="5560433" cy="729867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err="1">
                <a:solidFill>
                  <a:srgbClr val="FF0000"/>
                </a:solidFill>
                <a:latin typeface="Helvetica" pitchFamily="2" charset="0"/>
              </a:rPr>
              <a:t>М</a:t>
            </a:r>
            <a:r>
              <a:rPr lang="ru-RU" sz="2000" b="1" dirty="0" err="1">
                <a:solidFill>
                  <a:srgbClr val="FF0000"/>
                </a:solidFill>
                <a:effectLst/>
                <a:latin typeface="Helvetica" pitchFamily="2" charset="0"/>
              </a:rPr>
              <a:t>етоди</a:t>
            </a:r>
            <a:r>
              <a:rPr lang="ru-RU" sz="2000" b="1" dirty="0">
                <a:solidFill>
                  <a:srgbClr val="FF0000"/>
                </a:solidFill>
                <a:effectLst/>
                <a:latin typeface="Helvetica" pitchFamily="2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effectLst/>
                <a:latin typeface="Helvetica" pitchFamily="2" charset="0"/>
              </a:rPr>
              <a:t>управління</a:t>
            </a:r>
            <a:r>
              <a:rPr lang="ru-RU" sz="2000" b="1" dirty="0">
                <a:solidFill>
                  <a:srgbClr val="FF0000"/>
                </a:solidFill>
                <a:effectLst/>
                <a:latin typeface="Helvetica" pitchFamily="2" charset="0"/>
              </a:rPr>
              <a:t> та </a:t>
            </a:r>
            <a:r>
              <a:rPr lang="ru-RU" sz="2000" b="1" dirty="0" err="1">
                <a:solidFill>
                  <a:srgbClr val="FF0000"/>
                </a:solidFill>
                <a:effectLst/>
                <a:latin typeface="Helvetica" pitchFamily="2" charset="0"/>
              </a:rPr>
              <a:t>попередження</a:t>
            </a:r>
            <a:r>
              <a:rPr lang="ru-RU" b="1" dirty="0">
                <a:solidFill>
                  <a:srgbClr val="FF0000"/>
                </a:solidFill>
                <a:latin typeface="Helvetica" pitchFamily="2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effectLst/>
                <a:latin typeface="Helvetica" pitchFamily="2" charset="0"/>
              </a:rPr>
              <a:t>конфліктів</a:t>
            </a:r>
            <a:r>
              <a:rPr lang="ru-RU" sz="2000" b="1" dirty="0">
                <a:solidFill>
                  <a:srgbClr val="FF0000"/>
                </a:solidFill>
                <a:effectLst/>
                <a:latin typeface="Helvetica" pitchFamily="2" charset="0"/>
              </a:rPr>
              <a:t>:</a:t>
            </a:r>
          </a:p>
          <a:p>
            <a:pPr marL="0" indent="0" algn="ctr">
              <a:buNone/>
            </a:pPr>
            <a:endParaRPr lang="ru-RU" sz="2000" b="1" dirty="0">
              <a:solidFill>
                <a:srgbClr val="FF0000"/>
              </a:solidFill>
              <a:effectLst/>
              <a:latin typeface="Helvetica" pitchFamily="2" charset="0"/>
            </a:endParaRPr>
          </a:p>
          <a:p>
            <a:r>
              <a:rPr lang="ru-RU" sz="2000" b="1" dirty="0" err="1">
                <a:solidFill>
                  <a:srgbClr val="002060"/>
                </a:solidFill>
                <a:effectLst/>
                <a:latin typeface="Helvetica" pitchFamily="2" charset="0"/>
              </a:rPr>
              <a:t>внутрішньособистісні</a:t>
            </a:r>
            <a:endParaRPr lang="ru-RU" sz="2000" b="1" dirty="0">
              <a:solidFill>
                <a:srgbClr val="002060"/>
              </a:solidFill>
              <a:effectLst/>
              <a:latin typeface="Helvetica" pitchFamily="2" charset="0"/>
            </a:endParaRPr>
          </a:p>
          <a:p>
            <a:r>
              <a:rPr lang="ru-RU" sz="2000" b="1" dirty="0" err="1">
                <a:solidFill>
                  <a:srgbClr val="002060"/>
                </a:solidFill>
                <a:effectLst/>
                <a:latin typeface="Helvetica" pitchFamily="2" charset="0"/>
              </a:rPr>
              <a:t>структурні</a:t>
            </a:r>
            <a:endParaRPr lang="ru-RU" sz="2000" b="1" dirty="0">
              <a:solidFill>
                <a:srgbClr val="002060"/>
              </a:solidFill>
              <a:effectLst/>
              <a:latin typeface="Helvetica" pitchFamily="2" charset="0"/>
            </a:endParaRPr>
          </a:p>
          <a:p>
            <a:r>
              <a:rPr lang="ru-RU" sz="2000" b="1" dirty="0" err="1">
                <a:solidFill>
                  <a:srgbClr val="002060"/>
                </a:solidFill>
                <a:effectLst/>
                <a:latin typeface="Helvetica" pitchFamily="2" charset="0"/>
              </a:rPr>
              <a:t>міжособистісні</a:t>
            </a:r>
            <a:r>
              <a:rPr lang="ru-RU" sz="2000" b="1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effectLst/>
                <a:latin typeface="Helvetica" pitchFamily="2" charset="0"/>
              </a:rPr>
              <a:t>або</a:t>
            </a:r>
            <a:r>
              <a:rPr lang="ru-RU" sz="2000" b="1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effectLst/>
                <a:latin typeface="Helvetica" pitchFamily="2" charset="0"/>
              </a:rPr>
              <a:t>стилі</a:t>
            </a:r>
            <a:r>
              <a:rPr lang="ru-RU" sz="2000" b="1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effectLst/>
                <a:latin typeface="Helvetica" pitchFamily="2" charset="0"/>
              </a:rPr>
              <a:t>поведінки</a:t>
            </a:r>
            <a:r>
              <a:rPr lang="ru-RU" sz="2000" b="1" dirty="0">
                <a:solidFill>
                  <a:srgbClr val="002060"/>
                </a:solidFill>
                <a:effectLst/>
                <a:latin typeface="Helvetica" pitchFamily="2" charset="0"/>
              </a:rPr>
              <a:t> в К.</a:t>
            </a:r>
          </a:p>
          <a:p>
            <a:r>
              <a:rPr lang="ru-RU" sz="2000" b="1" dirty="0" err="1">
                <a:solidFill>
                  <a:srgbClr val="002060"/>
                </a:solidFill>
                <a:effectLst/>
                <a:latin typeface="Helvetica" pitchFamily="2" charset="0"/>
              </a:rPr>
              <a:t>персональні</a:t>
            </a:r>
            <a:endParaRPr lang="ru-RU" sz="2000" b="1" dirty="0">
              <a:solidFill>
                <a:srgbClr val="002060"/>
              </a:solidFill>
              <a:effectLst/>
              <a:latin typeface="Helvetica" pitchFamily="2" charset="0"/>
            </a:endParaRPr>
          </a:p>
          <a:p>
            <a:r>
              <a:rPr lang="ru-RU" sz="2000" b="1" dirty="0">
                <a:solidFill>
                  <a:srgbClr val="002060"/>
                </a:solidFill>
                <a:effectLst/>
                <a:latin typeface="Helvetica" pitchFamily="2" charset="0"/>
              </a:rPr>
              <a:t>переговори;</a:t>
            </a:r>
          </a:p>
          <a:p>
            <a:r>
              <a:rPr lang="ru-RU" sz="2000" b="1" dirty="0" err="1">
                <a:solidFill>
                  <a:srgbClr val="002060"/>
                </a:solidFill>
                <a:effectLst/>
                <a:latin typeface="Helvetica" pitchFamily="2" charset="0"/>
              </a:rPr>
              <a:t>методи</a:t>
            </a:r>
            <a:r>
              <a:rPr lang="ru-RU" sz="2000" b="1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effectLst/>
                <a:latin typeface="Helvetica" pitchFamily="2" charset="0"/>
              </a:rPr>
              <a:t>управління</a:t>
            </a:r>
            <a:r>
              <a:rPr lang="ru-RU" sz="2000" b="1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effectLst/>
                <a:latin typeface="Helvetica" pitchFamily="2" charset="0"/>
              </a:rPr>
              <a:t>поведінкою</a:t>
            </a:r>
            <a:r>
              <a:rPr lang="ru-RU" sz="2000" b="1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effectLst/>
                <a:latin typeface="Helvetica" pitchFamily="2" charset="0"/>
              </a:rPr>
              <a:t>особистості</a:t>
            </a:r>
            <a:r>
              <a:rPr lang="ru-RU" sz="2000" b="1" dirty="0">
                <a:solidFill>
                  <a:srgbClr val="002060"/>
                </a:solidFill>
                <a:effectLst/>
                <a:latin typeface="Helvetica" pitchFamily="2" charset="0"/>
              </a:rPr>
              <a:t>;</a:t>
            </a:r>
          </a:p>
          <a:p>
            <a:r>
              <a:rPr lang="ru-RU" sz="2000" b="1" dirty="0" err="1">
                <a:solidFill>
                  <a:srgbClr val="002060"/>
                </a:solidFill>
                <a:effectLst/>
                <a:latin typeface="Helvetica" pitchFamily="2" charset="0"/>
              </a:rPr>
              <a:t>методи</a:t>
            </a:r>
            <a:r>
              <a:rPr lang="ru-RU" sz="2000" b="1" dirty="0">
                <a:solidFill>
                  <a:srgbClr val="002060"/>
                </a:solidFill>
                <a:effectLst/>
                <a:latin typeface="Helvetica" pitchFamily="2" charset="0"/>
              </a:rPr>
              <a:t>, </a:t>
            </a:r>
            <a:r>
              <a:rPr lang="ru-RU" sz="2000" b="1" dirty="0" err="1">
                <a:solidFill>
                  <a:srgbClr val="002060"/>
                </a:solidFill>
                <a:effectLst/>
                <a:latin typeface="Helvetica" pitchFamily="2" charset="0"/>
              </a:rPr>
              <a:t>які</a:t>
            </a:r>
            <a:r>
              <a:rPr lang="ru-RU" sz="2000" b="1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effectLst/>
                <a:latin typeface="Helvetica" pitchFamily="2" charset="0"/>
              </a:rPr>
              <a:t>передбачають</a:t>
            </a:r>
            <a:r>
              <a:rPr lang="ru-RU" sz="2000" b="1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effectLst/>
                <a:latin typeface="Helvetica" pitchFamily="2" charset="0"/>
              </a:rPr>
              <a:t>навіть</a:t>
            </a:r>
            <a:r>
              <a:rPr lang="ru-RU" sz="2000" b="1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effectLst/>
                <a:latin typeface="Helvetica" pitchFamily="2" charset="0"/>
              </a:rPr>
              <a:t>агресивні</a:t>
            </a:r>
            <a:r>
              <a:rPr lang="ru-RU" sz="2000" b="1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effectLst/>
                <a:latin typeface="Helvetica" pitchFamily="2" charset="0"/>
              </a:rPr>
              <a:t>дії</a:t>
            </a:r>
            <a:r>
              <a:rPr lang="ru-RU" b="1" dirty="0">
                <a:solidFill>
                  <a:srgbClr val="002060"/>
                </a:solidFill>
                <a:latin typeface="Helvetica" pitchFamily="2" charset="0"/>
              </a:rPr>
              <a:t> </a:t>
            </a:r>
            <a:endParaRPr lang="ru-RU" sz="2400" b="1" dirty="0">
              <a:solidFill>
                <a:srgbClr val="002060"/>
              </a:solidFill>
              <a:effectLst/>
              <a:latin typeface="Helvetica" pitchFamily="2" charset="0"/>
            </a:endParaRPr>
          </a:p>
          <a:p>
            <a:endParaRPr lang="uk-UA" sz="2400" dirty="0"/>
          </a:p>
        </p:txBody>
      </p:sp>
      <p:pic>
        <p:nvPicPr>
          <p:cNvPr id="9218" name="Picture 2" descr="9 Effective Tips on How to Resolve Conflict in the Workplace | Elevate  Corporate Training">
            <a:extLst>
              <a:ext uri="{FF2B5EF4-FFF2-40B4-BE49-F238E27FC236}">
                <a16:creationId xmlns:a16="http://schemas.microsoft.com/office/drawing/2014/main" id="{FF240FA9-450B-CF44-88D9-9D2A56F2FF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632" y="1427356"/>
            <a:ext cx="5554130" cy="413605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8037280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49000">
              <a:schemeClr val="accent1">
                <a:lumMod val="20000"/>
                <a:lumOff val="80000"/>
              </a:schemeClr>
            </a:gs>
            <a:gs pos="83000">
              <a:schemeClr val="accent5">
                <a:lumMod val="20000"/>
                <a:lumOff val="8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F8B75B8-4163-6E48-ADD2-1BC94F53AF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14301"/>
            <a:ext cx="5969620" cy="67437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dirty="0" err="1">
                <a:solidFill>
                  <a:srgbClr val="FF0000"/>
                </a:solidFill>
                <a:latin typeface="Helvetica" pitchFamily="2" charset="0"/>
              </a:rPr>
              <a:t>О</a:t>
            </a:r>
            <a:r>
              <a:rPr lang="ru-RU" sz="2400" dirty="0" err="1">
                <a:solidFill>
                  <a:srgbClr val="FF0000"/>
                </a:solidFill>
                <a:effectLst/>
                <a:latin typeface="Helvetica" pitchFamily="2" charset="0"/>
              </a:rPr>
              <a:t>рганізаційні</a:t>
            </a:r>
            <a:r>
              <a:rPr lang="ru-RU" sz="2400" dirty="0">
                <a:solidFill>
                  <a:srgbClr val="FF0000"/>
                </a:solidFill>
                <a:effectLst/>
                <a:latin typeface="Helvetica" pitchFamily="2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effectLst/>
                <a:latin typeface="Helvetica" pitchFamily="2" charset="0"/>
              </a:rPr>
              <a:t>методи</a:t>
            </a:r>
            <a:r>
              <a:rPr lang="ru-RU" sz="2400" dirty="0">
                <a:solidFill>
                  <a:srgbClr val="FF0000"/>
                </a:solidFill>
                <a:effectLst/>
                <a:latin typeface="Helvetica" pitchFamily="2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effectLst/>
                <a:latin typeface="Helvetica" pitchFamily="2" charset="0"/>
              </a:rPr>
              <a:t>управління</a:t>
            </a:r>
            <a:r>
              <a:rPr lang="ru-RU" sz="2400" dirty="0">
                <a:solidFill>
                  <a:srgbClr val="FF0000"/>
                </a:solidFill>
                <a:effectLst/>
                <a:latin typeface="Helvetica" pitchFamily="2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effectLst/>
                <a:latin typeface="Helvetica" pitchFamily="2" charset="0"/>
              </a:rPr>
              <a:t>конфліктами</a:t>
            </a:r>
            <a:r>
              <a:rPr lang="ru-RU" sz="2400" dirty="0">
                <a:solidFill>
                  <a:srgbClr val="FF0000"/>
                </a:solidFill>
                <a:effectLst/>
                <a:latin typeface="Helvetica" pitchFamily="2" charset="0"/>
              </a:rPr>
              <a:t>: </a:t>
            </a:r>
          </a:p>
          <a:p>
            <a:pPr marL="0" indent="0">
              <a:buNone/>
            </a:pPr>
            <a:r>
              <a:rPr lang="ru-RU" sz="2400" dirty="0">
                <a:solidFill>
                  <a:srgbClr val="002060"/>
                </a:solidFill>
                <a:effectLst/>
                <a:latin typeface="Helvetica" pitchFamily="2" charset="0"/>
              </a:rPr>
              <a:t> - </a:t>
            </a:r>
            <a:r>
              <a:rPr lang="ru-RU" sz="2400" dirty="0" err="1">
                <a:solidFill>
                  <a:srgbClr val="002060"/>
                </a:solidFill>
                <a:effectLst/>
                <a:latin typeface="Helvetica" pitchFamily="2" charset="0"/>
              </a:rPr>
              <a:t>чітке</a:t>
            </a:r>
            <a:r>
              <a:rPr lang="ru-RU" sz="2400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ffectLst/>
                <a:latin typeface="Helvetica" pitchFamily="2" charset="0"/>
              </a:rPr>
              <a:t>формулювання</a:t>
            </a:r>
            <a:r>
              <a:rPr lang="ru-RU" sz="2400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effectLst/>
                <a:latin typeface="Helvetica" pitchFamily="2" charset="0"/>
              </a:rPr>
              <a:t>вимог</a:t>
            </a:r>
            <a:r>
              <a:rPr lang="ru-RU" sz="2400" dirty="0">
                <a:solidFill>
                  <a:srgbClr val="FF0000"/>
                </a:solidFill>
                <a:effectLst/>
                <a:latin typeface="Helvetica" pitchFamily="2" charset="0"/>
              </a:rPr>
              <a:t>, прав та </a:t>
            </a:r>
            <a:r>
              <a:rPr lang="ru-RU" sz="2400" dirty="0" err="1">
                <a:solidFill>
                  <a:srgbClr val="FF0000"/>
                </a:solidFill>
                <a:effectLst/>
                <a:latin typeface="Helvetica" pitchFamily="2" charset="0"/>
              </a:rPr>
              <a:t>обов’язків</a:t>
            </a:r>
            <a:r>
              <a:rPr lang="ru-RU" sz="2400" dirty="0">
                <a:solidFill>
                  <a:srgbClr val="002060"/>
                </a:solidFill>
                <a:effectLst/>
                <a:latin typeface="Helvetica" pitchFamily="2" charset="0"/>
              </a:rPr>
              <a:t>;</a:t>
            </a:r>
          </a:p>
          <a:p>
            <a:pPr marL="0" indent="0">
              <a:buNone/>
            </a:pPr>
            <a:r>
              <a:rPr lang="ru-RU" sz="2400" dirty="0">
                <a:solidFill>
                  <a:srgbClr val="002060"/>
                </a:solidFill>
                <a:latin typeface="Helvetica" pitchFamily="2" charset="0"/>
              </a:rPr>
              <a:t>- </a:t>
            </a:r>
            <a:r>
              <a:rPr lang="ru-RU" sz="2400" dirty="0" err="1">
                <a:solidFill>
                  <a:srgbClr val="002060"/>
                </a:solidFill>
                <a:latin typeface="Helvetica" pitchFamily="2" charset="0"/>
              </a:rPr>
              <a:t>використання</a:t>
            </a:r>
            <a:r>
              <a:rPr lang="ru-RU" sz="2400" dirty="0">
                <a:solidFill>
                  <a:srgbClr val="002060"/>
                </a:solidFill>
                <a:latin typeface="Helvetica" pitchFamily="2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Helvetica" pitchFamily="2" charset="0"/>
              </a:rPr>
              <a:t>координуючих</a:t>
            </a:r>
            <a:r>
              <a:rPr lang="ru-RU" sz="2400" dirty="0">
                <a:solidFill>
                  <a:srgbClr val="FF0000"/>
                </a:solidFill>
                <a:latin typeface="Helvetica" pitchFamily="2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Helvetica" pitchFamily="2" charset="0"/>
              </a:rPr>
              <a:t>механізмів</a:t>
            </a:r>
            <a:r>
              <a:rPr lang="ru-RU" sz="2400" dirty="0">
                <a:solidFill>
                  <a:srgbClr val="002060"/>
                </a:solidFill>
                <a:latin typeface="Helvetica" pitchFamily="2" charset="0"/>
              </a:rPr>
              <a:t>;</a:t>
            </a:r>
          </a:p>
          <a:p>
            <a:pPr marL="0" indent="0">
              <a:buNone/>
            </a:pPr>
            <a:r>
              <a:rPr lang="ru-RU" sz="2400" dirty="0">
                <a:solidFill>
                  <a:srgbClr val="002060"/>
                </a:solidFill>
                <a:latin typeface="Helvetica" pitchFamily="2" charset="0"/>
              </a:rPr>
              <a:t>- </a:t>
            </a:r>
            <a:r>
              <a:rPr lang="ru-RU" sz="2400" dirty="0" err="1">
                <a:solidFill>
                  <a:srgbClr val="002060"/>
                </a:solidFill>
                <a:latin typeface="Helvetica" pitchFamily="2" charset="0"/>
              </a:rPr>
              <a:t>встановлення</a:t>
            </a:r>
            <a:r>
              <a:rPr lang="ru-RU" sz="2400" dirty="0">
                <a:solidFill>
                  <a:srgbClr val="002060"/>
                </a:solidFill>
                <a:latin typeface="Helvetica" pitchFamily="2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Helvetica" pitchFamily="2" charset="0"/>
              </a:rPr>
              <a:t>спільної</a:t>
            </a:r>
            <a:r>
              <a:rPr lang="ru-RU" sz="2400" dirty="0">
                <a:solidFill>
                  <a:srgbClr val="FF0000"/>
                </a:solidFill>
                <a:latin typeface="Helvetica" pitchFamily="2" charset="0"/>
              </a:rPr>
              <a:t> мети, </a:t>
            </a:r>
            <a:r>
              <a:rPr lang="ru-RU" sz="2400" dirty="0" err="1">
                <a:solidFill>
                  <a:srgbClr val="FF0000"/>
                </a:solidFill>
                <a:latin typeface="Helvetica" pitchFamily="2" charset="0"/>
              </a:rPr>
              <a:t>формування</a:t>
            </a:r>
            <a:r>
              <a:rPr lang="ru-RU" sz="2400" dirty="0">
                <a:solidFill>
                  <a:srgbClr val="FF0000"/>
                </a:solidFill>
                <a:latin typeface="Helvetica" pitchFamily="2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Helvetica" pitchFamily="2" charset="0"/>
              </a:rPr>
              <a:t>спільних</a:t>
            </a:r>
            <a:r>
              <a:rPr lang="ru-RU" sz="2400" dirty="0">
                <a:solidFill>
                  <a:srgbClr val="FF0000"/>
                </a:solidFill>
                <a:latin typeface="Helvetica" pitchFamily="2" charset="0"/>
              </a:rPr>
              <a:t> і </a:t>
            </a:r>
            <a:r>
              <a:rPr lang="ru-RU" sz="2400" dirty="0" err="1">
                <a:solidFill>
                  <a:srgbClr val="FF0000"/>
                </a:solidFill>
                <a:latin typeface="Helvetica" pitchFamily="2" charset="0"/>
              </a:rPr>
              <a:t>загальних</a:t>
            </a:r>
            <a:r>
              <a:rPr lang="ru-RU" sz="2400" dirty="0">
                <a:solidFill>
                  <a:srgbClr val="FF0000"/>
                </a:solidFill>
                <a:latin typeface="Helvetica" pitchFamily="2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Helvetica" pitchFamily="2" charset="0"/>
              </a:rPr>
              <a:t>цінностей</a:t>
            </a:r>
            <a:r>
              <a:rPr lang="ru-RU" sz="2400" dirty="0">
                <a:solidFill>
                  <a:srgbClr val="002060"/>
                </a:solidFill>
                <a:latin typeface="Helvetica" pitchFamily="2" charset="0"/>
              </a:rPr>
              <a:t>;</a:t>
            </a:r>
          </a:p>
          <a:p>
            <a:pPr marL="0" indent="0">
              <a:buNone/>
            </a:pPr>
            <a:r>
              <a:rPr lang="ru-RU" sz="2400" dirty="0">
                <a:solidFill>
                  <a:srgbClr val="002060"/>
                </a:solidFill>
                <a:latin typeface="Helvetica" pitchFamily="2" charset="0"/>
              </a:rPr>
              <a:t>- </a:t>
            </a:r>
            <a:r>
              <a:rPr lang="ru-RU" sz="2400" dirty="0" err="1">
                <a:solidFill>
                  <a:srgbClr val="002060"/>
                </a:solidFill>
                <a:latin typeface="Helvetica" pitchFamily="2" charset="0"/>
              </a:rPr>
              <a:t>утвердження</a:t>
            </a:r>
            <a:r>
              <a:rPr lang="ru-RU" sz="2400" dirty="0">
                <a:solidFill>
                  <a:srgbClr val="002060"/>
                </a:solidFill>
                <a:latin typeface="Helvetica" pitchFamily="2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Helvetica" pitchFamily="2" charset="0"/>
              </a:rPr>
              <a:t>доцільної</a:t>
            </a:r>
            <a:r>
              <a:rPr lang="ru-RU" sz="2400" dirty="0">
                <a:solidFill>
                  <a:srgbClr val="FF0000"/>
                </a:solidFill>
                <a:latin typeface="Helvetica" pitchFamily="2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Helvetica" pitchFamily="2" charset="0"/>
              </a:rPr>
              <a:t>системи</a:t>
            </a:r>
            <a:r>
              <a:rPr lang="ru-RU" sz="2400" dirty="0">
                <a:solidFill>
                  <a:srgbClr val="FF0000"/>
                </a:solidFill>
                <a:latin typeface="Helvetica" pitchFamily="2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Helvetica" pitchFamily="2" charset="0"/>
              </a:rPr>
              <a:t>заохочень</a:t>
            </a:r>
            <a:r>
              <a:rPr lang="ru-RU" sz="2400" dirty="0">
                <a:solidFill>
                  <a:srgbClr val="002060"/>
                </a:solidFill>
                <a:latin typeface="Helvetica" pitchFamily="2" charset="0"/>
              </a:rPr>
              <a:t>, </a:t>
            </a:r>
            <a:r>
              <a:rPr lang="ru-RU" sz="2400" dirty="0" err="1">
                <a:solidFill>
                  <a:srgbClr val="002060"/>
                </a:solidFill>
                <a:latin typeface="Helvetica" pitchFamily="2" charset="0"/>
              </a:rPr>
              <a:t>чесно</a:t>
            </a:r>
            <a:r>
              <a:rPr lang="ru-RU" sz="2400" dirty="0">
                <a:solidFill>
                  <a:srgbClr val="002060"/>
                </a:solidFill>
                <a:latin typeface="Helvetica" pitchFamily="2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Helvetica" pitchFamily="2" charset="0"/>
              </a:rPr>
              <a:t>заслуженої</a:t>
            </a:r>
            <a:r>
              <a:rPr lang="ru-RU" sz="2400" dirty="0">
                <a:solidFill>
                  <a:srgbClr val="002060"/>
                </a:solidFill>
                <a:latin typeface="Helvetica" pitchFamily="2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Helvetica" pitchFamily="2" charset="0"/>
              </a:rPr>
              <a:t>пошани</a:t>
            </a:r>
            <a:r>
              <a:rPr lang="ru-RU" sz="2400" dirty="0">
                <a:solidFill>
                  <a:srgbClr val="002060"/>
                </a:solidFill>
                <a:latin typeface="Helvetica" pitchFamily="2" charset="0"/>
              </a:rPr>
              <a:t>.</a:t>
            </a:r>
          </a:p>
        </p:txBody>
      </p:sp>
      <p:pic>
        <p:nvPicPr>
          <p:cNvPr id="10242" name="Picture 2" descr="Do's and Don'ts of Managing Conflicts # 4305">
            <a:extLst>
              <a:ext uri="{FF2B5EF4-FFF2-40B4-BE49-F238E27FC236}">
                <a16:creationId xmlns:a16="http://schemas.microsoft.com/office/drawing/2014/main" id="{76425AE9-FA18-D54E-BA10-29613A2CA6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752" y="784063"/>
            <a:ext cx="4925568" cy="488037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1601296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49000">
              <a:schemeClr val="accent1">
                <a:lumMod val="20000"/>
                <a:lumOff val="80000"/>
              </a:schemeClr>
            </a:gs>
            <a:gs pos="83000">
              <a:schemeClr val="accent5">
                <a:lumMod val="20000"/>
                <a:lumOff val="8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CBB1C22-D1AB-3D4D-B39F-33F755C33A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43059" y="648090"/>
            <a:ext cx="5648941" cy="67436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200" b="1" dirty="0" err="1">
                <a:solidFill>
                  <a:srgbClr val="FF0000"/>
                </a:solidFill>
                <a:latin typeface="Helvetica" pitchFamily="2" charset="0"/>
              </a:rPr>
              <a:t>П</a:t>
            </a:r>
            <a:r>
              <a:rPr lang="ru-RU" sz="2200" b="1" dirty="0" err="1">
                <a:solidFill>
                  <a:srgbClr val="FF0000"/>
                </a:solidFill>
                <a:effectLst/>
                <a:latin typeface="Helvetica" pitchFamily="2" charset="0"/>
              </a:rPr>
              <a:t>ринципи</a:t>
            </a:r>
            <a:r>
              <a:rPr lang="ru-RU" sz="2200" b="1" dirty="0">
                <a:solidFill>
                  <a:srgbClr val="FF0000"/>
                </a:solidFill>
                <a:effectLst/>
                <a:latin typeface="Helvetica" pitchFamily="2" charset="0"/>
              </a:rPr>
              <a:t> </a:t>
            </a:r>
            <a:r>
              <a:rPr lang="ru-RU" sz="2200" b="1" dirty="0" err="1">
                <a:solidFill>
                  <a:srgbClr val="FF0000"/>
                </a:solidFill>
                <a:effectLst/>
                <a:latin typeface="Helvetica" pitchFamily="2" charset="0"/>
              </a:rPr>
              <a:t>управління</a:t>
            </a:r>
            <a:r>
              <a:rPr lang="ru-RU" sz="2200" b="1" dirty="0">
                <a:solidFill>
                  <a:srgbClr val="FF0000"/>
                </a:solidFill>
                <a:effectLst/>
                <a:latin typeface="Helvetica" pitchFamily="2" charset="0"/>
              </a:rPr>
              <a:t> </a:t>
            </a:r>
            <a:r>
              <a:rPr lang="ru-RU" sz="2200" b="1" dirty="0" err="1">
                <a:solidFill>
                  <a:srgbClr val="FF0000"/>
                </a:solidFill>
                <a:effectLst/>
                <a:latin typeface="Helvetica" pitchFamily="2" charset="0"/>
              </a:rPr>
              <a:t>конфліктами</a:t>
            </a:r>
            <a:r>
              <a:rPr lang="ru-RU" sz="2200" b="1" dirty="0">
                <a:solidFill>
                  <a:srgbClr val="FF0000"/>
                </a:solidFill>
                <a:effectLst/>
                <a:latin typeface="Helvetica" pitchFamily="2" charset="0"/>
              </a:rPr>
              <a:t>:</a:t>
            </a:r>
          </a:p>
          <a:p>
            <a:r>
              <a:rPr lang="ru-RU" sz="2200" b="1" dirty="0" err="1">
                <a:solidFill>
                  <a:srgbClr val="002060"/>
                </a:solidFill>
                <a:effectLst/>
                <a:latin typeface="Helvetica" pitchFamily="2" charset="0"/>
              </a:rPr>
              <a:t>об’єктивності</a:t>
            </a:r>
            <a:endParaRPr lang="ru-RU" sz="2200" b="1" dirty="0">
              <a:solidFill>
                <a:srgbClr val="002060"/>
              </a:solidFill>
              <a:effectLst/>
              <a:latin typeface="Helvetica" pitchFamily="2" charset="0"/>
            </a:endParaRPr>
          </a:p>
          <a:p>
            <a:r>
              <a:rPr lang="ru-RU" sz="2200" b="1" dirty="0">
                <a:solidFill>
                  <a:srgbClr val="002060"/>
                </a:solidFill>
                <a:effectLst/>
                <a:latin typeface="Helvetica" pitchFamily="2" charset="0"/>
              </a:rPr>
              <a:t>конкретно-</a:t>
            </a:r>
            <a:r>
              <a:rPr lang="ru-RU" sz="2200" b="1" dirty="0" err="1">
                <a:solidFill>
                  <a:srgbClr val="002060"/>
                </a:solidFill>
                <a:effectLst/>
                <a:latin typeface="Helvetica" pitchFamily="2" charset="0"/>
              </a:rPr>
              <a:t>ситуаційного</a:t>
            </a:r>
            <a:r>
              <a:rPr lang="ru-RU" sz="2200" b="1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200" b="1" dirty="0" err="1">
                <a:solidFill>
                  <a:srgbClr val="002060"/>
                </a:solidFill>
                <a:effectLst/>
                <a:latin typeface="Helvetica" pitchFamily="2" charset="0"/>
              </a:rPr>
              <a:t>підходу</a:t>
            </a:r>
            <a:r>
              <a:rPr lang="ru-RU" sz="2200" b="1" dirty="0">
                <a:solidFill>
                  <a:srgbClr val="002060"/>
                </a:solidFill>
                <a:effectLst/>
                <a:latin typeface="Helvetica" pitchFamily="2" charset="0"/>
              </a:rPr>
              <a:t>;</a:t>
            </a:r>
          </a:p>
          <a:p>
            <a:r>
              <a:rPr lang="ru-RU" sz="2200" b="1" dirty="0" err="1">
                <a:solidFill>
                  <a:srgbClr val="002060"/>
                </a:solidFill>
                <a:effectLst/>
                <a:latin typeface="Helvetica" pitchFamily="2" charset="0"/>
              </a:rPr>
              <a:t>гласності</a:t>
            </a:r>
            <a:endParaRPr lang="ru-RU" sz="2200" b="1" dirty="0">
              <a:solidFill>
                <a:srgbClr val="002060"/>
              </a:solidFill>
              <a:effectLst/>
              <a:latin typeface="Helvetica" pitchFamily="2" charset="0"/>
            </a:endParaRPr>
          </a:p>
          <a:p>
            <a:r>
              <a:rPr lang="ru-RU" sz="2200" b="1" dirty="0" err="1">
                <a:solidFill>
                  <a:srgbClr val="002060"/>
                </a:solidFill>
                <a:effectLst/>
                <a:latin typeface="Helvetica" pitchFamily="2" charset="0"/>
              </a:rPr>
              <a:t>демократичності</a:t>
            </a:r>
            <a:r>
              <a:rPr lang="ru-RU" sz="2200" b="1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</a:p>
          <a:p>
            <a:r>
              <a:rPr lang="ru-RU" sz="2200" b="1" dirty="0" err="1">
                <a:solidFill>
                  <a:srgbClr val="002060"/>
                </a:solidFill>
                <a:effectLst/>
                <a:latin typeface="Helvetica" pitchFamily="2" charset="0"/>
              </a:rPr>
              <a:t>системності</a:t>
            </a:r>
            <a:endParaRPr lang="ru-RU" sz="2200" b="1" dirty="0">
              <a:solidFill>
                <a:srgbClr val="002060"/>
              </a:solidFill>
              <a:effectLst/>
              <a:latin typeface="Helvetica" pitchFamily="2" charset="0"/>
            </a:endParaRPr>
          </a:p>
          <a:p>
            <a:endParaRPr lang="ru-RU" sz="2400" dirty="0">
              <a:effectLst/>
              <a:latin typeface="Helvetica" pitchFamily="2" charset="0"/>
            </a:endParaRPr>
          </a:p>
          <a:p>
            <a:endParaRPr lang="ru-RU" sz="2400" dirty="0">
              <a:solidFill>
                <a:srgbClr val="002060"/>
              </a:solidFill>
              <a:effectLst/>
              <a:latin typeface="Book Antiqua" panose="02040602050305030304" pitchFamily="18" charset="0"/>
            </a:endParaRPr>
          </a:p>
          <a:p>
            <a:endParaRPr lang="uk-UA" dirty="0"/>
          </a:p>
        </p:txBody>
      </p:sp>
      <p:pic>
        <p:nvPicPr>
          <p:cNvPr id="11270" name="Picture 6" descr="Суперечка – це що таке? Походження, значення і синоніми">
            <a:extLst>
              <a:ext uri="{FF2B5EF4-FFF2-40B4-BE49-F238E27FC236}">
                <a16:creationId xmlns:a16="http://schemas.microsoft.com/office/drawing/2014/main" id="{406D3459-AB71-CC40-86B4-C39990BE67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891" y="1490961"/>
            <a:ext cx="5406109" cy="387607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4280475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56000">
              <a:schemeClr val="accent1">
                <a:lumMod val="20000"/>
                <a:lumOff val="80000"/>
              </a:schemeClr>
            </a:gs>
            <a:gs pos="83000">
              <a:schemeClr val="accent5">
                <a:lumMod val="20000"/>
                <a:lumOff val="8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1D206A7-C46D-F249-82D8-D52C24E722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90944" y="308472"/>
            <a:ext cx="5002064" cy="65495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solidFill>
                  <a:srgbClr val="002060"/>
                </a:solidFill>
                <a:effectLst/>
                <a:latin typeface="Helvetica" pitchFamily="2" charset="0"/>
              </a:rPr>
              <a:t>Для </a:t>
            </a:r>
            <a:r>
              <a:rPr lang="ru-RU" dirty="0" err="1">
                <a:solidFill>
                  <a:srgbClr val="002060"/>
                </a:solidFill>
                <a:effectLst/>
                <a:latin typeface="Helvetica" pitchFamily="2" charset="0"/>
              </a:rPr>
              <a:t>успішного</a:t>
            </a:r>
            <a:r>
              <a:rPr lang="ru-RU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effectLst/>
                <a:latin typeface="Helvetica" pitchFamily="2" charset="0"/>
              </a:rPr>
              <a:t>управління</a:t>
            </a:r>
            <a:r>
              <a:rPr lang="ru-RU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effectLst/>
                <a:latin typeface="Helvetica" pitchFamily="2" charset="0"/>
              </a:rPr>
              <a:t>конфліктом</a:t>
            </a:r>
            <a:r>
              <a:rPr lang="ru-RU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effectLst/>
                <a:latin typeface="Helvetica" pitchFamily="2" charset="0"/>
              </a:rPr>
              <a:t>важливо</a:t>
            </a:r>
            <a:r>
              <a:rPr lang="ru-RU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effectLst/>
                <a:latin typeface="Helvetica" pitchFamily="2" charset="0"/>
              </a:rPr>
              <a:t>розрізняти</a:t>
            </a:r>
            <a:r>
              <a:rPr lang="ru-RU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effectLst/>
                <a:latin typeface="Helvetica" pitchFamily="2" charset="0"/>
              </a:rPr>
              <a:t>форми</a:t>
            </a:r>
            <a:r>
              <a:rPr lang="ru-RU" dirty="0">
                <a:solidFill>
                  <a:srgbClr val="FF0000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effectLst/>
                <a:latin typeface="Helvetica" pitchFamily="2" charset="0"/>
              </a:rPr>
              <a:t>поведінки</a:t>
            </a:r>
            <a:r>
              <a:rPr lang="ru-RU" dirty="0">
                <a:solidFill>
                  <a:srgbClr val="FF0000"/>
                </a:solidFill>
                <a:effectLst/>
                <a:latin typeface="Helvetica" pitchFamily="2" charset="0"/>
              </a:rPr>
              <a:t> </a:t>
            </a:r>
            <a:r>
              <a:rPr lang="ru-RU" dirty="0">
                <a:solidFill>
                  <a:srgbClr val="002060"/>
                </a:solidFill>
                <a:effectLst/>
                <a:latin typeface="Helvetica" pitchFamily="2" charset="0"/>
              </a:rPr>
              <a:t>у К. і та </a:t>
            </a:r>
            <a:r>
              <a:rPr lang="ru-RU" dirty="0" err="1">
                <a:solidFill>
                  <a:srgbClr val="FF0000"/>
                </a:solidFill>
                <a:effectLst/>
                <a:latin typeface="Helvetica" pitchFamily="2" charset="0"/>
              </a:rPr>
              <a:t>відповідні</a:t>
            </a:r>
            <a:r>
              <a:rPr lang="ru-RU" dirty="0">
                <a:solidFill>
                  <a:srgbClr val="FF0000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effectLst/>
                <a:latin typeface="Helvetica" pitchFamily="2" charset="0"/>
              </a:rPr>
              <a:t>їм</a:t>
            </a:r>
            <a:r>
              <a:rPr lang="ru-RU" dirty="0">
                <a:solidFill>
                  <a:srgbClr val="FF0000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effectLst/>
                <a:latin typeface="Helvetica" pitchFamily="2" charset="0"/>
              </a:rPr>
              <a:t>варіанти</a:t>
            </a:r>
            <a:r>
              <a:rPr lang="ru-RU" dirty="0">
                <a:solidFill>
                  <a:srgbClr val="FF0000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effectLst/>
                <a:latin typeface="Helvetica" pitchFamily="2" charset="0"/>
              </a:rPr>
              <a:t>наслідків</a:t>
            </a:r>
            <a:r>
              <a:rPr lang="ru-RU" dirty="0">
                <a:solidFill>
                  <a:srgbClr val="FF0000"/>
                </a:solidFill>
                <a:effectLst/>
                <a:latin typeface="Helvetica" pitchFamily="2" charset="0"/>
              </a:rPr>
              <a:t> </a:t>
            </a:r>
            <a:r>
              <a:rPr lang="ru-RU" dirty="0">
                <a:solidFill>
                  <a:srgbClr val="002060"/>
                </a:solidFill>
                <a:effectLst/>
                <a:latin typeface="Helvetica" pitchFamily="2" charset="0"/>
              </a:rPr>
              <a:t>(</a:t>
            </a:r>
            <a:r>
              <a:rPr lang="ru-RU" dirty="0" err="1">
                <a:solidFill>
                  <a:srgbClr val="002060"/>
                </a:solidFill>
                <a:effectLst/>
                <a:latin typeface="Helvetica" pitchFamily="2" charset="0"/>
              </a:rPr>
              <a:t>вирішення</a:t>
            </a:r>
            <a:r>
              <a:rPr lang="ru-RU" dirty="0">
                <a:solidFill>
                  <a:srgbClr val="002060"/>
                </a:solidFill>
                <a:effectLst/>
                <a:latin typeface="Helvetica" pitchFamily="2" charset="0"/>
              </a:rPr>
              <a:t> К.)</a:t>
            </a:r>
          </a:p>
          <a:p>
            <a:pPr marL="0" indent="0">
              <a:buNone/>
            </a:pPr>
            <a:endParaRPr lang="ru-RU" dirty="0">
              <a:solidFill>
                <a:srgbClr val="002060"/>
              </a:solidFill>
              <a:effectLst/>
              <a:latin typeface="Helvetica" pitchFamily="2" charset="0"/>
            </a:endParaRPr>
          </a:p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  <a:latin typeface="Helvetica" pitchFamily="2" charset="0"/>
              </a:rPr>
              <a:t>2 </a:t>
            </a:r>
            <a:r>
              <a:rPr lang="ru-RU" dirty="0" err="1">
                <a:solidFill>
                  <a:srgbClr val="FF0000"/>
                </a:solidFill>
                <a:latin typeface="Helvetica" pitchFamily="2" charset="0"/>
              </a:rPr>
              <a:t>стратегії</a:t>
            </a:r>
            <a:r>
              <a:rPr lang="ru-RU" dirty="0">
                <a:solidFill>
                  <a:srgbClr val="FF0000"/>
                </a:solidFill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Helvetica" pitchFamily="2" charset="0"/>
              </a:rPr>
              <a:t>управління</a:t>
            </a:r>
            <a:r>
              <a:rPr lang="ru-RU" dirty="0">
                <a:solidFill>
                  <a:srgbClr val="FF0000"/>
                </a:solidFill>
                <a:latin typeface="Helvetica" pitchFamily="2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Helvetica" pitchFamily="2" charset="0"/>
              </a:rPr>
              <a:t>К.:</a:t>
            </a:r>
          </a:p>
          <a:p>
            <a:r>
              <a:rPr lang="ru-RU" dirty="0">
                <a:solidFill>
                  <a:srgbClr val="002060"/>
                </a:solidFill>
                <a:latin typeface="Helvetica" pitchFamily="2" charset="0"/>
              </a:rPr>
              <a:t>1 - </a:t>
            </a:r>
            <a:r>
              <a:rPr lang="ru-RU" dirty="0" err="1">
                <a:solidFill>
                  <a:srgbClr val="FF0000"/>
                </a:solidFill>
                <a:latin typeface="Helvetica" pitchFamily="2" charset="0"/>
              </a:rPr>
              <a:t>запобігання</a:t>
            </a:r>
            <a:r>
              <a:rPr lang="ru-RU" dirty="0">
                <a:solidFill>
                  <a:srgbClr val="FF0000"/>
                </a:solidFill>
                <a:latin typeface="Helvetica" pitchFamily="2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Helvetica" pitchFamily="2" charset="0"/>
              </a:rPr>
              <a:t>(</a:t>
            </a:r>
            <a:r>
              <a:rPr lang="ru-RU" dirty="0" err="1">
                <a:solidFill>
                  <a:srgbClr val="002060"/>
                </a:solidFill>
                <a:latin typeface="Helvetica" pitchFamily="2" charset="0"/>
              </a:rPr>
              <a:t>або</a:t>
            </a:r>
            <a:r>
              <a:rPr lang="ru-RU" dirty="0">
                <a:solidFill>
                  <a:srgbClr val="002060"/>
                </a:solidFill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Helvetica" pitchFamily="2" charset="0"/>
              </a:rPr>
              <a:t>профілактика</a:t>
            </a:r>
            <a:r>
              <a:rPr lang="ru-RU" dirty="0">
                <a:solidFill>
                  <a:srgbClr val="002060"/>
                </a:solidFill>
                <a:latin typeface="Helvetica" pitchFamily="2" charset="0"/>
              </a:rPr>
              <a:t>)</a:t>
            </a:r>
          </a:p>
          <a:p>
            <a:r>
              <a:rPr lang="ru-RU" dirty="0">
                <a:solidFill>
                  <a:srgbClr val="002060"/>
                </a:solidFill>
                <a:latin typeface="Helvetica" pitchFamily="2" charset="0"/>
              </a:rPr>
              <a:t>2 - </a:t>
            </a:r>
            <a:r>
              <a:rPr lang="ru-RU" dirty="0" err="1">
                <a:solidFill>
                  <a:srgbClr val="FF0000"/>
                </a:solidFill>
                <a:latin typeface="Helvetica" pitchFamily="2" charset="0"/>
              </a:rPr>
              <a:t>управління</a:t>
            </a:r>
            <a:r>
              <a:rPr lang="ru-RU" dirty="0">
                <a:solidFill>
                  <a:srgbClr val="FF0000"/>
                </a:solidFill>
                <a:latin typeface="Helvetica" pitchFamily="2" charset="0"/>
              </a:rPr>
              <a:t> К. та </a:t>
            </a:r>
            <a:r>
              <a:rPr lang="ru-RU" dirty="0" err="1">
                <a:solidFill>
                  <a:srgbClr val="FF0000"/>
                </a:solidFill>
                <a:latin typeface="Helvetica" pitchFamily="2" charset="0"/>
              </a:rPr>
              <a:t>конфліктними</a:t>
            </a:r>
            <a:r>
              <a:rPr lang="ru-RU" dirty="0">
                <a:solidFill>
                  <a:srgbClr val="FF0000"/>
                </a:solidFill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Helvetica" pitchFamily="2" charset="0"/>
              </a:rPr>
              <a:t>відносинами</a:t>
            </a:r>
            <a:r>
              <a:rPr lang="ru-RU" dirty="0">
                <a:solidFill>
                  <a:srgbClr val="FF0000"/>
                </a:solidFill>
                <a:latin typeface="Helvetica" pitchFamily="2" charset="0"/>
              </a:rPr>
              <a:t> у </a:t>
            </a:r>
            <a:r>
              <a:rPr lang="ru-RU" dirty="0" err="1">
                <a:solidFill>
                  <a:srgbClr val="FF0000"/>
                </a:solidFill>
                <a:latin typeface="Helvetica" pitchFamily="2" charset="0"/>
              </a:rPr>
              <a:t>випадку</a:t>
            </a:r>
            <a:r>
              <a:rPr lang="ru-RU" dirty="0">
                <a:solidFill>
                  <a:srgbClr val="FF0000"/>
                </a:solidFill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Helvetica" pitchFamily="2" charset="0"/>
              </a:rPr>
              <a:t>їх</a:t>
            </a:r>
            <a:r>
              <a:rPr lang="ru-RU" dirty="0">
                <a:solidFill>
                  <a:srgbClr val="FF0000"/>
                </a:solidFill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Helvetica" pitchFamily="2" charset="0"/>
              </a:rPr>
              <a:t>виникнення</a:t>
            </a:r>
            <a:r>
              <a:rPr lang="ru-RU" dirty="0">
                <a:solidFill>
                  <a:srgbClr val="002060"/>
                </a:solidFill>
                <a:latin typeface="Helvetica" pitchFamily="2" charset="0"/>
              </a:rPr>
              <a:t>, а </a:t>
            </a:r>
            <a:r>
              <a:rPr lang="ru-RU" dirty="0" err="1">
                <a:solidFill>
                  <a:srgbClr val="002060"/>
                </a:solidFill>
                <a:latin typeface="Helvetica" pitchFamily="2" charset="0"/>
              </a:rPr>
              <a:t>також</a:t>
            </a:r>
            <a:r>
              <a:rPr lang="ru-RU" dirty="0">
                <a:solidFill>
                  <a:srgbClr val="002060"/>
                </a:solidFill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Helvetica" pitchFamily="2" charset="0"/>
              </a:rPr>
              <a:t>використання</a:t>
            </a:r>
            <a:r>
              <a:rPr lang="ru-RU" dirty="0">
                <a:solidFill>
                  <a:srgbClr val="002060"/>
                </a:solidFill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Helvetica" pitchFamily="2" charset="0"/>
              </a:rPr>
              <a:t>результатів</a:t>
            </a:r>
            <a:r>
              <a:rPr lang="ru-RU" dirty="0">
                <a:solidFill>
                  <a:srgbClr val="002060"/>
                </a:solidFill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Helvetica" pitchFamily="2" charset="0"/>
              </a:rPr>
              <a:t>зіткнень</a:t>
            </a:r>
            <a:r>
              <a:rPr lang="ru-RU" dirty="0">
                <a:solidFill>
                  <a:srgbClr val="002060"/>
                </a:solidFill>
                <a:latin typeface="Helvetica" pitchFamily="2" charset="0"/>
              </a:rPr>
              <a:t> (у тому </a:t>
            </a:r>
            <a:r>
              <a:rPr lang="ru-RU" dirty="0" err="1">
                <a:solidFill>
                  <a:srgbClr val="002060"/>
                </a:solidFill>
                <a:latin typeface="Helvetica" pitchFamily="2" charset="0"/>
              </a:rPr>
              <a:t>числі</a:t>
            </a:r>
            <a:r>
              <a:rPr lang="ru-RU" dirty="0">
                <a:solidFill>
                  <a:srgbClr val="002060"/>
                </a:solidFill>
                <a:latin typeface="Helvetica" pitchFamily="2" charset="0"/>
              </a:rPr>
              <a:t> й </a:t>
            </a:r>
            <a:r>
              <a:rPr lang="ru-RU" dirty="0" err="1">
                <a:solidFill>
                  <a:srgbClr val="002060"/>
                </a:solidFill>
                <a:latin typeface="Helvetica" pitchFamily="2" charset="0"/>
              </a:rPr>
              <a:t>спроектованих</a:t>
            </a:r>
            <a:r>
              <a:rPr lang="ru-RU" dirty="0">
                <a:solidFill>
                  <a:srgbClr val="002060"/>
                </a:solidFill>
                <a:latin typeface="Helvetica" pitchFamily="2" charset="0"/>
              </a:rPr>
              <a:t> – як </a:t>
            </a:r>
            <a:r>
              <a:rPr lang="ru-RU" dirty="0" err="1">
                <a:solidFill>
                  <a:srgbClr val="002060"/>
                </a:solidFill>
                <a:latin typeface="Helvetica" pitchFamily="2" charset="0"/>
              </a:rPr>
              <a:t>конструктивних</a:t>
            </a:r>
            <a:r>
              <a:rPr lang="ru-RU" dirty="0">
                <a:solidFill>
                  <a:srgbClr val="002060"/>
                </a:solidFill>
                <a:latin typeface="Helvetica" pitchFamily="2" charset="0"/>
              </a:rPr>
              <a:t>, так і </a:t>
            </a:r>
            <a:r>
              <a:rPr lang="ru-RU" dirty="0" err="1">
                <a:solidFill>
                  <a:srgbClr val="002060"/>
                </a:solidFill>
                <a:latin typeface="Helvetica" pitchFamily="2" charset="0"/>
              </a:rPr>
              <a:t>деструктивних</a:t>
            </a:r>
            <a:r>
              <a:rPr lang="ru-RU" dirty="0">
                <a:solidFill>
                  <a:srgbClr val="002060"/>
                </a:solidFill>
                <a:latin typeface="Helvetica" pitchFamily="2" charset="0"/>
              </a:rPr>
              <a:t>).</a:t>
            </a:r>
          </a:p>
          <a:p>
            <a:pPr marL="0" indent="0">
              <a:buNone/>
            </a:pPr>
            <a:endParaRPr lang="ru-RU" dirty="0">
              <a:solidFill>
                <a:srgbClr val="002060"/>
              </a:solidFill>
              <a:effectLst/>
              <a:latin typeface="Helvetica" pitchFamily="2" charset="0"/>
            </a:endParaRPr>
          </a:p>
          <a:p>
            <a:pPr marL="0" indent="0">
              <a:buNone/>
            </a:pPr>
            <a:endParaRPr lang="ru-RU" sz="2000" dirty="0">
              <a:effectLst/>
              <a:latin typeface="Helvetica" pitchFamily="2" charset="0"/>
            </a:endParaRPr>
          </a:p>
        </p:txBody>
      </p:sp>
      <p:pic>
        <p:nvPicPr>
          <p:cNvPr id="12290" name="Picture 2" descr="Суперечка за кулісами | Джміль – журнал для дітей, їхніх батьків і педагогів">
            <a:extLst>
              <a:ext uri="{FF2B5EF4-FFF2-40B4-BE49-F238E27FC236}">
                <a16:creationId xmlns:a16="http://schemas.microsoft.com/office/drawing/2014/main" id="{79BF27DC-1B80-1443-83BA-9974DAC74B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688" y="1364001"/>
            <a:ext cx="6538256" cy="4129998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24955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49000">
              <a:schemeClr val="accent1">
                <a:lumMod val="20000"/>
                <a:lumOff val="80000"/>
              </a:schemeClr>
            </a:gs>
            <a:gs pos="83000">
              <a:schemeClr val="accent5">
                <a:lumMod val="20000"/>
                <a:lumOff val="8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63D7F6D-CF60-A24E-96B9-B799CB1C48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8270" y="784107"/>
            <a:ext cx="5703846" cy="647240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err="1">
                <a:solidFill>
                  <a:srgbClr val="FF0000"/>
                </a:solidFill>
                <a:latin typeface="Helvetica" pitchFamily="2" charset="0"/>
              </a:rPr>
              <a:t>П</a:t>
            </a:r>
            <a:r>
              <a:rPr lang="ru-RU" sz="2000" dirty="0" err="1">
                <a:solidFill>
                  <a:srgbClr val="FF0000"/>
                </a:solidFill>
                <a:effectLst/>
                <a:latin typeface="Helvetica" pitchFamily="2" charset="0"/>
              </a:rPr>
              <a:t>рийоми</a:t>
            </a:r>
            <a:r>
              <a:rPr lang="ru-RU" sz="2000" dirty="0">
                <a:solidFill>
                  <a:srgbClr val="FF0000"/>
                </a:solidFill>
                <a:effectLst/>
                <a:latin typeface="Helvetica" pitchFamily="2" charset="0"/>
              </a:rPr>
              <a:t>, </a:t>
            </a:r>
            <a:r>
              <a:rPr lang="ru-RU" sz="2000" dirty="0" err="1">
                <a:solidFill>
                  <a:srgbClr val="FF0000"/>
                </a:solidFill>
                <a:effectLst/>
                <a:latin typeface="Helvetica" pitchFamily="2" charset="0"/>
              </a:rPr>
              <a:t>використовувані</a:t>
            </a:r>
            <a:r>
              <a:rPr lang="ru-RU" sz="2000" dirty="0">
                <a:solidFill>
                  <a:srgbClr val="FF0000"/>
                </a:solidFill>
                <a:effectLst/>
                <a:latin typeface="Helvetica" pitchFamily="2" charset="0"/>
              </a:rPr>
              <a:t> з метою </a:t>
            </a:r>
            <a:r>
              <a:rPr lang="ru-RU" sz="2000" dirty="0" err="1">
                <a:solidFill>
                  <a:srgbClr val="FF0000"/>
                </a:solidFill>
                <a:effectLst/>
                <a:latin typeface="Helvetica" pitchFamily="2" charset="0"/>
              </a:rPr>
              <a:t>запобігання</a:t>
            </a:r>
            <a:r>
              <a:rPr lang="ru-RU" sz="2000" dirty="0">
                <a:solidFill>
                  <a:srgbClr val="FF0000"/>
                </a:solidFill>
                <a:effectLst/>
                <a:latin typeface="Helvetica" pitchFamily="2" charset="0"/>
              </a:rPr>
              <a:t> </a:t>
            </a:r>
            <a:r>
              <a:rPr lang="ru-RU" sz="2000" dirty="0" err="1">
                <a:solidFill>
                  <a:srgbClr val="FF0000"/>
                </a:solidFill>
                <a:effectLst/>
                <a:latin typeface="Helvetica" pitchFamily="2" charset="0"/>
              </a:rPr>
              <a:t>напруги</a:t>
            </a:r>
            <a:r>
              <a:rPr lang="ru-RU" sz="2000" dirty="0">
                <a:solidFill>
                  <a:srgbClr val="FF0000"/>
                </a:solidFill>
                <a:effectLst/>
                <a:latin typeface="Helvetica" pitchFamily="2" charset="0"/>
              </a:rPr>
              <a:t>, </a:t>
            </a:r>
            <a:r>
              <a:rPr lang="ru-RU" sz="2000" dirty="0" err="1">
                <a:solidFill>
                  <a:srgbClr val="FF0000"/>
                </a:solidFill>
                <a:effectLst/>
                <a:latin typeface="Helvetica" pitchFamily="2" charset="0"/>
              </a:rPr>
              <a:t>стресів</a:t>
            </a:r>
            <a:r>
              <a:rPr lang="ru-RU" sz="2000" dirty="0">
                <a:solidFill>
                  <a:srgbClr val="FF0000"/>
                </a:solidFill>
                <a:effectLst/>
                <a:latin typeface="Helvetica" pitchFamily="2" charset="0"/>
              </a:rPr>
              <a:t> і </a:t>
            </a:r>
            <a:r>
              <a:rPr lang="ru-RU" sz="2000" dirty="0" err="1">
                <a:solidFill>
                  <a:srgbClr val="FF0000"/>
                </a:solidFill>
                <a:effectLst/>
                <a:latin typeface="Helvetica" pitchFamily="2" charset="0"/>
              </a:rPr>
              <a:t>конфліктів</a:t>
            </a:r>
            <a:r>
              <a:rPr lang="ru-RU" sz="2000" dirty="0">
                <a:solidFill>
                  <a:srgbClr val="FF0000"/>
                </a:solidFill>
                <a:effectLst/>
                <a:latin typeface="Helvetica" pitchFamily="2" charset="0"/>
              </a:rPr>
              <a:t>:</a:t>
            </a:r>
          </a:p>
          <a:p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уважне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вислуховування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;</a:t>
            </a:r>
          </a:p>
          <a:p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прагнення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встановити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та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підтримувати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контакт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із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підлеглими</a:t>
            </a:r>
            <a:r>
              <a:rPr lang="ru-RU" dirty="0">
                <a:solidFill>
                  <a:srgbClr val="002060"/>
                </a:solidFill>
                <a:latin typeface="Helvetica" pitchFamily="2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при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формулюванні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завдання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одержанні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зворотного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зв’язку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обговоренні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міжособистісних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відносин (у тому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числі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й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ексцентричних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);</a:t>
            </a:r>
          </a:p>
          <a:p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поважне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ставлення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доброзичливість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терпимість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, самоконтроль;</a:t>
            </a:r>
          </a:p>
          <a:p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відволікання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або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переключення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уваги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у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випадку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підвищеної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емоційності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;</a:t>
            </a:r>
          </a:p>
          <a:p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зменшення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соціальної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дистанції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;</a:t>
            </a:r>
          </a:p>
          <a:p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інформування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про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свій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стан,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викликаний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повідомленням</a:t>
            </a:r>
            <a:r>
              <a:rPr lang="ru-RU" dirty="0">
                <a:solidFill>
                  <a:srgbClr val="002060"/>
                </a:solidFill>
                <a:latin typeface="Helvetica" pitchFamily="2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співрозмовника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розуміння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його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самопочуття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;</a:t>
            </a:r>
          </a:p>
          <a:p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звертання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до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фактів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перевірка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реальністю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;</a:t>
            </a:r>
          </a:p>
          <a:p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звертання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за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порадою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обіцянка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допомоги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.</a:t>
            </a:r>
          </a:p>
          <a:p>
            <a:pPr marL="0" indent="0">
              <a:buNone/>
            </a:pPr>
            <a:endParaRPr lang="ru-RU" dirty="0">
              <a:solidFill>
                <a:srgbClr val="002060"/>
              </a:solidFill>
              <a:latin typeface="Helvetica" pitchFamily="2" charset="0"/>
            </a:endParaRPr>
          </a:p>
          <a:p>
            <a:pPr marL="0" indent="0">
              <a:buNone/>
            </a:pPr>
            <a:endParaRPr lang="ru-RU" dirty="0">
              <a:solidFill>
                <a:srgbClr val="002060"/>
              </a:solidFill>
              <a:effectLst/>
              <a:latin typeface="Helvetica" pitchFamily="2" charset="0"/>
            </a:endParaRPr>
          </a:p>
          <a:p>
            <a:pPr marL="0" indent="0">
              <a:buNone/>
            </a:pPr>
            <a:endParaRPr lang="ru-RU" sz="2000" dirty="0">
              <a:effectLst/>
              <a:latin typeface="Helvetica" pitchFamily="2" charset="0"/>
            </a:endParaRPr>
          </a:p>
          <a:p>
            <a:endParaRPr lang="uk-UA" dirty="0"/>
          </a:p>
        </p:txBody>
      </p:sp>
      <p:pic>
        <p:nvPicPr>
          <p:cNvPr id="13314" name="Picture 2" descr="Соціальна та фізична дистанції – навіщо вони у місті? – Рубрика">
            <a:extLst>
              <a:ext uri="{FF2B5EF4-FFF2-40B4-BE49-F238E27FC236}">
                <a16:creationId xmlns:a16="http://schemas.microsoft.com/office/drawing/2014/main" id="{2B0F9C18-B7F5-0845-A973-14D1B751A2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319" y="1450848"/>
            <a:ext cx="6058951" cy="4157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44917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49000">
              <a:schemeClr val="accent1">
                <a:lumMod val="20000"/>
                <a:lumOff val="80000"/>
              </a:schemeClr>
            </a:gs>
            <a:gs pos="83000">
              <a:schemeClr val="accent5">
                <a:lumMod val="20000"/>
                <a:lumOff val="8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B3CCB1F-1424-8349-9DBD-244E09C8AF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0656" y="0"/>
            <a:ext cx="6181343" cy="6858000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ru-RU" dirty="0">
                <a:solidFill>
                  <a:srgbClr val="FF0000"/>
                </a:solidFill>
                <a:latin typeface="Helvetica" pitchFamily="2" charset="0"/>
              </a:rPr>
              <a:t>«П</a:t>
            </a:r>
            <a:r>
              <a:rPr lang="ru-RU" dirty="0">
                <a:solidFill>
                  <a:srgbClr val="FF0000"/>
                </a:solidFill>
                <a:effectLst/>
                <a:latin typeface="Helvetica" pitchFamily="2" charset="0"/>
              </a:rPr>
              <a:t>равила» </a:t>
            </a:r>
            <a:r>
              <a:rPr lang="ru-RU" dirty="0" err="1">
                <a:solidFill>
                  <a:srgbClr val="FF0000"/>
                </a:solidFill>
                <a:effectLst/>
                <a:latin typeface="Helvetica" pitchFamily="2" charset="0"/>
              </a:rPr>
              <a:t>поведінки</a:t>
            </a:r>
            <a:r>
              <a:rPr lang="ru-RU" dirty="0">
                <a:solidFill>
                  <a:srgbClr val="FF0000"/>
                </a:solidFill>
                <a:effectLst/>
                <a:latin typeface="Helvetica" pitchFamily="2" charset="0"/>
              </a:rPr>
              <a:t> в </a:t>
            </a:r>
            <a:r>
              <a:rPr lang="ru-RU" dirty="0" err="1">
                <a:solidFill>
                  <a:srgbClr val="FF0000"/>
                </a:solidFill>
                <a:effectLst/>
                <a:latin typeface="Helvetica" pitchFamily="2" charset="0"/>
              </a:rPr>
              <a:t>конфліктній</a:t>
            </a:r>
            <a:r>
              <a:rPr lang="ru-RU" dirty="0">
                <a:solidFill>
                  <a:srgbClr val="FF0000"/>
                </a:solidFill>
                <a:effectLst/>
                <a:latin typeface="Helvetica" pitchFamily="2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effectLst/>
                <a:latin typeface="Helvetica" pitchFamily="2" charset="0"/>
              </a:rPr>
              <a:t>ситуації</a:t>
            </a:r>
            <a:r>
              <a:rPr lang="ru-RU" dirty="0">
                <a:solidFill>
                  <a:srgbClr val="FF0000"/>
                </a:solidFill>
                <a:effectLst/>
                <a:latin typeface="Helvetica" pitchFamily="2" charset="0"/>
              </a:rPr>
              <a:t> (В</a:t>
            </a:r>
            <a:r>
              <a:rPr lang="ru-RU" dirty="0">
                <a:solidFill>
                  <a:srgbClr val="FF0000"/>
                </a:solidFill>
                <a:effectLst/>
                <a:latin typeface="Times" pitchFamily="2" charset="0"/>
              </a:rPr>
              <a:t>.</a:t>
            </a:r>
            <a:r>
              <a:rPr lang="ru-RU" dirty="0">
                <a:solidFill>
                  <a:srgbClr val="FF0000"/>
                </a:solidFill>
                <a:effectLst/>
                <a:latin typeface="Helvetica" pitchFamily="2" charset="0"/>
              </a:rPr>
              <a:t>І</a:t>
            </a:r>
            <a:r>
              <a:rPr lang="ru-RU" dirty="0">
                <a:solidFill>
                  <a:srgbClr val="FF0000"/>
                </a:solidFill>
                <a:effectLst/>
                <a:latin typeface="Times" pitchFamily="2" charset="0"/>
              </a:rPr>
              <a:t>. </a:t>
            </a:r>
            <a:r>
              <a:rPr lang="ru-RU" dirty="0" err="1">
                <a:solidFill>
                  <a:srgbClr val="FF0000"/>
                </a:solidFill>
                <a:effectLst/>
                <a:latin typeface="Helvetica" pitchFamily="2" charset="0"/>
              </a:rPr>
              <a:t>Андрєєв</a:t>
            </a:r>
            <a:r>
              <a:rPr lang="ru-RU" dirty="0">
                <a:solidFill>
                  <a:srgbClr val="FF0000"/>
                </a:solidFill>
                <a:latin typeface="Times" pitchFamily="2" charset="0"/>
              </a:rPr>
              <a:t>)</a:t>
            </a:r>
            <a:endParaRPr lang="ru-RU" sz="2000" dirty="0">
              <a:solidFill>
                <a:srgbClr val="FF0000"/>
              </a:solidFill>
              <a:effectLst/>
              <a:latin typeface="Times" pitchFamily="2" charset="0"/>
            </a:endParaRPr>
          </a:p>
          <a:p>
            <a:r>
              <a:rPr lang="ru-RU" sz="2000" dirty="0">
                <a:solidFill>
                  <a:srgbClr val="002060"/>
                </a:solidFill>
                <a:effectLst/>
                <a:latin typeface="Times" pitchFamily="2" charset="0"/>
              </a:rPr>
              <a:t>1. 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Не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прагніть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домінувати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будь</a:t>
            </a:r>
            <a:r>
              <a:rPr lang="ru-RU" sz="2000" dirty="0">
                <a:solidFill>
                  <a:srgbClr val="002060"/>
                </a:solidFill>
                <a:effectLst/>
                <a:latin typeface="Times" pitchFamily="2" charset="0"/>
              </a:rPr>
              <a:t>-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що</a:t>
            </a:r>
            <a:r>
              <a:rPr lang="ru-RU" sz="2000" dirty="0">
                <a:solidFill>
                  <a:srgbClr val="002060"/>
                </a:solidFill>
                <a:effectLst/>
                <a:latin typeface="Times" pitchFamily="2" charset="0"/>
              </a:rPr>
              <a:t>.</a:t>
            </a:r>
            <a:endParaRPr lang="ru-RU" sz="2000" dirty="0">
              <a:solidFill>
                <a:srgbClr val="002060"/>
              </a:solidFill>
              <a:effectLst/>
              <a:latin typeface="Helvetica" pitchFamily="2" charset="0"/>
            </a:endParaRPr>
          </a:p>
          <a:p>
            <a:r>
              <a:rPr lang="ru-RU" sz="2000" dirty="0">
                <a:solidFill>
                  <a:srgbClr val="002060"/>
                </a:solidFill>
                <a:effectLst/>
                <a:latin typeface="Times" pitchFamily="2" charset="0"/>
              </a:rPr>
              <a:t>2. 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Будьте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принципові</a:t>
            </a:r>
            <a:r>
              <a:rPr lang="ru-RU" sz="2000" dirty="0">
                <a:solidFill>
                  <a:srgbClr val="002060"/>
                </a:solidFill>
                <a:effectLst/>
                <a:latin typeface="Times" pitchFamily="2" charset="0"/>
              </a:rPr>
              <a:t>, 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але не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боріться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заради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принципів</a:t>
            </a:r>
            <a:r>
              <a:rPr lang="ru-RU" sz="2000" dirty="0">
                <a:solidFill>
                  <a:srgbClr val="002060"/>
                </a:solidFill>
                <a:effectLst/>
                <a:latin typeface="Times" pitchFamily="2" charset="0"/>
              </a:rPr>
              <a:t>.</a:t>
            </a:r>
            <a:endParaRPr lang="ru-RU" sz="2000" dirty="0">
              <a:solidFill>
                <a:srgbClr val="002060"/>
              </a:solidFill>
              <a:effectLst/>
              <a:latin typeface="Helvetica" pitchFamily="2" charset="0"/>
            </a:endParaRPr>
          </a:p>
          <a:p>
            <a:r>
              <a:rPr lang="ru-RU" sz="2000" dirty="0">
                <a:solidFill>
                  <a:srgbClr val="002060"/>
                </a:solidFill>
                <a:effectLst/>
                <a:latin typeface="Times" pitchFamily="2" charset="0"/>
              </a:rPr>
              <a:t>3.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Пам</a:t>
            </a:r>
            <a:r>
              <a:rPr lang="ru-RU" sz="2000" dirty="0" err="1">
                <a:solidFill>
                  <a:srgbClr val="002060"/>
                </a:solidFill>
                <a:effectLst/>
                <a:latin typeface="Times" pitchFamily="2" charset="0"/>
              </a:rPr>
              <a:t>’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ятайте</a:t>
            </a:r>
            <a:r>
              <a:rPr lang="ru-RU" sz="2000" dirty="0">
                <a:solidFill>
                  <a:srgbClr val="002060"/>
                </a:solidFill>
                <a:effectLst/>
                <a:latin typeface="Times" pitchFamily="2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що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прямолінійність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гарна</a:t>
            </a:r>
            <a:r>
              <a:rPr lang="ru-RU" sz="2000" dirty="0">
                <a:solidFill>
                  <a:srgbClr val="002060"/>
                </a:solidFill>
                <a:effectLst/>
                <a:latin typeface="Times" pitchFamily="2" charset="0"/>
              </a:rPr>
              <a:t>, 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але не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завжди</a:t>
            </a:r>
            <a:r>
              <a:rPr lang="ru-RU" sz="2000" dirty="0">
                <a:solidFill>
                  <a:srgbClr val="002060"/>
                </a:solidFill>
                <a:effectLst/>
                <a:latin typeface="Times" pitchFamily="2" charset="0"/>
              </a:rPr>
              <a:t>.</a:t>
            </a:r>
            <a:endParaRPr lang="ru-RU" sz="2000" dirty="0">
              <a:solidFill>
                <a:srgbClr val="002060"/>
              </a:solidFill>
              <a:effectLst/>
              <a:latin typeface="Helvetica" pitchFamily="2" charset="0"/>
            </a:endParaRPr>
          </a:p>
          <a:p>
            <a:r>
              <a:rPr lang="ru-RU" sz="2000" dirty="0">
                <a:solidFill>
                  <a:srgbClr val="002060"/>
                </a:solidFill>
                <a:effectLst/>
                <a:latin typeface="Times" pitchFamily="2" charset="0"/>
              </a:rPr>
              <a:t>4. 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Критикуйте</a:t>
            </a:r>
            <a:r>
              <a:rPr lang="ru-RU" sz="2000" dirty="0">
                <a:solidFill>
                  <a:srgbClr val="002060"/>
                </a:solidFill>
                <a:effectLst/>
                <a:latin typeface="Times" pitchFamily="2" charset="0"/>
              </a:rPr>
              <a:t>, 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але не критиканствуйте</a:t>
            </a:r>
            <a:r>
              <a:rPr lang="ru-RU" sz="2000" dirty="0">
                <a:solidFill>
                  <a:srgbClr val="002060"/>
                </a:solidFill>
                <a:effectLst/>
                <a:latin typeface="Times" pitchFamily="2" charset="0"/>
              </a:rPr>
              <a:t>!</a:t>
            </a:r>
            <a:endParaRPr lang="ru-RU" sz="2000" dirty="0">
              <a:solidFill>
                <a:srgbClr val="002060"/>
              </a:solidFill>
              <a:effectLst/>
              <a:latin typeface="Helvetica" pitchFamily="2" charset="0"/>
            </a:endParaRPr>
          </a:p>
          <a:p>
            <a:r>
              <a:rPr lang="ru-RU" sz="2000" dirty="0">
                <a:solidFill>
                  <a:srgbClr val="002060"/>
                </a:solidFill>
                <a:effectLst/>
                <a:latin typeface="Times" pitchFamily="2" charset="0"/>
              </a:rPr>
              <a:t>5.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Частіше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посміхайтеся</a:t>
            </a:r>
            <a:r>
              <a:rPr lang="ru-RU" sz="2000" dirty="0">
                <a:solidFill>
                  <a:srgbClr val="002060"/>
                </a:solidFill>
                <a:effectLst/>
                <a:latin typeface="Times" pitchFamily="2" charset="0"/>
              </a:rPr>
              <a:t>!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Посмішка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мало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коштує</a:t>
            </a:r>
            <a:r>
              <a:rPr lang="ru-RU" sz="2000" dirty="0">
                <a:solidFill>
                  <a:srgbClr val="002060"/>
                </a:solidFill>
                <a:effectLst/>
                <a:latin typeface="Times" pitchFamily="2" charset="0"/>
              </a:rPr>
              <a:t>, 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але дорого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цінується</a:t>
            </a:r>
            <a:r>
              <a:rPr lang="ru-RU" sz="2000" dirty="0">
                <a:solidFill>
                  <a:srgbClr val="002060"/>
                </a:solidFill>
                <a:effectLst/>
                <a:latin typeface="Times" pitchFamily="2" charset="0"/>
              </a:rPr>
              <a:t>.</a:t>
            </a:r>
            <a:endParaRPr lang="ru-RU" sz="2000" dirty="0">
              <a:solidFill>
                <a:srgbClr val="002060"/>
              </a:solidFill>
              <a:effectLst/>
              <a:latin typeface="Helvetica" pitchFamily="2" charset="0"/>
            </a:endParaRPr>
          </a:p>
          <a:p>
            <a:r>
              <a:rPr lang="ru-RU" sz="2000" dirty="0">
                <a:solidFill>
                  <a:srgbClr val="002060"/>
                </a:solidFill>
                <a:effectLst/>
                <a:latin typeface="Times" pitchFamily="2" charset="0"/>
              </a:rPr>
              <a:t>6.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Традиції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гарні</a:t>
            </a:r>
            <a:r>
              <a:rPr lang="ru-RU" sz="2000" dirty="0">
                <a:solidFill>
                  <a:srgbClr val="002060"/>
                </a:solidFill>
                <a:effectLst/>
                <a:latin typeface="Times" pitchFamily="2" charset="0"/>
              </a:rPr>
              <a:t>, 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але до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певної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межі</a:t>
            </a:r>
            <a:r>
              <a:rPr lang="ru-RU" sz="2000" dirty="0">
                <a:solidFill>
                  <a:srgbClr val="002060"/>
                </a:solidFill>
                <a:effectLst/>
                <a:latin typeface="Times" pitchFamily="2" charset="0"/>
              </a:rPr>
              <a:t>.</a:t>
            </a:r>
            <a:endParaRPr lang="ru-RU" sz="2000" dirty="0">
              <a:solidFill>
                <a:srgbClr val="002060"/>
              </a:solidFill>
              <a:effectLst/>
              <a:latin typeface="Helvetica" pitchFamily="2" charset="0"/>
            </a:endParaRPr>
          </a:p>
          <a:p>
            <a:r>
              <a:rPr lang="ru-RU" sz="2000" dirty="0">
                <a:solidFill>
                  <a:srgbClr val="002060"/>
                </a:solidFill>
                <a:effectLst/>
                <a:latin typeface="Times" pitchFamily="2" charset="0"/>
              </a:rPr>
              <a:t>7.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Сказати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правду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теж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треба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вміти</a:t>
            </a:r>
            <a:r>
              <a:rPr lang="ru-RU" sz="2000" dirty="0">
                <a:solidFill>
                  <a:srgbClr val="002060"/>
                </a:solidFill>
                <a:effectLst/>
                <a:latin typeface="Times" pitchFamily="2" charset="0"/>
              </a:rPr>
              <a:t>.</a:t>
            </a:r>
            <a:endParaRPr lang="ru-RU" sz="2000" dirty="0">
              <a:solidFill>
                <a:srgbClr val="002060"/>
              </a:solidFill>
              <a:effectLst/>
              <a:latin typeface="Helvetica" pitchFamily="2" charset="0"/>
            </a:endParaRPr>
          </a:p>
          <a:p>
            <a:r>
              <a:rPr lang="ru-RU" sz="2000" dirty="0">
                <a:solidFill>
                  <a:srgbClr val="002060"/>
                </a:solidFill>
                <a:effectLst/>
                <a:latin typeface="Times" pitchFamily="2" charset="0"/>
              </a:rPr>
              <a:t>8. 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Будьте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незалежні</a:t>
            </a:r>
            <a:r>
              <a:rPr lang="ru-RU" sz="2000" dirty="0">
                <a:solidFill>
                  <a:srgbClr val="002060"/>
                </a:solidFill>
                <a:effectLst/>
                <a:latin typeface="Times" pitchFamily="2" charset="0"/>
              </a:rPr>
              <a:t>, 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але не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самовпевнені</a:t>
            </a:r>
            <a:r>
              <a:rPr lang="ru-RU" sz="2000" dirty="0">
                <a:solidFill>
                  <a:srgbClr val="002060"/>
                </a:solidFill>
                <a:effectLst/>
                <a:latin typeface="Times" pitchFamily="2" charset="0"/>
              </a:rPr>
              <a:t>!</a:t>
            </a:r>
            <a:endParaRPr lang="ru-RU" sz="2000" dirty="0">
              <a:solidFill>
                <a:srgbClr val="002060"/>
              </a:solidFill>
              <a:effectLst/>
              <a:latin typeface="Helvetica" pitchFamily="2" charset="0"/>
            </a:endParaRPr>
          </a:p>
          <a:p>
            <a:r>
              <a:rPr lang="ru-RU" sz="2000" dirty="0">
                <a:solidFill>
                  <a:srgbClr val="002060"/>
                </a:solidFill>
                <a:effectLst/>
                <a:latin typeface="Times" pitchFamily="2" charset="0"/>
              </a:rPr>
              <a:t>9. 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Не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перетворюйте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наполегливість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на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настирливість</a:t>
            </a:r>
            <a:r>
              <a:rPr lang="ru-RU" sz="2000" dirty="0">
                <a:solidFill>
                  <a:srgbClr val="002060"/>
                </a:solidFill>
                <a:effectLst/>
                <a:latin typeface="Times" pitchFamily="2" charset="0"/>
              </a:rPr>
              <a:t>!</a:t>
            </a:r>
            <a:endParaRPr lang="ru-RU" sz="2000" dirty="0">
              <a:solidFill>
                <a:srgbClr val="002060"/>
              </a:solidFill>
              <a:effectLst/>
              <a:latin typeface="Helvetica" pitchFamily="2" charset="0"/>
            </a:endParaRPr>
          </a:p>
          <a:p>
            <a:r>
              <a:rPr lang="ru-RU" sz="2000" dirty="0">
                <a:solidFill>
                  <a:srgbClr val="002060"/>
                </a:solidFill>
                <a:effectLst/>
                <a:latin typeface="Times" pitchFamily="2" charset="0"/>
              </a:rPr>
              <a:t>10. 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Не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чекайте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справедливості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до себе</a:t>
            </a:r>
            <a:r>
              <a:rPr lang="ru-RU" sz="2000" dirty="0">
                <a:solidFill>
                  <a:srgbClr val="002060"/>
                </a:solidFill>
                <a:effectLst/>
                <a:latin typeface="Times" pitchFamily="2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якщо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ви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самі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несправедливі</a:t>
            </a:r>
            <a:r>
              <a:rPr lang="ru-RU" sz="2000" dirty="0">
                <a:solidFill>
                  <a:srgbClr val="002060"/>
                </a:solidFill>
                <a:effectLst/>
                <a:latin typeface="Times" pitchFamily="2" charset="0"/>
              </a:rPr>
              <a:t>.</a:t>
            </a:r>
            <a:endParaRPr lang="ru-RU" sz="2000" dirty="0">
              <a:solidFill>
                <a:srgbClr val="002060"/>
              </a:solidFill>
              <a:effectLst/>
              <a:latin typeface="Helvetica" pitchFamily="2" charset="0"/>
            </a:endParaRPr>
          </a:p>
          <a:p>
            <a:r>
              <a:rPr lang="ru-RU" sz="2000" dirty="0">
                <a:solidFill>
                  <a:srgbClr val="002060"/>
                </a:solidFill>
                <a:effectLst/>
                <a:latin typeface="Times" pitchFamily="2" charset="0"/>
              </a:rPr>
              <a:t>11. 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Не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переоцінюйте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свої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здібності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та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можливості</a:t>
            </a:r>
            <a:r>
              <a:rPr lang="ru-RU" sz="2000" dirty="0">
                <a:solidFill>
                  <a:srgbClr val="002060"/>
                </a:solidFill>
                <a:effectLst/>
                <a:latin typeface="Times" pitchFamily="2" charset="0"/>
              </a:rPr>
              <a:t>.</a:t>
            </a:r>
            <a:endParaRPr lang="ru-RU" sz="2000" dirty="0">
              <a:solidFill>
                <a:srgbClr val="002060"/>
              </a:solidFill>
              <a:effectLst/>
              <a:latin typeface="Helvetica" pitchFamily="2" charset="0"/>
            </a:endParaRPr>
          </a:p>
          <a:p>
            <a:r>
              <a:rPr lang="ru-RU" sz="2000" dirty="0">
                <a:solidFill>
                  <a:srgbClr val="002060"/>
                </a:solidFill>
                <a:effectLst/>
                <a:latin typeface="Times" pitchFamily="2" charset="0"/>
              </a:rPr>
              <a:t>12. 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Не проявляйте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ініціативу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там</a:t>
            </a:r>
            <a:r>
              <a:rPr lang="ru-RU" sz="2000" dirty="0">
                <a:solidFill>
                  <a:srgbClr val="002060"/>
                </a:solidFill>
                <a:effectLst/>
                <a:latin typeface="Times" pitchFamily="2" charset="0"/>
              </a:rPr>
              <a:t>, 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де в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ній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немає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потреби</a:t>
            </a:r>
            <a:r>
              <a:rPr lang="ru-RU" sz="2000" dirty="0">
                <a:solidFill>
                  <a:srgbClr val="002060"/>
                </a:solidFill>
                <a:effectLst/>
                <a:latin typeface="Times" pitchFamily="2" charset="0"/>
              </a:rPr>
              <a:t>.</a:t>
            </a:r>
            <a:endParaRPr lang="ru-RU" sz="2000" dirty="0">
              <a:solidFill>
                <a:srgbClr val="002060"/>
              </a:solidFill>
              <a:effectLst/>
              <a:latin typeface="Helvetica" pitchFamily="2" charset="0"/>
            </a:endParaRPr>
          </a:p>
          <a:p>
            <a:r>
              <a:rPr lang="ru-RU" sz="2000" dirty="0">
                <a:solidFill>
                  <a:srgbClr val="002060"/>
                </a:solidFill>
                <a:effectLst/>
                <a:latin typeface="Times" pitchFamily="2" charset="0"/>
              </a:rPr>
              <a:t>13. 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Проявляйте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доброзичливість</a:t>
            </a:r>
            <a:r>
              <a:rPr lang="ru-RU" sz="2000" dirty="0">
                <a:solidFill>
                  <a:srgbClr val="002060"/>
                </a:solidFill>
                <a:effectLst/>
                <a:latin typeface="Times" pitchFamily="2" charset="0"/>
              </a:rPr>
              <a:t>!</a:t>
            </a:r>
            <a:endParaRPr lang="ru-RU" sz="2000" dirty="0">
              <a:solidFill>
                <a:srgbClr val="002060"/>
              </a:solidFill>
              <a:effectLst/>
              <a:latin typeface="Helvetica" pitchFamily="2" charset="0"/>
            </a:endParaRPr>
          </a:p>
          <a:p>
            <a:r>
              <a:rPr lang="ru-RU" sz="2000" dirty="0">
                <a:solidFill>
                  <a:srgbClr val="002060"/>
                </a:solidFill>
                <a:effectLst/>
                <a:latin typeface="Times" pitchFamily="2" charset="0"/>
              </a:rPr>
              <a:t>14. 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Проявляйте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витримку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та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спокій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у будь</a:t>
            </a:r>
            <a:r>
              <a:rPr lang="ru-RU" sz="2000" dirty="0">
                <a:solidFill>
                  <a:srgbClr val="002060"/>
                </a:solidFill>
                <a:effectLst/>
                <a:latin typeface="Times" pitchFamily="2" charset="0"/>
              </a:rPr>
              <a:t>-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якій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ситуації</a:t>
            </a:r>
            <a:r>
              <a:rPr lang="ru-RU" sz="2000" dirty="0">
                <a:solidFill>
                  <a:srgbClr val="002060"/>
                </a:solidFill>
                <a:effectLst/>
                <a:latin typeface="Times" pitchFamily="2" charset="0"/>
              </a:rPr>
              <a:t>.</a:t>
            </a:r>
            <a:endParaRPr lang="ru-RU" sz="2000" dirty="0">
              <a:solidFill>
                <a:srgbClr val="002060"/>
              </a:solidFill>
              <a:effectLst/>
              <a:latin typeface="Helvetica" pitchFamily="2" charset="0"/>
            </a:endParaRPr>
          </a:p>
          <a:p>
            <a:r>
              <a:rPr lang="ru-RU" sz="2000" dirty="0">
                <a:solidFill>
                  <a:srgbClr val="002060"/>
                </a:solidFill>
                <a:effectLst/>
                <a:latin typeface="Times" pitchFamily="2" charset="0"/>
              </a:rPr>
              <a:t>1 5.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Реалізуйте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 себе у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творчості</a:t>
            </a:r>
            <a:r>
              <a:rPr lang="ru-RU" sz="2000" dirty="0">
                <a:solidFill>
                  <a:srgbClr val="002060"/>
                </a:solidFill>
                <a:effectLst/>
                <a:latin typeface="Times" pitchFamily="2" charset="0"/>
              </a:rPr>
              <a:t>, </a:t>
            </a:r>
            <a:r>
              <a:rPr lang="ru-RU" sz="2000" dirty="0">
                <a:solidFill>
                  <a:srgbClr val="002060"/>
                </a:solidFill>
                <a:effectLst/>
                <a:latin typeface="Helvetica" pitchFamily="2" charset="0"/>
              </a:rPr>
              <a:t>а не в </a:t>
            </a:r>
            <a:r>
              <a:rPr lang="ru-RU" sz="2000" dirty="0" err="1">
                <a:solidFill>
                  <a:srgbClr val="002060"/>
                </a:solidFill>
                <a:effectLst/>
                <a:latin typeface="Helvetica" pitchFamily="2" charset="0"/>
              </a:rPr>
              <a:t>конфліктах</a:t>
            </a:r>
            <a:r>
              <a:rPr lang="ru-RU" sz="2000" dirty="0">
                <a:solidFill>
                  <a:srgbClr val="002060"/>
                </a:solidFill>
                <a:effectLst/>
                <a:latin typeface="Times" pitchFamily="2" charset="0"/>
              </a:rPr>
              <a:t>!</a:t>
            </a:r>
            <a:endParaRPr lang="ru-RU" sz="2000" dirty="0">
              <a:solidFill>
                <a:srgbClr val="002060"/>
              </a:solidFill>
              <a:effectLst/>
              <a:latin typeface="Helvetica" pitchFamily="2" charset="0"/>
            </a:endParaRPr>
          </a:p>
          <a:p>
            <a:endParaRPr lang="ru-RU" sz="2000" dirty="0">
              <a:effectLst/>
              <a:latin typeface="Helvetica" pitchFamily="2" charset="0"/>
            </a:endParaRPr>
          </a:p>
        </p:txBody>
      </p:sp>
      <p:pic>
        <p:nvPicPr>
          <p:cNvPr id="14338" name="Picture 2" descr="Как реагировать на критику в свой адрес">
            <a:extLst>
              <a:ext uri="{FF2B5EF4-FFF2-40B4-BE49-F238E27FC236}">
                <a16:creationId xmlns:a16="http://schemas.microsoft.com/office/drawing/2014/main" id="{55AA1DB2-E63A-2944-AC6A-F3FF26847C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852" y="1688253"/>
            <a:ext cx="5651602" cy="3139779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69871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18D1DDB-7073-1D4B-A4A0-9F4286D694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6176" y="1400175"/>
            <a:ext cx="7577138" cy="304634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6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ДЯКУЮ!</a:t>
            </a:r>
          </a:p>
        </p:txBody>
      </p:sp>
      <p:pic>
        <p:nvPicPr>
          <p:cNvPr id="27650" name="Picture 2" descr="Доброта - Теплі слова — як ніжні обійми душі… Обіймайте... | Facebook">
            <a:extLst>
              <a:ext uri="{FF2B5EF4-FFF2-40B4-BE49-F238E27FC236}">
                <a16:creationId xmlns:a16="http://schemas.microsoft.com/office/drawing/2014/main" id="{CA7ED662-CC04-3142-80C8-14C706DFFA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9211" y="1266434"/>
            <a:ext cx="3766946" cy="419139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159359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56000">
              <a:schemeClr val="accent1">
                <a:lumMod val="20000"/>
                <a:lumOff val="80000"/>
              </a:schemeClr>
            </a:gs>
            <a:gs pos="83000">
              <a:schemeClr val="accent5">
                <a:lumMod val="20000"/>
                <a:lumOff val="8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C0876F9-E1F3-4E4E-B8CA-477C871FDE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3916" y="697994"/>
            <a:ext cx="5574817" cy="512064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>
                <a:solidFill>
                  <a:srgbClr val="FF0000"/>
                </a:solidFill>
                <a:effectLst/>
                <a:latin typeface="Bookman Old Style" panose="02050604050505020204" pitchFamily="18" charset="0"/>
              </a:rPr>
              <a:t>План</a:t>
            </a:r>
          </a:p>
          <a:p>
            <a:r>
              <a:rPr lang="ru-RU" sz="28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1. </a:t>
            </a:r>
            <a:r>
              <a:rPr lang="ru-RU" sz="2800" b="1" dirty="0" err="1">
                <a:solidFill>
                  <a:srgbClr val="FF0000"/>
                </a:solidFill>
                <a:latin typeface="Bookman Old Style" panose="02050604050505020204" pitchFamily="18" charset="0"/>
              </a:rPr>
              <a:t>Сутність</a:t>
            </a:r>
            <a:r>
              <a:rPr lang="ru-RU" sz="28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Bookman Old Style" panose="02050604050505020204" pitchFamily="18" charset="0"/>
              </a:rPr>
              <a:t>управління</a:t>
            </a:r>
            <a:r>
              <a:rPr lang="ru-RU" sz="28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Bookman Old Style" panose="02050604050505020204" pitchFamily="18" charset="0"/>
              </a:rPr>
              <a:t>конфліктом</a:t>
            </a:r>
            <a:endParaRPr lang="ru-RU" sz="2800" b="1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r>
              <a:rPr lang="ru-RU" sz="2800" b="1" dirty="0">
                <a:solidFill>
                  <a:srgbClr val="FF0000"/>
                </a:solidFill>
                <a:effectLst/>
                <a:latin typeface="Bookman Old Style" panose="02050604050505020204" pitchFamily="18" charset="0"/>
              </a:rPr>
              <a:t>2</a:t>
            </a:r>
            <a:r>
              <a:rPr lang="ru-RU" sz="28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. </a:t>
            </a:r>
            <a:r>
              <a:rPr lang="ru-RU" sz="2800" b="1" dirty="0" err="1">
                <a:solidFill>
                  <a:srgbClr val="FF0000"/>
                </a:solidFill>
                <a:latin typeface="Bookman Old Style" panose="02050604050505020204" pitchFamily="18" charset="0"/>
              </a:rPr>
              <a:t>Методи</a:t>
            </a:r>
            <a:r>
              <a:rPr lang="ru-RU" sz="28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 та при</a:t>
            </a:r>
            <a:r>
              <a:rPr lang="uk-UA" sz="28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й</a:t>
            </a:r>
            <a:r>
              <a:rPr lang="ru-RU" sz="2800" b="1" dirty="0" err="1">
                <a:solidFill>
                  <a:srgbClr val="FF0000"/>
                </a:solidFill>
                <a:latin typeface="Bookman Old Style" panose="02050604050505020204" pitchFamily="18" charset="0"/>
              </a:rPr>
              <a:t>оми</a:t>
            </a:r>
            <a:r>
              <a:rPr lang="ru-RU" sz="28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Bookman Old Style" panose="02050604050505020204" pitchFamily="18" charset="0"/>
              </a:rPr>
              <a:t>управління</a:t>
            </a:r>
            <a:r>
              <a:rPr lang="ru-RU" sz="28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Bookman Old Style" panose="02050604050505020204" pitchFamily="18" charset="0"/>
              </a:rPr>
              <a:t>конфліктом</a:t>
            </a:r>
            <a:endParaRPr lang="ru-RU" sz="2800" b="1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endParaRPr lang="uk-UA" dirty="0"/>
          </a:p>
        </p:txBody>
      </p:sp>
      <p:pic>
        <p:nvPicPr>
          <p:cNvPr id="2050" name="Picture 2" descr="Conflict - North Carolina Synod">
            <a:extLst>
              <a:ext uri="{FF2B5EF4-FFF2-40B4-BE49-F238E27FC236}">
                <a16:creationId xmlns:a16="http://schemas.microsoft.com/office/drawing/2014/main" id="{9E176B4C-5656-EE43-A370-AD6ED495D2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9739" y="1780329"/>
            <a:ext cx="3854958" cy="3854958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3665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7000">
              <a:srgbClr val="BCE7E0">
                <a:alpha val="29020"/>
              </a:srgbClr>
            </a:gs>
            <a:gs pos="42000">
              <a:srgbClr val="FEE3D5">
                <a:alpha val="63922"/>
              </a:srgbClr>
            </a:gs>
            <a:gs pos="63000">
              <a:srgbClr val="F7EFC5">
                <a:alpha val="65098"/>
              </a:srgbClr>
            </a:gs>
            <a:gs pos="78000">
              <a:schemeClr val="accent6">
                <a:lumMod val="20000"/>
                <a:lumOff val="80000"/>
              </a:schemeClr>
            </a:gs>
            <a:gs pos="96000">
              <a:schemeClr val="accent4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5683697-F871-914E-BCDC-5EBE7A9C1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7938" y="864108"/>
            <a:ext cx="5602414" cy="512064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1. </a:t>
            </a:r>
            <a:r>
              <a:rPr lang="ru-RU" sz="3200" b="1" dirty="0" err="1">
                <a:solidFill>
                  <a:srgbClr val="FF0000"/>
                </a:solidFill>
                <a:latin typeface="Bookman Old Style" panose="02050604050505020204" pitchFamily="18" charset="0"/>
              </a:rPr>
              <a:t>Сутність</a:t>
            </a:r>
            <a:r>
              <a:rPr lang="ru-RU" sz="32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Bookman Old Style" panose="02050604050505020204" pitchFamily="18" charset="0"/>
              </a:rPr>
              <a:t>управління</a:t>
            </a:r>
            <a:r>
              <a:rPr lang="ru-RU" sz="32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Bookman Old Style" panose="02050604050505020204" pitchFamily="18" charset="0"/>
              </a:rPr>
              <a:t>конфліктом</a:t>
            </a:r>
            <a:endParaRPr lang="ru-RU" sz="3200" b="1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1026" name="Picture 2" descr="Image 51 of 64">
            <a:extLst>
              <a:ext uri="{FF2B5EF4-FFF2-40B4-BE49-F238E27FC236}">
                <a16:creationId xmlns:a16="http://schemas.microsoft.com/office/drawing/2014/main" id="{50DEC049-C0F6-2941-B6D5-6C2875D8A8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2" y="1281303"/>
            <a:ext cx="5714998" cy="4286249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0925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56000">
              <a:schemeClr val="accent1">
                <a:lumMod val="20000"/>
                <a:lumOff val="80000"/>
              </a:schemeClr>
            </a:gs>
            <a:gs pos="83000">
              <a:schemeClr val="accent5">
                <a:lumMod val="20000"/>
                <a:lumOff val="8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39F118B-591E-CD46-A2F6-065F345094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86449" y="864108"/>
            <a:ext cx="5940955" cy="5120640"/>
          </a:xfrm>
        </p:spPr>
        <p:txBody>
          <a:bodyPr>
            <a:normAutofit/>
          </a:bodyPr>
          <a:lstStyle/>
          <a:p>
            <a:r>
              <a:rPr lang="uk-UA" sz="2400" dirty="0">
                <a:solidFill>
                  <a:srgbClr val="FF0000"/>
                </a:solidFill>
                <a:latin typeface="Helvetica" pitchFamily="2" charset="0"/>
              </a:rPr>
              <a:t>Універсальних методів виходу з конфліктних ситуацій, їх попередження та вирішення не існує</a:t>
            </a:r>
            <a:r>
              <a:rPr lang="uk-UA" sz="2400" dirty="0">
                <a:solidFill>
                  <a:srgbClr val="002060"/>
                </a:solidFill>
                <a:latin typeface="Helvetica" pitchFamily="2" charset="0"/>
              </a:rPr>
              <a:t>. Наявність великої кількості причин </a:t>
            </a:r>
            <a:r>
              <a:rPr lang="uk-UA" sz="2400" dirty="0" err="1">
                <a:solidFill>
                  <a:srgbClr val="002060"/>
                </a:solidFill>
                <a:latin typeface="Helvetica" pitchFamily="2" charset="0"/>
              </a:rPr>
              <a:t>К</a:t>
            </a:r>
            <a:r>
              <a:rPr lang="uk-UA" sz="2400" dirty="0">
                <a:solidFill>
                  <a:srgbClr val="002060"/>
                </a:solidFill>
                <a:latin typeface="Helvetica" pitchFamily="2" charset="0"/>
              </a:rPr>
              <a:t>. збільшує ймовірність їх виникнення. </a:t>
            </a:r>
            <a:r>
              <a:rPr lang="uk-UA" sz="2400" dirty="0">
                <a:solidFill>
                  <a:srgbClr val="FF0000"/>
                </a:solidFill>
                <a:latin typeface="Helvetica" pitchFamily="2" charset="0"/>
              </a:rPr>
              <a:t>!!!Конфліктами потрібно управляти</a:t>
            </a:r>
            <a:r>
              <a:rPr lang="uk-UA" sz="2400" dirty="0">
                <a:solidFill>
                  <a:srgbClr val="002060"/>
                </a:solidFill>
                <a:latin typeface="Helvetica" pitchFamily="2" charset="0"/>
              </a:rPr>
              <a:t>. </a:t>
            </a:r>
          </a:p>
          <a:p>
            <a:r>
              <a:rPr lang="uk-UA" sz="2400" dirty="0">
                <a:solidFill>
                  <a:srgbClr val="002060"/>
                </a:solidFill>
                <a:latin typeface="Helvetica" pitchFamily="2" charset="0"/>
              </a:rPr>
              <a:t>За ефективного управління </a:t>
            </a:r>
            <a:r>
              <a:rPr lang="uk-UA" sz="2400" dirty="0" err="1">
                <a:solidFill>
                  <a:srgbClr val="002060"/>
                </a:solidFill>
                <a:latin typeface="Helvetica" pitchFamily="2" charset="0"/>
              </a:rPr>
              <a:t>К</a:t>
            </a:r>
            <a:r>
              <a:rPr lang="uk-UA" sz="2400" dirty="0">
                <a:solidFill>
                  <a:srgbClr val="002060"/>
                </a:solidFill>
                <a:latin typeface="Helvetica" pitchFamily="2" charset="0"/>
              </a:rPr>
              <a:t>. їхні </a:t>
            </a:r>
            <a:r>
              <a:rPr lang="uk-UA" sz="2400" dirty="0">
                <a:solidFill>
                  <a:srgbClr val="FF0000"/>
                </a:solidFill>
                <a:latin typeface="Helvetica" pitchFamily="2" charset="0"/>
              </a:rPr>
              <a:t>наслідки можуть відігравати позитивну роль, бути функціональними</a:t>
            </a:r>
            <a:r>
              <a:rPr lang="uk-UA" sz="2400" dirty="0">
                <a:solidFill>
                  <a:srgbClr val="002060"/>
                </a:solidFill>
                <a:latin typeface="Helvetica" pitchFamily="2" charset="0"/>
              </a:rPr>
              <a:t>, дієвими в інтересах певної справи та суспільства</a:t>
            </a:r>
          </a:p>
          <a:p>
            <a:endParaRPr lang="uk-UA" dirty="0"/>
          </a:p>
        </p:txBody>
      </p:sp>
      <p:pic>
        <p:nvPicPr>
          <p:cNvPr id="3074" name="Picture 2" descr="cdn-res.keymedia.com/cms/images/us/036/0308_638188...">
            <a:extLst>
              <a:ext uri="{FF2B5EF4-FFF2-40B4-BE49-F238E27FC236}">
                <a16:creationId xmlns:a16="http://schemas.microsoft.com/office/drawing/2014/main" id="{751BD499-0632-C848-84F5-18B4981EE5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81" y="1583131"/>
            <a:ext cx="5852668" cy="3511601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9021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56000">
              <a:schemeClr val="accent1">
                <a:lumMod val="20000"/>
                <a:lumOff val="80000"/>
              </a:schemeClr>
            </a:gs>
            <a:gs pos="83000">
              <a:schemeClr val="accent5">
                <a:lumMod val="20000"/>
                <a:lumOff val="8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CC02014-2352-7947-8CB8-65A1F1022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4400" y="995540"/>
            <a:ext cx="6617600" cy="5531004"/>
          </a:xfrm>
        </p:spPr>
        <p:txBody>
          <a:bodyPr>
            <a:normAutofit fontScale="32500" lnSpcReduction="20000"/>
          </a:bodyPr>
          <a:lstStyle/>
          <a:p>
            <a:pPr marL="0" indent="0" algn="ctr">
              <a:buNone/>
            </a:pPr>
            <a:endParaRPr lang="ru-RU" sz="3200" dirty="0">
              <a:effectLst/>
              <a:latin typeface="Helvetica" pitchFamily="2" charset="0"/>
            </a:endParaRPr>
          </a:p>
          <a:p>
            <a:pPr marL="0" indent="0" algn="ctr">
              <a:buNone/>
            </a:pPr>
            <a:endParaRPr lang="ru-RU" sz="3200" dirty="0">
              <a:latin typeface="Helvetica" pitchFamily="2" charset="0"/>
            </a:endParaRPr>
          </a:p>
          <a:p>
            <a:pPr marL="0" indent="0" algn="ctr">
              <a:buNone/>
            </a:pPr>
            <a:endParaRPr lang="ru-RU" sz="3500" dirty="0">
              <a:effectLst/>
              <a:latin typeface="+mj-lt"/>
            </a:endParaRPr>
          </a:p>
          <a:p>
            <a:pPr marL="0" indent="0" algn="ctr">
              <a:buNone/>
            </a:pPr>
            <a:r>
              <a:rPr lang="ru-RU" sz="8000" b="1" dirty="0" err="1">
                <a:solidFill>
                  <a:srgbClr val="FF0000"/>
                </a:solidFill>
                <a:effectLst/>
                <a:latin typeface="Bookman Old Style" panose="02050604050505020204" pitchFamily="18" charset="0"/>
              </a:rPr>
              <a:t>Управлінню</a:t>
            </a:r>
            <a:r>
              <a:rPr lang="ru-RU" sz="8000" b="1" dirty="0">
                <a:solidFill>
                  <a:srgbClr val="FF0000"/>
                </a:solidFill>
                <a:effectLst/>
                <a:latin typeface="Bookman Old Style" panose="02050604050505020204" pitchFamily="18" charset="0"/>
              </a:rPr>
              <a:t> К. повинна </a:t>
            </a:r>
            <a:r>
              <a:rPr lang="ru-RU" sz="8000" b="1" dirty="0" err="1">
                <a:solidFill>
                  <a:srgbClr val="FF0000"/>
                </a:solidFill>
                <a:effectLst/>
                <a:latin typeface="Bookman Old Style" panose="02050604050505020204" pitchFamily="18" charset="0"/>
              </a:rPr>
              <a:t>передувати</a:t>
            </a:r>
            <a:r>
              <a:rPr lang="ru-RU" sz="8000" b="1" dirty="0">
                <a:solidFill>
                  <a:srgbClr val="FF0000"/>
                </a:solidFill>
                <a:effectLst/>
                <a:latin typeface="Bookman Old Style" panose="02050604050505020204" pitchFamily="18" charset="0"/>
              </a:rPr>
              <a:t> </a:t>
            </a:r>
            <a:r>
              <a:rPr lang="ru-RU" sz="8000" b="1" dirty="0" err="1">
                <a:solidFill>
                  <a:srgbClr val="FF0000"/>
                </a:solidFill>
                <a:effectLst/>
                <a:latin typeface="Bookman Old Style" panose="02050604050505020204" pitchFamily="18" charset="0"/>
              </a:rPr>
              <a:t>стадія</a:t>
            </a:r>
            <a:r>
              <a:rPr lang="ru-RU" sz="8000" b="1" dirty="0">
                <a:solidFill>
                  <a:srgbClr val="FF0000"/>
                </a:solidFill>
                <a:effectLst/>
                <a:latin typeface="Bookman Old Style" panose="02050604050505020204" pitchFamily="18" charset="0"/>
              </a:rPr>
              <a:t> </a:t>
            </a:r>
            <a:r>
              <a:rPr lang="ru-RU" sz="8000" b="1" dirty="0" err="1">
                <a:solidFill>
                  <a:srgbClr val="FF0000"/>
                </a:solidFill>
                <a:effectLst/>
                <a:latin typeface="Bookman Old Style" panose="02050604050505020204" pitchFamily="18" charset="0"/>
              </a:rPr>
              <a:t>його</a:t>
            </a:r>
            <a:r>
              <a:rPr lang="ru-RU" sz="8000" b="1" dirty="0">
                <a:solidFill>
                  <a:srgbClr val="FF0000"/>
                </a:solidFill>
                <a:effectLst/>
                <a:latin typeface="Bookman Old Style" panose="02050604050505020204" pitchFamily="18" charset="0"/>
              </a:rPr>
              <a:t> </a:t>
            </a:r>
            <a:r>
              <a:rPr lang="ru-RU" sz="8000" b="1" dirty="0" err="1">
                <a:solidFill>
                  <a:srgbClr val="FF0000"/>
                </a:solidFill>
                <a:effectLst/>
                <a:latin typeface="Bookman Old Style" panose="02050604050505020204" pitchFamily="18" charset="0"/>
              </a:rPr>
              <a:t>діагностики</a:t>
            </a:r>
            <a:endParaRPr lang="ru-RU" sz="8000" b="1" dirty="0">
              <a:solidFill>
                <a:srgbClr val="FF0000"/>
              </a:solidFill>
              <a:effectLst/>
              <a:latin typeface="Bookman Old Style" panose="02050604050505020204" pitchFamily="18" charset="0"/>
            </a:endParaRPr>
          </a:p>
          <a:p>
            <a:pPr marL="0" indent="0" algn="ctr">
              <a:buNone/>
            </a:pPr>
            <a:endParaRPr lang="ru-RU" sz="8000" b="1" dirty="0">
              <a:solidFill>
                <a:srgbClr val="FF0000"/>
              </a:solidFill>
              <a:effectLst/>
              <a:latin typeface="Bookman Old Style" panose="02050604050505020204" pitchFamily="18" charset="0"/>
            </a:endParaRPr>
          </a:p>
          <a:p>
            <a:r>
              <a:rPr lang="ru-RU" sz="8000" dirty="0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1. </a:t>
            </a:r>
            <a:r>
              <a:rPr lang="ru-RU" sz="8000" dirty="0" err="1">
                <a:solidFill>
                  <a:srgbClr val="002060"/>
                </a:solidFill>
                <a:latin typeface="Bookman Old Style" panose="02050604050505020204" pitchFamily="18" charset="0"/>
              </a:rPr>
              <a:t>Д</a:t>
            </a:r>
            <a:r>
              <a:rPr lang="ru-RU" sz="8000" dirty="0" err="1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ослідження</a:t>
            </a:r>
            <a:r>
              <a:rPr lang="ru-RU" sz="8000" dirty="0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 </a:t>
            </a:r>
            <a:r>
              <a:rPr lang="ru-RU" sz="8000" dirty="0" err="1">
                <a:solidFill>
                  <a:srgbClr val="FF0000"/>
                </a:solidFill>
                <a:effectLst/>
                <a:latin typeface="Bookman Old Style" panose="02050604050505020204" pitchFamily="18" charset="0"/>
              </a:rPr>
              <a:t>джерел</a:t>
            </a:r>
            <a:r>
              <a:rPr lang="ru-RU" sz="80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</a:rPr>
              <a:t> </a:t>
            </a:r>
            <a:r>
              <a:rPr lang="ru-RU" sz="8000" dirty="0" err="1">
                <a:solidFill>
                  <a:srgbClr val="FF0000"/>
                </a:solidFill>
                <a:effectLst/>
                <a:latin typeface="Bookman Old Style" panose="02050604050505020204" pitchFamily="18" charset="0"/>
              </a:rPr>
              <a:t>конфлікту</a:t>
            </a:r>
            <a:endParaRPr lang="ru-RU" sz="8000" dirty="0">
              <a:solidFill>
                <a:srgbClr val="002060"/>
              </a:solidFill>
              <a:effectLst/>
              <a:latin typeface="Bookman Old Style" panose="02050604050505020204" pitchFamily="18" charset="0"/>
            </a:endParaRPr>
          </a:p>
          <a:p>
            <a:r>
              <a:rPr lang="ru-RU" sz="8000" dirty="0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2. </a:t>
            </a:r>
            <a:r>
              <a:rPr lang="ru-RU" sz="8000" dirty="0" err="1">
                <a:solidFill>
                  <a:srgbClr val="002060"/>
                </a:solidFill>
                <a:latin typeface="Bookman Old Style" panose="02050604050505020204" pitchFamily="18" charset="0"/>
              </a:rPr>
              <a:t>А</a:t>
            </a:r>
            <a:r>
              <a:rPr lang="ru-RU" sz="8000" dirty="0" err="1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наліз</a:t>
            </a:r>
            <a:r>
              <a:rPr lang="ru-RU" sz="8000" dirty="0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 </a:t>
            </a:r>
            <a:r>
              <a:rPr lang="ru-RU" sz="8000" dirty="0" err="1">
                <a:solidFill>
                  <a:srgbClr val="FF0000"/>
                </a:solidFill>
                <a:effectLst/>
                <a:latin typeface="Bookman Old Style" panose="02050604050505020204" pitchFamily="18" charset="0"/>
              </a:rPr>
              <a:t>біографії</a:t>
            </a:r>
            <a:r>
              <a:rPr lang="ru-RU" sz="80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</a:rPr>
              <a:t> </a:t>
            </a:r>
            <a:r>
              <a:rPr lang="ru-RU" sz="8000" dirty="0" err="1">
                <a:solidFill>
                  <a:srgbClr val="FF0000"/>
                </a:solidFill>
                <a:effectLst/>
                <a:latin typeface="Bookman Old Style" panose="02050604050505020204" pitchFamily="18" charset="0"/>
              </a:rPr>
              <a:t>конфлікту</a:t>
            </a:r>
            <a:endParaRPr lang="ru-RU" sz="80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r>
              <a:rPr lang="ru-RU" sz="8000" dirty="0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3. </a:t>
            </a:r>
            <a:r>
              <a:rPr lang="ru-RU" sz="8000" dirty="0" err="1">
                <a:solidFill>
                  <a:srgbClr val="002060"/>
                </a:solidFill>
                <a:latin typeface="Bookman Old Style" panose="02050604050505020204" pitchFamily="18" charset="0"/>
              </a:rPr>
              <a:t>В</a:t>
            </a:r>
            <a:r>
              <a:rPr lang="ru-RU" sz="8000" dirty="0" err="1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иявлення</a:t>
            </a:r>
            <a:r>
              <a:rPr lang="ru-RU" sz="8000" dirty="0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 </a:t>
            </a:r>
            <a:r>
              <a:rPr lang="ru-RU" sz="8000" dirty="0" err="1">
                <a:solidFill>
                  <a:srgbClr val="FF0000"/>
                </a:solidFill>
                <a:effectLst/>
                <a:latin typeface="Bookman Old Style" panose="02050604050505020204" pitchFamily="18" charset="0"/>
              </a:rPr>
              <a:t>учасників</a:t>
            </a:r>
            <a:r>
              <a:rPr lang="ru-RU" sz="80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</a:rPr>
              <a:t> </a:t>
            </a:r>
            <a:r>
              <a:rPr lang="ru-RU" sz="8000" dirty="0" err="1">
                <a:solidFill>
                  <a:srgbClr val="FF0000"/>
                </a:solidFill>
                <a:effectLst/>
                <a:latin typeface="Bookman Old Style" panose="02050604050505020204" pitchFamily="18" charset="0"/>
              </a:rPr>
              <a:t>конфлікту</a:t>
            </a:r>
            <a:endParaRPr lang="ru-RU" sz="80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r>
              <a:rPr lang="ru-RU" sz="8000" dirty="0">
                <a:solidFill>
                  <a:srgbClr val="002060"/>
                </a:solidFill>
                <a:latin typeface="Bookman Old Style" panose="02050604050505020204" pitchFamily="18" charset="0"/>
              </a:rPr>
              <a:t>4. </a:t>
            </a:r>
            <a:r>
              <a:rPr lang="ru-RU" sz="8000" dirty="0" err="1">
                <a:solidFill>
                  <a:srgbClr val="002060"/>
                </a:solidFill>
                <a:latin typeface="Bookman Old Style" panose="02050604050505020204" pitchFamily="18" charset="0"/>
              </a:rPr>
              <a:t>Чітке</a:t>
            </a:r>
            <a:r>
              <a:rPr lang="ru-RU" sz="8000" dirty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r>
              <a:rPr lang="ru-RU" sz="8000" dirty="0" err="1">
                <a:solidFill>
                  <a:srgbClr val="FF0000"/>
                </a:solidFill>
                <a:latin typeface="Bookman Old Style" panose="02050604050505020204" pitchFamily="18" charset="0"/>
              </a:rPr>
              <a:t>визначення</a:t>
            </a:r>
            <a:r>
              <a:rPr lang="ru-RU" sz="8000" dirty="0">
                <a:solidFill>
                  <a:srgbClr val="FF0000"/>
                </a:solidFill>
                <a:latin typeface="Bookman Old Style" panose="02050604050505020204" pitchFamily="18" charset="0"/>
              </a:rPr>
              <a:t> </a:t>
            </a:r>
            <a:r>
              <a:rPr lang="ru-RU" sz="8000" dirty="0" err="1">
                <a:solidFill>
                  <a:srgbClr val="FF0000"/>
                </a:solidFill>
                <a:latin typeface="Bookman Old Style" panose="02050604050505020204" pitchFamily="18" charset="0"/>
              </a:rPr>
              <a:t>позицій</a:t>
            </a:r>
            <a:r>
              <a:rPr lang="ru-RU" sz="8000" dirty="0">
                <a:solidFill>
                  <a:srgbClr val="FF0000"/>
                </a:solidFill>
                <a:latin typeface="Bookman Old Style" panose="02050604050505020204" pitchFamily="18" charset="0"/>
              </a:rPr>
              <a:t> і </a:t>
            </a:r>
            <a:r>
              <a:rPr lang="ru-RU" sz="8000" dirty="0" err="1">
                <a:solidFill>
                  <a:srgbClr val="FF0000"/>
                </a:solidFill>
                <a:latin typeface="Bookman Old Style" panose="02050604050505020204" pitchFamily="18" charset="0"/>
              </a:rPr>
              <a:t>стосунків</a:t>
            </a:r>
            <a:r>
              <a:rPr lang="ru-RU" sz="8000" dirty="0">
                <a:solidFill>
                  <a:srgbClr val="FF0000"/>
                </a:solidFill>
                <a:latin typeface="Bookman Old Style" panose="02050604050505020204" pitchFamily="18" charset="0"/>
              </a:rPr>
              <a:t> </a:t>
            </a:r>
            <a:r>
              <a:rPr lang="ru-RU" sz="8000" dirty="0" err="1">
                <a:solidFill>
                  <a:srgbClr val="002060"/>
                </a:solidFill>
                <a:latin typeface="Bookman Old Style" panose="02050604050505020204" pitchFamily="18" charset="0"/>
              </a:rPr>
              <a:t>між</a:t>
            </a:r>
            <a:r>
              <a:rPr lang="ru-RU" sz="8000" dirty="0">
                <a:solidFill>
                  <a:srgbClr val="002060"/>
                </a:solidFill>
                <a:latin typeface="Bookman Old Style" panose="02050604050505020204" pitchFamily="18" charset="0"/>
              </a:rPr>
              <a:t> сторонами</a:t>
            </a:r>
          </a:p>
          <a:p>
            <a:r>
              <a:rPr lang="ru-RU" sz="8000" dirty="0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5. </a:t>
            </a:r>
            <a:r>
              <a:rPr lang="ru-RU" sz="8000" dirty="0" err="1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З’ясування</a:t>
            </a:r>
            <a:r>
              <a:rPr lang="ru-RU" sz="8000" dirty="0">
                <a:solidFill>
                  <a:srgbClr val="002060"/>
                </a:solidFill>
                <a:effectLst/>
                <a:latin typeface="Bookman Old Style" panose="02050604050505020204" pitchFamily="18" charset="0"/>
              </a:rPr>
              <a:t> </a:t>
            </a:r>
            <a:r>
              <a:rPr lang="ru-RU" sz="8000" dirty="0" err="1">
                <a:solidFill>
                  <a:srgbClr val="FF0000"/>
                </a:solidFill>
                <a:effectLst/>
                <a:latin typeface="Bookman Old Style" panose="02050604050505020204" pitchFamily="18" charset="0"/>
              </a:rPr>
              <a:t>ставлення</a:t>
            </a:r>
            <a:r>
              <a:rPr lang="ru-RU" sz="80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</a:rPr>
              <a:t> </a:t>
            </a:r>
            <a:r>
              <a:rPr lang="ru-RU" sz="8000" dirty="0" err="1">
                <a:solidFill>
                  <a:srgbClr val="FF0000"/>
                </a:solidFill>
                <a:effectLst/>
                <a:latin typeface="Bookman Old Style" panose="02050604050505020204" pitchFamily="18" charset="0"/>
              </a:rPr>
              <a:t>сторін</a:t>
            </a:r>
            <a:r>
              <a:rPr lang="ru-RU" sz="80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</a:rPr>
              <a:t> до </a:t>
            </a:r>
            <a:r>
              <a:rPr lang="ru-RU" sz="8000" dirty="0" err="1">
                <a:solidFill>
                  <a:srgbClr val="FF0000"/>
                </a:solidFill>
                <a:effectLst/>
                <a:latin typeface="Bookman Old Style" panose="02050604050505020204" pitchFamily="18" charset="0"/>
              </a:rPr>
              <a:t>конфлікту</a:t>
            </a:r>
            <a:endParaRPr lang="ru-RU" sz="3300" dirty="0">
              <a:latin typeface="Helvetica" pitchFamily="2" charset="0"/>
            </a:endParaRPr>
          </a:p>
          <a:p>
            <a:endParaRPr lang="ru-RU" sz="3200" dirty="0">
              <a:effectLst/>
              <a:latin typeface="Helvetica" pitchFamily="2" charset="0"/>
            </a:endParaRPr>
          </a:p>
          <a:p>
            <a:r>
              <a:rPr lang="ru-RU" sz="3500" dirty="0">
                <a:solidFill>
                  <a:srgbClr val="002060"/>
                </a:solidFill>
                <a:effectLst/>
                <a:latin typeface="Helvetica" pitchFamily="2" charset="0"/>
              </a:rPr>
              <a:t>.</a:t>
            </a:r>
          </a:p>
          <a:p>
            <a:endParaRPr lang="ru-RU" sz="2800" dirty="0">
              <a:effectLst/>
              <a:latin typeface="Times" pitchFamily="2" charset="0"/>
            </a:endParaRPr>
          </a:p>
          <a:p>
            <a:endParaRPr lang="ru-RU" sz="2800" dirty="0">
              <a:latin typeface="Times" pitchFamily="2" charset="0"/>
            </a:endParaRPr>
          </a:p>
          <a:p>
            <a:endParaRPr lang="ru-RU" sz="2400" dirty="0">
              <a:effectLst/>
              <a:latin typeface="Helvetica" pitchFamily="2" charset="0"/>
            </a:endParaRPr>
          </a:p>
          <a:p>
            <a:pPr marL="0" indent="0">
              <a:buNone/>
            </a:pPr>
            <a:endParaRPr lang="ru-RU" sz="2800" dirty="0">
              <a:effectLst/>
              <a:latin typeface="Helvetica" pitchFamily="2" charset="0"/>
            </a:endParaRPr>
          </a:p>
          <a:p>
            <a:pPr marL="0" indent="0">
              <a:buNone/>
            </a:pPr>
            <a:endParaRPr lang="ru-RU" sz="3200" dirty="0">
              <a:effectLst/>
              <a:latin typeface="Helvetica" pitchFamily="2" charset="0"/>
            </a:endParaRPr>
          </a:p>
          <a:p>
            <a:pPr marL="0" indent="0">
              <a:buNone/>
            </a:pPr>
            <a:endParaRPr lang="ru-RU" sz="2600" dirty="0">
              <a:effectLst/>
              <a:latin typeface="Helvetica" pitchFamily="2" charset="0"/>
            </a:endParaRPr>
          </a:p>
          <a:p>
            <a:endParaRPr lang="ru-RU" dirty="0">
              <a:effectLst/>
              <a:latin typeface="Helvetica" pitchFamily="2" charset="0"/>
            </a:endParaRPr>
          </a:p>
          <a:p>
            <a:pPr algn="just"/>
            <a:endParaRPr lang="ru-RU" dirty="0">
              <a:effectLst/>
              <a:latin typeface="Helvetica" pitchFamily="2" charset="0"/>
            </a:endParaRPr>
          </a:p>
          <a:p>
            <a:endParaRPr lang="ru-RU" dirty="0">
              <a:effectLst/>
              <a:latin typeface="Helvetica" pitchFamily="2" charset="0"/>
            </a:endParaRPr>
          </a:p>
          <a:p>
            <a:endParaRPr lang="ru-RU" dirty="0">
              <a:effectLst/>
              <a:latin typeface="Helvetica" pitchFamily="2" charset="0"/>
            </a:endParaRPr>
          </a:p>
          <a:p>
            <a:endParaRPr lang="uk-UA" dirty="0"/>
          </a:p>
        </p:txBody>
      </p:sp>
      <p:pic>
        <p:nvPicPr>
          <p:cNvPr id="4098" name="Picture 2" descr="What Is Conflict in Literature?">
            <a:extLst>
              <a:ext uri="{FF2B5EF4-FFF2-40B4-BE49-F238E27FC236}">
                <a16:creationId xmlns:a16="http://schemas.microsoft.com/office/drawing/2014/main" id="{D40BFABF-DF44-AC4C-8827-8469834D7A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" y="1961615"/>
            <a:ext cx="4867402" cy="323903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1856499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49000">
              <a:schemeClr val="accent1">
                <a:lumMod val="20000"/>
                <a:lumOff val="80000"/>
              </a:schemeClr>
            </a:gs>
            <a:gs pos="83000">
              <a:schemeClr val="accent5">
                <a:lumMod val="20000"/>
                <a:lumOff val="8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D1198EA-749F-584A-9764-788B9C3BB2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2992" y="1492794"/>
            <a:ext cx="5633363" cy="69982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300" b="1" i="1" u="sng" dirty="0">
                <a:solidFill>
                  <a:srgbClr val="FF0000"/>
                </a:solidFill>
                <a:effectLst/>
                <a:latin typeface="Helvetica" pitchFamily="2" charset="0"/>
              </a:rPr>
              <a:t>Управління конфліктами </a:t>
            </a:r>
          </a:p>
          <a:p>
            <a:pPr marL="0" indent="0">
              <a:buNone/>
            </a:pPr>
            <a:r>
              <a:rPr lang="uk-UA" sz="3300" dirty="0">
                <a:solidFill>
                  <a:srgbClr val="002060"/>
                </a:solidFill>
                <a:effectLst/>
                <a:latin typeface="Helvetica" pitchFamily="2" charset="0"/>
              </a:rPr>
              <a:t>це діяльність, спрямована на: </a:t>
            </a:r>
          </a:p>
          <a:p>
            <a:pPr marL="0" indent="0">
              <a:buNone/>
            </a:pPr>
            <a:r>
              <a:rPr lang="uk-UA" sz="3300" i="1" dirty="0">
                <a:solidFill>
                  <a:srgbClr val="FF0000"/>
                </a:solidFill>
                <a:effectLst/>
                <a:latin typeface="Helvetica" pitchFamily="2" charset="0"/>
              </a:rPr>
              <a:t>- мінімізацію причин </a:t>
            </a:r>
            <a:r>
              <a:rPr lang="uk-UA" sz="3300" i="1" dirty="0" err="1">
                <a:solidFill>
                  <a:srgbClr val="FF0000"/>
                </a:solidFill>
                <a:effectLst/>
                <a:latin typeface="Helvetica" pitchFamily="2" charset="0"/>
              </a:rPr>
              <a:t>К</a:t>
            </a:r>
            <a:r>
              <a:rPr lang="uk-UA" sz="3300" i="1" dirty="0">
                <a:solidFill>
                  <a:srgbClr val="FF0000"/>
                </a:solidFill>
                <a:effectLst/>
                <a:latin typeface="Helvetica" pitchFamily="2" charset="0"/>
              </a:rPr>
              <a:t>. </a:t>
            </a:r>
            <a:r>
              <a:rPr lang="uk-UA" sz="3300" dirty="0">
                <a:solidFill>
                  <a:srgbClr val="002060"/>
                </a:solidFill>
                <a:effectLst/>
                <a:latin typeface="Helvetica" pitchFamily="2" charset="0"/>
              </a:rPr>
              <a:t>і їхню </a:t>
            </a:r>
            <a:r>
              <a:rPr lang="uk-UA" sz="3300" i="1" dirty="0">
                <a:solidFill>
                  <a:srgbClr val="FF0000"/>
                </a:solidFill>
                <a:effectLst/>
                <a:latin typeface="Helvetica" pitchFamily="2" charset="0"/>
              </a:rPr>
              <a:t>ліквідацію</a:t>
            </a:r>
            <a:r>
              <a:rPr lang="uk-UA" sz="3300" dirty="0">
                <a:solidFill>
                  <a:srgbClr val="002060"/>
                </a:solidFill>
                <a:effectLst/>
                <a:latin typeface="Helvetica" pitchFamily="2" charset="0"/>
              </a:rPr>
              <a:t>; </a:t>
            </a:r>
          </a:p>
          <a:p>
            <a:pPr marL="0" indent="0">
              <a:buNone/>
            </a:pPr>
            <a:r>
              <a:rPr lang="uk-UA" sz="3300" dirty="0">
                <a:solidFill>
                  <a:srgbClr val="002060"/>
                </a:solidFill>
                <a:effectLst/>
                <a:latin typeface="Helvetica" pitchFamily="2" charset="0"/>
              </a:rPr>
              <a:t>- на </a:t>
            </a:r>
            <a:r>
              <a:rPr lang="uk-UA" sz="3300" i="1" dirty="0">
                <a:solidFill>
                  <a:srgbClr val="FF0000"/>
                </a:solidFill>
                <a:effectLst/>
                <a:latin typeface="Helvetica" pitchFamily="2" charset="0"/>
              </a:rPr>
              <a:t>корекцію</a:t>
            </a:r>
            <a:r>
              <a:rPr lang="uk-UA" sz="3300" i="1" dirty="0">
                <a:solidFill>
                  <a:srgbClr val="FF0000"/>
                </a:solidFill>
                <a:latin typeface="Helvetica" pitchFamily="2" charset="0"/>
              </a:rPr>
              <a:t> </a:t>
            </a:r>
            <a:r>
              <a:rPr lang="uk-UA" sz="3300" i="1" dirty="0">
                <a:solidFill>
                  <a:srgbClr val="FF0000"/>
                </a:solidFill>
                <a:effectLst/>
                <a:latin typeface="Helvetica" pitchFamily="2" charset="0"/>
              </a:rPr>
              <a:t>поведінки </a:t>
            </a:r>
            <a:r>
              <a:rPr lang="uk-UA" sz="3300" dirty="0">
                <a:solidFill>
                  <a:srgbClr val="002060"/>
                </a:solidFill>
                <a:effectLst/>
                <a:latin typeface="Helvetica" pitchFamily="2" charset="0"/>
              </a:rPr>
              <a:t>учасників </a:t>
            </a:r>
            <a:r>
              <a:rPr lang="uk-UA" sz="3300" dirty="0" err="1">
                <a:solidFill>
                  <a:srgbClr val="002060"/>
                </a:solidFill>
                <a:effectLst/>
                <a:latin typeface="Helvetica" pitchFamily="2" charset="0"/>
              </a:rPr>
              <a:t>К</a:t>
            </a:r>
            <a:r>
              <a:rPr lang="uk-UA" sz="3300" dirty="0">
                <a:solidFill>
                  <a:srgbClr val="002060"/>
                </a:solidFill>
                <a:effectLst/>
                <a:latin typeface="Helvetica" pitchFamily="2" charset="0"/>
              </a:rPr>
              <a:t>.; </a:t>
            </a:r>
          </a:p>
          <a:p>
            <a:pPr marL="0" indent="0">
              <a:buNone/>
            </a:pPr>
            <a:r>
              <a:rPr lang="uk-UA" sz="3300" dirty="0">
                <a:solidFill>
                  <a:srgbClr val="002060"/>
                </a:solidFill>
                <a:effectLst/>
                <a:latin typeface="Helvetica" pitchFamily="2" charset="0"/>
              </a:rPr>
              <a:t>- на </a:t>
            </a:r>
            <a:r>
              <a:rPr lang="uk-UA" sz="3300" i="1" dirty="0">
                <a:solidFill>
                  <a:srgbClr val="FF0000"/>
                </a:solidFill>
                <a:effectLst/>
                <a:latin typeface="Helvetica" pitchFamily="2" charset="0"/>
              </a:rPr>
              <a:t>підтримку необхідного рівня</a:t>
            </a:r>
            <a:r>
              <a:rPr lang="uk-UA" sz="3300" i="1" dirty="0">
                <a:solidFill>
                  <a:srgbClr val="FF0000"/>
                </a:solidFill>
                <a:latin typeface="Helvetica" pitchFamily="2" charset="0"/>
              </a:rPr>
              <a:t> </a:t>
            </a:r>
            <a:r>
              <a:rPr lang="uk-UA" sz="3300" i="1" dirty="0">
                <a:solidFill>
                  <a:srgbClr val="FF0000"/>
                </a:solidFill>
                <a:effectLst/>
                <a:latin typeface="Helvetica" pitchFamily="2" charset="0"/>
              </a:rPr>
              <a:t>конфліктност</a:t>
            </a:r>
            <a:r>
              <a:rPr lang="uk-UA" sz="3300" dirty="0">
                <a:solidFill>
                  <a:srgbClr val="002060"/>
                </a:solidFill>
                <a:effectLst/>
                <a:latin typeface="Helvetica" pitchFamily="2" charset="0"/>
              </a:rPr>
              <a:t>і, не виходячи за контрольні межі.</a:t>
            </a:r>
          </a:p>
          <a:p>
            <a:pPr marL="0" indent="0">
              <a:buNone/>
            </a:pPr>
            <a:endParaRPr lang="uk-UA" sz="5100" dirty="0">
              <a:solidFill>
                <a:srgbClr val="002060"/>
              </a:solidFill>
              <a:latin typeface="Helvetica" pitchFamily="2" charset="0"/>
            </a:endParaRPr>
          </a:p>
          <a:p>
            <a:pPr marL="0" indent="0">
              <a:buNone/>
            </a:pPr>
            <a:endParaRPr lang="ru-RU" i="1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ru-RU" sz="2000" dirty="0">
              <a:solidFill>
                <a:srgbClr val="002060"/>
              </a:solidFill>
              <a:effectLst/>
              <a:latin typeface="Bookman Old Style" panose="02050604050505020204" pitchFamily="18" charset="0"/>
            </a:endParaRPr>
          </a:p>
          <a:p>
            <a:endParaRPr lang="ru-RU" dirty="0">
              <a:solidFill>
                <a:srgbClr val="002060"/>
              </a:solidFill>
              <a:latin typeface="Helvetica" pitchFamily="2" charset="0"/>
            </a:endParaRPr>
          </a:p>
          <a:p>
            <a:endParaRPr lang="ru-RU" sz="2000" dirty="0">
              <a:solidFill>
                <a:srgbClr val="002060"/>
              </a:solidFill>
              <a:effectLst/>
              <a:latin typeface="Helvetica" pitchFamily="2" charset="0"/>
            </a:endParaRPr>
          </a:p>
          <a:p>
            <a:pPr algn="just"/>
            <a:endParaRPr lang="ru-RU" dirty="0">
              <a:effectLst/>
              <a:latin typeface="Helvetica" pitchFamily="2" charset="0"/>
            </a:endParaRPr>
          </a:p>
          <a:p>
            <a:endParaRPr lang="uk-UA" dirty="0"/>
          </a:p>
        </p:txBody>
      </p:sp>
      <p:pic>
        <p:nvPicPr>
          <p:cNvPr id="2" name="Picture 2" descr="Is Conflict Always Bad?">
            <a:extLst>
              <a:ext uri="{FF2B5EF4-FFF2-40B4-BE49-F238E27FC236}">
                <a16:creationId xmlns:a16="http://schemas.microsoft.com/office/drawing/2014/main" id="{96EF2239-130B-814E-8B4B-142DDFBD9F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162" y="1394677"/>
            <a:ext cx="6101334" cy="377701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22975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49000">
              <a:schemeClr val="accent1">
                <a:lumMod val="20000"/>
                <a:lumOff val="80000"/>
              </a:schemeClr>
            </a:gs>
            <a:gs pos="83000">
              <a:schemeClr val="accent5">
                <a:lumMod val="20000"/>
                <a:lumOff val="8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D1198EA-749F-584A-9764-788B9C3BB2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8262" y="531668"/>
            <a:ext cx="6778093" cy="6998208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uk-UA" sz="5100" dirty="0">
              <a:solidFill>
                <a:srgbClr val="002060"/>
              </a:solidFill>
              <a:latin typeface="Helvetica" pitchFamily="2" charset="0"/>
            </a:endParaRPr>
          </a:p>
          <a:p>
            <a:pPr marL="0" indent="0">
              <a:buNone/>
            </a:pPr>
            <a:r>
              <a:rPr lang="uk-UA" sz="5100" dirty="0">
                <a:solidFill>
                  <a:srgbClr val="002060"/>
                </a:solidFill>
                <a:latin typeface="Helvetica" pitchFamily="2" charset="0"/>
              </a:rPr>
              <a:t>Конфлікти є природною частиною соціального життя, вони </a:t>
            </a:r>
            <a:r>
              <a:rPr lang="uk-UA" sz="5100" i="1" dirty="0">
                <a:solidFill>
                  <a:srgbClr val="FF0000"/>
                </a:solidFill>
                <a:latin typeface="Helvetica" pitchFamily="2" charset="0"/>
              </a:rPr>
              <a:t>перетворюються на проблему тільки в результаті неконструктивного керування </a:t>
            </a:r>
            <a:r>
              <a:rPr lang="uk-UA" sz="5100" dirty="0">
                <a:solidFill>
                  <a:srgbClr val="002060"/>
                </a:solidFill>
                <a:latin typeface="Helvetica" pitchFamily="2" charset="0"/>
              </a:rPr>
              <a:t>ними. Загальна стратегія та принципи керування </a:t>
            </a:r>
            <a:r>
              <a:rPr lang="uk-UA" sz="5100" dirty="0" err="1">
                <a:solidFill>
                  <a:srgbClr val="002060"/>
                </a:solidFill>
                <a:latin typeface="Helvetica" pitchFamily="2" charset="0"/>
              </a:rPr>
              <a:t>К</a:t>
            </a:r>
            <a:r>
              <a:rPr lang="uk-UA" sz="5100" dirty="0">
                <a:solidFill>
                  <a:srgbClr val="002060"/>
                </a:solidFill>
                <a:latin typeface="Helvetica" pitchFamily="2" charset="0"/>
              </a:rPr>
              <a:t>. визначають, </a:t>
            </a:r>
            <a:r>
              <a:rPr lang="uk-UA" sz="5100" i="1" dirty="0">
                <a:solidFill>
                  <a:srgbClr val="FF0000"/>
                </a:solidFill>
                <a:latin typeface="Helvetica" pitchFamily="2" charset="0"/>
              </a:rPr>
              <a:t>чи буде результат </a:t>
            </a:r>
            <a:r>
              <a:rPr lang="uk-UA" sz="5100" i="1" dirty="0" err="1">
                <a:solidFill>
                  <a:srgbClr val="FF0000"/>
                </a:solidFill>
                <a:latin typeface="Helvetica" pitchFamily="2" charset="0"/>
              </a:rPr>
              <a:t>К</a:t>
            </a:r>
            <a:r>
              <a:rPr lang="uk-UA" sz="5100" i="1" dirty="0">
                <a:solidFill>
                  <a:srgbClr val="FF0000"/>
                </a:solidFill>
                <a:latin typeface="Helvetica" pitchFamily="2" charset="0"/>
              </a:rPr>
              <a:t>. конструктивним, чи деструктивним</a:t>
            </a:r>
          </a:p>
          <a:p>
            <a:pPr marL="0" indent="0">
              <a:buNone/>
            </a:pPr>
            <a:endParaRPr lang="uk-UA" sz="5100" dirty="0">
              <a:solidFill>
                <a:srgbClr val="002060"/>
              </a:solidFill>
              <a:latin typeface="Helvetica" pitchFamily="2" charset="0"/>
            </a:endParaRPr>
          </a:p>
          <a:p>
            <a:pPr marL="0" indent="0">
              <a:buNone/>
            </a:pPr>
            <a:r>
              <a:rPr lang="uk-UA" sz="5100" dirty="0">
                <a:solidFill>
                  <a:srgbClr val="002060"/>
                </a:solidFill>
                <a:latin typeface="Helvetica" pitchFamily="2" charset="0"/>
              </a:rPr>
              <a:t>Для досягнення конструктивного результату </a:t>
            </a:r>
            <a:r>
              <a:rPr lang="uk-UA" sz="5100" dirty="0" err="1">
                <a:solidFill>
                  <a:srgbClr val="002060"/>
                </a:solidFill>
                <a:latin typeface="Helvetica" pitchFamily="2" charset="0"/>
              </a:rPr>
              <a:t>К</a:t>
            </a:r>
            <a:r>
              <a:rPr lang="uk-UA" sz="5100" dirty="0">
                <a:solidFill>
                  <a:srgbClr val="002060"/>
                </a:solidFill>
                <a:latin typeface="Helvetica" pitchFamily="2" charset="0"/>
              </a:rPr>
              <a:t>.  керування ним має забезпечити </a:t>
            </a:r>
            <a:r>
              <a:rPr lang="uk-UA" sz="5100" dirty="0">
                <a:solidFill>
                  <a:srgbClr val="FF0000"/>
                </a:solidFill>
                <a:latin typeface="Helvetica" pitchFamily="2" charset="0"/>
              </a:rPr>
              <a:t>вихід учасників </a:t>
            </a:r>
            <a:r>
              <a:rPr lang="uk-UA" sz="5100" dirty="0" err="1">
                <a:solidFill>
                  <a:srgbClr val="FF0000"/>
                </a:solidFill>
                <a:latin typeface="Helvetica" pitchFamily="2" charset="0"/>
              </a:rPr>
              <a:t>К</a:t>
            </a:r>
            <a:r>
              <a:rPr lang="uk-UA" sz="5100" dirty="0">
                <a:solidFill>
                  <a:srgbClr val="FF0000"/>
                </a:solidFill>
                <a:latin typeface="Helvetica" pitchFamily="2" charset="0"/>
              </a:rPr>
              <a:t>. із процесу, у якому одні виграють, а інші – програють, і залучення їх до процесу досягнення спільних цілей, де виграють усі</a:t>
            </a:r>
          </a:p>
          <a:p>
            <a:endParaRPr lang="uk-UA" sz="5100" dirty="0">
              <a:solidFill>
                <a:srgbClr val="002060"/>
              </a:solidFill>
              <a:latin typeface="Helvetica" pitchFamily="2" charset="0"/>
            </a:endParaRPr>
          </a:p>
          <a:p>
            <a:pPr marL="0" indent="0">
              <a:buNone/>
            </a:pPr>
            <a:r>
              <a:rPr lang="uk-UA" sz="5100" dirty="0">
                <a:solidFill>
                  <a:srgbClr val="002060"/>
                </a:solidFill>
                <a:latin typeface="Helvetica" pitchFamily="2" charset="0"/>
              </a:rPr>
              <a:t>Раціональне управління </a:t>
            </a:r>
            <a:r>
              <a:rPr lang="uk-UA" sz="5100" dirty="0" err="1">
                <a:solidFill>
                  <a:srgbClr val="002060"/>
                </a:solidFill>
                <a:latin typeface="Helvetica" pitchFamily="2" charset="0"/>
              </a:rPr>
              <a:t>К</a:t>
            </a:r>
            <a:r>
              <a:rPr lang="uk-UA" sz="5100" dirty="0">
                <a:solidFill>
                  <a:srgbClr val="002060"/>
                </a:solidFill>
                <a:latin typeface="Helvetica" pitchFamily="2" charset="0"/>
              </a:rPr>
              <a:t>. об’єктивно надає конфліктному процесові таких форм, що </a:t>
            </a:r>
            <a:r>
              <a:rPr lang="uk-UA" sz="5100" dirty="0">
                <a:solidFill>
                  <a:srgbClr val="FF0000"/>
                </a:solidFill>
                <a:latin typeface="Helvetica" pitchFamily="2" charset="0"/>
              </a:rPr>
              <a:t>сприяють мінімізації неминучих політичних, економічних, соціальних, моральних втрат</a:t>
            </a:r>
            <a:r>
              <a:rPr lang="uk-UA" sz="5100" dirty="0">
                <a:effectLst/>
                <a:latin typeface="Times" pitchFamily="2" charset="0"/>
              </a:rPr>
              <a:t>.</a:t>
            </a:r>
            <a:endParaRPr lang="uk-UA" sz="5100" dirty="0">
              <a:effectLst/>
              <a:latin typeface="Helvetica" pitchFamily="2" charset="0"/>
            </a:endParaRPr>
          </a:p>
          <a:p>
            <a:pPr marL="0" indent="0">
              <a:buNone/>
            </a:pPr>
            <a:endParaRPr lang="ru-RU" sz="2400" dirty="0">
              <a:solidFill>
                <a:srgbClr val="002060"/>
              </a:solidFill>
              <a:latin typeface="Helvetica" pitchFamily="2" charset="0"/>
            </a:endParaRPr>
          </a:p>
          <a:p>
            <a:pPr marL="0" indent="0">
              <a:buNone/>
            </a:pPr>
            <a:endParaRPr lang="ru-RU" i="1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ru-RU" sz="2000" dirty="0">
              <a:solidFill>
                <a:srgbClr val="002060"/>
              </a:solidFill>
              <a:effectLst/>
              <a:latin typeface="Bookman Old Style" panose="02050604050505020204" pitchFamily="18" charset="0"/>
            </a:endParaRPr>
          </a:p>
          <a:p>
            <a:endParaRPr lang="ru-RU" dirty="0">
              <a:solidFill>
                <a:srgbClr val="002060"/>
              </a:solidFill>
              <a:latin typeface="Helvetica" pitchFamily="2" charset="0"/>
            </a:endParaRPr>
          </a:p>
          <a:p>
            <a:endParaRPr lang="ru-RU" sz="2000" dirty="0">
              <a:solidFill>
                <a:srgbClr val="002060"/>
              </a:solidFill>
              <a:effectLst/>
              <a:latin typeface="Helvetica" pitchFamily="2" charset="0"/>
            </a:endParaRPr>
          </a:p>
          <a:p>
            <a:pPr algn="just"/>
            <a:endParaRPr lang="ru-RU" dirty="0">
              <a:effectLst/>
              <a:latin typeface="Helvetica" pitchFamily="2" charset="0"/>
            </a:endParaRPr>
          </a:p>
          <a:p>
            <a:endParaRPr lang="uk-UA" dirty="0"/>
          </a:p>
        </p:txBody>
      </p:sp>
      <p:pic>
        <p:nvPicPr>
          <p:cNvPr id="6146" name="Picture 2" descr="3 Steps to Better Handle Conflict with Your Boss | LSA Global">
            <a:extLst>
              <a:ext uri="{FF2B5EF4-FFF2-40B4-BE49-F238E27FC236}">
                <a16:creationId xmlns:a16="http://schemas.microsoft.com/office/drawing/2014/main" id="{D5AF0D3E-97AB-0748-84C7-96AB2E85E8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645" y="1254612"/>
            <a:ext cx="5034939" cy="3936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63152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56000">
              <a:schemeClr val="accent1">
                <a:lumMod val="20000"/>
                <a:lumOff val="80000"/>
              </a:schemeClr>
            </a:gs>
            <a:gs pos="83000">
              <a:schemeClr val="accent5">
                <a:lumMod val="20000"/>
                <a:lumOff val="8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1D206A7-C46D-F249-82D8-D52C24E722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83008" y="43270"/>
            <a:ext cx="5910000" cy="65495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600" b="1" dirty="0" err="1">
                <a:solidFill>
                  <a:srgbClr val="FF0000"/>
                </a:solidFill>
                <a:latin typeface="Bookman Old Style" panose="02050604050505020204" pitchFamily="18" charset="0"/>
              </a:rPr>
              <a:t>Управлі</a:t>
            </a:r>
            <a:r>
              <a:rPr lang="ru-RU" sz="2600" b="1" dirty="0" err="1">
                <a:solidFill>
                  <a:srgbClr val="FF0000"/>
                </a:solidFill>
                <a:effectLst/>
                <a:latin typeface="Bookman Old Style" panose="02050604050505020204" pitchFamily="18" charset="0"/>
              </a:rPr>
              <a:t>ння</a:t>
            </a:r>
            <a:r>
              <a:rPr lang="ru-RU" sz="2600" b="1" dirty="0">
                <a:solidFill>
                  <a:srgbClr val="FF0000"/>
                </a:solidFill>
                <a:effectLst/>
                <a:latin typeface="Bookman Old Style" panose="02050604050505020204" pitchFamily="18" charset="0"/>
              </a:rPr>
              <a:t> </a:t>
            </a:r>
            <a:r>
              <a:rPr lang="ru-RU" sz="2600" b="1" dirty="0" err="1">
                <a:solidFill>
                  <a:srgbClr val="FF0000"/>
                </a:solidFill>
                <a:effectLst/>
                <a:latin typeface="Bookman Old Style" panose="02050604050505020204" pitchFamily="18" charset="0"/>
              </a:rPr>
              <a:t>процесом</a:t>
            </a:r>
            <a:r>
              <a:rPr lang="ru-RU" sz="26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 </a:t>
            </a:r>
            <a:r>
              <a:rPr lang="ru-RU" sz="2600" b="1" dirty="0" err="1">
                <a:solidFill>
                  <a:srgbClr val="FF0000"/>
                </a:solidFill>
                <a:effectLst/>
                <a:latin typeface="Bookman Old Style" panose="02050604050505020204" pitchFamily="18" charset="0"/>
              </a:rPr>
              <a:t>конфлікту</a:t>
            </a:r>
            <a:endParaRPr lang="ru-RU" sz="2600" b="1" dirty="0">
              <a:solidFill>
                <a:srgbClr val="FF0000"/>
              </a:solidFill>
              <a:effectLst/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ru-RU" sz="2400" dirty="0">
                <a:solidFill>
                  <a:srgbClr val="002060"/>
                </a:solidFill>
                <a:effectLst/>
                <a:latin typeface="Helvetica" pitchFamily="2" charset="0"/>
              </a:rPr>
              <a:t>1. Організація </a:t>
            </a:r>
            <a:r>
              <a:rPr lang="ru-RU" sz="2400" dirty="0">
                <a:solidFill>
                  <a:srgbClr val="FF0000"/>
                </a:solidFill>
                <a:effectLst/>
                <a:latin typeface="Helvetica" pitchFamily="2" charset="0"/>
              </a:rPr>
              <a:t>кооперативного </a:t>
            </a:r>
            <a:r>
              <a:rPr lang="ru-RU" sz="2400" dirty="0" err="1">
                <a:solidFill>
                  <a:srgbClr val="FF0000"/>
                </a:solidFill>
                <a:effectLst/>
                <a:latin typeface="Helvetica" pitchFamily="2" charset="0"/>
              </a:rPr>
              <a:t>ставлення</a:t>
            </a:r>
            <a:r>
              <a:rPr lang="ru-RU" sz="2400" dirty="0">
                <a:solidFill>
                  <a:srgbClr val="FF0000"/>
                </a:solidFill>
                <a:effectLst/>
                <a:latin typeface="Helvetica" pitchFamily="2" charset="0"/>
              </a:rPr>
              <a:t> до </a:t>
            </a:r>
            <a:r>
              <a:rPr lang="ru-RU" sz="2400" dirty="0" err="1">
                <a:solidFill>
                  <a:srgbClr val="FF0000"/>
                </a:solidFill>
                <a:effectLst/>
                <a:latin typeface="Helvetica" pitchFamily="2" charset="0"/>
              </a:rPr>
              <a:t>вирішення</a:t>
            </a:r>
            <a:r>
              <a:rPr lang="ru-RU" sz="2400" dirty="0">
                <a:solidFill>
                  <a:srgbClr val="FF0000"/>
                </a:solidFill>
                <a:effectLst/>
                <a:latin typeface="Helvetica" pitchFamily="2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ffectLst/>
                <a:latin typeface="Helvetica" pitchFamily="2" charset="0"/>
              </a:rPr>
              <a:t>проблеми</a:t>
            </a:r>
            <a:r>
              <a:rPr lang="ru-RU" sz="2400" dirty="0">
                <a:solidFill>
                  <a:srgbClr val="002060"/>
                </a:solidFill>
                <a:effectLst/>
                <a:latin typeface="Helvetica" pitchFamily="2" charset="0"/>
              </a:rPr>
              <a:t> К.</a:t>
            </a:r>
            <a:r>
              <a:rPr lang="ru-RU" sz="2400" dirty="0">
                <a:solidFill>
                  <a:srgbClr val="002060"/>
                </a:solidFill>
                <a:effectLst/>
                <a:latin typeface="Times" pitchFamily="2" charset="0"/>
              </a:rPr>
              <a:t>.</a:t>
            </a:r>
            <a:endParaRPr lang="ru-RU" sz="2400" dirty="0">
              <a:solidFill>
                <a:srgbClr val="002060"/>
              </a:solidFill>
              <a:effectLst/>
              <a:latin typeface="Helvetica" pitchFamily="2" charset="0"/>
            </a:endParaRPr>
          </a:p>
          <a:p>
            <a:pPr marL="0" indent="0">
              <a:buNone/>
            </a:pPr>
            <a:r>
              <a:rPr lang="ru-RU" sz="2400" dirty="0">
                <a:solidFill>
                  <a:srgbClr val="002060"/>
                </a:solidFill>
                <a:latin typeface="Times" pitchFamily="2" charset="0"/>
              </a:rPr>
              <a:t>2. </a:t>
            </a:r>
            <a:r>
              <a:rPr lang="ru-RU" sz="2400" dirty="0" err="1">
                <a:solidFill>
                  <a:srgbClr val="002060"/>
                </a:solidFill>
                <a:effectLst/>
                <a:latin typeface="Helvetica" pitchFamily="2" charset="0"/>
              </a:rPr>
              <a:t>Фокусування</a:t>
            </a:r>
            <a:r>
              <a:rPr lang="ru-RU" sz="2400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effectLst/>
                <a:latin typeface="Helvetica" pitchFamily="2" charset="0"/>
              </a:rPr>
              <a:t>вирішення</a:t>
            </a:r>
            <a:r>
              <a:rPr lang="ru-RU" sz="2400" dirty="0">
                <a:solidFill>
                  <a:srgbClr val="FF0000"/>
                </a:solidFill>
                <a:effectLst/>
                <a:latin typeface="Helvetica" pitchFamily="2" charset="0"/>
              </a:rPr>
              <a:t> К. на </a:t>
            </a:r>
            <a:r>
              <a:rPr lang="ru-RU" sz="2400" dirty="0" err="1">
                <a:solidFill>
                  <a:srgbClr val="FF0000"/>
                </a:solidFill>
                <a:effectLst/>
                <a:latin typeface="Helvetica" pitchFamily="2" charset="0"/>
              </a:rPr>
              <a:t>інтересах</a:t>
            </a:r>
            <a:r>
              <a:rPr lang="ru-RU" sz="2400" dirty="0">
                <a:solidFill>
                  <a:srgbClr val="002060"/>
                </a:solidFill>
                <a:effectLst/>
                <a:latin typeface="Times" pitchFamily="2" charset="0"/>
              </a:rPr>
              <a:t>, </a:t>
            </a:r>
            <a:r>
              <a:rPr lang="ru-RU" sz="2400" dirty="0">
                <a:solidFill>
                  <a:srgbClr val="002060"/>
                </a:solidFill>
                <a:effectLst/>
                <a:latin typeface="Helvetica" pitchFamily="2" charset="0"/>
              </a:rPr>
              <a:t>а не на </a:t>
            </a:r>
            <a:r>
              <a:rPr lang="ru-RU" sz="2400" dirty="0" err="1">
                <a:solidFill>
                  <a:srgbClr val="002060"/>
                </a:solidFill>
                <a:effectLst/>
                <a:latin typeface="Helvetica" pitchFamily="2" charset="0"/>
              </a:rPr>
              <a:t>позиціях</a:t>
            </a:r>
            <a:r>
              <a:rPr lang="ru-RU" sz="2400" dirty="0">
                <a:solidFill>
                  <a:srgbClr val="002060"/>
                </a:solidFill>
                <a:effectLst/>
                <a:latin typeface="Times" pitchFamily="2" charset="0"/>
              </a:rPr>
              <a:t>.</a:t>
            </a:r>
            <a:endParaRPr lang="ru-RU" sz="2400" dirty="0">
              <a:solidFill>
                <a:srgbClr val="002060"/>
              </a:solidFill>
              <a:effectLst/>
              <a:latin typeface="Helvetica" pitchFamily="2" charset="0"/>
            </a:endParaRPr>
          </a:p>
          <a:p>
            <a:pPr marL="0" indent="0">
              <a:buNone/>
            </a:pPr>
            <a:r>
              <a:rPr lang="ru-RU" sz="2400" dirty="0">
                <a:solidFill>
                  <a:srgbClr val="002060"/>
                </a:solidFill>
                <a:latin typeface="Times" pitchFamily="2" charset="0"/>
              </a:rPr>
              <a:t>3. </a:t>
            </a:r>
            <a:r>
              <a:rPr lang="ru-RU" sz="2400" dirty="0" err="1">
                <a:solidFill>
                  <a:srgbClr val="002060"/>
                </a:solidFill>
                <a:effectLst/>
                <a:latin typeface="Helvetica" pitchFamily="2" charset="0"/>
              </a:rPr>
              <a:t>Посилення</a:t>
            </a:r>
            <a:r>
              <a:rPr lang="ru-RU" sz="2400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effectLst/>
                <a:latin typeface="Helvetica" pitchFamily="2" charset="0"/>
              </a:rPr>
              <a:t>відкритого</a:t>
            </a:r>
            <a:r>
              <a:rPr lang="ru-RU" sz="2400" dirty="0">
                <a:solidFill>
                  <a:srgbClr val="FF0000"/>
                </a:solidFill>
                <a:effectLst/>
                <a:latin typeface="Times" pitchFamily="2" charset="0"/>
              </a:rPr>
              <a:t>, </a:t>
            </a:r>
            <a:r>
              <a:rPr lang="ru-RU" sz="2400" dirty="0" err="1">
                <a:solidFill>
                  <a:srgbClr val="FF0000"/>
                </a:solidFill>
                <a:effectLst/>
                <a:latin typeface="Helvetica" pitchFamily="2" charset="0"/>
              </a:rPr>
              <a:t>чесного</a:t>
            </a:r>
            <a:r>
              <a:rPr lang="ru-RU" sz="2400" dirty="0">
                <a:solidFill>
                  <a:srgbClr val="FF0000"/>
                </a:solidFill>
                <a:effectLst/>
                <a:latin typeface="Helvetica" pitchFamily="2" charset="0"/>
              </a:rPr>
              <a:t> та </a:t>
            </a:r>
            <a:r>
              <a:rPr lang="ru-RU" sz="2400" dirty="0" err="1">
                <a:solidFill>
                  <a:srgbClr val="FF0000"/>
                </a:solidFill>
                <a:effectLst/>
                <a:latin typeface="Helvetica" pitchFamily="2" charset="0"/>
              </a:rPr>
              <a:t>взаємно</a:t>
            </a:r>
            <a:r>
              <a:rPr lang="ru-RU" sz="2400" dirty="0">
                <a:solidFill>
                  <a:srgbClr val="FF0000"/>
                </a:solidFill>
                <a:effectLst/>
                <a:latin typeface="Helvetica" pitchFamily="2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effectLst/>
                <a:latin typeface="Helvetica" pitchFamily="2" charset="0"/>
              </a:rPr>
              <a:t>поважного</a:t>
            </a:r>
            <a:r>
              <a:rPr lang="ru-RU" sz="2400" dirty="0">
                <a:solidFill>
                  <a:srgbClr val="FF0000"/>
                </a:solidFill>
                <a:latin typeface="Helvetica" pitchFamily="2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effectLst/>
                <a:latin typeface="Helvetica" pitchFamily="2" charset="0"/>
              </a:rPr>
              <a:t>комунікативного</a:t>
            </a:r>
            <a:r>
              <a:rPr lang="ru-RU" sz="2400" dirty="0">
                <a:solidFill>
                  <a:srgbClr val="FF0000"/>
                </a:solidFill>
                <a:effectLst/>
                <a:latin typeface="Helvetica" pitchFamily="2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effectLst/>
                <a:latin typeface="Helvetica" pitchFamily="2" charset="0"/>
              </a:rPr>
              <a:t>процесу</a:t>
            </a:r>
            <a:endParaRPr lang="ru-RU" sz="2400" dirty="0">
              <a:solidFill>
                <a:srgbClr val="002060"/>
              </a:solidFill>
              <a:effectLst/>
              <a:latin typeface="Helvetica" pitchFamily="2" charset="0"/>
            </a:endParaRPr>
          </a:p>
          <a:p>
            <a:pPr marL="0" indent="0">
              <a:buNone/>
            </a:pPr>
            <a:r>
              <a:rPr lang="ru-RU" sz="2400" dirty="0">
                <a:solidFill>
                  <a:srgbClr val="002060"/>
                </a:solidFill>
                <a:latin typeface="Times" pitchFamily="2" charset="0"/>
              </a:rPr>
              <a:t>4. </a:t>
            </a:r>
            <a:r>
              <a:rPr lang="ru-RU" sz="2400" dirty="0" err="1">
                <a:solidFill>
                  <a:srgbClr val="FF0000"/>
                </a:solidFill>
                <a:effectLst/>
                <a:latin typeface="Helvetica" pitchFamily="2" charset="0"/>
              </a:rPr>
              <a:t>Зменшення</a:t>
            </a:r>
            <a:r>
              <a:rPr lang="ru-RU" sz="2400" dirty="0">
                <a:solidFill>
                  <a:srgbClr val="FF0000"/>
                </a:solidFill>
                <a:effectLst/>
                <a:latin typeface="Helvetica" pitchFamily="2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effectLst/>
                <a:latin typeface="Helvetica" pitchFamily="2" charset="0"/>
              </a:rPr>
              <a:t>провокацій</a:t>
            </a:r>
            <a:r>
              <a:rPr lang="ru-RU" sz="2400" dirty="0">
                <a:solidFill>
                  <a:srgbClr val="FF0000"/>
                </a:solidFill>
                <a:effectLst/>
                <a:latin typeface="Helvetica" pitchFamily="2" charset="0"/>
              </a:rPr>
              <a:t> і </a:t>
            </a:r>
            <a:r>
              <a:rPr lang="ru-RU" sz="2400" dirty="0" err="1">
                <a:solidFill>
                  <a:srgbClr val="FF0000"/>
                </a:solidFill>
                <a:effectLst/>
                <a:latin typeface="Helvetica" pitchFamily="2" charset="0"/>
              </a:rPr>
              <a:t>помилок</a:t>
            </a:r>
            <a:r>
              <a:rPr lang="ru-RU" sz="2400" dirty="0">
                <a:solidFill>
                  <a:srgbClr val="FF0000"/>
                </a:solidFill>
                <a:effectLst/>
                <a:latin typeface="Helvetica" pitchFamily="2" charset="0"/>
              </a:rPr>
              <a:t> </a:t>
            </a:r>
            <a:r>
              <a:rPr lang="ru-RU" sz="2400" dirty="0">
                <a:solidFill>
                  <a:srgbClr val="002060"/>
                </a:solidFill>
                <a:effectLst/>
                <a:latin typeface="Helvetica" pitchFamily="2" charset="0"/>
              </a:rPr>
              <a:t>у </a:t>
            </a:r>
            <a:r>
              <a:rPr lang="ru-RU" sz="2400" dirty="0" err="1">
                <a:solidFill>
                  <a:srgbClr val="002060"/>
                </a:solidFill>
                <a:effectLst/>
                <a:latin typeface="Helvetica" pitchFamily="2" charset="0"/>
              </a:rPr>
              <a:t>розумінні</a:t>
            </a:r>
            <a:r>
              <a:rPr lang="ru-RU" sz="2400" dirty="0">
                <a:solidFill>
                  <a:srgbClr val="002060"/>
                </a:solidFill>
                <a:effectLst/>
                <a:latin typeface="Times" pitchFamily="2" charset="0"/>
              </a:rPr>
              <a:t>, </a:t>
            </a:r>
            <a:r>
              <a:rPr lang="ru-RU" sz="2400" dirty="0" err="1">
                <a:solidFill>
                  <a:srgbClr val="002060"/>
                </a:solidFill>
                <a:effectLst/>
                <a:latin typeface="Helvetica" pitchFamily="2" charset="0"/>
              </a:rPr>
              <a:t>які</a:t>
            </a:r>
            <a:r>
              <a:rPr lang="ru-RU" sz="2400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ffectLst/>
                <a:latin typeface="Helvetica" pitchFamily="2" charset="0"/>
              </a:rPr>
              <a:t>ведуть</a:t>
            </a:r>
            <a:r>
              <a:rPr lang="ru-RU" sz="2400" dirty="0">
                <a:solidFill>
                  <a:srgbClr val="002060"/>
                </a:solidFill>
                <a:effectLst/>
                <a:latin typeface="Helvetica" pitchFamily="2" charset="0"/>
              </a:rPr>
              <a:t> до </a:t>
            </a:r>
            <a:r>
              <a:rPr lang="ru-RU" sz="2400" dirty="0" err="1">
                <a:solidFill>
                  <a:srgbClr val="002060"/>
                </a:solidFill>
                <a:effectLst/>
                <a:latin typeface="Helvetica" pitchFamily="2" charset="0"/>
              </a:rPr>
              <a:t>захисних</a:t>
            </a:r>
            <a:r>
              <a:rPr lang="ru-RU" sz="2400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ffectLst/>
                <a:latin typeface="Helvetica" pitchFamily="2" charset="0"/>
              </a:rPr>
              <a:t>дій</a:t>
            </a:r>
            <a:r>
              <a:rPr lang="ru-RU" sz="2400" dirty="0">
                <a:solidFill>
                  <a:srgbClr val="002060"/>
                </a:solidFill>
                <a:effectLst/>
                <a:latin typeface="Helvetica" pitchFamily="2" charset="0"/>
              </a:rPr>
              <a:t> і </a:t>
            </a:r>
            <a:r>
              <a:rPr lang="ru-RU" sz="2400" dirty="0" err="1">
                <a:solidFill>
                  <a:srgbClr val="002060"/>
                </a:solidFill>
                <a:effectLst/>
                <a:latin typeface="Helvetica" pitchFamily="2" charset="0"/>
              </a:rPr>
              <a:t>розвитку</a:t>
            </a:r>
            <a:r>
              <a:rPr lang="ru-RU" sz="2400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ffectLst/>
                <a:latin typeface="Helvetica" pitchFamily="2" charset="0"/>
              </a:rPr>
              <a:t>деструктивної</a:t>
            </a:r>
            <a:r>
              <a:rPr lang="ru-RU" sz="2400" dirty="0">
                <a:solidFill>
                  <a:srgbClr val="002060"/>
                </a:solidFill>
                <a:effectLst/>
                <a:latin typeface="Helvetica" pitchFamily="2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effectLst/>
                <a:latin typeface="Helvetica" pitchFamily="2" charset="0"/>
              </a:rPr>
              <a:t>орієнтації</a:t>
            </a:r>
            <a:r>
              <a:rPr lang="ru-RU" sz="2400" dirty="0">
                <a:solidFill>
                  <a:srgbClr val="002060"/>
                </a:solidFill>
                <a:effectLst/>
                <a:latin typeface="Helvetica" pitchFamily="2" charset="0"/>
              </a:rPr>
              <a:t> на </a:t>
            </a:r>
            <a:r>
              <a:rPr lang="ru-RU" sz="2400" dirty="0" err="1">
                <a:solidFill>
                  <a:srgbClr val="002060"/>
                </a:solidFill>
                <a:effectLst/>
                <a:latin typeface="Helvetica" pitchFamily="2" charset="0"/>
              </a:rPr>
              <a:t>виграш</a:t>
            </a:r>
            <a:r>
              <a:rPr lang="ru-RU" sz="2400" dirty="0" err="1">
                <a:solidFill>
                  <a:srgbClr val="002060"/>
                </a:solidFill>
                <a:effectLst/>
                <a:latin typeface="Times" pitchFamily="2" charset="0"/>
              </a:rPr>
              <a:t>-</a:t>
            </a:r>
            <a:r>
              <a:rPr lang="ru-RU" sz="2400" dirty="0" err="1">
                <a:solidFill>
                  <a:srgbClr val="002060"/>
                </a:solidFill>
                <a:effectLst/>
                <a:latin typeface="Helvetica" pitchFamily="2" charset="0"/>
              </a:rPr>
              <a:t>програш</a:t>
            </a:r>
            <a:r>
              <a:rPr lang="ru-RU" sz="2400" dirty="0">
                <a:solidFill>
                  <a:srgbClr val="002060"/>
                </a:solidFill>
                <a:effectLst/>
                <a:latin typeface="Times" pitchFamily="2" charset="0"/>
              </a:rPr>
              <a:t>.</a:t>
            </a:r>
            <a:endParaRPr lang="ru-RU" sz="2400" dirty="0">
              <a:solidFill>
                <a:srgbClr val="002060"/>
              </a:solidFill>
              <a:effectLst/>
              <a:latin typeface="Helvetica" pitchFamily="2" charset="0"/>
            </a:endParaRPr>
          </a:p>
        </p:txBody>
      </p:sp>
      <p:pic>
        <p:nvPicPr>
          <p:cNvPr id="7170" name="Picture 2" descr="Conflict of Interests: Meaning, Causes and examples">
            <a:extLst>
              <a:ext uri="{FF2B5EF4-FFF2-40B4-BE49-F238E27FC236}">
                <a16:creationId xmlns:a16="http://schemas.microsoft.com/office/drawing/2014/main" id="{300142AB-BBF4-6345-B0AB-DD62C8D598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16" y="1308166"/>
            <a:ext cx="5695984" cy="4019737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62402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49000">
              <a:schemeClr val="accent1">
                <a:lumMod val="20000"/>
                <a:lumOff val="80000"/>
              </a:schemeClr>
            </a:gs>
            <a:gs pos="83000">
              <a:schemeClr val="accent5">
                <a:lumMod val="20000"/>
                <a:lumOff val="8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778F466-ABA0-5F4B-A242-4C35FA6FBC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6872" y="240602"/>
            <a:ext cx="5655128" cy="67294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>
                <a:solidFill>
                  <a:srgbClr val="002060"/>
                </a:solidFill>
                <a:latin typeface="Helvetica" pitchFamily="2" charset="0"/>
              </a:rPr>
              <a:t>5. </a:t>
            </a:r>
            <a:r>
              <a:rPr lang="ru-RU" sz="2400" dirty="0" err="1">
                <a:solidFill>
                  <a:srgbClr val="002060"/>
                </a:solidFill>
                <a:latin typeface="Helvetica" pitchFamily="2" charset="0"/>
              </a:rPr>
              <a:t>Стимулювання</a:t>
            </a:r>
            <a:r>
              <a:rPr lang="ru-RU" sz="2400" dirty="0">
                <a:solidFill>
                  <a:srgbClr val="002060"/>
                </a:solidFill>
                <a:latin typeface="Helvetica" pitchFamily="2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Helvetica" pitchFamily="2" charset="0"/>
              </a:rPr>
              <a:t>розширення</a:t>
            </a:r>
            <a:r>
              <a:rPr lang="ru-RU" sz="2400" dirty="0">
                <a:solidFill>
                  <a:srgbClr val="FF0000"/>
                </a:solidFill>
                <a:latin typeface="Helvetica" pitchFamily="2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Helvetica" pitchFamily="2" charset="0"/>
              </a:rPr>
              <a:t>діапазону</a:t>
            </a:r>
            <a:r>
              <a:rPr lang="ru-RU" sz="2400" dirty="0">
                <a:solidFill>
                  <a:srgbClr val="FF0000"/>
                </a:solidFill>
                <a:latin typeface="Helvetica" pitchFamily="2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Helvetica" pitchFamily="2" charset="0"/>
              </a:rPr>
              <a:t>вибору</a:t>
            </a:r>
            <a:r>
              <a:rPr lang="ru-RU" sz="2400" dirty="0">
                <a:solidFill>
                  <a:srgbClr val="002060"/>
                </a:solidFill>
                <a:latin typeface="Helvetica" pitchFamily="2" charset="0"/>
              </a:rPr>
              <a:t> для </a:t>
            </a:r>
            <a:r>
              <a:rPr lang="ru-RU" sz="2400" dirty="0" err="1">
                <a:solidFill>
                  <a:srgbClr val="002060"/>
                </a:solidFill>
                <a:latin typeface="Helvetica" pitchFamily="2" charset="0"/>
              </a:rPr>
              <a:t>вирішення</a:t>
            </a:r>
            <a:r>
              <a:rPr lang="ru-RU" sz="2400" dirty="0">
                <a:solidFill>
                  <a:srgbClr val="002060"/>
                </a:solidFill>
                <a:latin typeface="Helvetica" pitchFamily="2" charset="0"/>
              </a:rPr>
              <a:t> проблем </a:t>
            </a:r>
          </a:p>
          <a:p>
            <a:pPr marL="0" indent="0">
              <a:buNone/>
            </a:pPr>
            <a:r>
              <a:rPr lang="ru-RU" sz="2400" dirty="0">
                <a:solidFill>
                  <a:srgbClr val="002060"/>
                </a:solidFill>
                <a:latin typeface="Helvetica" pitchFamily="2" charset="0"/>
              </a:rPr>
              <a:t>6. </a:t>
            </a:r>
            <a:r>
              <a:rPr lang="ru-RU" sz="2400" dirty="0" err="1">
                <a:solidFill>
                  <a:srgbClr val="002060"/>
                </a:solidFill>
                <a:latin typeface="Helvetica" pitchFamily="2" charset="0"/>
              </a:rPr>
              <a:t>Розвиток</a:t>
            </a:r>
            <a:r>
              <a:rPr lang="ru-RU" sz="2400" dirty="0">
                <a:solidFill>
                  <a:srgbClr val="002060"/>
                </a:solidFill>
                <a:latin typeface="Helvetica" pitchFamily="2" charset="0"/>
              </a:rPr>
              <a:t> </a:t>
            </a:r>
            <a:r>
              <a:rPr lang="ru-RU" sz="2400" dirty="0">
                <a:solidFill>
                  <a:srgbClr val="FF0000"/>
                </a:solidFill>
                <a:latin typeface="Helvetica" pitchFamily="2" charset="0"/>
              </a:rPr>
              <a:t>норм, правил, процедур, тактик, </a:t>
            </a:r>
            <a:r>
              <a:rPr lang="ru-RU" sz="2400" dirty="0" err="1">
                <a:solidFill>
                  <a:srgbClr val="FF0000"/>
                </a:solidFill>
                <a:latin typeface="Helvetica" pitchFamily="2" charset="0"/>
              </a:rPr>
              <a:t>зовнішніх</a:t>
            </a:r>
            <a:r>
              <a:rPr lang="ru-RU" sz="2400" dirty="0">
                <a:solidFill>
                  <a:srgbClr val="FF0000"/>
                </a:solidFill>
                <a:latin typeface="Helvetica" pitchFamily="2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Helvetica" pitchFamily="2" charset="0"/>
              </a:rPr>
              <a:t>ресурсів</a:t>
            </a:r>
            <a:r>
              <a:rPr lang="ru-RU" sz="2400" dirty="0">
                <a:solidFill>
                  <a:srgbClr val="FF0000"/>
                </a:solidFill>
                <a:latin typeface="Helvetica" pitchFamily="2" charset="0"/>
              </a:rPr>
              <a:t> і </a:t>
            </a:r>
            <a:r>
              <a:rPr lang="ru-RU" sz="2400" dirty="0" err="1">
                <a:solidFill>
                  <a:srgbClr val="FF0000"/>
                </a:solidFill>
                <a:latin typeface="Helvetica" pitchFamily="2" charset="0"/>
              </a:rPr>
              <a:t>засобів</a:t>
            </a:r>
            <a:r>
              <a:rPr lang="ru-RU" sz="2400" dirty="0">
                <a:solidFill>
                  <a:srgbClr val="002060"/>
                </a:solidFill>
                <a:latin typeface="Helvetica" pitchFamily="2" charset="0"/>
              </a:rPr>
              <a:t>, </a:t>
            </a:r>
            <a:r>
              <a:rPr lang="ru-RU" sz="2400" dirty="0" err="1">
                <a:solidFill>
                  <a:srgbClr val="002060"/>
                </a:solidFill>
                <a:latin typeface="Helvetica" pitchFamily="2" charset="0"/>
              </a:rPr>
              <a:t>які</a:t>
            </a:r>
            <a:r>
              <a:rPr lang="ru-RU" sz="2400" dirty="0">
                <a:solidFill>
                  <a:srgbClr val="002060"/>
                </a:solidFill>
                <a:latin typeface="Helvetica" pitchFamily="2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Helvetica" pitchFamily="2" charset="0"/>
              </a:rPr>
              <a:t>підтримують</a:t>
            </a:r>
            <a:r>
              <a:rPr lang="ru-RU" sz="2400" dirty="0">
                <a:solidFill>
                  <a:srgbClr val="002060"/>
                </a:solidFill>
                <a:latin typeface="Helvetica" pitchFamily="2" charset="0"/>
              </a:rPr>
              <a:t> переговори та </a:t>
            </a:r>
            <a:r>
              <a:rPr lang="ru-RU" sz="2400" dirty="0" err="1">
                <a:solidFill>
                  <a:srgbClr val="002060"/>
                </a:solidFill>
                <a:latin typeface="Helvetica" pitchFamily="2" charset="0"/>
              </a:rPr>
              <a:t>запобігають</a:t>
            </a:r>
            <a:r>
              <a:rPr lang="ru-RU" sz="2400" dirty="0">
                <a:solidFill>
                  <a:srgbClr val="002060"/>
                </a:solidFill>
                <a:latin typeface="Helvetica" pitchFamily="2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Helvetica" pitchFamily="2" charset="0"/>
              </a:rPr>
              <a:t>відходу</a:t>
            </a:r>
            <a:r>
              <a:rPr lang="ru-RU" sz="2400" dirty="0">
                <a:solidFill>
                  <a:srgbClr val="002060"/>
                </a:solidFill>
                <a:latin typeface="Helvetica" pitchFamily="2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Helvetica" pitchFamily="2" charset="0"/>
              </a:rPr>
              <a:t>від</a:t>
            </a:r>
            <a:r>
              <a:rPr lang="ru-RU" sz="2400" dirty="0">
                <a:solidFill>
                  <a:srgbClr val="002060"/>
                </a:solidFill>
                <a:latin typeface="Helvetica" pitchFamily="2" charset="0"/>
              </a:rPr>
              <a:t> них.</a:t>
            </a:r>
          </a:p>
          <a:p>
            <a:pPr marL="0" indent="0">
              <a:buNone/>
            </a:pPr>
            <a:r>
              <a:rPr lang="ru-RU" sz="2400" dirty="0">
                <a:solidFill>
                  <a:srgbClr val="002060"/>
                </a:solidFill>
                <a:latin typeface="Helvetica" pitchFamily="2" charset="0"/>
              </a:rPr>
              <a:t>7. </a:t>
            </a:r>
            <a:r>
              <a:rPr lang="ru-RU" sz="2400" dirty="0" err="1">
                <a:solidFill>
                  <a:srgbClr val="FF0000"/>
                </a:solidFill>
                <a:latin typeface="Helvetica" pitchFamily="2" charset="0"/>
              </a:rPr>
              <a:t>Відділення</a:t>
            </a:r>
            <a:r>
              <a:rPr lang="ru-RU" sz="2400" dirty="0">
                <a:solidFill>
                  <a:srgbClr val="FF0000"/>
                </a:solidFill>
                <a:latin typeface="Helvetica" pitchFamily="2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Helvetica" pitchFamily="2" charset="0"/>
              </a:rPr>
              <a:t>суперечок</a:t>
            </a:r>
            <a:r>
              <a:rPr lang="ru-RU" sz="2400" dirty="0">
                <a:solidFill>
                  <a:srgbClr val="FF0000"/>
                </a:solidFill>
                <a:latin typeface="Helvetica" pitchFamily="2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Helvetica" pitchFamily="2" charset="0"/>
              </a:rPr>
              <a:t>між</a:t>
            </a:r>
            <a:r>
              <a:rPr lang="ru-RU" sz="2400" dirty="0">
                <a:solidFill>
                  <a:srgbClr val="002060"/>
                </a:solidFill>
                <a:latin typeface="Helvetica" pitchFamily="2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Helvetica" pitchFamily="2" charset="0"/>
              </a:rPr>
              <a:t>учасниками</a:t>
            </a:r>
            <a:r>
              <a:rPr lang="ru-RU" sz="2400" dirty="0">
                <a:solidFill>
                  <a:srgbClr val="002060"/>
                </a:solidFill>
                <a:latin typeface="Helvetica" pitchFamily="2" charset="0"/>
              </a:rPr>
              <a:t> К. </a:t>
            </a:r>
            <a:r>
              <a:rPr lang="ru-RU" sz="2400" dirty="0" err="1">
                <a:solidFill>
                  <a:srgbClr val="002060"/>
                </a:solidFill>
                <a:latin typeface="Helvetica" pitchFamily="2" charset="0"/>
              </a:rPr>
              <a:t>від</a:t>
            </a:r>
            <a:r>
              <a:rPr lang="ru-RU" sz="2400" dirty="0">
                <a:solidFill>
                  <a:srgbClr val="002060"/>
                </a:solidFill>
                <a:latin typeface="Helvetica" pitchFamily="2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Helvetica" pitchFamily="2" charset="0"/>
              </a:rPr>
              <a:t>розв’язуваних</a:t>
            </a:r>
            <a:r>
              <a:rPr lang="ru-RU" sz="2400" dirty="0">
                <a:solidFill>
                  <a:srgbClr val="FF0000"/>
                </a:solidFill>
                <a:latin typeface="Helvetica" pitchFamily="2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Helvetica" pitchFamily="2" charset="0"/>
              </a:rPr>
              <a:t>завдань</a:t>
            </a:r>
            <a:r>
              <a:rPr lang="ru-RU" sz="2400" dirty="0">
                <a:solidFill>
                  <a:srgbClr val="002060"/>
                </a:solidFill>
                <a:latin typeface="Helvetica" pitchFamily="2" charset="0"/>
              </a:rPr>
              <a:t>.</a:t>
            </a:r>
          </a:p>
          <a:p>
            <a:pPr marL="0" indent="0">
              <a:buNone/>
            </a:pPr>
            <a:r>
              <a:rPr lang="ru-RU" sz="2400" dirty="0">
                <a:solidFill>
                  <a:srgbClr val="002060"/>
                </a:solidFill>
                <a:latin typeface="Helvetica" pitchFamily="2" charset="0"/>
              </a:rPr>
              <a:t>8. </a:t>
            </a:r>
            <a:r>
              <a:rPr lang="ru-RU" sz="2400" dirty="0" err="1">
                <a:solidFill>
                  <a:srgbClr val="002060"/>
                </a:solidFill>
                <a:latin typeface="Helvetica" pitchFamily="2" charset="0"/>
              </a:rPr>
              <a:t>Використання</a:t>
            </a:r>
            <a:r>
              <a:rPr lang="ru-RU" sz="2400" dirty="0">
                <a:solidFill>
                  <a:srgbClr val="002060"/>
                </a:solidFill>
                <a:latin typeface="Helvetica" pitchFamily="2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Helvetica" pitchFamily="2" charset="0"/>
              </a:rPr>
              <a:t>розвинутої</a:t>
            </a:r>
            <a:r>
              <a:rPr lang="ru-RU" sz="2400" dirty="0">
                <a:solidFill>
                  <a:srgbClr val="FF0000"/>
                </a:solidFill>
                <a:latin typeface="Helvetica" pitchFamily="2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Helvetica" pitchFamily="2" charset="0"/>
              </a:rPr>
              <a:t>системи</a:t>
            </a:r>
            <a:r>
              <a:rPr lang="ru-RU" sz="2400" dirty="0">
                <a:solidFill>
                  <a:srgbClr val="FF0000"/>
                </a:solidFill>
                <a:latin typeface="Helvetica" pitchFamily="2" charset="0"/>
              </a:rPr>
              <a:t> </a:t>
            </a:r>
            <a:r>
              <a:rPr lang="ru-RU" sz="2400" dirty="0" err="1">
                <a:solidFill>
                  <a:srgbClr val="FF0000"/>
                </a:solidFill>
                <a:latin typeface="Helvetica" pitchFamily="2" charset="0"/>
              </a:rPr>
              <a:t>критеріїв</a:t>
            </a:r>
            <a:r>
              <a:rPr lang="ru-RU" sz="2400" dirty="0">
                <a:solidFill>
                  <a:srgbClr val="002060"/>
                </a:solidFill>
                <a:latin typeface="Helvetica" pitchFamily="2" charset="0"/>
              </a:rPr>
              <a:t>.</a:t>
            </a:r>
          </a:p>
          <a:p>
            <a:pPr marL="0" indent="0">
              <a:buNone/>
            </a:pPr>
            <a:endParaRPr lang="uk-UA" dirty="0">
              <a:solidFill>
                <a:srgbClr val="002060"/>
              </a:solidFill>
            </a:endParaRPr>
          </a:p>
          <a:p>
            <a:endParaRPr lang="uk-UA" dirty="0"/>
          </a:p>
        </p:txBody>
      </p:sp>
      <p:pic>
        <p:nvPicPr>
          <p:cNvPr id="8194" name="Picture 2" descr="Why Workplace Conflict Can Be Healthy">
            <a:extLst>
              <a:ext uri="{FF2B5EF4-FFF2-40B4-BE49-F238E27FC236}">
                <a16:creationId xmlns:a16="http://schemas.microsoft.com/office/drawing/2014/main" id="{76A7B76C-B9FB-C74A-B5A9-7C51C55B6F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872" y="1584960"/>
            <a:ext cx="5655128" cy="316687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679812430"/>
      </p:ext>
    </p:extLst>
  </p:cSld>
  <p:clrMapOvr>
    <a:masterClrMapping/>
  </p:clrMapOvr>
</p:sld>
</file>

<file path=ppt/theme/theme1.xml><?xml version="1.0" encoding="utf-8"?>
<a:theme xmlns:a="http://schemas.openxmlformats.org/drawingml/2006/main" name="Рамка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Рамка</Template>
  <TotalTime>11134</TotalTime>
  <Words>789</Words>
  <Application>Microsoft Macintosh PowerPoint</Application>
  <PresentationFormat>Широкоэкранный</PresentationFormat>
  <Paragraphs>113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5" baseType="lpstr">
      <vt:lpstr>Book Antiqua</vt:lpstr>
      <vt:lpstr>Bookman Old Style</vt:lpstr>
      <vt:lpstr>Corbel</vt:lpstr>
      <vt:lpstr>Helvetica</vt:lpstr>
      <vt:lpstr>Times</vt:lpstr>
      <vt:lpstr>Times New Roman</vt:lpstr>
      <vt:lpstr>Wingdings 2</vt:lpstr>
      <vt:lpstr>Рамка</vt:lpstr>
      <vt:lpstr>Тема 4.  Управління конфліктом  к.політ.н. Н.В.Лепська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КОНФЛІКТ</dc:title>
  <dc:creator>Microsoft Office User</dc:creator>
  <cp:lastModifiedBy>Microsoft Office User</cp:lastModifiedBy>
  <cp:revision>14</cp:revision>
  <dcterms:created xsi:type="dcterms:W3CDTF">2023-09-26T22:28:45Z</dcterms:created>
  <dcterms:modified xsi:type="dcterms:W3CDTF">2025-04-08T17:20:06Z</dcterms:modified>
</cp:coreProperties>
</file>