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 err="1" smtClean="0"/>
              <a:t>Профілактика</a:t>
            </a:r>
            <a:r>
              <a:rPr lang="ru-RU" dirty="0" smtClean="0"/>
              <a:t> </a:t>
            </a:r>
            <a:r>
              <a:rPr lang="ru-RU" dirty="0" err="1" smtClean="0"/>
              <a:t>вторинних</a:t>
            </a:r>
            <a:r>
              <a:rPr lang="ru-RU" dirty="0" smtClean="0"/>
              <a:t> </a:t>
            </a:r>
            <a:r>
              <a:rPr lang="ru-RU" dirty="0" err="1" smtClean="0"/>
              <a:t>відхилень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У разі успішного завершення курсу студент </a:t>
            </a:r>
            <a:r>
              <a:rPr lang="uk-UA" b="1" u="sng" dirty="0" smtClean="0"/>
              <a:t>зможе</a:t>
            </a:r>
            <a:r>
              <a:rPr lang="uk-UA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- </a:t>
            </a:r>
            <a:r>
              <a:rPr lang="en-US" dirty="0" smtClean="0"/>
              <a:t> </a:t>
            </a:r>
            <a:r>
              <a:rPr lang="ru-RU" dirty="0" err="1" smtClean="0"/>
              <a:t>розуміти</a:t>
            </a:r>
            <a:r>
              <a:rPr lang="ru-RU" dirty="0" smtClean="0"/>
              <a:t> та </a:t>
            </a:r>
            <a:r>
              <a:rPr lang="ru-RU" dirty="0" err="1" smtClean="0"/>
              <a:t>передбачати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точки опори в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категорій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реалізовувати</a:t>
            </a:r>
            <a:r>
              <a:rPr lang="ru-RU" dirty="0" smtClean="0"/>
              <a:t> </a:t>
            </a:r>
            <a:r>
              <a:rPr lang="ru-RU" dirty="0" err="1" smtClean="0"/>
              <a:t>психодіагностичні</a:t>
            </a:r>
            <a:r>
              <a:rPr lang="ru-RU" dirty="0" smtClean="0"/>
              <a:t> методики </a:t>
            </a:r>
            <a:r>
              <a:rPr lang="ru-RU" dirty="0" err="1" smtClean="0"/>
              <a:t>вивчення</a:t>
            </a:r>
            <a:r>
              <a:rPr lang="ru-RU" dirty="0" smtClean="0"/>
              <a:t> стану </a:t>
            </a:r>
            <a:r>
              <a:rPr lang="ru-RU" dirty="0" err="1" smtClean="0"/>
              <a:t>психічних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впроваджувати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психокорекційних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для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удосконалення</a:t>
            </a:r>
            <a:r>
              <a:rPr lang="ru-RU" dirty="0" smtClean="0"/>
              <a:t> та </a:t>
            </a:r>
            <a:r>
              <a:rPr lang="ru-RU" dirty="0" err="1" smtClean="0"/>
              <a:t>корегування</a:t>
            </a:r>
            <a:r>
              <a:rPr lang="ru-RU" dirty="0" smtClean="0"/>
              <a:t> стану </a:t>
            </a:r>
            <a:r>
              <a:rPr lang="ru-RU" dirty="0" err="1" smtClean="0"/>
              <a:t>психічних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ООП; </a:t>
            </a:r>
          </a:p>
          <a:p>
            <a:r>
              <a:rPr lang="ru-RU" dirty="0" smtClean="0"/>
              <a:t>- правильно </a:t>
            </a:r>
            <a:r>
              <a:rPr lang="ru-RU" dirty="0" err="1" smtClean="0"/>
              <a:t>структурувати</a:t>
            </a:r>
            <a:r>
              <a:rPr lang="ru-RU" dirty="0" smtClean="0"/>
              <a:t> та </a:t>
            </a:r>
            <a:r>
              <a:rPr lang="ru-RU" dirty="0" err="1" smtClean="0"/>
              <a:t>організовувати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у </a:t>
            </a:r>
            <a:r>
              <a:rPr lang="ru-RU" dirty="0" err="1" smtClean="0"/>
              <a:t>спеціальному</a:t>
            </a:r>
            <a:r>
              <a:rPr lang="ru-RU" dirty="0" smtClean="0"/>
              <a:t> </a:t>
            </a:r>
            <a:r>
              <a:rPr lang="ru-RU" dirty="0" err="1" smtClean="0"/>
              <a:t>закладі</a:t>
            </a:r>
            <a:r>
              <a:rPr lang="ru-RU" dirty="0" smtClean="0"/>
              <a:t> для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</a:t>
            </a:r>
            <a:r>
              <a:rPr lang="ru-RU" dirty="0" err="1" smtClean="0"/>
              <a:t>комплексний</a:t>
            </a:r>
            <a:r>
              <a:rPr lang="ru-RU" dirty="0" smtClean="0"/>
              <a:t> </a:t>
            </a:r>
            <a:r>
              <a:rPr lang="ru-RU" dirty="0" err="1" smtClean="0"/>
              <a:t>підход</a:t>
            </a:r>
            <a:r>
              <a:rPr lang="ru-RU" dirty="0" smtClean="0"/>
              <a:t> в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дітьми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ООП;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ru-RU" dirty="0" smtClean="0"/>
              <a:t>- </a:t>
            </a:r>
            <a:r>
              <a:rPr lang="ru-RU" dirty="0" err="1" smtClean="0"/>
              <a:t>складати</a:t>
            </a:r>
            <a:r>
              <a:rPr lang="ru-RU" dirty="0" smtClean="0"/>
              <a:t> </a:t>
            </a:r>
            <a:r>
              <a:rPr lang="ru-RU" dirty="0" err="1" smtClean="0"/>
              <a:t>індивідуальну</a:t>
            </a:r>
            <a:r>
              <a:rPr lang="ru-RU" dirty="0" smtClean="0"/>
              <a:t> </a:t>
            </a:r>
            <a:r>
              <a:rPr lang="ru-RU" dirty="0" err="1" smtClean="0"/>
              <a:t>психокорекційну</a:t>
            </a:r>
            <a:r>
              <a:rPr lang="ru-RU" dirty="0" smtClean="0"/>
              <a:t> </a:t>
            </a:r>
            <a:r>
              <a:rPr lang="ru-RU" dirty="0" err="1" smtClean="0"/>
              <a:t>програму</a:t>
            </a:r>
            <a:r>
              <a:rPr lang="ru-RU" dirty="0" smtClean="0"/>
              <a:t> як </a:t>
            </a:r>
            <a:r>
              <a:rPr lang="ru-RU" dirty="0" err="1" smtClean="0"/>
              <a:t>необхідну</a:t>
            </a:r>
            <a:r>
              <a:rPr lang="ru-RU" dirty="0" smtClean="0"/>
              <a:t> </a:t>
            </a:r>
            <a:r>
              <a:rPr lang="ru-RU" dirty="0" err="1" smtClean="0"/>
              <a:t>складову</a:t>
            </a:r>
            <a:r>
              <a:rPr lang="ru-RU" dirty="0" smtClean="0"/>
              <a:t> </a:t>
            </a:r>
            <a:r>
              <a:rPr lang="ru-RU" dirty="0" err="1" smtClean="0"/>
              <a:t>навчально-корекційного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uk-UA" dirty="0" smtClean="0"/>
              <a:t>;</a:t>
            </a:r>
            <a:endParaRPr lang="ru-RU" dirty="0" smtClean="0"/>
          </a:p>
          <a:p>
            <a:r>
              <a:rPr lang="uk-UA" dirty="0" smtClean="0"/>
              <a:t>- </a:t>
            </a:r>
            <a:r>
              <a:rPr lang="ru-RU" dirty="0" err="1" smtClean="0"/>
              <a:t>консультувати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освітнього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uk-UA" dirty="0" smtClean="0"/>
              <a:t>;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теоретичні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спеціальної</a:t>
            </a:r>
            <a:r>
              <a:rPr lang="ru-RU" dirty="0" smtClean="0"/>
              <a:t> психолог</a:t>
            </a:r>
            <a:r>
              <a:rPr lang="uk-UA" dirty="0" err="1" smtClean="0"/>
              <a:t>ії</a:t>
            </a:r>
            <a:r>
              <a:rPr lang="ru-RU" dirty="0" smtClean="0"/>
              <a:t> та </a:t>
            </a:r>
            <a:r>
              <a:rPr lang="ru-RU" dirty="0" err="1" smtClean="0"/>
              <a:t>спеціальної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корекційного</a:t>
            </a:r>
            <a:r>
              <a:rPr lang="ru-RU" dirty="0" smtClean="0"/>
              <a:t> процессу.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Теми курсу: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r>
              <a:rPr lang="uk-UA" b="1" dirty="0" smtClean="0"/>
              <a:t>Змістовий модуль 1. </a:t>
            </a:r>
            <a:endParaRPr lang="ru-RU" dirty="0" smtClean="0"/>
          </a:p>
          <a:p>
            <a:r>
              <a:rPr lang="uk-UA" b="1" dirty="0" smtClean="0"/>
              <a:t>Теоретико-методологічні основи психопрофілактики</a:t>
            </a:r>
            <a:endParaRPr lang="ru-RU" dirty="0" smtClean="0"/>
          </a:p>
          <a:p>
            <a:r>
              <a:rPr lang="ru-RU" dirty="0" smtClean="0"/>
              <a:t>Теоретична основа </a:t>
            </a:r>
            <a:r>
              <a:rPr lang="ru-RU" dirty="0" err="1" smtClean="0"/>
              <a:t>корекційної</a:t>
            </a:r>
            <a:r>
              <a:rPr lang="ru-RU" dirty="0" smtClean="0"/>
              <a:t> </a:t>
            </a:r>
            <a:r>
              <a:rPr lang="ru-RU" dirty="0" err="1" smtClean="0"/>
              <a:t>психопрофілактики</a:t>
            </a:r>
            <a:r>
              <a:rPr lang="ru-RU" dirty="0" smtClean="0"/>
              <a:t>. </a:t>
            </a:r>
            <a:r>
              <a:rPr lang="ru-RU" dirty="0" err="1" smtClean="0"/>
              <a:t>Психічні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та </a:t>
            </a:r>
            <a:r>
              <a:rPr lang="ru-RU" dirty="0" err="1" smtClean="0"/>
              <a:t>психічні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відхилень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 Норма </a:t>
            </a:r>
            <a:r>
              <a:rPr lang="ru-RU" dirty="0" smtClean="0"/>
              <a:t>та </a:t>
            </a:r>
            <a:r>
              <a:rPr lang="ru-RU" dirty="0" err="1" smtClean="0"/>
              <a:t>патологія</a:t>
            </a:r>
            <a:endParaRPr lang="ru-RU" dirty="0" smtClean="0"/>
          </a:p>
          <a:p>
            <a:r>
              <a:rPr lang="uk-UA" b="1" dirty="0" smtClean="0"/>
              <a:t>Змістовий модуль 2. </a:t>
            </a:r>
            <a:endParaRPr lang="ru-RU" dirty="0" smtClean="0"/>
          </a:p>
          <a:p>
            <a:r>
              <a:rPr lang="uk-UA" b="1" dirty="0" smtClean="0"/>
              <a:t>Медична профілактика порушень розвитку </a:t>
            </a:r>
            <a:endParaRPr lang="ru-RU" b="1" dirty="0" smtClean="0"/>
          </a:p>
          <a:p>
            <a:r>
              <a:rPr lang="uk-UA" dirty="0" smtClean="0"/>
              <a:t>Зовнішні фактори порушень розвиту, їх профілактика. Епігенетичний підхід. 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 </a:t>
            </a:r>
            <a:r>
              <a:rPr lang="ru-RU" dirty="0" err="1" smtClean="0"/>
              <a:t>порушень</a:t>
            </a:r>
            <a:r>
              <a:rPr lang="ru-RU" dirty="0" smtClean="0"/>
              <a:t> </a:t>
            </a:r>
            <a:r>
              <a:rPr lang="ru-RU" dirty="0" err="1" smtClean="0"/>
              <a:t>розвиту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профілактика</a:t>
            </a:r>
            <a:r>
              <a:rPr lang="ru-RU" dirty="0" smtClean="0"/>
              <a:t>. </a:t>
            </a:r>
            <a:r>
              <a:rPr lang="ru-RU" dirty="0" smtClean="0"/>
              <a:t>Здоров’</a:t>
            </a:r>
            <a:r>
              <a:rPr lang="uk-UA" dirty="0" smtClean="0"/>
              <a:t>я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, </a:t>
            </a:r>
            <a:r>
              <a:rPr lang="ru-RU" dirty="0" err="1" smtClean="0"/>
              <a:t>новонародженого</a:t>
            </a:r>
            <a:r>
              <a:rPr lang="ru-RU" dirty="0" smtClean="0"/>
              <a:t>. </a:t>
            </a:r>
            <a:r>
              <a:rPr lang="ru-RU" dirty="0" err="1" smtClean="0"/>
              <a:t>Пренатальні</a:t>
            </a:r>
            <a:r>
              <a:rPr lang="ru-RU" dirty="0" smtClean="0"/>
              <a:t>, </a:t>
            </a:r>
            <a:r>
              <a:rPr lang="ru-RU" dirty="0" err="1" smtClean="0"/>
              <a:t>постнатальні</a:t>
            </a:r>
            <a:r>
              <a:rPr lang="ru-RU" dirty="0" smtClean="0"/>
              <a:t> </a:t>
            </a:r>
            <a:r>
              <a:rPr lang="ru-RU" dirty="0" err="1" smtClean="0"/>
              <a:t>впливи</a:t>
            </a:r>
            <a:r>
              <a:rPr lang="ru-RU" dirty="0" smtClean="0"/>
              <a:t>.</a:t>
            </a:r>
            <a:endParaRPr lang="ru-RU" b="1" dirty="0" smtClean="0"/>
          </a:p>
          <a:p>
            <a:r>
              <a:rPr lang="uk-UA" b="1" dirty="0" smtClean="0"/>
              <a:t>Змістовий модуль 3. </a:t>
            </a:r>
            <a:endParaRPr lang="ru-RU" dirty="0" smtClean="0"/>
          </a:p>
          <a:p>
            <a:r>
              <a:rPr lang="uk-UA" b="1" dirty="0" smtClean="0"/>
              <a:t>Когнітивні функції та комунікація</a:t>
            </a:r>
            <a:endParaRPr lang="ru-RU" b="1" dirty="0" smtClean="0"/>
          </a:p>
          <a:p>
            <a:r>
              <a:rPr lang="uk-UA" dirty="0" smtClean="0"/>
              <a:t>Когнітивний підхід. Розвиток когнітивних функцій. </a:t>
            </a:r>
            <a:r>
              <a:rPr lang="uk-UA" dirty="0" smtClean="0"/>
              <a:t>Прийом </a:t>
            </a:r>
            <a:r>
              <a:rPr lang="uk-UA" dirty="0" smtClean="0"/>
              <a:t>та обробка </a:t>
            </a:r>
            <a:r>
              <a:rPr lang="uk-UA" dirty="0" smtClean="0"/>
              <a:t>інформації.</a:t>
            </a:r>
            <a:r>
              <a:rPr lang="ru-RU" b="1" dirty="0" smtClean="0"/>
              <a:t> </a:t>
            </a:r>
            <a:r>
              <a:rPr lang="uk-UA" dirty="0" smtClean="0"/>
              <a:t>Інтелектуальний розвиток.</a:t>
            </a:r>
            <a:r>
              <a:rPr lang="ru-RU" b="1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. </a:t>
            </a:r>
            <a:r>
              <a:rPr lang="ru-RU" dirty="0" err="1" smtClean="0"/>
              <a:t>Комунікативна</a:t>
            </a:r>
            <a:r>
              <a:rPr lang="ru-RU" dirty="0" smtClean="0"/>
              <a:t> </a:t>
            </a:r>
            <a:r>
              <a:rPr lang="ru-RU" dirty="0" err="1" smtClean="0"/>
              <a:t>компетентність</a:t>
            </a:r>
            <a:r>
              <a:rPr lang="ru-RU" dirty="0" smtClean="0"/>
              <a:t>. </a:t>
            </a:r>
            <a:r>
              <a:rPr lang="ru-RU" dirty="0" err="1" smtClean="0"/>
              <a:t>Альтернативні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 smtClean="0"/>
              <a:t>Змістовий модуль 4.</a:t>
            </a:r>
            <a:endParaRPr lang="ru-RU" dirty="0" smtClean="0"/>
          </a:p>
          <a:p>
            <a:r>
              <a:rPr lang="uk-UA" b="1" dirty="0" err="1" smtClean="0"/>
              <a:t>Сенсомоторний</a:t>
            </a:r>
            <a:r>
              <a:rPr lang="uk-UA" b="1" dirty="0" smtClean="0"/>
              <a:t> розвиток </a:t>
            </a:r>
            <a:endParaRPr lang="ru-RU" dirty="0" smtClean="0"/>
          </a:p>
          <a:p>
            <a:r>
              <a:rPr lang="uk-UA" dirty="0" smtClean="0"/>
              <a:t>Адаптаційні можливості організму. </a:t>
            </a:r>
            <a:r>
              <a:rPr lang="uk-UA" dirty="0" err="1" smtClean="0"/>
              <a:t>Нейропластичність</a:t>
            </a:r>
            <a:r>
              <a:rPr lang="uk-UA" dirty="0" smtClean="0"/>
              <a:t>.</a:t>
            </a:r>
            <a:endParaRPr lang="ru-RU" dirty="0" smtClean="0"/>
          </a:p>
          <a:p>
            <a:r>
              <a:rPr lang="uk-UA" dirty="0" smtClean="0"/>
              <a:t>Сенсорна інтеграція. Аналізаторна взаємодія. Нейропсихологія. </a:t>
            </a:r>
            <a:endParaRPr lang="ru-RU" dirty="0" smtClean="0"/>
          </a:p>
          <a:p>
            <a:r>
              <a:rPr lang="uk-UA" dirty="0" smtClean="0"/>
              <a:t>Біомеханіка та фізіологія рухів. Принципи організації моторики. </a:t>
            </a:r>
            <a:endParaRPr lang="ru-RU" dirty="0" smtClean="0"/>
          </a:p>
          <a:p>
            <a:r>
              <a:rPr lang="uk-UA" dirty="0" smtClean="0"/>
              <a:t>Активність, рівновага. </a:t>
            </a:r>
            <a:r>
              <a:rPr lang="uk-UA" dirty="0" err="1" smtClean="0"/>
              <a:t>Бломберг</a:t>
            </a:r>
            <a:r>
              <a:rPr lang="uk-UA" dirty="0" smtClean="0"/>
              <a:t> терапія.</a:t>
            </a:r>
            <a:endParaRPr lang="ru-RU" dirty="0" smtClean="0"/>
          </a:p>
          <a:p>
            <a:r>
              <a:rPr lang="uk-UA" b="1" dirty="0" smtClean="0"/>
              <a:t>Змістовий модуль 5. </a:t>
            </a:r>
            <a:endParaRPr lang="ru-RU" dirty="0" smtClean="0"/>
          </a:p>
          <a:p>
            <a:r>
              <a:rPr lang="uk-UA" b="1" dirty="0" smtClean="0"/>
              <a:t>Емоційний розвиток </a:t>
            </a:r>
            <a:endParaRPr lang="ru-RU" dirty="0" smtClean="0"/>
          </a:p>
          <a:p>
            <a:r>
              <a:rPr lang="uk-UA" dirty="0" err="1" smtClean="0"/>
              <a:t>Соціоемоційний</a:t>
            </a:r>
            <a:r>
              <a:rPr lang="uk-UA" dirty="0" smtClean="0"/>
              <a:t> та емоційний розвиток. </a:t>
            </a:r>
            <a:endParaRPr lang="ru-RU" dirty="0" smtClean="0"/>
          </a:p>
          <a:p>
            <a:r>
              <a:rPr lang="uk-UA" dirty="0" smtClean="0"/>
              <a:t>Культурний вплив на розвиток особистості. </a:t>
            </a:r>
            <a:endParaRPr lang="ru-RU" dirty="0" smtClean="0"/>
          </a:p>
          <a:p>
            <a:r>
              <a:rPr lang="uk-UA" dirty="0" smtClean="0"/>
              <a:t>Етнічні та соціокультурні впливи.</a:t>
            </a:r>
            <a:endParaRPr lang="ru-RU" dirty="0" smtClean="0"/>
          </a:p>
          <a:p>
            <a:r>
              <a:rPr lang="uk-UA" b="1" dirty="0" smtClean="0"/>
              <a:t>Змістовий модуль 6. </a:t>
            </a:r>
            <a:endParaRPr lang="ru-RU" dirty="0" smtClean="0"/>
          </a:p>
          <a:p>
            <a:r>
              <a:rPr lang="uk-UA" b="1" dirty="0" smtClean="0"/>
              <a:t>Форми та зміст педагогічної профілактики</a:t>
            </a:r>
            <a:endParaRPr lang="ru-RU" dirty="0" smtClean="0"/>
          </a:p>
          <a:p>
            <a:r>
              <a:rPr lang="ru-RU" dirty="0" err="1" smtClean="0"/>
              <a:t>Гра</a:t>
            </a:r>
            <a:r>
              <a:rPr lang="ru-RU" dirty="0" smtClean="0"/>
              <a:t> як форма </a:t>
            </a:r>
            <a:r>
              <a:rPr lang="ru-RU" dirty="0" err="1" smtClean="0"/>
              <a:t>корекційно-розвивальної</a:t>
            </a:r>
            <a:r>
              <a:rPr lang="ru-RU" dirty="0" smtClean="0"/>
              <a:t> робот из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ООП. </a:t>
            </a:r>
            <a:r>
              <a:rPr lang="ru-RU" dirty="0" err="1" smtClean="0"/>
              <a:t>Психогігієна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. </a:t>
            </a:r>
            <a:r>
              <a:rPr lang="ru-RU" dirty="0" err="1" smtClean="0"/>
              <a:t>Навчальна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як одна </a:t>
            </a:r>
            <a:r>
              <a:rPr lang="ru-RU" dirty="0" err="1" smtClean="0"/>
              <a:t>з</a:t>
            </a:r>
            <a:r>
              <a:rPr lang="ru-RU" dirty="0" smtClean="0"/>
              <a:t> форм </a:t>
            </a:r>
            <a:r>
              <a:rPr lang="ru-RU" dirty="0" err="1" smtClean="0"/>
              <a:t>учіння</a:t>
            </a:r>
            <a:r>
              <a:rPr lang="ru-RU" dirty="0" smtClean="0"/>
              <a:t>. </a:t>
            </a:r>
            <a:r>
              <a:rPr lang="ru-RU" dirty="0" err="1" smtClean="0"/>
              <a:t>Чинники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Психогігієна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. </a:t>
            </a:r>
            <a:r>
              <a:rPr lang="uk-UA" dirty="0" smtClean="0"/>
              <a:t>Технологія раннього втручання</a:t>
            </a:r>
            <a:endParaRPr lang="ru-RU" dirty="0" smtClean="0"/>
          </a:p>
          <a:p>
            <a:r>
              <a:rPr lang="ru-RU" dirty="0" err="1" smtClean="0"/>
              <a:t>Психічний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в </a:t>
            </a:r>
            <a:r>
              <a:rPr lang="ru-RU" dirty="0" err="1" smtClean="0"/>
              <a:t>цифрову</a:t>
            </a:r>
            <a:r>
              <a:rPr lang="ru-RU" dirty="0" smtClean="0"/>
              <a:t> </a:t>
            </a:r>
            <a:r>
              <a:rPr lang="ru-RU" dirty="0" err="1" smtClean="0"/>
              <a:t>епоху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248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Профілактика вторинних відхилень</vt:lpstr>
      <vt:lpstr>У разі успішного завершення курсу студент зможе: </vt:lpstr>
      <vt:lpstr>Слайд 3</vt:lpstr>
      <vt:lpstr>Теми курсу: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Профілактика вторинних відхилень</dc:title>
  <dc:creator>tviydevice</dc:creator>
  <cp:lastModifiedBy>tviydevice</cp:lastModifiedBy>
  <cp:revision>5</cp:revision>
  <dcterms:created xsi:type="dcterms:W3CDTF">2021-01-26T15:52:15Z</dcterms:created>
  <dcterms:modified xsi:type="dcterms:W3CDTF">2021-01-26T20:05:56Z</dcterms:modified>
</cp:coreProperties>
</file>