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5" r:id="rId1"/>
    <p:sldMasterId id="2147483692" r:id="rId2"/>
  </p:sldMasterIdLst>
  <p:notesMasterIdLst>
    <p:notesMasterId r:id="rId26"/>
  </p:notesMasterIdLst>
  <p:sldIdLst>
    <p:sldId id="351" r:id="rId3"/>
    <p:sldId id="386" r:id="rId4"/>
    <p:sldId id="405" r:id="rId5"/>
    <p:sldId id="382" r:id="rId6"/>
    <p:sldId id="406" r:id="rId7"/>
    <p:sldId id="377" r:id="rId8"/>
    <p:sldId id="378" r:id="rId9"/>
    <p:sldId id="379" r:id="rId10"/>
    <p:sldId id="403" r:id="rId11"/>
    <p:sldId id="380" r:id="rId12"/>
    <p:sldId id="408" r:id="rId13"/>
    <p:sldId id="411" r:id="rId14"/>
    <p:sldId id="407" r:id="rId15"/>
    <p:sldId id="381" r:id="rId16"/>
    <p:sldId id="414" r:id="rId17"/>
    <p:sldId id="410" r:id="rId18"/>
    <p:sldId id="409" r:id="rId19"/>
    <p:sldId id="412" r:id="rId20"/>
    <p:sldId id="413" r:id="rId21"/>
    <p:sldId id="415" r:id="rId22"/>
    <p:sldId id="417" r:id="rId23"/>
    <p:sldId id="416" r:id="rId24"/>
    <p:sldId id="4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99FF"/>
    <a:srgbClr val="663300"/>
    <a:srgbClr val="2B0909"/>
    <a:srgbClr val="333300"/>
    <a:srgbClr val="259D56"/>
    <a:srgbClr val="CDA46F"/>
    <a:srgbClr val="E7E7E7"/>
    <a:srgbClr val="6699FF"/>
    <a:srgbClr val="39404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 showGuides="1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179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DC080B99-07D2-4EFE-919F-8D441B19CB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9143996" cy="4159244"/>
          </a:xfrm>
          <a:custGeom>
            <a:avLst/>
            <a:gdLst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675237 w 12191994"/>
              <a:gd name="connsiteY3" fmla="*/ 4200953 h 4242819"/>
              <a:gd name="connsiteX4" fmla="*/ 3622991 w 12191994"/>
              <a:gd name="connsiteY4" fmla="*/ 4204420 h 4242819"/>
              <a:gd name="connsiteX5" fmla="*/ 3510832 w 12191994"/>
              <a:gd name="connsiteY5" fmla="*/ 4208872 h 4242819"/>
              <a:gd name="connsiteX6" fmla="*/ 0 w 12191994"/>
              <a:gd name="connsiteY6" fmla="*/ 4156678 h 4242819"/>
              <a:gd name="connsiteX7" fmla="*/ 61025 w 12191994"/>
              <a:gd name="connsiteY7" fmla="*/ 4162195 h 4242819"/>
              <a:gd name="connsiteX8" fmla="*/ 2166125 w 12191994"/>
              <a:gd name="connsiteY8" fmla="*/ 4242818 h 4242819"/>
              <a:gd name="connsiteX9" fmla="*/ 2166418 w 12191994"/>
              <a:gd name="connsiteY9" fmla="*/ 4242815 h 4242819"/>
              <a:gd name="connsiteX10" fmla="*/ 2166128 w 12191994"/>
              <a:gd name="connsiteY10" fmla="*/ 4242819 h 4242819"/>
              <a:gd name="connsiteX11" fmla="*/ 61028 w 12191994"/>
              <a:gd name="connsiteY11" fmla="*/ 4162196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61028 w 12191994"/>
              <a:gd name="connsiteY13" fmla="*/ 4162196 h 4242819"/>
              <a:gd name="connsiteX14" fmla="*/ 0 w 12191994"/>
              <a:gd name="connsiteY14" fmla="*/ 4156679 h 4242819"/>
              <a:gd name="connsiteX15" fmla="*/ 0 w 12191994"/>
              <a:gd name="connsiteY15" fmla="*/ 0 h 4242819"/>
              <a:gd name="connsiteX16" fmla="*/ 12191994 w 12191994"/>
              <a:gd name="connsiteY16" fmla="*/ 0 h 4242819"/>
              <a:gd name="connsiteX17" fmla="*/ 12191994 w 12191994"/>
              <a:gd name="connsiteY17" fmla="*/ 2062010 h 4242819"/>
              <a:gd name="connsiteX18" fmla="*/ 12172138 w 12191994"/>
              <a:gd name="connsiteY18" fmla="*/ 2073270 h 4242819"/>
              <a:gd name="connsiteX19" fmla="*/ 4335530 w 12191994"/>
              <a:gd name="connsiteY19" fmla="*/ 4157144 h 4242819"/>
              <a:gd name="connsiteX20" fmla="*/ 4303869 w 12191994"/>
              <a:gd name="connsiteY20" fmla="*/ 4159244 h 4242819"/>
              <a:gd name="connsiteX21" fmla="*/ 4393550 w 12191994"/>
              <a:gd name="connsiteY21" fmla="*/ 4151137 h 4242819"/>
              <a:gd name="connsiteX22" fmla="*/ 4199670 w 12191994"/>
              <a:gd name="connsiteY22" fmla="*/ 4117929 h 4242819"/>
              <a:gd name="connsiteX23" fmla="*/ 500184 w 12191994"/>
              <a:gd name="connsiteY23" fmla="*/ 3043554 h 4242819"/>
              <a:gd name="connsiteX24" fmla="*/ 0 w 12191994"/>
              <a:gd name="connsiteY24" fmla="*/ 2813437 h 4242819"/>
              <a:gd name="connsiteX25" fmla="*/ 0 w 12191994"/>
              <a:gd name="connsiteY25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0 w 12191994"/>
              <a:gd name="connsiteY13" fmla="*/ 4156679 h 4242819"/>
              <a:gd name="connsiteX14" fmla="*/ 0 w 12191994"/>
              <a:gd name="connsiteY14" fmla="*/ 0 h 4242819"/>
              <a:gd name="connsiteX15" fmla="*/ 12191994 w 12191994"/>
              <a:gd name="connsiteY15" fmla="*/ 0 h 4242819"/>
              <a:gd name="connsiteX16" fmla="*/ 12191994 w 12191994"/>
              <a:gd name="connsiteY16" fmla="*/ 2062010 h 4242819"/>
              <a:gd name="connsiteX17" fmla="*/ 12172138 w 12191994"/>
              <a:gd name="connsiteY17" fmla="*/ 2073270 h 4242819"/>
              <a:gd name="connsiteX18" fmla="*/ 4335530 w 12191994"/>
              <a:gd name="connsiteY18" fmla="*/ 4157144 h 4242819"/>
              <a:gd name="connsiteX19" fmla="*/ 4303869 w 12191994"/>
              <a:gd name="connsiteY19" fmla="*/ 4159244 h 4242819"/>
              <a:gd name="connsiteX20" fmla="*/ 4393550 w 12191994"/>
              <a:gd name="connsiteY20" fmla="*/ 4151137 h 4242819"/>
              <a:gd name="connsiteX21" fmla="*/ 4199670 w 12191994"/>
              <a:gd name="connsiteY21" fmla="*/ 4117929 h 4242819"/>
              <a:gd name="connsiteX22" fmla="*/ 500184 w 12191994"/>
              <a:gd name="connsiteY22" fmla="*/ 3043554 h 4242819"/>
              <a:gd name="connsiteX23" fmla="*/ 0 w 12191994"/>
              <a:gd name="connsiteY23" fmla="*/ 2813437 h 4242819"/>
              <a:gd name="connsiteX24" fmla="*/ 0 w 12191994"/>
              <a:gd name="connsiteY24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23" fmla="*/ 0 w 12191994"/>
              <a:gd name="connsiteY23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2166128 w 12191994"/>
              <a:gd name="connsiteY8" fmla="*/ 424281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0 h 4242819"/>
              <a:gd name="connsiteX13" fmla="*/ 12191994 w 12191994"/>
              <a:gd name="connsiteY13" fmla="*/ 0 h 4242819"/>
              <a:gd name="connsiteX14" fmla="*/ 12191994 w 12191994"/>
              <a:gd name="connsiteY14" fmla="*/ 2062010 h 4242819"/>
              <a:gd name="connsiteX15" fmla="*/ 12172138 w 12191994"/>
              <a:gd name="connsiteY15" fmla="*/ 2073270 h 4242819"/>
              <a:gd name="connsiteX16" fmla="*/ 4335530 w 12191994"/>
              <a:gd name="connsiteY16" fmla="*/ 4157144 h 4242819"/>
              <a:gd name="connsiteX17" fmla="*/ 4303869 w 12191994"/>
              <a:gd name="connsiteY17" fmla="*/ 4159244 h 4242819"/>
              <a:gd name="connsiteX18" fmla="*/ 4393550 w 12191994"/>
              <a:gd name="connsiteY18" fmla="*/ 4151137 h 4242819"/>
              <a:gd name="connsiteX19" fmla="*/ 4199670 w 12191994"/>
              <a:gd name="connsiteY19" fmla="*/ 4117929 h 4242819"/>
              <a:gd name="connsiteX20" fmla="*/ 500184 w 12191994"/>
              <a:gd name="connsiteY20" fmla="*/ 3043554 h 4242819"/>
              <a:gd name="connsiteX21" fmla="*/ 0 w 12191994"/>
              <a:gd name="connsiteY21" fmla="*/ 2813437 h 4242819"/>
              <a:gd name="connsiteX22" fmla="*/ 0 w 12191994"/>
              <a:gd name="connsiteY22" fmla="*/ 0 h 4242819"/>
              <a:gd name="connsiteX0" fmla="*/ 3009998 w 12191994"/>
              <a:gd name="connsiteY0" fmla="*/ 4228754 h 4242818"/>
              <a:gd name="connsiteX1" fmla="*/ 2899539 w 12191994"/>
              <a:gd name="connsiteY1" fmla="*/ 4233139 h 4242818"/>
              <a:gd name="connsiteX2" fmla="*/ 2823072 w 12191994"/>
              <a:gd name="connsiteY2" fmla="*/ 4234148 h 4242818"/>
              <a:gd name="connsiteX3" fmla="*/ 3009998 w 12191994"/>
              <a:gd name="connsiteY3" fmla="*/ 4228754 h 4242818"/>
              <a:gd name="connsiteX4" fmla="*/ 3675237 w 12191994"/>
              <a:gd name="connsiteY4" fmla="*/ 4200953 h 4242818"/>
              <a:gd name="connsiteX5" fmla="*/ 3622991 w 12191994"/>
              <a:gd name="connsiteY5" fmla="*/ 4204420 h 4242818"/>
              <a:gd name="connsiteX6" fmla="*/ 3510832 w 12191994"/>
              <a:gd name="connsiteY6" fmla="*/ 4208872 h 4242818"/>
              <a:gd name="connsiteX7" fmla="*/ 3675237 w 12191994"/>
              <a:gd name="connsiteY7" fmla="*/ 4200953 h 4242818"/>
              <a:gd name="connsiteX8" fmla="*/ 2166418 w 12191994"/>
              <a:gd name="connsiteY8" fmla="*/ 4242815 h 4242818"/>
              <a:gd name="connsiteX9" fmla="*/ 2166125 w 12191994"/>
              <a:gd name="connsiteY9" fmla="*/ 4242818 h 4242818"/>
              <a:gd name="connsiteX10" fmla="*/ 2166418 w 12191994"/>
              <a:gd name="connsiteY10" fmla="*/ 4242815 h 4242818"/>
              <a:gd name="connsiteX11" fmla="*/ 0 w 12191994"/>
              <a:gd name="connsiteY11" fmla="*/ 0 h 4242818"/>
              <a:gd name="connsiteX12" fmla="*/ 12191994 w 12191994"/>
              <a:gd name="connsiteY12" fmla="*/ 0 h 4242818"/>
              <a:gd name="connsiteX13" fmla="*/ 12191994 w 12191994"/>
              <a:gd name="connsiteY13" fmla="*/ 2062010 h 4242818"/>
              <a:gd name="connsiteX14" fmla="*/ 12172138 w 12191994"/>
              <a:gd name="connsiteY14" fmla="*/ 2073270 h 4242818"/>
              <a:gd name="connsiteX15" fmla="*/ 4335530 w 12191994"/>
              <a:gd name="connsiteY15" fmla="*/ 4157144 h 4242818"/>
              <a:gd name="connsiteX16" fmla="*/ 4303869 w 12191994"/>
              <a:gd name="connsiteY16" fmla="*/ 4159244 h 4242818"/>
              <a:gd name="connsiteX17" fmla="*/ 4393550 w 12191994"/>
              <a:gd name="connsiteY17" fmla="*/ 4151137 h 4242818"/>
              <a:gd name="connsiteX18" fmla="*/ 4199670 w 12191994"/>
              <a:gd name="connsiteY18" fmla="*/ 4117929 h 4242818"/>
              <a:gd name="connsiteX19" fmla="*/ 500184 w 12191994"/>
              <a:gd name="connsiteY19" fmla="*/ 3043554 h 4242818"/>
              <a:gd name="connsiteX20" fmla="*/ 0 w 12191994"/>
              <a:gd name="connsiteY20" fmla="*/ 2813437 h 4242818"/>
              <a:gd name="connsiteX21" fmla="*/ 0 w 12191994"/>
              <a:gd name="connsiteY21" fmla="*/ 0 h 4242818"/>
              <a:gd name="connsiteX0" fmla="*/ 3009998 w 12191994"/>
              <a:gd name="connsiteY0" fmla="*/ 4228754 h 4234148"/>
              <a:gd name="connsiteX1" fmla="*/ 2899539 w 12191994"/>
              <a:gd name="connsiteY1" fmla="*/ 4233139 h 4234148"/>
              <a:gd name="connsiteX2" fmla="*/ 2823072 w 12191994"/>
              <a:gd name="connsiteY2" fmla="*/ 4234148 h 4234148"/>
              <a:gd name="connsiteX3" fmla="*/ 3009998 w 12191994"/>
              <a:gd name="connsiteY3" fmla="*/ 4228754 h 4234148"/>
              <a:gd name="connsiteX4" fmla="*/ 3675237 w 12191994"/>
              <a:gd name="connsiteY4" fmla="*/ 4200953 h 4234148"/>
              <a:gd name="connsiteX5" fmla="*/ 3622991 w 12191994"/>
              <a:gd name="connsiteY5" fmla="*/ 4204420 h 4234148"/>
              <a:gd name="connsiteX6" fmla="*/ 3510832 w 12191994"/>
              <a:gd name="connsiteY6" fmla="*/ 4208872 h 4234148"/>
              <a:gd name="connsiteX7" fmla="*/ 3675237 w 12191994"/>
              <a:gd name="connsiteY7" fmla="*/ 4200953 h 4234148"/>
              <a:gd name="connsiteX8" fmla="*/ 0 w 12191994"/>
              <a:gd name="connsiteY8" fmla="*/ 0 h 4234148"/>
              <a:gd name="connsiteX9" fmla="*/ 12191994 w 12191994"/>
              <a:gd name="connsiteY9" fmla="*/ 0 h 4234148"/>
              <a:gd name="connsiteX10" fmla="*/ 12191994 w 12191994"/>
              <a:gd name="connsiteY10" fmla="*/ 2062010 h 4234148"/>
              <a:gd name="connsiteX11" fmla="*/ 12172138 w 12191994"/>
              <a:gd name="connsiteY11" fmla="*/ 2073270 h 4234148"/>
              <a:gd name="connsiteX12" fmla="*/ 4335530 w 12191994"/>
              <a:gd name="connsiteY12" fmla="*/ 4157144 h 4234148"/>
              <a:gd name="connsiteX13" fmla="*/ 4303869 w 12191994"/>
              <a:gd name="connsiteY13" fmla="*/ 4159244 h 4234148"/>
              <a:gd name="connsiteX14" fmla="*/ 4393550 w 12191994"/>
              <a:gd name="connsiteY14" fmla="*/ 4151137 h 4234148"/>
              <a:gd name="connsiteX15" fmla="*/ 4199670 w 12191994"/>
              <a:gd name="connsiteY15" fmla="*/ 4117929 h 4234148"/>
              <a:gd name="connsiteX16" fmla="*/ 500184 w 12191994"/>
              <a:gd name="connsiteY16" fmla="*/ 3043554 h 4234148"/>
              <a:gd name="connsiteX17" fmla="*/ 0 w 12191994"/>
              <a:gd name="connsiteY17" fmla="*/ 2813437 h 4234148"/>
              <a:gd name="connsiteX18" fmla="*/ 0 w 12191994"/>
              <a:gd name="connsiteY18" fmla="*/ 0 h 4234148"/>
              <a:gd name="connsiteX0" fmla="*/ 3009998 w 12191994"/>
              <a:gd name="connsiteY0" fmla="*/ 4228754 h 4233139"/>
              <a:gd name="connsiteX1" fmla="*/ 2899539 w 12191994"/>
              <a:gd name="connsiteY1" fmla="*/ 4233139 h 4233139"/>
              <a:gd name="connsiteX2" fmla="*/ 3009998 w 12191994"/>
              <a:gd name="connsiteY2" fmla="*/ 4228754 h 4233139"/>
              <a:gd name="connsiteX3" fmla="*/ 3675237 w 12191994"/>
              <a:gd name="connsiteY3" fmla="*/ 4200953 h 4233139"/>
              <a:gd name="connsiteX4" fmla="*/ 3622991 w 12191994"/>
              <a:gd name="connsiteY4" fmla="*/ 4204420 h 4233139"/>
              <a:gd name="connsiteX5" fmla="*/ 3510832 w 12191994"/>
              <a:gd name="connsiteY5" fmla="*/ 4208872 h 4233139"/>
              <a:gd name="connsiteX6" fmla="*/ 3675237 w 12191994"/>
              <a:gd name="connsiteY6" fmla="*/ 4200953 h 4233139"/>
              <a:gd name="connsiteX7" fmla="*/ 0 w 12191994"/>
              <a:gd name="connsiteY7" fmla="*/ 0 h 4233139"/>
              <a:gd name="connsiteX8" fmla="*/ 12191994 w 12191994"/>
              <a:gd name="connsiteY8" fmla="*/ 0 h 4233139"/>
              <a:gd name="connsiteX9" fmla="*/ 12191994 w 12191994"/>
              <a:gd name="connsiteY9" fmla="*/ 2062010 h 4233139"/>
              <a:gd name="connsiteX10" fmla="*/ 12172138 w 12191994"/>
              <a:gd name="connsiteY10" fmla="*/ 2073270 h 4233139"/>
              <a:gd name="connsiteX11" fmla="*/ 4335530 w 12191994"/>
              <a:gd name="connsiteY11" fmla="*/ 4157144 h 4233139"/>
              <a:gd name="connsiteX12" fmla="*/ 4303869 w 12191994"/>
              <a:gd name="connsiteY12" fmla="*/ 4159244 h 4233139"/>
              <a:gd name="connsiteX13" fmla="*/ 4393550 w 12191994"/>
              <a:gd name="connsiteY13" fmla="*/ 4151137 h 4233139"/>
              <a:gd name="connsiteX14" fmla="*/ 4199670 w 12191994"/>
              <a:gd name="connsiteY14" fmla="*/ 4117929 h 4233139"/>
              <a:gd name="connsiteX15" fmla="*/ 500184 w 12191994"/>
              <a:gd name="connsiteY15" fmla="*/ 3043554 h 4233139"/>
              <a:gd name="connsiteX16" fmla="*/ 0 w 12191994"/>
              <a:gd name="connsiteY16" fmla="*/ 2813437 h 4233139"/>
              <a:gd name="connsiteX17" fmla="*/ 0 w 12191994"/>
              <a:gd name="connsiteY17" fmla="*/ 0 h 4233139"/>
              <a:gd name="connsiteX0" fmla="*/ 3675237 w 12191994"/>
              <a:gd name="connsiteY0" fmla="*/ 4200953 h 4208872"/>
              <a:gd name="connsiteX1" fmla="*/ 3622991 w 12191994"/>
              <a:gd name="connsiteY1" fmla="*/ 4204420 h 4208872"/>
              <a:gd name="connsiteX2" fmla="*/ 3510832 w 12191994"/>
              <a:gd name="connsiteY2" fmla="*/ 4208872 h 4208872"/>
              <a:gd name="connsiteX3" fmla="*/ 3675237 w 12191994"/>
              <a:gd name="connsiteY3" fmla="*/ 4200953 h 4208872"/>
              <a:gd name="connsiteX4" fmla="*/ 0 w 12191994"/>
              <a:gd name="connsiteY4" fmla="*/ 0 h 4208872"/>
              <a:gd name="connsiteX5" fmla="*/ 12191994 w 12191994"/>
              <a:gd name="connsiteY5" fmla="*/ 0 h 4208872"/>
              <a:gd name="connsiteX6" fmla="*/ 12191994 w 12191994"/>
              <a:gd name="connsiteY6" fmla="*/ 2062010 h 4208872"/>
              <a:gd name="connsiteX7" fmla="*/ 12172138 w 12191994"/>
              <a:gd name="connsiteY7" fmla="*/ 2073270 h 4208872"/>
              <a:gd name="connsiteX8" fmla="*/ 4335530 w 12191994"/>
              <a:gd name="connsiteY8" fmla="*/ 4157144 h 4208872"/>
              <a:gd name="connsiteX9" fmla="*/ 4303869 w 12191994"/>
              <a:gd name="connsiteY9" fmla="*/ 4159244 h 4208872"/>
              <a:gd name="connsiteX10" fmla="*/ 4393550 w 12191994"/>
              <a:gd name="connsiteY10" fmla="*/ 4151137 h 4208872"/>
              <a:gd name="connsiteX11" fmla="*/ 4199670 w 12191994"/>
              <a:gd name="connsiteY11" fmla="*/ 4117929 h 4208872"/>
              <a:gd name="connsiteX12" fmla="*/ 500184 w 12191994"/>
              <a:gd name="connsiteY12" fmla="*/ 3043554 h 4208872"/>
              <a:gd name="connsiteX13" fmla="*/ 0 w 12191994"/>
              <a:gd name="connsiteY13" fmla="*/ 2813437 h 4208872"/>
              <a:gd name="connsiteX14" fmla="*/ 0 w 12191994"/>
              <a:gd name="connsiteY14" fmla="*/ 0 h 4208872"/>
              <a:gd name="connsiteX0" fmla="*/ 3675237 w 12191994"/>
              <a:gd name="connsiteY0" fmla="*/ 4200953 h 4204420"/>
              <a:gd name="connsiteX1" fmla="*/ 3622991 w 12191994"/>
              <a:gd name="connsiteY1" fmla="*/ 4204420 h 4204420"/>
              <a:gd name="connsiteX2" fmla="*/ 3675237 w 12191994"/>
              <a:gd name="connsiteY2" fmla="*/ 4200953 h 4204420"/>
              <a:gd name="connsiteX3" fmla="*/ 0 w 12191994"/>
              <a:gd name="connsiteY3" fmla="*/ 0 h 4204420"/>
              <a:gd name="connsiteX4" fmla="*/ 12191994 w 12191994"/>
              <a:gd name="connsiteY4" fmla="*/ 0 h 4204420"/>
              <a:gd name="connsiteX5" fmla="*/ 12191994 w 12191994"/>
              <a:gd name="connsiteY5" fmla="*/ 2062010 h 4204420"/>
              <a:gd name="connsiteX6" fmla="*/ 12172138 w 12191994"/>
              <a:gd name="connsiteY6" fmla="*/ 2073270 h 4204420"/>
              <a:gd name="connsiteX7" fmla="*/ 4335530 w 12191994"/>
              <a:gd name="connsiteY7" fmla="*/ 4157144 h 4204420"/>
              <a:gd name="connsiteX8" fmla="*/ 4303869 w 12191994"/>
              <a:gd name="connsiteY8" fmla="*/ 4159244 h 4204420"/>
              <a:gd name="connsiteX9" fmla="*/ 4393550 w 12191994"/>
              <a:gd name="connsiteY9" fmla="*/ 4151137 h 4204420"/>
              <a:gd name="connsiteX10" fmla="*/ 4199670 w 12191994"/>
              <a:gd name="connsiteY10" fmla="*/ 4117929 h 4204420"/>
              <a:gd name="connsiteX11" fmla="*/ 500184 w 12191994"/>
              <a:gd name="connsiteY11" fmla="*/ 3043554 h 4204420"/>
              <a:gd name="connsiteX12" fmla="*/ 0 w 12191994"/>
              <a:gd name="connsiteY12" fmla="*/ 2813437 h 4204420"/>
              <a:gd name="connsiteX13" fmla="*/ 0 w 12191994"/>
              <a:gd name="connsiteY13" fmla="*/ 0 h 4204420"/>
              <a:gd name="connsiteX0" fmla="*/ 0 w 12191994"/>
              <a:gd name="connsiteY0" fmla="*/ 0 h 4159244"/>
              <a:gd name="connsiteX1" fmla="*/ 12191994 w 12191994"/>
              <a:gd name="connsiteY1" fmla="*/ 0 h 4159244"/>
              <a:gd name="connsiteX2" fmla="*/ 12191994 w 12191994"/>
              <a:gd name="connsiteY2" fmla="*/ 2062010 h 4159244"/>
              <a:gd name="connsiteX3" fmla="*/ 12172138 w 12191994"/>
              <a:gd name="connsiteY3" fmla="*/ 2073270 h 4159244"/>
              <a:gd name="connsiteX4" fmla="*/ 4335530 w 12191994"/>
              <a:gd name="connsiteY4" fmla="*/ 4157144 h 4159244"/>
              <a:gd name="connsiteX5" fmla="*/ 4303869 w 12191994"/>
              <a:gd name="connsiteY5" fmla="*/ 4159244 h 4159244"/>
              <a:gd name="connsiteX6" fmla="*/ 4393550 w 12191994"/>
              <a:gd name="connsiteY6" fmla="*/ 4151137 h 4159244"/>
              <a:gd name="connsiteX7" fmla="*/ 4199670 w 12191994"/>
              <a:gd name="connsiteY7" fmla="*/ 4117929 h 4159244"/>
              <a:gd name="connsiteX8" fmla="*/ 500184 w 12191994"/>
              <a:gd name="connsiteY8" fmla="*/ 3043554 h 4159244"/>
              <a:gd name="connsiteX9" fmla="*/ 0 w 12191994"/>
              <a:gd name="connsiteY9" fmla="*/ 2813437 h 4159244"/>
              <a:gd name="connsiteX10" fmla="*/ 0 w 12191994"/>
              <a:gd name="connsiteY10" fmla="*/ 0 h 41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1994" h="4159244">
                <a:moveTo>
                  <a:pt x="0" y="0"/>
                </a:moveTo>
                <a:lnTo>
                  <a:pt x="12191994" y="0"/>
                </a:lnTo>
                <a:lnTo>
                  <a:pt x="12191994" y="2062010"/>
                </a:lnTo>
                <a:lnTo>
                  <a:pt x="12172138" y="2073270"/>
                </a:lnTo>
                <a:cubicBezTo>
                  <a:pt x="10126645" y="3159296"/>
                  <a:pt x="7398182" y="3912771"/>
                  <a:pt x="4335530" y="4157144"/>
                </a:cubicBezTo>
                <a:lnTo>
                  <a:pt x="4303869" y="4159244"/>
                </a:lnTo>
                <a:lnTo>
                  <a:pt x="4393550" y="4151137"/>
                </a:lnTo>
                <a:lnTo>
                  <a:pt x="4199670" y="4117929"/>
                </a:lnTo>
                <a:cubicBezTo>
                  <a:pt x="2842546" y="3866392"/>
                  <a:pt x="1594227" y="3500596"/>
                  <a:pt x="500184" y="3043554"/>
                </a:cubicBezTo>
                <a:lnTo>
                  <a:pt x="0" y="2813437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95A8ECF8-9EC0-4371-9073-B718C78D330B}"/>
              </a:ext>
            </a:extLst>
          </p:cNvPr>
          <p:cNvSpPr/>
          <p:nvPr userDrawn="1"/>
        </p:nvSpPr>
        <p:spPr>
          <a:xfrm>
            <a:off x="4490376" y="6021955"/>
            <a:ext cx="4653624" cy="836047"/>
          </a:xfrm>
          <a:custGeom>
            <a:avLst/>
            <a:gdLst>
              <a:gd name="connsiteX0" fmla="*/ 0 w 6204832"/>
              <a:gd name="connsiteY0" fmla="*/ 0 h 836047"/>
              <a:gd name="connsiteX1" fmla="*/ 304730 w 6204832"/>
              <a:gd name="connsiteY1" fmla="*/ 38149 h 836047"/>
              <a:gd name="connsiteX2" fmla="*/ 3397819 w 6204832"/>
              <a:gd name="connsiteY2" fmla="*/ 210757 h 836047"/>
              <a:gd name="connsiteX3" fmla="*/ 5889052 w 6204832"/>
              <a:gd name="connsiteY3" fmla="*/ 99488 h 836047"/>
              <a:gd name="connsiteX4" fmla="*/ 6204832 w 6204832"/>
              <a:gd name="connsiteY4" fmla="*/ 63660 h 836047"/>
              <a:gd name="connsiteX5" fmla="*/ 6204832 w 6204832"/>
              <a:gd name="connsiteY5" fmla="*/ 741992 h 836047"/>
              <a:gd name="connsiteX6" fmla="*/ 6204831 w 6204832"/>
              <a:gd name="connsiteY6" fmla="*/ 741992 h 836047"/>
              <a:gd name="connsiteX7" fmla="*/ 6204831 w 6204832"/>
              <a:gd name="connsiteY7" fmla="*/ 836047 h 836047"/>
              <a:gd name="connsiteX8" fmla="*/ 2954095 w 6204832"/>
              <a:gd name="connsiteY8" fmla="*/ 836047 h 836047"/>
              <a:gd name="connsiteX9" fmla="*/ 2930417 w 6204832"/>
              <a:gd name="connsiteY9" fmla="*/ 833175 h 836047"/>
              <a:gd name="connsiteX10" fmla="*/ 165022 w 6204832"/>
              <a:gd name="connsiteY10" fmla="*/ 73132 h 83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04832" h="836047">
                <a:moveTo>
                  <a:pt x="0" y="0"/>
                </a:moveTo>
                <a:lnTo>
                  <a:pt x="304730" y="38149"/>
                </a:lnTo>
                <a:cubicBezTo>
                  <a:pt x="1300024" y="151139"/>
                  <a:pt x="2335168" y="210757"/>
                  <a:pt x="3397819" y="210757"/>
                </a:cubicBezTo>
                <a:cubicBezTo>
                  <a:pt x="4247941" y="210757"/>
                  <a:pt x="5080458" y="172602"/>
                  <a:pt x="5889052" y="99488"/>
                </a:cubicBezTo>
                <a:lnTo>
                  <a:pt x="6204832" y="63660"/>
                </a:lnTo>
                <a:lnTo>
                  <a:pt x="6204832" y="741992"/>
                </a:lnTo>
                <a:lnTo>
                  <a:pt x="6204831" y="741992"/>
                </a:lnTo>
                <a:lnTo>
                  <a:pt x="6204831" y="836047"/>
                </a:lnTo>
                <a:lnTo>
                  <a:pt x="2954095" y="836047"/>
                </a:lnTo>
                <a:lnTo>
                  <a:pt x="2930417" y="833175"/>
                </a:lnTo>
                <a:cubicBezTo>
                  <a:pt x="1933531" y="687458"/>
                  <a:pt x="1000874" y="426847"/>
                  <a:pt x="165022" y="73132"/>
                </a:cubicBezTo>
                <a:close/>
              </a:path>
            </a:pathLst>
          </a:custGeom>
          <a:solidFill>
            <a:srgbClr val="403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990A6D83-D876-44E9-844F-067A0C9D2F58}"/>
              </a:ext>
            </a:extLst>
          </p:cNvPr>
          <p:cNvSpPr/>
          <p:nvPr userDrawn="1"/>
        </p:nvSpPr>
        <p:spPr>
          <a:xfrm>
            <a:off x="0" y="2240554"/>
            <a:ext cx="9144000" cy="3861530"/>
          </a:xfrm>
          <a:custGeom>
            <a:avLst/>
            <a:gdLst>
              <a:gd name="connsiteX0" fmla="*/ 4072878 w 4072878"/>
              <a:gd name="connsiteY0" fmla="*/ 0 h 2548371"/>
              <a:gd name="connsiteX1" fmla="*/ 4072878 w 4072878"/>
              <a:gd name="connsiteY1" fmla="*/ 2451296 h 2548371"/>
              <a:gd name="connsiteX2" fmla="*/ 3967388 w 4072878"/>
              <a:gd name="connsiteY2" fmla="*/ 2474940 h 2548371"/>
              <a:gd name="connsiteX3" fmla="*/ 3135163 w 4072878"/>
              <a:gd name="connsiteY3" fmla="*/ 2548371 h 2548371"/>
              <a:gd name="connsiteX4" fmla="*/ 144639 w 4072878"/>
              <a:gd name="connsiteY4" fmla="*/ 1474801 h 2548371"/>
              <a:gd name="connsiteX5" fmla="*/ 0 w 4072878"/>
              <a:gd name="connsiteY5" fmla="*/ 1349511 h 2548371"/>
              <a:gd name="connsiteX6" fmla="*/ 7645 w 4072878"/>
              <a:gd name="connsiteY6" fmla="*/ 1350876 h 2548371"/>
              <a:gd name="connsiteX7" fmla="*/ 723622 w 4072878"/>
              <a:gd name="connsiteY7" fmla="*/ 1405047 h 2548371"/>
              <a:gd name="connsiteX8" fmla="*/ 3884734 w 4072878"/>
              <a:gd name="connsiteY8" fmla="*/ 183710 h 254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72878" h="2548371">
                <a:moveTo>
                  <a:pt x="4072878" y="0"/>
                </a:moveTo>
                <a:lnTo>
                  <a:pt x="4072878" y="2451296"/>
                </a:lnTo>
                <a:lnTo>
                  <a:pt x="3967388" y="2474940"/>
                </a:lnTo>
                <a:cubicBezTo>
                  <a:pt x="3697268" y="2523191"/>
                  <a:pt x="3419156" y="2548371"/>
                  <a:pt x="3135163" y="2548371"/>
                </a:cubicBezTo>
                <a:cubicBezTo>
                  <a:pt x="1999192" y="2548371"/>
                  <a:pt x="957318" y="2145483"/>
                  <a:pt x="144639" y="1474801"/>
                </a:cubicBezTo>
                <a:lnTo>
                  <a:pt x="0" y="1349511"/>
                </a:lnTo>
                <a:lnTo>
                  <a:pt x="7645" y="1350876"/>
                </a:lnTo>
                <a:cubicBezTo>
                  <a:pt x="241098" y="1386547"/>
                  <a:pt x="480200" y="1405047"/>
                  <a:pt x="723622" y="1405047"/>
                </a:cubicBezTo>
                <a:cubicBezTo>
                  <a:pt x="1940736" y="1405047"/>
                  <a:pt x="3049826" y="942548"/>
                  <a:pt x="3884734" y="183710"/>
                </a:cubicBezTo>
                <a:close/>
              </a:path>
            </a:pathLst>
          </a:custGeom>
          <a:solidFill>
            <a:srgbClr val="25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ABCC98-1580-4C28-8EDC-0F8AF5CA9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998" y="2814638"/>
            <a:ext cx="6858000" cy="2387600"/>
          </a:xfrm>
        </p:spPr>
        <p:txBody>
          <a:bodyPr rIns="365760" anchor="b">
            <a:normAutofit/>
          </a:bodyPr>
          <a:lstStyle>
            <a:lvl1pPr algn="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EE19115-C742-440E-8A08-171CBD18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8" y="5202238"/>
            <a:ext cx="6858000" cy="899846"/>
          </a:xfrm>
        </p:spPr>
        <p:txBody>
          <a:bodyPr rIns="365760">
            <a:normAutofit/>
          </a:bodyPr>
          <a:lstStyle>
            <a:lvl1pPr marL="0" indent="0" algn="r">
              <a:buNone/>
              <a:defRPr sz="20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EC0A06-6586-46C1-B5BF-0E56DC48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6BDF8E-04ED-4796-A02C-D6887C62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707708-0653-4BFE-BDCB-7EDB4C08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35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A874A6-9ACF-48E9-94B2-A31C5D9D2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9C8485-679C-4CBF-96E0-7B94ACE0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9C0E27-1D0F-4482-BEB4-7B35D1308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6A8B8C-412F-4976-86BF-302698208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8285394-D95D-4871-B12A-BAB69CEA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958251-DB04-4CC3-8D3F-72EFC2D5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67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2DA641-9EB4-47B3-96C0-8C6296E9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135125-47C4-4402-8ECD-A77221001D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B04F91-84C2-4779-B493-9A846A0B9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8BC727-52D8-44D1-9315-E16DC5F8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7C021E5-8C17-46A9-941A-D3D45533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2FAE64-06A5-4DE1-81C2-B4718D55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009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C17C73-0918-49E5-B934-2FDB3935F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1601DD-4B31-4C85-8BF4-8E25AA335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F922BC-0AD6-44A3-B05F-C1991EE0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A789E-B678-4E09-BDB1-7B16B525A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E71187-E69A-4C50-93EC-72399E53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9057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5816490-53E5-4B7C-B69A-D1843F524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164891A-25FC-4192-AC93-F8C596742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515203-0495-4DDC-A983-D66926B4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300432-3913-4AEC-96D5-1119D47A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D8639B-5ED7-488C-9414-EABF4BC8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0759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20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6487"/>
            <a:ext cx="78867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6CA7D016-7F3E-42AE-8E88-2831840D063A}"/>
              </a:ext>
            </a:extLst>
          </p:cNvPr>
          <p:cNvSpPr/>
          <p:nvPr userDrawn="1"/>
        </p:nvSpPr>
        <p:spPr>
          <a:xfrm>
            <a:off x="33844" y="-241"/>
            <a:ext cx="9110156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25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BD38FA49-F54C-46BB-8304-6FA01A5FB09B}"/>
              </a:ext>
            </a:extLst>
          </p:cNvPr>
          <p:cNvSpPr/>
          <p:nvPr userDrawn="1"/>
        </p:nvSpPr>
        <p:spPr>
          <a:xfrm>
            <a:off x="3" y="60425"/>
            <a:ext cx="3296950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403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959"/>
            <a:ext cx="851535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5998" y="1018599"/>
            <a:ext cx="6858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75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6487"/>
            <a:ext cx="78867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6CA7D016-7F3E-42AE-8E88-2831840D063A}"/>
              </a:ext>
            </a:extLst>
          </p:cNvPr>
          <p:cNvSpPr/>
          <p:nvPr userDrawn="1"/>
        </p:nvSpPr>
        <p:spPr>
          <a:xfrm>
            <a:off x="33844" y="-241"/>
            <a:ext cx="9110156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25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BD38FA49-F54C-46BB-8304-6FA01A5FB09B}"/>
              </a:ext>
            </a:extLst>
          </p:cNvPr>
          <p:cNvSpPr/>
          <p:nvPr userDrawn="1"/>
        </p:nvSpPr>
        <p:spPr>
          <a:xfrm>
            <a:off x="3" y="60425"/>
            <a:ext cx="3296950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solidFill>
            <a:srgbClr val="403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959"/>
            <a:ext cx="851535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5998" y="1018599"/>
            <a:ext cx="6858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085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87E7E4-22B8-4563-90A9-82C2F2EE3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6487"/>
            <a:ext cx="7886700" cy="3970476"/>
          </a:xfrm>
        </p:spPr>
        <p:txBody>
          <a:bodyPr>
            <a:normAutofit/>
          </a:bodyPr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3D668-2187-49D6-94E7-BD02742A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CF5D45-ED52-47C3-9243-A1D3EB5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AC4EA-A078-49A4-87BA-F66FC7D1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03634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6CA7D016-7F3E-42AE-8E88-2831840D063A}"/>
              </a:ext>
            </a:extLst>
          </p:cNvPr>
          <p:cNvSpPr/>
          <p:nvPr userDrawn="1"/>
        </p:nvSpPr>
        <p:spPr>
          <a:xfrm>
            <a:off x="33844" y="-241"/>
            <a:ext cx="9110156" cy="1796838"/>
          </a:xfrm>
          <a:custGeom>
            <a:avLst/>
            <a:gdLst>
              <a:gd name="connsiteX0" fmla="*/ 0 w 12146874"/>
              <a:gd name="connsiteY0" fmla="*/ 0 h 1796838"/>
              <a:gd name="connsiteX1" fmla="*/ 12146874 w 12146874"/>
              <a:gd name="connsiteY1" fmla="*/ 0 h 1796838"/>
              <a:gd name="connsiteX2" fmla="*/ 12146874 w 12146874"/>
              <a:gd name="connsiteY2" fmla="*/ 1649741 h 1796838"/>
              <a:gd name="connsiteX3" fmla="*/ 11831094 w 12146874"/>
              <a:gd name="connsiteY3" fmla="*/ 1685569 h 1796838"/>
              <a:gd name="connsiteX4" fmla="*/ 9339861 w 12146874"/>
              <a:gd name="connsiteY4" fmla="*/ 1796838 h 1796838"/>
              <a:gd name="connsiteX5" fmla="*/ 387845 w 12146874"/>
              <a:gd name="connsiteY5" fmla="*/ 170064 h 17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6874" h="1796838">
                <a:moveTo>
                  <a:pt x="0" y="0"/>
                </a:moveTo>
                <a:lnTo>
                  <a:pt x="12146874" y="0"/>
                </a:lnTo>
                <a:lnTo>
                  <a:pt x="12146874" y="1649741"/>
                </a:lnTo>
                <a:lnTo>
                  <a:pt x="11831094" y="1685569"/>
                </a:lnTo>
                <a:cubicBezTo>
                  <a:pt x="11022500" y="1758683"/>
                  <a:pt x="10189983" y="1796838"/>
                  <a:pt x="9339861" y="1796838"/>
                </a:cubicBezTo>
                <a:cubicBezTo>
                  <a:pt x="5939378" y="1796838"/>
                  <a:pt x="2820568" y="1186345"/>
                  <a:pt x="387845" y="170064"/>
                </a:cubicBezTo>
                <a:close/>
              </a:path>
            </a:pathLst>
          </a:custGeom>
          <a:solidFill>
            <a:srgbClr val="259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BD38FA49-F54C-46BB-8304-6FA01A5FB09B}"/>
              </a:ext>
            </a:extLst>
          </p:cNvPr>
          <p:cNvSpPr/>
          <p:nvPr userDrawn="1"/>
        </p:nvSpPr>
        <p:spPr>
          <a:xfrm>
            <a:off x="3" y="60425"/>
            <a:ext cx="3296950" cy="1439984"/>
          </a:xfrm>
          <a:custGeom>
            <a:avLst/>
            <a:gdLst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0" fmla="*/ 0 w 1467716"/>
              <a:gd name="connsiteY0" fmla="*/ 0 h 943303"/>
              <a:gd name="connsiteX1" fmla="*/ 167092 w 1467716"/>
              <a:gd name="connsiteY1" fmla="*/ 151863 h 943303"/>
              <a:gd name="connsiteX2" fmla="*/ 1402948 w 1467716"/>
              <a:gd name="connsiteY2" fmla="*/ 860884 h 943303"/>
              <a:gd name="connsiteX3" fmla="*/ 1467716 w 1467716"/>
              <a:gd name="connsiteY3" fmla="*/ 882799 h 943303"/>
              <a:gd name="connsiteX4" fmla="*/ 1426853 w 1467716"/>
              <a:gd name="connsiteY4" fmla="*/ 890097 h 943303"/>
              <a:gd name="connsiteX5" fmla="*/ 723619 w 1467716"/>
              <a:gd name="connsiteY5" fmla="*/ 943303 h 943303"/>
              <a:gd name="connsiteX6" fmla="*/ 20386 w 1467716"/>
              <a:gd name="connsiteY6" fmla="*/ 890097 h 943303"/>
              <a:gd name="connsiteX7" fmla="*/ 0 w 1467716"/>
              <a:gd name="connsiteY7" fmla="*/ 886456 h 943303"/>
              <a:gd name="connsiteX8" fmla="*/ 0 w 1467716"/>
              <a:gd name="connsiteY8" fmla="*/ 0 h 943303"/>
              <a:gd name="connsiteX0" fmla="*/ 0 w 1468512"/>
              <a:gd name="connsiteY0" fmla="*/ 0 h 943303"/>
              <a:gd name="connsiteX1" fmla="*/ 167092 w 1468512"/>
              <a:gd name="connsiteY1" fmla="*/ 151863 h 943303"/>
              <a:gd name="connsiteX2" fmla="*/ 1402948 w 1468512"/>
              <a:gd name="connsiteY2" fmla="*/ 860884 h 943303"/>
              <a:gd name="connsiteX3" fmla="*/ 1468512 w 1468512"/>
              <a:gd name="connsiteY3" fmla="*/ 884359 h 943303"/>
              <a:gd name="connsiteX4" fmla="*/ 1426853 w 1468512"/>
              <a:gd name="connsiteY4" fmla="*/ 890097 h 943303"/>
              <a:gd name="connsiteX5" fmla="*/ 723619 w 1468512"/>
              <a:gd name="connsiteY5" fmla="*/ 943303 h 943303"/>
              <a:gd name="connsiteX6" fmla="*/ 20386 w 1468512"/>
              <a:gd name="connsiteY6" fmla="*/ 890097 h 943303"/>
              <a:gd name="connsiteX7" fmla="*/ 0 w 1468512"/>
              <a:gd name="connsiteY7" fmla="*/ 886456 h 943303"/>
              <a:gd name="connsiteX8" fmla="*/ 0 w 1468512"/>
              <a:gd name="connsiteY8" fmla="*/ 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512" h="943303">
                <a:moveTo>
                  <a:pt x="0" y="0"/>
                </a:moveTo>
                <a:lnTo>
                  <a:pt x="167092" y="151863"/>
                </a:lnTo>
                <a:cubicBezTo>
                  <a:pt x="532570" y="453482"/>
                  <a:pt x="949585" y="694885"/>
                  <a:pt x="1402948" y="860884"/>
                </a:cubicBezTo>
                <a:lnTo>
                  <a:pt x="1468512" y="884359"/>
                </a:lnTo>
                <a:lnTo>
                  <a:pt x="1426853" y="890097"/>
                </a:lnTo>
                <a:cubicBezTo>
                  <a:pt x="1197556" y="925132"/>
                  <a:pt x="962710" y="943303"/>
                  <a:pt x="723619" y="943303"/>
                </a:cubicBezTo>
                <a:cubicBezTo>
                  <a:pt x="484529" y="943303"/>
                  <a:pt x="249683" y="925132"/>
                  <a:pt x="20386" y="890097"/>
                </a:cubicBezTo>
                <a:lnTo>
                  <a:pt x="0" y="886456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3A9CD-3B45-484B-BD1B-18EDBCB5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959"/>
            <a:ext cx="8515350" cy="1325563"/>
          </a:xfrm>
        </p:spPr>
        <p:txBody>
          <a:bodyPr rIns="365760" anchor="ctr"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60333142-6414-40B5-BB7E-DF934194E3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85998" y="1018599"/>
            <a:ext cx="6858000" cy="714499"/>
          </a:xfrm>
        </p:spPr>
        <p:txBody>
          <a:bodyPr rIns="365760"/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33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7004AC-9159-4934-8481-28CFB4B4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56811C-389E-4C9A-9545-FD7B79A7D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122F26-D929-4224-B7D5-F9CC419E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CEDAD2-3D9E-4B72-AB17-C033F18A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9586D7-6C7E-4A29-AFAD-F8AF921E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818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E226FE-2A1A-42E8-8EB8-E8C2F1FF1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5A07FC-5F80-4767-A8D4-75E008AE6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CEDFBF-95C8-482A-B30A-04986A025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D208A8-1524-4742-BDE9-246AD4B9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B00CFF-B864-4717-99A5-43C9EA07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01F6820-5E3F-49A9-8E44-8ECF083F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9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BD783B-03A0-409F-8573-D57329B5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CB7087-5633-49FA-8485-A981586B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8E79E2C-033B-4FBA-A3E2-A445B074A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59FFF85-E5C7-4BEE-B6C4-60A80C3B6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2009E7-C5BE-40E0-9D13-EBAA5DE9A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8201D6F-9B4A-4DA8-874F-D47E161C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A8F3727-9126-450C-9166-FA163FBC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9D302A-A571-4F55-8B61-EA8AB97E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638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7D749-FDF9-4F94-A421-8EABE309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F264008-8BD8-4542-8DFA-D33857B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B89E25-02BB-4E6D-A193-F5D306FA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D8C2355-36B6-4F9E-BA79-5CA5E9C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876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181EAFB-B6A5-4380-9C39-01D3761D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7585C40-FDBA-43C0-90CF-DDBB124AF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17D6155-F780-4D68-868D-D48E5912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60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entationgo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BF4E5A5-FAF5-42E9-A705-A2830C62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365760" bIns="45720" rtlCol="0" anchor="b">
            <a:normAutofit/>
          </a:bodyPr>
          <a:lstStyle/>
          <a:p>
            <a:pPr lvl="0" algn="r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8FE322A-EE1B-4EA9-BECD-220E5044D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786965-5A0F-4C0C-9415-32EBA327B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DA46F"/>
                </a:solidFill>
              </a:defRPr>
            </a:lvl1pPr>
          </a:lstStyle>
          <a:p>
            <a:fld id="{18D9E8F6-4D81-4B3A-BC45-BBA4A1C9BD0F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EC338F-E89C-43B8-B0CB-A1D888EA8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DA46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0A7CEF-ACB9-4347-8B7A-F5C824194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CDA46F"/>
                </a:solidFill>
              </a:defRPr>
            </a:lvl1pPr>
          </a:lstStyle>
          <a:p>
            <a:fld id="{E505F7C3-4860-4DB0-A451-57EE24F2F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38665C17-6FB6-48DB-B536-80F00E337511}"/>
              </a:ext>
            </a:extLst>
          </p:cNvPr>
          <p:cNvSpPr/>
          <p:nvPr userDrawn="1"/>
        </p:nvSpPr>
        <p:spPr>
          <a:xfrm>
            <a:off x="-66674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>
                <a:solidFill>
                  <a:schemeClr val="tx1"/>
                </a:solidFill>
                <a:effectLst/>
                <a:latin typeface="Open Sans" panose="020B0606030504020204" pitchFamily="34" charset="0"/>
                <a:hlinkClick r:id="rId15" tooltip="PresentationGo!"/>
              </a:rPr>
              <a:t>presentationgo.com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91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80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cap="all" baseline="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2814638"/>
            <a:ext cx="8686798" cy="3037522"/>
          </a:xfrm>
        </p:spPr>
        <p:txBody>
          <a:bodyPr/>
          <a:lstStyle/>
          <a:p>
            <a:r>
              <a:rPr lang="uk-UA" dirty="0" smtClean="0">
                <a:solidFill>
                  <a:srgbClr val="2B0909"/>
                </a:solidFill>
                <a:latin typeface="Arial Black" pitchFamily="34" charset="0"/>
              </a:rPr>
              <a:t>Покарання пов'язані із позбавленням волі.</a:t>
            </a:r>
            <a:endParaRPr lang="en-US" dirty="0">
              <a:solidFill>
                <a:srgbClr val="2B0909"/>
              </a:solidFill>
              <a:latin typeface="Arial Black" pitchFamily="34" charset="0"/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="" xmlns:a16="http://schemas.microsoft.com/office/drawing/2014/main" id="{4CF63855-C01D-4679-BA4B-518781FB0F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037" b="9037"/>
          <a:stretch>
            <a:fillRect/>
          </a:stretch>
        </p:blipFill>
        <p:spPr>
          <a:xfrm>
            <a:off x="2" y="0"/>
            <a:ext cx="7759335" cy="3605349"/>
          </a:xfrm>
        </p:spPr>
      </p:pic>
    </p:spTree>
    <p:extLst>
      <p:ext uri="{BB962C8B-B14F-4D97-AF65-F5344CB8AC3E}">
        <p14:creationId xmlns="" xmlns:p14="http://schemas.microsoft.com/office/powerpoint/2010/main" val="316553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340808" y="0"/>
            <a:ext cx="5803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139825" algn="l"/>
              </a:tabLst>
            </a:pPr>
            <a:r>
              <a:rPr kumimoji="0" lang="uk-UA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позбавлення волі</a:t>
            </a:r>
            <a:endParaRPr kumimoji="0" lang="uk-UA" sz="8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7170" name="docshapegroup1456"/>
          <p:cNvGrpSpPr>
            <a:grpSpLocks/>
          </p:cNvGrpSpPr>
          <p:nvPr/>
        </p:nvGrpSpPr>
        <p:grpSpPr bwMode="auto">
          <a:xfrm>
            <a:off x="668193" y="600835"/>
            <a:ext cx="8190765" cy="1599886"/>
            <a:chOff x="1045" y="262"/>
            <a:chExt cx="6112" cy="1897"/>
          </a:xfrm>
        </p:grpSpPr>
        <p:pic>
          <p:nvPicPr>
            <p:cNvPr id="7171" name="docshape145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1" y="714"/>
              <a:ext cx="375" cy="375"/>
            </a:xfrm>
            <a:prstGeom prst="rect">
              <a:avLst/>
            </a:prstGeom>
          </p:spPr>
        </p:pic>
        <p:pic>
          <p:nvPicPr>
            <p:cNvPr id="7172" name="docshape14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58" y="1430"/>
              <a:ext cx="120" cy="370"/>
            </a:xfrm>
            <a:prstGeom prst="rect">
              <a:avLst/>
            </a:prstGeom>
            <a:noFill/>
          </p:spPr>
        </p:pic>
        <p:sp>
          <p:nvSpPr>
            <p:cNvPr id="7173" name="docshape1459"/>
            <p:cNvSpPr>
              <a:spLocks noChangeArrowheads="1"/>
            </p:cNvSpPr>
            <p:nvPr/>
          </p:nvSpPr>
          <p:spPr bwMode="auto">
            <a:xfrm>
              <a:off x="1045" y="1080"/>
              <a:ext cx="6112" cy="5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4" name="docshape1460"/>
            <p:cNvSpPr txBox="1">
              <a:spLocks noChangeArrowheads="1"/>
            </p:cNvSpPr>
            <p:nvPr/>
          </p:nvSpPr>
          <p:spPr bwMode="auto">
            <a:xfrm>
              <a:off x="1045" y="1799"/>
              <a:ext cx="6112" cy="360"/>
            </a:xfrm>
            <a:prstGeom prst="rect">
              <a:avLst/>
            </a:prstGeom>
            <a:solidFill>
              <a:srgbClr val="FFFF00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175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Переміщення засуджених під вартою здійснюється з додержанням правил тримання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5" name="docshape1461"/>
            <p:cNvSpPr txBox="1">
              <a:spLocks noChangeArrowheads="1"/>
            </p:cNvSpPr>
            <p:nvPr/>
          </p:nvSpPr>
          <p:spPr bwMode="auto">
            <a:xfrm>
              <a:off x="1045" y="1080"/>
              <a:ext cx="6112" cy="5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350838" lvl="1" algn="ctr" fontAlgn="base">
                <a:spcAft>
                  <a:spcPct val="0"/>
                </a:spcAft>
              </a:pPr>
              <a:r>
                <a:rPr lang="uk-UA" sz="1200" b="1" i="1" dirty="0" smtClean="0">
                  <a:latin typeface="Georgia" pitchFamily="18" charset="0"/>
                  <a:cs typeface="Arial" pitchFamily="34" charset="0"/>
                </a:rPr>
                <a:t>Засуджені направляються до місця відбування покарання і переміщуються в разі необхідності з одного місця відбування покарання в інше під вартою.</a:t>
              </a:r>
            </a:p>
          </p:txBody>
        </p:sp>
        <p:sp>
          <p:nvSpPr>
            <p:cNvPr id="7176" name="docshape1462"/>
            <p:cNvSpPr txBox="1">
              <a:spLocks noChangeArrowheads="1"/>
            </p:cNvSpPr>
            <p:nvPr/>
          </p:nvSpPr>
          <p:spPr bwMode="auto">
            <a:xfrm>
              <a:off x="1584" y="262"/>
              <a:ext cx="4849" cy="443"/>
            </a:xfrm>
            <a:prstGeom prst="rect">
              <a:avLst/>
            </a:prstGeom>
            <a:solidFill>
              <a:srgbClr val="FFFF9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ts val="175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Переміщення засуджених до позбавлення волі</a:t>
              </a:r>
              <a:endParaRPr kumimoji="0" lang="uk-UA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</p:grpSp>
      <p:sp>
        <p:nvSpPr>
          <p:cNvPr id="7177" name="docshape1463"/>
          <p:cNvSpPr txBox="1">
            <a:spLocks noChangeArrowheads="1"/>
          </p:cNvSpPr>
          <p:nvPr/>
        </p:nvSpPr>
        <p:spPr bwMode="auto">
          <a:xfrm>
            <a:off x="339634" y="2312127"/>
            <a:ext cx="8386355" cy="15414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02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72000" marR="0" lvl="1" indent="0" algn="l" defTabSz="914400" rtl="0" eaLnBrk="1" fontAlgn="base" latinLnBrk="0" hangingPunct="1">
              <a:lnSpc>
                <a:spcPct val="73000"/>
              </a:lnSpc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" marR="0" lvl="1" indent="0" algn="l" defTabSz="914400" rtl="0" eaLnBrk="1" fontAlgn="base" latinLnBrk="0" hangingPunct="1">
              <a:lnSpc>
                <a:spcPct val="73000"/>
              </a:lnSpc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чоловіки окремо від жінок;</a:t>
            </a:r>
          </a:p>
          <a:p>
            <a:pPr marL="72000" marR="0" lvl="1" indent="0" algn="l" defTabSz="914400" rtl="0" eaLnBrk="1" fontAlgn="base" latinLnBrk="0" hangingPunct="1">
              <a:lnSpc>
                <a:spcPct val="73000"/>
              </a:lnSpc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неповнолітні – від дорослих;</a:t>
            </a:r>
          </a:p>
          <a:p>
            <a:pPr marL="72000" marR="174625" lvl="1" indent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підслідні, які притягуються до кримінальної відповідальності в одному кримінальному провадженні, – окремо між собою;</a:t>
            </a:r>
          </a:p>
          <a:p>
            <a:pPr marL="72000" marR="112713" lvl="1" indent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засуджені, які раніше працювали в суді, органах прокуратури, юстиції та правоохоронних органах, ізольовано від інших категорій;</a:t>
            </a:r>
          </a:p>
          <a:p>
            <a:pPr marL="72000" marR="261938" lvl="1" indent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засуджені до довічного позбавлення волі – окремо від інших категорій.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docshape1464"/>
          <p:cNvSpPr txBox="1">
            <a:spLocks noChangeArrowheads="1"/>
          </p:cNvSpPr>
          <p:nvPr/>
        </p:nvSpPr>
        <p:spPr bwMode="auto">
          <a:xfrm>
            <a:off x="323940" y="4062550"/>
            <a:ext cx="8571865" cy="6132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02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327025" lvl="1" algn="ctr" fontAlgn="base">
              <a:lnSpc>
                <a:spcPct val="100000"/>
              </a:lnSpc>
              <a:spcBef>
                <a:spcPts val="275"/>
              </a:spcBef>
              <a:spcAft>
                <a:spcPct val="0"/>
              </a:spcAft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Хворі на активну форму туберкульозу легенів, психічно хворі – окремо між собою і окремо від здорових, у разі потреби за висновком лікаря – в супроводі</a:t>
            </a:r>
          </a:p>
          <a:p>
            <a:pPr marR="327025" lvl="1" algn="ctr" fontAlgn="base">
              <a:lnSpc>
                <a:spcPct val="65000"/>
              </a:lnSpc>
              <a:spcBef>
                <a:spcPts val="275"/>
              </a:spcBef>
              <a:spcAft>
                <a:spcPct val="0"/>
              </a:spcAft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медичного працівника</a:t>
            </a:r>
            <a:endParaRPr lang="ru-RU" sz="1200" dirty="0" smtClean="0">
              <a:solidFill>
                <a:schemeClr val="dk1"/>
              </a:solidFill>
              <a:latin typeface="Georgia" pitchFamily="18" charset="0"/>
              <a:cs typeface="Arial" pitchFamily="34" charset="0"/>
            </a:endParaRPr>
          </a:p>
        </p:txBody>
      </p:sp>
      <p:grpSp>
        <p:nvGrpSpPr>
          <p:cNvPr id="7194" name="docshapegroup1465"/>
          <p:cNvGrpSpPr>
            <a:grpSpLocks/>
          </p:cNvGrpSpPr>
          <p:nvPr/>
        </p:nvGrpSpPr>
        <p:grpSpPr bwMode="auto">
          <a:xfrm>
            <a:off x="315863" y="4864870"/>
            <a:ext cx="8555766" cy="1784123"/>
            <a:chOff x="998" y="5570"/>
            <a:chExt cx="6159" cy="2334"/>
          </a:xfrm>
        </p:grpSpPr>
        <p:pic>
          <p:nvPicPr>
            <p:cNvPr id="7195" name="docshape14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8" y="6098"/>
              <a:ext cx="120" cy="370"/>
            </a:xfrm>
            <a:prstGeom prst="rect">
              <a:avLst/>
            </a:prstGeom>
            <a:noFill/>
          </p:spPr>
        </p:pic>
        <p:pic>
          <p:nvPicPr>
            <p:cNvPr id="7196" name="docshape146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38" y="6996"/>
              <a:ext cx="120" cy="370"/>
            </a:xfrm>
            <a:prstGeom prst="rect">
              <a:avLst/>
            </a:prstGeom>
            <a:noFill/>
          </p:spPr>
        </p:pic>
        <p:sp>
          <p:nvSpPr>
            <p:cNvPr id="7197" name="docshape1468"/>
            <p:cNvSpPr>
              <a:spLocks noChangeArrowheads="1"/>
            </p:cNvSpPr>
            <p:nvPr/>
          </p:nvSpPr>
          <p:spPr bwMode="auto">
            <a:xfrm>
              <a:off x="1045" y="6468"/>
              <a:ext cx="6112" cy="6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98" name="docshape1469"/>
            <p:cNvSpPr txBox="1">
              <a:spLocks noChangeArrowheads="1"/>
            </p:cNvSpPr>
            <p:nvPr/>
          </p:nvSpPr>
          <p:spPr bwMode="auto">
            <a:xfrm>
              <a:off x="998" y="7365"/>
              <a:ext cx="6112" cy="53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indent="0" algn="ctr" fontAlgn="base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2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Переміщення засуджених під вартою здійснюється за рахунок держави</a:t>
              </a:r>
            </a:p>
          </p:txBody>
        </p:sp>
        <p:sp>
          <p:nvSpPr>
            <p:cNvPr id="7199" name="docshape1470"/>
            <p:cNvSpPr txBox="1">
              <a:spLocks noChangeArrowheads="1"/>
            </p:cNvSpPr>
            <p:nvPr/>
          </p:nvSpPr>
          <p:spPr bwMode="auto">
            <a:xfrm>
              <a:off x="1045" y="6302"/>
              <a:ext cx="6112" cy="7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2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При переміщенні засуджених під вартою вони забезпечуються колонією (органом-відправником) одягом і взуттям за сезоном, а також харчуванням за встановленими нормами на весь період прямування</a:t>
              </a:r>
            </a:p>
          </p:txBody>
        </p:sp>
        <p:sp>
          <p:nvSpPr>
            <p:cNvPr id="7200" name="docshape1471"/>
            <p:cNvSpPr txBox="1">
              <a:spLocks noChangeArrowheads="1"/>
            </p:cNvSpPr>
            <p:nvPr/>
          </p:nvSpPr>
          <p:spPr bwMode="auto">
            <a:xfrm>
              <a:off x="1045" y="5570"/>
              <a:ext cx="6112" cy="539"/>
            </a:xfrm>
            <a:prstGeom prst="rect">
              <a:avLst/>
            </a:prstGeom>
            <a:solidFill>
              <a:srgbClr val="FFFF9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indent="0" algn="ctr" fontAlgn="base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2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При переміщенні засуджених під вартою їм забезпечуються необхідні побутові і санітарно-гігієнічні умови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4794" y="209863"/>
            <a:ext cx="8574373" cy="6460760"/>
            <a:chOff x="1620" y="1125"/>
            <a:chExt cx="9270" cy="9825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1965" y="1125"/>
              <a:ext cx="8850" cy="1575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Вид колонії, в якій засуджені до позбавлення волі мають відбувати покарання, визначається центральним органом виконавчої влади, що реалізує єдину державну політику у сфері виконання кримінальних покарань залежно від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1965" y="3120"/>
              <a:ext cx="4095" cy="91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ступеня тяжкості вчиненого злочину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795" y="3120"/>
              <a:ext cx="4095" cy="91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категорії, до якої належить засуджений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02" name="AutoShape 6"/>
            <p:cNvCxnSpPr>
              <a:cxnSpLocks noChangeShapeType="1"/>
            </p:cNvCxnSpPr>
            <p:nvPr/>
          </p:nvCxnSpPr>
          <p:spPr bwMode="auto">
            <a:xfrm>
              <a:off x="6060" y="3525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103" name="AutoShape 7"/>
            <p:cNvCxnSpPr>
              <a:cxnSpLocks noChangeShapeType="1"/>
            </p:cNvCxnSpPr>
            <p:nvPr/>
          </p:nvCxnSpPr>
          <p:spPr bwMode="auto">
            <a:xfrm flipH="1">
              <a:off x="3735" y="2700"/>
              <a:ext cx="2700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4" name="AutoShape 8"/>
            <p:cNvCxnSpPr>
              <a:cxnSpLocks noChangeShapeType="1"/>
            </p:cNvCxnSpPr>
            <p:nvPr/>
          </p:nvCxnSpPr>
          <p:spPr bwMode="auto">
            <a:xfrm>
              <a:off x="6435" y="2700"/>
              <a:ext cx="2520" cy="4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5" name="AutoShape 9"/>
            <p:cNvCxnSpPr>
              <a:cxnSpLocks noChangeShapeType="1"/>
            </p:cNvCxnSpPr>
            <p:nvPr/>
          </p:nvCxnSpPr>
          <p:spPr bwMode="auto">
            <a:xfrm>
              <a:off x="6435" y="3525"/>
              <a:ext cx="0" cy="13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3120" y="4830"/>
              <a:ext cx="6570" cy="7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Особи у виправних колоніях різного рівня безпеки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07" name="AutoShape 11"/>
            <p:cNvCxnSpPr>
              <a:cxnSpLocks noChangeShapeType="1"/>
            </p:cNvCxnSpPr>
            <p:nvPr/>
          </p:nvCxnSpPr>
          <p:spPr bwMode="auto">
            <a:xfrm>
              <a:off x="1620" y="10725"/>
              <a:ext cx="15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120" y="6315"/>
              <a:ext cx="6570" cy="9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мінімального рівня безпеки з полегшеними умовами тримання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120" y="7590"/>
              <a:ext cx="6570" cy="9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мінімального рівня безпеки із загальними умовами тримання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3120" y="8835"/>
              <a:ext cx="6570" cy="9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середнього рівня безпеки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3120" y="10005"/>
              <a:ext cx="6570" cy="94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максимального рівня безпеки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4112" name="AutoShape 16"/>
            <p:cNvCxnSpPr>
              <a:cxnSpLocks noChangeShapeType="1"/>
            </p:cNvCxnSpPr>
            <p:nvPr/>
          </p:nvCxnSpPr>
          <p:spPr bwMode="auto">
            <a:xfrm flipH="1">
              <a:off x="1620" y="5115"/>
              <a:ext cx="15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3" name="AutoShape 17"/>
            <p:cNvCxnSpPr>
              <a:cxnSpLocks noChangeShapeType="1"/>
            </p:cNvCxnSpPr>
            <p:nvPr/>
          </p:nvCxnSpPr>
          <p:spPr bwMode="auto">
            <a:xfrm>
              <a:off x="1620" y="5115"/>
              <a:ext cx="0" cy="56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4" name="AutoShape 18"/>
            <p:cNvCxnSpPr>
              <a:cxnSpLocks noChangeShapeType="1"/>
            </p:cNvCxnSpPr>
            <p:nvPr/>
          </p:nvCxnSpPr>
          <p:spPr bwMode="auto">
            <a:xfrm>
              <a:off x="1620" y="9300"/>
              <a:ext cx="15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5" name="AutoShape 19"/>
            <p:cNvCxnSpPr>
              <a:cxnSpLocks noChangeShapeType="1"/>
            </p:cNvCxnSpPr>
            <p:nvPr/>
          </p:nvCxnSpPr>
          <p:spPr bwMode="auto">
            <a:xfrm>
              <a:off x="1620" y="7995"/>
              <a:ext cx="15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6" name="AutoShape 20"/>
            <p:cNvCxnSpPr>
              <a:cxnSpLocks noChangeShapeType="1"/>
            </p:cNvCxnSpPr>
            <p:nvPr/>
          </p:nvCxnSpPr>
          <p:spPr bwMode="auto">
            <a:xfrm>
              <a:off x="1620" y="6795"/>
              <a:ext cx="15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чка 2"/>
          <p:cNvSpPr/>
          <p:nvPr/>
        </p:nvSpPr>
        <p:spPr>
          <a:xfrm>
            <a:off x="2383436" y="224853"/>
            <a:ext cx="6535712" cy="1184223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2B0909"/>
                </a:solidFill>
                <a:latin typeface="Georgia" pitchFamily="18" charset="0"/>
              </a:rPr>
              <a:t>Режим у виправних і виховних колоніях </a:t>
            </a:r>
            <a:endParaRPr lang="ru-RU" b="1" i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096655" y="1319135"/>
            <a:ext cx="614597" cy="554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4774" y="1933732"/>
            <a:ext cx="8589364" cy="7495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2B0909"/>
                </a:solidFill>
                <a:latin typeface="Georgia" pitchFamily="18" charset="0"/>
              </a:rPr>
              <a:t>встановлений законом та іншими нормативно-правовими актами порядок виконання і відбування покарання, який забезпечує </a:t>
            </a: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4282" y="2998033"/>
            <a:ext cx="2998033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ізоляцію засуджених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54184" y="3030512"/>
            <a:ext cx="2998033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постійний нагляд за ними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7094" y="3854971"/>
            <a:ext cx="2998033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виконання покладених на них обов'язків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31435" y="3797508"/>
            <a:ext cx="2998033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реалізацію їхніх прав і законних інтересів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7259" y="4729397"/>
            <a:ext cx="2998033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безпеку засуджених і персоналу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1823" y="5586335"/>
            <a:ext cx="3862465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роздільне тримання різних категорій засуджених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9724" y="5648793"/>
            <a:ext cx="3969896" cy="6145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різні умови тримання засуджених залежно від виду колонії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66281" y="4624465"/>
            <a:ext cx="2998033" cy="7120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2B0909"/>
                </a:solidFill>
                <a:latin typeface="Georgia" pitchFamily="18" charset="0"/>
              </a:rPr>
              <a:t>зміну умов тримання засуджених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33732" y="299803"/>
            <a:ext cx="6940446" cy="8994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663300"/>
                </a:solidFill>
                <a:latin typeface="Georgia" pitchFamily="18" charset="0"/>
              </a:rPr>
              <a:t>У колоніях встановлюється роздільне тримання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916775" y="1199213"/>
            <a:ext cx="944380" cy="779489"/>
          </a:xfrm>
          <a:prstGeom prst="downArrow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4853" y="2083632"/>
            <a:ext cx="8709286" cy="45420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чоловіків і жінок, неповнолітніх і дорослих.</a:t>
            </a:r>
          </a:p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вперше засуджені до позбавлення волі тримаються окремо від тих, які раніше відбували покарання у виді позбавлення волі.</a:t>
            </a:r>
          </a:p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засуджені до довічного позбавлення волі;</a:t>
            </a:r>
          </a:p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засуджені, яким покарання у виді смертної кари замінено довічним позбавленням волі;</a:t>
            </a:r>
          </a:p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засуджені, яким покарання у виді смертної кари або довічного позбавлення волі замінено позбавленням волі на певний строк у порядку помилування або амністії</a:t>
            </a:r>
            <a:r>
              <a:rPr lang="ru-RU" sz="2000" dirty="0" smtClean="0">
                <a:solidFill>
                  <a:srgbClr val="663300"/>
                </a:solidFill>
              </a:rPr>
              <a:t>;</a:t>
            </a:r>
          </a:p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засуджені, які раніше працювали в суді, органах прокуратури, юстиції, правоохоронних органах, та, за власним бажанням, особи, які здійснювали адвокатську діяльність;</a:t>
            </a:r>
          </a:p>
          <a:p>
            <a:pPr algn="ctr">
              <a:buFont typeface="Wingdings" pitchFamily="2" charset="2"/>
              <a:buChar char="v"/>
            </a:pPr>
            <a:r>
              <a:rPr lang="uk-UA" sz="2000" dirty="0" smtClean="0">
                <a:solidFill>
                  <a:srgbClr val="663300"/>
                </a:solidFill>
                <a:latin typeface="Georgia" pitchFamily="18" charset="0"/>
              </a:rPr>
              <a:t>чоловіки, вперше засуджені до позбавлення волі за злочини, вчинені з необережності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0891" y="313510"/>
          <a:ext cx="8098972" cy="6057013"/>
        </p:xfrm>
        <a:graphic>
          <a:graphicData uri="http://schemas.openxmlformats.org/drawingml/2006/table">
            <a:tbl>
              <a:tblPr/>
              <a:tblGrid>
                <a:gridCol w="25400"/>
                <a:gridCol w="8073572"/>
              </a:tblGrid>
              <a:tr h="718456">
                <a:tc gridSpan="2">
                  <a:txBody>
                    <a:bodyPr/>
                    <a:lstStyle/>
                    <a:p>
                      <a:pPr marL="1241425" indent="-1048385" algn="ctr">
                        <a:lnSpc>
                          <a:spcPct val="8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прийняття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засуджених</a:t>
                      </a:r>
                      <a:r>
                        <a:rPr lang="uk-UA" sz="2400" b="1" spc="-2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позбавлення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волі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виправних</a:t>
                      </a:r>
                      <a:r>
                        <a:rPr lang="uk-UA" sz="2400" b="1" spc="-2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uk-UA" sz="2400" b="1" spc="-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виховних</a:t>
                      </a:r>
                      <a:r>
                        <a:rPr lang="uk-UA" sz="2400" b="1" spc="2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колоній</a:t>
                      </a:r>
                      <a:endParaRPr lang="ru-RU" sz="40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8557">
                <a:tc>
                  <a:txBody>
                    <a:bodyPr/>
                    <a:lstStyle/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Bef>
                          <a:spcPts val="740"/>
                        </a:spcBef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Bef>
                          <a:spcPts val="740"/>
                        </a:spcBef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Прийняття засуджених до виправних і виховних колоній проводиться адміністрацією колоній у порядку, встановленому нормативно-правовими актами Міністерства юстиції України.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Адміністрація колонії протягом трьох діб повідомляє суд, який постановив вирок, про приведення його до виконання і про місце відбування покарання засудженим.</a:t>
                      </a: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Одночасно направляється повідомлення одному із членів сім’ї або близьких родичів за вибором засудженого, у якому вказується адреса колонії і роз’яснюються права засудженого.</a:t>
                      </a: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Times New Roman"/>
                        <a:buNone/>
                        <a:tabLst>
                          <a:tab pos="667385" algn="l"/>
                        </a:tabLst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1" kern="120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На кожного засудженого до позбавлення волі ведеться особова справа, а також інформаційна картка, до якої заносяться відомості:</a:t>
                      </a:r>
                      <a:endParaRPr lang="ru-RU" sz="1600" b="1" i="1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lvl="0"/>
                      <a:endParaRPr lang="uk-UA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lvl="0"/>
                      <a:endParaRPr lang="uk-UA" sz="1600" kern="1200" dirty="0" smtClean="0">
                        <a:solidFill>
                          <a:schemeClr val="tx1"/>
                        </a:solidFill>
                        <a:latin typeface="Georgia" pitchFamily="18" charset="0"/>
                        <a:ea typeface="+mn-ea"/>
                        <a:cs typeface="Times New Roman"/>
                      </a:endParaRPr>
                    </a:p>
                    <a:p>
                      <a:pPr marL="742950" marR="224155" lvl="1" indent="-285750" algn="ctr" defTabSz="6858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Font typeface="Wingdings" pitchFamily="2" charset="2"/>
                        <a:buChar char="v"/>
                        <a:tabLst>
                          <a:tab pos="667385" algn="l"/>
                        </a:tabLst>
                        <a:defRPr/>
                      </a:pPr>
                      <a:r>
                        <a:rPr lang="uk-UA" sz="1800" kern="120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стосовно його особи;</a:t>
                      </a: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Wingdings" pitchFamily="2" charset="2"/>
                        <a:buChar char="v"/>
                        <a:tabLst>
                          <a:tab pos="667385" algn="l"/>
                        </a:tabLst>
                      </a:pPr>
                      <a:r>
                        <a:rPr lang="uk-UA" sz="1800" kern="120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про день і час його прибуття і звільнення з колонії.</a:t>
                      </a:r>
                    </a:p>
                    <a:p>
                      <a:pPr marL="742950" marR="224155" lvl="1" indent="-285750" algn="ctr" defTabSz="685800" rtl="0" eaLnBrk="1" latinLnBrk="0" hangingPunct="1">
                        <a:lnSpc>
                          <a:spcPct val="85000"/>
                        </a:lnSpc>
                        <a:spcAft>
                          <a:spcPts val="0"/>
                        </a:spcAft>
                        <a:buSzPts val="800"/>
                        <a:buFont typeface="Wingdings" pitchFamily="2" charset="2"/>
                        <a:buChar char="v"/>
                        <a:tabLst>
                          <a:tab pos="667385" algn="l"/>
                        </a:tabLst>
                      </a:pPr>
                      <a:r>
                        <a:rPr lang="uk-UA" sz="1800" kern="1200" noProof="0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про вчинений ним злочин і назву суду, який постановив вирок;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 rot="5400000">
            <a:off x="-37476" y="2106120"/>
            <a:ext cx="2968053" cy="2893103"/>
          </a:xfrm>
          <a:prstGeom prst="ellipse">
            <a:avLst/>
          </a:prstGeom>
          <a:solidFill>
            <a:schemeClr val="accent2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latin typeface="Georgia" pitchFamily="18" charset="0"/>
              </a:rPr>
              <a:t>Засуджені, які відбувають покарання у виді позбавлення волі, мають право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8406" y="254834"/>
            <a:ext cx="6460761" cy="7045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брати участь у трудовій діяльності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43397" y="1081790"/>
            <a:ext cx="6460761" cy="702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отримувати медичну допомогу і лікування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75876" y="1893757"/>
            <a:ext cx="6460761" cy="1034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здійснювати листування з особами, які знаходяться за межами колоній, вести з ними телефонні розмови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8367" y="3020517"/>
            <a:ext cx="6460761" cy="8619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одержувати і відправляти посилки, бандеролі, грошові перекази, одержувати передачі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95862" y="3982387"/>
            <a:ext cx="6460761" cy="604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розпоряджатися вільним часом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3371" y="4689422"/>
            <a:ext cx="6460761" cy="7370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одержувати правову допомогу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73377" y="5516381"/>
            <a:ext cx="6460761" cy="1034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663300"/>
                </a:solidFill>
                <a:latin typeface="Georgia" pitchFamily="18" charset="0"/>
              </a:rPr>
              <a:t>звертатися до адміністрації з проханням внести подання щодо умовно-дострокового звільнення від відбування покарання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873770" y="179882"/>
            <a:ext cx="6295869" cy="137909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663300"/>
                </a:solidFill>
                <a:latin typeface="Georgia" pitchFamily="18" charset="0"/>
              </a:rPr>
              <a:t>ЗАСУДЖЕНІ ЗОБОВ'ЯЗАНІ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4872" y="1753847"/>
            <a:ext cx="4542020" cy="160394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663300"/>
                </a:solidFill>
                <a:latin typeface="Georgia" pitchFamily="18" charset="0"/>
              </a:rPr>
              <a:t>дотримуватися норм, які визначають порядок і умови відбування покарання, розпорядок дня колонії, правомірних взаємовідносин з іншими засудженими, персоналом колонії та іншими особами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61745" y="1738859"/>
            <a:ext cx="4002374" cy="21735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663300"/>
                </a:solidFill>
                <a:latin typeface="Georgia" pitchFamily="18" charset="0"/>
              </a:rPr>
              <a:t>утримувати в чистоті і порядку приміщення, дбайливо ставитися до майна колонії і предметів, якими вони користуються при виконанні дорученої роботи, здійснювати за ними належний догляд і використовувати їх тільки за призначенням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2340" y="3630116"/>
            <a:ext cx="4344649" cy="10942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663300"/>
                </a:solidFill>
                <a:latin typeface="Georgia" pitchFamily="18" charset="0"/>
              </a:rPr>
              <a:t>виконувати встановлені законодавством вимоги персоналу колонії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64242" y="4109802"/>
            <a:ext cx="3954905" cy="10018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663300"/>
                </a:solidFill>
                <a:latin typeface="Georgia" pitchFamily="18" charset="0"/>
              </a:rPr>
              <a:t>виконувати необхідні роботи по самообслуговуванню, благоустрою колонії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39195" y="5279034"/>
            <a:ext cx="3834982" cy="10942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663300"/>
                </a:solidFill>
                <a:latin typeface="Georgia" pitchFamily="18" charset="0"/>
              </a:rPr>
              <a:t>дотримуватися санітарно-гігієнічних норм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9810" y="4996719"/>
            <a:ext cx="4252209" cy="10942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663300"/>
                </a:solidFill>
                <a:latin typeface="Georgia" pitchFamily="18" charset="0"/>
              </a:rPr>
              <a:t>дотримуватися вимог пожежної безпеки і безпеки праці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31074" y="418179"/>
            <a:ext cx="8347166" cy="6126312"/>
            <a:chOff x="990" y="1100"/>
            <a:chExt cx="10110" cy="1099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365" y="1170"/>
              <a:ext cx="4230" cy="1140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Довічне позбавлення волі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5595" y="1455"/>
              <a:ext cx="945" cy="540"/>
            </a:xfrm>
            <a:prstGeom prst="curvedConnector3">
              <a:avLst>
                <a:gd name="adj1" fmla="val 4994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540" y="1100"/>
              <a:ext cx="4560" cy="19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полягає в ізоляції засудженого та поміщенні його до спеціальної кримінально-виконавчої установи </a:t>
              </a:r>
              <a:r>
                <a:rPr kumimoji="0" lang="uk-UA" sz="16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пожиттєво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3450" y="2310"/>
              <a:ext cx="0" cy="8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990" y="3225"/>
              <a:ext cx="5790" cy="23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є найсуворішим з усіх видів покарань, встановлюється за вчинення особливо тяжких злочинів і застосовується лише у випадках, спеціально передбачених КК України, якщо суд не вважає за можливе застосовувати позбавлення волі на певний строк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755" y="6225"/>
              <a:ext cx="8805" cy="1035"/>
            </a:xfrm>
            <a:prstGeom prst="flowChartDocumen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Не застосовується</a:t>
              </a: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довічне позбавлення волі до таких категорій осіб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535" y="7710"/>
              <a:ext cx="7260" cy="8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осіб, ще вчинили злочин у віці до 18 років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535" y="8940"/>
              <a:ext cx="7260" cy="8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осіб, що вчинили злочин у віці понад 65 років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535" y="10080"/>
              <a:ext cx="7260" cy="8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жінок, що були в стані вагітності під час вчинення злочину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35" y="11220"/>
              <a:ext cx="7260" cy="87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жінок, що були в стані вагітності на момент постановлення вироку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1755" y="7155"/>
              <a:ext cx="0" cy="46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V="1">
              <a:off x="1755" y="11520"/>
              <a:ext cx="78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 flipV="1">
              <a:off x="1755" y="10485"/>
              <a:ext cx="780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V="1">
              <a:off x="1755" y="9345"/>
              <a:ext cx="780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 flipV="1">
              <a:off x="1755" y="8115"/>
              <a:ext cx="78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91886" y="326571"/>
            <a:ext cx="8490857" cy="5956807"/>
            <a:chOff x="975" y="945"/>
            <a:chExt cx="10350" cy="7135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2865" y="945"/>
              <a:ext cx="6780" cy="16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BACC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Засуджені, які відбувають покарання у виді довічного позбавлення волі, розміщуються в приміщеннях камерного типу, як правило, по дві особи і носять одяг спеціального зразка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943" y="2656"/>
              <a:ext cx="722" cy="402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1605" y="3120"/>
              <a:ext cx="9570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засуджені до довічного позбавлення волі відбувають покарання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3180" y="3825"/>
              <a:ext cx="750" cy="510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8565" y="3825"/>
              <a:ext cx="750" cy="510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1740" y="4515"/>
              <a:ext cx="3195" cy="720"/>
            </a:xfrm>
            <a:prstGeom prst="flowChartAlternateProcess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чоловіки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7560" y="4515"/>
              <a:ext cx="3225" cy="64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жінки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975" y="5730"/>
              <a:ext cx="4500" cy="18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у секторах максимального рівня безпеки виправних колоній середнього рівня безпеки та виправних колоніях максимального рівня безпеки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7020" y="5655"/>
              <a:ext cx="4305" cy="24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latin typeface="Georgia" pitchFamily="18" charset="0"/>
                  <a:cs typeface="Arial" pitchFamily="34" charset="0"/>
                </a:rPr>
                <a:t>у секторах середнього рівня безпеки виправних колоній мінімального рівня безпеки із загальними умовами тримання та виправних колоніях середнього рівня безпеки</a:t>
              </a:r>
              <a:endParaRPr lang="ru-RU" dirty="0" smtClean="0">
                <a:latin typeface="Georgia" pitchFamily="18" charset="0"/>
                <a:cs typeface="Arial" pitchFamily="34" charset="0"/>
              </a:endParaRPr>
            </a:p>
          </p:txBody>
        </p: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>
              <a:off x="3300" y="5235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>
              <a:off x="9150" y="5160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У Верховній Раді зареєстровано законопроект щодо заміни довічного  позбавлення волі більш м'яким покарання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62" y="2220686"/>
            <a:ext cx="4207421" cy="2015263"/>
          </a:xfrm>
          <a:prstGeom prst="rect">
            <a:avLst/>
          </a:prstGeom>
          <a:noFill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35132" y="234995"/>
            <a:ext cx="8504328" cy="6413998"/>
            <a:chOff x="1440" y="626"/>
            <a:chExt cx="9615" cy="9124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535" y="626"/>
              <a:ext cx="8460" cy="1152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Засуджені, які відбувають покарання у виді довічного позбавлення волі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94" y="2351"/>
              <a:ext cx="4155" cy="15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розміщуються в приміщеннях камерного типу, як правило, по дві особи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6566" y="2351"/>
              <a:ext cx="4050" cy="10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носять одяг спеціального зразка</a:t>
              </a:r>
              <a:endParaRPr lang="ru-RU" dirty="0" smtClean="0">
                <a:solidFill>
                  <a:srgbClr val="333333"/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cxnSp>
          <p:nvCxnSpPr>
            <p:cNvPr id="3078" name="AutoShape 6"/>
            <p:cNvCxnSpPr>
              <a:cxnSpLocks noChangeShapeType="1"/>
            </p:cNvCxnSpPr>
            <p:nvPr/>
          </p:nvCxnSpPr>
          <p:spPr bwMode="auto">
            <a:xfrm flipH="1">
              <a:off x="4460" y="1796"/>
              <a:ext cx="2295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>
              <a:off x="6671" y="1796"/>
              <a:ext cx="2025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3810" y="4008"/>
              <a:ext cx="495" cy="642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1440" y="4830"/>
              <a:ext cx="489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за заявою засудженого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440" y="5745"/>
              <a:ext cx="4890" cy="15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випадках з метою захисту засудженого від можливих посягань на його життя з боку інших засуджених</a:t>
              </a:r>
              <a:endParaRPr lang="ru-RU" sz="1600" dirty="0" smtClean="0">
                <a:solidFill>
                  <a:srgbClr val="333333"/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1440" y="7440"/>
              <a:ext cx="4890" cy="12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випадках необхідних чи запобігання вчиненню ним злочину</a:t>
              </a:r>
              <a:endParaRPr lang="ru-RU" sz="1600" dirty="0" smtClean="0">
                <a:solidFill>
                  <a:srgbClr val="333333"/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1440" y="8835"/>
              <a:ext cx="4890" cy="91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при наявності медичного висновку</a:t>
              </a:r>
              <a:endParaRPr lang="ru-RU" sz="1600" dirty="0" smtClean="0">
                <a:solidFill>
                  <a:srgbClr val="333333"/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7290" y="6665"/>
              <a:ext cx="3765" cy="97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600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за </a:t>
              </a:r>
              <a:r>
                <a:rPr lang="uk-UA" sz="1600" b="1" i="1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постановою</a:t>
              </a:r>
              <a:r>
                <a:rPr lang="uk-UA" sz="1600" dirty="0" smtClean="0">
                  <a:solidFill>
                    <a:srgbClr val="333333"/>
                  </a:solidFill>
                  <a:latin typeface="Bookman Old Style" pitchFamily="18" charset="0"/>
                  <a:cs typeface="Arial" pitchFamily="34" charset="0"/>
                </a:rPr>
                <a:t> начальника колонії</a:t>
              </a:r>
              <a:endParaRPr lang="ru-RU" sz="1600" dirty="0" smtClean="0">
                <a:solidFill>
                  <a:srgbClr val="333333"/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cxnSp>
          <p:nvCxnSpPr>
            <p:cNvPr id="3086" name="AutoShape 14"/>
            <p:cNvCxnSpPr>
              <a:cxnSpLocks noChangeShapeType="1"/>
              <a:endCxn id="3085" idx="1"/>
            </p:cNvCxnSpPr>
            <p:nvPr/>
          </p:nvCxnSpPr>
          <p:spPr bwMode="auto">
            <a:xfrm rot="16200000" flipH="1">
              <a:off x="5791" y="5654"/>
              <a:ext cx="2037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7" name="AutoShape 15"/>
            <p:cNvCxnSpPr>
              <a:cxnSpLocks noChangeShapeType="1"/>
              <a:endCxn id="3085" idx="1"/>
            </p:cNvCxnSpPr>
            <p:nvPr/>
          </p:nvCxnSpPr>
          <p:spPr bwMode="auto">
            <a:xfrm rot="5400000" flipH="1" flipV="1">
              <a:off x="5721" y="7761"/>
              <a:ext cx="2178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8" name="AutoShape 16"/>
            <p:cNvCxnSpPr>
              <a:cxnSpLocks noChangeShapeType="1"/>
              <a:endCxn id="3085" idx="1"/>
            </p:cNvCxnSpPr>
            <p:nvPr/>
          </p:nvCxnSpPr>
          <p:spPr bwMode="auto">
            <a:xfrm>
              <a:off x="6330" y="6525"/>
              <a:ext cx="960" cy="6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9" name="AutoShape 17"/>
            <p:cNvCxnSpPr>
              <a:cxnSpLocks noChangeShapeType="1"/>
              <a:endCxn id="3085" idx="1"/>
            </p:cNvCxnSpPr>
            <p:nvPr/>
          </p:nvCxnSpPr>
          <p:spPr bwMode="auto">
            <a:xfrm flipV="1">
              <a:off x="6330" y="7152"/>
              <a:ext cx="960" cy="8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>
              <a:off x="8670" y="7696"/>
              <a:ext cx="855" cy="315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7232" y="8057"/>
              <a:ext cx="3675" cy="121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FFFF">
                    <a:shade val="30000"/>
                    <a:satMod val="115000"/>
                  </a:srgbClr>
                </a:gs>
                <a:gs pos="50000">
                  <a:srgbClr val="FFFFFF">
                    <a:shade val="67500"/>
                    <a:satMod val="115000"/>
                  </a:srgbClr>
                </a:gs>
                <a:gs pos="100000">
                  <a:srgbClr val="FFFF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38100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можуть тримати в </a:t>
              </a: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ookman Old Style" pitchFamily="18" charset="0"/>
                  <a:cs typeface="Arial" pitchFamily="34" charset="0"/>
                </a:rPr>
                <a:t>одиночній камері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446" y="1658983"/>
            <a:ext cx="561702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Виконання обмеження волі.</a:t>
            </a:r>
            <a:endParaRPr lang="uk-UA" sz="32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Виконання покарання у вигляді позбавлення волі на певний строк.</a:t>
            </a:r>
            <a:endParaRPr lang="uk-UA" sz="32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Виконання довічного позбавлення волі.</a:t>
            </a:r>
            <a:endParaRPr lang="uk-UA" sz="3200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026" name="Picture 2" descr="http://2.bp.blogspot.com/-E4NlEco8YT0/Vm8P_PlwRFI/AAAAAAAAABQ/e0gGEBvejnc/s320/13c5f407b6d2d04f1b43ec39936f012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726" y="327523"/>
            <a:ext cx="3174273" cy="4819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1"/>
          <p:cNvGrpSpPr>
            <a:grpSpLocks/>
          </p:cNvGrpSpPr>
          <p:nvPr/>
        </p:nvGrpSpPr>
        <p:grpSpPr bwMode="auto">
          <a:xfrm>
            <a:off x="1358537" y="845593"/>
            <a:ext cx="7053943" cy="5228635"/>
            <a:chOff x="1665" y="10275"/>
            <a:chExt cx="8715" cy="5478"/>
          </a:xfrm>
        </p:grpSpPr>
        <p:sp>
          <p:nvSpPr>
            <p:cNvPr id="11266" name="Oval 2"/>
            <p:cNvSpPr>
              <a:spLocks noChangeArrowheads="1"/>
            </p:cNvSpPr>
            <p:nvPr/>
          </p:nvSpPr>
          <p:spPr bwMode="auto">
            <a:xfrm>
              <a:off x="4125" y="13239"/>
              <a:ext cx="3960" cy="85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тільки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3450" y="10275"/>
              <a:ext cx="5400" cy="124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1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Засуджені до довічного позбавлення волі</a:t>
              </a:r>
              <a:endPara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5505" y="11520"/>
              <a:ext cx="1470" cy="375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880" y="12000"/>
              <a:ext cx="6645" cy="555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залучаються до праці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1665" y="14448"/>
              <a:ext cx="8715" cy="13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Bookman Old Style" pitchFamily="18" charset="0"/>
                  <a:cs typeface="Arial" pitchFamily="34" charset="0"/>
                </a:rPr>
                <a:t>на території колонії з урахуванням вимог тримання їх у приміщеннях камерного типу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271" name="AutoShape 7"/>
            <p:cNvCxnSpPr>
              <a:cxnSpLocks noChangeShapeType="1"/>
            </p:cNvCxnSpPr>
            <p:nvPr/>
          </p:nvCxnSpPr>
          <p:spPr bwMode="auto">
            <a:xfrm>
              <a:off x="6105" y="12555"/>
              <a:ext cx="0" cy="6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272" name="AutoShape 8"/>
            <p:cNvCxnSpPr>
              <a:cxnSpLocks noChangeShapeType="1"/>
            </p:cNvCxnSpPr>
            <p:nvPr/>
          </p:nvCxnSpPr>
          <p:spPr bwMode="auto">
            <a:xfrm>
              <a:off x="6090" y="14094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339634" y="371475"/>
            <a:ext cx="8412480" cy="6264456"/>
            <a:chOff x="1110" y="585"/>
            <a:chExt cx="10095" cy="12570"/>
          </a:xfrm>
        </p:grpSpPr>
        <p:sp>
          <p:nvSpPr>
            <p:cNvPr id="9218" name="AutoShape 2"/>
            <p:cNvSpPr>
              <a:spLocks noChangeArrowheads="1"/>
            </p:cNvSpPr>
            <p:nvPr/>
          </p:nvSpPr>
          <p:spPr bwMode="auto">
            <a:xfrm>
              <a:off x="2565" y="585"/>
              <a:ext cx="7500" cy="1290"/>
            </a:xfrm>
            <a:prstGeom prst="downArrowCallout">
              <a:avLst>
                <a:gd name="adj1" fmla="val 56901"/>
                <a:gd name="adj2" fmla="val 145349"/>
                <a:gd name="adj3" fmla="val 13889"/>
                <a:gd name="adj4" fmla="val 66667"/>
              </a:avLst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Засуджені до довічного позбавлення волі мають право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1485" y="2100"/>
              <a:ext cx="9570" cy="16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round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гроші, зароблені у виправній колонії, одержані за переказами, за рахунок пенсії та іншого доходу, без обмеження їх обсягу витрачати для придбання продуктів харчування, одягу, взуття, білизни та предметів першої потреби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1485" y="3990"/>
              <a:ext cx="9720" cy="16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одержувати один раз на місяць короткострокове побачення та один раз на два місяці тривале побачення з близькими родичами (подружжя, батьки, діти, всиновлювачі, всиновлені, рідні брати і сестри, дід, баба, онуки)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1560" y="5835"/>
              <a:ext cx="9645" cy="13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тривалі побачення можуть надаватися і подружжю, яке проживало однією сім'єю, але не перебувало у шлюбі, за умови, що в них є спільні неповнолітні діти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1560" y="7545"/>
              <a:ext cx="9645" cy="225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на побачення з іншими особами без обмеження в часі та кількості в робочі, вихідні, святкові, неробочі дні у будь-який час з 8 години до 20 години для одержання правової допомоги, конфіденційних юридичних консультацій, що невідкладно організовуються адміністрацією установи виконання покарань за ініціативою засуджених, їхніх родичів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265" y="10005"/>
              <a:ext cx="8595" cy="9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Засудженим надається щоденна прогулянка тривалістю одна година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110" y="11685"/>
              <a:ext cx="900" cy="900"/>
            </a:xfrm>
            <a:prstGeom prst="notched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565" y="11565"/>
              <a:ext cx="8640" cy="15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 сумлінній поведінці і ставленні до праці після відбуття п'яти років строку покарання засудженому може бути дозволено брати участь у групових заходах освітнього, культурно-масового та фізкультурно-оздоровчого характеру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781050" y="626433"/>
            <a:ext cx="8362245" cy="6048735"/>
            <a:chOff x="1230" y="1028"/>
            <a:chExt cx="10473" cy="4945"/>
          </a:xfrm>
        </p:grpSpPr>
        <p:sp>
          <p:nvSpPr>
            <p:cNvPr id="10242" name="AutoShape 2"/>
            <p:cNvSpPr>
              <a:spLocks noChangeArrowheads="1"/>
            </p:cNvSpPr>
            <p:nvPr/>
          </p:nvSpPr>
          <p:spPr bwMode="auto">
            <a:xfrm>
              <a:off x="1230" y="1028"/>
              <a:ext cx="3915" cy="17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Засудженим до довічного позбавлення волі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3" name="AutoShape 3"/>
            <p:cNvSpPr>
              <a:spLocks noChangeArrowheads="1"/>
            </p:cNvSpPr>
            <p:nvPr/>
          </p:nvSpPr>
          <p:spPr bwMode="auto">
            <a:xfrm>
              <a:off x="5340" y="1740"/>
              <a:ext cx="1095" cy="600"/>
            </a:xfrm>
            <a:prstGeom prst="notchedRightArrow">
              <a:avLst>
                <a:gd name="adj1" fmla="val 50000"/>
                <a:gd name="adj2" fmla="val 45625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6555" y="1095"/>
              <a:ext cx="4515" cy="1860"/>
            </a:xfrm>
            <a:prstGeom prst="foldedCorner">
              <a:avLst>
                <a:gd name="adj" fmla="val 125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може бути подано клопотання про його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помилування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8430" y="2955"/>
              <a:ext cx="705" cy="697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5552" y="3759"/>
              <a:ext cx="6151" cy="22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після відбуття ним не </a:t>
              </a: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Georgia" pitchFamily="18" charset="0"/>
                  <a:cs typeface="Arial" pitchFamily="34" charset="0"/>
                </a:rPr>
                <a:t>менше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75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Georgia" pitchFamily="18" charset="0"/>
                  <a:cs typeface="Arial" pitchFamily="34" charset="0"/>
                </a:rPr>
                <a:t>двадцяти років</a:t>
              </a:r>
              <a:r>
                <a:rPr kumimoji="0" 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 призначеного покарання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48" name="Picture 8" descr="Довічне ув'язнення за держзраду та диверсію: у ВР підтримали законопроєкт.  Читайте на UKR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00103"/>
            <a:ext cx="3997234" cy="3361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3" name="Picture 11" descr="Хто і навіщо ставить оперу про засуджених жі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10149"/>
            <a:ext cx="3030582" cy="1847851"/>
          </a:xfrm>
          <a:prstGeom prst="rect">
            <a:avLst/>
          </a:prstGeom>
          <a:noFill/>
        </p:spPr>
      </p:pic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1018902" y="235130"/>
            <a:ext cx="8125098" cy="4806944"/>
            <a:chOff x="1980" y="6929"/>
            <a:chExt cx="9090" cy="4808"/>
          </a:xfrm>
        </p:grpSpPr>
        <p:sp>
          <p:nvSpPr>
            <p:cNvPr id="8194" name="AutoShape 2"/>
            <p:cNvSpPr>
              <a:spLocks noChangeArrowheads="1"/>
            </p:cNvSpPr>
            <p:nvPr/>
          </p:nvSpPr>
          <p:spPr bwMode="auto">
            <a:xfrm>
              <a:off x="4440" y="6929"/>
              <a:ext cx="6600" cy="1845"/>
            </a:xfrm>
            <a:prstGeom prst="plaque">
              <a:avLst>
                <a:gd name="adj" fmla="val 16667"/>
              </a:avLst>
            </a:pr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Особливості виконання та відбування покарання </a:t>
              </a: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Monotype Corsiva" pitchFamily="66" charset="0"/>
                  <a:cs typeface="Arial" pitchFamily="34" charset="0"/>
                </a:rPr>
                <a:t>жінками</a:t>
              </a:r>
              <a:r>
                <a:rPr kumimoji="0" 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, засудженими до покарання у виді довічного позбавлення волі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195" name="AutoShape 3"/>
            <p:cNvCxnSpPr>
              <a:cxnSpLocks noChangeShapeType="1"/>
            </p:cNvCxnSpPr>
            <p:nvPr/>
          </p:nvCxnSpPr>
          <p:spPr bwMode="auto">
            <a:xfrm flipH="1">
              <a:off x="1980" y="7650"/>
              <a:ext cx="24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196" name="AutoShape 4"/>
            <p:cNvCxnSpPr>
              <a:cxnSpLocks noChangeShapeType="1"/>
            </p:cNvCxnSpPr>
            <p:nvPr/>
          </p:nvCxnSpPr>
          <p:spPr bwMode="auto">
            <a:xfrm>
              <a:off x="1980" y="7650"/>
              <a:ext cx="0" cy="17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197" name="AutoShape 5"/>
            <p:cNvCxnSpPr>
              <a:cxnSpLocks noChangeShapeType="1"/>
            </p:cNvCxnSpPr>
            <p:nvPr/>
          </p:nvCxnSpPr>
          <p:spPr bwMode="auto">
            <a:xfrm>
              <a:off x="1980" y="9420"/>
              <a:ext cx="1301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345" y="9225"/>
              <a:ext cx="7725" cy="115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розміщуються, як правило, у секторах середнього рівня безпеки виправних колоній мінімального рівня безпеки із загальними умовами тримання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345" y="10695"/>
              <a:ext cx="7725" cy="104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встановлюється режим, передбачений для тримання засуджених у виправній колонії середнього рівня безпеки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200" name="AutoShape 8"/>
            <p:cNvCxnSpPr>
              <a:cxnSpLocks noChangeShapeType="1"/>
            </p:cNvCxnSpPr>
            <p:nvPr/>
          </p:nvCxnSpPr>
          <p:spPr bwMode="auto">
            <a:xfrm rot="16200000" flipH="1">
              <a:off x="1346" y="10339"/>
              <a:ext cx="1860" cy="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8201" name="AutoShape 9"/>
            <p:cNvCxnSpPr>
              <a:cxnSpLocks noChangeShapeType="1"/>
            </p:cNvCxnSpPr>
            <p:nvPr/>
          </p:nvCxnSpPr>
          <p:spPr bwMode="auto">
            <a:xfrm>
              <a:off x="2265" y="11292"/>
              <a:ext cx="10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pic>
        <p:nvPicPr>
          <p:cNvPr id="8205" name="Picture 13" descr="Засуджена до довічного ув'язнення і помилувана президентом львів'янка  Кушинська вийшла на свободу / ГОРД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341" y="5157378"/>
            <a:ext cx="2466975" cy="1700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04734" y="224852"/>
            <a:ext cx="8334532" cy="6295869"/>
            <a:chOff x="1050" y="1125"/>
            <a:chExt cx="10140" cy="693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7245" y="1125"/>
              <a:ext cx="3870" cy="840"/>
            </a:xfrm>
            <a:prstGeom prst="wedgeRectCallout">
              <a:avLst>
                <a:gd name="adj1" fmla="val -49171"/>
                <a:gd name="adj2" fmla="val 88931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Обмеження волі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1050" y="2430"/>
              <a:ext cx="7035" cy="18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полягає в триманні засудженого в кримінально-виконавчій установі відкритого типу — виправному центрі без ізоляції від суспільства, але в умовах здійснення за ним нагляду та обов’язкового залучення до праці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rot="5400000">
              <a:off x="7950" y="2580"/>
              <a:ext cx="2760" cy="153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6795" y="4800"/>
              <a:ext cx="4395" cy="9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має подвійний вплив на засудженого і його змістом є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561" y="5460"/>
              <a:ext cx="4349" cy="259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тримання засудженого в кримінально-виконавчій установі відкритого типу, без ізоляції від суспільства в умовах здійснення за ним нагляду і проведення з ним виховної роботи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245" y="6495"/>
              <a:ext cx="3285" cy="149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обов'язкове залучення засудженого до праці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 flipH="1">
              <a:off x="5910" y="5160"/>
              <a:ext cx="885" cy="14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8760" y="5730"/>
              <a:ext cx="0" cy="7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377" y="0"/>
            <a:ext cx="3945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latin typeface="Arial Black" pitchFamily="34" charset="0"/>
              </a:rPr>
              <a:t>обмеження волі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5058" name="docshape1090"/>
          <p:cNvSpPr txBox="1">
            <a:spLocks noChangeArrowheads="1"/>
          </p:cNvSpPr>
          <p:nvPr/>
        </p:nvSpPr>
        <p:spPr bwMode="auto">
          <a:xfrm>
            <a:off x="1123406" y="548640"/>
            <a:ext cx="7850777" cy="1645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02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108000" marR="0" lvl="1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cs typeface="Arial" pitchFamily="34" charset="0"/>
              </a:rPr>
              <a:t>Покарання у виді обмеження волі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полягає у триманні особи в кримінально-виконавчих установах відкритого типу без ізоляції від суспільства в умовах здійснення за нею нагляду з обов’язковим залученням засудженого до праці.</a:t>
            </a:r>
          </a:p>
          <a:p>
            <a:pPr marL="0" marR="0" lvl="0" indent="0" algn="ctr" defTabSz="914400" rtl="0" eaLnBrk="1" fontAlgn="base" latinLnBrk="0" hangingPunct="1">
              <a:lnSpc>
                <a:spcPct val="6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Обмеження волі встановлюється на строк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cs typeface="Arial" pitchFamily="34" charset="0"/>
              </a:rPr>
              <a:t>від одного до п’яти років.</a:t>
            </a:r>
          </a:p>
          <a:p>
            <a:pPr marL="0" marR="138113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Обмеження волі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Georgia" pitchFamily="18" charset="0"/>
                <a:cs typeface="Arial" pitchFamily="34" charset="0"/>
              </a:rPr>
              <a:t>не застосовується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до неповнолітніх, вагітних жінок і жінок, що мають дітей віком до чотирнадцяти років, до осіб, що досягли пенсійного віку, військовослужбовців строкової служби та до інвалідів першої і другої групи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71034" y="2312126"/>
            <a:ext cx="8548286" cy="4300509"/>
            <a:chOff x="1045" y="5664"/>
            <a:chExt cx="6121" cy="3782"/>
          </a:xfrm>
        </p:grpSpPr>
        <p:sp>
          <p:nvSpPr>
            <p:cNvPr id="45060" name="docshape1091"/>
            <p:cNvSpPr txBox="1">
              <a:spLocks noChangeArrowheads="1"/>
            </p:cNvSpPr>
            <p:nvPr/>
          </p:nvSpPr>
          <p:spPr bwMode="auto">
            <a:xfrm>
              <a:off x="2511" y="5664"/>
              <a:ext cx="3177" cy="53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108000" marR="0" lvl="1" indent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Місця відбування покарання у виді обмеження волі</a:t>
              </a:r>
              <a:endPara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061" name="docshapegroup1092"/>
            <p:cNvGrpSpPr>
              <a:grpSpLocks/>
            </p:cNvGrpSpPr>
            <p:nvPr/>
          </p:nvGrpSpPr>
          <p:grpSpPr bwMode="auto">
            <a:xfrm>
              <a:off x="1045" y="6573"/>
              <a:ext cx="6121" cy="2873"/>
              <a:chOff x="1045" y="1122"/>
              <a:chExt cx="6121" cy="2873"/>
            </a:xfrm>
          </p:grpSpPr>
          <p:sp>
            <p:nvSpPr>
              <p:cNvPr id="45062" name="docshape1093"/>
              <p:cNvSpPr>
                <a:spLocks/>
              </p:cNvSpPr>
              <p:nvPr/>
            </p:nvSpPr>
            <p:spPr bwMode="auto">
              <a:xfrm>
                <a:off x="2302" y="2188"/>
                <a:ext cx="3412" cy="406"/>
              </a:xfrm>
              <a:custGeom>
                <a:avLst/>
                <a:gdLst/>
                <a:ahLst/>
                <a:cxnLst>
                  <a:cxn ang="0">
                    <a:pos x="3412" y="370"/>
                  </a:cxn>
                  <a:cxn ang="0">
                    <a:pos x="3399" y="359"/>
                  </a:cxn>
                  <a:cxn ang="0">
                    <a:pos x="3308" y="285"/>
                  </a:cxn>
                  <a:cxn ang="0">
                    <a:pos x="3298" y="334"/>
                  </a:cxn>
                  <a:cxn ang="0">
                    <a:pos x="1803" y="2"/>
                  </a:cxn>
                  <a:cxn ang="0">
                    <a:pos x="1799" y="0"/>
                  </a:cxn>
                  <a:cxn ang="0">
                    <a:pos x="1796" y="0"/>
                  </a:cxn>
                  <a:cxn ang="0">
                    <a:pos x="1793" y="0"/>
                  </a:cxn>
                  <a:cxn ang="0">
                    <a:pos x="1790" y="2"/>
                  </a:cxn>
                  <a:cxn ang="0">
                    <a:pos x="116" y="336"/>
                  </a:cxn>
                  <a:cxn ang="0">
                    <a:pos x="106" y="288"/>
                  </a:cxn>
                  <a:cxn ang="0">
                    <a:pos x="0" y="370"/>
                  </a:cxn>
                  <a:cxn ang="0">
                    <a:pos x="129" y="405"/>
                  </a:cxn>
                  <a:cxn ang="0">
                    <a:pos x="121" y="361"/>
                  </a:cxn>
                  <a:cxn ang="0">
                    <a:pos x="120" y="356"/>
                  </a:cxn>
                  <a:cxn ang="0">
                    <a:pos x="1796" y="21"/>
                  </a:cxn>
                  <a:cxn ang="0">
                    <a:pos x="3293" y="353"/>
                  </a:cxn>
                  <a:cxn ang="0">
                    <a:pos x="3282" y="402"/>
                  </a:cxn>
                  <a:cxn ang="0">
                    <a:pos x="3412" y="370"/>
                  </a:cxn>
                </a:cxnLst>
                <a:rect l="0" t="0" r="r" b="b"/>
                <a:pathLst>
                  <a:path w="3412" h="406">
                    <a:moveTo>
                      <a:pt x="3412" y="370"/>
                    </a:moveTo>
                    <a:lnTo>
                      <a:pt x="3399" y="359"/>
                    </a:lnTo>
                    <a:lnTo>
                      <a:pt x="3308" y="285"/>
                    </a:lnTo>
                    <a:lnTo>
                      <a:pt x="3298" y="334"/>
                    </a:lnTo>
                    <a:lnTo>
                      <a:pt x="1803" y="2"/>
                    </a:lnTo>
                    <a:lnTo>
                      <a:pt x="1799" y="0"/>
                    </a:lnTo>
                    <a:lnTo>
                      <a:pt x="1796" y="0"/>
                    </a:lnTo>
                    <a:lnTo>
                      <a:pt x="1793" y="0"/>
                    </a:lnTo>
                    <a:lnTo>
                      <a:pt x="1790" y="2"/>
                    </a:lnTo>
                    <a:lnTo>
                      <a:pt x="116" y="336"/>
                    </a:lnTo>
                    <a:lnTo>
                      <a:pt x="106" y="288"/>
                    </a:lnTo>
                    <a:lnTo>
                      <a:pt x="0" y="370"/>
                    </a:lnTo>
                    <a:lnTo>
                      <a:pt x="129" y="405"/>
                    </a:lnTo>
                    <a:lnTo>
                      <a:pt x="121" y="361"/>
                    </a:lnTo>
                    <a:lnTo>
                      <a:pt x="120" y="356"/>
                    </a:lnTo>
                    <a:lnTo>
                      <a:pt x="1796" y="21"/>
                    </a:lnTo>
                    <a:lnTo>
                      <a:pt x="3293" y="353"/>
                    </a:lnTo>
                    <a:lnTo>
                      <a:pt x="3282" y="402"/>
                    </a:lnTo>
                    <a:lnTo>
                      <a:pt x="3412" y="3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63" name="docshape1094"/>
              <p:cNvSpPr txBox="1">
                <a:spLocks noChangeArrowheads="1"/>
              </p:cNvSpPr>
              <p:nvPr/>
            </p:nvSpPr>
            <p:spPr bwMode="auto">
              <a:xfrm>
                <a:off x="4162" y="2558"/>
                <a:ext cx="3004" cy="14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08000" marR="206375" lvl="1" indent="0" algn="ctr" fontAlgn="base">
                  <a:lnSpc>
                    <a:spcPct val="100000"/>
                  </a:lnSpc>
                  <a:spcBef>
                    <a:spcPts val="513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uk-UA" sz="1400" dirty="0" smtClean="0">
                    <a:latin typeface="Georgia" pitchFamily="18" charset="0"/>
                    <a:cs typeface="Arial" pitchFamily="34" charset="0"/>
                  </a:rPr>
                  <a:t>Управління (відділи) центрального органу виконавчої влади з питань виконання покарань в Автономній</a:t>
                </a:r>
              </a:p>
              <a:p>
                <a:pPr marL="108000" marR="206375" lvl="1" indent="0" algn="ctr" fontAlgn="base">
                  <a:lnSpc>
                    <a:spcPct val="100000"/>
                  </a:lnSpc>
                  <a:spcBef>
                    <a:spcPts val="513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uk-UA" sz="1400" dirty="0" smtClean="0">
                    <a:latin typeface="Georgia" pitchFamily="18" charset="0"/>
                    <a:cs typeface="Arial" pitchFamily="34" charset="0"/>
                  </a:rPr>
                  <a:t>Республіці Крим, областях, місті Києві та Київській області за погодженням з органами місцевого самоврядування визначають межі виправних центрів</a:t>
                </a:r>
              </a:p>
            </p:txBody>
          </p:sp>
          <p:sp>
            <p:nvSpPr>
              <p:cNvPr id="45064" name="docshape1095"/>
              <p:cNvSpPr txBox="1">
                <a:spLocks noChangeArrowheads="1"/>
              </p:cNvSpPr>
              <p:nvPr/>
            </p:nvSpPr>
            <p:spPr bwMode="auto">
              <a:xfrm>
                <a:off x="1045" y="2558"/>
                <a:ext cx="2874" cy="14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108000" marR="206375" lvl="1" algn="ctr" fontAlgn="base">
                  <a:spcBef>
                    <a:spcPts val="513"/>
                  </a:spcBef>
                  <a:spcAft>
                    <a:spcPct val="0"/>
                  </a:spcAft>
                </a:pPr>
                <a:r>
                  <a:rPr lang="uk-UA" sz="1600" dirty="0" smtClean="0">
                    <a:latin typeface="Georgia" pitchFamily="18" charset="0"/>
                    <a:cs typeface="Arial" pitchFamily="34" charset="0"/>
                  </a:rPr>
                  <a:t>Місцеві органи виконавчої влади та органи місцевого самоврядування зобов’язані сприяти адміністрації виправних центрів у трудовому і побутовому влаштуванні засуджених</a:t>
                </a:r>
              </a:p>
            </p:txBody>
          </p:sp>
          <p:sp>
            <p:nvSpPr>
              <p:cNvPr id="45065" name="docshape1096"/>
              <p:cNvSpPr txBox="1">
                <a:spLocks noChangeArrowheads="1"/>
              </p:cNvSpPr>
              <p:nvPr/>
            </p:nvSpPr>
            <p:spPr bwMode="auto">
              <a:xfrm>
                <a:off x="2422" y="1122"/>
                <a:ext cx="3353" cy="107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08000" marR="185738" lvl="1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tabLst/>
                </a:pPr>
                <a:r>
                  <a:rPr kumimoji="0" lang="uk-U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  <a:cs typeface="Arial" pitchFamily="34" charset="0"/>
                  </a:rPr>
                  <a:t>Особи, засуджені до обмеження волі, відбувають покарання </a:t>
                </a:r>
                <a:r>
                  <a:rPr kumimoji="0" lang="uk-UA" sz="14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  <a:cs typeface="Arial" pitchFamily="34" charset="0"/>
                  </a:rPr>
                  <a:t>у виправних центрах,</a:t>
                </a:r>
              </a:p>
              <a:p>
                <a:pPr marL="108000" marR="139700" lvl="1" indent="0" algn="ctr" defTabSz="914400" rtl="0" eaLnBrk="1" fontAlgn="base" latinLnBrk="0" hangingPunct="1">
                  <a:lnSpc>
                    <a:spcPct val="100000"/>
                  </a:lnSpc>
                  <a:buClrTx/>
                  <a:buSzTx/>
                  <a:tabLst/>
                </a:pPr>
                <a:r>
                  <a:rPr kumimoji="0" lang="uk-U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eorgia" pitchFamily="18" charset="0"/>
                    <a:cs typeface="Arial" pitchFamily="34" charset="0"/>
                  </a:rPr>
                  <a:t>як правило, у межах адміністративно - територіальної одиниці відповідно до їх місця проживання до засудження</a:t>
                </a:r>
                <a:endParaRPr kumimoji="0" 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endParaRPr>
              </a:p>
            </p:txBody>
          </p:sp>
        </p:grpSp>
      </p:grpSp>
      <p:sp>
        <p:nvSpPr>
          <p:cNvPr id="11" name="Стрелка вниз 10"/>
          <p:cNvSpPr/>
          <p:nvPr/>
        </p:nvSpPr>
        <p:spPr>
          <a:xfrm>
            <a:off x="4232366" y="2939143"/>
            <a:ext cx="535577" cy="444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24656" y="378164"/>
            <a:ext cx="8304551" cy="6127567"/>
            <a:chOff x="1290" y="8460"/>
            <a:chExt cx="10155" cy="7455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3810" y="8460"/>
              <a:ext cx="5190" cy="7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onotype Corsiva" pitchFamily="66" charset="0"/>
                  <a:cs typeface="Arial" pitchFamily="34" charset="0"/>
                </a:rPr>
                <a:t>Засуджені до обмеження волі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160" y="9555"/>
              <a:ext cx="3045" cy="4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мають право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7800" y="9555"/>
              <a:ext cx="2895" cy="43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uk-UA" b="1" dirty="0" smtClean="0">
                  <a:latin typeface="Times New Roman" pitchFamily="18" charset="0"/>
                  <a:cs typeface="Arial" pitchFamily="34" charset="0"/>
                </a:rPr>
                <a:t>зобов'язані</a:t>
              </a:r>
              <a:endParaRPr lang="ru-RU" b="1" dirty="0" smtClean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1290" y="10245"/>
              <a:ext cx="4620" cy="16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носити цивільний одяг, мати при собі портативні персональні комп'ютери та аксесуари до них, гроші, мобільні телефони та аксесуари до них, цінні речі, користуватися грішми без обмежень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290" y="12120"/>
              <a:ext cx="4695" cy="15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відправляти листи, отримувати посилки (передачі) і бандеролі, одержувати короткострокові побачення без обмежень, а тривалі побачення - до трьох діб один раз на місяць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1290" y="13845"/>
              <a:ext cx="4695" cy="9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користуватися засобами мобільного зв'язку;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одержувати правову допомогу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6645" y="10245"/>
              <a:ext cx="4695" cy="13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виконувати законні вимоги адміністрації виправного центру, які стосуються порядку відбування призначеного покарання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6645" y="11745"/>
              <a:ext cx="4695" cy="7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сумлінно працювати у місці, визначеному адміністрацією виправного центру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6645" y="12675"/>
              <a:ext cx="4695" cy="13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постійно знаходитися в межах виправного центру під наглядом, залишати його межі лише за спеціальним дозволом адміністрації цього центру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6750" y="14175"/>
              <a:ext cx="4695" cy="78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проживати за особистим посвідченням, яке видається взамін паспорта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6750" y="15105"/>
              <a:ext cx="4695" cy="81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проживати, як правило, у спеціально призначених гуртожитках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 flipH="1">
              <a:off x="3810" y="9180"/>
              <a:ext cx="2610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>
              <a:off x="6420" y="9180"/>
              <a:ext cx="2340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3420" y="9990"/>
              <a:ext cx="15" cy="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 flipH="1">
              <a:off x="9330" y="9990"/>
              <a:ext cx="15" cy="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docshapegroup1097"/>
          <p:cNvGrpSpPr>
            <a:grpSpLocks/>
          </p:cNvGrpSpPr>
          <p:nvPr/>
        </p:nvGrpSpPr>
        <p:grpSpPr bwMode="auto">
          <a:xfrm>
            <a:off x="270883" y="266720"/>
            <a:ext cx="8873829" cy="6114773"/>
            <a:chOff x="7" y="7"/>
            <a:chExt cx="6453" cy="7835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3120" y="558"/>
              <a:ext cx="0" cy="4849"/>
            </a:xfrm>
            <a:prstGeom prst="line">
              <a:avLst/>
            </a:prstGeom>
            <a:noFill/>
            <a:ln w="950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docshape1098"/>
            <p:cNvSpPr>
              <a:spLocks/>
            </p:cNvSpPr>
            <p:nvPr/>
          </p:nvSpPr>
          <p:spPr bwMode="auto">
            <a:xfrm>
              <a:off x="2581" y="1037"/>
              <a:ext cx="1078" cy="4430"/>
            </a:xfrm>
            <a:custGeom>
              <a:avLst/>
              <a:gdLst/>
              <a:ahLst/>
              <a:cxnLst>
                <a:cxn ang="0">
                  <a:pos x="549" y="3466"/>
                </a:cxn>
                <a:cxn ang="0">
                  <a:pos x="545" y="3462"/>
                </a:cxn>
                <a:cxn ang="0">
                  <a:pos x="120" y="3462"/>
                </a:cxn>
                <a:cxn ang="0">
                  <a:pos x="120" y="3412"/>
                </a:cxn>
                <a:cxn ang="0">
                  <a:pos x="0" y="3472"/>
                </a:cxn>
                <a:cxn ang="0">
                  <a:pos x="120" y="3532"/>
                </a:cxn>
                <a:cxn ang="0">
                  <a:pos x="120" y="3482"/>
                </a:cxn>
                <a:cxn ang="0">
                  <a:pos x="545" y="3482"/>
                </a:cxn>
                <a:cxn ang="0">
                  <a:pos x="549" y="3477"/>
                </a:cxn>
                <a:cxn ang="0">
                  <a:pos x="549" y="3466"/>
                </a:cxn>
                <a:cxn ang="0">
                  <a:pos x="549" y="54"/>
                </a:cxn>
                <a:cxn ang="0">
                  <a:pos x="545" y="50"/>
                </a:cxn>
                <a:cxn ang="0">
                  <a:pos x="120" y="50"/>
                </a:cxn>
                <a:cxn ang="0">
                  <a:pos x="120" y="0"/>
                </a:cxn>
                <a:cxn ang="0">
                  <a:pos x="0" y="60"/>
                </a:cxn>
                <a:cxn ang="0">
                  <a:pos x="120" y="120"/>
                </a:cxn>
                <a:cxn ang="0">
                  <a:pos x="120" y="70"/>
                </a:cxn>
                <a:cxn ang="0">
                  <a:pos x="545" y="70"/>
                </a:cxn>
                <a:cxn ang="0">
                  <a:pos x="549" y="65"/>
                </a:cxn>
                <a:cxn ang="0">
                  <a:pos x="549" y="54"/>
                </a:cxn>
                <a:cxn ang="0">
                  <a:pos x="1078" y="4370"/>
                </a:cxn>
                <a:cxn ang="0">
                  <a:pos x="1058" y="4360"/>
                </a:cxn>
                <a:cxn ang="0">
                  <a:pos x="958" y="4310"/>
                </a:cxn>
                <a:cxn ang="0">
                  <a:pos x="958" y="4360"/>
                </a:cxn>
                <a:cxn ang="0">
                  <a:pos x="534" y="4360"/>
                </a:cxn>
                <a:cxn ang="0">
                  <a:pos x="529" y="4364"/>
                </a:cxn>
                <a:cxn ang="0">
                  <a:pos x="529" y="4375"/>
                </a:cxn>
                <a:cxn ang="0">
                  <a:pos x="534" y="4380"/>
                </a:cxn>
                <a:cxn ang="0">
                  <a:pos x="958" y="4380"/>
                </a:cxn>
                <a:cxn ang="0">
                  <a:pos x="958" y="4429"/>
                </a:cxn>
                <a:cxn ang="0">
                  <a:pos x="1058" y="4380"/>
                </a:cxn>
                <a:cxn ang="0">
                  <a:pos x="1078" y="4370"/>
                </a:cxn>
                <a:cxn ang="0">
                  <a:pos x="1078" y="2035"/>
                </a:cxn>
                <a:cxn ang="0">
                  <a:pos x="1058" y="2025"/>
                </a:cxn>
                <a:cxn ang="0">
                  <a:pos x="958" y="1975"/>
                </a:cxn>
                <a:cxn ang="0">
                  <a:pos x="958" y="2025"/>
                </a:cxn>
                <a:cxn ang="0">
                  <a:pos x="534" y="2025"/>
                </a:cxn>
                <a:cxn ang="0">
                  <a:pos x="529" y="2030"/>
                </a:cxn>
                <a:cxn ang="0">
                  <a:pos x="529" y="2041"/>
                </a:cxn>
                <a:cxn ang="0">
                  <a:pos x="534" y="2045"/>
                </a:cxn>
                <a:cxn ang="0">
                  <a:pos x="958" y="2045"/>
                </a:cxn>
                <a:cxn ang="0">
                  <a:pos x="958" y="2095"/>
                </a:cxn>
                <a:cxn ang="0">
                  <a:pos x="1058" y="2045"/>
                </a:cxn>
                <a:cxn ang="0">
                  <a:pos x="1078" y="2035"/>
                </a:cxn>
                <a:cxn ang="0">
                  <a:pos x="1078" y="419"/>
                </a:cxn>
                <a:cxn ang="0">
                  <a:pos x="1058" y="409"/>
                </a:cxn>
                <a:cxn ang="0">
                  <a:pos x="958" y="359"/>
                </a:cxn>
                <a:cxn ang="0">
                  <a:pos x="958" y="409"/>
                </a:cxn>
                <a:cxn ang="0">
                  <a:pos x="534" y="409"/>
                </a:cxn>
                <a:cxn ang="0">
                  <a:pos x="529" y="413"/>
                </a:cxn>
                <a:cxn ang="0">
                  <a:pos x="529" y="425"/>
                </a:cxn>
                <a:cxn ang="0">
                  <a:pos x="534" y="429"/>
                </a:cxn>
                <a:cxn ang="0">
                  <a:pos x="958" y="429"/>
                </a:cxn>
                <a:cxn ang="0">
                  <a:pos x="958" y="479"/>
                </a:cxn>
                <a:cxn ang="0">
                  <a:pos x="1058" y="429"/>
                </a:cxn>
                <a:cxn ang="0">
                  <a:pos x="1078" y="419"/>
                </a:cxn>
              </a:cxnLst>
              <a:rect l="0" t="0" r="r" b="b"/>
              <a:pathLst>
                <a:path w="1078" h="4430">
                  <a:moveTo>
                    <a:pt x="549" y="3466"/>
                  </a:moveTo>
                  <a:lnTo>
                    <a:pt x="545" y="3462"/>
                  </a:lnTo>
                  <a:lnTo>
                    <a:pt x="120" y="3462"/>
                  </a:lnTo>
                  <a:lnTo>
                    <a:pt x="120" y="3412"/>
                  </a:lnTo>
                  <a:lnTo>
                    <a:pt x="0" y="3472"/>
                  </a:lnTo>
                  <a:lnTo>
                    <a:pt x="120" y="3532"/>
                  </a:lnTo>
                  <a:lnTo>
                    <a:pt x="120" y="3482"/>
                  </a:lnTo>
                  <a:lnTo>
                    <a:pt x="545" y="3482"/>
                  </a:lnTo>
                  <a:lnTo>
                    <a:pt x="549" y="3477"/>
                  </a:lnTo>
                  <a:lnTo>
                    <a:pt x="549" y="3466"/>
                  </a:lnTo>
                  <a:close/>
                  <a:moveTo>
                    <a:pt x="549" y="54"/>
                  </a:moveTo>
                  <a:lnTo>
                    <a:pt x="545" y="50"/>
                  </a:lnTo>
                  <a:lnTo>
                    <a:pt x="120" y="50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120" y="120"/>
                  </a:lnTo>
                  <a:lnTo>
                    <a:pt x="120" y="70"/>
                  </a:lnTo>
                  <a:lnTo>
                    <a:pt x="545" y="70"/>
                  </a:lnTo>
                  <a:lnTo>
                    <a:pt x="549" y="65"/>
                  </a:lnTo>
                  <a:lnTo>
                    <a:pt x="549" y="54"/>
                  </a:lnTo>
                  <a:close/>
                  <a:moveTo>
                    <a:pt x="1078" y="4370"/>
                  </a:moveTo>
                  <a:lnTo>
                    <a:pt x="1058" y="4360"/>
                  </a:lnTo>
                  <a:lnTo>
                    <a:pt x="958" y="4310"/>
                  </a:lnTo>
                  <a:lnTo>
                    <a:pt x="958" y="4360"/>
                  </a:lnTo>
                  <a:lnTo>
                    <a:pt x="534" y="4360"/>
                  </a:lnTo>
                  <a:lnTo>
                    <a:pt x="529" y="4364"/>
                  </a:lnTo>
                  <a:lnTo>
                    <a:pt x="529" y="4375"/>
                  </a:lnTo>
                  <a:lnTo>
                    <a:pt x="534" y="4380"/>
                  </a:lnTo>
                  <a:lnTo>
                    <a:pt x="958" y="4380"/>
                  </a:lnTo>
                  <a:lnTo>
                    <a:pt x="958" y="4429"/>
                  </a:lnTo>
                  <a:lnTo>
                    <a:pt x="1058" y="4380"/>
                  </a:lnTo>
                  <a:lnTo>
                    <a:pt x="1078" y="4370"/>
                  </a:lnTo>
                  <a:close/>
                  <a:moveTo>
                    <a:pt x="1078" y="2035"/>
                  </a:moveTo>
                  <a:lnTo>
                    <a:pt x="1058" y="2025"/>
                  </a:lnTo>
                  <a:lnTo>
                    <a:pt x="958" y="1975"/>
                  </a:lnTo>
                  <a:lnTo>
                    <a:pt x="958" y="2025"/>
                  </a:lnTo>
                  <a:lnTo>
                    <a:pt x="534" y="2025"/>
                  </a:lnTo>
                  <a:lnTo>
                    <a:pt x="529" y="2030"/>
                  </a:lnTo>
                  <a:lnTo>
                    <a:pt x="529" y="2041"/>
                  </a:lnTo>
                  <a:lnTo>
                    <a:pt x="534" y="2045"/>
                  </a:lnTo>
                  <a:lnTo>
                    <a:pt x="958" y="2045"/>
                  </a:lnTo>
                  <a:lnTo>
                    <a:pt x="958" y="2095"/>
                  </a:lnTo>
                  <a:lnTo>
                    <a:pt x="1058" y="2045"/>
                  </a:lnTo>
                  <a:lnTo>
                    <a:pt x="1078" y="2035"/>
                  </a:lnTo>
                  <a:close/>
                  <a:moveTo>
                    <a:pt x="1078" y="419"/>
                  </a:moveTo>
                  <a:lnTo>
                    <a:pt x="1058" y="409"/>
                  </a:lnTo>
                  <a:lnTo>
                    <a:pt x="958" y="359"/>
                  </a:lnTo>
                  <a:lnTo>
                    <a:pt x="958" y="409"/>
                  </a:lnTo>
                  <a:lnTo>
                    <a:pt x="534" y="409"/>
                  </a:lnTo>
                  <a:lnTo>
                    <a:pt x="529" y="413"/>
                  </a:lnTo>
                  <a:lnTo>
                    <a:pt x="529" y="425"/>
                  </a:lnTo>
                  <a:lnTo>
                    <a:pt x="534" y="429"/>
                  </a:lnTo>
                  <a:lnTo>
                    <a:pt x="958" y="429"/>
                  </a:lnTo>
                  <a:lnTo>
                    <a:pt x="958" y="479"/>
                  </a:lnTo>
                  <a:lnTo>
                    <a:pt x="1058" y="429"/>
                  </a:lnTo>
                  <a:lnTo>
                    <a:pt x="1078" y="4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3120" y="5403"/>
              <a:ext cx="0" cy="1975"/>
            </a:xfrm>
            <a:prstGeom prst="line">
              <a:avLst/>
            </a:prstGeom>
            <a:noFill/>
            <a:ln w="950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docshape1099"/>
            <p:cNvSpPr>
              <a:spLocks/>
            </p:cNvSpPr>
            <p:nvPr/>
          </p:nvSpPr>
          <p:spPr bwMode="auto">
            <a:xfrm>
              <a:off x="2581" y="7318"/>
              <a:ext cx="1078" cy="120"/>
            </a:xfrm>
            <a:custGeom>
              <a:avLst/>
              <a:gdLst/>
              <a:ahLst/>
              <a:cxnLst>
                <a:cxn ang="0">
                  <a:pos x="120" y="120"/>
                </a:cxn>
                <a:cxn ang="0">
                  <a:pos x="0" y="60"/>
                </a:cxn>
                <a:cxn ang="0">
                  <a:pos x="120" y="0"/>
                </a:cxn>
                <a:cxn ang="0">
                  <a:pos x="120" y="50"/>
                </a:cxn>
                <a:cxn ang="0">
                  <a:pos x="95" y="50"/>
                </a:cxn>
                <a:cxn ang="0">
                  <a:pos x="90" y="54"/>
                </a:cxn>
                <a:cxn ang="0">
                  <a:pos x="90" y="66"/>
                </a:cxn>
                <a:cxn ang="0">
                  <a:pos x="95" y="70"/>
                </a:cxn>
                <a:cxn ang="0">
                  <a:pos x="120" y="70"/>
                </a:cxn>
                <a:cxn ang="0">
                  <a:pos x="120" y="120"/>
                </a:cxn>
                <a:cxn ang="0">
                  <a:pos x="958" y="120"/>
                </a:cxn>
                <a:cxn ang="0">
                  <a:pos x="958" y="0"/>
                </a:cxn>
                <a:cxn ang="0">
                  <a:pos x="1058" y="50"/>
                </a:cxn>
                <a:cxn ang="0">
                  <a:pos x="984" y="50"/>
                </a:cxn>
                <a:cxn ang="0">
                  <a:pos x="988" y="54"/>
                </a:cxn>
                <a:cxn ang="0">
                  <a:pos x="988" y="66"/>
                </a:cxn>
                <a:cxn ang="0">
                  <a:pos x="984" y="70"/>
                </a:cxn>
                <a:cxn ang="0">
                  <a:pos x="1058" y="70"/>
                </a:cxn>
                <a:cxn ang="0">
                  <a:pos x="958" y="120"/>
                </a:cxn>
                <a:cxn ang="0">
                  <a:pos x="120" y="70"/>
                </a:cxn>
                <a:cxn ang="0">
                  <a:pos x="95" y="70"/>
                </a:cxn>
                <a:cxn ang="0">
                  <a:pos x="90" y="66"/>
                </a:cxn>
                <a:cxn ang="0">
                  <a:pos x="90" y="54"/>
                </a:cxn>
                <a:cxn ang="0">
                  <a:pos x="95" y="50"/>
                </a:cxn>
                <a:cxn ang="0">
                  <a:pos x="120" y="50"/>
                </a:cxn>
                <a:cxn ang="0">
                  <a:pos x="120" y="70"/>
                </a:cxn>
                <a:cxn ang="0">
                  <a:pos x="958" y="70"/>
                </a:cxn>
                <a:cxn ang="0">
                  <a:pos x="120" y="70"/>
                </a:cxn>
                <a:cxn ang="0">
                  <a:pos x="120" y="50"/>
                </a:cxn>
                <a:cxn ang="0">
                  <a:pos x="958" y="50"/>
                </a:cxn>
                <a:cxn ang="0">
                  <a:pos x="958" y="70"/>
                </a:cxn>
                <a:cxn ang="0">
                  <a:pos x="1058" y="70"/>
                </a:cxn>
                <a:cxn ang="0">
                  <a:pos x="984" y="70"/>
                </a:cxn>
                <a:cxn ang="0">
                  <a:pos x="988" y="66"/>
                </a:cxn>
                <a:cxn ang="0">
                  <a:pos x="988" y="54"/>
                </a:cxn>
                <a:cxn ang="0">
                  <a:pos x="984" y="50"/>
                </a:cxn>
                <a:cxn ang="0">
                  <a:pos x="1058" y="50"/>
                </a:cxn>
                <a:cxn ang="0">
                  <a:pos x="1078" y="60"/>
                </a:cxn>
                <a:cxn ang="0">
                  <a:pos x="1058" y="70"/>
                </a:cxn>
              </a:cxnLst>
              <a:rect l="0" t="0" r="r" b="b"/>
              <a:pathLst>
                <a:path w="1078" h="120">
                  <a:moveTo>
                    <a:pt x="120" y="120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50"/>
                  </a:lnTo>
                  <a:lnTo>
                    <a:pt x="95" y="50"/>
                  </a:lnTo>
                  <a:lnTo>
                    <a:pt x="90" y="54"/>
                  </a:lnTo>
                  <a:lnTo>
                    <a:pt x="90" y="66"/>
                  </a:lnTo>
                  <a:lnTo>
                    <a:pt x="95" y="70"/>
                  </a:lnTo>
                  <a:lnTo>
                    <a:pt x="120" y="70"/>
                  </a:lnTo>
                  <a:lnTo>
                    <a:pt x="120" y="120"/>
                  </a:lnTo>
                  <a:close/>
                  <a:moveTo>
                    <a:pt x="958" y="120"/>
                  </a:moveTo>
                  <a:lnTo>
                    <a:pt x="958" y="0"/>
                  </a:lnTo>
                  <a:lnTo>
                    <a:pt x="1058" y="50"/>
                  </a:lnTo>
                  <a:lnTo>
                    <a:pt x="984" y="50"/>
                  </a:lnTo>
                  <a:lnTo>
                    <a:pt x="988" y="54"/>
                  </a:lnTo>
                  <a:lnTo>
                    <a:pt x="988" y="66"/>
                  </a:lnTo>
                  <a:lnTo>
                    <a:pt x="984" y="70"/>
                  </a:lnTo>
                  <a:lnTo>
                    <a:pt x="1058" y="70"/>
                  </a:lnTo>
                  <a:lnTo>
                    <a:pt x="958" y="120"/>
                  </a:lnTo>
                  <a:close/>
                  <a:moveTo>
                    <a:pt x="120" y="70"/>
                  </a:moveTo>
                  <a:lnTo>
                    <a:pt x="95" y="70"/>
                  </a:lnTo>
                  <a:lnTo>
                    <a:pt x="90" y="66"/>
                  </a:lnTo>
                  <a:lnTo>
                    <a:pt x="90" y="54"/>
                  </a:lnTo>
                  <a:lnTo>
                    <a:pt x="95" y="50"/>
                  </a:lnTo>
                  <a:lnTo>
                    <a:pt x="120" y="50"/>
                  </a:lnTo>
                  <a:lnTo>
                    <a:pt x="120" y="70"/>
                  </a:lnTo>
                  <a:close/>
                  <a:moveTo>
                    <a:pt x="958" y="70"/>
                  </a:moveTo>
                  <a:lnTo>
                    <a:pt x="120" y="70"/>
                  </a:lnTo>
                  <a:lnTo>
                    <a:pt x="120" y="50"/>
                  </a:lnTo>
                  <a:lnTo>
                    <a:pt x="958" y="50"/>
                  </a:lnTo>
                  <a:lnTo>
                    <a:pt x="958" y="70"/>
                  </a:lnTo>
                  <a:close/>
                  <a:moveTo>
                    <a:pt x="1058" y="70"/>
                  </a:moveTo>
                  <a:lnTo>
                    <a:pt x="984" y="70"/>
                  </a:lnTo>
                  <a:lnTo>
                    <a:pt x="988" y="66"/>
                  </a:lnTo>
                  <a:lnTo>
                    <a:pt x="988" y="54"/>
                  </a:lnTo>
                  <a:lnTo>
                    <a:pt x="984" y="50"/>
                  </a:lnTo>
                  <a:lnTo>
                    <a:pt x="1058" y="50"/>
                  </a:lnTo>
                  <a:lnTo>
                    <a:pt x="1078" y="60"/>
                  </a:lnTo>
                  <a:lnTo>
                    <a:pt x="1058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docshape1100"/>
            <p:cNvSpPr txBox="1">
              <a:spLocks noChangeArrowheads="1"/>
            </p:cNvSpPr>
            <p:nvPr/>
          </p:nvSpPr>
          <p:spPr bwMode="auto">
            <a:xfrm>
              <a:off x="7" y="6899"/>
              <a:ext cx="2574" cy="83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Строк покарання обчислюється з дня прибуття і постановки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засудженого на облік у виправному центрі</a:t>
              </a:r>
            </a:p>
          </p:txBody>
        </p:sp>
        <p:sp>
          <p:nvSpPr>
            <p:cNvPr id="1032" name="docshape1101"/>
            <p:cNvSpPr txBox="1">
              <a:spLocks noChangeArrowheads="1"/>
            </p:cNvSpPr>
            <p:nvPr/>
          </p:nvSpPr>
          <p:spPr bwMode="auto">
            <a:xfrm>
              <a:off x="3658" y="6659"/>
              <a:ext cx="2574" cy="118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108000" marR="327025" lvl="1" algn="ctr" fontAlgn="base">
                <a:spcBef>
                  <a:spcPts val="288"/>
                </a:spcBef>
                <a:spcAft>
                  <a:spcPct val="0"/>
                </a:spcAft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У строк зараховується час попереднього ув’язнення під вартою, а також час слідування під вартою до виправного центру</a:t>
              </a:r>
            </a:p>
          </p:txBody>
        </p:sp>
        <p:sp>
          <p:nvSpPr>
            <p:cNvPr id="1033" name="docshape1102"/>
            <p:cNvSpPr txBox="1">
              <a:spLocks noChangeArrowheads="1"/>
            </p:cNvSpPr>
            <p:nvPr/>
          </p:nvSpPr>
          <p:spPr bwMode="auto">
            <a:xfrm>
              <a:off x="3658" y="4496"/>
              <a:ext cx="2574" cy="19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108000" marR="327025" lvl="1" indent="0" algn="ctr" fontAlgn="base">
                <a:lnSpc>
                  <a:spcPct val="100000"/>
                </a:lnSpc>
                <a:spcBef>
                  <a:spcPts val="263"/>
                </a:spcBef>
                <a:spcAft>
                  <a:spcPct val="0"/>
                </a:spcAft>
                <a:buClrTx/>
                <a:buSzTx/>
                <a:tabLst/>
              </a:pPr>
              <a:endParaRPr lang="uk-UA" sz="1100" dirty="0" smtClean="0">
                <a:latin typeface="Georgia" pitchFamily="18" charset="0"/>
                <a:cs typeface="Arial" pitchFamily="34" charset="0"/>
              </a:endParaRPr>
            </a:p>
            <a:p>
              <a:pPr marL="108000" marR="327025" lvl="1" indent="0" algn="ctr" fontAlgn="base">
                <a:lnSpc>
                  <a:spcPct val="100000"/>
                </a:lnSpc>
                <a:spcBef>
                  <a:spcPts val="263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У разі неприбуття засудженого до місця відбування покарання органом внутрішніх справ за поданням кримінально-виконавчої інспекції оголошується його розшук.</a:t>
              </a:r>
            </a:p>
            <a:p>
              <a:pPr marL="108000" marR="327025" lvl="1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100" dirty="0" smtClean="0">
                  <a:latin typeface="Georgia" pitchFamily="18" charset="0"/>
                  <a:cs typeface="Arial" pitchFamily="34" charset="0"/>
                </a:rPr>
                <a:t>Після затримання засуджений направляється до місця відбування покарання в порядку, встановленому для засуджених до позбавлення волі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docshape1103"/>
            <p:cNvSpPr txBox="1">
              <a:spLocks noChangeArrowheads="1"/>
            </p:cNvSpPr>
            <p:nvPr/>
          </p:nvSpPr>
          <p:spPr bwMode="auto">
            <a:xfrm>
              <a:off x="7" y="3775"/>
              <a:ext cx="2574" cy="29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indent="0" algn="ctr" fontAlgn="base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Засуджений, який ухиляється від одержання припису про виїзд або не виїхав у встановлений строк до місця відбування покарання, за поданням кримінально-виконавчої інспекції затримується органом внутрішніх справ для встановлення причин порушення порядку слідування до місця відбування покарання.</a:t>
              </a:r>
            </a:p>
            <a:p>
              <a:pPr marR="327025" lvl="1" indent="0" algn="ctr" fontAlgn="base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У разі невиїзду без поважних причин суд за поданням кримінально-виконавчої інспекції направляє засудженого до місця відбування покарання в порядку, встановленому для засуджених до позбавлення волі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docshape1104"/>
            <p:cNvSpPr txBox="1">
              <a:spLocks noChangeArrowheads="1"/>
            </p:cNvSpPr>
            <p:nvPr/>
          </p:nvSpPr>
          <p:spPr bwMode="auto">
            <a:xfrm>
              <a:off x="3658" y="2341"/>
              <a:ext cx="2574" cy="19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108000" marR="327025" lvl="1" algn="ctr" fontAlgn="base">
                <a:spcBef>
                  <a:spcPts val="263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З урахуванням особи та інших обставин справи суд може направити засудженого до обмеження волі до місця</a:t>
              </a:r>
            </a:p>
            <a:p>
              <a:pPr marL="108000" marR="327025" lvl="1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відбування покарання у порядку, встановленому для осіб, засуджених до позбавлення волі.</a:t>
              </a:r>
            </a:p>
            <a:p>
              <a:pPr marL="108000" marR="327025" lvl="1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У цьому випадку засуджений звільняється з-під варти при прибутті до місця відбування</a:t>
              </a:r>
            </a:p>
            <a:p>
              <a:pPr marL="108000" marR="327025" lvl="1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покарання</a:t>
              </a:r>
            </a:p>
          </p:txBody>
        </p:sp>
        <p:sp>
          <p:nvSpPr>
            <p:cNvPr id="1036" name="docshape1105"/>
            <p:cNvSpPr txBox="1">
              <a:spLocks noChangeArrowheads="1"/>
            </p:cNvSpPr>
            <p:nvPr/>
          </p:nvSpPr>
          <p:spPr bwMode="auto">
            <a:xfrm>
              <a:off x="3658" y="917"/>
              <a:ext cx="2574" cy="1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108000" marR="327025" lvl="1" indent="0" algn="ctr" fontAlgn="base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Засуджені, яким обмеження волі призначено відповідно до </a:t>
              </a:r>
              <a:r>
                <a:rPr kumimoji="0" lang="uk-UA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статей </a:t>
              </a: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82 і 389 КК України, направляються</a:t>
              </a:r>
            </a:p>
            <a:p>
              <a:pPr marL="108000" marR="327025" lvl="1" indent="0" algn="ctr" fontAlgn="base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виправною колонією чи кримінально-виконавчою інспекцією до місця відбування покарання</a:t>
              </a:r>
            </a:p>
          </p:txBody>
        </p:sp>
        <p:sp>
          <p:nvSpPr>
            <p:cNvPr id="1037" name="docshape1106"/>
            <p:cNvSpPr txBox="1">
              <a:spLocks noChangeArrowheads="1"/>
            </p:cNvSpPr>
            <p:nvPr/>
          </p:nvSpPr>
          <p:spPr bwMode="auto">
            <a:xfrm>
              <a:off x="7" y="917"/>
              <a:ext cx="2574" cy="26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Особи, засуджені до обмеження волі, прямують за рахунок держави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до місця відбування покарання самостійно.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Кримінально-виконавча інспекція згідно з вироком суду вручає засудженому припис про виїзд до місця відбування покарання.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Не пізніше трьох діб з дня одержання припису засуджений зобов’язаний виїхати до місця відбування покарання і прибути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050" dirty="0" smtClean="0">
                  <a:latin typeface="Georgia" pitchFamily="18" charset="0"/>
                  <a:cs typeface="Arial" pitchFamily="34" charset="0"/>
                </a:rPr>
                <a:t>туди відповідно до вказаного в приписі строку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docshape1107"/>
            <p:cNvSpPr txBox="1">
              <a:spLocks noChangeArrowheads="1"/>
            </p:cNvSpPr>
            <p:nvPr/>
          </p:nvSpPr>
          <p:spPr bwMode="auto">
            <a:xfrm>
              <a:off x="323" y="7"/>
              <a:ext cx="6137" cy="495"/>
            </a:xfrm>
            <a:prstGeom prst="rect">
              <a:avLst/>
            </a:prstGeom>
            <a:noFill/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108000" marR="0" lvl="1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Georgia" pitchFamily="18" charset="0"/>
                  <a:cs typeface="Arial" pitchFamily="34" charset="0"/>
                </a:rPr>
                <a:t>Направлення засуджених до обмеження волі для відбування покарання </a:t>
              </a:r>
              <a:endParaRPr kumimoji="0" lang="uk-UA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ocshape1108"/>
          <p:cNvSpPr txBox="1">
            <a:spLocks noChangeArrowheads="1"/>
          </p:cNvSpPr>
          <p:nvPr/>
        </p:nvSpPr>
        <p:spPr bwMode="auto">
          <a:xfrm>
            <a:off x="1985554" y="169817"/>
            <a:ext cx="6622869" cy="1131933"/>
          </a:xfrm>
          <a:prstGeom prst="rect">
            <a:avLst/>
          </a:prstGeom>
          <a:noFill/>
          <a:ln w="9502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107950" lvl="1" indent="0" algn="ctr" defTabSz="914400" rtl="0" eaLnBrk="1" fontAlgn="base" latinLnBrk="0" hangingPunct="1">
              <a:lnSpc>
                <a:spcPct val="68000"/>
              </a:lnSpc>
              <a:spcBef>
                <a:spcPts val="175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marR="107950" lvl="1" indent="0" algn="ctr" defTabSz="914400" rtl="0" eaLnBrk="1" fontAlgn="base" latinLnBrk="0" hangingPunct="1">
              <a:lnSpc>
                <a:spcPct val="68000"/>
              </a:lnSpc>
              <a:spcBef>
                <a:spcPts val="175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eorgia" pitchFamily="18" charset="0"/>
                <a:cs typeface="Arial" pitchFamily="34" charset="0"/>
              </a:rPr>
              <a:t>Порядок і умови відбування покарання у виді обмеження волі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794069" y="992777"/>
            <a:ext cx="783771" cy="49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docshape1109"/>
          <p:cNvSpPr txBox="1">
            <a:spLocks noChangeArrowheads="1"/>
          </p:cNvSpPr>
          <p:nvPr/>
        </p:nvSpPr>
        <p:spPr bwMode="auto">
          <a:xfrm>
            <a:off x="248194" y="1530350"/>
            <a:ext cx="8712927" cy="102997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02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112713" lvl="1" indent="0" algn="ctr" defTabSz="914400" rtl="0" eaLnBrk="1" fontAlgn="base" latinLnBrk="0" hangingPunct="1">
              <a:lnSpc>
                <a:spcPct val="100000"/>
              </a:lnSpc>
              <a:spcBef>
                <a:spcPts val="275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Усі новоприбулі до виправного центру засуджені тримаються в окремих приміщеннях, де протягом чотирнадцяти діб проходять медичне обстеження для виявлення інфекційних та інших захворювань, а також первинне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психолого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 - педагогічне та інше вивчення.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2" name="docshape1110"/>
          <p:cNvSpPr txBox="1">
            <a:spLocks noChangeArrowheads="1"/>
          </p:cNvSpPr>
          <p:nvPr/>
        </p:nvSpPr>
        <p:spPr bwMode="auto">
          <a:xfrm>
            <a:off x="235131" y="2586446"/>
            <a:ext cx="8739052" cy="40494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02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72000"/>
              </a:lnSpc>
              <a:spcBef>
                <a:spcPts val="275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</a:pPr>
            <a:r>
              <a:rPr lang="uk-UA" sz="1200" b="1" dirty="0" smtClean="0">
                <a:solidFill>
                  <a:srgbClr val="C00000"/>
                </a:solidFill>
                <a:latin typeface="Georgia" pitchFamily="18" charset="0"/>
                <a:cs typeface="Arial" pitchFamily="34" charset="0"/>
              </a:rPr>
              <a:t>Засуджені до обмеження волі мають право</a:t>
            </a:r>
            <a:r>
              <a:rPr lang="uk-UA" sz="105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: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носити цивільний одяг, мати при собі портативні персональні комп’ютери та аксесуари до них, гроші, мобільні телефони та аксесуари до них, цінні речі, користуватися грішми без обмежень;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відправляти листи, отримувати посилки (передачі) і бандеролі, одержувати короткострокові побачення без обмежень, а тривалі побачення – </a:t>
            </a:r>
            <a:r>
              <a:rPr lang="uk-UA" sz="1200" dirty="0" smtClean="0">
                <a:solidFill>
                  <a:srgbClr val="C00000"/>
                </a:solidFill>
                <a:latin typeface="Georgia" pitchFamily="18" charset="0"/>
                <a:cs typeface="Arial" pitchFamily="34" charset="0"/>
              </a:rPr>
              <a:t>до трьох діб один раз на місяць</a:t>
            </a: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користуватися засобами мобільного зв’язку;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одержувати правову допомогу.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</a:pPr>
            <a:r>
              <a:rPr lang="uk-UA" sz="1200" dirty="0" smtClean="0">
                <a:solidFill>
                  <a:srgbClr val="C00000"/>
                </a:solidFill>
                <a:latin typeface="Georgia" pitchFamily="18" charset="0"/>
                <a:cs typeface="Arial" pitchFamily="34" charset="0"/>
              </a:rPr>
              <a:t>Засудженим може бути дозволено короткочасні виїзди за межі виправного центру за обставин, передбачених законом для осіб, засуджених до позбавлення волі, а також з інших поважних причин у таких випадках: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за необхідності звернутися в медичний заклад з приводу захворювання чи лікування за наявності відповідного медичного висновку;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для складання іспитів у навчальному закладі;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за викликом слідчого, прокурора, слідчого судді чи суду – на період здійснення кримінального провадження;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для попереднього вирішення питань трудового і побутового влаштування після звільнення – строком до семи діб, без урахування часу на дорогу;</a:t>
            </a:r>
          </a:p>
          <a:p>
            <a:pPr marR="327025" lvl="1" algn="ctr" fontAlgn="base">
              <a:spcBef>
                <a:spcPts val="275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uk-UA" sz="1200" dirty="0" smtClean="0">
                <a:solidFill>
                  <a:schemeClr val="dk1"/>
                </a:solidFill>
                <a:latin typeface="Georgia" pitchFamily="18" charset="0"/>
                <a:cs typeface="Arial" pitchFamily="34" charset="0"/>
              </a:rPr>
              <a:t>у разі виникнення інших життєво необхідних обставин, які потребують присутності засудженого.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docshapegroup1113"/>
          <p:cNvGrpSpPr>
            <a:grpSpLocks/>
          </p:cNvGrpSpPr>
          <p:nvPr/>
        </p:nvGrpSpPr>
        <p:grpSpPr bwMode="auto">
          <a:xfrm>
            <a:off x="796834" y="195592"/>
            <a:ext cx="7880946" cy="6246961"/>
            <a:chOff x="1020" y="159"/>
            <a:chExt cx="6116" cy="4761"/>
          </a:xfrm>
        </p:grpSpPr>
        <p:sp>
          <p:nvSpPr>
            <p:cNvPr id="3075" name="docshape1114"/>
            <p:cNvSpPr>
              <a:spLocks/>
            </p:cNvSpPr>
            <p:nvPr/>
          </p:nvSpPr>
          <p:spPr bwMode="auto">
            <a:xfrm>
              <a:off x="1030" y="405"/>
              <a:ext cx="898" cy="4155"/>
            </a:xfrm>
            <a:custGeom>
              <a:avLst/>
              <a:gdLst/>
              <a:ahLst/>
              <a:cxnLst>
                <a:cxn ang="0">
                  <a:pos x="89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154"/>
                </a:cxn>
              </a:cxnLst>
              <a:rect l="0" t="0" r="r" b="b"/>
              <a:pathLst>
                <a:path w="898" h="4155">
                  <a:moveTo>
                    <a:pt x="898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4154"/>
                  </a:lnTo>
                </a:path>
              </a:pathLst>
            </a:custGeom>
            <a:noFill/>
            <a:ln w="9502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docshape1115"/>
            <p:cNvSpPr>
              <a:spLocks/>
            </p:cNvSpPr>
            <p:nvPr/>
          </p:nvSpPr>
          <p:spPr bwMode="auto">
            <a:xfrm>
              <a:off x="1020" y="1267"/>
              <a:ext cx="908" cy="3353"/>
            </a:xfrm>
            <a:custGeom>
              <a:avLst/>
              <a:gdLst/>
              <a:ahLst/>
              <a:cxnLst>
                <a:cxn ang="0">
                  <a:pos x="908" y="3293"/>
                </a:cxn>
                <a:cxn ang="0">
                  <a:pos x="888" y="3283"/>
                </a:cxn>
                <a:cxn ang="0">
                  <a:pos x="789" y="3233"/>
                </a:cxn>
                <a:cxn ang="0">
                  <a:pos x="789" y="3283"/>
                </a:cxn>
                <a:cxn ang="0">
                  <a:pos x="5" y="3283"/>
                </a:cxn>
                <a:cxn ang="0">
                  <a:pos x="0" y="3287"/>
                </a:cxn>
                <a:cxn ang="0">
                  <a:pos x="0" y="3298"/>
                </a:cxn>
                <a:cxn ang="0">
                  <a:pos x="5" y="3303"/>
                </a:cxn>
                <a:cxn ang="0">
                  <a:pos x="789" y="3303"/>
                </a:cxn>
                <a:cxn ang="0">
                  <a:pos x="789" y="3353"/>
                </a:cxn>
                <a:cxn ang="0">
                  <a:pos x="888" y="3303"/>
                </a:cxn>
                <a:cxn ang="0">
                  <a:pos x="908" y="3293"/>
                </a:cxn>
                <a:cxn ang="0">
                  <a:pos x="908" y="2215"/>
                </a:cxn>
                <a:cxn ang="0">
                  <a:pos x="888" y="2205"/>
                </a:cxn>
                <a:cxn ang="0">
                  <a:pos x="789" y="2155"/>
                </a:cxn>
                <a:cxn ang="0">
                  <a:pos x="789" y="2205"/>
                </a:cxn>
                <a:cxn ang="0">
                  <a:pos x="5" y="2205"/>
                </a:cxn>
                <a:cxn ang="0">
                  <a:pos x="0" y="2210"/>
                </a:cxn>
                <a:cxn ang="0">
                  <a:pos x="0" y="2221"/>
                </a:cxn>
                <a:cxn ang="0">
                  <a:pos x="5" y="2225"/>
                </a:cxn>
                <a:cxn ang="0">
                  <a:pos x="789" y="2225"/>
                </a:cxn>
                <a:cxn ang="0">
                  <a:pos x="789" y="2275"/>
                </a:cxn>
                <a:cxn ang="0">
                  <a:pos x="888" y="2225"/>
                </a:cxn>
                <a:cxn ang="0">
                  <a:pos x="908" y="2215"/>
                </a:cxn>
                <a:cxn ang="0">
                  <a:pos x="908" y="1137"/>
                </a:cxn>
                <a:cxn ang="0">
                  <a:pos x="888" y="1127"/>
                </a:cxn>
                <a:cxn ang="0">
                  <a:pos x="789" y="1077"/>
                </a:cxn>
                <a:cxn ang="0">
                  <a:pos x="789" y="1127"/>
                </a:cxn>
                <a:cxn ang="0">
                  <a:pos x="5" y="1127"/>
                </a:cxn>
                <a:cxn ang="0">
                  <a:pos x="0" y="1131"/>
                </a:cxn>
                <a:cxn ang="0">
                  <a:pos x="0" y="1142"/>
                </a:cxn>
                <a:cxn ang="0">
                  <a:pos x="5" y="1147"/>
                </a:cxn>
                <a:cxn ang="0">
                  <a:pos x="789" y="1147"/>
                </a:cxn>
                <a:cxn ang="0">
                  <a:pos x="789" y="1197"/>
                </a:cxn>
                <a:cxn ang="0">
                  <a:pos x="888" y="1147"/>
                </a:cxn>
                <a:cxn ang="0">
                  <a:pos x="908" y="1137"/>
                </a:cxn>
                <a:cxn ang="0">
                  <a:pos x="908" y="59"/>
                </a:cxn>
                <a:cxn ang="0">
                  <a:pos x="888" y="49"/>
                </a:cxn>
                <a:cxn ang="0">
                  <a:pos x="789" y="0"/>
                </a:cxn>
                <a:cxn ang="0">
                  <a:pos x="789" y="49"/>
                </a:cxn>
                <a:cxn ang="0">
                  <a:pos x="5" y="49"/>
                </a:cxn>
                <a:cxn ang="0">
                  <a:pos x="0" y="54"/>
                </a:cxn>
                <a:cxn ang="0">
                  <a:pos x="0" y="65"/>
                </a:cxn>
                <a:cxn ang="0">
                  <a:pos x="5" y="69"/>
                </a:cxn>
                <a:cxn ang="0">
                  <a:pos x="789" y="69"/>
                </a:cxn>
                <a:cxn ang="0">
                  <a:pos x="789" y="119"/>
                </a:cxn>
                <a:cxn ang="0">
                  <a:pos x="888" y="69"/>
                </a:cxn>
                <a:cxn ang="0">
                  <a:pos x="908" y="59"/>
                </a:cxn>
              </a:cxnLst>
              <a:rect l="0" t="0" r="r" b="b"/>
              <a:pathLst>
                <a:path w="908" h="3353">
                  <a:moveTo>
                    <a:pt x="908" y="3293"/>
                  </a:moveTo>
                  <a:lnTo>
                    <a:pt x="888" y="3283"/>
                  </a:lnTo>
                  <a:lnTo>
                    <a:pt x="789" y="3233"/>
                  </a:lnTo>
                  <a:lnTo>
                    <a:pt x="789" y="3283"/>
                  </a:lnTo>
                  <a:lnTo>
                    <a:pt x="5" y="3283"/>
                  </a:lnTo>
                  <a:lnTo>
                    <a:pt x="0" y="3287"/>
                  </a:lnTo>
                  <a:lnTo>
                    <a:pt x="0" y="3298"/>
                  </a:lnTo>
                  <a:lnTo>
                    <a:pt x="5" y="3303"/>
                  </a:lnTo>
                  <a:lnTo>
                    <a:pt x="789" y="3303"/>
                  </a:lnTo>
                  <a:lnTo>
                    <a:pt x="789" y="3353"/>
                  </a:lnTo>
                  <a:lnTo>
                    <a:pt x="888" y="3303"/>
                  </a:lnTo>
                  <a:lnTo>
                    <a:pt x="908" y="3293"/>
                  </a:lnTo>
                  <a:close/>
                  <a:moveTo>
                    <a:pt x="908" y="2215"/>
                  </a:moveTo>
                  <a:lnTo>
                    <a:pt x="888" y="2205"/>
                  </a:lnTo>
                  <a:lnTo>
                    <a:pt x="789" y="2155"/>
                  </a:lnTo>
                  <a:lnTo>
                    <a:pt x="789" y="2205"/>
                  </a:lnTo>
                  <a:lnTo>
                    <a:pt x="5" y="2205"/>
                  </a:lnTo>
                  <a:lnTo>
                    <a:pt x="0" y="2210"/>
                  </a:lnTo>
                  <a:lnTo>
                    <a:pt x="0" y="2221"/>
                  </a:lnTo>
                  <a:lnTo>
                    <a:pt x="5" y="2225"/>
                  </a:lnTo>
                  <a:lnTo>
                    <a:pt x="789" y="2225"/>
                  </a:lnTo>
                  <a:lnTo>
                    <a:pt x="789" y="2275"/>
                  </a:lnTo>
                  <a:lnTo>
                    <a:pt x="888" y="2225"/>
                  </a:lnTo>
                  <a:lnTo>
                    <a:pt x="908" y="2215"/>
                  </a:lnTo>
                  <a:close/>
                  <a:moveTo>
                    <a:pt x="908" y="1137"/>
                  </a:moveTo>
                  <a:lnTo>
                    <a:pt x="888" y="1127"/>
                  </a:lnTo>
                  <a:lnTo>
                    <a:pt x="789" y="1077"/>
                  </a:lnTo>
                  <a:lnTo>
                    <a:pt x="789" y="1127"/>
                  </a:lnTo>
                  <a:lnTo>
                    <a:pt x="5" y="1127"/>
                  </a:lnTo>
                  <a:lnTo>
                    <a:pt x="0" y="1131"/>
                  </a:lnTo>
                  <a:lnTo>
                    <a:pt x="0" y="1142"/>
                  </a:lnTo>
                  <a:lnTo>
                    <a:pt x="5" y="1147"/>
                  </a:lnTo>
                  <a:lnTo>
                    <a:pt x="789" y="1147"/>
                  </a:lnTo>
                  <a:lnTo>
                    <a:pt x="789" y="1197"/>
                  </a:lnTo>
                  <a:lnTo>
                    <a:pt x="888" y="1147"/>
                  </a:lnTo>
                  <a:lnTo>
                    <a:pt x="908" y="1137"/>
                  </a:lnTo>
                  <a:close/>
                  <a:moveTo>
                    <a:pt x="908" y="59"/>
                  </a:moveTo>
                  <a:lnTo>
                    <a:pt x="888" y="49"/>
                  </a:lnTo>
                  <a:lnTo>
                    <a:pt x="789" y="0"/>
                  </a:lnTo>
                  <a:lnTo>
                    <a:pt x="789" y="49"/>
                  </a:lnTo>
                  <a:lnTo>
                    <a:pt x="5" y="49"/>
                  </a:lnTo>
                  <a:lnTo>
                    <a:pt x="0" y="54"/>
                  </a:lnTo>
                  <a:lnTo>
                    <a:pt x="0" y="65"/>
                  </a:lnTo>
                  <a:lnTo>
                    <a:pt x="5" y="69"/>
                  </a:lnTo>
                  <a:lnTo>
                    <a:pt x="789" y="69"/>
                  </a:lnTo>
                  <a:lnTo>
                    <a:pt x="789" y="119"/>
                  </a:lnTo>
                  <a:lnTo>
                    <a:pt x="888" y="69"/>
                  </a:lnTo>
                  <a:lnTo>
                    <a:pt x="908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docshape1116"/>
            <p:cNvSpPr txBox="1">
              <a:spLocks noChangeArrowheads="1"/>
            </p:cNvSpPr>
            <p:nvPr/>
          </p:nvSpPr>
          <p:spPr bwMode="auto">
            <a:xfrm>
              <a:off x="1928" y="159"/>
              <a:ext cx="5208" cy="6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1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uk-UA" sz="24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/>
                  <a:latin typeface="Georgia" pitchFamily="18" charset="0"/>
                  <a:cs typeface="Arial" pitchFamily="34" charset="0"/>
                </a:rPr>
                <a:t>Умови праці засуджених до обмеження волі</a:t>
              </a:r>
              <a:endParaRPr kumimoji="0" lang="uk-UA" sz="6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cs typeface="Arial" pitchFamily="34" charset="0"/>
              </a:endParaRPr>
            </a:p>
          </p:txBody>
        </p:sp>
        <p:sp>
          <p:nvSpPr>
            <p:cNvPr id="3078" name="docshape1117"/>
            <p:cNvSpPr txBox="1">
              <a:spLocks noChangeArrowheads="1"/>
            </p:cNvSpPr>
            <p:nvPr/>
          </p:nvSpPr>
          <p:spPr bwMode="auto">
            <a:xfrm>
              <a:off x="1925" y="4201"/>
              <a:ext cx="5208" cy="7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3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R="327025" lvl="1" indent="0" algn="ctr" fontAlgn="base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4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Засудженим незалежно від усіх відрахувань належить виплачувати не менш як сімдесят п’ять відсотків загальної суми заробітку</a:t>
              </a:r>
            </a:p>
          </p:txBody>
        </p:sp>
        <p:sp>
          <p:nvSpPr>
            <p:cNvPr id="3079" name="docshape1118"/>
            <p:cNvSpPr txBox="1">
              <a:spLocks noChangeArrowheads="1"/>
            </p:cNvSpPr>
            <p:nvPr/>
          </p:nvSpPr>
          <p:spPr bwMode="auto">
            <a:xfrm>
              <a:off x="1928" y="3049"/>
              <a:ext cx="5208" cy="868"/>
            </a:xfrm>
            <a:prstGeom prst="rect">
              <a:avLst/>
            </a:prstGeom>
            <a:solidFill>
              <a:srgbClr val="FFFF9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4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Переведення засуджених на іншу роботу, в тому числі в іншу місцевість, може здійснюватися власником підприємства, установи,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4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організації або уповноваженим ним органом за погодженням з адміністрацією виправного центру</a:t>
              </a:r>
            </a:p>
          </p:txBody>
        </p:sp>
        <p:sp>
          <p:nvSpPr>
            <p:cNvPr id="3080" name="docshape1119"/>
            <p:cNvSpPr txBox="1">
              <a:spLocks noChangeArrowheads="1"/>
            </p:cNvSpPr>
            <p:nvPr/>
          </p:nvSpPr>
          <p:spPr bwMode="auto">
            <a:xfrm>
              <a:off x="1928" y="2045"/>
              <a:ext cx="5208" cy="7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indent="0" algn="ctr" fontAlgn="base">
                <a:lnSpc>
                  <a:spcPct val="100000"/>
                </a:lnSpc>
                <a:spcBef>
                  <a:spcPts val="275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uk-UA" sz="14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Праця засуджених до обмеження волі регулюється законодавством про працю, за винятком правил прийняття на роботу, звільнення з роботи, переведення на іншу роботу</a:t>
              </a:r>
            </a:p>
          </p:txBody>
        </p:sp>
        <p:sp>
          <p:nvSpPr>
            <p:cNvPr id="3081" name="docshape1120"/>
            <p:cNvSpPr txBox="1">
              <a:spLocks noChangeArrowheads="1"/>
            </p:cNvSpPr>
            <p:nvPr/>
          </p:nvSpPr>
          <p:spPr bwMode="auto">
            <a:xfrm>
              <a:off x="1928" y="893"/>
              <a:ext cx="5208" cy="868"/>
            </a:xfrm>
            <a:prstGeom prst="rect">
              <a:avLst/>
            </a:prstGeom>
            <a:solidFill>
              <a:srgbClr val="FFFF99"/>
            </a:solidFill>
            <a:ln w="9502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4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Засуджені до обмеження волі залучаються до праці, як правило, на виробництві виправних центрів, а також на договірній основі на</a:t>
              </a:r>
            </a:p>
            <a:p>
              <a:pPr marR="327025" lvl="1" algn="ctr" fontAlgn="base">
                <a:spcBef>
                  <a:spcPts val="275"/>
                </a:spcBef>
                <a:spcAft>
                  <a:spcPct val="0"/>
                </a:spcAft>
              </a:pPr>
              <a:r>
                <a:rPr lang="uk-UA" sz="1400" dirty="0" smtClean="0">
                  <a:solidFill>
                    <a:schemeClr val="dk1"/>
                  </a:solidFill>
                  <a:latin typeface="Georgia" pitchFamily="18" charset="0"/>
                  <a:cs typeface="Arial" pitchFamily="34" charset="0"/>
                </a:rPr>
                <a:t>підприємствах, в установах чи організаціях усіх форм власності за умови забезпечення належного нагляду за їхньою поведінкою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49705" y="257488"/>
            <a:ext cx="8364511" cy="6368164"/>
            <a:chOff x="930" y="1185"/>
            <a:chExt cx="10725" cy="8895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1425" y="1185"/>
              <a:ext cx="4935" cy="1125"/>
            </a:xfrm>
            <a:prstGeom prst="flowChartDocumen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Позбавлення волі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6" name="AutoShape 4"/>
            <p:cNvCxnSpPr>
              <a:cxnSpLocks noChangeShapeType="1"/>
            </p:cNvCxnSpPr>
            <p:nvPr/>
          </p:nvCxnSpPr>
          <p:spPr bwMode="auto">
            <a:xfrm>
              <a:off x="6360" y="1515"/>
              <a:ext cx="8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7" name="AutoShape 5"/>
            <p:cNvCxnSpPr>
              <a:cxnSpLocks noChangeShapeType="1"/>
            </p:cNvCxnSpPr>
            <p:nvPr/>
          </p:nvCxnSpPr>
          <p:spPr bwMode="auto">
            <a:xfrm>
              <a:off x="7230" y="1515"/>
              <a:ext cx="0" cy="9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4035" y="2685"/>
              <a:ext cx="7620" cy="14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полягає в ізоляції засудженого та поміщенні його на певний строк до кримінально-виконавчої установи закритого типу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9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2228" y="3007"/>
              <a:ext cx="2010" cy="61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1545" y="4410"/>
              <a:ext cx="4170" cy="114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round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Встановлюється у межах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930" y="5859"/>
              <a:ext cx="2865" cy="69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від одного року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035" y="5859"/>
              <a:ext cx="2865" cy="8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до п’ятнадцяти років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83" name="AutoShape 11"/>
            <p:cNvCxnSpPr>
              <a:cxnSpLocks noChangeShapeType="1"/>
            </p:cNvCxnSpPr>
            <p:nvPr/>
          </p:nvCxnSpPr>
          <p:spPr bwMode="auto">
            <a:xfrm>
              <a:off x="5715" y="4950"/>
              <a:ext cx="1680" cy="4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7905" y="4410"/>
              <a:ext cx="3750" cy="458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при призначенні покарання за сукупністю вироків у випадку, якщо хоча б один із злочинів є особливо тяжким, загальний строк позбавлення волі може бути більшим п’ятнадцяти років, але не повинен перевищувати двадцяти п’яти років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85" name="AutoShape 13"/>
            <p:cNvCxnSpPr>
              <a:cxnSpLocks noChangeShapeType="1"/>
            </p:cNvCxnSpPr>
            <p:nvPr/>
          </p:nvCxnSpPr>
          <p:spPr bwMode="auto">
            <a:xfrm flipH="1">
              <a:off x="2055" y="5550"/>
              <a:ext cx="1560" cy="3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6" name="AutoShape 14"/>
            <p:cNvCxnSpPr>
              <a:cxnSpLocks noChangeShapeType="1"/>
            </p:cNvCxnSpPr>
            <p:nvPr/>
          </p:nvCxnSpPr>
          <p:spPr bwMode="auto">
            <a:xfrm>
              <a:off x="4035" y="5550"/>
              <a:ext cx="1260" cy="3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87" name="AutoShape 15"/>
            <p:cNvCxnSpPr>
              <a:cxnSpLocks noChangeShapeType="1"/>
            </p:cNvCxnSpPr>
            <p:nvPr/>
          </p:nvCxnSpPr>
          <p:spPr bwMode="auto">
            <a:xfrm rot="5400000">
              <a:off x="2452" y="6338"/>
              <a:ext cx="2235" cy="660"/>
            </a:xfrm>
            <a:prstGeom prst="bentConnector3">
              <a:avLst>
                <a:gd name="adj1" fmla="val 4997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930" y="7860"/>
              <a:ext cx="6795" cy="114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волі у випадку призначення такого покарання особам, які не досягли до вчинення злочину вісімнадцятирічного віку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4140" y="9000"/>
              <a:ext cx="390" cy="405"/>
            </a:xfrm>
            <a:prstGeom prst="downArrow">
              <a:avLst>
                <a:gd name="adj1" fmla="val 50000"/>
                <a:gd name="adj2" fmla="val 2596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1860" y="9405"/>
              <a:ext cx="4845" cy="67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 pitchFamily="18" charset="0"/>
                  <a:cs typeface="Arial" pitchFamily="34" charset="0"/>
                </a:rPr>
                <a:t>від шести місяців до десяти років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02_T_PGO_Template-Justice-4_3" id="{BF29FBB4-B034-4FB0-828E-8379E77467D0}" vid="{DEAE70AE-9D83-4EF3-BB74-A1D7F716961B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0102_T_PGO_Template-Justice-4_3" id="{BF29FBB4-B034-4FB0-828E-8379E77467D0}" vid="{9BAA316D-C20F-435A-BD48-87D8CBB66F6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831</TotalTime>
  <Words>2329</Words>
  <Application>Microsoft Office PowerPoint</Application>
  <PresentationFormat>Экран (4:3)</PresentationFormat>
  <Paragraphs>198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1_Custom Design</vt:lpstr>
      <vt:lpstr>Custom Design</vt:lpstr>
      <vt:lpstr>Покарання пов'язані із позбавленням волі.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user</dc:creator>
  <dc:description>© Copyright PresentationGo.com</dc:description>
  <cp:lastModifiedBy>User</cp:lastModifiedBy>
  <cp:revision>97</cp:revision>
  <dcterms:created xsi:type="dcterms:W3CDTF">2018-01-21T13:58:44Z</dcterms:created>
  <dcterms:modified xsi:type="dcterms:W3CDTF">2023-05-04T15:14:59Z</dcterms:modified>
  <cp:category>Templates</cp:category>
</cp:coreProperties>
</file>