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5" r:id="rId9"/>
    <p:sldId id="266" r:id="rId10"/>
    <p:sldId id="267" r:id="rId11"/>
    <p:sldId id="268" r:id="rId12"/>
    <p:sldId id="269" r:id="rId13"/>
    <p:sldId id="274" r:id="rId14"/>
    <p:sldId id="270" r:id="rId15"/>
    <p:sldId id="271" r:id="rId16"/>
    <p:sldId id="261" r:id="rId17"/>
    <p:sldId id="277" r:id="rId18"/>
    <p:sldId id="276" r:id="rId19"/>
    <p:sldId id="275" r:id="rId20"/>
    <p:sldId id="278" r:id="rId21"/>
    <p:sldId id="262" r:id="rId22"/>
    <p:sldId id="279" r:id="rId23"/>
    <p:sldId id="272" r:id="rId24"/>
    <p:sldId id="280" r:id="rId25"/>
    <p:sldId id="273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  <a:srgbClr val="DDD6EA"/>
    <a:srgbClr val="FF6600"/>
    <a:srgbClr val="FF004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63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4000">
                <a:schemeClr val="accent4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4000">
                <a:schemeClr val="accent4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8744" y="460145"/>
            <a:ext cx="5740280" cy="2249167"/>
          </a:xfrm>
          <a:noFill/>
        </p:spPr>
        <p:txBody>
          <a:bodyPr>
            <a:noAutofit/>
          </a:bodyPr>
          <a:lstStyle/>
          <a:p>
            <a:r>
              <a:rPr lang="uk-UA" sz="6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Тема: Міцні алкогольні напої</a:t>
            </a:r>
            <a:endParaRPr lang="ru-RU" sz="6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082" y="301752"/>
            <a:ext cx="7886700" cy="5875211"/>
          </a:xfrm>
        </p:spPr>
        <p:txBody>
          <a:bodyPr>
            <a:normAutofit/>
          </a:bodyPr>
          <a:lstStyle/>
          <a:p>
            <a:r>
              <a:rPr lang="en-US" b="1" dirty="0" err="1"/>
              <a:t>Añejo</a:t>
            </a:r>
            <a:r>
              <a:rPr lang="en-US" dirty="0"/>
              <a:t> ( «</a:t>
            </a:r>
            <a:r>
              <a:rPr lang="ru-RU" dirty="0" err="1"/>
              <a:t>витримана</a:t>
            </a:r>
            <a:r>
              <a:rPr lang="ru-RU" dirty="0"/>
              <a:t>» </a:t>
            </a:r>
            <a:r>
              <a:rPr lang="ru-RU" dirty="0" err="1"/>
              <a:t>або</a:t>
            </a:r>
            <a:r>
              <a:rPr lang="ru-RU" dirty="0"/>
              <a:t> «</a:t>
            </a:r>
            <a:r>
              <a:rPr lang="ru-RU" dirty="0" err="1"/>
              <a:t>старовинна</a:t>
            </a:r>
            <a:r>
              <a:rPr lang="ru-RU" dirty="0"/>
              <a:t>») - так </a:t>
            </a:r>
            <a:r>
              <a:rPr lang="ru-RU" dirty="0" err="1" smtClean="0"/>
              <a:t>маркують</a:t>
            </a:r>
            <a:r>
              <a:rPr lang="ru-RU" dirty="0" smtClean="0"/>
              <a:t> </a:t>
            </a:r>
            <a:r>
              <a:rPr lang="ru-RU" dirty="0" err="1" smtClean="0"/>
              <a:t>текілу</a:t>
            </a:r>
            <a:r>
              <a:rPr lang="ru-RU" dirty="0" smtClean="0"/>
              <a:t>, яку </a:t>
            </a:r>
            <a:r>
              <a:rPr lang="ru-RU" dirty="0" err="1" smtClean="0"/>
              <a:t>витримують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дубових</a:t>
            </a:r>
            <a:r>
              <a:rPr lang="ru-RU" dirty="0"/>
              <a:t> бочках </a:t>
            </a:r>
            <a:r>
              <a:rPr lang="ru-RU" dirty="0" err="1"/>
              <a:t>обсягом</a:t>
            </a:r>
            <a:r>
              <a:rPr lang="ru-RU" dirty="0"/>
              <a:t> не </a:t>
            </a:r>
            <a:r>
              <a:rPr lang="ru-RU" dirty="0" err="1"/>
              <a:t>більше</a:t>
            </a:r>
            <a:r>
              <a:rPr lang="ru-RU" dirty="0"/>
              <a:t> 600 л </a:t>
            </a:r>
            <a:r>
              <a:rPr lang="ru-RU" dirty="0" err="1"/>
              <a:t>від</a:t>
            </a:r>
            <a:r>
              <a:rPr lang="ru-RU" dirty="0"/>
              <a:t> 1 до 3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en-US" b="1" dirty="0" smtClean="0"/>
              <a:t>Extra </a:t>
            </a:r>
            <a:r>
              <a:rPr lang="en-US" b="1" dirty="0" err="1"/>
              <a:t>añejo</a:t>
            </a:r>
            <a:r>
              <a:rPr lang="en-US" b="1" dirty="0"/>
              <a:t> </a:t>
            </a:r>
            <a:r>
              <a:rPr lang="en-US" dirty="0"/>
              <a:t>( «</a:t>
            </a:r>
            <a:r>
              <a:rPr lang="ru-RU" dirty="0" err="1"/>
              <a:t>екстра-витримана</a:t>
            </a:r>
            <a:r>
              <a:rPr lang="ru-RU" dirty="0"/>
              <a:t>» </a:t>
            </a:r>
            <a:r>
              <a:rPr lang="ru-RU" dirty="0" err="1"/>
              <a:t>або</a:t>
            </a:r>
            <a:r>
              <a:rPr lang="ru-RU" dirty="0"/>
              <a:t> «ультра-</a:t>
            </a:r>
            <a:r>
              <a:rPr lang="ru-RU" dirty="0" err="1"/>
              <a:t>витримана</a:t>
            </a:r>
            <a:r>
              <a:rPr lang="ru-RU" dirty="0"/>
              <a:t>») - </a:t>
            </a:r>
            <a:r>
              <a:rPr lang="ru-RU" dirty="0" err="1"/>
              <a:t>текіла</a:t>
            </a:r>
            <a:r>
              <a:rPr lang="ru-RU" dirty="0"/>
              <a:t>, яка провела в </a:t>
            </a:r>
            <a:r>
              <a:rPr lang="ru-RU" dirty="0" err="1"/>
              <a:t>дубовій</a:t>
            </a:r>
            <a:r>
              <a:rPr lang="ru-RU" dirty="0"/>
              <a:t> </a:t>
            </a:r>
            <a:r>
              <a:rPr lang="ru-RU" dirty="0" err="1"/>
              <a:t>бочці</a:t>
            </a:r>
            <a:r>
              <a:rPr lang="ru-RU" dirty="0"/>
              <a:t> </a:t>
            </a:r>
            <a:r>
              <a:rPr lang="ru-RU" dirty="0" err="1"/>
              <a:t>мінімум</a:t>
            </a:r>
            <a:r>
              <a:rPr lang="ru-RU" dirty="0"/>
              <a:t> 3 </a:t>
            </a:r>
            <a:r>
              <a:rPr lang="ru-RU" dirty="0" smtClean="0"/>
              <a:t>роки та </a:t>
            </a:r>
            <a:r>
              <a:rPr lang="ru-RU" dirty="0" err="1" smtClean="0"/>
              <a:t>більше</a:t>
            </a:r>
            <a:r>
              <a:rPr lang="ru-RU" dirty="0" smtClean="0"/>
              <a:t>. </a:t>
            </a:r>
          </a:p>
          <a:p>
            <a:r>
              <a:rPr lang="en-US" b="1" dirty="0" err="1" smtClean="0"/>
              <a:t>Curados</a:t>
            </a:r>
            <a:r>
              <a:rPr lang="en-US" b="1" dirty="0" smtClean="0"/>
              <a:t> </a:t>
            </a:r>
            <a:r>
              <a:rPr lang="en-US" dirty="0"/>
              <a:t>( «</a:t>
            </a:r>
            <a:r>
              <a:rPr lang="ru-RU" dirty="0" err="1"/>
              <a:t>ароматизована</a:t>
            </a:r>
            <a:r>
              <a:rPr lang="ru-RU" dirty="0"/>
              <a:t>»)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 smtClean="0"/>
              <a:t>текіла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додаванням</a:t>
            </a:r>
            <a:r>
              <a:rPr lang="ru-RU" dirty="0"/>
              <a:t> </a:t>
            </a:r>
            <a:r>
              <a:rPr lang="ru-RU" dirty="0" err="1"/>
              <a:t>натуральних</a:t>
            </a:r>
            <a:r>
              <a:rPr lang="ru-RU" dirty="0"/>
              <a:t> </a:t>
            </a:r>
            <a:r>
              <a:rPr lang="ru-RU" dirty="0" err="1"/>
              <a:t>смакових</a:t>
            </a:r>
            <a:r>
              <a:rPr lang="ru-RU" dirty="0"/>
              <a:t> </a:t>
            </a:r>
            <a:r>
              <a:rPr lang="ru-RU" dirty="0" err="1"/>
              <a:t>інгредієнтів</a:t>
            </a:r>
            <a:r>
              <a:rPr lang="ru-RU" dirty="0"/>
              <a:t>, таких як лимон, апельсин, мандарин, </a:t>
            </a:r>
            <a:r>
              <a:rPr lang="ru-RU" dirty="0" err="1"/>
              <a:t>полуниця</a:t>
            </a:r>
            <a:r>
              <a:rPr lang="ru-RU" dirty="0"/>
              <a:t>, ананас і груша. </a:t>
            </a:r>
          </a:p>
        </p:txBody>
      </p:sp>
      <p:sp>
        <p:nvSpPr>
          <p:cNvPr id="4" name="AutoShape 2" descr="Этикетка текилы Casamigo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" y="3099816"/>
            <a:ext cx="4288536" cy="3584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432" y="3099816"/>
            <a:ext cx="438912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5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3282"/>
          </a:xfrm>
        </p:spPr>
        <p:txBody>
          <a:bodyPr/>
          <a:lstStyle/>
          <a:p>
            <a:pPr algn="ctr"/>
            <a:r>
              <a:rPr lang="uk-UA" b="1" dirty="0" smtClean="0"/>
              <a:t>Віскі (відео)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9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802" y="886335"/>
            <a:ext cx="7886700" cy="668146"/>
          </a:xfrm>
        </p:spPr>
        <p:txBody>
          <a:bodyPr>
            <a:noAutofit/>
          </a:bodyPr>
          <a:lstStyle/>
          <a:p>
            <a:pPr algn="just"/>
            <a:r>
              <a:rPr lang="uk-UA" sz="2400" b="1" dirty="0"/>
              <a:t>Віскі </a:t>
            </a:r>
            <a:r>
              <a:rPr lang="uk-UA" sz="2400" dirty="0"/>
              <a:t>(</a:t>
            </a:r>
            <a:r>
              <a:rPr lang="uk-UA" sz="2400" dirty="0" err="1"/>
              <a:t>англ</a:t>
            </a:r>
            <a:r>
              <a:rPr lang="uk-UA" sz="2400" dirty="0"/>
              <a:t>. </a:t>
            </a:r>
            <a:r>
              <a:rPr lang="en-US" sz="2400" dirty="0"/>
              <a:t>whiskey, </a:t>
            </a:r>
            <a:r>
              <a:rPr lang="uk-UA" sz="2400" dirty="0"/>
              <a:t>у Шотландії </a:t>
            </a:r>
            <a:r>
              <a:rPr lang="en-US" sz="2400" dirty="0"/>
              <a:t>whisky, </a:t>
            </a:r>
            <a:r>
              <a:rPr lang="uk-UA" sz="2400" dirty="0"/>
              <a:t>від </a:t>
            </a:r>
            <a:r>
              <a:rPr lang="uk-UA" sz="2400" dirty="0" err="1"/>
              <a:t>шотл</a:t>
            </a:r>
            <a:r>
              <a:rPr lang="uk-UA" sz="2400" dirty="0"/>
              <a:t>. </a:t>
            </a:r>
            <a:r>
              <a:rPr lang="uk-UA" sz="2400" dirty="0" err="1"/>
              <a:t>гел</a:t>
            </a:r>
            <a:r>
              <a:rPr lang="uk-UA" sz="2400" dirty="0"/>
              <a:t>. </a:t>
            </a:r>
            <a:r>
              <a:rPr lang="en-US" sz="2400" dirty="0" err="1"/>
              <a:t>uisque</a:t>
            </a:r>
            <a:r>
              <a:rPr lang="en-US" sz="2400" dirty="0"/>
              <a:t> </a:t>
            </a:r>
            <a:r>
              <a:rPr lang="en-US" sz="2400" dirty="0" err="1"/>
              <a:t>baugh</a:t>
            </a:r>
            <a:r>
              <a:rPr lang="en-US" sz="2400" dirty="0"/>
              <a:t> </a:t>
            </a:r>
            <a:r>
              <a:rPr lang="uk-UA" sz="2400" dirty="0"/>
              <a:t>чи </a:t>
            </a:r>
            <a:r>
              <a:rPr lang="uk-UA" sz="2400" dirty="0" err="1"/>
              <a:t>ірл</a:t>
            </a:r>
            <a:r>
              <a:rPr lang="uk-UA" sz="2400" dirty="0"/>
              <a:t>. </a:t>
            </a:r>
            <a:r>
              <a:rPr lang="en-US" sz="2400" dirty="0" err="1"/>
              <a:t>uisce</a:t>
            </a:r>
            <a:r>
              <a:rPr lang="en-US" sz="2400" dirty="0"/>
              <a:t> </a:t>
            </a:r>
            <a:r>
              <a:rPr lang="en-US" sz="2400" dirty="0" err="1"/>
              <a:t>beatha</a:t>
            </a:r>
            <a:r>
              <a:rPr lang="en-US" sz="2400" dirty="0"/>
              <a:t> — </a:t>
            </a:r>
            <a:r>
              <a:rPr lang="uk-UA" sz="2400" dirty="0"/>
              <a:t>вода </a:t>
            </a:r>
            <a:r>
              <a:rPr lang="uk-UA" sz="2400" dirty="0" smtClean="0"/>
              <a:t>життя) </a:t>
            </a:r>
            <a:r>
              <a:rPr lang="uk-UA" sz="2400" dirty="0"/>
              <a:t>— національний алкогольний напій Шотландії та Ірландії, який отримують перегонкою (дистиляцією) </a:t>
            </a:r>
            <a:r>
              <a:rPr lang="uk-UA" sz="2400" dirty="0" smtClean="0"/>
              <a:t>забродженого </a:t>
            </a:r>
            <a:r>
              <a:rPr lang="uk-UA" sz="2400" dirty="0"/>
              <a:t>зернового солоду і витримки спирту у дерев'яних (зазвичай, дубових) бочках (</a:t>
            </a:r>
            <a:r>
              <a:rPr lang="en-US" sz="2400" dirty="0"/>
              <a:t>cask).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914" y="2194560"/>
            <a:ext cx="7886700" cy="3954971"/>
          </a:xfrm>
        </p:spPr>
        <p:txBody>
          <a:bodyPr/>
          <a:lstStyle/>
          <a:p>
            <a:r>
              <a:rPr lang="ru-RU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Віскі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поділяється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на два </a:t>
            </a:r>
            <a:r>
              <a:rPr lang="ru-RU" b="1" dirty="0" err="1">
                <a:solidFill>
                  <a:srgbClr val="202122"/>
                </a:solidFill>
                <a:latin typeface="Arial" panose="020B0604020202020204" pitchFamily="34" charset="0"/>
              </a:rPr>
              <a:t>основні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види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: і </a:t>
            </a:r>
            <a:r>
              <a:rPr lang="ru-RU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зернове</a:t>
            </a:r>
            <a:endParaRPr lang="ru-RU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u="sng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Солодове</a:t>
            </a:r>
            <a:r>
              <a:rPr lang="ru-RU" u="sng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u="sng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ru-RU" i="1" u="sng" dirty="0" err="1">
                <a:solidFill>
                  <a:srgbClr val="202122"/>
                </a:solidFill>
                <a:latin typeface="Arial" panose="020B0604020202020204" pitchFamily="34" charset="0"/>
              </a:rPr>
              <a:t>malt</a:t>
            </a:r>
            <a:r>
              <a:rPr lang="ru-RU" u="sng" dirty="0">
                <a:solidFill>
                  <a:srgbClr val="202122"/>
                </a:solidFill>
                <a:latin typeface="Arial" panose="020B0604020202020204" pitchFamily="34" charset="0"/>
              </a:rPr>
              <a:t>)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-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віскі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вироблене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виключно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з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солодженого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ячменю і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дистильоване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у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перегінному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кубі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ru-RU" u="sng" dirty="0" smtClean="0">
                <a:solidFill>
                  <a:srgbClr val="202122"/>
                </a:solidFill>
                <a:latin typeface="Arial" panose="020B0604020202020204" pitchFamily="34" charset="0"/>
              </a:rPr>
              <a:t>Зернове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ru-RU" i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grain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) – </a:t>
            </a:r>
            <a:r>
              <a:rPr lang="ru-RU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віскі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що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виробляється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з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солодженого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і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несолодженого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ячменю з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використанням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інших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видів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зерна.</a:t>
            </a:r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912" y="4025250"/>
            <a:ext cx="2774060" cy="24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70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365127"/>
            <a:ext cx="8833104" cy="9424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err="1"/>
              <a:t>Солодові</a:t>
            </a:r>
            <a:r>
              <a:rPr lang="ru-RU" sz="3100" b="1" dirty="0"/>
              <a:t> </a:t>
            </a:r>
            <a:r>
              <a:rPr lang="ru-RU" sz="3100" b="1" dirty="0" smtClean="0"/>
              <a:t>та </a:t>
            </a:r>
            <a:r>
              <a:rPr lang="ru-RU" sz="3100" b="1" dirty="0" err="1"/>
              <a:t>зернові</a:t>
            </a:r>
            <a:r>
              <a:rPr lang="ru-RU" sz="3100" b="1" dirty="0"/>
              <a:t> </a:t>
            </a:r>
            <a:r>
              <a:rPr lang="ru-RU" sz="3100" b="1" dirty="0" err="1"/>
              <a:t>віскі</a:t>
            </a:r>
            <a:r>
              <a:rPr lang="ru-RU" sz="3100" b="1" dirty="0"/>
              <a:t> </a:t>
            </a:r>
            <a:r>
              <a:rPr lang="ru-RU" sz="3100" b="1" dirty="0" err="1"/>
              <a:t>поєднують</a:t>
            </a:r>
            <a:r>
              <a:rPr lang="ru-RU" sz="3100" b="1" dirty="0"/>
              <a:t> </a:t>
            </a:r>
            <a:r>
              <a:rPr lang="ru-RU" sz="3100" b="1" dirty="0" err="1"/>
              <a:t>різними</a:t>
            </a:r>
            <a:r>
              <a:rPr lang="ru-RU" sz="3100" b="1" dirty="0"/>
              <a:t> способами: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96696"/>
            <a:ext cx="7886700" cy="5180267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односолодове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en-US" b="1" dirty="0"/>
              <a:t>single malt) </a:t>
            </a:r>
            <a:r>
              <a:rPr lang="en-US" dirty="0"/>
              <a:t>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солодове</a:t>
            </a:r>
            <a:r>
              <a:rPr lang="ru-RU" dirty="0"/>
              <a:t> </a:t>
            </a:r>
            <a:r>
              <a:rPr lang="ru-RU" dirty="0" err="1"/>
              <a:t>віскі</a:t>
            </a:r>
            <a:r>
              <a:rPr lang="ru-RU" dirty="0"/>
              <a:t>, </a:t>
            </a:r>
            <a:r>
              <a:rPr lang="ru-RU" dirty="0" err="1"/>
              <a:t>вироблене</a:t>
            </a:r>
            <a:r>
              <a:rPr lang="ru-RU" dirty="0"/>
              <a:t> на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 smtClean="0"/>
              <a:t>віскікурні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b="1" dirty="0" err="1"/>
              <a:t>купажоване</a:t>
            </a:r>
            <a:r>
              <a:rPr lang="ru-RU" b="1" dirty="0"/>
              <a:t> </a:t>
            </a:r>
            <a:r>
              <a:rPr lang="ru-RU" b="1" dirty="0" err="1"/>
              <a:t>солодове</a:t>
            </a:r>
            <a:r>
              <a:rPr lang="ru-RU" b="1" dirty="0"/>
              <a:t> </a:t>
            </a:r>
            <a:r>
              <a:rPr lang="ru-RU" b="1" dirty="0" err="1"/>
              <a:t>віскі</a:t>
            </a:r>
            <a:r>
              <a:rPr lang="ru-RU" b="1" dirty="0"/>
              <a:t> (</a:t>
            </a:r>
            <a:r>
              <a:rPr lang="en-US" b="1" dirty="0"/>
              <a:t>blended malt) </a:t>
            </a:r>
            <a:r>
              <a:rPr lang="ru-RU" dirty="0" err="1"/>
              <a:t>виробляють</a:t>
            </a:r>
            <a:r>
              <a:rPr lang="ru-RU" dirty="0"/>
              <a:t> шляхом </a:t>
            </a:r>
            <a:r>
              <a:rPr lang="ru-RU" dirty="0" err="1"/>
              <a:t>купажування</a:t>
            </a:r>
            <a:r>
              <a:rPr lang="ru-RU" dirty="0"/>
              <a:t> </a:t>
            </a:r>
            <a:r>
              <a:rPr lang="ru-RU" dirty="0" err="1"/>
              <a:t>солодових</a:t>
            </a:r>
            <a:r>
              <a:rPr lang="ru-RU" dirty="0"/>
              <a:t> </a:t>
            </a:r>
            <a:r>
              <a:rPr lang="ru-RU" dirty="0" err="1"/>
              <a:t>віскі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 smtClean="0"/>
              <a:t>віскікурень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b="1" dirty="0" err="1"/>
              <a:t>однозернові</a:t>
            </a:r>
            <a:r>
              <a:rPr lang="ru-RU" b="1" dirty="0"/>
              <a:t> </a:t>
            </a:r>
            <a:r>
              <a:rPr lang="ru-RU" b="1" dirty="0" err="1"/>
              <a:t>віскі</a:t>
            </a:r>
            <a:r>
              <a:rPr lang="ru-RU" b="1" dirty="0"/>
              <a:t> (</a:t>
            </a:r>
            <a:r>
              <a:rPr lang="en-US" b="1" dirty="0"/>
              <a:t>single grain) </a:t>
            </a:r>
            <a:r>
              <a:rPr lang="en-US" dirty="0"/>
              <a:t>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зерновий</a:t>
            </a:r>
            <a:r>
              <a:rPr lang="ru-RU" dirty="0"/>
              <a:t> </a:t>
            </a:r>
            <a:r>
              <a:rPr lang="ru-RU" dirty="0" err="1"/>
              <a:t>віскі</a:t>
            </a:r>
            <a:r>
              <a:rPr lang="ru-RU" dirty="0"/>
              <a:t>, </a:t>
            </a:r>
            <a:r>
              <a:rPr lang="ru-RU" dirty="0" err="1"/>
              <a:t>вироблене</a:t>
            </a:r>
            <a:r>
              <a:rPr lang="ru-RU" dirty="0"/>
              <a:t> на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віскікурні</a:t>
            </a:r>
            <a:r>
              <a:rPr lang="ru-RU" dirty="0"/>
              <a:t>;</a:t>
            </a:r>
          </a:p>
          <a:p>
            <a:r>
              <a:rPr lang="ru-RU" b="1" dirty="0" err="1"/>
              <a:t>купажоване</a:t>
            </a:r>
            <a:r>
              <a:rPr lang="ru-RU" b="1" dirty="0"/>
              <a:t> </a:t>
            </a:r>
            <a:r>
              <a:rPr lang="ru-RU" b="1" dirty="0" err="1"/>
              <a:t>зернові</a:t>
            </a:r>
            <a:r>
              <a:rPr lang="ru-RU" b="1" dirty="0"/>
              <a:t> </a:t>
            </a:r>
            <a:r>
              <a:rPr lang="ru-RU" b="1" dirty="0" err="1"/>
              <a:t>віскі</a:t>
            </a:r>
            <a:r>
              <a:rPr lang="ru-RU" b="1" dirty="0"/>
              <a:t> (</a:t>
            </a:r>
            <a:r>
              <a:rPr lang="en-US" b="1" dirty="0"/>
              <a:t>blended grain) </a:t>
            </a:r>
            <a:r>
              <a:rPr lang="ru-RU" dirty="0" err="1"/>
              <a:t>виробляють</a:t>
            </a:r>
            <a:r>
              <a:rPr lang="ru-RU" dirty="0"/>
              <a:t> шляхом </a:t>
            </a:r>
            <a:r>
              <a:rPr lang="ru-RU" dirty="0" err="1"/>
              <a:t>купажування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зернових</a:t>
            </a:r>
            <a:r>
              <a:rPr lang="ru-RU" dirty="0"/>
              <a:t> </a:t>
            </a:r>
            <a:r>
              <a:rPr lang="ru-RU" dirty="0" err="1"/>
              <a:t>віскі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віскікурень</a:t>
            </a:r>
            <a:r>
              <a:rPr lang="ru-RU" dirty="0"/>
              <a:t>;</a:t>
            </a:r>
          </a:p>
          <a:p>
            <a:r>
              <a:rPr lang="ru-RU" b="1" dirty="0" err="1"/>
              <a:t>купажовані</a:t>
            </a:r>
            <a:r>
              <a:rPr lang="ru-RU" b="1" dirty="0"/>
              <a:t> (</a:t>
            </a:r>
            <a:r>
              <a:rPr lang="ru-RU" b="1" dirty="0" err="1"/>
              <a:t>змішані</a:t>
            </a:r>
            <a:r>
              <a:rPr lang="ru-RU" b="1" dirty="0"/>
              <a:t>) </a:t>
            </a:r>
            <a:r>
              <a:rPr lang="ru-RU" b="1" dirty="0" err="1"/>
              <a:t>віскі</a:t>
            </a:r>
            <a:r>
              <a:rPr lang="ru-RU" b="1" dirty="0"/>
              <a:t> (</a:t>
            </a:r>
            <a:r>
              <a:rPr lang="en-US" b="1" dirty="0"/>
              <a:t>blended) </a:t>
            </a:r>
            <a:r>
              <a:rPr lang="en-US" dirty="0"/>
              <a:t>— </a:t>
            </a:r>
            <a:r>
              <a:rPr lang="ru-RU" dirty="0" err="1"/>
              <a:t>це</a:t>
            </a:r>
            <a:r>
              <a:rPr lang="ru-RU" dirty="0"/>
              <a:t>, </a:t>
            </a:r>
            <a:r>
              <a:rPr lang="ru-RU" dirty="0" err="1"/>
              <a:t>зазвичай</a:t>
            </a:r>
            <a:r>
              <a:rPr lang="ru-RU" dirty="0"/>
              <a:t>, </a:t>
            </a:r>
            <a:r>
              <a:rPr lang="ru-RU" dirty="0" err="1"/>
              <a:t>дешевші</a:t>
            </a:r>
            <a:r>
              <a:rPr lang="ru-RU" dirty="0"/>
              <a:t> </a:t>
            </a:r>
            <a:r>
              <a:rPr lang="ru-RU" dirty="0" err="1"/>
              <a:t>віскі</a:t>
            </a:r>
            <a:r>
              <a:rPr lang="ru-RU" dirty="0"/>
              <a:t>, </a:t>
            </a:r>
            <a:r>
              <a:rPr lang="ru-RU" dirty="0" err="1"/>
              <a:t>вироблені</a:t>
            </a:r>
            <a:r>
              <a:rPr lang="ru-RU" dirty="0"/>
              <a:t> шляхом </a:t>
            </a:r>
            <a:r>
              <a:rPr lang="ru-RU" dirty="0" err="1"/>
              <a:t>змішування</a:t>
            </a:r>
            <a:r>
              <a:rPr lang="ru-RU" dirty="0"/>
              <a:t> </a:t>
            </a:r>
            <a:r>
              <a:rPr lang="ru-RU" dirty="0" err="1"/>
              <a:t>солодових</a:t>
            </a:r>
            <a:r>
              <a:rPr lang="ru-RU" dirty="0"/>
              <a:t> і </a:t>
            </a:r>
            <a:r>
              <a:rPr lang="ru-RU" dirty="0" err="1"/>
              <a:t>зернових</a:t>
            </a:r>
            <a:r>
              <a:rPr lang="ru-RU" dirty="0"/>
              <a:t> </a:t>
            </a:r>
            <a:r>
              <a:rPr lang="ru-RU" dirty="0" err="1"/>
              <a:t>віскі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24" y="4487640"/>
            <a:ext cx="3358705" cy="216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2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5578"/>
          </a:xfrm>
        </p:spPr>
        <p:txBody>
          <a:bodyPr/>
          <a:lstStyle/>
          <a:p>
            <a:pPr algn="ctr"/>
            <a:r>
              <a:rPr lang="uk-UA" b="1" dirty="0" smtClean="0"/>
              <a:t>Джин (відео)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4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7"/>
            <a:ext cx="8833104" cy="9150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Залежно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технології</a:t>
            </a:r>
            <a:r>
              <a:rPr lang="ru-RU" b="1" dirty="0"/>
              <a:t> </a:t>
            </a:r>
            <a:r>
              <a:rPr lang="ru-RU" b="1" dirty="0" err="1"/>
              <a:t>виробництва</a:t>
            </a:r>
            <a:r>
              <a:rPr lang="ru-RU" b="1" dirty="0"/>
              <a:t> </a:t>
            </a:r>
            <a:r>
              <a:rPr lang="ru-RU" b="1" dirty="0" smtClean="0"/>
              <a:t>джин </a:t>
            </a:r>
            <a:r>
              <a:rPr lang="ru-RU" b="1" dirty="0" err="1" smtClean="0"/>
              <a:t>буває</a:t>
            </a:r>
            <a:r>
              <a:rPr lang="ru-RU" b="1" dirty="0" smtClean="0"/>
              <a:t> </a:t>
            </a:r>
            <a:r>
              <a:rPr lang="ru-RU" b="1" dirty="0" err="1"/>
              <a:t>наступних</a:t>
            </a:r>
            <a:r>
              <a:rPr lang="ru-RU" b="1" dirty="0"/>
              <a:t> </a:t>
            </a:r>
            <a:r>
              <a:rPr lang="ru-RU" b="1" dirty="0" err="1"/>
              <a:t>видів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" y="1216152"/>
            <a:ext cx="8513064" cy="5385816"/>
          </a:xfrm>
        </p:spPr>
        <p:txBody>
          <a:bodyPr>
            <a:normAutofit/>
          </a:bodyPr>
          <a:lstStyle/>
          <a:p>
            <a:r>
              <a:rPr lang="en-US" b="1" dirty="0"/>
              <a:t>London Dry Gin</a:t>
            </a:r>
            <a:r>
              <a:rPr lang="en-US" dirty="0"/>
              <a:t> (</a:t>
            </a:r>
            <a:r>
              <a:rPr lang="ru-RU" dirty="0" err="1"/>
              <a:t>сухий</a:t>
            </a:r>
            <a:r>
              <a:rPr lang="ru-RU" dirty="0"/>
              <a:t> </a:t>
            </a:r>
            <a:r>
              <a:rPr lang="ru-RU" dirty="0" err="1"/>
              <a:t>лондонський</a:t>
            </a:r>
            <a:r>
              <a:rPr lang="ru-RU" dirty="0"/>
              <a:t> джин) - </a:t>
            </a:r>
            <a:r>
              <a:rPr lang="ru-RU" dirty="0" err="1"/>
              <a:t>отримують</a:t>
            </a:r>
            <a:r>
              <a:rPr lang="ru-RU" dirty="0"/>
              <a:t> методом </a:t>
            </a:r>
            <a:r>
              <a:rPr lang="ru-RU" dirty="0" err="1"/>
              <a:t>дистиляції</a:t>
            </a:r>
            <a:r>
              <a:rPr lang="ru-RU" dirty="0"/>
              <a:t>, не </a:t>
            </a:r>
            <a:r>
              <a:rPr lang="ru-RU" dirty="0" err="1"/>
              <a:t>містить</a:t>
            </a:r>
            <a:r>
              <a:rPr lang="ru-RU" dirty="0"/>
              <a:t> в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цукру</a:t>
            </a:r>
            <a:r>
              <a:rPr lang="ru-RU" dirty="0"/>
              <a:t>.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напоєм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.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назву</a:t>
            </a:r>
            <a:r>
              <a:rPr lang="ru-RU" dirty="0"/>
              <a:t>, проводиться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, не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Лондоні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 smtClean="0"/>
              <a:t>міцність</a:t>
            </a:r>
            <a:r>
              <a:rPr lang="ru-RU" dirty="0" smtClean="0"/>
              <a:t> </a:t>
            </a:r>
            <a:r>
              <a:rPr lang="ru-RU" dirty="0" err="1"/>
              <a:t>коливається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40 до 47 </a:t>
            </a:r>
            <a:r>
              <a:rPr lang="ru-RU" dirty="0" err="1"/>
              <a:t>градусів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en-US" b="1" dirty="0" smtClean="0"/>
              <a:t>Plymouth </a:t>
            </a:r>
            <a:r>
              <a:rPr lang="en-US" b="1" dirty="0"/>
              <a:t>Gin</a:t>
            </a:r>
            <a:r>
              <a:rPr lang="en-US" dirty="0"/>
              <a:t> - </a:t>
            </a:r>
            <a:r>
              <a:rPr lang="ru-RU" dirty="0"/>
              <a:t>проводиться в </a:t>
            </a:r>
            <a:r>
              <a:rPr lang="ru-RU" dirty="0" err="1"/>
              <a:t>англійському</a:t>
            </a:r>
            <a:r>
              <a:rPr lang="ru-RU" dirty="0"/>
              <a:t>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Плімут</a:t>
            </a:r>
            <a:r>
              <a:rPr lang="ru-RU" dirty="0"/>
              <a:t> графства Девоншир.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різновид</a:t>
            </a:r>
            <a:r>
              <a:rPr lang="ru-RU" dirty="0"/>
              <a:t> напою </a:t>
            </a:r>
            <a:r>
              <a:rPr lang="ru-RU" dirty="0" err="1"/>
              <a:t>захищається</a:t>
            </a:r>
            <a:r>
              <a:rPr lang="ru-RU" dirty="0"/>
              <a:t> </a:t>
            </a:r>
            <a:r>
              <a:rPr lang="ru-RU" dirty="0" err="1"/>
              <a:t>авторським</a:t>
            </a:r>
            <a:r>
              <a:rPr lang="ru-RU" dirty="0"/>
              <a:t> правом.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виробники</a:t>
            </a:r>
            <a:r>
              <a:rPr lang="ru-RU" dirty="0"/>
              <a:t> </a:t>
            </a:r>
            <a:r>
              <a:rPr lang="ru-RU" dirty="0" err="1"/>
              <a:t>Плімута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право </a:t>
            </a:r>
            <a:r>
              <a:rPr lang="ru-RU" dirty="0" err="1"/>
              <a:t>вказувати</a:t>
            </a:r>
            <a:r>
              <a:rPr lang="ru-RU" dirty="0"/>
              <a:t> на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етикетках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«</a:t>
            </a:r>
            <a:r>
              <a:rPr lang="en-US" dirty="0"/>
              <a:t>Plymouth Gin». </a:t>
            </a:r>
            <a:r>
              <a:rPr lang="ru-RU" dirty="0"/>
              <a:t>За </a:t>
            </a:r>
            <a:r>
              <a:rPr lang="ru-RU" dirty="0" err="1"/>
              <a:t>технологією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, </a:t>
            </a:r>
            <a:r>
              <a:rPr lang="ru-RU" dirty="0" err="1" smtClean="0"/>
              <a:t>якістю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 smtClean="0"/>
              <a:t>міцністю</a:t>
            </a:r>
            <a:r>
              <a:rPr lang="ru-RU" dirty="0" smtClean="0"/>
              <a:t> </a:t>
            </a:r>
            <a:r>
              <a:rPr lang="ru-RU" dirty="0"/>
              <a:t>практично не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(</a:t>
            </a:r>
            <a:r>
              <a:rPr lang="ru-RU" dirty="0" err="1"/>
              <a:t>лондонського</a:t>
            </a:r>
            <a:r>
              <a:rPr lang="ru-RU" dirty="0"/>
              <a:t>) виду.</a:t>
            </a:r>
          </a:p>
          <a:p>
            <a:r>
              <a:rPr lang="en-US" b="1" dirty="0"/>
              <a:t>Yellow Gin</a:t>
            </a:r>
            <a:r>
              <a:rPr lang="en-US" dirty="0"/>
              <a:t> - </a:t>
            </a:r>
            <a:r>
              <a:rPr lang="ru-RU" dirty="0"/>
              <a:t>джин янтарного </a:t>
            </a:r>
            <a:r>
              <a:rPr lang="ru-RU" dirty="0" err="1"/>
              <a:t>кольору</a:t>
            </a:r>
            <a:r>
              <a:rPr lang="ru-RU" dirty="0"/>
              <a:t> </a:t>
            </a:r>
            <a:r>
              <a:rPr lang="ru-RU" dirty="0" err="1"/>
              <a:t>міцністю</a:t>
            </a:r>
            <a:r>
              <a:rPr lang="ru-RU" dirty="0"/>
              <a:t> 39-45 </a:t>
            </a:r>
            <a:r>
              <a:rPr lang="ru-RU" dirty="0" err="1"/>
              <a:t>градусів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настоюється</a:t>
            </a:r>
            <a:r>
              <a:rPr lang="ru-RU" dirty="0"/>
              <a:t> в </a:t>
            </a:r>
            <a:r>
              <a:rPr lang="ru-RU" dirty="0" err="1"/>
              <a:t>дубових</a:t>
            </a:r>
            <a:r>
              <a:rPr lang="ru-RU" dirty="0"/>
              <a:t> бочках з-</a:t>
            </a:r>
            <a:r>
              <a:rPr lang="ru-RU" dirty="0" err="1"/>
              <a:t>під</a:t>
            </a:r>
            <a:r>
              <a:rPr lang="ru-RU" dirty="0"/>
              <a:t> хересу.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фахівців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не </a:t>
            </a:r>
            <a:r>
              <a:rPr lang="ru-RU" dirty="0" err="1"/>
              <a:t>відносять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вид до </a:t>
            </a:r>
            <a:r>
              <a:rPr lang="ru-RU" dirty="0" err="1"/>
              <a:t>традиційного</a:t>
            </a:r>
            <a:r>
              <a:rPr lang="ru-RU" dirty="0"/>
              <a:t> джину, в продажу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зустрічається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.</a:t>
            </a:r>
          </a:p>
          <a:p>
            <a:r>
              <a:rPr lang="ru-RU" b="1" dirty="0" err="1" smtClean="0"/>
              <a:t>Голландський</a:t>
            </a:r>
            <a:r>
              <a:rPr lang="ru-RU" b="1" dirty="0" smtClean="0"/>
              <a:t> </a:t>
            </a:r>
            <a:r>
              <a:rPr lang="ru-RU" b="1" dirty="0"/>
              <a:t>джин</a:t>
            </a:r>
            <a:r>
              <a:rPr lang="ru-RU" dirty="0"/>
              <a:t> 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англійського</a:t>
            </a:r>
            <a:r>
              <a:rPr lang="ru-RU" dirty="0"/>
              <a:t> </a:t>
            </a:r>
            <a:r>
              <a:rPr lang="ru-RU" dirty="0" err="1"/>
              <a:t>яскраво</a:t>
            </a:r>
            <a:r>
              <a:rPr lang="ru-RU" dirty="0"/>
              <a:t> </a:t>
            </a:r>
            <a:r>
              <a:rPr lang="ru-RU" dirty="0" err="1"/>
              <a:t>вираженим</a:t>
            </a:r>
            <a:r>
              <a:rPr lang="ru-RU" dirty="0"/>
              <a:t> </a:t>
            </a:r>
            <a:r>
              <a:rPr lang="ru-RU" dirty="0" err="1"/>
              <a:t>зерновим</a:t>
            </a:r>
            <a:r>
              <a:rPr lang="ru-RU" dirty="0"/>
              <a:t> запахом і </a:t>
            </a:r>
            <a:r>
              <a:rPr lang="ru-RU" dirty="0" err="1"/>
              <a:t>технологією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 smtClean="0"/>
              <a:t>. </a:t>
            </a:r>
            <a:r>
              <a:rPr lang="ru-RU" dirty="0" err="1" smtClean="0"/>
              <a:t>Міцність</a:t>
            </a:r>
            <a:r>
              <a:rPr lang="ru-RU" dirty="0" smtClean="0"/>
              <a:t> готового </a:t>
            </a:r>
            <a:r>
              <a:rPr lang="ru-RU" dirty="0"/>
              <a:t>напою </a:t>
            </a:r>
            <a:r>
              <a:rPr lang="ru-RU" dirty="0" smtClean="0"/>
              <a:t>35 </a:t>
            </a:r>
            <a:r>
              <a:rPr lang="ru-RU" dirty="0" err="1"/>
              <a:t>градусів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15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0355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Ром (відео)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6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993" y="112732"/>
            <a:ext cx="8602555" cy="6443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694" y="4117680"/>
            <a:ext cx="1950854" cy="24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16" y="341339"/>
            <a:ext cx="8880965" cy="6516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498" y="5840508"/>
            <a:ext cx="7886700" cy="741298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РОМ ЛЕГКОГО ТИПУ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619060"/>
            <a:ext cx="7886700" cy="43513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41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488"/>
            <a:ext cx="9028077" cy="61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6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8574"/>
            <a:ext cx="9147359" cy="89889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План</a:t>
            </a:r>
            <a:endParaRPr lang="ru-RU" sz="48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252" name="Group 7"/>
          <p:cNvGrpSpPr>
            <a:grpSpLocks/>
          </p:cNvGrpSpPr>
          <p:nvPr/>
        </p:nvGrpSpPr>
        <p:grpSpPr bwMode="auto">
          <a:xfrm>
            <a:off x="2133600" y="1752600"/>
            <a:ext cx="5394326" cy="555625"/>
            <a:chOff x="1248" y="2030"/>
            <a:chExt cx="3398" cy="350"/>
          </a:xfrm>
        </p:grpSpPr>
        <p:sp>
          <p:nvSpPr>
            <p:cNvPr id="253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4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55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23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2400" dirty="0" smtClean="0">
                  <a:solidFill>
                    <a:srgbClr val="000000"/>
                  </a:solidFill>
                </a:rPr>
                <a:t>Походження міцних напоїв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56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257" name="Group 12"/>
          <p:cNvGrpSpPr>
            <a:grpSpLocks/>
          </p:cNvGrpSpPr>
          <p:nvPr/>
        </p:nvGrpSpPr>
        <p:grpSpPr bwMode="auto">
          <a:xfrm>
            <a:off x="2133600" y="2590800"/>
            <a:ext cx="6329366" cy="555625"/>
            <a:chOff x="1248" y="2640"/>
            <a:chExt cx="3987" cy="350"/>
          </a:xfrm>
        </p:grpSpPr>
        <p:sp>
          <p:nvSpPr>
            <p:cNvPr id="258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60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297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2400" dirty="0" smtClean="0">
                  <a:solidFill>
                    <a:srgbClr val="000000"/>
                  </a:solidFill>
                </a:rPr>
                <a:t>Різновид напоїв, їх характеристика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61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756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РОМ ВАЖКОГО ТИПУ </a:t>
            </a:r>
            <a:br>
              <a:rPr lang="uk-UA" b="1" dirty="0" smtClean="0"/>
            </a:br>
            <a:r>
              <a:rPr lang="uk-UA" b="1" dirty="0" smtClean="0"/>
              <a:t>(витримка не менше 5 років)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6" y="1069874"/>
            <a:ext cx="8520136" cy="56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70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2426"/>
          </a:xfrm>
        </p:spPr>
        <p:txBody>
          <a:bodyPr/>
          <a:lstStyle/>
          <a:p>
            <a:pPr algn="ctr"/>
            <a:r>
              <a:rPr lang="uk-UA" b="1" dirty="0" smtClean="0"/>
              <a:t>Коньяк </a:t>
            </a:r>
            <a:r>
              <a:rPr lang="uk-UA" b="1" smtClean="0"/>
              <a:t>(відео)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0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" y="657734"/>
            <a:ext cx="5836158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Коньяк і </a:t>
            </a:r>
            <a:r>
              <a:rPr lang="ru-RU" b="1" dirty="0" err="1"/>
              <a:t>арманьяк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алкогольні</a:t>
            </a:r>
            <a:r>
              <a:rPr lang="ru-RU" dirty="0"/>
              <a:t> </a:t>
            </a:r>
            <a:r>
              <a:rPr lang="ru-RU" dirty="0" err="1"/>
              <a:t>напої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готуються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винограду.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68" y="1690689"/>
            <a:ext cx="8641080" cy="5107115"/>
          </a:xfrm>
        </p:spPr>
        <p:txBody>
          <a:bodyPr>
            <a:normAutofit/>
          </a:bodyPr>
          <a:lstStyle/>
          <a:p>
            <a:r>
              <a:rPr lang="ru-RU" dirty="0"/>
              <a:t>Так у </a:t>
            </a:r>
            <a:r>
              <a:rPr lang="ru-RU" dirty="0" err="1"/>
              <a:t>чому</a:t>
            </a:r>
            <a:r>
              <a:rPr lang="ru-RU" dirty="0"/>
              <a:t> все-таки </a:t>
            </a:r>
            <a:r>
              <a:rPr lang="ru-RU" dirty="0" err="1"/>
              <a:t>різниця</a:t>
            </a:r>
            <a:r>
              <a:rPr lang="ru-RU" dirty="0"/>
              <a:t>? </a:t>
            </a:r>
            <a:endParaRPr lang="ru-RU" dirty="0" smtClean="0"/>
          </a:p>
          <a:p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dirty="0" err="1"/>
              <a:t>Арманьяк</a:t>
            </a:r>
            <a:r>
              <a:rPr lang="ru-RU" dirty="0"/>
              <a:t> </a:t>
            </a:r>
            <a:r>
              <a:rPr lang="ru-RU" dirty="0" err="1"/>
              <a:t>міцніше</a:t>
            </a:r>
            <a:r>
              <a:rPr lang="ru-RU" dirty="0"/>
              <a:t>. В </a:t>
            </a:r>
            <a:r>
              <a:rPr lang="ru-RU" dirty="0" err="1"/>
              <a:t>середньому</a:t>
            </a:r>
            <a:r>
              <a:rPr lang="ru-RU" dirty="0"/>
              <a:t> у </a:t>
            </a:r>
            <a:r>
              <a:rPr lang="ru-RU" dirty="0" err="1"/>
              <a:t>нього</a:t>
            </a:r>
            <a:r>
              <a:rPr lang="ru-RU" dirty="0"/>
              <a:t> 45-48%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класичних</a:t>
            </a:r>
            <a:r>
              <a:rPr lang="ru-RU" dirty="0"/>
              <a:t> сорока </a:t>
            </a:r>
            <a:r>
              <a:rPr lang="ru-RU" dirty="0" err="1"/>
              <a:t>градусів</a:t>
            </a:r>
            <a:r>
              <a:rPr lang="ru-RU" dirty="0"/>
              <a:t> коньяку.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err="1"/>
              <a:t>Арманьяк</a:t>
            </a:r>
            <a:r>
              <a:rPr lang="ru-RU" dirty="0"/>
              <a:t> старше. Перший </a:t>
            </a:r>
            <a:r>
              <a:rPr lang="ru-RU" dirty="0" err="1"/>
              <a:t>дистилят</a:t>
            </a:r>
            <a:r>
              <a:rPr lang="ru-RU" dirty="0"/>
              <a:t> в </a:t>
            </a:r>
            <a:r>
              <a:rPr lang="ru-RU" dirty="0" err="1"/>
              <a:t>регіоні</a:t>
            </a:r>
            <a:r>
              <a:rPr lang="ru-RU" dirty="0"/>
              <a:t> Коньяк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зроблений</a:t>
            </a:r>
            <a:r>
              <a:rPr lang="ru-RU" dirty="0"/>
              <a:t> в XVI </a:t>
            </a:r>
            <a:r>
              <a:rPr lang="ru-RU" dirty="0" err="1"/>
              <a:t>столітті</a:t>
            </a:r>
            <a:r>
              <a:rPr lang="ru-RU" dirty="0"/>
              <a:t>. Перший </a:t>
            </a:r>
            <a:r>
              <a:rPr lang="ru-RU" dirty="0" err="1"/>
              <a:t>напій</a:t>
            </a:r>
            <a:r>
              <a:rPr lang="ru-RU" dirty="0"/>
              <a:t>, схожий </a:t>
            </a:r>
            <a:r>
              <a:rPr lang="ru-RU" dirty="0" err="1"/>
              <a:t>саме</a:t>
            </a:r>
            <a:r>
              <a:rPr lang="ru-RU" dirty="0"/>
              <a:t> на </a:t>
            </a:r>
            <a:r>
              <a:rPr lang="ru-RU" dirty="0" err="1"/>
              <a:t>арманьяк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зроблений</a:t>
            </a:r>
            <a:r>
              <a:rPr lang="ru-RU" dirty="0"/>
              <a:t> в </a:t>
            </a:r>
            <a:r>
              <a:rPr lang="ru-RU" dirty="0" err="1"/>
              <a:t>Гасконі</a:t>
            </a:r>
            <a:r>
              <a:rPr lang="ru-RU" dirty="0"/>
              <a:t> в XV </a:t>
            </a:r>
            <a:r>
              <a:rPr lang="ru-RU" dirty="0" err="1"/>
              <a:t>столітті</a:t>
            </a:r>
            <a:r>
              <a:rPr lang="ru-RU" dirty="0" smtClean="0"/>
              <a:t>.</a:t>
            </a:r>
          </a:p>
          <a:p>
            <a:r>
              <a:rPr lang="uk-UA" dirty="0"/>
              <a:t>3. Різне виробництво. Крім відмінності у використовуваних сортах винограду (є й універсальні сорти, які використовуються виробниками обох напоїв), у них значна різниця в технології </a:t>
            </a:r>
            <a:r>
              <a:rPr lang="uk-UA" dirty="0" smtClean="0"/>
              <a:t>дистиляції.</a:t>
            </a:r>
          </a:p>
          <a:p>
            <a:r>
              <a:rPr lang="uk-UA" dirty="0"/>
              <a:t>4. </a:t>
            </a:r>
            <a:r>
              <a:rPr lang="uk-UA" dirty="0" smtClean="0"/>
              <a:t>Терміни </a:t>
            </a:r>
            <a:r>
              <a:rPr lang="uk-UA" dirty="0"/>
              <a:t>витримки. </a:t>
            </a:r>
            <a:r>
              <a:rPr lang="uk-UA" dirty="0" err="1"/>
              <a:t>Арманьяк</a:t>
            </a:r>
            <a:r>
              <a:rPr lang="uk-UA" dirty="0"/>
              <a:t> можуть витримувати і 50 років, для коньяку це велика рідкість. </a:t>
            </a:r>
            <a:endParaRPr lang="uk-UA" dirty="0" smtClean="0"/>
          </a:p>
          <a:p>
            <a:r>
              <a:rPr lang="uk-UA" dirty="0" smtClean="0"/>
              <a:t>5. Однорідність</a:t>
            </a:r>
            <a:r>
              <a:rPr lang="uk-UA" dirty="0"/>
              <a:t>. Кожен сорт коньяку робить унікальним його </a:t>
            </a:r>
            <a:r>
              <a:rPr lang="en-US" dirty="0" smtClean="0"/>
              <a:t>blend</a:t>
            </a:r>
            <a:r>
              <a:rPr lang="uk-UA" dirty="0" smtClean="0"/>
              <a:t>, </a:t>
            </a:r>
            <a:r>
              <a:rPr lang="uk-UA" dirty="0"/>
              <a:t>який отримують шляхом змішування декількох спиртів, отриманих з різного винограду і в різні роки. Коньяк – це букет. </a:t>
            </a:r>
            <a:r>
              <a:rPr lang="uk-UA" dirty="0" err="1"/>
              <a:t>Арманьяк</a:t>
            </a:r>
            <a:r>
              <a:rPr lang="uk-UA" dirty="0"/>
              <a:t> ж однорідний, його роблять з спиртів одного врожаю.</a:t>
            </a:r>
          </a:p>
          <a:p>
            <a:endParaRPr lang="uk-UA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264" y="-1"/>
            <a:ext cx="3602736" cy="198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05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098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Лікери (відео)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9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2426"/>
          </a:xfrm>
        </p:spPr>
        <p:txBody>
          <a:bodyPr/>
          <a:lstStyle/>
          <a:p>
            <a:r>
              <a:rPr lang="uk-UA" dirty="0" smtClean="0"/>
              <a:t>Особливості лікерів: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87553"/>
            <a:ext cx="7886700" cy="5189410"/>
          </a:xfrm>
        </p:spPr>
        <p:txBody>
          <a:bodyPr/>
          <a:lstStyle/>
          <a:p>
            <a:r>
              <a:rPr lang="uk-UA" dirty="0" smtClean="0"/>
              <a:t>1. Лікером може називатися спиртний напій, отриманий одним зі способів:</a:t>
            </a:r>
          </a:p>
          <a:p>
            <a:r>
              <a:rPr lang="uk-UA" dirty="0" smtClean="0"/>
              <a:t>Мацерація;</a:t>
            </a:r>
          </a:p>
          <a:p>
            <a:r>
              <a:rPr lang="uk-UA" dirty="0" smtClean="0"/>
              <a:t>Дистиляція;</a:t>
            </a:r>
          </a:p>
          <a:p>
            <a:r>
              <a:rPr lang="uk-UA" dirty="0" smtClean="0"/>
              <a:t>Додавання дистиляту до суміші води та спирту;</a:t>
            </a:r>
          </a:p>
          <a:p>
            <a:r>
              <a:rPr lang="uk-UA" dirty="0" smtClean="0"/>
              <a:t>Комбінація перерахованих способів.</a:t>
            </a:r>
          </a:p>
          <a:p>
            <a:r>
              <a:rPr lang="uk-UA" dirty="0" smtClean="0"/>
              <a:t>2. Лікер повинен мат міцність не менше 15 %.</a:t>
            </a:r>
          </a:p>
          <a:p>
            <a:r>
              <a:rPr lang="uk-UA" dirty="0" smtClean="0"/>
              <a:t>3. В якості </a:t>
            </a:r>
            <a:r>
              <a:rPr lang="uk-UA" dirty="0" err="1" smtClean="0"/>
              <a:t>підсолоджувача</a:t>
            </a:r>
            <a:r>
              <a:rPr lang="uk-UA" dirty="0" smtClean="0"/>
              <a:t> лікеру можуть використовувати цукор, глюкозу або мед.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144" y="4038692"/>
            <a:ext cx="4809743" cy="27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0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85850"/>
          </a:xfrm>
        </p:spPr>
        <p:txBody>
          <a:bodyPr/>
          <a:lstStyle/>
          <a:p>
            <a:pPr algn="ctr"/>
            <a:r>
              <a:rPr lang="uk-UA" b="1" dirty="0" err="1" smtClean="0"/>
              <a:t>Водка</a:t>
            </a:r>
            <a:r>
              <a:rPr lang="uk-UA" b="1" dirty="0" smtClean="0"/>
              <a:t> (відео)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6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1803654" cy="5999098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THE END </a:t>
            </a:r>
            <a:r>
              <a:rPr lang="uk-UA" sz="6600" b="1" dirty="0" smtClean="0">
                <a:sym typeface="Wingdings" panose="05000000000000000000" pitchFamily="2" charset="2"/>
              </a:rPr>
              <a:t></a:t>
            </a:r>
            <a:endParaRPr lang="ru-RU" sz="6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11431"/>
            <a:ext cx="5760981" cy="65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9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реп.ал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462" y="874649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9583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7834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Бродіння (ферментація) 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515" y="1591056"/>
            <a:ext cx="8159836" cy="4622483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731401" y="895731"/>
            <a:ext cx="69717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uk-UA" sz="2400" dirty="0" smtClean="0">
                <a:solidFill>
                  <a:srgbClr val="000000"/>
                </a:solidFill>
              </a:rPr>
              <a:t>Як казав </a:t>
            </a:r>
            <a:r>
              <a:rPr lang="uk-UA" sz="2400" dirty="0" err="1" smtClean="0">
                <a:solidFill>
                  <a:srgbClr val="000000"/>
                </a:solidFill>
              </a:rPr>
              <a:t>Луі</a:t>
            </a:r>
            <a:r>
              <a:rPr lang="uk-UA" sz="2400" dirty="0" smtClean="0">
                <a:solidFill>
                  <a:srgbClr val="000000"/>
                </a:solidFill>
              </a:rPr>
              <a:t> Пастер: «Бродіння це життя без кисню»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472" y="703454"/>
            <a:ext cx="8549640" cy="1325563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Дистиляція (</a:t>
            </a:r>
            <a:r>
              <a:rPr lang="uk-UA" sz="2800" b="1" dirty="0" err="1" smtClean="0"/>
              <a:t>перогонка</a:t>
            </a:r>
            <a:r>
              <a:rPr lang="uk-UA" sz="2800" b="1" dirty="0" smtClean="0"/>
              <a:t>)</a:t>
            </a:r>
            <a:r>
              <a:rPr lang="ru-RU" sz="2800" b="1" dirty="0" smtClean="0"/>
              <a:t> - </a:t>
            </a:r>
            <a:r>
              <a:rPr lang="ru-RU" sz="2800" dirty="0" err="1" smtClean="0"/>
              <a:t>процес</a:t>
            </a:r>
            <a:r>
              <a:rPr lang="ru-RU" sz="2800" dirty="0" smtClean="0"/>
              <a:t> </a:t>
            </a:r>
            <a:r>
              <a:rPr lang="ru-RU" sz="2800" dirty="0" err="1"/>
              <a:t>розділення</a:t>
            </a:r>
            <a:r>
              <a:rPr lang="ru-RU" sz="2800" dirty="0"/>
              <a:t> </a:t>
            </a:r>
            <a:r>
              <a:rPr lang="ru-RU" sz="2800" dirty="0" err="1"/>
              <a:t>твердих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рідких</a:t>
            </a:r>
            <a:r>
              <a:rPr lang="ru-RU" sz="2800" dirty="0"/>
              <a:t> </a:t>
            </a:r>
            <a:r>
              <a:rPr lang="ru-RU" sz="2800" dirty="0" err="1"/>
              <a:t>речовин</a:t>
            </a:r>
            <a:r>
              <a:rPr lang="ru-RU" sz="2800" dirty="0"/>
              <a:t> (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їхньої</a:t>
            </a:r>
            <a:r>
              <a:rPr lang="ru-RU" sz="2800" dirty="0"/>
              <a:t> </a:t>
            </a:r>
            <a:r>
              <a:rPr lang="ru-RU" sz="2800" dirty="0" err="1"/>
              <a:t>суміші</a:t>
            </a:r>
            <a:r>
              <a:rPr lang="ru-RU" sz="2800" dirty="0"/>
              <a:t>) на </a:t>
            </a:r>
            <a:r>
              <a:rPr lang="ru-RU" sz="2800" dirty="0" err="1"/>
              <a:t>складові</a:t>
            </a:r>
            <a:r>
              <a:rPr lang="ru-RU" sz="2800" dirty="0"/>
              <a:t> </a:t>
            </a:r>
            <a:r>
              <a:rPr lang="ru-RU" sz="2800" dirty="0" err="1"/>
              <a:t>частини</a:t>
            </a:r>
            <a:r>
              <a:rPr lang="ru-RU" sz="2800" dirty="0"/>
              <a:t> (</a:t>
            </a:r>
            <a:r>
              <a:rPr lang="ru-RU" sz="2800" dirty="0" err="1"/>
              <a:t>компоненти</a:t>
            </a:r>
            <a:r>
              <a:rPr lang="ru-RU" sz="2800" dirty="0"/>
              <a:t>) шляхом </a:t>
            </a:r>
            <a:r>
              <a:rPr lang="ru-RU" sz="2800" dirty="0" err="1"/>
              <a:t>випаровування</a:t>
            </a:r>
            <a:r>
              <a:rPr lang="ru-RU" sz="2800" dirty="0"/>
              <a:t> з </a:t>
            </a:r>
            <a:r>
              <a:rPr lang="ru-RU" sz="2800" dirty="0" err="1"/>
              <a:t>наступною</a:t>
            </a:r>
            <a:r>
              <a:rPr lang="ru-RU" sz="2800" dirty="0"/>
              <a:t> </a:t>
            </a:r>
            <a:r>
              <a:rPr lang="ru-RU" sz="2800" dirty="0" err="1"/>
              <a:t>конденсацією</a:t>
            </a:r>
            <a:r>
              <a:rPr lang="ru-RU" sz="2800" dirty="0"/>
              <a:t> без доступу </a:t>
            </a:r>
            <a:r>
              <a:rPr lang="ru-RU" sz="2800" dirty="0" err="1" smtClean="0"/>
              <a:t>повітря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upload.wikimedia.org/wikipedia/commons/thumb/9/9c/Simple_distillation_apparatus.svg/800px-Simple_distillation_apparatu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55" y="2274752"/>
            <a:ext cx="4343401" cy="43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45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762" y="262001"/>
            <a:ext cx="7886700" cy="4351338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Мацерація</a:t>
            </a:r>
            <a:r>
              <a:rPr lang="ru-RU" sz="2800" dirty="0"/>
              <a:t> -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 smtClean="0"/>
              <a:t>тривала</a:t>
            </a:r>
            <a:r>
              <a:rPr lang="ru-RU" sz="2800" dirty="0" smtClean="0"/>
              <a:t> </a:t>
            </a:r>
            <a:r>
              <a:rPr lang="ru-RU" sz="2800" dirty="0" err="1"/>
              <a:t>взаємодія</a:t>
            </a:r>
            <a:r>
              <a:rPr lang="ru-RU" sz="2800" dirty="0"/>
              <a:t> </a:t>
            </a:r>
            <a:r>
              <a:rPr lang="ru-RU" sz="2800" dirty="0" err="1"/>
              <a:t>бродячого</a:t>
            </a:r>
            <a:r>
              <a:rPr lang="ru-RU" sz="2800" dirty="0"/>
              <a:t> сусла з </a:t>
            </a:r>
            <a:r>
              <a:rPr lang="ru-RU" sz="2800" dirty="0" smtClean="0"/>
              <a:t>мезгой (</a:t>
            </a:r>
            <a:r>
              <a:rPr lang="ru-RU" sz="2800" dirty="0" err="1" smtClean="0"/>
              <a:t>шкірка</a:t>
            </a:r>
            <a:r>
              <a:rPr lang="ru-RU" sz="2800" dirty="0"/>
              <a:t>, </a:t>
            </a:r>
            <a:r>
              <a:rPr lang="ru-RU" sz="2800" dirty="0" err="1" smtClean="0"/>
              <a:t>кісточки</a:t>
            </a:r>
            <a:r>
              <a:rPr lang="ru-RU" sz="2800" dirty="0" smtClean="0"/>
              <a:t> </a:t>
            </a:r>
            <a:r>
              <a:rPr lang="ru-RU" sz="2800" dirty="0" err="1" smtClean="0"/>
              <a:t>сировини</a:t>
            </a:r>
            <a:r>
              <a:rPr lang="ru-RU" sz="2800" dirty="0" smtClean="0"/>
              <a:t> </a:t>
            </a:r>
            <a:r>
              <a:rPr lang="ru-RU" sz="2800" dirty="0" err="1" smtClean="0"/>
              <a:t>тощо</a:t>
            </a:r>
            <a:r>
              <a:rPr lang="ru-RU" sz="2800" dirty="0" smtClean="0"/>
              <a:t>).</a:t>
            </a:r>
            <a:endParaRPr lang="ru-RU" sz="2800" dirty="0"/>
          </a:p>
          <a:p>
            <a:r>
              <a:rPr lang="ru-RU" sz="2800" dirty="0" err="1"/>
              <a:t>Саме</a:t>
            </a:r>
            <a:r>
              <a:rPr lang="ru-RU" sz="2800" dirty="0"/>
              <a:t> </a:t>
            </a:r>
            <a:r>
              <a:rPr lang="ru-RU" sz="2800" dirty="0" err="1"/>
              <a:t>мацерація</a:t>
            </a:r>
            <a:r>
              <a:rPr lang="ru-RU" sz="2800" dirty="0"/>
              <a:t> </a:t>
            </a:r>
            <a:r>
              <a:rPr lang="ru-RU" sz="2800" dirty="0" err="1"/>
              <a:t>робить</a:t>
            </a:r>
            <a:r>
              <a:rPr lang="ru-RU" sz="2800" dirty="0"/>
              <a:t> </a:t>
            </a:r>
            <a:r>
              <a:rPr lang="ru-RU" sz="2800" dirty="0" err="1"/>
              <a:t>червоні</a:t>
            </a:r>
            <a:r>
              <a:rPr lang="ru-RU" sz="2800" dirty="0"/>
              <a:t> </a:t>
            </a:r>
            <a:r>
              <a:rPr lang="ru-RU" sz="2800" dirty="0" smtClean="0"/>
              <a:t>вина </a:t>
            </a:r>
            <a:r>
              <a:rPr lang="ru-RU" sz="2800" dirty="0" err="1" smtClean="0"/>
              <a:t>червоними</a:t>
            </a:r>
            <a:r>
              <a:rPr lang="ru-RU" sz="2800" dirty="0"/>
              <a:t>.  В </a:t>
            </a:r>
            <a:r>
              <a:rPr lang="ru-RU" sz="2800" dirty="0" err="1"/>
              <a:t>процесі</a:t>
            </a:r>
            <a:r>
              <a:rPr lang="ru-RU" sz="2800" dirty="0"/>
              <a:t> </a:t>
            </a:r>
            <a:r>
              <a:rPr lang="ru-RU" sz="2800" dirty="0" err="1"/>
              <a:t>мацерації</a:t>
            </a:r>
            <a:r>
              <a:rPr lang="ru-RU" sz="2800" dirty="0"/>
              <a:t> вино </a:t>
            </a:r>
            <a:r>
              <a:rPr lang="ru-RU" sz="2800" dirty="0" err="1"/>
              <a:t>набуває</a:t>
            </a:r>
            <a:r>
              <a:rPr lang="ru-RU" sz="2800" dirty="0"/>
              <a:t> </a:t>
            </a:r>
            <a:r>
              <a:rPr lang="ru-RU" sz="2800" dirty="0" err="1"/>
              <a:t>властиві</a:t>
            </a:r>
            <a:r>
              <a:rPr lang="ru-RU" sz="2800" dirty="0"/>
              <a:t> </a:t>
            </a:r>
            <a:r>
              <a:rPr lang="ru-RU" sz="2800" dirty="0" err="1"/>
              <a:t>йому</a:t>
            </a:r>
            <a:r>
              <a:rPr lang="ru-RU" sz="2800" dirty="0"/>
              <a:t> </a:t>
            </a:r>
            <a:r>
              <a:rPr lang="ru-RU" sz="2800" dirty="0" err="1"/>
              <a:t>колір</a:t>
            </a:r>
            <a:r>
              <a:rPr lang="ru-RU" sz="2800" dirty="0"/>
              <a:t>, запах і смак.  </a:t>
            </a:r>
            <a:r>
              <a:rPr lang="ru-RU" sz="2800" dirty="0" err="1" smtClean="0"/>
              <a:t>Шкірка</a:t>
            </a:r>
            <a:r>
              <a:rPr lang="ru-RU" sz="2800" dirty="0" smtClean="0"/>
              <a:t> </a:t>
            </a:r>
            <a:r>
              <a:rPr lang="ru-RU" sz="2800" dirty="0" err="1"/>
              <a:t>надає</a:t>
            </a:r>
            <a:r>
              <a:rPr lang="ru-RU" sz="2800" dirty="0"/>
              <a:t> вину </a:t>
            </a:r>
            <a:r>
              <a:rPr lang="ru-RU" sz="2800" dirty="0" err="1"/>
              <a:t>червоний</a:t>
            </a:r>
            <a:r>
              <a:rPr lang="ru-RU" sz="2800" dirty="0"/>
              <a:t> </a:t>
            </a:r>
            <a:r>
              <a:rPr lang="ru-RU" sz="2800" dirty="0" err="1"/>
              <a:t>колір</a:t>
            </a:r>
            <a:r>
              <a:rPr lang="ru-RU" sz="2800" dirty="0"/>
              <a:t> і </a:t>
            </a:r>
            <a:r>
              <a:rPr lang="ru-RU" sz="2800" dirty="0" err="1"/>
              <a:t>надає</a:t>
            </a:r>
            <a:r>
              <a:rPr lang="ru-RU" sz="2800" dirty="0"/>
              <a:t> аромат.  </a:t>
            </a:r>
          </a:p>
        </p:txBody>
      </p:sp>
      <p:pic>
        <p:nvPicPr>
          <p:cNvPr id="2050" name="Picture 2" descr="В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49" y="2685961"/>
            <a:ext cx="6497610" cy="40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77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8418"/>
          </a:xfrm>
        </p:spPr>
        <p:txBody>
          <a:bodyPr/>
          <a:lstStyle/>
          <a:p>
            <a:pPr algn="ctr"/>
            <a:r>
              <a:rPr lang="uk-UA" b="1" dirty="0" smtClean="0"/>
              <a:t>Текіла (відео)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Текіла – це географічна місцевість, назва міста в Мексиці, де виробляли найкращій </a:t>
            </a:r>
            <a:r>
              <a:rPr lang="uk-UA" dirty="0" err="1" smtClean="0"/>
              <a:t>Мескаль</a:t>
            </a:r>
            <a:r>
              <a:rPr lang="uk-UA" dirty="0" smtClean="0"/>
              <a:t> (на мові </a:t>
            </a:r>
            <a:r>
              <a:rPr lang="uk-UA" dirty="0" err="1" smtClean="0"/>
              <a:t>індійс</a:t>
            </a:r>
            <a:r>
              <a:rPr lang="uk-UA" dirty="0" smtClean="0"/>
              <a:t>. племені «жарена агава»).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904" y="1825625"/>
            <a:ext cx="5888863" cy="435133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Текіла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ісп</a:t>
            </a:r>
            <a:r>
              <a:rPr lang="ru-RU" b="1" dirty="0"/>
              <a:t>. </a:t>
            </a:r>
            <a:r>
              <a:rPr lang="en-US" b="1" dirty="0"/>
              <a:t>Tequila) </a:t>
            </a:r>
            <a:r>
              <a:rPr lang="en-US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дистильований</a:t>
            </a:r>
            <a:r>
              <a:rPr lang="ru-RU" dirty="0"/>
              <a:t> </a:t>
            </a:r>
            <a:r>
              <a:rPr lang="ru-RU" dirty="0" err="1"/>
              <a:t>міцний</a:t>
            </a:r>
            <a:r>
              <a:rPr lang="ru-RU" dirty="0"/>
              <a:t> </a:t>
            </a:r>
            <a:r>
              <a:rPr lang="ru-RU" dirty="0" err="1"/>
              <a:t>алкогольний</a:t>
            </a:r>
            <a:r>
              <a:rPr lang="ru-RU" dirty="0"/>
              <a:t> </a:t>
            </a:r>
            <a:r>
              <a:rPr lang="ru-RU" dirty="0" err="1"/>
              <a:t>напій</a:t>
            </a:r>
            <a:r>
              <a:rPr lang="ru-RU" dirty="0"/>
              <a:t>, </a:t>
            </a:r>
            <a:r>
              <a:rPr lang="ru-RU" dirty="0" err="1"/>
              <a:t>підвид</a:t>
            </a:r>
            <a:r>
              <a:rPr lang="ru-RU" dirty="0"/>
              <a:t> </a:t>
            </a:r>
            <a:r>
              <a:rPr lang="ru-RU" dirty="0" err="1"/>
              <a:t>мескаля</a:t>
            </a:r>
            <a:r>
              <a:rPr lang="ru-RU" dirty="0"/>
              <a:t>, </a:t>
            </a:r>
            <a:r>
              <a:rPr lang="ru-RU" dirty="0" err="1"/>
              <a:t>виготовлений</a:t>
            </a:r>
            <a:r>
              <a:rPr lang="ru-RU" dirty="0"/>
              <a:t> з </a:t>
            </a:r>
            <a:r>
              <a:rPr lang="ru-RU" dirty="0" err="1"/>
              <a:t>ферментованого</a:t>
            </a:r>
            <a:r>
              <a:rPr lang="ru-RU" dirty="0"/>
              <a:t> соку </a:t>
            </a:r>
            <a:r>
              <a:rPr lang="ru-RU" dirty="0" err="1"/>
              <a:t>блакитної</a:t>
            </a:r>
            <a:r>
              <a:rPr lang="ru-RU" dirty="0"/>
              <a:t> </a:t>
            </a:r>
            <a:r>
              <a:rPr lang="ru-RU" dirty="0" err="1"/>
              <a:t>агави</a:t>
            </a:r>
            <a:r>
              <a:rPr lang="ru-RU" dirty="0"/>
              <a:t>.  Дане </a:t>
            </a:r>
            <a:r>
              <a:rPr lang="ru-RU" dirty="0" err="1"/>
              <a:t>найменування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Мексиці</a:t>
            </a:r>
            <a:r>
              <a:rPr lang="ru-RU" dirty="0"/>
              <a:t> з 1974 року, коли </a:t>
            </a:r>
            <a:r>
              <a:rPr lang="ru-RU" dirty="0" err="1"/>
              <a:t>була</a:t>
            </a:r>
            <a:r>
              <a:rPr lang="ru-RU" dirty="0"/>
              <a:t> видана «</a:t>
            </a:r>
            <a:r>
              <a:rPr lang="ru-RU" dirty="0" err="1"/>
              <a:t>Декларація</a:t>
            </a:r>
            <a:r>
              <a:rPr lang="ru-RU" dirty="0"/>
              <a:t> 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" </a:t>
            </a:r>
            <a:r>
              <a:rPr lang="en-US" dirty="0"/>
              <a:t>Tequila "» (</a:t>
            </a:r>
            <a:r>
              <a:rPr lang="en-US" dirty="0" err="1"/>
              <a:t>Declaración</a:t>
            </a:r>
            <a:r>
              <a:rPr lang="en-US" dirty="0"/>
              <a:t> General de </a:t>
            </a:r>
            <a:r>
              <a:rPr lang="en-US" dirty="0" err="1"/>
              <a:t>Protección</a:t>
            </a:r>
            <a:r>
              <a:rPr lang="en-US" dirty="0"/>
              <a:t> a la </a:t>
            </a:r>
            <a:r>
              <a:rPr lang="en-US" dirty="0" err="1"/>
              <a:t>Denominación</a:t>
            </a:r>
            <a:r>
              <a:rPr lang="en-US" dirty="0"/>
              <a:t> de </a:t>
            </a:r>
            <a:r>
              <a:rPr lang="en-US" dirty="0" err="1"/>
              <a:t>origen</a:t>
            </a:r>
            <a:r>
              <a:rPr lang="en-US" dirty="0"/>
              <a:t> «Tequila», </a:t>
            </a:r>
            <a:r>
              <a:rPr lang="ru-RU" dirty="0"/>
              <a:t>скор. </a:t>
            </a:r>
            <a:r>
              <a:rPr lang="en-US" dirty="0"/>
              <a:t>DOT). 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уряд Мексики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виняткове</a:t>
            </a:r>
            <a:r>
              <a:rPr lang="ru-RU" dirty="0"/>
              <a:t> право на </a:t>
            </a:r>
            <a:r>
              <a:rPr lang="ru-RU" dirty="0" err="1"/>
              <a:t>використання</a:t>
            </a:r>
            <a:r>
              <a:rPr lang="ru-RU" dirty="0"/>
              <a:t> слова «</a:t>
            </a:r>
            <a:r>
              <a:rPr lang="ru-RU" dirty="0" err="1"/>
              <a:t>текіла</a:t>
            </a:r>
            <a:r>
              <a:rPr lang="ru-RU" dirty="0"/>
              <a:t>», а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виробник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напою повинен </a:t>
            </a:r>
            <a:r>
              <a:rPr lang="ru-RU" dirty="0" err="1"/>
              <a:t>отримати</a:t>
            </a:r>
            <a:r>
              <a:rPr lang="ru-RU" dirty="0"/>
              <a:t> </a:t>
            </a:r>
            <a:r>
              <a:rPr lang="ru-RU" dirty="0" err="1"/>
              <a:t>ліцензію</a:t>
            </a:r>
            <a:r>
              <a:rPr lang="ru-RU" dirty="0"/>
              <a:t> через </a:t>
            </a:r>
            <a:r>
              <a:rPr lang="ru-RU" dirty="0" err="1"/>
              <a:t>мексиканський</a:t>
            </a:r>
            <a:r>
              <a:rPr lang="ru-RU" dirty="0"/>
              <a:t> </a:t>
            </a:r>
            <a:r>
              <a:rPr lang="ru-RU" dirty="0" err="1"/>
              <a:t>інститут</a:t>
            </a:r>
            <a:r>
              <a:rPr lang="ru-RU" dirty="0"/>
              <a:t> </a:t>
            </a:r>
            <a:r>
              <a:rPr lang="ru-RU" dirty="0" err="1"/>
              <a:t>промислової</a:t>
            </a:r>
            <a:r>
              <a:rPr lang="ru-RU" dirty="0"/>
              <a:t> </a:t>
            </a:r>
            <a:r>
              <a:rPr lang="ru-RU" dirty="0" err="1"/>
              <a:t>власності</a:t>
            </a:r>
            <a:r>
              <a:rPr lang="ru-RU" dirty="0"/>
              <a:t> (</a:t>
            </a:r>
            <a:r>
              <a:rPr lang="en-US" dirty="0"/>
              <a:t>IMPI).</a:t>
            </a:r>
          </a:p>
          <a:p>
            <a:endParaRPr lang="en-US" dirty="0"/>
          </a:p>
        </p:txBody>
      </p:sp>
      <p:pic>
        <p:nvPicPr>
          <p:cNvPr id="3074" name="Picture 2" descr="ТЕКИЛА. (TEQUILA) — Размышления Большого Города Харь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67" y="1901952"/>
            <a:ext cx="2736724" cy="427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9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365127"/>
            <a:ext cx="8622792" cy="9881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Існує</a:t>
            </a:r>
            <a:r>
              <a:rPr lang="ru-RU" dirty="0"/>
              <a:t> два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текіли</a:t>
            </a:r>
            <a:r>
              <a:rPr lang="ru-RU" dirty="0"/>
              <a:t>, </a:t>
            </a:r>
            <a:r>
              <a:rPr lang="en-US" dirty="0" err="1"/>
              <a:t>mixto</a:t>
            </a:r>
            <a:r>
              <a:rPr lang="en-US" dirty="0"/>
              <a:t> ( «</a:t>
            </a:r>
            <a:r>
              <a:rPr lang="ru-RU" dirty="0" err="1"/>
              <a:t>мікст</a:t>
            </a:r>
            <a:r>
              <a:rPr lang="ru-RU" dirty="0"/>
              <a:t>», «</a:t>
            </a:r>
            <a:r>
              <a:rPr lang="ru-RU" dirty="0" err="1"/>
              <a:t>змішана</a:t>
            </a:r>
            <a:r>
              <a:rPr lang="ru-RU" dirty="0"/>
              <a:t>») і 100% </a:t>
            </a:r>
            <a:r>
              <a:rPr lang="en-US" dirty="0"/>
              <a:t>agave.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84" y="1353312"/>
            <a:ext cx="8814816" cy="5266943"/>
          </a:xfrm>
        </p:spPr>
        <p:txBody>
          <a:bodyPr>
            <a:normAutofit/>
          </a:bodyPr>
          <a:lstStyle/>
          <a:p>
            <a:r>
              <a:rPr lang="ru-RU" b="1" dirty="0"/>
              <a:t>100% </a:t>
            </a:r>
            <a:r>
              <a:rPr lang="ru-RU" b="1" dirty="0" err="1" smtClean="0"/>
              <a:t>agave</a:t>
            </a:r>
            <a:r>
              <a:rPr lang="ru-RU" b="1" dirty="0" smtClean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текіли</a:t>
            </a:r>
            <a:r>
              <a:rPr lang="ru-RU" dirty="0"/>
              <a:t>, </a:t>
            </a:r>
            <a:r>
              <a:rPr lang="ru-RU" dirty="0" err="1"/>
              <a:t>дистильованої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з </a:t>
            </a:r>
            <a:r>
              <a:rPr lang="ru-RU" dirty="0" err="1"/>
              <a:t>блакитної</a:t>
            </a:r>
            <a:r>
              <a:rPr lang="ru-RU" dirty="0"/>
              <a:t> </a:t>
            </a:r>
            <a:r>
              <a:rPr lang="ru-RU" dirty="0" err="1"/>
              <a:t>агави</a:t>
            </a:r>
            <a:r>
              <a:rPr lang="ru-RU" dirty="0"/>
              <a:t> без </a:t>
            </a:r>
            <a:r>
              <a:rPr lang="ru-RU" dirty="0" err="1"/>
              <a:t>додавання</a:t>
            </a:r>
            <a:r>
              <a:rPr lang="ru-RU" dirty="0"/>
              <a:t> </a:t>
            </a:r>
            <a:r>
              <a:rPr lang="ru-RU" dirty="0" err="1"/>
              <a:t>додаткових</a:t>
            </a:r>
            <a:r>
              <a:rPr lang="ru-RU" dirty="0"/>
              <a:t> </a:t>
            </a:r>
            <a:r>
              <a:rPr lang="ru-RU" dirty="0" err="1"/>
              <a:t>цукрів</a:t>
            </a:r>
            <a:r>
              <a:rPr lang="ru-RU" dirty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/>
              <a:t>час </a:t>
            </a:r>
            <a:r>
              <a:rPr lang="ru-RU" dirty="0" err="1" smtClean="0"/>
              <a:t>ферментації</a:t>
            </a:r>
            <a:r>
              <a:rPr lang="ru-RU" dirty="0" smtClean="0"/>
              <a:t>.</a:t>
            </a:r>
          </a:p>
          <a:p>
            <a:r>
              <a:rPr lang="ru-RU" b="1" dirty="0" err="1"/>
              <a:t>Т</a:t>
            </a:r>
            <a:r>
              <a:rPr lang="ru-RU" b="1" dirty="0" err="1" smtClean="0"/>
              <a:t>екіла</a:t>
            </a:r>
            <a:r>
              <a:rPr lang="ru-RU" b="1" dirty="0" smtClean="0"/>
              <a:t> </a:t>
            </a:r>
            <a:r>
              <a:rPr lang="ru-RU" b="1" dirty="0"/>
              <a:t>з </a:t>
            </a:r>
            <a:r>
              <a:rPr lang="ru-RU" b="1" dirty="0" err="1"/>
              <a:t>категорії</a:t>
            </a:r>
            <a:r>
              <a:rPr lang="ru-RU" b="1" dirty="0"/>
              <a:t> </a:t>
            </a:r>
            <a:r>
              <a:rPr lang="en-US" b="1" dirty="0" err="1"/>
              <a:t>mixto</a:t>
            </a:r>
            <a:r>
              <a:rPr lang="en-US" b="1" dirty="0"/>
              <a:t> </a:t>
            </a:r>
            <a:r>
              <a:rPr lang="ru-RU" dirty="0"/>
              <a:t>не </a:t>
            </a:r>
            <a:r>
              <a:rPr lang="ru-RU" dirty="0" err="1"/>
              <a:t>маркується</a:t>
            </a:r>
            <a:r>
              <a:rPr lang="ru-RU" dirty="0"/>
              <a:t> як «</a:t>
            </a:r>
            <a:r>
              <a:rPr lang="en-US" dirty="0" err="1"/>
              <a:t>mixto</a:t>
            </a:r>
            <a:r>
              <a:rPr lang="en-US" dirty="0"/>
              <a:t>». 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на </a:t>
            </a:r>
            <a:r>
              <a:rPr lang="ru-RU" dirty="0" err="1"/>
              <a:t>етикетці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напису</a:t>
            </a:r>
            <a:r>
              <a:rPr lang="ru-RU" dirty="0"/>
              <a:t> «100% </a:t>
            </a:r>
            <a:r>
              <a:rPr lang="en-US" dirty="0"/>
              <a:t>agave</a:t>
            </a:r>
            <a:r>
              <a:rPr lang="en-US" dirty="0" smtClean="0"/>
              <a:t>»</a:t>
            </a:r>
            <a:r>
              <a:rPr lang="uk-UA" dirty="0" smtClean="0"/>
              <a:t>, то це </a:t>
            </a:r>
            <a:r>
              <a:rPr lang="ru-RU" dirty="0" smtClean="0"/>
              <a:t>«</a:t>
            </a:r>
            <a:r>
              <a:rPr lang="ru-RU" dirty="0" err="1" smtClean="0"/>
              <a:t>змішаний</a:t>
            </a:r>
            <a:r>
              <a:rPr lang="ru-RU" dirty="0"/>
              <a:t>» </a:t>
            </a:r>
            <a:r>
              <a:rPr lang="ru-RU" dirty="0" err="1"/>
              <a:t>напій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b="1" dirty="0" err="1"/>
              <a:t>Класифікація</a:t>
            </a:r>
            <a:r>
              <a:rPr lang="ru-RU" b="1" dirty="0"/>
              <a:t> </a:t>
            </a:r>
            <a:r>
              <a:rPr lang="ru-RU" b="1" dirty="0" err="1"/>
              <a:t>текіли</a:t>
            </a:r>
            <a:r>
              <a:rPr lang="ru-RU" b="1" dirty="0"/>
              <a:t> в </a:t>
            </a:r>
            <a:r>
              <a:rPr lang="ru-RU" b="1" dirty="0" err="1"/>
              <a:t>залежності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термінів</a:t>
            </a:r>
            <a:r>
              <a:rPr lang="ru-RU" b="1" dirty="0"/>
              <a:t> </a:t>
            </a:r>
            <a:r>
              <a:rPr lang="ru-RU" b="1" dirty="0" err="1"/>
              <a:t>витримки</a:t>
            </a:r>
            <a:r>
              <a:rPr lang="ru-RU" b="1" dirty="0" smtClean="0"/>
              <a:t>:</a:t>
            </a:r>
            <a:endParaRPr lang="ru-RU" b="1" dirty="0"/>
          </a:p>
          <a:p>
            <a:r>
              <a:rPr lang="en-US" b="1" dirty="0"/>
              <a:t>Blanca </a:t>
            </a:r>
            <a:r>
              <a:rPr lang="en-US" dirty="0"/>
              <a:t>( «</a:t>
            </a:r>
            <a:r>
              <a:rPr lang="ru-RU" dirty="0" err="1"/>
              <a:t>біла</a:t>
            </a:r>
            <a:r>
              <a:rPr lang="ru-RU" dirty="0"/>
              <a:t>»)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en-US" dirty="0"/>
              <a:t>Plata (silver, «</a:t>
            </a:r>
            <a:r>
              <a:rPr lang="ru-RU" dirty="0" err="1"/>
              <a:t>срібна</a:t>
            </a:r>
            <a:r>
              <a:rPr lang="ru-RU" dirty="0"/>
              <a:t>») - </a:t>
            </a:r>
            <a:r>
              <a:rPr lang="ru-RU" dirty="0" err="1" smtClean="0"/>
              <a:t>цю</a:t>
            </a:r>
            <a:r>
              <a:rPr lang="ru-RU" dirty="0" smtClean="0"/>
              <a:t> </a:t>
            </a:r>
            <a:r>
              <a:rPr lang="ru-RU" dirty="0" err="1" smtClean="0"/>
              <a:t>текілу</a:t>
            </a:r>
            <a:r>
              <a:rPr lang="ru-RU" dirty="0" smtClean="0"/>
              <a:t> </a:t>
            </a:r>
            <a:r>
              <a:rPr lang="ru-RU" dirty="0" err="1"/>
              <a:t>розливають</a:t>
            </a:r>
            <a:r>
              <a:rPr lang="ru-RU" dirty="0"/>
              <a:t> в </a:t>
            </a:r>
            <a:r>
              <a:rPr lang="ru-RU" dirty="0" err="1"/>
              <a:t>пляшки</a:t>
            </a:r>
            <a:r>
              <a:rPr lang="ru-RU" dirty="0"/>
              <a:t>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перегонки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«</a:t>
            </a:r>
            <a:r>
              <a:rPr lang="ru-RU" dirty="0" err="1"/>
              <a:t>відпочинку</a:t>
            </a:r>
            <a:r>
              <a:rPr lang="ru-RU" dirty="0"/>
              <a:t>» в резервуарах з </a:t>
            </a:r>
            <a:r>
              <a:rPr lang="ru-RU" dirty="0" err="1"/>
              <a:t>нержавіючої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/>
              <a:t>рідше</a:t>
            </a:r>
            <a:r>
              <a:rPr lang="ru-RU" dirty="0"/>
              <a:t> в чанах / бочках з нейтрального дуба до 60 </a:t>
            </a:r>
            <a:r>
              <a:rPr lang="ru-RU" dirty="0" err="1"/>
              <a:t>днів</a:t>
            </a:r>
            <a:r>
              <a:rPr lang="ru-RU" dirty="0" smtClean="0"/>
              <a:t>.</a:t>
            </a:r>
          </a:p>
          <a:p>
            <a:r>
              <a:rPr lang="en-US" b="1" dirty="0" err="1"/>
              <a:t>Joven</a:t>
            </a:r>
            <a:r>
              <a:rPr lang="en-US" dirty="0" smtClean="0"/>
              <a:t> </a:t>
            </a:r>
            <a:r>
              <a:rPr lang="en-US" dirty="0"/>
              <a:t>( «</a:t>
            </a:r>
            <a:r>
              <a:rPr lang="ru-RU" dirty="0"/>
              <a:t>молода»)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en-US" b="1" dirty="0"/>
              <a:t>Oro </a:t>
            </a:r>
            <a:r>
              <a:rPr lang="en-US" dirty="0"/>
              <a:t>(gold, «</a:t>
            </a:r>
            <a:r>
              <a:rPr lang="ru-RU" dirty="0"/>
              <a:t>золота») </a:t>
            </a:r>
            <a:r>
              <a:rPr lang="ru-RU" dirty="0" smtClean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 smtClean="0"/>
              <a:t>суміш</a:t>
            </a:r>
            <a:r>
              <a:rPr lang="ru-RU" dirty="0" smtClean="0"/>
              <a:t>, яку </a:t>
            </a:r>
            <a:r>
              <a:rPr lang="ru-RU" dirty="0" err="1" smtClean="0"/>
              <a:t>найчастіше</a:t>
            </a:r>
            <a:r>
              <a:rPr lang="ru-RU" dirty="0" smtClean="0"/>
              <a:t> </a:t>
            </a:r>
            <a:r>
              <a:rPr lang="ru-RU" dirty="0" err="1" smtClean="0"/>
              <a:t>готують</a:t>
            </a:r>
            <a:r>
              <a:rPr lang="ru-RU" dirty="0" smtClean="0"/>
              <a:t> </a:t>
            </a:r>
            <a:r>
              <a:rPr lang="ru-RU" dirty="0"/>
              <a:t>за </a:t>
            </a:r>
            <a:r>
              <a:rPr lang="ru-RU" dirty="0" err="1"/>
              <a:t>технологією</a:t>
            </a:r>
            <a:r>
              <a:rPr lang="ru-RU" dirty="0"/>
              <a:t> </a:t>
            </a:r>
            <a:r>
              <a:rPr lang="en-US" dirty="0" err="1"/>
              <a:t>blanca</a:t>
            </a:r>
            <a:r>
              <a:rPr lang="en-US" dirty="0"/>
              <a:t>, </a:t>
            </a:r>
            <a:r>
              <a:rPr lang="ru-RU" dirty="0"/>
              <a:t>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 smtClean="0"/>
              <a:t>фарбують</a:t>
            </a:r>
            <a:r>
              <a:rPr lang="ru-RU" dirty="0" smtClean="0"/>
              <a:t> </a:t>
            </a:r>
            <a:r>
              <a:rPr lang="ru-RU" dirty="0" err="1" smtClean="0"/>
              <a:t>карамеллю</a:t>
            </a:r>
            <a:r>
              <a:rPr lang="ru-RU" dirty="0"/>
              <a:t>, </a:t>
            </a:r>
            <a:r>
              <a:rPr lang="ru-RU" dirty="0" err="1" smtClean="0"/>
              <a:t>екстрактом</a:t>
            </a:r>
            <a:r>
              <a:rPr lang="ru-RU" dirty="0" smtClean="0"/>
              <a:t> </a:t>
            </a:r>
            <a:r>
              <a:rPr lang="ru-RU" dirty="0"/>
              <a:t>дуба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барвниками</a:t>
            </a:r>
            <a:r>
              <a:rPr lang="ru-RU" dirty="0" smtClean="0"/>
              <a:t>.</a:t>
            </a:r>
          </a:p>
          <a:p>
            <a:r>
              <a:rPr lang="en-US" b="1" dirty="0" err="1"/>
              <a:t>Reposado</a:t>
            </a:r>
            <a:r>
              <a:rPr lang="en-US" b="1" dirty="0"/>
              <a:t> </a:t>
            </a:r>
            <a:r>
              <a:rPr lang="en-US" dirty="0"/>
              <a:t>( «</a:t>
            </a:r>
            <a:r>
              <a:rPr lang="ru-RU" dirty="0" err="1"/>
              <a:t>відпочила</a:t>
            </a:r>
            <a:r>
              <a:rPr lang="ru-RU" dirty="0"/>
              <a:t>») </a:t>
            </a:r>
            <a:r>
              <a:rPr lang="ru-RU" dirty="0" smtClean="0"/>
              <a:t>– </a:t>
            </a:r>
            <a:r>
              <a:rPr lang="ru-RU" dirty="0" err="1" smtClean="0"/>
              <a:t>цю</a:t>
            </a:r>
            <a:r>
              <a:rPr lang="ru-RU" dirty="0" smtClean="0"/>
              <a:t> </a:t>
            </a:r>
            <a:r>
              <a:rPr lang="ru-RU" dirty="0" err="1" smtClean="0"/>
              <a:t>текілу</a:t>
            </a:r>
            <a:r>
              <a:rPr lang="ru-RU" dirty="0" smtClean="0"/>
              <a:t> </a:t>
            </a:r>
            <a:r>
              <a:rPr lang="ru-RU" dirty="0" err="1"/>
              <a:t>витримують</a:t>
            </a:r>
            <a:r>
              <a:rPr lang="ru-RU" dirty="0"/>
              <a:t> в бочках і чанах (</a:t>
            </a:r>
            <a:r>
              <a:rPr lang="en-US" dirty="0" err="1"/>
              <a:t>pipones</a:t>
            </a:r>
            <a:r>
              <a:rPr lang="en-US" dirty="0"/>
              <a:t>) </a:t>
            </a:r>
            <a:r>
              <a:rPr lang="ru-RU" dirty="0"/>
              <a:t>з </a:t>
            </a:r>
            <a:r>
              <a:rPr lang="ru-RU" dirty="0" err="1"/>
              <a:t>американського</a:t>
            </a:r>
            <a:r>
              <a:rPr lang="ru-RU" dirty="0"/>
              <a:t> дуба будь-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60 </a:t>
            </a:r>
            <a:r>
              <a:rPr lang="ru-RU" dirty="0" err="1"/>
              <a:t>днів</a:t>
            </a:r>
            <a:r>
              <a:rPr lang="ru-RU" dirty="0"/>
              <a:t> до 1 року.</a:t>
            </a:r>
          </a:p>
        </p:txBody>
      </p:sp>
    </p:spTree>
    <p:extLst>
      <p:ext uri="{BB962C8B-B14F-4D97-AF65-F5344CB8AC3E}">
        <p14:creationId xmlns:p14="http://schemas.microsoft.com/office/powerpoint/2010/main" val="243183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929</Words>
  <Application>Microsoft Office PowerPoint</Application>
  <PresentationFormat>Экран (4:3)</PresentationFormat>
  <Paragraphs>63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Rupster Script Free</vt:lpstr>
      <vt:lpstr>Wingdings</vt:lpstr>
      <vt:lpstr>Тема Office</vt:lpstr>
      <vt:lpstr>Тема: Міцні алкогольні напої</vt:lpstr>
      <vt:lpstr>План</vt:lpstr>
      <vt:lpstr>Презентация PowerPoint</vt:lpstr>
      <vt:lpstr>Бродіння (ферментація) </vt:lpstr>
      <vt:lpstr>Дистиляція (перогонка) - процес розділення твердих або рідких речовин (чи їхньої суміші) на складові частини (компоненти) шляхом випаровування з наступною конденсацією без доступу повітря.</vt:lpstr>
      <vt:lpstr>Презентация PowerPoint</vt:lpstr>
      <vt:lpstr>Текіла (відео)</vt:lpstr>
      <vt:lpstr>Текіла – це географічна місцевість, назва міста в Мексиці, де виробляли найкращій Мескаль (на мові індійс. племені «жарена агава»).</vt:lpstr>
      <vt:lpstr>Існує два основних типи текіли, mixto ( «мікст», «змішана») і 100% agave.</vt:lpstr>
      <vt:lpstr>Презентация PowerPoint</vt:lpstr>
      <vt:lpstr>Віскі (відео)</vt:lpstr>
      <vt:lpstr>Віскі (англ. whiskey, у Шотландії whisky, від шотл. гел. uisque baugh чи ірл. uisce beatha — вода життя) — національний алкогольний напій Шотландії та Ірландії, який отримують перегонкою (дистиляцією) забродженого зернового солоду і витримки спирту у дерев'яних (зазвичай, дубових) бочках (cask).</vt:lpstr>
      <vt:lpstr>Солодові та зернові віскі поєднують різними способами: </vt:lpstr>
      <vt:lpstr>Джин (відео)</vt:lpstr>
      <vt:lpstr>Залежно від технології виробництва джин буває наступних видів:</vt:lpstr>
      <vt:lpstr>Ром (відео)</vt:lpstr>
      <vt:lpstr>Презентация PowerPoint</vt:lpstr>
      <vt:lpstr>РОМ ЛЕГКОГО ТИПУ</vt:lpstr>
      <vt:lpstr>Презентация PowerPoint</vt:lpstr>
      <vt:lpstr>РОМ ВАЖКОГО ТИПУ  (витримка не менше 5 років)</vt:lpstr>
      <vt:lpstr>Коньяк (відео)</vt:lpstr>
      <vt:lpstr>Коньяк і арманьяк – найбільш відомі алкогольні напої, які готуються на основі винограду.  </vt:lpstr>
      <vt:lpstr>Лікери (відео)</vt:lpstr>
      <vt:lpstr>Особливості лікерів:</vt:lpstr>
      <vt:lpstr>Водка (відео)</vt:lpstr>
      <vt:lpstr>THE END 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73</cp:revision>
  <dcterms:created xsi:type="dcterms:W3CDTF">2014-11-21T11:00:06Z</dcterms:created>
  <dcterms:modified xsi:type="dcterms:W3CDTF">2020-11-07T16:57:54Z</dcterms:modified>
</cp:coreProperties>
</file>