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B378-175E-4040-B885-C2257237C541}" type="datetimeFigureOut">
              <a:rPr lang="ru-UA" smtClean="0"/>
              <a:t>26.04.2023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A047-AF3B-462D-82C8-0EE12ABEED8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1187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B378-175E-4040-B885-C2257237C541}" type="datetimeFigureOut">
              <a:rPr lang="ru-UA" smtClean="0"/>
              <a:t>26.04.2023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A047-AF3B-462D-82C8-0EE12ABEED8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339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B378-175E-4040-B885-C2257237C541}" type="datetimeFigureOut">
              <a:rPr lang="ru-UA" smtClean="0"/>
              <a:t>26.04.2023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A047-AF3B-462D-82C8-0EE12ABEED8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6931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B378-175E-4040-B885-C2257237C541}" type="datetimeFigureOut">
              <a:rPr lang="ru-UA" smtClean="0"/>
              <a:t>26.04.2023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A047-AF3B-462D-82C8-0EE12ABEED8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1641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B378-175E-4040-B885-C2257237C541}" type="datetimeFigureOut">
              <a:rPr lang="ru-UA" smtClean="0"/>
              <a:t>26.04.2023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A047-AF3B-462D-82C8-0EE12ABEED8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2674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B378-175E-4040-B885-C2257237C541}" type="datetimeFigureOut">
              <a:rPr lang="ru-UA" smtClean="0"/>
              <a:t>26.04.2023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A047-AF3B-462D-82C8-0EE12ABEED8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8592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B378-175E-4040-B885-C2257237C541}" type="datetimeFigureOut">
              <a:rPr lang="ru-UA" smtClean="0"/>
              <a:t>26.04.2023</a:t>
            </a:fld>
            <a:endParaRPr lang="ru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A047-AF3B-462D-82C8-0EE12ABEED8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7748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B378-175E-4040-B885-C2257237C541}" type="datetimeFigureOut">
              <a:rPr lang="ru-UA" smtClean="0"/>
              <a:t>26.04.2023</a:t>
            </a:fld>
            <a:endParaRPr lang="ru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A047-AF3B-462D-82C8-0EE12ABEED8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19944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B378-175E-4040-B885-C2257237C541}" type="datetimeFigureOut">
              <a:rPr lang="ru-UA" smtClean="0"/>
              <a:t>26.04.2023</a:t>
            </a:fld>
            <a:endParaRPr lang="ru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A047-AF3B-462D-82C8-0EE12ABEED8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5893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B378-175E-4040-B885-C2257237C541}" type="datetimeFigureOut">
              <a:rPr lang="ru-UA" smtClean="0"/>
              <a:t>26.04.2023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A047-AF3B-462D-82C8-0EE12ABEED8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5361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B378-175E-4040-B885-C2257237C541}" type="datetimeFigureOut">
              <a:rPr lang="ru-UA" smtClean="0"/>
              <a:t>26.04.2023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A047-AF3B-462D-82C8-0EE12ABEED8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01163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1B378-175E-4040-B885-C2257237C541}" type="datetimeFigureOut">
              <a:rPr lang="ru-UA" smtClean="0"/>
              <a:t>26.04.2023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DA047-AF3B-462D-82C8-0EE12ABEED8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7693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ru-RU" dirty="0" smtClean="0"/>
              <a:t>ПЛАНУВАННЯ КОШТІВ НА ОПЛАТУ ПРАЦІ</a:t>
            </a:r>
            <a:endParaRPr lang="ru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568952" cy="4896544"/>
          </a:xfrm>
        </p:spPr>
        <p:txBody>
          <a:bodyPr/>
          <a:lstStyle/>
          <a:p>
            <a:r>
              <a:rPr lang="ru-RU" dirty="0" smtClean="0"/>
              <a:t>Структура фонду оплати </a:t>
            </a:r>
            <a:r>
              <a:rPr lang="ru-RU" dirty="0" err="1" smtClean="0"/>
              <a:t>праці</a:t>
            </a:r>
            <a:r>
              <a:rPr lang="ru-RU" dirty="0" smtClean="0"/>
              <a:t> та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endParaRPr lang="ru-RU" dirty="0" smtClean="0"/>
          </a:p>
          <a:p>
            <a:r>
              <a:rPr lang="ru-RU" dirty="0" smtClean="0"/>
              <a:t>7.2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фонду оплати </a:t>
            </a:r>
            <a:r>
              <a:rPr lang="ru-RU" dirty="0" err="1" smtClean="0"/>
              <a:t>праці</a:t>
            </a:r>
            <a:endParaRPr lang="ru-RU" dirty="0" smtClean="0"/>
          </a:p>
          <a:p>
            <a:r>
              <a:rPr lang="ru-RU" dirty="0" smtClean="0"/>
              <a:t>7.2.1 </a:t>
            </a:r>
            <a:r>
              <a:rPr lang="ru-RU" dirty="0" err="1" smtClean="0"/>
              <a:t>Укрупнені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фонду оплати </a:t>
            </a:r>
            <a:r>
              <a:rPr lang="ru-RU" dirty="0" err="1" smtClean="0"/>
              <a:t>праці</a:t>
            </a:r>
            <a:endParaRPr lang="ru-RU" dirty="0" smtClean="0"/>
          </a:p>
          <a:p>
            <a:r>
              <a:rPr lang="ru-RU" dirty="0" smtClean="0"/>
              <a:t>7.2.2 </a:t>
            </a:r>
            <a:r>
              <a:rPr lang="ru-RU" dirty="0" err="1" smtClean="0"/>
              <a:t>Нормативний</a:t>
            </a:r>
            <a:r>
              <a:rPr lang="ru-RU" dirty="0" smtClean="0"/>
              <a:t> метод </a:t>
            </a:r>
            <a:r>
              <a:rPr lang="ru-RU" dirty="0" err="1" smtClean="0"/>
              <a:t>планування</a:t>
            </a:r>
            <a:endParaRPr lang="ru-RU" dirty="0" smtClean="0"/>
          </a:p>
          <a:p>
            <a:r>
              <a:rPr lang="ru-RU" dirty="0" smtClean="0"/>
              <a:t>7.2.3 </a:t>
            </a:r>
            <a:r>
              <a:rPr lang="ru-RU" dirty="0" err="1" smtClean="0"/>
              <a:t>Детальне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фонду оплати </a:t>
            </a:r>
            <a:r>
              <a:rPr lang="ru-RU" dirty="0" err="1" smtClean="0"/>
              <a:t>праці</a:t>
            </a:r>
            <a:endParaRPr lang="ru-RU" dirty="0" smtClean="0"/>
          </a:p>
          <a:p>
            <a:r>
              <a:rPr lang="ru-RU" dirty="0" smtClean="0"/>
              <a:t>7.3 </a:t>
            </a:r>
            <a:r>
              <a:rPr lang="ru-RU" dirty="0" err="1" smtClean="0"/>
              <a:t>Зведений</a:t>
            </a:r>
            <a:r>
              <a:rPr lang="ru-RU" dirty="0" smtClean="0"/>
              <a:t> план з </a:t>
            </a:r>
            <a:r>
              <a:rPr lang="ru-RU" dirty="0" err="1" smtClean="0"/>
              <a:t>праці</a:t>
            </a:r>
            <a:r>
              <a:rPr lang="ru-RU" dirty="0" smtClean="0"/>
              <a:t> й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6337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Фонд оплати </a:t>
            </a:r>
            <a:r>
              <a:rPr lang="ru-RU" dirty="0" err="1" smtClean="0"/>
              <a:t>праці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нормативів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приросту </a:t>
            </a:r>
            <a:endParaRPr lang="ru-U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229600" cy="269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63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рівневий</a:t>
            </a:r>
            <a:r>
              <a:rPr lang="ru-RU" dirty="0" smtClean="0"/>
              <a:t> норматив для </a:t>
            </a:r>
            <a:r>
              <a:rPr lang="ru-RU" dirty="0" err="1" smtClean="0"/>
              <a:t>розрахунку</a:t>
            </a:r>
            <a:r>
              <a:rPr lang="ru-RU" dirty="0" smtClean="0"/>
              <a:t> фонду оплати </a:t>
            </a:r>
            <a:r>
              <a:rPr lang="ru-RU" dirty="0" err="1" smtClean="0"/>
              <a:t>праці</a:t>
            </a:r>
            <a:endParaRPr lang="ru-U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22960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45024"/>
            <a:ext cx="9180512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81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490066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Детальне</a:t>
            </a:r>
            <a:r>
              <a:rPr lang="ru-RU" sz="2400" dirty="0" smtClean="0"/>
              <a:t> (</a:t>
            </a:r>
            <a:r>
              <a:rPr lang="ru-RU" sz="2400" dirty="0" err="1" smtClean="0"/>
              <a:t>поелементне</a:t>
            </a:r>
            <a:r>
              <a:rPr lang="ru-RU" sz="2400" dirty="0" smtClean="0"/>
              <a:t> ) </a:t>
            </a:r>
            <a:r>
              <a:rPr lang="ru-RU" sz="2400" dirty="0" err="1" smtClean="0"/>
              <a:t>планування</a:t>
            </a:r>
            <a:r>
              <a:rPr lang="ru-RU" sz="2400" dirty="0" smtClean="0"/>
              <a:t> фонду </a:t>
            </a:r>
            <a:r>
              <a:rPr lang="ru-RU" sz="2400" dirty="0" err="1" smtClean="0"/>
              <a:t>заробітної</a:t>
            </a:r>
            <a:r>
              <a:rPr lang="ru-RU" sz="2400" dirty="0" smtClean="0"/>
              <a:t> плати</a:t>
            </a:r>
            <a:endParaRPr lang="ru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за такими </a:t>
            </a:r>
            <a:r>
              <a:rPr lang="ru-RU" dirty="0" err="1" smtClean="0"/>
              <a:t>напрямами</a:t>
            </a:r>
            <a:r>
              <a:rPr lang="ru-RU" dirty="0" smtClean="0"/>
              <a:t>: </a:t>
            </a:r>
            <a:r>
              <a:rPr lang="ru-RU" dirty="0" err="1" smtClean="0"/>
              <a:t>планування</a:t>
            </a:r>
            <a:r>
              <a:rPr lang="ru-RU" dirty="0" smtClean="0"/>
              <a:t> прямого, </a:t>
            </a:r>
            <a:r>
              <a:rPr lang="ru-RU" dirty="0" err="1" smtClean="0"/>
              <a:t>годинного</a:t>
            </a:r>
            <a:r>
              <a:rPr lang="ru-RU" dirty="0" smtClean="0"/>
              <a:t>, денного і </a:t>
            </a:r>
            <a:r>
              <a:rPr lang="ru-RU" dirty="0" err="1" smtClean="0"/>
              <a:t>місячного</a:t>
            </a:r>
            <a:r>
              <a:rPr lang="ru-RU" dirty="0" smtClean="0"/>
              <a:t> (квартального, </a:t>
            </a:r>
            <a:r>
              <a:rPr lang="ru-RU" dirty="0" err="1" smtClean="0"/>
              <a:t>річного</a:t>
            </a:r>
            <a:r>
              <a:rPr lang="ru-RU" dirty="0" smtClean="0"/>
              <a:t>) </a:t>
            </a:r>
            <a:r>
              <a:rPr lang="ru-RU" dirty="0" err="1" smtClean="0"/>
              <a:t>фондів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Прямий</a:t>
            </a:r>
            <a:r>
              <a:rPr lang="ru-RU" b="1" dirty="0" smtClean="0"/>
              <a:t> фонд </a:t>
            </a:r>
            <a:r>
              <a:rPr lang="ru-RU" b="1" dirty="0" err="1" smtClean="0"/>
              <a:t>заробітної</a:t>
            </a:r>
            <a:r>
              <a:rPr lang="ru-RU" b="1" dirty="0" smtClean="0"/>
              <a:t> плати </a:t>
            </a:r>
            <a:r>
              <a:rPr lang="ru-RU" dirty="0" smtClean="0"/>
              <a:t>не </a:t>
            </a:r>
            <a:r>
              <a:rPr lang="ru-RU" dirty="0" err="1" smtClean="0"/>
              <a:t>містить</a:t>
            </a:r>
            <a:r>
              <a:rPr lang="ru-RU" dirty="0" smtClean="0"/>
              <a:t> у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ніяких</a:t>
            </a:r>
            <a:r>
              <a:rPr lang="ru-RU" dirty="0" smtClean="0"/>
              <a:t> доплат, </a:t>
            </a:r>
            <a:r>
              <a:rPr lang="ru-RU" dirty="0" err="1" smtClean="0"/>
              <a:t>це</a:t>
            </a:r>
            <a:r>
              <a:rPr lang="ru-RU" dirty="0" smtClean="0"/>
              <a:t> сума </a:t>
            </a:r>
            <a:r>
              <a:rPr lang="ru-RU" dirty="0" err="1" smtClean="0"/>
              <a:t>коштів</a:t>
            </a:r>
            <a:r>
              <a:rPr lang="ru-RU" dirty="0" smtClean="0"/>
              <a:t>, </a:t>
            </a:r>
            <a:r>
              <a:rPr lang="ru-RU" dirty="0" err="1" smtClean="0"/>
              <a:t>нарахованих</a:t>
            </a:r>
            <a:r>
              <a:rPr lang="ru-RU" dirty="0" smtClean="0"/>
              <a:t> за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відпрацьовані</a:t>
            </a:r>
            <a:r>
              <a:rPr lang="ru-RU" dirty="0" smtClean="0"/>
              <a:t> </a:t>
            </a:r>
            <a:r>
              <a:rPr lang="ru-RU" dirty="0" err="1" smtClean="0"/>
              <a:t>людино-години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нормальної</a:t>
            </a:r>
            <a:r>
              <a:rPr lang="ru-RU" dirty="0" smtClean="0"/>
              <a:t> </a:t>
            </a:r>
            <a:r>
              <a:rPr lang="ru-RU" dirty="0" err="1" smtClean="0"/>
              <a:t>тривалості</a:t>
            </a:r>
            <a:r>
              <a:rPr lang="ru-RU" dirty="0" smtClean="0"/>
              <a:t> </a:t>
            </a:r>
            <a:r>
              <a:rPr lang="ru-RU" dirty="0" err="1" smtClean="0"/>
              <a:t>робочої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(оплата за </a:t>
            </a:r>
            <a:r>
              <a:rPr lang="ru-RU" dirty="0" err="1" smtClean="0"/>
              <a:t>відрядними</a:t>
            </a:r>
            <a:r>
              <a:rPr lang="ru-RU" dirty="0" smtClean="0"/>
              <a:t> </a:t>
            </a:r>
            <a:r>
              <a:rPr lang="ru-RU" dirty="0" err="1" smtClean="0"/>
              <a:t>розцінками</a:t>
            </a:r>
            <a:r>
              <a:rPr lang="ru-RU" dirty="0" smtClean="0"/>
              <a:t>, за </a:t>
            </a:r>
            <a:r>
              <a:rPr lang="ru-RU" dirty="0" err="1" smtClean="0"/>
              <a:t>тарифними</a:t>
            </a:r>
            <a:r>
              <a:rPr lang="ru-RU" dirty="0" smtClean="0"/>
              <a:t> ставками, </a:t>
            </a:r>
            <a:r>
              <a:rPr lang="ru-RU" dirty="0" err="1" smtClean="0"/>
              <a:t>премії</a:t>
            </a:r>
            <a:r>
              <a:rPr lang="ru-RU" dirty="0" smtClean="0"/>
              <a:t> за </a:t>
            </a:r>
            <a:r>
              <a:rPr lang="ru-RU" dirty="0" err="1" smtClean="0"/>
              <a:t>виробничі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). </a:t>
            </a:r>
          </a:p>
          <a:p>
            <a:r>
              <a:rPr lang="ru-RU" b="1" dirty="0" err="1" smtClean="0"/>
              <a:t>Годинний</a:t>
            </a:r>
            <a:r>
              <a:rPr lang="ru-RU" b="1" dirty="0" smtClean="0"/>
              <a:t> фонд </a:t>
            </a:r>
            <a:r>
              <a:rPr lang="ru-RU" dirty="0" smtClean="0"/>
              <a:t>— </a:t>
            </a:r>
            <a:r>
              <a:rPr lang="ru-RU" dirty="0" err="1" smtClean="0"/>
              <a:t>охоплює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оплат за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відпрацьований</a:t>
            </a:r>
            <a:r>
              <a:rPr lang="ru-RU" dirty="0" smtClean="0"/>
              <a:t> час і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прямої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за </a:t>
            </a:r>
            <a:r>
              <a:rPr lang="ru-RU" dirty="0" err="1" smtClean="0"/>
              <a:t>відпрацьований</a:t>
            </a:r>
            <a:r>
              <a:rPr lang="ru-RU" dirty="0" smtClean="0"/>
              <a:t> час за </a:t>
            </a:r>
            <a:r>
              <a:rPr lang="ru-RU" dirty="0" err="1" smtClean="0"/>
              <a:t>відрядними</a:t>
            </a:r>
            <a:r>
              <a:rPr lang="ru-RU" dirty="0" smtClean="0"/>
              <a:t> </a:t>
            </a:r>
            <a:r>
              <a:rPr lang="ru-RU" dirty="0" err="1" smtClean="0"/>
              <a:t>розцінками</a:t>
            </a:r>
            <a:r>
              <a:rPr lang="ru-RU" dirty="0" smtClean="0"/>
              <a:t>, </a:t>
            </a:r>
            <a:r>
              <a:rPr lang="ru-RU" dirty="0" err="1" smtClean="0"/>
              <a:t>тарифними</a:t>
            </a:r>
            <a:r>
              <a:rPr lang="ru-RU" dirty="0" smtClean="0"/>
              <a:t> ставками,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доплати за </a:t>
            </a:r>
            <a:r>
              <a:rPr lang="ru-RU" dirty="0" err="1" smtClean="0"/>
              <a:t>умови</a:t>
            </a:r>
            <a:r>
              <a:rPr lang="ru-RU" dirty="0" smtClean="0"/>
              <a:t> та </a:t>
            </a:r>
            <a:r>
              <a:rPr lang="ru-RU" dirty="0" err="1" smtClean="0"/>
              <a:t>інтенсивність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за роботу в </a:t>
            </a:r>
            <a:r>
              <a:rPr lang="ru-RU" dirty="0" err="1" smtClean="0"/>
              <a:t>нічний</a:t>
            </a:r>
            <a:r>
              <a:rPr lang="ru-RU" dirty="0" smtClean="0"/>
              <a:t> час, </a:t>
            </a:r>
            <a:r>
              <a:rPr lang="ru-RU" dirty="0" err="1" smtClean="0"/>
              <a:t>незвільненим</a:t>
            </a:r>
            <a:r>
              <a:rPr lang="ru-RU" dirty="0" smtClean="0"/>
              <a:t> бригадирам за </a:t>
            </a:r>
            <a:r>
              <a:rPr lang="ru-RU" dirty="0" err="1" smtClean="0"/>
              <a:t>керівництво</a:t>
            </a:r>
            <a:r>
              <a:rPr lang="ru-RU" dirty="0" smtClean="0"/>
              <a:t> бригадою, за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і надбавки за </a:t>
            </a:r>
            <a:r>
              <a:rPr lang="ru-RU" dirty="0" err="1" smtClean="0"/>
              <a:t>професійну</a:t>
            </a:r>
            <a:r>
              <a:rPr lang="ru-RU" dirty="0" smtClean="0"/>
              <a:t> </a:t>
            </a:r>
            <a:r>
              <a:rPr lang="ru-RU" dirty="0" err="1" smtClean="0"/>
              <a:t>майстерність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У </a:t>
            </a:r>
            <a:r>
              <a:rPr lang="ru-RU" b="1" dirty="0" err="1" smtClean="0"/>
              <a:t>денний</a:t>
            </a:r>
            <a:r>
              <a:rPr lang="ru-RU" b="1" dirty="0" smtClean="0"/>
              <a:t> фонд, 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годинного</a:t>
            </a:r>
            <a:r>
              <a:rPr lang="ru-RU" dirty="0" smtClean="0"/>
              <a:t> фонду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плати, входить доплата </a:t>
            </a:r>
            <a:r>
              <a:rPr lang="ru-RU" dirty="0" err="1" smtClean="0"/>
              <a:t>підліткам</a:t>
            </a:r>
            <a:r>
              <a:rPr lang="ru-RU" dirty="0" smtClean="0"/>
              <a:t> за </a:t>
            </a:r>
            <a:r>
              <a:rPr lang="ru-RU" dirty="0" err="1" smtClean="0"/>
              <a:t>скорочений</a:t>
            </a:r>
            <a:r>
              <a:rPr lang="ru-RU" dirty="0" smtClean="0"/>
              <a:t> </a:t>
            </a:r>
            <a:r>
              <a:rPr lang="ru-RU" dirty="0" err="1" smtClean="0"/>
              <a:t>робочий</a:t>
            </a:r>
            <a:r>
              <a:rPr lang="ru-RU" dirty="0" smtClean="0"/>
              <a:t> день і оплата </a:t>
            </a:r>
            <a:r>
              <a:rPr lang="ru-RU" dirty="0" err="1" smtClean="0"/>
              <a:t>перерв</a:t>
            </a:r>
            <a:r>
              <a:rPr lang="ru-RU" dirty="0" smtClean="0"/>
              <a:t> для </a:t>
            </a:r>
            <a:r>
              <a:rPr lang="ru-RU" dirty="0" err="1" smtClean="0"/>
              <a:t>годування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Місячний</a:t>
            </a:r>
            <a:r>
              <a:rPr lang="ru-RU" b="1" dirty="0" smtClean="0"/>
              <a:t> (</a:t>
            </a:r>
            <a:r>
              <a:rPr lang="ru-RU" b="1" dirty="0" err="1" smtClean="0"/>
              <a:t>квартальний</a:t>
            </a:r>
            <a:r>
              <a:rPr lang="ru-RU" b="1" dirty="0" smtClean="0"/>
              <a:t>, </a:t>
            </a:r>
            <a:r>
              <a:rPr lang="ru-RU" b="1" dirty="0" err="1" smtClean="0"/>
              <a:t>річний</a:t>
            </a:r>
            <a:r>
              <a:rPr lang="ru-RU" dirty="0" smtClean="0"/>
              <a:t>) </a:t>
            </a:r>
            <a:r>
              <a:rPr lang="ru-RU" dirty="0" err="1" smtClean="0"/>
              <a:t>складається</a:t>
            </a:r>
            <a:r>
              <a:rPr lang="ru-RU" dirty="0" smtClean="0"/>
              <a:t> з денного фонду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плати, оплати </a:t>
            </a:r>
            <a:r>
              <a:rPr lang="ru-RU" dirty="0" err="1" smtClean="0"/>
              <a:t>чергових</a:t>
            </a:r>
            <a:r>
              <a:rPr lang="ru-RU" dirty="0" smtClean="0"/>
              <a:t> і </a:t>
            </a:r>
            <a:r>
              <a:rPr lang="ru-RU" dirty="0" err="1" smtClean="0"/>
              <a:t>додаткових</a:t>
            </a:r>
            <a:r>
              <a:rPr lang="ru-RU" dirty="0" smtClean="0"/>
              <a:t> </a:t>
            </a:r>
            <a:r>
              <a:rPr lang="ru-RU" dirty="0" err="1" smtClean="0"/>
              <a:t>відпусток</a:t>
            </a:r>
            <a:r>
              <a:rPr lang="ru-RU" dirty="0" smtClean="0"/>
              <a:t>, оплати за час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державних</a:t>
            </a:r>
            <a:r>
              <a:rPr lang="ru-RU" dirty="0" smtClean="0"/>
              <a:t> і </a:t>
            </a:r>
            <a:r>
              <a:rPr lang="ru-RU" dirty="0" err="1" smtClean="0"/>
              <a:t>громадських</a:t>
            </a:r>
            <a:r>
              <a:rPr lang="ru-RU" dirty="0" smtClean="0"/>
              <a:t> </a:t>
            </a:r>
            <a:r>
              <a:rPr lang="ru-RU" dirty="0" err="1" smtClean="0"/>
              <a:t>обов'язків</a:t>
            </a:r>
            <a:r>
              <a:rPr lang="ru-RU" dirty="0" smtClean="0"/>
              <a:t>, доплати за </a:t>
            </a:r>
            <a:r>
              <a:rPr lang="ru-RU" dirty="0" err="1" smtClean="0"/>
              <a:t>вислугу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і </a:t>
            </a:r>
            <a:r>
              <a:rPr lang="ru-RU" dirty="0" err="1" smtClean="0"/>
              <a:t>вихідної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,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</a:t>
            </a:r>
            <a:r>
              <a:rPr lang="ru-RU" dirty="0" err="1" smtClean="0"/>
              <a:t>працівників</a:t>
            </a:r>
            <a:r>
              <a:rPr lang="ru-RU" dirty="0" smtClean="0"/>
              <a:t>, </a:t>
            </a:r>
            <a:r>
              <a:rPr lang="ru-RU" dirty="0" err="1" smtClean="0"/>
              <a:t>відряджених</a:t>
            </a:r>
            <a:r>
              <a:rPr lang="ru-RU" dirty="0" smtClean="0"/>
              <a:t> на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на </a:t>
            </a:r>
            <a:r>
              <a:rPr lang="ru-RU" dirty="0" err="1" smtClean="0"/>
              <a:t>навчання</a:t>
            </a:r>
            <a:r>
              <a:rPr lang="ru-RU" dirty="0" smtClean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7208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етапами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планового фонду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</a:t>
            </a:r>
            <a:endParaRPr lang="ru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1) розрахунок фонду прямої заробітної плати; </a:t>
            </a:r>
          </a:p>
          <a:p>
            <a:r>
              <a:rPr lang="uk-UA" dirty="0" smtClean="0"/>
              <a:t>2) розрахунок доплат у годинний, денний і місячний фонди заробітної плати. </a:t>
            </a:r>
          </a:p>
          <a:p>
            <a:r>
              <a:rPr lang="uk-UA" dirty="0" smtClean="0"/>
              <a:t>У фонд прямої заробітної плати робітників включаються суми </a:t>
            </a:r>
            <a:r>
              <a:rPr lang="uk-UA" dirty="0" err="1" smtClean="0"/>
              <a:t>коштів,нараховані</a:t>
            </a:r>
            <a:r>
              <a:rPr lang="uk-UA" dirty="0" smtClean="0"/>
              <a:t> за відрядними розцінками робітникам-відрядникам і за тарифними ставками — робітникам-погодинникам.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01187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Фонд </a:t>
            </a:r>
            <a:r>
              <a:rPr lang="ru-RU" dirty="0" err="1" smtClean="0"/>
              <a:t>прямої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робітників-відрядників</a:t>
            </a:r>
            <a:endParaRPr lang="ru-U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229600" cy="150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49" y="3068960"/>
            <a:ext cx="853231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48" y="4221088"/>
            <a:ext cx="8927851" cy="241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36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0026"/>
          </a:xfrm>
        </p:spPr>
        <p:txBody>
          <a:bodyPr>
            <a:normAutofit fontScale="90000"/>
          </a:bodyPr>
          <a:lstStyle/>
          <a:p>
            <a:endParaRPr lang="ru-UA" sz="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/>
          <a:lstStyle/>
          <a:p>
            <a:r>
              <a:rPr lang="uk-UA" dirty="0" smtClean="0"/>
              <a:t>Прямий фонд заробітної плати допоміжних робітників-відрядників розраховується так само, як і для основних робітників-відрядників, але при цьому враховується обсяг допоміжних робіт</a:t>
            </a:r>
            <a:endParaRPr lang="ru-U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84984"/>
            <a:ext cx="8712968" cy="2635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30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66" y="122576"/>
            <a:ext cx="89289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Годинний</a:t>
            </a:r>
            <a:r>
              <a:rPr lang="ru-RU" dirty="0" smtClean="0"/>
              <a:t> фонд </a:t>
            </a:r>
            <a:r>
              <a:rPr lang="ru-RU" dirty="0" err="1" smtClean="0"/>
              <a:t>робочого</a:t>
            </a:r>
            <a:r>
              <a:rPr lang="ru-RU" dirty="0" smtClean="0"/>
              <a:t> часу, </a:t>
            </a:r>
            <a:r>
              <a:rPr lang="ru-RU" dirty="0" err="1" smtClean="0"/>
              <a:t>окрім</a:t>
            </a:r>
            <a:r>
              <a:rPr lang="ru-RU" dirty="0" smtClean="0"/>
              <a:t> прямого фонду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</a:t>
            </a:r>
            <a:r>
              <a:rPr lang="ru-RU" dirty="0" err="1" smtClean="0"/>
              <a:t>робітників</a:t>
            </a:r>
            <a:r>
              <a:rPr lang="ru-RU" dirty="0" smtClean="0"/>
              <a:t>,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премії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виплачуються</a:t>
            </a:r>
            <a:r>
              <a:rPr lang="ru-RU" dirty="0" smtClean="0"/>
              <a:t> з фонду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і доплати за </a:t>
            </a:r>
            <a:r>
              <a:rPr lang="ru-RU" dirty="0" err="1" smtClean="0"/>
              <a:t>відпрацьований</a:t>
            </a:r>
            <a:r>
              <a:rPr lang="ru-RU" dirty="0" smtClean="0"/>
              <a:t> час (за роботу у </a:t>
            </a:r>
            <a:r>
              <a:rPr lang="ru-RU" dirty="0" err="1" smtClean="0"/>
              <a:t>нічний</a:t>
            </a:r>
            <a:r>
              <a:rPr lang="ru-RU" dirty="0" smtClean="0"/>
              <a:t> час; </a:t>
            </a:r>
            <a:r>
              <a:rPr lang="ru-RU" dirty="0" err="1" smtClean="0"/>
              <a:t>незвільненим</a:t>
            </a:r>
            <a:r>
              <a:rPr lang="ru-RU" dirty="0" smtClean="0"/>
              <a:t> бригадирам за </a:t>
            </a:r>
            <a:r>
              <a:rPr lang="ru-RU" dirty="0" err="1" smtClean="0"/>
              <a:t>керівництво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 бригад; доплати </a:t>
            </a:r>
            <a:r>
              <a:rPr lang="ru-RU" dirty="0" err="1" smtClean="0"/>
              <a:t>кваліфікованим</a:t>
            </a:r>
            <a:r>
              <a:rPr lang="ru-RU" dirty="0" smtClean="0"/>
              <a:t> </a:t>
            </a:r>
            <a:r>
              <a:rPr lang="ru-RU" dirty="0" err="1" smtClean="0"/>
              <a:t>робітникам</a:t>
            </a:r>
            <a:r>
              <a:rPr lang="ru-RU" dirty="0" smtClean="0"/>
              <a:t> за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; доплати </a:t>
            </a:r>
            <a:r>
              <a:rPr lang="ru-RU" dirty="0" err="1" smtClean="0"/>
              <a:t>резервним</a:t>
            </a:r>
            <a:r>
              <a:rPr lang="ru-RU" dirty="0" smtClean="0"/>
              <a:t> </a:t>
            </a:r>
            <a:r>
              <a:rPr lang="ru-RU" dirty="0" err="1" smtClean="0"/>
              <a:t>робітникам</a:t>
            </a:r>
            <a:r>
              <a:rPr lang="ru-RU" dirty="0" smtClean="0"/>
              <a:t>; за </a:t>
            </a:r>
            <a:r>
              <a:rPr lang="ru-RU" dirty="0" err="1" smtClean="0"/>
              <a:t>сумісництво</a:t>
            </a:r>
            <a:r>
              <a:rPr lang="ru-RU" dirty="0" smtClean="0"/>
              <a:t> </a:t>
            </a:r>
            <a:r>
              <a:rPr lang="ru-RU" dirty="0" err="1" smtClean="0"/>
              <a:t>професій</a:t>
            </a:r>
            <a:r>
              <a:rPr lang="ru-RU" dirty="0" smtClean="0"/>
              <a:t> і посад; за роботу в </a:t>
            </a:r>
            <a:r>
              <a:rPr lang="ru-RU" dirty="0" err="1" smtClean="0"/>
              <a:t>шкідливих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; доплати за </a:t>
            </a:r>
            <a:r>
              <a:rPr lang="ru-RU" dirty="0" err="1" smtClean="0"/>
              <a:t>професійну</a:t>
            </a:r>
            <a:r>
              <a:rPr lang="ru-RU" dirty="0" smtClean="0"/>
              <a:t> </a:t>
            </a:r>
            <a:r>
              <a:rPr lang="ru-RU" dirty="0" err="1" smtClean="0"/>
              <a:t>майстерність</a:t>
            </a:r>
            <a:r>
              <a:rPr lang="ru-RU" dirty="0" smtClean="0"/>
              <a:t>, за </a:t>
            </a:r>
            <a:r>
              <a:rPr lang="ru-RU" dirty="0" err="1" smtClean="0"/>
              <a:t>класність</a:t>
            </a:r>
            <a:r>
              <a:rPr lang="ru-RU" dirty="0" smtClean="0"/>
              <a:t>).</a:t>
            </a:r>
            <a:endParaRPr lang="ru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1" y="2413338"/>
            <a:ext cx="87822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Розрахунок премій здійснюється на основі таких показників: </a:t>
            </a:r>
          </a:p>
          <a:p>
            <a:r>
              <a:rPr lang="uk-UA" dirty="0" smtClean="0"/>
              <a:t>- кількості робітників, які оплачуються за преміальною системою, </a:t>
            </a:r>
          </a:p>
          <a:p>
            <a:r>
              <a:rPr lang="uk-UA" dirty="0" smtClean="0"/>
              <a:t>- заробітної плати за відрядними розцінками або тарифними ставками, </a:t>
            </a:r>
          </a:p>
          <a:p>
            <a:r>
              <a:rPr lang="uk-UA" dirty="0" smtClean="0"/>
              <a:t>- показників, за які преміюються робітники. </a:t>
            </a:r>
            <a:endParaRPr lang="ru-U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" y="3789040"/>
            <a:ext cx="9147746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174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665"/>
            <a:ext cx="8995506" cy="673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079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/>
              <a:t>надбавки, </a:t>
            </a:r>
            <a:r>
              <a:rPr lang="ru-RU" sz="2000" dirty="0" err="1" smtClean="0"/>
              <a:t>установлених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розмірів</a:t>
            </a:r>
            <a:r>
              <a:rPr lang="ru-RU" sz="2000" dirty="0" smtClean="0"/>
              <a:t> надбавок за </a:t>
            </a:r>
            <a:r>
              <a:rPr lang="ru-RU" sz="2000" dirty="0" err="1" smtClean="0"/>
              <a:t>розрядами</a:t>
            </a:r>
            <a:r>
              <a:rPr lang="ru-RU" sz="2000" dirty="0" smtClean="0"/>
              <a:t>, </a:t>
            </a:r>
            <a:r>
              <a:rPr lang="ru-RU" sz="2000" dirty="0" err="1" smtClean="0"/>
              <a:t>годинними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тарифними</a:t>
            </a:r>
            <a:r>
              <a:rPr lang="ru-RU" sz="2000" dirty="0" smtClean="0"/>
              <a:t> ставками </a:t>
            </a:r>
            <a:r>
              <a:rPr lang="ru-RU" sz="2000" dirty="0" err="1" smtClean="0"/>
              <a:t>робітників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відповідного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розряду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фонду </a:t>
            </a:r>
            <a:r>
              <a:rPr lang="ru-RU" sz="2000" dirty="0" err="1" smtClean="0"/>
              <a:t>робочого</a:t>
            </a:r>
            <a:r>
              <a:rPr lang="ru-RU" sz="2000" dirty="0" smtClean="0"/>
              <a:t> часу</a:t>
            </a:r>
            <a:endParaRPr lang="ru-UA" sz="20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7"/>
            <a:ext cx="82296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52936"/>
            <a:ext cx="877316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365104"/>
            <a:ext cx="8773169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13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 err="1" smtClean="0"/>
              <a:t>Розмір</a:t>
            </a:r>
            <a:r>
              <a:rPr lang="ru-RU" sz="2400" dirty="0" smtClean="0"/>
              <a:t> оплати </a:t>
            </a:r>
            <a:r>
              <a:rPr lang="ru-RU" sz="2400" dirty="0" err="1" smtClean="0"/>
              <a:t>чергових</a:t>
            </a:r>
            <a:r>
              <a:rPr lang="ru-RU" sz="2400" dirty="0" smtClean="0"/>
              <a:t> і </a:t>
            </a:r>
            <a:r>
              <a:rPr lang="ru-RU" sz="2400" dirty="0" err="1" smtClean="0"/>
              <a:t>додаткових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відпусток</a:t>
            </a:r>
            <a:endParaRPr lang="ru-UA" sz="24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4704"/>
            <a:ext cx="8229600" cy="177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2708920"/>
            <a:ext cx="8928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Фонд заробітної плати керівників, професіоналів, фахівців і технічних службовців визначається на основі даних про їх чисельність згідно зі штатним розкладом та схем посадових окладів, і складається з виплат за посадовими окладами, премій, доплат, надбавок. </a:t>
            </a:r>
            <a:endParaRPr lang="uk-UA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61048"/>
            <a:ext cx="9144000" cy="2943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86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UA" sz="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579296" cy="5976664"/>
          </a:xfrm>
        </p:spPr>
        <p:txBody>
          <a:bodyPr/>
          <a:lstStyle/>
          <a:p>
            <a:r>
              <a:rPr lang="uk-UA" dirty="0" smtClean="0"/>
              <a:t>Фонд оплати праці являє собою сукупність індивідуальних заробітків,  що  зараховуються їм незалежно від джерел покриття цих витрат: собівартості,  прибутку, коштів соціального призначення або інших цільових надходжень.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78803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5577"/>
            <a:ext cx="8229600" cy="130026"/>
          </a:xfrm>
        </p:spPr>
        <p:txBody>
          <a:bodyPr>
            <a:normAutofit fontScale="90000"/>
          </a:bodyPr>
          <a:lstStyle/>
          <a:p>
            <a:endParaRPr lang="ru-UA" sz="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9036496" cy="5937523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Загальний фонд заробітної плати всього персоналу на плановий період розраховується як сума фонду заробітної плати робітників (</a:t>
            </a:r>
            <a:r>
              <a:rPr lang="uk-UA" dirty="0" err="1" smtClean="0"/>
              <a:t>ФЗПм</a:t>
            </a:r>
            <a:r>
              <a:rPr lang="uk-UA" dirty="0" smtClean="0"/>
              <a:t>), фонду заробітної плати інших категорій персоналу (</a:t>
            </a:r>
            <a:r>
              <a:rPr lang="uk-UA" dirty="0" err="1" smtClean="0"/>
              <a:t>ФЗПін</a:t>
            </a:r>
            <a:r>
              <a:rPr lang="uk-UA" dirty="0" smtClean="0"/>
              <a:t>) і фонду заробітної плати не облікового складу</a:t>
            </a:r>
          </a:p>
          <a:p>
            <a:r>
              <a:rPr lang="ru-RU" dirty="0" err="1" smtClean="0"/>
              <a:t>Розрахунок</a:t>
            </a:r>
            <a:r>
              <a:rPr lang="ru-RU" dirty="0" smtClean="0"/>
              <a:t> </a:t>
            </a:r>
            <a:r>
              <a:rPr lang="ru-RU" dirty="0" err="1" smtClean="0"/>
              <a:t>годинного</a:t>
            </a:r>
            <a:r>
              <a:rPr lang="ru-RU" dirty="0" smtClean="0"/>
              <a:t>, денного й </a:t>
            </a:r>
            <a:r>
              <a:rPr lang="ru-RU" dirty="0" err="1" smtClean="0"/>
              <a:t>місячного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на </a:t>
            </a:r>
            <a:r>
              <a:rPr lang="ru-RU" dirty="0" err="1" smtClean="0"/>
              <a:t>підприємствах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стабільним</a:t>
            </a:r>
            <a:r>
              <a:rPr lang="ru-RU" dirty="0" smtClean="0"/>
              <a:t> </a:t>
            </a:r>
            <a:r>
              <a:rPr lang="ru-RU" dirty="0" err="1" smtClean="0"/>
              <a:t>колективом</a:t>
            </a:r>
            <a:r>
              <a:rPr lang="ru-RU" dirty="0" smtClean="0"/>
              <a:t> й невеликою </a:t>
            </a:r>
            <a:r>
              <a:rPr lang="ru-RU" dirty="0" err="1" smtClean="0"/>
              <a:t>чисельністю</a:t>
            </a:r>
            <a:r>
              <a:rPr lang="ru-RU" dirty="0" smtClean="0"/>
              <a:t> персоналу </a:t>
            </a:r>
            <a:r>
              <a:rPr lang="ru-RU" dirty="0" err="1" smtClean="0"/>
              <a:t>доцільно</a:t>
            </a:r>
            <a:r>
              <a:rPr lang="ru-RU" dirty="0" smtClean="0"/>
              <a:t> </a:t>
            </a:r>
            <a:r>
              <a:rPr lang="ru-RU" dirty="0" err="1" smtClean="0"/>
              <a:t>проводити</a:t>
            </a:r>
            <a:r>
              <a:rPr lang="ru-RU" dirty="0" smtClean="0"/>
              <a:t> за такою методикою, 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укрупнений метод, за такими </a:t>
            </a:r>
            <a:r>
              <a:rPr lang="ru-RU" dirty="0" err="1" smtClean="0"/>
              <a:t>етапами</a:t>
            </a:r>
            <a:r>
              <a:rPr lang="ru-RU" dirty="0" smtClean="0"/>
              <a:t>: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9184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"/>
            <a:ext cx="8229600" cy="5733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9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Розподіл</a:t>
            </a:r>
            <a:r>
              <a:rPr lang="ru-RU" sz="2400" dirty="0" smtClean="0"/>
              <a:t> планового фонду </a:t>
            </a:r>
            <a:r>
              <a:rPr lang="ru-RU" sz="2400" dirty="0" err="1" smtClean="0"/>
              <a:t>заробітної</a:t>
            </a:r>
            <a:r>
              <a:rPr lang="ru-RU" sz="2400" dirty="0" smtClean="0"/>
              <a:t> плати персоналу</a:t>
            </a:r>
            <a:endParaRPr lang="ru-UA" sz="24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8352928" cy="5433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16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9697"/>
            <a:ext cx="88569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err="1" smtClean="0"/>
              <a:t>Середньогодинна</a:t>
            </a:r>
            <a:r>
              <a:rPr lang="uk-UA" b="1" dirty="0" smtClean="0"/>
              <a:t> заробітна плата </a:t>
            </a:r>
            <a:r>
              <a:rPr lang="uk-UA" dirty="0" smtClean="0"/>
              <a:t>визначається діленням годинного фонду</a:t>
            </a:r>
          </a:p>
          <a:p>
            <a:r>
              <a:rPr lang="uk-UA" dirty="0" smtClean="0"/>
              <a:t>заробітної плати на кількість годин роботи, що мають бути відпрацьовані в</a:t>
            </a:r>
          </a:p>
          <a:p>
            <a:r>
              <a:rPr lang="uk-UA" dirty="0" smtClean="0"/>
              <a:t>плановому періоді. </a:t>
            </a:r>
          </a:p>
          <a:p>
            <a:r>
              <a:rPr lang="uk-UA" b="1" dirty="0" smtClean="0"/>
              <a:t>Середня денна </a:t>
            </a:r>
            <a:r>
              <a:rPr lang="uk-UA" dirty="0" smtClean="0"/>
              <a:t>— діленням денного фонду заробітної плати на кількість</a:t>
            </a:r>
          </a:p>
          <a:p>
            <a:r>
              <a:rPr lang="uk-UA" dirty="0" smtClean="0"/>
              <a:t>людино-днів, що мають бути відпрацьовані в плановому періоді. </a:t>
            </a:r>
          </a:p>
          <a:p>
            <a:r>
              <a:rPr lang="uk-UA" b="1" dirty="0" smtClean="0"/>
              <a:t>Середньомісячна (квартальна, річна</a:t>
            </a:r>
            <a:r>
              <a:rPr lang="uk-UA" dirty="0" smtClean="0"/>
              <a:t>) — діленням місячного</a:t>
            </a:r>
          </a:p>
          <a:p>
            <a:r>
              <a:rPr lang="uk-UA" dirty="0" smtClean="0"/>
              <a:t>(квартального, річного) фонду заробітної плати на середньооблікову кількість</a:t>
            </a:r>
          </a:p>
          <a:p>
            <a:r>
              <a:rPr lang="uk-UA" dirty="0" smtClean="0"/>
              <a:t>робітників у відповідному плановому періоді. </a:t>
            </a:r>
            <a:endParaRPr lang="ru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2498021"/>
            <a:ext cx="4338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/>
              <a:t>Зведений</a:t>
            </a:r>
            <a:r>
              <a:rPr lang="ru-RU" b="1" dirty="0" smtClean="0"/>
              <a:t> план з </a:t>
            </a:r>
            <a:r>
              <a:rPr lang="ru-RU" b="1" dirty="0" err="1" smtClean="0"/>
              <a:t>праці</a:t>
            </a:r>
            <a:r>
              <a:rPr lang="ru-RU" b="1" dirty="0" smtClean="0"/>
              <a:t> й </a:t>
            </a:r>
            <a:r>
              <a:rPr lang="ru-RU" b="1" dirty="0" err="1" smtClean="0"/>
              <a:t>заробітної</a:t>
            </a:r>
            <a:r>
              <a:rPr lang="ru-RU" b="1" dirty="0" smtClean="0"/>
              <a:t> плати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068960"/>
            <a:ext cx="88569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чисельність</a:t>
            </a:r>
            <a:r>
              <a:rPr lang="ru-RU" dirty="0" smtClean="0"/>
              <a:t> персоналу в </a:t>
            </a:r>
            <a:r>
              <a:rPr lang="ru-RU" dirty="0" err="1" smtClean="0"/>
              <a:t>цілому</a:t>
            </a:r>
            <a:r>
              <a:rPr lang="ru-RU" dirty="0" smtClean="0"/>
              <a:t> й по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категоріях</a:t>
            </a:r>
            <a:r>
              <a:rPr lang="ru-RU" dirty="0" smtClean="0"/>
              <a:t> </a:t>
            </a:r>
            <a:r>
              <a:rPr lang="ru-RU" dirty="0" err="1" smtClean="0"/>
              <a:t>працюючих</a:t>
            </a:r>
            <a:r>
              <a:rPr lang="ru-RU" dirty="0" smtClean="0"/>
              <a:t>; 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обсяг</a:t>
            </a:r>
            <a:r>
              <a:rPr lang="ru-RU" dirty="0" smtClean="0"/>
              <a:t> </a:t>
            </a:r>
            <a:r>
              <a:rPr lang="ru-RU" dirty="0" err="1" smtClean="0"/>
              <a:t>реалізованої</a:t>
            </a:r>
            <a:r>
              <a:rPr lang="ru-RU" dirty="0" smtClean="0"/>
              <a:t> (</a:t>
            </a:r>
            <a:r>
              <a:rPr lang="ru-RU" dirty="0" err="1" smtClean="0"/>
              <a:t>товарної</a:t>
            </a:r>
            <a:r>
              <a:rPr lang="ru-RU" dirty="0" smtClean="0"/>
              <a:t>) </a:t>
            </a:r>
            <a:r>
              <a:rPr lang="ru-RU" dirty="0" err="1" smtClean="0"/>
              <a:t>продукції</a:t>
            </a:r>
            <a:r>
              <a:rPr lang="ru-RU" dirty="0" smtClean="0"/>
              <a:t> у </a:t>
            </a:r>
            <a:r>
              <a:rPr lang="ru-RU" dirty="0" err="1" smtClean="0"/>
              <a:t>вартісному</a:t>
            </a:r>
            <a:r>
              <a:rPr lang="ru-RU" dirty="0" smtClean="0"/>
              <a:t> </a:t>
            </a:r>
            <a:r>
              <a:rPr lang="ru-RU" dirty="0" err="1" smtClean="0"/>
              <a:t>виразі</a:t>
            </a:r>
            <a:r>
              <a:rPr lang="ru-RU" dirty="0" smtClean="0"/>
              <a:t>; 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виробіток</a:t>
            </a:r>
            <a:r>
              <a:rPr lang="ru-RU" dirty="0" smtClean="0"/>
              <a:t> на одного </a:t>
            </a:r>
            <a:r>
              <a:rPr lang="ru-RU" dirty="0" err="1" smtClean="0"/>
              <a:t>працюючого</a:t>
            </a:r>
            <a:r>
              <a:rPr lang="ru-RU" dirty="0" smtClean="0"/>
              <a:t> (одного </a:t>
            </a:r>
            <a:r>
              <a:rPr lang="ru-RU" dirty="0" err="1" smtClean="0"/>
              <a:t>робітника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- фонд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в </a:t>
            </a:r>
            <a:r>
              <a:rPr lang="ru-RU" dirty="0" err="1" smtClean="0"/>
              <a:t>цілому</a:t>
            </a:r>
            <a:r>
              <a:rPr lang="ru-RU" dirty="0" smtClean="0"/>
              <a:t> й по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категоріях</a:t>
            </a:r>
            <a:r>
              <a:rPr lang="ru-RU" dirty="0" smtClean="0"/>
              <a:t> </a:t>
            </a:r>
            <a:r>
              <a:rPr lang="ru-RU" dirty="0" err="1" smtClean="0"/>
              <a:t>працюючих</a:t>
            </a:r>
            <a:r>
              <a:rPr lang="ru-RU" dirty="0" smtClean="0"/>
              <a:t>; 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середня</a:t>
            </a:r>
            <a:r>
              <a:rPr lang="ru-RU" dirty="0" smtClean="0"/>
              <a:t> </a:t>
            </a:r>
            <a:r>
              <a:rPr lang="ru-RU" dirty="0" err="1" smtClean="0"/>
              <a:t>заробітна</a:t>
            </a:r>
            <a:r>
              <a:rPr lang="ru-RU" dirty="0" smtClean="0"/>
              <a:t> плата на одного </a:t>
            </a:r>
            <a:r>
              <a:rPr lang="ru-RU" dirty="0" err="1" smtClean="0"/>
              <a:t>працюючого</a:t>
            </a:r>
            <a:r>
              <a:rPr lang="ru-RU" dirty="0" smtClean="0"/>
              <a:t> (одного </a:t>
            </a:r>
            <a:r>
              <a:rPr lang="ru-RU" dirty="0" err="1" smtClean="0"/>
              <a:t>працівника</a:t>
            </a:r>
            <a:r>
              <a:rPr lang="ru-RU" dirty="0" smtClean="0"/>
              <a:t>).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0660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Зведений</a:t>
            </a:r>
            <a:r>
              <a:rPr lang="ru-RU" dirty="0" smtClean="0"/>
              <a:t> план з </a:t>
            </a:r>
            <a:r>
              <a:rPr lang="ru-RU" dirty="0" err="1" smtClean="0"/>
              <a:t>праці</a:t>
            </a:r>
            <a:r>
              <a:rPr lang="ru-RU" dirty="0" smtClean="0"/>
              <a:t> й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</a:t>
            </a:r>
            <a:endParaRPr lang="ru-UA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035744"/>
            <a:ext cx="8229600" cy="36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804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9"/>
            <a:ext cx="9144000" cy="525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73030"/>
            <a:ext cx="9252520" cy="1584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132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0026"/>
          </a:xfrm>
        </p:spPr>
        <p:txBody>
          <a:bodyPr>
            <a:normAutofit fontScale="90000"/>
          </a:bodyPr>
          <a:lstStyle/>
          <a:p>
            <a:endParaRPr lang="ru-UA" sz="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5865515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 smtClean="0"/>
              <a:t>Основна</a:t>
            </a:r>
            <a:r>
              <a:rPr lang="ru-RU" b="1" dirty="0" smtClean="0"/>
              <a:t> </a:t>
            </a:r>
            <a:r>
              <a:rPr lang="ru-RU" b="1" dirty="0" err="1" smtClean="0"/>
              <a:t>заробітна</a:t>
            </a:r>
            <a:r>
              <a:rPr lang="ru-RU" b="1" dirty="0" smtClean="0"/>
              <a:t> плата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тарифними</a:t>
            </a:r>
            <a:r>
              <a:rPr lang="ru-RU" dirty="0" smtClean="0"/>
              <a:t> ставками, </a:t>
            </a:r>
            <a:r>
              <a:rPr lang="ru-RU" dirty="0" err="1" smtClean="0"/>
              <a:t>відрядними</a:t>
            </a:r>
            <a:r>
              <a:rPr lang="ru-RU" dirty="0" smtClean="0"/>
              <a:t> </a:t>
            </a:r>
            <a:r>
              <a:rPr lang="ru-RU" dirty="0" err="1" smtClean="0"/>
              <a:t>розцінками</a:t>
            </a:r>
            <a:r>
              <a:rPr lang="ru-RU" dirty="0" smtClean="0"/>
              <a:t>, </a:t>
            </a:r>
            <a:r>
              <a:rPr lang="ru-RU" dirty="0" err="1" smtClean="0"/>
              <a:t>посадовими</a:t>
            </a:r>
            <a:r>
              <a:rPr lang="ru-RU" dirty="0" smtClean="0"/>
              <a:t> окладами </a:t>
            </a:r>
            <a:r>
              <a:rPr lang="ru-RU" dirty="0" err="1" smtClean="0"/>
              <a:t>службовців</a:t>
            </a:r>
            <a:r>
              <a:rPr lang="ru-RU" dirty="0" smtClean="0"/>
              <a:t> і </a:t>
            </a:r>
            <a:r>
              <a:rPr lang="ru-RU" dirty="0" err="1" smtClean="0"/>
              <a:t>виплачується</a:t>
            </a:r>
            <a:r>
              <a:rPr lang="ru-RU" dirty="0" smtClean="0"/>
              <a:t> за </a:t>
            </a:r>
            <a:r>
              <a:rPr lang="ru-RU" dirty="0" err="1" smtClean="0"/>
              <a:t>відпрацьований</a:t>
            </a:r>
            <a:r>
              <a:rPr lang="ru-RU" dirty="0" smtClean="0"/>
              <a:t> час і </a:t>
            </a:r>
            <a:r>
              <a:rPr lang="ru-RU" dirty="0" err="1" smtClean="0"/>
              <a:t>виконаний</a:t>
            </a:r>
            <a:r>
              <a:rPr lang="ru-RU" dirty="0" smtClean="0"/>
              <a:t> </a:t>
            </a:r>
            <a:r>
              <a:rPr lang="ru-RU" dirty="0" err="1" smtClean="0"/>
              <a:t>обсяг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. </a:t>
            </a:r>
          </a:p>
          <a:p>
            <a:r>
              <a:rPr lang="ru-RU" b="1" dirty="0" err="1" smtClean="0"/>
              <a:t>Додаткова</a:t>
            </a:r>
            <a:r>
              <a:rPr lang="ru-RU" b="1" dirty="0" smtClean="0"/>
              <a:t> оплата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доплати, надбавки, </a:t>
            </a:r>
            <a:r>
              <a:rPr lang="ru-RU" dirty="0" err="1" smtClean="0"/>
              <a:t>гарантовані</a:t>
            </a:r>
            <a:r>
              <a:rPr lang="ru-RU" dirty="0" smtClean="0"/>
              <a:t> та </a:t>
            </a:r>
            <a:r>
              <a:rPr lang="ru-RU" dirty="0" err="1" smtClean="0"/>
              <a:t>компенсаційні</a:t>
            </a:r>
            <a:r>
              <a:rPr lang="ru-RU" dirty="0" smtClean="0"/>
              <a:t> </a:t>
            </a:r>
            <a:r>
              <a:rPr lang="ru-RU" dirty="0" err="1" smtClean="0"/>
              <a:t>виплати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діючого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, </a:t>
            </a:r>
            <a:r>
              <a:rPr lang="ru-RU" dirty="0" err="1" smtClean="0"/>
              <a:t>премії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пов’язані</a:t>
            </a:r>
            <a:r>
              <a:rPr lang="ru-RU" dirty="0" smtClean="0"/>
              <a:t> з </a:t>
            </a:r>
            <a:r>
              <a:rPr lang="ru-RU" dirty="0" err="1" smtClean="0"/>
              <a:t>виконанням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і </a:t>
            </a:r>
            <a:r>
              <a:rPr lang="ru-RU" dirty="0" err="1" smtClean="0"/>
              <a:t>функцій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До </a:t>
            </a:r>
            <a:r>
              <a:rPr lang="ru-RU" b="1" dirty="0" err="1" smtClean="0"/>
              <a:t>інших</a:t>
            </a:r>
            <a:r>
              <a:rPr lang="ru-RU" b="1" dirty="0" smtClean="0"/>
              <a:t> </a:t>
            </a:r>
            <a:r>
              <a:rPr lang="ru-RU" b="1" dirty="0" err="1" smtClean="0"/>
              <a:t>стимулюючих</a:t>
            </a:r>
            <a:r>
              <a:rPr lang="ru-RU" b="1" dirty="0" smtClean="0"/>
              <a:t> та </a:t>
            </a:r>
            <a:r>
              <a:rPr lang="ru-RU" b="1" dirty="0" err="1" smtClean="0"/>
              <a:t>компенсаційних</a:t>
            </a:r>
            <a:r>
              <a:rPr lang="ru-RU" b="1" dirty="0" smtClean="0"/>
              <a:t> </a:t>
            </a:r>
            <a:r>
              <a:rPr lang="ru-RU" b="1" dirty="0" err="1" smtClean="0"/>
              <a:t>виплат</a:t>
            </a:r>
            <a:r>
              <a:rPr lang="ru-RU" b="1" dirty="0" smtClean="0"/>
              <a:t> </a:t>
            </a:r>
            <a:r>
              <a:rPr lang="ru-RU" dirty="0" err="1" smtClean="0"/>
              <a:t>відносяться</a:t>
            </a:r>
            <a:r>
              <a:rPr lang="ru-RU" dirty="0" smtClean="0"/>
              <a:t> </a:t>
            </a:r>
            <a:r>
              <a:rPr lang="ru-RU" dirty="0" err="1" smtClean="0"/>
              <a:t>винагороди</a:t>
            </a:r>
            <a:r>
              <a:rPr lang="ru-RU" dirty="0" smtClean="0"/>
              <a:t> за результатами </a:t>
            </a:r>
            <a:r>
              <a:rPr lang="ru-RU" dirty="0" err="1" smtClean="0"/>
              <a:t>роботи</a:t>
            </a:r>
            <a:r>
              <a:rPr lang="ru-RU" dirty="0" smtClean="0"/>
              <a:t> за </a:t>
            </a:r>
            <a:r>
              <a:rPr lang="ru-RU" dirty="0" err="1" smtClean="0"/>
              <a:t>рік</a:t>
            </a:r>
            <a:r>
              <a:rPr lang="ru-RU" dirty="0" smtClean="0"/>
              <a:t>, </a:t>
            </a:r>
            <a:r>
              <a:rPr lang="ru-RU" dirty="0" err="1" smtClean="0"/>
              <a:t>премії</a:t>
            </a:r>
            <a:r>
              <a:rPr lang="ru-RU" dirty="0" smtClean="0"/>
              <a:t> за </a:t>
            </a:r>
            <a:r>
              <a:rPr lang="ru-RU" dirty="0" err="1" smtClean="0"/>
              <a:t>спеціальними</a:t>
            </a:r>
            <a:r>
              <a:rPr lang="ru-RU" dirty="0" smtClean="0"/>
              <a:t> системами </a:t>
            </a:r>
            <a:r>
              <a:rPr lang="ru-RU" dirty="0" err="1" smtClean="0"/>
              <a:t>преміювання</a:t>
            </a:r>
            <a:r>
              <a:rPr lang="ru-RU" dirty="0" smtClean="0"/>
              <a:t>, </a:t>
            </a:r>
            <a:r>
              <a:rPr lang="ru-RU" dirty="0" err="1" smtClean="0"/>
              <a:t>компенсаційні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грошові</a:t>
            </a:r>
            <a:r>
              <a:rPr lang="ru-RU" dirty="0" smtClean="0"/>
              <a:t> та </a:t>
            </a:r>
            <a:r>
              <a:rPr lang="ru-RU" dirty="0" err="1" smtClean="0"/>
              <a:t>матеріальні</a:t>
            </a:r>
            <a:r>
              <a:rPr lang="ru-RU" dirty="0" smtClean="0"/>
              <a:t> </a:t>
            </a:r>
            <a:r>
              <a:rPr lang="ru-RU" dirty="0" err="1" smtClean="0"/>
              <a:t>виплати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 </a:t>
            </a:r>
            <a:r>
              <a:rPr lang="ru-RU" dirty="0" err="1" smtClean="0"/>
              <a:t>передбачені</a:t>
            </a:r>
            <a:r>
              <a:rPr lang="ru-RU" dirty="0" smtClean="0"/>
              <a:t> </a:t>
            </a:r>
            <a:r>
              <a:rPr lang="ru-RU" dirty="0" err="1" smtClean="0"/>
              <a:t>діючим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проводяться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</a:t>
            </a:r>
            <a:r>
              <a:rPr lang="ru-RU" dirty="0" err="1" smtClean="0"/>
              <a:t>встановлених</a:t>
            </a:r>
            <a:r>
              <a:rPr lang="ru-RU" dirty="0" smtClean="0"/>
              <a:t> норм, </a:t>
            </a:r>
            <a:r>
              <a:rPr lang="ru-RU" dirty="0" err="1" smtClean="0"/>
              <a:t>указаними</a:t>
            </a:r>
            <a:r>
              <a:rPr lang="ru-RU" dirty="0" smtClean="0"/>
              <a:t> актами.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6928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завданнями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фонду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є: </a:t>
            </a:r>
            <a:endParaRPr lang="ru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забезпечення принципу оплати за працею, підвищення заінтересованості кожного працівника в кінцевих результатах виробництва; </a:t>
            </a:r>
          </a:p>
          <a:p>
            <a:r>
              <a:rPr lang="uk-UA" dirty="0" smtClean="0"/>
              <a:t>- забезпечення випереджаючих темпів зростання продуктивності праці порівняно з підвищенням середньої заробітної плати.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953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418058"/>
          </a:xfrm>
        </p:spPr>
        <p:txBody>
          <a:bodyPr>
            <a:normAutofit fontScale="90000"/>
          </a:bodyPr>
          <a:lstStyle/>
          <a:p>
            <a:r>
              <a:rPr lang="ru-RU" sz="2800" dirty="0" err="1" smtClean="0"/>
              <a:t>Вихідними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даними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складання</a:t>
            </a:r>
            <a:r>
              <a:rPr lang="ru-RU" sz="2800" dirty="0" smtClean="0"/>
              <a:t> плану з </a:t>
            </a:r>
            <a:r>
              <a:rPr lang="ru-RU" sz="2800" dirty="0" err="1" smtClean="0"/>
              <a:t>заробітної</a:t>
            </a:r>
            <a:r>
              <a:rPr lang="ru-RU" sz="2800" dirty="0" smtClean="0"/>
              <a:t> плати є: </a:t>
            </a:r>
            <a:endParaRPr lang="ru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законодавчі акти та колективні договори і угоди, що регулюють оплату праці; </a:t>
            </a:r>
          </a:p>
          <a:p>
            <a:r>
              <a:rPr lang="uk-UA" dirty="0" smtClean="0"/>
              <a:t>- матеріали аналізу використання фонду оплати праці за попередній рік; </a:t>
            </a:r>
          </a:p>
          <a:p>
            <a:r>
              <a:rPr lang="uk-UA" dirty="0" smtClean="0"/>
              <a:t>- виробнича програма та трудомісткість продукції; </a:t>
            </a:r>
          </a:p>
          <a:p>
            <a:r>
              <a:rPr lang="uk-UA" dirty="0" smtClean="0"/>
              <a:t>- розцінки на деталі, вироби; </a:t>
            </a:r>
          </a:p>
          <a:p>
            <a:r>
              <a:rPr lang="uk-UA" dirty="0" smtClean="0"/>
              <a:t>- чисельність працівників за категоріями, професійний та кваліфікаційний</a:t>
            </a:r>
          </a:p>
          <a:p>
            <a:r>
              <a:rPr lang="uk-UA" dirty="0" smtClean="0"/>
              <a:t>склад робітників; </a:t>
            </a:r>
          </a:p>
          <a:p>
            <a:r>
              <a:rPr lang="uk-UA" dirty="0" smtClean="0"/>
              <a:t>- вихідні параметри тарифної системи, які узгоджені в колективному договорі; </a:t>
            </a:r>
          </a:p>
          <a:p>
            <a:r>
              <a:rPr lang="uk-UA" dirty="0" smtClean="0"/>
              <a:t>- штатний розпис.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39857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Методи</a:t>
            </a:r>
            <a:r>
              <a:rPr lang="ru-RU" sz="2400" dirty="0" smtClean="0"/>
              <a:t> </a:t>
            </a:r>
            <a:r>
              <a:rPr lang="ru-RU" sz="2400" dirty="0" err="1" smtClean="0"/>
              <a:t>планування</a:t>
            </a:r>
            <a:r>
              <a:rPr lang="ru-RU" sz="2400" dirty="0" smtClean="0"/>
              <a:t> фонду </a:t>
            </a:r>
            <a:r>
              <a:rPr lang="ru-RU" sz="2400" dirty="0" err="1" smtClean="0"/>
              <a:t>заробітної</a:t>
            </a:r>
            <a:r>
              <a:rPr lang="ru-RU" sz="2400" dirty="0" smtClean="0"/>
              <a:t> плати</a:t>
            </a:r>
            <a:endParaRPr lang="ru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597666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Укрупнений метод </a:t>
            </a:r>
            <a:r>
              <a:rPr lang="ru-RU" b="1" dirty="0" err="1" smtClean="0"/>
              <a:t>планування</a:t>
            </a:r>
            <a:r>
              <a:rPr lang="ru-RU" b="1" dirty="0" smtClean="0"/>
              <a:t> </a:t>
            </a:r>
            <a:r>
              <a:rPr lang="ru-RU" dirty="0" smtClean="0"/>
              <a:t>-при </a:t>
            </a:r>
            <a:r>
              <a:rPr lang="ru-RU" dirty="0" err="1" smtClean="0"/>
              <a:t>плануванні</a:t>
            </a:r>
            <a:r>
              <a:rPr lang="ru-RU" dirty="0" smtClean="0"/>
              <a:t> фонду оплати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укрупненим</a:t>
            </a:r>
            <a:r>
              <a:rPr lang="ru-RU" dirty="0" smtClean="0"/>
              <a:t> методом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: метод  </a:t>
            </a:r>
            <a:r>
              <a:rPr lang="ru-RU" dirty="0" err="1" smtClean="0"/>
              <a:t>коригування</a:t>
            </a:r>
            <a:r>
              <a:rPr lang="ru-RU" dirty="0" smtClean="0"/>
              <a:t> базового фонду оплати </a:t>
            </a:r>
            <a:r>
              <a:rPr lang="ru-RU" dirty="0" err="1" smtClean="0"/>
              <a:t>праці</a:t>
            </a:r>
            <a:r>
              <a:rPr lang="ru-RU" dirty="0" smtClean="0"/>
              <a:t>; </a:t>
            </a:r>
            <a:r>
              <a:rPr lang="ru-RU" dirty="0" err="1" smtClean="0"/>
              <a:t>розрахунок</a:t>
            </a:r>
            <a:r>
              <a:rPr lang="ru-RU" dirty="0" smtClean="0"/>
              <a:t> за </a:t>
            </a:r>
            <a:r>
              <a:rPr lang="ru-RU" dirty="0" err="1" smtClean="0"/>
              <a:t>середньою</a:t>
            </a:r>
            <a:r>
              <a:rPr lang="ru-RU" dirty="0" smtClean="0"/>
              <a:t> </a:t>
            </a:r>
            <a:r>
              <a:rPr lang="ru-RU" dirty="0" err="1" smtClean="0"/>
              <a:t>заробітною</a:t>
            </a:r>
            <a:r>
              <a:rPr lang="ru-RU" dirty="0" smtClean="0"/>
              <a:t> платою; </a:t>
            </a:r>
            <a:r>
              <a:rPr lang="ru-RU" dirty="0" err="1" smtClean="0"/>
              <a:t>нормативний</a:t>
            </a:r>
            <a:r>
              <a:rPr lang="ru-RU" dirty="0" smtClean="0"/>
              <a:t> метод:  </a:t>
            </a:r>
            <a:r>
              <a:rPr lang="ru-RU" dirty="0" err="1" smtClean="0"/>
              <a:t>прирістний</a:t>
            </a:r>
            <a:r>
              <a:rPr lang="ru-RU" dirty="0" smtClean="0"/>
              <a:t> та </a:t>
            </a:r>
            <a:r>
              <a:rPr lang="ru-RU" dirty="0" err="1" smtClean="0"/>
              <a:t>рівневий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Плановий</a:t>
            </a:r>
            <a:r>
              <a:rPr lang="ru-RU" dirty="0" smtClean="0"/>
              <a:t> фонд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розраховуватися</a:t>
            </a:r>
            <a:r>
              <a:rPr lang="ru-RU" dirty="0" smtClean="0"/>
              <a:t> </a:t>
            </a:r>
            <a:r>
              <a:rPr lang="ru-RU" dirty="0" err="1" smtClean="0"/>
              <a:t>виходячи</a:t>
            </a:r>
            <a:r>
              <a:rPr lang="ru-RU" dirty="0" smtClean="0"/>
              <a:t> з </a:t>
            </a:r>
            <a:r>
              <a:rPr lang="ru-RU" dirty="0" err="1" smtClean="0"/>
              <a:t>прямої</a:t>
            </a:r>
            <a:r>
              <a:rPr lang="ru-RU" dirty="0" smtClean="0"/>
              <a:t> 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(за </a:t>
            </a:r>
            <a:r>
              <a:rPr lang="ru-RU" dirty="0" err="1" smtClean="0"/>
              <a:t>тарифними</a:t>
            </a:r>
            <a:r>
              <a:rPr lang="ru-RU" dirty="0" smtClean="0"/>
              <a:t> ставками, </a:t>
            </a:r>
            <a:r>
              <a:rPr lang="ru-RU" dirty="0" err="1" smtClean="0"/>
              <a:t>відрядними</a:t>
            </a:r>
            <a:r>
              <a:rPr lang="ru-RU" dirty="0" smtClean="0"/>
              <a:t> </a:t>
            </a:r>
            <a:r>
              <a:rPr lang="ru-RU" dirty="0" err="1" smtClean="0"/>
              <a:t>розцінками</a:t>
            </a:r>
            <a:r>
              <a:rPr lang="ru-RU" dirty="0" smtClean="0"/>
              <a:t>, </a:t>
            </a:r>
            <a:r>
              <a:rPr lang="ru-RU" dirty="0" err="1" smtClean="0"/>
              <a:t>посадовими</a:t>
            </a:r>
            <a:r>
              <a:rPr lang="ru-RU" dirty="0" smtClean="0"/>
              <a:t> окладами),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коригуються</a:t>
            </a:r>
            <a:r>
              <a:rPr lang="ru-RU" dirty="0" smtClean="0"/>
              <a:t> на </a:t>
            </a:r>
            <a:r>
              <a:rPr lang="ru-RU" dirty="0" err="1" smtClean="0"/>
              <a:t>очікуваний</a:t>
            </a:r>
            <a:r>
              <a:rPr lang="ru-RU" dirty="0" smtClean="0"/>
              <a:t> </a:t>
            </a:r>
            <a:r>
              <a:rPr lang="ru-RU" dirty="0" err="1" smtClean="0"/>
              <a:t>індекс</a:t>
            </a:r>
            <a:r>
              <a:rPr lang="ru-RU" dirty="0" smtClean="0"/>
              <a:t> </a:t>
            </a:r>
            <a:r>
              <a:rPr lang="ru-RU" dirty="0" err="1" smtClean="0"/>
              <a:t>інфляції</a:t>
            </a:r>
            <a:r>
              <a:rPr lang="ru-RU" dirty="0" smtClean="0"/>
              <a:t> та 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законодавчого</a:t>
            </a:r>
            <a:r>
              <a:rPr lang="ru-RU" dirty="0" smtClean="0"/>
              <a:t> </a:t>
            </a:r>
            <a:r>
              <a:rPr lang="ru-RU" dirty="0" err="1" smtClean="0"/>
              <a:t>розміру</a:t>
            </a:r>
            <a:r>
              <a:rPr lang="ru-RU" dirty="0" smtClean="0"/>
              <a:t> </a:t>
            </a:r>
            <a:r>
              <a:rPr lang="ru-RU" dirty="0" err="1" smtClean="0"/>
              <a:t>мінімальної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планового фонду </a:t>
            </a:r>
            <a:r>
              <a:rPr lang="ru-RU" dirty="0" err="1" smtClean="0"/>
              <a:t>об’єднують</a:t>
            </a:r>
            <a:r>
              <a:rPr lang="ru-RU" dirty="0" smtClean="0"/>
              <a:t> у 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додаткової</a:t>
            </a:r>
            <a:r>
              <a:rPr lang="ru-RU" dirty="0" smtClean="0"/>
              <a:t> </a:t>
            </a:r>
            <a:r>
              <a:rPr lang="ru-RU" dirty="0" err="1" smtClean="0"/>
              <a:t>заробітноїплати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показує</a:t>
            </a:r>
            <a:r>
              <a:rPr lang="ru-RU" dirty="0" smtClean="0"/>
              <a:t>, у 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повний</a:t>
            </a:r>
            <a:r>
              <a:rPr lang="ru-RU" dirty="0" smtClean="0"/>
              <a:t> </a:t>
            </a:r>
            <a:r>
              <a:rPr lang="ru-RU" dirty="0" err="1" smtClean="0"/>
              <a:t>річний</a:t>
            </a:r>
            <a:r>
              <a:rPr lang="ru-RU" dirty="0" smtClean="0"/>
              <a:t> фонд оплати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фонду </a:t>
            </a:r>
            <a:r>
              <a:rPr lang="ru-RU" dirty="0" err="1" smtClean="0"/>
              <a:t>прямої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плати.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розраховують</a:t>
            </a:r>
            <a:r>
              <a:rPr lang="ru-RU" dirty="0" smtClean="0"/>
              <a:t> за </a:t>
            </a:r>
            <a:r>
              <a:rPr lang="ru-RU" dirty="0" err="1" smtClean="0"/>
              <a:t>звітними</a:t>
            </a:r>
            <a:r>
              <a:rPr lang="ru-RU" dirty="0" smtClean="0"/>
              <a:t> </a:t>
            </a:r>
            <a:r>
              <a:rPr lang="ru-RU" dirty="0" err="1" smtClean="0"/>
              <a:t>даними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У тих </a:t>
            </a:r>
            <a:r>
              <a:rPr lang="ru-RU" dirty="0" err="1" smtClean="0"/>
              <a:t>випадках</a:t>
            </a:r>
            <a:r>
              <a:rPr lang="ru-RU" dirty="0" smtClean="0"/>
              <a:t>, коли на </a:t>
            </a:r>
            <a:r>
              <a:rPr lang="ru-RU" dirty="0" err="1" smtClean="0"/>
              <a:t>підприємстві</a:t>
            </a:r>
            <a:r>
              <a:rPr lang="ru-RU" dirty="0" smtClean="0"/>
              <a:t>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змінюються</a:t>
            </a:r>
            <a:r>
              <a:rPr lang="ru-RU" dirty="0" smtClean="0"/>
              <a:t> </a:t>
            </a:r>
            <a:r>
              <a:rPr lang="ru-RU" dirty="0" err="1" smtClean="0"/>
              <a:t>обсяг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й </a:t>
            </a:r>
            <a:r>
              <a:rPr lang="ru-RU" dirty="0" err="1" smtClean="0"/>
              <a:t>продуктивність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через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змінюється</a:t>
            </a:r>
            <a:r>
              <a:rPr lang="ru-RU" dirty="0" smtClean="0"/>
              <a:t> й </a:t>
            </a:r>
            <a:r>
              <a:rPr lang="ru-RU" dirty="0" err="1" smtClean="0"/>
              <a:t>чисельність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, </a:t>
            </a:r>
            <a:r>
              <a:rPr lang="ru-RU" dirty="0" err="1" smtClean="0"/>
              <a:t>плановий</a:t>
            </a:r>
            <a:r>
              <a:rPr lang="ru-RU" dirty="0" smtClean="0"/>
              <a:t> фонд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розрахованим</a:t>
            </a:r>
            <a:r>
              <a:rPr lang="ru-RU" dirty="0" smtClean="0"/>
              <a:t> </a:t>
            </a:r>
            <a:r>
              <a:rPr lang="ru-RU" dirty="0" err="1" smtClean="0"/>
              <a:t>виходячи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звітного</a:t>
            </a:r>
            <a:r>
              <a:rPr lang="ru-RU" dirty="0" smtClean="0"/>
              <a:t> фонду, </a:t>
            </a:r>
            <a:r>
              <a:rPr lang="ru-RU" dirty="0" err="1" smtClean="0"/>
              <a:t>скоригованого</a:t>
            </a:r>
            <a:r>
              <a:rPr lang="ru-RU" dirty="0" smtClean="0"/>
              <a:t> на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чисельності</a:t>
            </a:r>
            <a:r>
              <a:rPr lang="ru-RU" dirty="0" smtClean="0"/>
              <a:t> й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й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за формулами (метод </a:t>
            </a:r>
            <a:r>
              <a:rPr lang="ru-RU" dirty="0" err="1" smtClean="0"/>
              <a:t>коригування</a:t>
            </a:r>
            <a:r>
              <a:rPr lang="ru-RU" dirty="0" smtClean="0"/>
              <a:t> базового фонду оплати </a:t>
            </a:r>
            <a:r>
              <a:rPr lang="ru-RU" dirty="0" err="1" smtClean="0"/>
              <a:t>праці</a:t>
            </a:r>
            <a:r>
              <a:rPr lang="ru-RU" dirty="0" smtClean="0"/>
              <a:t>):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5935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4000" cy="33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9040"/>
            <a:ext cx="8964488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13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У перспективному, часто й у поточному </a:t>
            </a:r>
            <a:r>
              <a:rPr lang="ru-RU" dirty="0" err="1" smtClean="0"/>
              <a:t>плануванні</a:t>
            </a:r>
            <a:r>
              <a:rPr lang="ru-RU" dirty="0" smtClean="0"/>
              <a:t>,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розрахунок</a:t>
            </a:r>
            <a:r>
              <a:rPr lang="ru-RU" dirty="0" smtClean="0"/>
              <a:t> планового фонду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планової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одного </a:t>
            </a:r>
            <a:r>
              <a:rPr lang="ru-RU" dirty="0" err="1" smtClean="0"/>
              <a:t>працівника</a:t>
            </a:r>
            <a:r>
              <a:rPr lang="ru-RU" dirty="0" smtClean="0"/>
              <a:t>, </a:t>
            </a:r>
            <a:r>
              <a:rPr lang="ru-RU" dirty="0" err="1" smtClean="0"/>
              <a:t>помноженої</a:t>
            </a:r>
            <a:r>
              <a:rPr lang="ru-RU" dirty="0" smtClean="0"/>
              <a:t> на </a:t>
            </a:r>
            <a:r>
              <a:rPr lang="ru-RU" dirty="0" err="1" smtClean="0"/>
              <a:t>планову</a:t>
            </a:r>
            <a:r>
              <a:rPr lang="ru-RU" dirty="0" smtClean="0"/>
              <a:t> </a:t>
            </a:r>
            <a:r>
              <a:rPr lang="ru-RU" dirty="0" err="1" smtClean="0"/>
              <a:t>чисельність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(метод </a:t>
            </a:r>
            <a:r>
              <a:rPr lang="ru-RU" dirty="0" err="1" smtClean="0"/>
              <a:t>розрахунку</a:t>
            </a:r>
            <a:r>
              <a:rPr lang="ru-RU" dirty="0" smtClean="0"/>
              <a:t> за </a:t>
            </a:r>
            <a:r>
              <a:rPr lang="ru-RU" dirty="0" err="1" smtClean="0"/>
              <a:t>середньою</a:t>
            </a:r>
            <a:r>
              <a:rPr lang="ru-RU" dirty="0" smtClean="0"/>
              <a:t> </a:t>
            </a:r>
            <a:r>
              <a:rPr lang="ru-RU" dirty="0" err="1" smtClean="0"/>
              <a:t>заробітною</a:t>
            </a:r>
            <a:r>
              <a:rPr lang="ru-RU" dirty="0" smtClean="0"/>
              <a:t> платою). </a:t>
            </a:r>
            <a:r>
              <a:rPr lang="ru-RU" dirty="0" err="1" smtClean="0"/>
              <a:t>Порівняно</a:t>
            </a:r>
            <a:r>
              <a:rPr lang="ru-RU" dirty="0" smtClean="0"/>
              <a:t> з </a:t>
            </a:r>
            <a:r>
              <a:rPr lang="ru-RU" dirty="0" err="1" smtClean="0"/>
              <a:t>попереднім</a:t>
            </a:r>
            <a:r>
              <a:rPr lang="ru-RU" dirty="0" smtClean="0"/>
              <a:t> методом, </a:t>
            </a:r>
            <a:r>
              <a:rPr lang="ru-RU" dirty="0" err="1" smtClean="0"/>
              <a:t>цей</a:t>
            </a:r>
            <a:r>
              <a:rPr lang="ru-RU" dirty="0" smtClean="0"/>
              <a:t> метод </a:t>
            </a:r>
            <a:r>
              <a:rPr lang="ru-RU" dirty="0" err="1" smtClean="0"/>
              <a:t>точніше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ґрунтується</a:t>
            </a:r>
            <a:r>
              <a:rPr lang="ru-RU" dirty="0" smtClean="0"/>
              <a:t> на </a:t>
            </a:r>
            <a:r>
              <a:rPr lang="ru-RU" dirty="0" err="1" smtClean="0"/>
              <a:t>планових</a:t>
            </a:r>
            <a:r>
              <a:rPr lang="ru-RU" dirty="0" smtClean="0"/>
              <a:t> </a:t>
            </a:r>
            <a:r>
              <a:rPr lang="ru-RU" dirty="0" err="1" smtClean="0"/>
              <a:t>показниках</a:t>
            </a:r>
            <a:r>
              <a:rPr lang="ru-RU" dirty="0" smtClean="0"/>
              <a:t>. </a:t>
            </a:r>
            <a:endParaRPr lang="ru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761615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Нормативний метод планування</a:t>
            </a:r>
            <a:endParaRPr lang="ru-UA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022" y="2130947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нормативному </a:t>
            </a:r>
            <a:r>
              <a:rPr lang="ru-RU" dirty="0" err="1" smtClean="0"/>
              <a:t>плануванні</a:t>
            </a:r>
            <a:r>
              <a:rPr lang="ru-RU" dirty="0" smtClean="0"/>
              <a:t>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розміру</a:t>
            </a:r>
            <a:r>
              <a:rPr lang="ru-RU" dirty="0" smtClean="0"/>
              <a:t> </a:t>
            </a:r>
            <a:r>
              <a:rPr lang="ru-RU" dirty="0" err="1" smtClean="0"/>
              <a:t>планової</a:t>
            </a:r>
            <a:r>
              <a:rPr lang="ru-RU" dirty="0" smtClean="0"/>
              <a:t> </a:t>
            </a:r>
            <a:r>
              <a:rPr lang="ru-RU" dirty="0" err="1" smtClean="0"/>
              <a:t>величини</a:t>
            </a:r>
            <a:r>
              <a:rPr lang="ru-RU" dirty="0" smtClean="0"/>
              <a:t> фонду оплати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застосовуватися</a:t>
            </a:r>
            <a:r>
              <a:rPr lang="ru-RU" dirty="0" smtClean="0"/>
              <a:t> </a:t>
            </a:r>
            <a:r>
              <a:rPr lang="ru-RU" dirty="0" err="1" smtClean="0"/>
              <a:t>базовий</a:t>
            </a:r>
            <a:r>
              <a:rPr lang="ru-RU" dirty="0" smtClean="0"/>
              <a:t> фонд оплати,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склався</a:t>
            </a:r>
            <a:r>
              <a:rPr lang="ru-RU" dirty="0" smtClean="0"/>
              <a:t> у  </a:t>
            </a:r>
            <a:r>
              <a:rPr lang="ru-RU" dirty="0" err="1" smtClean="0"/>
              <a:t>попередньому</a:t>
            </a:r>
            <a:r>
              <a:rPr lang="ru-RU" dirty="0" smtClean="0"/>
              <a:t> </a:t>
            </a:r>
            <a:r>
              <a:rPr lang="ru-RU" dirty="0" err="1" smtClean="0"/>
              <a:t>періоді</a:t>
            </a:r>
            <a:r>
              <a:rPr lang="ru-RU" dirty="0" smtClean="0"/>
              <a:t> (</a:t>
            </a:r>
            <a:r>
              <a:rPr lang="ru-RU" dirty="0" err="1" smtClean="0"/>
              <a:t>році</a:t>
            </a:r>
            <a:r>
              <a:rPr lang="ru-RU" dirty="0" smtClean="0"/>
              <a:t>), з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фактичних</a:t>
            </a:r>
            <a:r>
              <a:rPr lang="ru-RU" dirty="0" smtClean="0"/>
              <a:t>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та нормативу </a:t>
            </a:r>
            <a:r>
              <a:rPr lang="ru-RU" dirty="0" err="1" smtClean="0"/>
              <a:t>його</a:t>
            </a:r>
            <a:r>
              <a:rPr lang="ru-RU" dirty="0" smtClean="0"/>
              <a:t> приросту</a:t>
            </a:r>
            <a:endParaRPr lang="ru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3334789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, оплати </a:t>
            </a:r>
            <a:r>
              <a:rPr lang="ru-RU" dirty="0" err="1" smtClean="0"/>
              <a:t>праці</a:t>
            </a:r>
            <a:r>
              <a:rPr lang="ru-RU" dirty="0" smtClean="0"/>
              <a:t>. Такими </a:t>
            </a:r>
            <a:r>
              <a:rPr lang="ru-RU" dirty="0" err="1" smtClean="0"/>
              <a:t>умовами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бути: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обсягів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на одну </a:t>
            </a:r>
            <a:r>
              <a:rPr lang="ru-RU" dirty="0" err="1" smtClean="0"/>
              <a:t>гривню</a:t>
            </a:r>
            <a:r>
              <a:rPr lang="ru-RU" dirty="0" smtClean="0"/>
              <a:t> </a:t>
            </a:r>
            <a:r>
              <a:rPr lang="ru-RU" dirty="0" err="1" smtClean="0"/>
              <a:t>собівартості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725144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Норматив приросту </a:t>
            </a:r>
            <a:r>
              <a:rPr lang="ru-RU" dirty="0" err="1" smtClean="0"/>
              <a:t>цього</a:t>
            </a:r>
            <a:r>
              <a:rPr lang="ru-RU" dirty="0" smtClean="0"/>
              <a:t> фонду не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більшим</a:t>
            </a:r>
            <a:r>
              <a:rPr lang="ru-RU" dirty="0" smtClean="0"/>
              <a:t> одного </a:t>
            </a:r>
            <a:r>
              <a:rPr lang="ru-RU" dirty="0" err="1" smtClean="0"/>
              <a:t>відсотка</a:t>
            </a:r>
            <a:r>
              <a:rPr lang="ru-RU" dirty="0" smtClean="0"/>
              <a:t>  за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відсоток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обсягів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на 1 </a:t>
            </a:r>
            <a:r>
              <a:rPr lang="ru-RU" dirty="0" err="1" smtClean="0"/>
              <a:t>гривню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7449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 smtClean="0"/>
              <a:t>розмірів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фонду оплати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endParaRPr lang="ru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— нормативного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темпів</a:t>
            </a:r>
            <a:r>
              <a:rPr lang="ru-RU" dirty="0" smtClean="0"/>
              <a:t> приросту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та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— нормативного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темпів</a:t>
            </a:r>
            <a:r>
              <a:rPr lang="ru-RU" dirty="0" smtClean="0"/>
              <a:t> приросту фонду оплати </a:t>
            </a:r>
            <a:r>
              <a:rPr lang="ru-RU" dirty="0" err="1" smtClean="0"/>
              <a:t>праці</a:t>
            </a:r>
            <a:r>
              <a:rPr lang="ru-RU" dirty="0" smtClean="0"/>
              <a:t> і </a:t>
            </a:r>
            <a:r>
              <a:rPr lang="ru-RU" dirty="0" err="1" smtClean="0"/>
              <a:t>обсягів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робіт</a:t>
            </a:r>
            <a:r>
              <a:rPr lang="ru-RU" dirty="0" smtClean="0"/>
              <a:t>, </a:t>
            </a:r>
            <a:r>
              <a:rPr lang="ru-RU" dirty="0" err="1" smtClean="0"/>
              <a:t>послуг</a:t>
            </a:r>
            <a:r>
              <a:rPr lang="ru-RU" dirty="0" smtClean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2106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1318</Words>
  <Application>Microsoft Office PowerPoint</Application>
  <PresentationFormat>Экран (4:3)</PresentationFormat>
  <Paragraphs>78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ПЛАНУВАННЯ КОШТІВ НА ОПЛАТУ ПРАЦІ</vt:lpstr>
      <vt:lpstr>Презентация PowerPoint</vt:lpstr>
      <vt:lpstr>Презентация PowerPoint</vt:lpstr>
      <vt:lpstr>Основними завданнями планування фонду заробітної плати є: </vt:lpstr>
      <vt:lpstr>Вихідними даними для складання плану з заробітної плати є: </vt:lpstr>
      <vt:lpstr>Методи планування фонду заробітної плати</vt:lpstr>
      <vt:lpstr>Презентация PowerPoint</vt:lpstr>
      <vt:lpstr>Презентация PowerPoint</vt:lpstr>
      <vt:lpstr>Регулювання розмірів фонду оплати праці </vt:lpstr>
      <vt:lpstr>Фонд оплати праці на основі нормативів його приросту </vt:lpstr>
      <vt:lpstr>рівневий норматив для розрахунку фонду оплати праці</vt:lpstr>
      <vt:lpstr>Детальне (поелементне ) планування фонду заробітної плати</vt:lpstr>
      <vt:lpstr>Основними етапами визначення планового фонду заробітної плати</vt:lpstr>
      <vt:lpstr>Фонд прямої заробітної плати основних робітників-відрядників</vt:lpstr>
      <vt:lpstr>Презентация PowerPoint</vt:lpstr>
      <vt:lpstr>Презентация PowerPoint</vt:lpstr>
      <vt:lpstr>Презентация PowerPoint</vt:lpstr>
      <vt:lpstr>надбавки, установлених розмірів надбавок за розрядами, годинними тарифними ставками робітників відповідного розряду, а також фонду робочого часу</vt:lpstr>
      <vt:lpstr>Розмір оплати чергових і додаткових відпусток</vt:lpstr>
      <vt:lpstr>Презентация PowerPoint</vt:lpstr>
      <vt:lpstr>Презентация PowerPoint</vt:lpstr>
      <vt:lpstr>Розподіл планового фонду заробітної плати персоналу</vt:lpstr>
      <vt:lpstr>Презентация PowerPoint</vt:lpstr>
      <vt:lpstr>Зведений план з праці й заробітної плати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ПЛАНУВАННЯ КОШТІВ НА ОПЛАТУ ПРАЦІ</dc:title>
  <dc:creator>uzver</dc:creator>
  <cp:lastModifiedBy>uzver</cp:lastModifiedBy>
  <cp:revision>6</cp:revision>
  <dcterms:created xsi:type="dcterms:W3CDTF">2023-04-26T07:06:35Z</dcterms:created>
  <dcterms:modified xsi:type="dcterms:W3CDTF">2023-04-26T08:41:34Z</dcterms:modified>
</cp:coreProperties>
</file>