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618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/>
              <a:t>Тема 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Цільовий ринок товару і методика його вибору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Визначення ринкових позицій товару</a:t>
            </a:r>
            <a:endParaRPr lang="ru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064896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5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кисломолочних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endParaRPr lang="ru-U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20891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57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Схема сегментації ринку</a:t>
            </a:r>
            <a:endParaRPr lang="ru-U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91276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314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uk-UA" dirty="0"/>
              <a:t>Ємність сегменту </a:t>
            </a:r>
            <a:endParaRPr lang="ru-U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1340768"/>
            <a:ext cx="6552727" cy="1810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3573016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де П - кількість потенційних споживачів на цільовому сегменті ринку </a:t>
            </a:r>
            <a:r>
              <a:rPr lang="uk-UA" dirty="0" smtClean="0"/>
              <a:t>(); </a:t>
            </a:r>
            <a:r>
              <a:rPr lang="uk-UA" dirty="0"/>
              <a:t>К - коефіцієнт який характеризує частоту повторних закупок продукту протягом визначеного терміну часу (залежить від терміну служби чи споживання продукту); </a:t>
            </a:r>
            <a:r>
              <a:rPr lang="uk-UA" dirty="0" err="1"/>
              <a:t>Двид</a:t>
            </a:r>
            <a:r>
              <a:rPr lang="uk-UA" dirty="0"/>
              <a:t> - частка споживачів, яка віддає перевагу конкретній видозміні (моделі) продукту; </a:t>
            </a:r>
            <a:r>
              <a:rPr lang="uk-UA" dirty="0" err="1"/>
              <a:t>Дкуп</a:t>
            </a:r>
            <a:r>
              <a:rPr lang="uk-UA" dirty="0"/>
              <a:t> - частка споживачів які фінансово спроможні купувати виділену видозміну продукту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33558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/>
          </a:bodyPr>
          <a:lstStyle/>
          <a:p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достатності</a:t>
            </a:r>
            <a:r>
              <a:rPr lang="ru-RU" sz="2400" dirty="0"/>
              <a:t> </a:t>
            </a:r>
            <a:r>
              <a:rPr lang="ru-RU" sz="2400" dirty="0" err="1"/>
              <a:t>ресурсів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/>
              <a:t> для </a:t>
            </a:r>
            <a:r>
              <a:rPr lang="ru-RU" sz="2400" dirty="0" err="1"/>
              <a:t>роботи</a:t>
            </a:r>
            <a:r>
              <a:rPr lang="ru-RU" sz="2400" dirty="0"/>
              <a:t> на </a:t>
            </a:r>
            <a:r>
              <a:rPr lang="ru-RU" sz="2400" dirty="0" err="1"/>
              <a:t>вибраному</a:t>
            </a:r>
            <a:r>
              <a:rPr lang="ru-RU" sz="2400" dirty="0"/>
              <a:t> </a:t>
            </a:r>
            <a:r>
              <a:rPr lang="ru-RU" sz="2400" dirty="0" err="1"/>
              <a:t>сегменті</a:t>
            </a:r>
            <a:r>
              <a:rPr lang="ru-RU" sz="2400" dirty="0"/>
              <a:t> ринку</a:t>
            </a:r>
            <a:endParaRPr lang="ru-UA" sz="24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619268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996952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де Р</a:t>
            </a:r>
            <a:r>
              <a:rPr lang="en-US" dirty="0"/>
              <a:t>j- - </a:t>
            </a:r>
            <a:r>
              <a:rPr lang="uk-UA" dirty="0"/>
              <a:t>ресурс </a:t>
            </a:r>
            <a:r>
              <a:rPr lang="en-US" dirty="0"/>
              <a:t>j-</a:t>
            </a:r>
            <a:r>
              <a:rPr lang="uk-UA" dirty="0"/>
              <a:t>го виду, який потрібен на виготовлення одиниці продукції; </a:t>
            </a:r>
            <a:r>
              <a:rPr lang="en-US" dirty="0" err="1"/>
              <a:t>Rmaxj</a:t>
            </a:r>
            <a:r>
              <a:rPr lang="en-US" dirty="0"/>
              <a:t>- - </a:t>
            </a:r>
            <a:r>
              <a:rPr lang="uk-UA" dirty="0"/>
              <a:t>максимальна кількість ресурсу </a:t>
            </a:r>
            <a:r>
              <a:rPr lang="en-US" dirty="0"/>
              <a:t>j-</a:t>
            </a:r>
            <a:r>
              <a:rPr lang="uk-UA" dirty="0"/>
              <a:t>го виду, яка є у розпорядженні підприємства (яку воно може отримати).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13394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прибутковості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 </a:t>
            </a:r>
            <a:r>
              <a:rPr lang="ru-RU" dirty="0" err="1"/>
              <a:t>вибраному</a:t>
            </a:r>
            <a:r>
              <a:rPr lang="ru-RU" dirty="0"/>
              <a:t> </a:t>
            </a:r>
            <a:r>
              <a:rPr lang="ru-RU" dirty="0" err="1"/>
              <a:t>сегменті</a:t>
            </a:r>
            <a:r>
              <a:rPr lang="ru-RU" dirty="0"/>
              <a:t> ринку.</a:t>
            </a:r>
            <a:endParaRPr lang="ru-UA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31880"/>
            <a:ext cx="5976664" cy="100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3068960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де </a:t>
            </a:r>
            <a:r>
              <a:rPr lang="uk-UA" dirty="0" err="1"/>
              <a:t>ЄСі</a:t>
            </a:r>
            <a:r>
              <a:rPr lang="uk-UA" dirty="0"/>
              <a:t> - ємність сегменту ринку у і-му році (скоригована зі урахуванням достатності ресурсів); Ці - ціна одиниці продукції у і-му році; Ві - витрати на виробництво і збут продукції у і-му році; р -норма дисконту; </a:t>
            </a:r>
            <a:r>
              <a:rPr lang="en-US" dirty="0"/>
              <a:t>n - </a:t>
            </a:r>
            <a:r>
              <a:rPr lang="uk-UA" dirty="0"/>
              <a:t>кількість років реалізації проекту з організації виробництва і реалізації продукції.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01755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7170"/>
          </a:xfrm>
        </p:spPr>
        <p:txBody>
          <a:bodyPr>
            <a:normAutofit fontScale="90000"/>
          </a:bodyPr>
          <a:lstStyle/>
          <a:p>
            <a:endParaRPr lang="ru-UA" sz="8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676875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3425832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де </a:t>
            </a:r>
            <a:r>
              <a:rPr lang="uk-UA" dirty="0" err="1"/>
              <a:t>ПРі</a:t>
            </a:r>
            <a:r>
              <a:rPr lang="uk-UA" dirty="0"/>
              <a:t> - прибуток від реалізації одиниці продукції виду і; Р</a:t>
            </a:r>
            <a:r>
              <a:rPr lang="en-US" dirty="0" err="1"/>
              <a:t>ij</a:t>
            </a:r>
            <a:r>
              <a:rPr lang="en-US" dirty="0"/>
              <a:t> -</a:t>
            </a:r>
            <a:r>
              <a:rPr lang="uk-UA" dirty="0"/>
              <a:t>витрати ресурсу виду </a:t>
            </a:r>
            <a:r>
              <a:rPr lang="en-US" dirty="0"/>
              <a:t>j </a:t>
            </a:r>
            <a:r>
              <a:rPr lang="uk-UA" dirty="0"/>
              <a:t>на одиницю товару виду і; </a:t>
            </a:r>
            <a:r>
              <a:rPr lang="uk-UA" dirty="0" err="1"/>
              <a:t>ЄСі</a:t>
            </a:r>
            <a:r>
              <a:rPr lang="uk-UA" dirty="0"/>
              <a:t> - ємність сегменту ринку для товару виду і.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5498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568952" cy="4292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216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6984775" cy="441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364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оцінка </a:t>
            </a:r>
            <a:r>
              <a:rPr lang="uk-UA" dirty="0"/>
              <a:t>ступеня відповідності </a:t>
            </a:r>
            <a:endParaRPr lang="ru-UA" dirty="0"/>
          </a:p>
        </p:txBody>
      </p:sp>
      <p:pic>
        <p:nvPicPr>
          <p:cNvPr id="4" name="Объект 3" descr="http://buklib.net/image/87/produc-46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4752528" cy="12961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301767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ru-RU" dirty="0" err="1"/>
              <a:t>Рі</a:t>
            </a:r>
            <a:r>
              <a:rPr lang="ru-RU" dirty="0"/>
              <a:t> - </a:t>
            </a:r>
            <a:r>
              <a:rPr lang="ru-RU" dirty="0" err="1"/>
              <a:t>оцінка</a:t>
            </a:r>
            <a:r>
              <a:rPr lang="ru-RU" dirty="0"/>
              <a:t> сегмента за і-м </a:t>
            </a:r>
            <a:r>
              <a:rPr lang="ru-RU" dirty="0" err="1"/>
              <a:t>критерієм</a:t>
            </a:r>
            <a:r>
              <a:rPr lang="ru-RU" dirty="0"/>
              <a:t>, </a:t>
            </a:r>
            <a:r>
              <a:rPr lang="ru-RU" dirty="0" err="1"/>
              <a:t>Рmax</a:t>
            </a:r>
            <a:r>
              <a:rPr lang="ru-RU" dirty="0"/>
              <a:t> - максимально </a:t>
            </a:r>
            <a:r>
              <a:rPr lang="ru-RU" dirty="0" err="1"/>
              <a:t>можлива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1276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29600" cy="1399032"/>
          </a:xfrm>
        </p:spPr>
        <p:txBody>
          <a:bodyPr/>
          <a:lstStyle/>
          <a:p>
            <a:r>
              <a:rPr lang="ru-RU" dirty="0" err="1" smtClean="0"/>
              <a:t>Цільовий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фірма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реалізувати</a:t>
            </a:r>
            <a:r>
              <a:rPr lang="ru-RU" dirty="0" smtClean="0"/>
              <a:t> </a:t>
            </a:r>
            <a:r>
              <a:rPr lang="ru-RU" dirty="0" err="1" smtClean="0"/>
              <a:t>поставлені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, 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/>
          </a:bodyPr>
          <a:lstStyle/>
          <a:p>
            <a:r>
              <a:rPr lang="uk-UA" sz="3200" dirty="0"/>
              <a:t>Комплексна оцінка сегментів ринку</a:t>
            </a:r>
            <a:endParaRPr lang="ru-UA" sz="3200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856983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140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 fontScale="90000"/>
          </a:bodyPr>
          <a:lstStyle/>
          <a:p>
            <a:r>
              <a:rPr lang="ru-RU" sz="3200" dirty="0" err="1"/>
              <a:t>загальні</a:t>
            </a:r>
            <a:r>
              <a:rPr lang="ru-RU" sz="3200" dirty="0"/>
              <a:t> </a:t>
            </a:r>
            <a:r>
              <a:rPr lang="ru-RU" sz="3200" dirty="0" err="1"/>
              <a:t>витрати</a:t>
            </a:r>
            <a:r>
              <a:rPr lang="ru-RU" sz="3200" dirty="0"/>
              <a:t> на </a:t>
            </a:r>
            <a:r>
              <a:rPr lang="ru-RU" sz="3200" dirty="0" err="1"/>
              <a:t>виконання</a:t>
            </a:r>
            <a:r>
              <a:rPr lang="ru-RU" sz="3200" dirty="0"/>
              <a:t> </a:t>
            </a:r>
            <a:r>
              <a:rPr lang="ru-RU" sz="3200" dirty="0" err="1"/>
              <a:t>робіт</a:t>
            </a:r>
            <a:r>
              <a:rPr lang="ru-RU" sz="3200" dirty="0"/>
              <a:t> з </a:t>
            </a:r>
            <a:r>
              <a:rPr lang="ru-RU" sz="3200" dirty="0" err="1"/>
              <a:t>урахуванням</a:t>
            </a:r>
            <a:r>
              <a:rPr lang="ru-RU" sz="3200" dirty="0"/>
              <a:t> </a:t>
            </a:r>
            <a:r>
              <a:rPr lang="ru-RU" sz="3200" dirty="0" err="1"/>
              <a:t>наступної</a:t>
            </a:r>
            <a:r>
              <a:rPr lang="ru-RU" sz="3200" dirty="0"/>
              <a:t> і+1 -й </a:t>
            </a:r>
            <a:r>
              <a:rPr lang="ru-RU" sz="3200" dirty="0" err="1"/>
              <a:t>ітерації</a:t>
            </a:r>
            <a:endParaRPr lang="ru-UA" sz="32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482453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3480567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ru-RU" dirty="0" err="1"/>
              <a:t>Zсi</a:t>
            </a:r>
            <a:r>
              <a:rPr lang="ru-RU" dirty="0"/>
              <a:t> -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понесені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попередній</a:t>
            </a:r>
            <a:r>
              <a:rPr lang="ru-RU" dirty="0"/>
              <a:t> і-й </a:t>
            </a:r>
            <a:r>
              <a:rPr lang="ru-RU" dirty="0" err="1"/>
              <a:t>ітерації</a:t>
            </a:r>
            <a:r>
              <a:rPr lang="ru-RU" dirty="0"/>
              <a:t>; А -</a:t>
            </a:r>
            <a:r>
              <a:rPr lang="ru-RU" dirty="0" err="1"/>
              <a:t>поправочний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, </a:t>
            </a:r>
            <a:r>
              <a:rPr lang="ru-RU" dirty="0" err="1"/>
              <a:t>визначений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аналогічних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проведених</a:t>
            </a:r>
            <a:r>
              <a:rPr lang="ru-RU" dirty="0"/>
              <a:t> у </a:t>
            </a:r>
            <a:r>
              <a:rPr lang="ru-RU" dirty="0" err="1"/>
              <a:t>минулі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в </a:t>
            </a:r>
            <a:r>
              <a:rPr lang="ru-RU" dirty="0" err="1"/>
              <a:t>аналогічних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19369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784976" cy="1399032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3600" dirty="0" err="1"/>
              <a:t>Визначення</a:t>
            </a:r>
            <a:r>
              <a:rPr lang="ru-RU" sz="3600" dirty="0"/>
              <a:t> оптимального </a:t>
            </a:r>
            <a:r>
              <a:rPr lang="ru-RU" sz="3600" dirty="0" err="1"/>
              <a:t>рівня</a:t>
            </a:r>
            <a:r>
              <a:rPr lang="ru-RU" sz="3600" dirty="0"/>
              <a:t> </a:t>
            </a:r>
            <a:r>
              <a:rPr lang="ru-RU" sz="3600" dirty="0" err="1"/>
              <a:t>точності</a:t>
            </a:r>
            <a:r>
              <a:rPr lang="ru-RU" sz="3600" dirty="0"/>
              <a:t> </a:t>
            </a:r>
            <a:r>
              <a:rPr lang="ru-RU" sz="3600" dirty="0" err="1"/>
              <a:t>пошуку</a:t>
            </a:r>
            <a:r>
              <a:rPr lang="ru-RU" sz="3600" dirty="0"/>
              <a:t> </a:t>
            </a:r>
            <a:r>
              <a:rPr lang="ru-RU" sz="3600" dirty="0" err="1"/>
              <a:t>цільового</a:t>
            </a:r>
            <a:r>
              <a:rPr lang="ru-RU" sz="3600" dirty="0"/>
              <a:t> ринку</a:t>
            </a:r>
            <a:endParaRPr lang="ru-UA" sz="36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734481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55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Цільовий ринок оцінюється за трьома факторами: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97378"/>
          </a:xfrm>
        </p:spPr>
        <p:txBody>
          <a:bodyPr/>
          <a:lstStyle/>
          <a:p>
            <a:r>
              <a:rPr lang="ru-RU" dirty="0" err="1" smtClean="0"/>
              <a:t>доступність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освоєння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43536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цільового</a:t>
            </a:r>
            <a:r>
              <a:rPr lang="ru-RU" dirty="0" smtClean="0"/>
              <a:t> ринку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сегментації</a:t>
            </a:r>
            <a:r>
              <a:rPr lang="ru-RU" dirty="0" smtClean="0"/>
              <a:t> (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 на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: потребами, </a:t>
            </a:r>
            <a:r>
              <a:rPr lang="ru-RU" dirty="0" err="1" smtClean="0"/>
              <a:t>вигодами</a:t>
            </a:r>
            <a:r>
              <a:rPr lang="ru-RU" dirty="0" smtClean="0"/>
              <a:t> при </a:t>
            </a:r>
            <a:r>
              <a:rPr lang="ru-RU" dirty="0" err="1" smtClean="0"/>
              <a:t>придбанні</a:t>
            </a:r>
            <a:r>
              <a:rPr lang="ru-RU" dirty="0" smtClean="0"/>
              <a:t>, </a:t>
            </a:r>
            <a:r>
              <a:rPr lang="ru-RU" dirty="0" err="1" smtClean="0"/>
              <a:t>освітою</a:t>
            </a:r>
            <a:r>
              <a:rPr lang="ru-RU" dirty="0" smtClean="0"/>
              <a:t>, </a:t>
            </a:r>
            <a:r>
              <a:rPr lang="ru-RU" dirty="0" err="1" smtClean="0"/>
              <a:t>статтю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групі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неоднорідність</a:t>
            </a:r>
            <a:r>
              <a:rPr lang="ru-RU" dirty="0" smtClean="0"/>
              <a:t>, вона не </a:t>
            </a:r>
            <a:r>
              <a:rPr lang="ru-RU" dirty="0" err="1" smtClean="0"/>
              <a:t>вважається</a:t>
            </a:r>
            <a:r>
              <a:rPr lang="ru-RU" dirty="0" smtClean="0"/>
              <a:t> сегментом.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об'єднуються</a:t>
            </a:r>
            <a:r>
              <a:rPr lang="ru-RU" dirty="0" smtClean="0"/>
              <a:t> в один сегмент.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Сегментація</a:t>
            </a:r>
            <a:r>
              <a:rPr lang="ru-RU" dirty="0" smtClean="0"/>
              <a:t> </a:t>
            </a:r>
            <a:r>
              <a:rPr lang="ru-RU" dirty="0" err="1" smtClean="0"/>
              <a:t>переслідує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 на </a:t>
            </a:r>
            <a:r>
              <a:rPr lang="ru-RU" dirty="0" err="1" smtClean="0"/>
              <a:t>однорідні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 потребами;</a:t>
            </a:r>
          </a:p>
          <a:p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</a:t>
            </a:r>
            <a:r>
              <a:rPr lang="ru-RU" dirty="0" err="1" smtClean="0"/>
              <a:t>задовольняти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потреби </a:t>
            </a:r>
            <a:r>
              <a:rPr lang="ru-RU" dirty="0" err="1" smtClean="0"/>
              <a:t>краще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задовольняють</a:t>
            </a:r>
            <a:r>
              <a:rPr lang="ru-RU" dirty="0" smtClean="0"/>
              <a:t> </a:t>
            </a:r>
            <a:r>
              <a:rPr lang="ru-RU" dirty="0" err="1" smtClean="0"/>
              <a:t>конкуренти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001156" cy="1399032"/>
          </a:xfrm>
        </p:spPr>
        <p:txBody>
          <a:bodyPr/>
          <a:lstStyle/>
          <a:p>
            <a:r>
              <a:rPr lang="uk-UA" dirty="0" smtClean="0"/>
              <a:t>Етапи вибору цільового ринку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b="1" dirty="0" err="1" smtClean="0"/>
              <a:t>Етап</a:t>
            </a:r>
            <a:r>
              <a:rPr lang="ru-RU" b="1" dirty="0" smtClean="0"/>
              <a:t> 1. </a:t>
            </a:r>
            <a:r>
              <a:rPr lang="ru-RU" b="1" dirty="0" err="1" smtClean="0"/>
              <a:t>Сегментація</a:t>
            </a:r>
            <a:r>
              <a:rPr lang="ru-RU" b="1" dirty="0" smtClean="0"/>
              <a:t>.</a:t>
            </a:r>
            <a:endParaRPr lang="ru-RU" dirty="0" smtClean="0"/>
          </a:p>
          <a:p>
            <a:pPr marL="953262" lvl="1" indent="-514350"/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критеріїв</a:t>
            </a:r>
            <a:r>
              <a:rPr lang="ru-RU" dirty="0" smtClean="0"/>
              <a:t> у </a:t>
            </a:r>
            <a:r>
              <a:rPr lang="ru-RU" dirty="0" err="1" smtClean="0"/>
              <a:t>сегментації</a:t>
            </a:r>
            <a:r>
              <a:rPr lang="ru-RU" dirty="0" smtClean="0"/>
              <a:t> ринку.</a:t>
            </a:r>
          </a:p>
          <a:p>
            <a:pPr marL="953262" lvl="1" indent="-514350"/>
            <a:r>
              <a:rPr lang="ru-RU" dirty="0" err="1" smtClean="0"/>
              <a:t>Профілювання</a:t>
            </a:r>
            <a:r>
              <a:rPr lang="ru-RU" dirty="0" smtClean="0"/>
              <a:t> сегмента.</a:t>
            </a:r>
          </a:p>
          <a:p>
            <a:pPr marL="578358" indent="0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аналізують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сегментації</a:t>
            </a:r>
            <a:r>
              <a:rPr lang="ru-RU" dirty="0" smtClean="0"/>
              <a:t>, </a:t>
            </a:r>
            <a:r>
              <a:rPr lang="ru-RU" dirty="0" err="1" smtClean="0"/>
              <a:t>профілі</a:t>
            </a:r>
            <a:r>
              <a:rPr lang="ru-RU" dirty="0" smtClean="0"/>
              <a:t> сегмента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оцінку</a:t>
            </a:r>
            <a:r>
              <a:rPr lang="ru-RU" dirty="0" smtClean="0"/>
              <a:t>.</a:t>
            </a:r>
          </a:p>
          <a:p>
            <a:pPr marL="578358" indent="-514350">
              <a:buFont typeface="+mj-lt"/>
              <a:buAutoNum type="arabicPeriod" startAt="2"/>
            </a:pPr>
            <a:r>
              <a:rPr lang="ru-RU" b="1" dirty="0" err="1" smtClean="0"/>
              <a:t>Етап</a:t>
            </a:r>
            <a:r>
              <a:rPr lang="ru-RU" b="1" dirty="0" smtClean="0"/>
              <a:t> 2. </a:t>
            </a:r>
            <a:r>
              <a:rPr lang="ru-RU" b="1" dirty="0" err="1" smtClean="0"/>
              <a:t>Вибір</a:t>
            </a:r>
            <a:r>
              <a:rPr lang="ru-RU" b="1" dirty="0" smtClean="0"/>
              <a:t> </a:t>
            </a:r>
            <a:r>
              <a:rPr lang="ru-RU" b="1" dirty="0" err="1" smtClean="0"/>
              <a:t>цільових</a:t>
            </a:r>
            <a:r>
              <a:rPr lang="ru-RU" b="1" dirty="0" smtClean="0"/>
              <a:t> </a:t>
            </a:r>
            <a:r>
              <a:rPr lang="ru-RU" b="1" dirty="0" err="1" smtClean="0"/>
              <a:t>сегментів</a:t>
            </a:r>
            <a:r>
              <a:rPr lang="ru-RU" b="1" dirty="0" smtClean="0"/>
              <a:t>.</a:t>
            </a:r>
            <a:endParaRPr lang="ru-RU" dirty="0" smtClean="0"/>
          </a:p>
          <a:p>
            <a:pPr marL="953262" lvl="1" indent="-514350"/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привабливості</a:t>
            </a:r>
            <a:r>
              <a:rPr lang="ru-RU" dirty="0" smtClean="0"/>
              <a:t> </a:t>
            </a:r>
            <a:r>
              <a:rPr lang="ru-RU" dirty="0" err="1" smtClean="0"/>
              <a:t>сегментів</a:t>
            </a:r>
            <a:r>
              <a:rPr lang="ru-RU" dirty="0" smtClean="0"/>
              <a:t>.</a:t>
            </a:r>
          </a:p>
          <a:p>
            <a:pPr marL="953262" lvl="1" indent="-514350"/>
            <a:r>
              <a:rPr lang="ru-RU" dirty="0" err="1" smtClean="0"/>
              <a:t>Вибір</a:t>
            </a:r>
            <a:r>
              <a:rPr lang="ru-RU" dirty="0" smtClean="0"/>
              <a:t> одного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цілям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, </a:t>
            </a:r>
            <a:r>
              <a:rPr lang="ru-RU" dirty="0" err="1" smtClean="0"/>
              <a:t>сегментів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26138"/>
          </a:xfrm>
        </p:spPr>
        <p:txBody>
          <a:bodyPr>
            <a:normAutofit fontScale="92500" lnSpcReduction="10000"/>
          </a:bodyPr>
          <a:lstStyle/>
          <a:p>
            <a:pPr marL="578358" indent="-514350">
              <a:buNone/>
            </a:pPr>
            <a:r>
              <a:rPr lang="ru-RU" sz="2800" dirty="0" smtClean="0"/>
              <a:t>Сегмент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найвищою</a:t>
            </a:r>
            <a:r>
              <a:rPr lang="ru-RU" sz="2800" dirty="0" smtClean="0"/>
              <a:t> </a:t>
            </a:r>
            <a:r>
              <a:rPr lang="ru-RU" sz="2800" dirty="0" err="1" smtClean="0"/>
              <a:t>оцінкою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привабливим</a:t>
            </a:r>
            <a:r>
              <a:rPr lang="ru-RU" sz="2800" dirty="0" smtClean="0"/>
              <a:t>.</a:t>
            </a:r>
          </a:p>
          <a:p>
            <a:pPr marL="578358" indent="-514350">
              <a:buNone/>
            </a:pPr>
            <a:r>
              <a:rPr lang="ru-RU" sz="2800" dirty="0" smtClean="0"/>
              <a:t>При </a:t>
            </a:r>
            <a:r>
              <a:rPr lang="ru-RU" sz="2800" dirty="0" err="1" smtClean="0"/>
              <a:t>виборі</a:t>
            </a:r>
            <a:r>
              <a:rPr lang="ru-RU" sz="2800" dirty="0" smtClean="0"/>
              <a:t> </a:t>
            </a:r>
            <a:r>
              <a:rPr lang="ru-RU" sz="2800" dirty="0" err="1" smtClean="0"/>
              <a:t>цільового</a:t>
            </a:r>
            <a:r>
              <a:rPr lang="ru-RU" sz="2800" dirty="0" smtClean="0"/>
              <a:t> сегмента </a:t>
            </a:r>
            <a:r>
              <a:rPr lang="ru-RU" sz="2800" dirty="0" err="1" smtClean="0"/>
              <a:t>визначається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стратегія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вибору</a:t>
            </a:r>
            <a:r>
              <a:rPr lang="ru-RU" sz="2800" dirty="0" smtClean="0"/>
              <a:t>.</a:t>
            </a:r>
          </a:p>
          <a:p>
            <a:pPr marL="578358" indent="-514350">
              <a:buFont typeface="+mj-lt"/>
              <a:buAutoNum type="arabicPeriod" startAt="3"/>
            </a:pPr>
            <a:r>
              <a:rPr lang="ru-RU" sz="2800" dirty="0" err="1" smtClean="0"/>
              <a:t>Етап</a:t>
            </a:r>
            <a:r>
              <a:rPr lang="ru-RU" sz="2800" dirty="0" smtClean="0"/>
              <a:t> 3. </a:t>
            </a:r>
            <a:r>
              <a:rPr lang="ru-RU" sz="2800" dirty="0" err="1" smtClean="0"/>
              <a:t>Позиціювання</a:t>
            </a:r>
            <a:r>
              <a:rPr lang="ru-RU" sz="2800" dirty="0" smtClean="0"/>
              <a:t> товару на ринку.</a:t>
            </a:r>
          </a:p>
          <a:p>
            <a:pPr marL="953262" lvl="1" indent="-514350"/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позиціювання</a:t>
            </a:r>
            <a:r>
              <a:rPr lang="ru-RU" dirty="0" smtClean="0"/>
              <a:t> в кожному </a:t>
            </a:r>
            <a:r>
              <a:rPr lang="ru-RU" dirty="0" err="1" smtClean="0"/>
              <a:t>цільовому</a:t>
            </a:r>
            <a:r>
              <a:rPr lang="ru-RU" dirty="0" smtClean="0"/>
              <a:t> </a:t>
            </a:r>
            <a:r>
              <a:rPr lang="ru-RU" dirty="0" err="1" smtClean="0"/>
              <a:t>сегменті</a:t>
            </a:r>
            <a:r>
              <a:rPr lang="ru-RU" dirty="0" smtClean="0"/>
              <a:t>.</a:t>
            </a:r>
          </a:p>
          <a:p>
            <a:pPr marL="953262" lvl="1" indent="-514350"/>
            <a:r>
              <a:rPr lang="ru-RU" dirty="0" err="1" smtClean="0"/>
              <a:t>Розробка</a:t>
            </a:r>
            <a:r>
              <a:rPr lang="ru-RU" dirty="0" smtClean="0"/>
              <a:t> комплексу маркетингу для кожного </a:t>
            </a:r>
            <a:r>
              <a:rPr lang="ru-RU" dirty="0" err="1" smtClean="0"/>
              <a:t>цільового</a:t>
            </a:r>
            <a:r>
              <a:rPr lang="ru-RU" dirty="0" smtClean="0"/>
              <a:t> сегмента. </a:t>
            </a:r>
          </a:p>
          <a:p>
            <a:pPr marL="953262" lvl="1" indent="0">
              <a:buNone/>
            </a:pPr>
            <a:r>
              <a:rPr lang="ru-RU" dirty="0" err="1" smtClean="0"/>
              <a:t>Позиціювання</a:t>
            </a:r>
            <a:r>
              <a:rPr lang="ru-RU" dirty="0" smtClean="0"/>
              <a:t> </a:t>
            </a:r>
            <a:r>
              <a:rPr lang="ru-RU" dirty="0" err="1" smtClean="0"/>
              <a:t>корегується</a:t>
            </a:r>
            <a:r>
              <a:rPr lang="ru-RU" dirty="0" smtClean="0"/>
              <a:t> 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до того, як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сприймається</a:t>
            </a:r>
            <a:r>
              <a:rPr lang="ru-RU" dirty="0" smtClean="0"/>
              <a:t> </a:t>
            </a:r>
            <a:r>
              <a:rPr lang="ru-RU" dirty="0" err="1" smtClean="0"/>
              <a:t>споживачем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товару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 </a:t>
            </a:r>
            <a:r>
              <a:rPr lang="ru-RU" dirty="0" err="1" smtClean="0"/>
              <a:t>Маркетингові</a:t>
            </a:r>
            <a:r>
              <a:rPr lang="ru-RU" dirty="0" smtClean="0"/>
              <a:t> заходи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проводяться</a:t>
            </a:r>
            <a:r>
              <a:rPr lang="ru-RU" dirty="0" smtClean="0"/>
              <a:t> 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до </a:t>
            </a:r>
            <a:r>
              <a:rPr lang="ru-RU" dirty="0" err="1" smtClean="0"/>
              <a:t>позиціювання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Принципи сегментування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Сегментування</a:t>
            </a:r>
            <a:r>
              <a:rPr lang="ru-RU" dirty="0" smtClean="0"/>
              <a:t> за </a:t>
            </a:r>
            <a:r>
              <a:rPr lang="ru-RU" dirty="0" err="1" smtClean="0"/>
              <a:t>географічним</a:t>
            </a:r>
            <a:r>
              <a:rPr lang="ru-RU" dirty="0" smtClean="0"/>
              <a:t> принципом — </a:t>
            </a:r>
            <a:r>
              <a:rPr lang="ru-RU" dirty="0" err="1" smtClean="0"/>
              <a:t>розподіл</a:t>
            </a:r>
            <a:r>
              <a:rPr lang="ru-RU" dirty="0" smtClean="0"/>
              <a:t> ринку на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географічні</a:t>
            </a:r>
            <a:r>
              <a:rPr lang="ru-RU" dirty="0" smtClean="0"/>
              <a:t> </a:t>
            </a:r>
            <a:r>
              <a:rPr lang="ru-RU" dirty="0" err="1" smtClean="0"/>
              <a:t>об'єкти</a:t>
            </a:r>
            <a:r>
              <a:rPr lang="ru-RU" dirty="0" smtClean="0"/>
              <a:t>: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штати</a:t>
            </a:r>
            <a:r>
              <a:rPr lang="ru-RU" dirty="0" smtClean="0"/>
              <a:t>, </a:t>
            </a:r>
            <a:r>
              <a:rPr lang="ru-RU" dirty="0" err="1" smtClean="0"/>
              <a:t>регіони</a:t>
            </a:r>
            <a:r>
              <a:rPr lang="ru-RU" dirty="0" smtClean="0"/>
              <a:t>, округи, </a:t>
            </a:r>
            <a:r>
              <a:rPr lang="ru-RU" dirty="0" err="1" smtClean="0"/>
              <a:t>міста</a:t>
            </a:r>
            <a:r>
              <a:rPr lang="ru-RU" dirty="0" smtClean="0"/>
              <a:t>, </a:t>
            </a:r>
            <a:r>
              <a:rPr lang="ru-RU" dirty="0" err="1" smtClean="0"/>
              <a:t>мікрорайони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Сегментування</a:t>
            </a:r>
            <a:r>
              <a:rPr lang="ru-RU" dirty="0" smtClean="0"/>
              <a:t> за </a:t>
            </a:r>
            <a:r>
              <a:rPr lang="ru-RU" dirty="0" err="1" smtClean="0"/>
              <a:t>демографічним</a:t>
            </a:r>
            <a:r>
              <a:rPr lang="ru-RU" dirty="0" smtClean="0"/>
              <a:t> принципом — </a:t>
            </a:r>
            <a:r>
              <a:rPr lang="ru-RU" dirty="0" err="1" smtClean="0"/>
              <a:t>розподіл</a:t>
            </a:r>
            <a:r>
              <a:rPr lang="ru-RU" dirty="0" smtClean="0"/>
              <a:t> ринку на </a:t>
            </a:r>
            <a:r>
              <a:rPr lang="ru-RU" dirty="0" err="1" smtClean="0"/>
              <a:t>споживчі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за такими </a:t>
            </a:r>
            <a:r>
              <a:rPr lang="ru-RU" dirty="0" err="1" smtClean="0"/>
              <a:t>демографічними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, як </a:t>
            </a:r>
            <a:r>
              <a:rPr lang="ru-RU" dirty="0" err="1" smtClean="0"/>
              <a:t>вік</a:t>
            </a:r>
            <a:r>
              <a:rPr lang="ru-RU" dirty="0" smtClean="0"/>
              <a:t>, стать,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,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циклу </a:t>
            </a:r>
            <a:r>
              <a:rPr lang="ru-RU" dirty="0" err="1" smtClean="0"/>
              <a:t>сім'ї</a:t>
            </a:r>
            <a:r>
              <a:rPr lang="ru-RU" dirty="0" smtClean="0"/>
              <a:t>,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прибутків</a:t>
            </a:r>
            <a:r>
              <a:rPr lang="ru-RU" dirty="0" smtClean="0"/>
              <a:t>, </a:t>
            </a:r>
            <a:r>
              <a:rPr lang="ru-RU" dirty="0" err="1" smtClean="0"/>
              <a:t>рід</a:t>
            </a:r>
            <a:r>
              <a:rPr lang="ru-RU" dirty="0" smtClean="0"/>
              <a:t> занять, </a:t>
            </a:r>
            <a:r>
              <a:rPr lang="ru-RU" dirty="0" err="1" smtClean="0"/>
              <a:t>освіта</a:t>
            </a:r>
            <a:r>
              <a:rPr lang="ru-RU" dirty="0" smtClean="0"/>
              <a:t>, </a:t>
            </a:r>
            <a:r>
              <a:rPr lang="ru-RU" dirty="0" err="1" smtClean="0"/>
              <a:t>віросповідання</a:t>
            </a:r>
            <a:r>
              <a:rPr lang="ru-RU" dirty="0" smtClean="0"/>
              <a:t>, раса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національність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Сегментування</a:t>
            </a:r>
            <a:r>
              <a:rPr lang="ru-RU" dirty="0" smtClean="0"/>
              <a:t> за </a:t>
            </a:r>
            <a:r>
              <a:rPr lang="ru-RU" dirty="0" err="1" smtClean="0"/>
              <a:t>економічним</a:t>
            </a:r>
            <a:r>
              <a:rPr lang="ru-RU" dirty="0" smtClean="0"/>
              <a:t> принципом — </a:t>
            </a:r>
            <a:r>
              <a:rPr lang="ru-RU" dirty="0" err="1" smtClean="0"/>
              <a:t>розподіл</a:t>
            </a:r>
            <a:r>
              <a:rPr lang="ru-RU" dirty="0" smtClean="0"/>
              <a:t> ринку за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заощаджень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;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2613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Сегментування</a:t>
            </a:r>
            <a:r>
              <a:rPr lang="ru-RU" dirty="0" smtClean="0"/>
              <a:t> за </a:t>
            </a:r>
            <a:r>
              <a:rPr lang="ru-RU" dirty="0" err="1" smtClean="0"/>
              <a:t>психологічним</a:t>
            </a:r>
            <a:r>
              <a:rPr lang="ru-RU" dirty="0" smtClean="0"/>
              <a:t> принципом — за </a:t>
            </a:r>
            <a:r>
              <a:rPr lang="ru-RU" dirty="0" err="1" smtClean="0"/>
              <a:t>належністю</a:t>
            </a:r>
            <a:r>
              <a:rPr lang="ru-RU" dirty="0" smtClean="0"/>
              <a:t> до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; способом </a:t>
            </a:r>
            <a:r>
              <a:rPr lang="ru-RU" dirty="0" err="1" smtClean="0"/>
              <a:t>життя</a:t>
            </a:r>
            <a:r>
              <a:rPr lang="ru-RU" dirty="0" smtClean="0"/>
              <a:t>; типом </a:t>
            </a:r>
            <a:r>
              <a:rPr lang="ru-RU" dirty="0" err="1" smtClean="0"/>
              <a:t>особистості</a:t>
            </a:r>
            <a:r>
              <a:rPr lang="ru-RU" dirty="0" smtClean="0"/>
              <a:t>; структурою потреб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Сегментування</a:t>
            </a:r>
            <a:r>
              <a:rPr lang="ru-RU" dirty="0" smtClean="0"/>
              <a:t> за </a:t>
            </a:r>
            <a:r>
              <a:rPr lang="ru-RU" dirty="0" err="1" smtClean="0"/>
              <a:t>поведінковим</a:t>
            </a:r>
            <a:r>
              <a:rPr lang="ru-RU" dirty="0" smtClean="0"/>
              <a:t> принципом (за мотивами </a:t>
            </a:r>
            <a:r>
              <a:rPr lang="ru-RU" dirty="0" err="1" smtClean="0"/>
              <a:t>здійснення</a:t>
            </a:r>
            <a:r>
              <a:rPr lang="ru-RU" dirty="0" smtClean="0"/>
              <a:t> покупки;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готовності</a:t>
            </a:r>
            <a:r>
              <a:rPr lang="ru-RU" dirty="0" smtClean="0"/>
              <a:t> </a:t>
            </a:r>
            <a:r>
              <a:rPr lang="ru-RU" dirty="0" err="1" smtClean="0"/>
              <a:t>покупця</a:t>
            </a:r>
            <a:r>
              <a:rPr lang="ru-RU" dirty="0" smtClean="0"/>
              <a:t> до </a:t>
            </a:r>
            <a:r>
              <a:rPr lang="ru-RU" dirty="0" err="1" smtClean="0"/>
              <a:t>сприйняття</a:t>
            </a:r>
            <a:r>
              <a:rPr lang="ru-RU" dirty="0" smtClean="0"/>
              <a:t> товару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прихильності</a:t>
            </a:r>
            <a:r>
              <a:rPr lang="ru-RU" dirty="0" smtClean="0"/>
              <a:t> до товару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товарної</a:t>
            </a:r>
            <a:r>
              <a:rPr lang="ru-RU" dirty="0" smtClean="0"/>
              <a:t> марки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Сегментування</a:t>
            </a:r>
            <a:r>
              <a:rPr lang="ru-RU" dirty="0" smtClean="0"/>
              <a:t> за мотивами для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купівлі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товару — </a:t>
            </a:r>
            <a:r>
              <a:rPr lang="ru-RU" dirty="0" err="1" smtClean="0"/>
              <a:t>розподіл</a:t>
            </a:r>
            <a:r>
              <a:rPr lang="ru-RU" dirty="0" smtClean="0"/>
              <a:t> ринку на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підставі</a:t>
            </a:r>
            <a:r>
              <a:rPr lang="ru-RU" dirty="0" smtClean="0"/>
              <a:t> тих </a:t>
            </a:r>
            <a:r>
              <a:rPr lang="ru-RU" dirty="0" err="1" smtClean="0"/>
              <a:t>мотивів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супроводжували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про </a:t>
            </a:r>
            <a:r>
              <a:rPr lang="ru-RU" dirty="0" err="1" smtClean="0"/>
              <a:t>придбання</a:t>
            </a:r>
            <a:r>
              <a:rPr lang="ru-RU" dirty="0" smtClean="0"/>
              <a:t> товару, </a:t>
            </a:r>
            <a:r>
              <a:rPr lang="ru-RU" dirty="0" err="1" smtClean="0"/>
              <a:t>фактичне</a:t>
            </a:r>
            <a:r>
              <a:rPr lang="ru-RU" dirty="0" smtClean="0"/>
              <a:t> </a:t>
            </a:r>
            <a:r>
              <a:rPr lang="ru-RU" dirty="0" err="1" smtClean="0"/>
              <a:t>придбання</a:t>
            </a:r>
            <a:r>
              <a:rPr lang="ru-RU" dirty="0" smtClean="0"/>
              <a:t> товару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придбаного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554</Words>
  <Application>Microsoft Office PowerPoint</Application>
  <PresentationFormat>Экран (4:3)</PresentationFormat>
  <Paragraphs>49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Яркая</vt:lpstr>
      <vt:lpstr>Тема 9</vt:lpstr>
      <vt:lpstr>Цільовий ринок</vt:lpstr>
      <vt:lpstr>Цільовий ринок оцінюється за трьома факторами:</vt:lpstr>
      <vt:lpstr>Презентация PowerPoint</vt:lpstr>
      <vt:lpstr>Сегментація переслідує дві основні цілі:</vt:lpstr>
      <vt:lpstr>Етапи вибору цільового ринку</vt:lpstr>
      <vt:lpstr>Презентация PowerPoint</vt:lpstr>
      <vt:lpstr>Принципи сегментування</vt:lpstr>
      <vt:lpstr>Презентация PowerPoint</vt:lpstr>
      <vt:lpstr>Визначення ринкових позицій товару</vt:lpstr>
      <vt:lpstr>Аналіз запитів споживачів кисломолочних продуктів харчування</vt:lpstr>
      <vt:lpstr>Схема сегментації ринку</vt:lpstr>
      <vt:lpstr>Ємність сегменту </vt:lpstr>
      <vt:lpstr>Оцінка достатності ресурсів підприємства для роботи на вибраному сегменті ринку</vt:lpstr>
      <vt:lpstr>Оцінка прибутковості роботи на вибраному сегменті ринку.</vt:lpstr>
      <vt:lpstr>Презентация PowerPoint</vt:lpstr>
      <vt:lpstr>Презентация PowerPoint</vt:lpstr>
      <vt:lpstr>Презентация PowerPoint</vt:lpstr>
      <vt:lpstr>оцінка ступеня відповідності </vt:lpstr>
      <vt:lpstr>Комплексна оцінка сегментів ринку</vt:lpstr>
      <vt:lpstr>загальні витрати на виконання робіт з урахуванням наступної і+1 -й ітерації</vt:lpstr>
      <vt:lpstr> Визначення оптимального рівня точності пошуку цільового ринку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9</dc:title>
  <dc:creator>User</dc:creator>
  <cp:lastModifiedBy>uzver</cp:lastModifiedBy>
  <cp:revision>9</cp:revision>
  <dcterms:created xsi:type="dcterms:W3CDTF">2021-10-12T12:27:00Z</dcterms:created>
  <dcterms:modified xsi:type="dcterms:W3CDTF">2023-11-08T10:28:07Z</dcterms:modified>
</cp:coreProperties>
</file>