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1618" y="-14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B106E36-FD25-4E2D-B0AA-010F637433A0}" type="datetimeFigureOut">
              <a:rPr lang="ru-RU" smtClean="0"/>
              <a:pPr/>
              <a:t>08.11.2023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08.11.2023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08.11.2023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08.11.2023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08.11.2023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08.11.2023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i="1" dirty="0" smtClean="0"/>
              <a:t>Тема 9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i="1" dirty="0" smtClean="0"/>
              <a:t>Цільовий ринок товару і методика його вибору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Визначення ринкових позицій товару</a:t>
            </a:r>
            <a:endParaRPr lang="ru-UA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772816"/>
            <a:ext cx="8064896" cy="4896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4758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Аналіз</a:t>
            </a:r>
            <a:r>
              <a:rPr lang="ru-RU" dirty="0"/>
              <a:t> </a:t>
            </a:r>
            <a:r>
              <a:rPr lang="ru-RU" dirty="0" err="1"/>
              <a:t>запитів</a:t>
            </a:r>
            <a:r>
              <a:rPr lang="ru-RU" dirty="0"/>
              <a:t> </a:t>
            </a:r>
            <a:r>
              <a:rPr lang="ru-RU" dirty="0" err="1"/>
              <a:t>споживачів</a:t>
            </a:r>
            <a:r>
              <a:rPr lang="ru-RU" dirty="0"/>
              <a:t> </a:t>
            </a:r>
            <a:r>
              <a:rPr lang="ru-RU" dirty="0" err="1"/>
              <a:t>кисломолочних</a:t>
            </a:r>
            <a:r>
              <a:rPr lang="ru-RU" dirty="0"/>
              <a:t> </a:t>
            </a:r>
            <a:r>
              <a:rPr lang="ru-RU" dirty="0" err="1"/>
              <a:t>продуктів</a:t>
            </a:r>
            <a:r>
              <a:rPr lang="ru-RU" dirty="0"/>
              <a:t> </a:t>
            </a:r>
            <a:r>
              <a:rPr lang="ru-RU" dirty="0" err="1"/>
              <a:t>харчування</a:t>
            </a:r>
            <a:endParaRPr lang="ru-UA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916832"/>
            <a:ext cx="8208912" cy="4824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675720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Схема сегментації ринку</a:t>
            </a:r>
            <a:endParaRPr lang="ru-UA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484784"/>
            <a:ext cx="6912768" cy="4896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183149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929258"/>
          </a:xfrm>
        </p:spPr>
        <p:txBody>
          <a:bodyPr/>
          <a:lstStyle/>
          <a:p>
            <a:r>
              <a:rPr lang="uk-UA" dirty="0"/>
              <a:t>Ємність сегменту </a:t>
            </a:r>
            <a:endParaRPr lang="ru-UA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636" y="1340768"/>
            <a:ext cx="6552727" cy="18100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899592" y="3573016"/>
            <a:ext cx="748883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/>
              <a:t>де П - кількість потенційних споживачів на цільовому сегменті ринку </a:t>
            </a:r>
            <a:r>
              <a:rPr lang="uk-UA" dirty="0" smtClean="0"/>
              <a:t>(); </a:t>
            </a:r>
            <a:r>
              <a:rPr lang="uk-UA" dirty="0"/>
              <a:t>К - коефіцієнт який характеризує частоту повторних закупок продукту протягом визначеного терміну часу (залежить від терміну служби чи споживання продукту); </a:t>
            </a:r>
            <a:r>
              <a:rPr lang="uk-UA" dirty="0" err="1"/>
              <a:t>Двид</a:t>
            </a:r>
            <a:r>
              <a:rPr lang="uk-UA" dirty="0"/>
              <a:t> - частка споживачів, яка віддає перевагу конкретній видозміні (моделі) продукту; </a:t>
            </a:r>
            <a:r>
              <a:rPr lang="uk-UA" dirty="0" err="1"/>
              <a:t>Дкуп</a:t>
            </a:r>
            <a:r>
              <a:rPr lang="uk-UA" dirty="0"/>
              <a:t> - частка споживачів які фінансово спроможні купувати виділену видозміну продукту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42335583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929258"/>
          </a:xfrm>
        </p:spPr>
        <p:txBody>
          <a:bodyPr>
            <a:normAutofit/>
          </a:bodyPr>
          <a:lstStyle/>
          <a:p>
            <a:r>
              <a:rPr lang="ru-RU" sz="2400" dirty="0" err="1"/>
              <a:t>Оцінка</a:t>
            </a:r>
            <a:r>
              <a:rPr lang="ru-RU" sz="2400" dirty="0"/>
              <a:t> </a:t>
            </a:r>
            <a:r>
              <a:rPr lang="ru-RU" sz="2400" dirty="0" err="1"/>
              <a:t>достатності</a:t>
            </a:r>
            <a:r>
              <a:rPr lang="ru-RU" sz="2400" dirty="0"/>
              <a:t> </a:t>
            </a:r>
            <a:r>
              <a:rPr lang="ru-RU" sz="2400" dirty="0" err="1"/>
              <a:t>ресурсів</a:t>
            </a:r>
            <a:r>
              <a:rPr lang="ru-RU" sz="2400" dirty="0"/>
              <a:t> </a:t>
            </a:r>
            <a:r>
              <a:rPr lang="ru-RU" sz="2400" dirty="0" err="1"/>
              <a:t>підприємства</a:t>
            </a:r>
            <a:r>
              <a:rPr lang="ru-RU" sz="2400" dirty="0"/>
              <a:t> для </a:t>
            </a:r>
            <a:r>
              <a:rPr lang="ru-RU" sz="2400" dirty="0" err="1"/>
              <a:t>роботи</a:t>
            </a:r>
            <a:r>
              <a:rPr lang="ru-RU" sz="2400" dirty="0"/>
              <a:t> на </a:t>
            </a:r>
            <a:r>
              <a:rPr lang="ru-RU" sz="2400" dirty="0" err="1"/>
              <a:t>вибраному</a:t>
            </a:r>
            <a:r>
              <a:rPr lang="ru-RU" sz="2400" dirty="0"/>
              <a:t> </a:t>
            </a:r>
            <a:r>
              <a:rPr lang="ru-RU" sz="2400" dirty="0" err="1"/>
              <a:t>сегменті</a:t>
            </a:r>
            <a:r>
              <a:rPr lang="ru-RU" sz="2400" dirty="0"/>
              <a:t> ринку</a:t>
            </a:r>
            <a:endParaRPr lang="ru-UA" sz="2400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268760"/>
            <a:ext cx="6192688" cy="1224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23528" y="2996952"/>
            <a:ext cx="763284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/>
              <a:t>де Р</a:t>
            </a:r>
            <a:r>
              <a:rPr lang="en-US" dirty="0"/>
              <a:t>j- - </a:t>
            </a:r>
            <a:r>
              <a:rPr lang="uk-UA" dirty="0"/>
              <a:t>ресурс </a:t>
            </a:r>
            <a:r>
              <a:rPr lang="en-US" dirty="0"/>
              <a:t>j-</a:t>
            </a:r>
            <a:r>
              <a:rPr lang="uk-UA" dirty="0"/>
              <a:t>го виду, який потрібен на виготовлення одиниці продукції; </a:t>
            </a:r>
            <a:r>
              <a:rPr lang="en-US" dirty="0" err="1"/>
              <a:t>Rmaxj</a:t>
            </a:r>
            <a:r>
              <a:rPr lang="en-US" dirty="0"/>
              <a:t>- - </a:t>
            </a:r>
            <a:r>
              <a:rPr lang="uk-UA" dirty="0"/>
              <a:t>максимальна кількість ресурсу </a:t>
            </a:r>
            <a:r>
              <a:rPr lang="en-US" dirty="0"/>
              <a:t>j-</a:t>
            </a:r>
            <a:r>
              <a:rPr lang="uk-UA" dirty="0"/>
              <a:t>го виду, яка є у розпорядженні підприємства (яку воно може отримати).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9133947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Оцінка</a:t>
            </a:r>
            <a:r>
              <a:rPr lang="ru-RU" dirty="0"/>
              <a:t> </a:t>
            </a:r>
            <a:r>
              <a:rPr lang="ru-RU" dirty="0" err="1"/>
              <a:t>прибутковості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 на </a:t>
            </a:r>
            <a:r>
              <a:rPr lang="ru-RU" dirty="0" err="1"/>
              <a:t>вибраному</a:t>
            </a:r>
            <a:r>
              <a:rPr lang="ru-RU" dirty="0"/>
              <a:t> </a:t>
            </a:r>
            <a:r>
              <a:rPr lang="ru-RU" dirty="0" err="1"/>
              <a:t>сегменті</a:t>
            </a:r>
            <a:r>
              <a:rPr lang="ru-RU" dirty="0"/>
              <a:t> ринку.</a:t>
            </a:r>
            <a:endParaRPr lang="ru-UA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631880"/>
            <a:ext cx="5976664" cy="10089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23528" y="3068960"/>
            <a:ext cx="856895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/>
              <a:t>де </a:t>
            </a:r>
            <a:r>
              <a:rPr lang="uk-UA" dirty="0" err="1"/>
              <a:t>ЄСі</a:t>
            </a:r>
            <a:r>
              <a:rPr lang="uk-UA" dirty="0"/>
              <a:t> - ємність сегменту ринку у і-му році (скоригована зі урахуванням достатності ресурсів); Ці - ціна одиниці продукції у і-му році; Ві - витрати на виробництво і збут продукції у і-му році; р -норма дисконту; </a:t>
            </a:r>
            <a:r>
              <a:rPr lang="en-US" dirty="0"/>
              <a:t>n - </a:t>
            </a:r>
            <a:r>
              <a:rPr lang="uk-UA" dirty="0"/>
              <a:t>кількість років реалізації проекту з організації виробництва і реалізації продукції.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8017552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7170"/>
          </a:xfrm>
        </p:spPr>
        <p:txBody>
          <a:bodyPr>
            <a:normAutofit fontScale="90000"/>
          </a:bodyPr>
          <a:lstStyle/>
          <a:p>
            <a:endParaRPr lang="ru-UA" sz="800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548680"/>
            <a:ext cx="6768752" cy="2088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51520" y="3425832"/>
            <a:ext cx="871296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/>
              <a:t>де </a:t>
            </a:r>
            <a:r>
              <a:rPr lang="uk-UA" dirty="0" err="1"/>
              <a:t>ПРі</a:t>
            </a:r>
            <a:r>
              <a:rPr lang="uk-UA" dirty="0"/>
              <a:t> - прибуток від реалізації одиниці продукції виду і; Р</a:t>
            </a:r>
            <a:r>
              <a:rPr lang="en-US" dirty="0" err="1"/>
              <a:t>ij</a:t>
            </a:r>
            <a:r>
              <a:rPr lang="en-US" dirty="0"/>
              <a:t> -</a:t>
            </a:r>
            <a:r>
              <a:rPr lang="uk-UA" dirty="0"/>
              <a:t>витрати ресурсу виду </a:t>
            </a:r>
            <a:r>
              <a:rPr lang="en-US" dirty="0"/>
              <a:t>j </a:t>
            </a:r>
            <a:r>
              <a:rPr lang="uk-UA" dirty="0"/>
              <a:t>на одиницю товару виду і; </a:t>
            </a:r>
            <a:r>
              <a:rPr lang="uk-UA" dirty="0" err="1"/>
              <a:t>ЄСі</a:t>
            </a:r>
            <a:r>
              <a:rPr lang="uk-UA" dirty="0"/>
              <a:t> - ємність сегменту ринку для товару виду і.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2354985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UA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76672"/>
            <a:ext cx="8568952" cy="42926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652164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UA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32656"/>
            <a:ext cx="6984775" cy="44122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683649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оцінка </a:t>
            </a:r>
            <a:r>
              <a:rPr lang="uk-UA" dirty="0"/>
              <a:t>ступеня відповідності </a:t>
            </a:r>
            <a:endParaRPr lang="ru-UA" dirty="0"/>
          </a:p>
        </p:txBody>
      </p:sp>
      <p:pic>
        <p:nvPicPr>
          <p:cNvPr id="4" name="Объект 3" descr="http://buklib.net/image/87/produc-46.pn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412776"/>
            <a:ext cx="4752528" cy="129614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251520" y="3017678"/>
            <a:ext cx="87129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де </a:t>
            </a:r>
            <a:r>
              <a:rPr lang="ru-RU" dirty="0" err="1"/>
              <a:t>Рі</a:t>
            </a:r>
            <a:r>
              <a:rPr lang="ru-RU" dirty="0"/>
              <a:t> - </a:t>
            </a:r>
            <a:r>
              <a:rPr lang="ru-RU" dirty="0" err="1"/>
              <a:t>оцінка</a:t>
            </a:r>
            <a:r>
              <a:rPr lang="ru-RU" dirty="0"/>
              <a:t> сегмента за і-м </a:t>
            </a:r>
            <a:r>
              <a:rPr lang="ru-RU" dirty="0" err="1"/>
              <a:t>критерієм</a:t>
            </a:r>
            <a:r>
              <a:rPr lang="ru-RU" dirty="0"/>
              <a:t>, </a:t>
            </a:r>
            <a:r>
              <a:rPr lang="ru-RU" dirty="0" err="1"/>
              <a:t>Рmax</a:t>
            </a:r>
            <a:r>
              <a:rPr lang="ru-RU" dirty="0"/>
              <a:t> - максимально </a:t>
            </a:r>
            <a:r>
              <a:rPr lang="ru-RU" dirty="0" err="1"/>
              <a:t>можлива</a:t>
            </a:r>
            <a:r>
              <a:rPr lang="ru-RU" dirty="0"/>
              <a:t> </a:t>
            </a:r>
            <a:r>
              <a:rPr lang="ru-RU" dirty="0" err="1"/>
              <a:t>оцінка</a:t>
            </a:r>
            <a:r>
              <a:rPr lang="ru-RU" dirty="0"/>
              <a:t> 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25127603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642918"/>
            <a:ext cx="8229600" cy="1399032"/>
          </a:xfrm>
        </p:spPr>
        <p:txBody>
          <a:bodyPr/>
          <a:lstStyle/>
          <a:p>
            <a:r>
              <a:rPr lang="ru-RU" dirty="0" err="1" smtClean="0"/>
              <a:t>Цільовий</a:t>
            </a:r>
            <a:r>
              <a:rPr lang="ru-RU" dirty="0" smtClean="0"/>
              <a:t> </a:t>
            </a:r>
            <a:r>
              <a:rPr lang="ru-RU" dirty="0" err="1" smtClean="0"/>
              <a:t>ринок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>
              <a:buNone/>
            </a:pPr>
            <a:r>
              <a:rPr lang="ru-RU" dirty="0" smtClean="0"/>
              <a:t>–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ринок</a:t>
            </a:r>
            <a:r>
              <a:rPr lang="ru-RU" dirty="0" smtClean="0"/>
              <a:t>, на </a:t>
            </a:r>
            <a:r>
              <a:rPr lang="ru-RU" dirty="0" err="1" smtClean="0"/>
              <a:t>якому</a:t>
            </a:r>
            <a:r>
              <a:rPr lang="ru-RU" dirty="0" smtClean="0"/>
              <a:t> </a:t>
            </a:r>
            <a:r>
              <a:rPr lang="ru-RU" dirty="0" err="1" smtClean="0"/>
              <a:t>фірма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реалізувати</a:t>
            </a:r>
            <a:r>
              <a:rPr lang="ru-RU" dirty="0" smtClean="0"/>
              <a:t> </a:t>
            </a:r>
            <a:r>
              <a:rPr lang="ru-RU" dirty="0" err="1" smtClean="0"/>
              <a:t>поставлені</a:t>
            </a:r>
            <a:r>
              <a:rPr lang="ru-RU" dirty="0" smtClean="0"/>
              <a:t> </a:t>
            </a:r>
            <a:r>
              <a:rPr lang="ru-RU" dirty="0" err="1" smtClean="0"/>
              <a:t>цілі</a:t>
            </a:r>
            <a:r>
              <a:rPr lang="ru-RU" dirty="0" smtClean="0"/>
              <a:t>, а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цього</a:t>
            </a:r>
            <a:r>
              <a:rPr lang="ru-RU" dirty="0" smtClean="0"/>
              <a:t> </a:t>
            </a:r>
            <a:r>
              <a:rPr lang="ru-RU" dirty="0" err="1" smtClean="0"/>
              <a:t>залежить</a:t>
            </a:r>
            <a:r>
              <a:rPr lang="ru-RU" dirty="0" smtClean="0"/>
              <a:t> </a:t>
            </a:r>
            <a:r>
              <a:rPr lang="ru-RU" dirty="0" err="1" smtClean="0"/>
              <a:t>ефективність</a:t>
            </a:r>
            <a:r>
              <a:rPr lang="ru-RU" dirty="0" smtClean="0"/>
              <a:t> </a:t>
            </a:r>
            <a:r>
              <a:rPr lang="ru-RU" dirty="0" err="1" smtClean="0"/>
              <a:t>всієї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713234"/>
          </a:xfrm>
        </p:spPr>
        <p:txBody>
          <a:bodyPr>
            <a:normAutofit/>
          </a:bodyPr>
          <a:lstStyle/>
          <a:p>
            <a:r>
              <a:rPr lang="uk-UA" sz="3200" dirty="0"/>
              <a:t>Комплексна оцінка сегментів ринку</a:t>
            </a:r>
            <a:endParaRPr lang="ru-UA" sz="3200" dirty="0"/>
          </a:p>
        </p:txBody>
      </p:sp>
      <p:pic>
        <p:nvPicPr>
          <p:cNvPr id="1024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340768"/>
            <a:ext cx="8856983" cy="5517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071409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217290"/>
          </a:xfrm>
        </p:spPr>
        <p:txBody>
          <a:bodyPr>
            <a:normAutofit fontScale="90000"/>
          </a:bodyPr>
          <a:lstStyle/>
          <a:p>
            <a:r>
              <a:rPr lang="ru-RU" sz="3200" dirty="0" err="1"/>
              <a:t>загальні</a:t>
            </a:r>
            <a:r>
              <a:rPr lang="ru-RU" sz="3200" dirty="0"/>
              <a:t> </a:t>
            </a:r>
            <a:r>
              <a:rPr lang="ru-RU" sz="3200" dirty="0" err="1"/>
              <a:t>витрати</a:t>
            </a:r>
            <a:r>
              <a:rPr lang="ru-RU" sz="3200" dirty="0"/>
              <a:t> на </a:t>
            </a:r>
            <a:r>
              <a:rPr lang="ru-RU" sz="3200" dirty="0" err="1"/>
              <a:t>виконання</a:t>
            </a:r>
            <a:r>
              <a:rPr lang="ru-RU" sz="3200" dirty="0"/>
              <a:t> </a:t>
            </a:r>
            <a:r>
              <a:rPr lang="ru-RU" sz="3200" dirty="0" err="1"/>
              <a:t>робіт</a:t>
            </a:r>
            <a:r>
              <a:rPr lang="ru-RU" sz="3200" dirty="0"/>
              <a:t> з </a:t>
            </a:r>
            <a:r>
              <a:rPr lang="ru-RU" sz="3200" dirty="0" err="1"/>
              <a:t>урахуванням</a:t>
            </a:r>
            <a:r>
              <a:rPr lang="ru-RU" sz="3200" dirty="0"/>
              <a:t> </a:t>
            </a:r>
            <a:r>
              <a:rPr lang="ru-RU" sz="3200" dirty="0" err="1"/>
              <a:t>наступної</a:t>
            </a:r>
            <a:r>
              <a:rPr lang="ru-RU" sz="3200" dirty="0"/>
              <a:t> і+1 -й </a:t>
            </a:r>
            <a:r>
              <a:rPr lang="ru-RU" sz="3200" dirty="0" err="1"/>
              <a:t>ітерації</a:t>
            </a:r>
            <a:endParaRPr lang="ru-UA" sz="3200" dirty="0"/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060848"/>
            <a:ext cx="4824536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23528" y="3480567"/>
            <a:ext cx="82809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де </a:t>
            </a:r>
            <a:r>
              <a:rPr lang="ru-RU" dirty="0" err="1"/>
              <a:t>Zсi</a:t>
            </a:r>
            <a:r>
              <a:rPr lang="ru-RU" dirty="0"/>
              <a:t> - </a:t>
            </a:r>
            <a:r>
              <a:rPr lang="ru-RU" dirty="0" err="1"/>
              <a:t>фактично</a:t>
            </a:r>
            <a:r>
              <a:rPr lang="ru-RU" dirty="0"/>
              <a:t> </a:t>
            </a:r>
            <a:r>
              <a:rPr lang="ru-RU" dirty="0" err="1"/>
              <a:t>понесені</a:t>
            </a:r>
            <a:r>
              <a:rPr lang="ru-RU" dirty="0"/>
              <a:t> </a:t>
            </a:r>
            <a:r>
              <a:rPr lang="ru-RU" dirty="0" err="1"/>
              <a:t>витрати</a:t>
            </a:r>
            <a:r>
              <a:rPr lang="ru-RU" dirty="0"/>
              <a:t> на </a:t>
            </a:r>
            <a:r>
              <a:rPr lang="ru-RU" dirty="0" err="1"/>
              <a:t>попередній</a:t>
            </a:r>
            <a:r>
              <a:rPr lang="ru-RU" dirty="0"/>
              <a:t> і-й </a:t>
            </a:r>
            <a:r>
              <a:rPr lang="ru-RU" dirty="0" err="1"/>
              <a:t>ітерації</a:t>
            </a:r>
            <a:r>
              <a:rPr lang="ru-RU" dirty="0"/>
              <a:t>; А -</a:t>
            </a:r>
            <a:r>
              <a:rPr lang="ru-RU" dirty="0" err="1"/>
              <a:t>поправочний</a:t>
            </a:r>
            <a:r>
              <a:rPr lang="ru-RU" dirty="0"/>
              <a:t> </a:t>
            </a:r>
            <a:r>
              <a:rPr lang="ru-RU" dirty="0" err="1"/>
              <a:t>коефіцієнт</a:t>
            </a:r>
            <a:r>
              <a:rPr lang="ru-RU" dirty="0"/>
              <a:t>, </a:t>
            </a:r>
            <a:r>
              <a:rPr lang="ru-RU" dirty="0" err="1"/>
              <a:t>визначений</a:t>
            </a:r>
            <a:r>
              <a:rPr lang="ru-RU" dirty="0"/>
              <a:t> на </a:t>
            </a:r>
            <a:r>
              <a:rPr lang="ru-RU" dirty="0" err="1"/>
              <a:t>підставі</a:t>
            </a:r>
            <a:r>
              <a:rPr lang="ru-RU" dirty="0"/>
              <a:t> </a:t>
            </a:r>
            <a:r>
              <a:rPr lang="ru-RU" dirty="0" err="1"/>
              <a:t>аналогічних</a:t>
            </a:r>
            <a:r>
              <a:rPr lang="ru-RU" dirty="0"/>
              <a:t> </a:t>
            </a:r>
            <a:r>
              <a:rPr lang="ru-RU" dirty="0" err="1"/>
              <a:t>робіт</a:t>
            </a:r>
            <a:r>
              <a:rPr lang="ru-RU" dirty="0"/>
              <a:t>, </a:t>
            </a:r>
            <a:r>
              <a:rPr lang="ru-RU" dirty="0" err="1"/>
              <a:t>проведених</a:t>
            </a:r>
            <a:r>
              <a:rPr lang="ru-RU" dirty="0"/>
              <a:t> у </a:t>
            </a:r>
            <a:r>
              <a:rPr lang="ru-RU" dirty="0" err="1"/>
              <a:t>минулі</a:t>
            </a:r>
            <a:r>
              <a:rPr lang="ru-RU" dirty="0"/>
              <a:t> </a:t>
            </a:r>
            <a:r>
              <a:rPr lang="ru-RU" dirty="0" err="1"/>
              <a:t>періоди</a:t>
            </a:r>
            <a:r>
              <a:rPr lang="ru-RU" dirty="0"/>
              <a:t> </a:t>
            </a:r>
            <a:r>
              <a:rPr lang="ru-RU" dirty="0" err="1"/>
              <a:t>господарювання</a:t>
            </a:r>
            <a:r>
              <a:rPr lang="ru-RU" dirty="0"/>
              <a:t> в </a:t>
            </a:r>
            <a:r>
              <a:rPr lang="ru-RU" dirty="0" err="1"/>
              <a:t>аналогічних</a:t>
            </a:r>
            <a:r>
              <a:rPr lang="ru-RU" dirty="0"/>
              <a:t> </a:t>
            </a:r>
            <a:r>
              <a:rPr lang="ru-RU" dirty="0" err="1"/>
              <a:t>умовах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29193699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67494"/>
            <a:ext cx="8784976" cy="1399032"/>
          </a:xfrm>
        </p:spPr>
        <p:txBody>
          <a:bodyPr>
            <a:normAutofit/>
          </a:bodyPr>
          <a:lstStyle/>
          <a:p>
            <a:r>
              <a:rPr lang="ru-RU" dirty="0"/>
              <a:t> </a:t>
            </a:r>
            <a:r>
              <a:rPr lang="ru-RU" sz="3600" dirty="0" err="1"/>
              <a:t>Визначення</a:t>
            </a:r>
            <a:r>
              <a:rPr lang="ru-RU" sz="3600" dirty="0"/>
              <a:t> оптимального </a:t>
            </a:r>
            <a:r>
              <a:rPr lang="ru-RU" sz="3600" dirty="0" err="1"/>
              <a:t>рівня</a:t>
            </a:r>
            <a:r>
              <a:rPr lang="ru-RU" sz="3600" dirty="0"/>
              <a:t> </a:t>
            </a:r>
            <a:r>
              <a:rPr lang="ru-RU" sz="3600" dirty="0" err="1"/>
              <a:t>точності</a:t>
            </a:r>
            <a:r>
              <a:rPr lang="ru-RU" sz="3600" dirty="0"/>
              <a:t> </a:t>
            </a:r>
            <a:r>
              <a:rPr lang="ru-RU" sz="3600" dirty="0" err="1"/>
              <a:t>пошуку</a:t>
            </a:r>
            <a:r>
              <a:rPr lang="ru-RU" sz="3600" dirty="0"/>
              <a:t> </a:t>
            </a:r>
            <a:r>
              <a:rPr lang="ru-RU" sz="3600" dirty="0" err="1"/>
              <a:t>цільового</a:t>
            </a:r>
            <a:r>
              <a:rPr lang="ru-RU" sz="3600" dirty="0"/>
              <a:t> ринку</a:t>
            </a:r>
            <a:endParaRPr lang="ru-UA" sz="3600" dirty="0"/>
          </a:p>
        </p:txBody>
      </p:sp>
      <p:pic>
        <p:nvPicPr>
          <p:cNvPr id="122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132856"/>
            <a:ext cx="7344816" cy="432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15550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Цільовий ринок оцінюється за трьома факторами: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357430"/>
            <a:ext cx="8229600" cy="4097378"/>
          </a:xfrm>
        </p:spPr>
        <p:txBody>
          <a:bodyPr/>
          <a:lstStyle/>
          <a:p>
            <a:r>
              <a:rPr lang="ru-RU" dirty="0" err="1" smtClean="0"/>
              <a:t>доступність</a:t>
            </a:r>
            <a:r>
              <a:rPr lang="ru-RU" dirty="0" smtClean="0"/>
              <a:t>;</a:t>
            </a:r>
          </a:p>
          <a:p>
            <a:r>
              <a:rPr lang="ru-RU" dirty="0" smtClean="0"/>
              <a:t> </a:t>
            </a:r>
            <a:r>
              <a:rPr lang="ru-RU" dirty="0" err="1" smtClean="0"/>
              <a:t>потенціал</a:t>
            </a:r>
            <a:r>
              <a:rPr lang="ru-RU" dirty="0" smtClean="0"/>
              <a:t>;</a:t>
            </a:r>
          </a:p>
          <a:p>
            <a:r>
              <a:rPr lang="ru-RU" dirty="0" smtClean="0"/>
              <a:t> </a:t>
            </a:r>
            <a:r>
              <a:rPr lang="ru-RU" dirty="0" err="1" smtClean="0"/>
              <a:t>можливості</a:t>
            </a:r>
            <a:r>
              <a:rPr lang="ru-RU" dirty="0" smtClean="0"/>
              <a:t> </a:t>
            </a:r>
            <a:r>
              <a:rPr lang="ru-RU" dirty="0" err="1" smtClean="0"/>
              <a:t>освоєння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214422"/>
            <a:ext cx="8229600" cy="5143536"/>
          </a:xfrm>
        </p:spPr>
        <p:txBody>
          <a:bodyPr>
            <a:normAutofit/>
          </a:bodyPr>
          <a:lstStyle/>
          <a:p>
            <a:pPr indent="0">
              <a:buNone/>
            </a:pPr>
            <a:r>
              <a:rPr lang="ru-RU" dirty="0" err="1" smtClean="0"/>
              <a:t>Процес</a:t>
            </a:r>
            <a:r>
              <a:rPr lang="ru-RU" dirty="0" smtClean="0"/>
              <a:t> </a:t>
            </a:r>
            <a:r>
              <a:rPr lang="ru-RU" dirty="0" err="1" smtClean="0"/>
              <a:t>вибору</a:t>
            </a:r>
            <a:r>
              <a:rPr lang="ru-RU" dirty="0" smtClean="0"/>
              <a:t> </a:t>
            </a:r>
            <a:r>
              <a:rPr lang="ru-RU" dirty="0" err="1" smtClean="0"/>
              <a:t>цільового</a:t>
            </a:r>
            <a:r>
              <a:rPr lang="ru-RU" dirty="0" smtClean="0"/>
              <a:t> ринку </a:t>
            </a:r>
            <a:r>
              <a:rPr lang="ru-RU" dirty="0" err="1" smtClean="0"/>
              <a:t>починається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</a:rPr>
              <a:t>сегментації</a:t>
            </a:r>
            <a:r>
              <a:rPr lang="ru-RU" dirty="0" smtClean="0"/>
              <a:t> (</a:t>
            </a:r>
            <a:r>
              <a:rPr lang="ru-RU" dirty="0" err="1" smtClean="0"/>
              <a:t>поділ</a:t>
            </a:r>
            <a:r>
              <a:rPr lang="ru-RU" dirty="0" smtClean="0"/>
              <a:t> </a:t>
            </a:r>
            <a:r>
              <a:rPr lang="ru-RU" dirty="0" err="1" smtClean="0"/>
              <a:t>всієї</a:t>
            </a:r>
            <a:r>
              <a:rPr lang="ru-RU" dirty="0" smtClean="0"/>
              <a:t> </a:t>
            </a:r>
            <a:r>
              <a:rPr lang="ru-RU" dirty="0" err="1" smtClean="0"/>
              <a:t>сукупності</a:t>
            </a:r>
            <a:r>
              <a:rPr lang="ru-RU" dirty="0" smtClean="0"/>
              <a:t> </a:t>
            </a:r>
            <a:r>
              <a:rPr lang="ru-RU" dirty="0" err="1" smtClean="0"/>
              <a:t>потенційних</a:t>
            </a:r>
            <a:r>
              <a:rPr lang="ru-RU" dirty="0" smtClean="0"/>
              <a:t> </a:t>
            </a:r>
            <a:r>
              <a:rPr lang="ru-RU" dirty="0" err="1" smtClean="0"/>
              <a:t>покупців</a:t>
            </a:r>
            <a:r>
              <a:rPr lang="ru-RU" dirty="0" smtClean="0"/>
              <a:t> на </a:t>
            </a:r>
            <a:r>
              <a:rPr lang="ru-RU" dirty="0" err="1" smtClean="0"/>
              <a:t>групи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певними</a:t>
            </a:r>
            <a:r>
              <a:rPr lang="ru-RU" dirty="0" smtClean="0"/>
              <a:t> </a:t>
            </a:r>
            <a:r>
              <a:rPr lang="ru-RU" dirty="0" err="1" smtClean="0"/>
              <a:t>властивостями</a:t>
            </a:r>
            <a:r>
              <a:rPr lang="ru-RU" dirty="0" smtClean="0"/>
              <a:t>: потребами, </a:t>
            </a:r>
            <a:r>
              <a:rPr lang="ru-RU" dirty="0" err="1" smtClean="0"/>
              <a:t>вигодами</a:t>
            </a:r>
            <a:r>
              <a:rPr lang="ru-RU" dirty="0" smtClean="0"/>
              <a:t> при </a:t>
            </a:r>
            <a:r>
              <a:rPr lang="ru-RU" dirty="0" err="1" smtClean="0"/>
              <a:t>придбанні</a:t>
            </a:r>
            <a:r>
              <a:rPr lang="ru-RU" dirty="0" smtClean="0"/>
              <a:t>, </a:t>
            </a:r>
            <a:r>
              <a:rPr lang="ru-RU" dirty="0" err="1" smtClean="0"/>
              <a:t>освітою</a:t>
            </a:r>
            <a:r>
              <a:rPr lang="ru-RU" dirty="0" smtClean="0"/>
              <a:t>, </a:t>
            </a:r>
            <a:r>
              <a:rPr lang="ru-RU" dirty="0" err="1" smtClean="0"/>
              <a:t>статтю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віком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т. </a:t>
            </a:r>
            <a:r>
              <a:rPr lang="ru-RU" dirty="0" err="1" smtClean="0"/>
              <a:t>ін</a:t>
            </a:r>
            <a:r>
              <a:rPr lang="ru-RU" dirty="0" smtClean="0"/>
              <a:t>.). </a:t>
            </a:r>
            <a:r>
              <a:rPr lang="ru-RU" dirty="0" err="1" smtClean="0"/>
              <a:t>Якщо</a:t>
            </a:r>
            <a:r>
              <a:rPr lang="ru-RU" dirty="0" smtClean="0"/>
              <a:t> в </a:t>
            </a:r>
            <a:r>
              <a:rPr lang="ru-RU" dirty="0" err="1" smtClean="0"/>
              <a:t>групі</a:t>
            </a:r>
            <a:r>
              <a:rPr lang="ru-RU" dirty="0" smtClean="0"/>
              <a:t> </a:t>
            </a:r>
            <a:r>
              <a:rPr lang="ru-RU" dirty="0" err="1" smtClean="0"/>
              <a:t>спостерігається</a:t>
            </a:r>
            <a:r>
              <a:rPr lang="ru-RU" dirty="0" smtClean="0"/>
              <a:t> </a:t>
            </a:r>
            <a:r>
              <a:rPr lang="ru-RU" dirty="0" err="1" smtClean="0"/>
              <a:t>неоднорідність</a:t>
            </a:r>
            <a:r>
              <a:rPr lang="ru-RU" dirty="0" smtClean="0"/>
              <a:t>, вона не </a:t>
            </a:r>
            <a:r>
              <a:rPr lang="ru-RU" dirty="0" err="1" smtClean="0"/>
              <a:t>вважається</a:t>
            </a:r>
            <a:r>
              <a:rPr lang="ru-RU" dirty="0" smtClean="0"/>
              <a:t> сегментом. </a:t>
            </a:r>
            <a:r>
              <a:rPr lang="ru-RU" dirty="0" err="1" smtClean="0"/>
              <a:t>Групи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однаковими</a:t>
            </a:r>
            <a:r>
              <a:rPr lang="ru-RU" dirty="0" smtClean="0"/>
              <a:t> </a:t>
            </a:r>
            <a:r>
              <a:rPr lang="ru-RU" dirty="0" err="1" smtClean="0"/>
              <a:t>властивостями</a:t>
            </a:r>
            <a:r>
              <a:rPr lang="ru-RU" dirty="0" smtClean="0"/>
              <a:t> </a:t>
            </a:r>
            <a:r>
              <a:rPr lang="ru-RU" dirty="0" err="1" smtClean="0"/>
              <a:t>об'єднуються</a:t>
            </a:r>
            <a:r>
              <a:rPr lang="ru-RU" dirty="0" smtClean="0"/>
              <a:t> в один сегмент.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Сегментація</a:t>
            </a:r>
            <a:r>
              <a:rPr lang="ru-RU" dirty="0" smtClean="0"/>
              <a:t> </a:t>
            </a:r>
            <a:r>
              <a:rPr lang="ru-RU" dirty="0" err="1" smtClean="0"/>
              <a:t>переслідує</a:t>
            </a:r>
            <a:r>
              <a:rPr lang="ru-RU" dirty="0" smtClean="0"/>
              <a:t> </a:t>
            </a:r>
            <a:r>
              <a:rPr lang="ru-RU" dirty="0" err="1" smtClean="0"/>
              <a:t>дві</a:t>
            </a:r>
            <a:r>
              <a:rPr lang="ru-RU" dirty="0" smtClean="0"/>
              <a:t> </a:t>
            </a:r>
            <a:r>
              <a:rPr lang="ru-RU" dirty="0" err="1" smtClean="0"/>
              <a:t>основні</a:t>
            </a:r>
            <a:r>
              <a:rPr lang="ru-RU" dirty="0" smtClean="0"/>
              <a:t> </a:t>
            </a:r>
            <a:r>
              <a:rPr lang="ru-RU" dirty="0" err="1" smtClean="0"/>
              <a:t>цілі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поділ</a:t>
            </a:r>
            <a:r>
              <a:rPr lang="ru-RU" dirty="0" smtClean="0"/>
              <a:t> </a:t>
            </a:r>
            <a:r>
              <a:rPr lang="ru-RU" dirty="0" err="1" smtClean="0"/>
              <a:t>всіх</a:t>
            </a:r>
            <a:r>
              <a:rPr lang="ru-RU" dirty="0" smtClean="0"/>
              <a:t> </a:t>
            </a:r>
            <a:r>
              <a:rPr lang="ru-RU" dirty="0" err="1" smtClean="0"/>
              <a:t>покупців</a:t>
            </a:r>
            <a:r>
              <a:rPr lang="ru-RU" dirty="0" smtClean="0"/>
              <a:t> на </a:t>
            </a:r>
            <a:r>
              <a:rPr lang="ru-RU" dirty="0" err="1" smtClean="0"/>
              <a:t>однорідні</a:t>
            </a:r>
            <a:r>
              <a:rPr lang="ru-RU" dirty="0" smtClean="0"/>
              <a:t> </a:t>
            </a:r>
            <a:r>
              <a:rPr lang="ru-RU" dirty="0" err="1" smtClean="0"/>
              <a:t>групи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однаковими</a:t>
            </a:r>
            <a:r>
              <a:rPr lang="ru-RU" dirty="0" smtClean="0"/>
              <a:t> потребами;</a:t>
            </a:r>
          </a:p>
          <a:p>
            <a:r>
              <a:rPr lang="ru-RU" dirty="0" err="1" smtClean="0"/>
              <a:t>виявлення</a:t>
            </a:r>
            <a:r>
              <a:rPr lang="ru-RU" dirty="0" smtClean="0"/>
              <a:t> </a:t>
            </a:r>
            <a:r>
              <a:rPr lang="ru-RU" dirty="0" err="1" smtClean="0"/>
              <a:t>можливостей</a:t>
            </a:r>
            <a:r>
              <a:rPr lang="ru-RU" dirty="0" smtClean="0"/>
              <a:t> </a:t>
            </a:r>
            <a:r>
              <a:rPr lang="ru-RU" dirty="0" err="1" smtClean="0"/>
              <a:t>фірми</a:t>
            </a:r>
            <a:r>
              <a:rPr lang="ru-RU" dirty="0" smtClean="0"/>
              <a:t> </a:t>
            </a:r>
            <a:r>
              <a:rPr lang="ru-RU" dirty="0" err="1" smtClean="0"/>
              <a:t>задовольняти</a:t>
            </a:r>
            <a:r>
              <a:rPr lang="ru-RU" dirty="0" smtClean="0"/>
              <a:t> </a:t>
            </a:r>
            <a:r>
              <a:rPr lang="ru-RU" dirty="0" err="1" smtClean="0"/>
              <a:t>ці</a:t>
            </a:r>
            <a:r>
              <a:rPr lang="ru-RU" dirty="0" smtClean="0"/>
              <a:t> потреби </a:t>
            </a:r>
            <a:r>
              <a:rPr lang="ru-RU" dirty="0" err="1" smtClean="0"/>
              <a:t>краще</a:t>
            </a:r>
            <a:r>
              <a:rPr lang="ru-RU" dirty="0" smtClean="0"/>
              <a:t>, </a:t>
            </a:r>
            <a:r>
              <a:rPr lang="ru-RU" dirty="0" err="1" smtClean="0"/>
              <a:t>ніж</a:t>
            </a:r>
            <a:r>
              <a:rPr lang="ru-RU" dirty="0" smtClean="0"/>
              <a:t> </a:t>
            </a:r>
            <a:r>
              <a:rPr lang="ru-RU" dirty="0" err="1" smtClean="0"/>
              <a:t>задовольняють</a:t>
            </a:r>
            <a:r>
              <a:rPr lang="ru-RU" dirty="0" smtClean="0"/>
              <a:t> </a:t>
            </a:r>
            <a:r>
              <a:rPr lang="ru-RU" dirty="0" err="1" smtClean="0"/>
              <a:t>конкуренти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7494"/>
            <a:ext cx="9001156" cy="1399032"/>
          </a:xfrm>
        </p:spPr>
        <p:txBody>
          <a:bodyPr/>
          <a:lstStyle/>
          <a:p>
            <a:r>
              <a:rPr lang="uk-UA" dirty="0" smtClean="0"/>
              <a:t>Етапи вибору цільового ринку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78358" indent="-514350">
              <a:buFont typeface="+mj-lt"/>
              <a:buAutoNum type="arabicPeriod"/>
            </a:pPr>
            <a:r>
              <a:rPr lang="ru-RU" b="1" dirty="0" err="1" smtClean="0"/>
              <a:t>Етап</a:t>
            </a:r>
            <a:r>
              <a:rPr lang="ru-RU" b="1" dirty="0" smtClean="0"/>
              <a:t> 1. </a:t>
            </a:r>
            <a:r>
              <a:rPr lang="ru-RU" b="1" dirty="0" err="1" smtClean="0"/>
              <a:t>Сегментація</a:t>
            </a:r>
            <a:r>
              <a:rPr lang="ru-RU" b="1" dirty="0" smtClean="0"/>
              <a:t>.</a:t>
            </a:r>
            <a:endParaRPr lang="ru-RU" dirty="0" smtClean="0"/>
          </a:p>
          <a:p>
            <a:pPr marL="953262" lvl="1" indent="-514350"/>
            <a:r>
              <a:rPr lang="ru-RU" dirty="0" err="1" smtClean="0"/>
              <a:t>Визначення</a:t>
            </a:r>
            <a:r>
              <a:rPr lang="ru-RU" dirty="0" smtClean="0"/>
              <a:t> </a:t>
            </a:r>
            <a:r>
              <a:rPr lang="ru-RU" dirty="0" err="1" smtClean="0"/>
              <a:t>критеріїв</a:t>
            </a:r>
            <a:r>
              <a:rPr lang="ru-RU" dirty="0" smtClean="0"/>
              <a:t> у </a:t>
            </a:r>
            <a:r>
              <a:rPr lang="ru-RU" dirty="0" err="1" smtClean="0"/>
              <a:t>сегментації</a:t>
            </a:r>
            <a:r>
              <a:rPr lang="ru-RU" dirty="0" smtClean="0"/>
              <a:t> ринку.</a:t>
            </a:r>
          </a:p>
          <a:p>
            <a:pPr marL="953262" lvl="1" indent="-514350"/>
            <a:r>
              <a:rPr lang="ru-RU" dirty="0" err="1" smtClean="0"/>
              <a:t>Профілювання</a:t>
            </a:r>
            <a:r>
              <a:rPr lang="ru-RU" dirty="0" smtClean="0"/>
              <a:t> сегмента.</a:t>
            </a:r>
          </a:p>
          <a:p>
            <a:pPr marL="578358" indent="0">
              <a:buNone/>
            </a:pPr>
            <a:r>
              <a:rPr lang="ru-RU" dirty="0" smtClean="0"/>
              <a:t>На </a:t>
            </a:r>
            <a:r>
              <a:rPr lang="ru-RU" dirty="0" err="1" smtClean="0"/>
              <a:t>цьому</a:t>
            </a:r>
            <a:r>
              <a:rPr lang="ru-RU" dirty="0" smtClean="0"/>
              <a:t> </a:t>
            </a:r>
            <a:r>
              <a:rPr lang="ru-RU" dirty="0" err="1" smtClean="0"/>
              <a:t>етапі</a:t>
            </a:r>
            <a:r>
              <a:rPr lang="ru-RU" dirty="0" smtClean="0"/>
              <a:t> </a:t>
            </a:r>
            <a:r>
              <a:rPr lang="ru-RU" dirty="0" err="1" smtClean="0"/>
              <a:t>аналізують</a:t>
            </a:r>
            <a:r>
              <a:rPr lang="ru-RU" dirty="0" smtClean="0"/>
              <a:t> </a:t>
            </a:r>
            <a:r>
              <a:rPr lang="ru-RU" dirty="0" err="1" smtClean="0"/>
              <a:t>показники</a:t>
            </a:r>
            <a:r>
              <a:rPr lang="ru-RU" dirty="0" smtClean="0"/>
              <a:t> </a:t>
            </a:r>
            <a:r>
              <a:rPr lang="ru-RU" dirty="0" err="1" smtClean="0"/>
              <a:t>сегментації</a:t>
            </a:r>
            <a:r>
              <a:rPr lang="ru-RU" dirty="0" smtClean="0"/>
              <a:t>, </a:t>
            </a:r>
            <a:r>
              <a:rPr lang="ru-RU" dirty="0" err="1" smtClean="0"/>
              <a:t>профілі</a:t>
            </a:r>
            <a:r>
              <a:rPr lang="ru-RU" dirty="0" smtClean="0"/>
              <a:t> сегмента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проводять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оцінку</a:t>
            </a:r>
            <a:r>
              <a:rPr lang="ru-RU" dirty="0" smtClean="0"/>
              <a:t>.</a:t>
            </a:r>
          </a:p>
          <a:p>
            <a:pPr marL="578358" indent="-514350">
              <a:buFont typeface="+mj-lt"/>
              <a:buAutoNum type="arabicPeriod" startAt="2"/>
            </a:pPr>
            <a:r>
              <a:rPr lang="ru-RU" b="1" dirty="0" err="1" smtClean="0"/>
              <a:t>Етап</a:t>
            </a:r>
            <a:r>
              <a:rPr lang="ru-RU" b="1" dirty="0" smtClean="0"/>
              <a:t> 2. </a:t>
            </a:r>
            <a:r>
              <a:rPr lang="ru-RU" b="1" dirty="0" err="1" smtClean="0"/>
              <a:t>Вибір</a:t>
            </a:r>
            <a:r>
              <a:rPr lang="ru-RU" b="1" dirty="0" smtClean="0"/>
              <a:t> </a:t>
            </a:r>
            <a:r>
              <a:rPr lang="ru-RU" b="1" dirty="0" err="1" smtClean="0"/>
              <a:t>цільових</a:t>
            </a:r>
            <a:r>
              <a:rPr lang="ru-RU" b="1" dirty="0" smtClean="0"/>
              <a:t> </a:t>
            </a:r>
            <a:r>
              <a:rPr lang="ru-RU" b="1" dirty="0" err="1" smtClean="0"/>
              <a:t>сегментів</a:t>
            </a:r>
            <a:r>
              <a:rPr lang="ru-RU" b="1" dirty="0" smtClean="0"/>
              <a:t>.</a:t>
            </a:r>
            <a:endParaRPr lang="ru-RU" dirty="0" smtClean="0"/>
          </a:p>
          <a:p>
            <a:pPr marL="953262" lvl="1" indent="-514350"/>
            <a:r>
              <a:rPr lang="ru-RU" dirty="0" err="1" smtClean="0"/>
              <a:t>Оцінка</a:t>
            </a:r>
            <a:r>
              <a:rPr lang="ru-RU" dirty="0" smtClean="0"/>
              <a:t> </a:t>
            </a:r>
            <a:r>
              <a:rPr lang="ru-RU" dirty="0" err="1" smtClean="0"/>
              <a:t>привабливості</a:t>
            </a:r>
            <a:r>
              <a:rPr lang="ru-RU" dirty="0" smtClean="0"/>
              <a:t> </a:t>
            </a:r>
            <a:r>
              <a:rPr lang="ru-RU" dirty="0" err="1" smtClean="0"/>
              <a:t>сегментів</a:t>
            </a:r>
            <a:r>
              <a:rPr lang="ru-RU" dirty="0" smtClean="0"/>
              <a:t>.</a:t>
            </a:r>
          </a:p>
          <a:p>
            <a:pPr marL="953262" lvl="1" indent="-514350"/>
            <a:r>
              <a:rPr lang="ru-RU" dirty="0" err="1" smtClean="0"/>
              <a:t>Вибір</a:t>
            </a:r>
            <a:r>
              <a:rPr lang="ru-RU" dirty="0" smtClean="0"/>
              <a:t> одного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кількох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відповідають</a:t>
            </a:r>
            <a:r>
              <a:rPr lang="ru-RU" dirty="0" smtClean="0"/>
              <a:t> </a:t>
            </a:r>
            <a:r>
              <a:rPr lang="ru-RU" dirty="0" err="1" smtClean="0"/>
              <a:t>цілям</a:t>
            </a:r>
            <a:r>
              <a:rPr lang="ru-RU" dirty="0" smtClean="0"/>
              <a:t> </a:t>
            </a:r>
            <a:r>
              <a:rPr lang="ru-RU" dirty="0" err="1" smtClean="0"/>
              <a:t>фірми</a:t>
            </a:r>
            <a:r>
              <a:rPr lang="ru-RU" dirty="0" smtClean="0"/>
              <a:t>, </a:t>
            </a:r>
            <a:r>
              <a:rPr lang="ru-RU" dirty="0" err="1" smtClean="0"/>
              <a:t>сегментів</a:t>
            </a:r>
            <a:r>
              <a:rPr lang="ru-RU" dirty="0" smtClean="0"/>
              <a:t>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526138"/>
          </a:xfrm>
        </p:spPr>
        <p:txBody>
          <a:bodyPr>
            <a:normAutofit fontScale="92500" lnSpcReduction="10000"/>
          </a:bodyPr>
          <a:lstStyle/>
          <a:p>
            <a:pPr marL="578358" indent="-514350">
              <a:buNone/>
            </a:pPr>
            <a:r>
              <a:rPr lang="ru-RU" sz="2800" dirty="0" smtClean="0"/>
              <a:t>Сегмент </a:t>
            </a:r>
            <a:r>
              <a:rPr lang="ru-RU" sz="2800" dirty="0" err="1" smtClean="0"/>
              <a:t>з</a:t>
            </a:r>
            <a:r>
              <a:rPr lang="ru-RU" sz="2800" dirty="0" smtClean="0"/>
              <a:t> </a:t>
            </a:r>
            <a:r>
              <a:rPr lang="ru-RU" sz="2800" dirty="0" err="1" smtClean="0"/>
              <a:t>найвищою</a:t>
            </a:r>
            <a:r>
              <a:rPr lang="ru-RU" sz="2800" dirty="0" smtClean="0"/>
              <a:t> </a:t>
            </a:r>
            <a:r>
              <a:rPr lang="ru-RU" sz="2800" dirty="0" err="1" smtClean="0"/>
              <a:t>оцінкою</a:t>
            </a:r>
            <a:r>
              <a:rPr lang="ru-RU" sz="2800" dirty="0" smtClean="0"/>
              <a:t>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є</a:t>
            </a:r>
            <a:r>
              <a:rPr lang="ru-RU" sz="2800" dirty="0" smtClean="0"/>
              <a:t> </a:t>
            </a:r>
            <a:r>
              <a:rPr lang="ru-RU" sz="2800" dirty="0" err="1" smtClean="0"/>
              <a:t>найбільш</a:t>
            </a:r>
            <a:r>
              <a:rPr lang="ru-RU" sz="2800" dirty="0" smtClean="0"/>
              <a:t> </a:t>
            </a:r>
            <a:r>
              <a:rPr lang="ru-RU" sz="2800" dirty="0" err="1" smtClean="0"/>
              <a:t>привабливим</a:t>
            </a:r>
            <a:r>
              <a:rPr lang="ru-RU" sz="2800" dirty="0" smtClean="0"/>
              <a:t>.</a:t>
            </a:r>
          </a:p>
          <a:p>
            <a:pPr marL="578358" indent="-514350">
              <a:buNone/>
            </a:pPr>
            <a:r>
              <a:rPr lang="ru-RU" sz="2800" dirty="0" smtClean="0"/>
              <a:t>При </a:t>
            </a:r>
            <a:r>
              <a:rPr lang="ru-RU" sz="2800" dirty="0" err="1" smtClean="0"/>
              <a:t>виборі</a:t>
            </a:r>
            <a:r>
              <a:rPr lang="ru-RU" sz="2800" dirty="0" smtClean="0"/>
              <a:t> </a:t>
            </a:r>
            <a:r>
              <a:rPr lang="ru-RU" sz="2800" dirty="0" err="1" smtClean="0"/>
              <a:t>цільового</a:t>
            </a:r>
            <a:r>
              <a:rPr lang="ru-RU" sz="2800" dirty="0" smtClean="0"/>
              <a:t> сегмента </a:t>
            </a:r>
            <a:r>
              <a:rPr lang="ru-RU" sz="2800" dirty="0" err="1" smtClean="0"/>
              <a:t>визначається</a:t>
            </a:r>
            <a:r>
              <a:rPr lang="ru-RU" sz="2800" dirty="0" smtClean="0"/>
              <a:t>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стратегія</a:t>
            </a:r>
            <a:r>
              <a:rPr lang="ru-RU" sz="2800" dirty="0" smtClean="0"/>
              <a:t> </a:t>
            </a:r>
            <a:r>
              <a:rPr lang="ru-RU" sz="2800" dirty="0" err="1" smtClean="0"/>
              <a:t>вибору</a:t>
            </a:r>
            <a:r>
              <a:rPr lang="ru-RU" sz="2800" dirty="0" smtClean="0"/>
              <a:t>.</a:t>
            </a:r>
          </a:p>
          <a:p>
            <a:pPr marL="578358" indent="-514350">
              <a:buFont typeface="+mj-lt"/>
              <a:buAutoNum type="arabicPeriod" startAt="3"/>
            </a:pPr>
            <a:r>
              <a:rPr lang="ru-RU" sz="2800" dirty="0" err="1" smtClean="0"/>
              <a:t>Етап</a:t>
            </a:r>
            <a:r>
              <a:rPr lang="ru-RU" sz="2800" dirty="0" smtClean="0"/>
              <a:t> 3. </a:t>
            </a:r>
            <a:r>
              <a:rPr lang="ru-RU" sz="2800" dirty="0" err="1" smtClean="0"/>
              <a:t>Позиціювання</a:t>
            </a:r>
            <a:r>
              <a:rPr lang="ru-RU" sz="2800" dirty="0" smtClean="0"/>
              <a:t> товару на ринку.</a:t>
            </a:r>
          </a:p>
          <a:p>
            <a:pPr marL="953262" lvl="1" indent="-514350"/>
            <a:r>
              <a:rPr lang="ru-RU" dirty="0" err="1" smtClean="0"/>
              <a:t>Рішення</a:t>
            </a:r>
            <a:r>
              <a:rPr lang="ru-RU" dirty="0" smtClean="0"/>
              <a:t> про </a:t>
            </a:r>
            <a:r>
              <a:rPr lang="ru-RU" dirty="0" err="1" smtClean="0"/>
              <a:t>позиціювання</a:t>
            </a:r>
            <a:r>
              <a:rPr lang="ru-RU" dirty="0" smtClean="0"/>
              <a:t> в кожному </a:t>
            </a:r>
            <a:r>
              <a:rPr lang="ru-RU" dirty="0" err="1" smtClean="0"/>
              <a:t>цільовому</a:t>
            </a:r>
            <a:r>
              <a:rPr lang="ru-RU" dirty="0" smtClean="0"/>
              <a:t> </a:t>
            </a:r>
            <a:r>
              <a:rPr lang="ru-RU" dirty="0" err="1" smtClean="0"/>
              <a:t>сегменті</a:t>
            </a:r>
            <a:r>
              <a:rPr lang="ru-RU" dirty="0" smtClean="0"/>
              <a:t>.</a:t>
            </a:r>
          </a:p>
          <a:p>
            <a:pPr marL="953262" lvl="1" indent="-514350"/>
            <a:r>
              <a:rPr lang="ru-RU" dirty="0" err="1" smtClean="0"/>
              <a:t>Розробка</a:t>
            </a:r>
            <a:r>
              <a:rPr lang="ru-RU" dirty="0" smtClean="0"/>
              <a:t> комплексу маркетингу для кожного </a:t>
            </a:r>
            <a:r>
              <a:rPr lang="ru-RU" dirty="0" err="1" smtClean="0"/>
              <a:t>цільового</a:t>
            </a:r>
            <a:r>
              <a:rPr lang="ru-RU" dirty="0" smtClean="0"/>
              <a:t> сегмента. </a:t>
            </a:r>
          </a:p>
          <a:p>
            <a:pPr marL="953262" lvl="1" indent="0">
              <a:buNone/>
            </a:pPr>
            <a:r>
              <a:rPr lang="ru-RU" dirty="0" err="1" smtClean="0"/>
              <a:t>Позиціювання</a:t>
            </a:r>
            <a:r>
              <a:rPr lang="ru-RU" dirty="0" smtClean="0"/>
              <a:t> </a:t>
            </a:r>
            <a:r>
              <a:rPr lang="ru-RU" dirty="0" err="1" smtClean="0"/>
              <a:t>корегується</a:t>
            </a:r>
            <a:r>
              <a:rPr lang="ru-RU" dirty="0" smtClean="0"/>
              <a:t> у </a:t>
            </a:r>
            <a:r>
              <a:rPr lang="ru-RU" dirty="0" err="1" smtClean="0"/>
              <a:t>відповідності</a:t>
            </a:r>
            <a:r>
              <a:rPr lang="ru-RU" dirty="0" smtClean="0"/>
              <a:t> до того, як </a:t>
            </a:r>
            <a:r>
              <a:rPr lang="ru-RU" dirty="0" err="1" smtClean="0"/>
              <a:t>воно</a:t>
            </a:r>
            <a:r>
              <a:rPr lang="ru-RU" dirty="0" smtClean="0"/>
              <a:t> </a:t>
            </a:r>
            <a:r>
              <a:rPr lang="ru-RU" dirty="0" err="1" smtClean="0"/>
              <a:t>сприймається</a:t>
            </a:r>
            <a:r>
              <a:rPr lang="ru-RU" dirty="0" smtClean="0"/>
              <a:t> </a:t>
            </a:r>
            <a:r>
              <a:rPr lang="ru-RU" dirty="0" err="1" smtClean="0"/>
              <a:t>споживачем</a:t>
            </a:r>
            <a:r>
              <a:rPr lang="ru-RU" dirty="0" smtClean="0"/>
              <a:t>,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місця</a:t>
            </a:r>
            <a:r>
              <a:rPr lang="ru-RU" dirty="0" smtClean="0"/>
              <a:t> товару в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свідомості</a:t>
            </a:r>
            <a:r>
              <a:rPr lang="ru-RU" dirty="0" smtClean="0"/>
              <a:t>. </a:t>
            </a:r>
            <a:r>
              <a:rPr lang="ru-RU" dirty="0" err="1" smtClean="0"/>
              <a:t>Маркетингові</a:t>
            </a:r>
            <a:r>
              <a:rPr lang="ru-RU" dirty="0" smtClean="0"/>
              <a:t> заходи </a:t>
            </a:r>
            <a:r>
              <a:rPr lang="ru-RU" dirty="0" err="1" smtClean="0"/>
              <a:t>теж</a:t>
            </a:r>
            <a:r>
              <a:rPr lang="ru-RU" dirty="0" smtClean="0"/>
              <a:t> </a:t>
            </a:r>
            <a:r>
              <a:rPr lang="ru-RU" dirty="0" err="1" smtClean="0"/>
              <a:t>проводяться</a:t>
            </a:r>
            <a:r>
              <a:rPr lang="ru-RU" dirty="0" smtClean="0"/>
              <a:t> у </a:t>
            </a:r>
            <a:r>
              <a:rPr lang="ru-RU" dirty="0" err="1" smtClean="0"/>
              <a:t>відповідності</a:t>
            </a:r>
            <a:r>
              <a:rPr lang="ru-RU" dirty="0" smtClean="0"/>
              <a:t> до </a:t>
            </a:r>
            <a:r>
              <a:rPr lang="ru-RU" dirty="0" err="1" smtClean="0"/>
              <a:t>позиціювання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Принципи сегментування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357298"/>
            <a:ext cx="9144000" cy="5500702"/>
          </a:xfrm>
        </p:spPr>
        <p:txBody>
          <a:bodyPr>
            <a:normAutofit fontScale="92500" lnSpcReduction="10000"/>
          </a:bodyPr>
          <a:lstStyle/>
          <a:p>
            <a:r>
              <a:rPr lang="ru-RU" dirty="0" err="1" smtClean="0"/>
              <a:t>Сегментування</a:t>
            </a:r>
            <a:r>
              <a:rPr lang="ru-RU" dirty="0" smtClean="0"/>
              <a:t> за </a:t>
            </a:r>
            <a:r>
              <a:rPr lang="ru-RU" dirty="0" err="1" smtClean="0"/>
              <a:t>географічним</a:t>
            </a:r>
            <a:r>
              <a:rPr lang="ru-RU" dirty="0" smtClean="0"/>
              <a:t> принципом — </a:t>
            </a:r>
            <a:r>
              <a:rPr lang="ru-RU" dirty="0" err="1" smtClean="0"/>
              <a:t>розподіл</a:t>
            </a:r>
            <a:r>
              <a:rPr lang="ru-RU" dirty="0" smtClean="0"/>
              <a:t> ринку на </a:t>
            </a:r>
            <a:r>
              <a:rPr lang="ru-RU" dirty="0" err="1" smtClean="0"/>
              <a:t>різні</a:t>
            </a:r>
            <a:r>
              <a:rPr lang="ru-RU" dirty="0" smtClean="0"/>
              <a:t> </a:t>
            </a:r>
            <a:r>
              <a:rPr lang="ru-RU" dirty="0" err="1" smtClean="0"/>
              <a:t>географічні</a:t>
            </a:r>
            <a:r>
              <a:rPr lang="ru-RU" dirty="0" smtClean="0"/>
              <a:t> </a:t>
            </a:r>
            <a:r>
              <a:rPr lang="ru-RU" dirty="0" err="1" smtClean="0"/>
              <a:t>об'єкти</a:t>
            </a:r>
            <a:r>
              <a:rPr lang="ru-RU" dirty="0" smtClean="0"/>
              <a:t>: </a:t>
            </a:r>
            <a:r>
              <a:rPr lang="ru-RU" dirty="0" err="1" smtClean="0"/>
              <a:t>країни</a:t>
            </a:r>
            <a:r>
              <a:rPr lang="ru-RU" dirty="0" smtClean="0"/>
              <a:t>, </a:t>
            </a:r>
            <a:r>
              <a:rPr lang="ru-RU" dirty="0" err="1" smtClean="0"/>
              <a:t>штати</a:t>
            </a:r>
            <a:r>
              <a:rPr lang="ru-RU" dirty="0" smtClean="0"/>
              <a:t>, </a:t>
            </a:r>
            <a:r>
              <a:rPr lang="ru-RU" dirty="0" err="1" smtClean="0"/>
              <a:t>регіони</a:t>
            </a:r>
            <a:r>
              <a:rPr lang="ru-RU" dirty="0" smtClean="0"/>
              <a:t>, округи, </a:t>
            </a:r>
            <a:r>
              <a:rPr lang="ru-RU" dirty="0" err="1" smtClean="0"/>
              <a:t>міста</a:t>
            </a:r>
            <a:r>
              <a:rPr lang="ru-RU" dirty="0" smtClean="0"/>
              <a:t>, </a:t>
            </a:r>
            <a:r>
              <a:rPr lang="ru-RU" dirty="0" err="1" smtClean="0"/>
              <a:t>мікрорайони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Сегментування</a:t>
            </a:r>
            <a:r>
              <a:rPr lang="ru-RU" dirty="0" smtClean="0"/>
              <a:t> за </a:t>
            </a:r>
            <a:r>
              <a:rPr lang="ru-RU" dirty="0" err="1" smtClean="0"/>
              <a:t>демографічним</a:t>
            </a:r>
            <a:r>
              <a:rPr lang="ru-RU" dirty="0" smtClean="0"/>
              <a:t> принципом — </a:t>
            </a:r>
            <a:r>
              <a:rPr lang="ru-RU" dirty="0" err="1" smtClean="0"/>
              <a:t>розподіл</a:t>
            </a:r>
            <a:r>
              <a:rPr lang="ru-RU" dirty="0" smtClean="0"/>
              <a:t> ринку на </a:t>
            </a:r>
            <a:r>
              <a:rPr lang="ru-RU" dirty="0" err="1" smtClean="0"/>
              <a:t>споживчі</a:t>
            </a:r>
            <a:r>
              <a:rPr lang="ru-RU" dirty="0" smtClean="0"/>
              <a:t> </a:t>
            </a:r>
            <a:r>
              <a:rPr lang="ru-RU" dirty="0" err="1" smtClean="0"/>
              <a:t>групи</a:t>
            </a:r>
            <a:r>
              <a:rPr lang="ru-RU" dirty="0" smtClean="0"/>
              <a:t> за такими </a:t>
            </a:r>
            <a:r>
              <a:rPr lang="ru-RU" dirty="0" err="1" smtClean="0"/>
              <a:t>демографічними</a:t>
            </a:r>
            <a:r>
              <a:rPr lang="ru-RU" dirty="0" smtClean="0"/>
              <a:t> </a:t>
            </a:r>
            <a:r>
              <a:rPr lang="ru-RU" dirty="0" err="1" smtClean="0"/>
              <a:t>ознаками</a:t>
            </a:r>
            <a:r>
              <a:rPr lang="ru-RU" dirty="0" smtClean="0"/>
              <a:t>, як </a:t>
            </a:r>
            <a:r>
              <a:rPr lang="ru-RU" dirty="0" err="1" smtClean="0"/>
              <a:t>вік</a:t>
            </a:r>
            <a:r>
              <a:rPr lang="ru-RU" dirty="0" smtClean="0"/>
              <a:t>, стать, </a:t>
            </a:r>
            <a:r>
              <a:rPr lang="ru-RU" dirty="0" err="1" smtClean="0"/>
              <a:t>розмір</a:t>
            </a:r>
            <a:r>
              <a:rPr lang="ru-RU" dirty="0" smtClean="0"/>
              <a:t> </a:t>
            </a:r>
            <a:r>
              <a:rPr lang="ru-RU" dirty="0" err="1" smtClean="0"/>
              <a:t>сім'ї</a:t>
            </a:r>
            <a:r>
              <a:rPr lang="ru-RU" dirty="0" smtClean="0"/>
              <a:t>, </a:t>
            </a:r>
            <a:r>
              <a:rPr lang="ru-RU" dirty="0" err="1" smtClean="0"/>
              <a:t>етапи</a:t>
            </a:r>
            <a:r>
              <a:rPr lang="ru-RU" dirty="0" smtClean="0"/>
              <a:t> </a:t>
            </a:r>
            <a:r>
              <a:rPr lang="ru-RU" dirty="0" err="1" smtClean="0"/>
              <a:t>життєвого</a:t>
            </a:r>
            <a:r>
              <a:rPr lang="ru-RU" dirty="0" smtClean="0"/>
              <a:t> циклу </a:t>
            </a:r>
            <a:r>
              <a:rPr lang="ru-RU" dirty="0" err="1" smtClean="0"/>
              <a:t>сім'ї</a:t>
            </a:r>
            <a:r>
              <a:rPr lang="ru-RU" dirty="0" smtClean="0"/>
              <a:t>, </a:t>
            </a:r>
            <a:r>
              <a:rPr lang="ru-RU" dirty="0" err="1" smtClean="0"/>
              <a:t>рівень</a:t>
            </a:r>
            <a:r>
              <a:rPr lang="ru-RU" dirty="0" smtClean="0"/>
              <a:t> </a:t>
            </a:r>
            <a:r>
              <a:rPr lang="ru-RU" dirty="0" err="1" smtClean="0"/>
              <a:t>прибутків</a:t>
            </a:r>
            <a:r>
              <a:rPr lang="ru-RU" dirty="0" smtClean="0"/>
              <a:t>, </a:t>
            </a:r>
            <a:r>
              <a:rPr lang="ru-RU" dirty="0" err="1" smtClean="0"/>
              <a:t>рід</a:t>
            </a:r>
            <a:r>
              <a:rPr lang="ru-RU" dirty="0" smtClean="0"/>
              <a:t> занять, </a:t>
            </a:r>
            <a:r>
              <a:rPr lang="ru-RU" dirty="0" err="1" smtClean="0"/>
              <a:t>освіта</a:t>
            </a:r>
            <a:r>
              <a:rPr lang="ru-RU" dirty="0" smtClean="0"/>
              <a:t>, </a:t>
            </a:r>
            <a:r>
              <a:rPr lang="ru-RU" dirty="0" err="1" smtClean="0"/>
              <a:t>віросповідання</a:t>
            </a:r>
            <a:r>
              <a:rPr lang="ru-RU" dirty="0" smtClean="0"/>
              <a:t>, раса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національність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Сегментування</a:t>
            </a:r>
            <a:r>
              <a:rPr lang="ru-RU" dirty="0" smtClean="0"/>
              <a:t> за </a:t>
            </a:r>
            <a:r>
              <a:rPr lang="ru-RU" dirty="0" err="1" smtClean="0"/>
              <a:t>економічним</a:t>
            </a:r>
            <a:r>
              <a:rPr lang="ru-RU" dirty="0" smtClean="0"/>
              <a:t> принципом — </a:t>
            </a:r>
            <a:r>
              <a:rPr lang="ru-RU" dirty="0" err="1" smtClean="0"/>
              <a:t>розподіл</a:t>
            </a:r>
            <a:r>
              <a:rPr lang="ru-RU" dirty="0" smtClean="0"/>
              <a:t> ринку за </a:t>
            </a:r>
            <a:r>
              <a:rPr lang="ru-RU" dirty="0" err="1" smtClean="0"/>
              <a:t>рівнем</a:t>
            </a:r>
            <a:r>
              <a:rPr lang="ru-RU" dirty="0" smtClean="0"/>
              <a:t> </a:t>
            </a:r>
            <a:r>
              <a:rPr lang="ru-RU" dirty="0" err="1" smtClean="0"/>
              <a:t>доходів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заощаджень</a:t>
            </a:r>
            <a:r>
              <a:rPr lang="ru-RU" dirty="0" smtClean="0"/>
              <a:t> </a:t>
            </a:r>
            <a:r>
              <a:rPr lang="ru-RU" dirty="0" err="1" smtClean="0"/>
              <a:t>населення</a:t>
            </a:r>
            <a:r>
              <a:rPr lang="ru-RU" dirty="0" smtClean="0"/>
              <a:t>; </a:t>
            </a:r>
            <a:r>
              <a:rPr lang="ru-RU" dirty="0" err="1" smtClean="0"/>
              <a:t>рівнем</a:t>
            </a:r>
            <a:r>
              <a:rPr lang="ru-RU" dirty="0" smtClean="0"/>
              <a:t> </a:t>
            </a:r>
            <a:r>
              <a:rPr lang="ru-RU" dirty="0" err="1" smtClean="0"/>
              <a:t>інфляції</a:t>
            </a:r>
            <a:r>
              <a:rPr lang="ru-RU" dirty="0" smtClean="0"/>
              <a:t>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526138"/>
          </a:xfrm>
        </p:spPr>
        <p:txBody>
          <a:bodyPr>
            <a:normAutofit fontScale="85000" lnSpcReduction="20000"/>
          </a:bodyPr>
          <a:lstStyle/>
          <a:p>
            <a:r>
              <a:rPr lang="ru-RU" dirty="0" err="1" smtClean="0"/>
              <a:t>Сегментування</a:t>
            </a:r>
            <a:r>
              <a:rPr lang="ru-RU" dirty="0" smtClean="0"/>
              <a:t> за </a:t>
            </a:r>
            <a:r>
              <a:rPr lang="ru-RU" dirty="0" err="1" smtClean="0"/>
              <a:t>психологічним</a:t>
            </a:r>
            <a:r>
              <a:rPr lang="ru-RU" dirty="0" smtClean="0"/>
              <a:t> принципом — за </a:t>
            </a:r>
            <a:r>
              <a:rPr lang="ru-RU" dirty="0" err="1" smtClean="0"/>
              <a:t>належністю</a:t>
            </a:r>
            <a:r>
              <a:rPr lang="ru-RU" dirty="0" smtClean="0"/>
              <a:t> до </a:t>
            </a:r>
            <a:r>
              <a:rPr lang="ru-RU" dirty="0" err="1" smtClean="0"/>
              <a:t>певного</a:t>
            </a:r>
            <a:r>
              <a:rPr lang="ru-RU" dirty="0" smtClean="0"/>
              <a:t> </a:t>
            </a:r>
            <a:r>
              <a:rPr lang="ru-RU" dirty="0" err="1" smtClean="0"/>
              <a:t>суспільного</a:t>
            </a:r>
            <a:r>
              <a:rPr lang="ru-RU" dirty="0" smtClean="0"/>
              <a:t> </a:t>
            </a:r>
            <a:r>
              <a:rPr lang="ru-RU" dirty="0" err="1" smtClean="0"/>
              <a:t>класу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соціальної</a:t>
            </a:r>
            <a:r>
              <a:rPr lang="ru-RU" dirty="0" smtClean="0"/>
              <a:t> </a:t>
            </a:r>
            <a:r>
              <a:rPr lang="ru-RU" dirty="0" err="1" smtClean="0"/>
              <a:t>групи</a:t>
            </a:r>
            <a:r>
              <a:rPr lang="ru-RU" dirty="0" smtClean="0"/>
              <a:t>; способом </a:t>
            </a:r>
            <a:r>
              <a:rPr lang="ru-RU" dirty="0" err="1" smtClean="0"/>
              <a:t>життя</a:t>
            </a:r>
            <a:r>
              <a:rPr lang="ru-RU" dirty="0" smtClean="0"/>
              <a:t>; типом </a:t>
            </a:r>
            <a:r>
              <a:rPr lang="ru-RU" dirty="0" err="1" smtClean="0"/>
              <a:t>особистості</a:t>
            </a:r>
            <a:r>
              <a:rPr lang="ru-RU" dirty="0" smtClean="0"/>
              <a:t>; структурою потреб </a:t>
            </a:r>
            <a:r>
              <a:rPr lang="ru-RU" dirty="0" err="1" smtClean="0"/>
              <a:t>тощо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Сегментування</a:t>
            </a:r>
            <a:r>
              <a:rPr lang="ru-RU" dirty="0" smtClean="0"/>
              <a:t> за </a:t>
            </a:r>
            <a:r>
              <a:rPr lang="ru-RU" dirty="0" err="1" smtClean="0"/>
              <a:t>поведінковим</a:t>
            </a:r>
            <a:r>
              <a:rPr lang="ru-RU" dirty="0" smtClean="0"/>
              <a:t> принципом (за мотивами </a:t>
            </a:r>
            <a:r>
              <a:rPr lang="ru-RU" dirty="0" err="1" smtClean="0"/>
              <a:t>здійснення</a:t>
            </a:r>
            <a:r>
              <a:rPr lang="ru-RU" dirty="0" smtClean="0"/>
              <a:t> покупки; </a:t>
            </a:r>
            <a:r>
              <a:rPr lang="ru-RU" dirty="0" err="1" smtClean="0"/>
              <a:t>ступенем</a:t>
            </a:r>
            <a:r>
              <a:rPr lang="ru-RU" dirty="0" smtClean="0"/>
              <a:t> </a:t>
            </a:r>
            <a:r>
              <a:rPr lang="ru-RU" dirty="0" err="1" smtClean="0"/>
              <a:t>готовності</a:t>
            </a:r>
            <a:r>
              <a:rPr lang="ru-RU" dirty="0" smtClean="0"/>
              <a:t> </a:t>
            </a:r>
            <a:r>
              <a:rPr lang="ru-RU" dirty="0" err="1" smtClean="0"/>
              <a:t>покупця</a:t>
            </a:r>
            <a:r>
              <a:rPr lang="ru-RU" dirty="0" smtClean="0"/>
              <a:t> до </a:t>
            </a:r>
            <a:r>
              <a:rPr lang="ru-RU" dirty="0" err="1" smtClean="0"/>
              <a:t>сприйняття</a:t>
            </a:r>
            <a:r>
              <a:rPr lang="ru-RU" dirty="0" smtClean="0"/>
              <a:t> товару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ступенем</a:t>
            </a:r>
            <a:r>
              <a:rPr lang="ru-RU" dirty="0" smtClean="0"/>
              <a:t> </a:t>
            </a:r>
            <a:r>
              <a:rPr lang="ru-RU" dirty="0" err="1" smtClean="0"/>
              <a:t>прихильності</a:t>
            </a:r>
            <a:r>
              <a:rPr lang="ru-RU" dirty="0" smtClean="0"/>
              <a:t> до товару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товарної</a:t>
            </a:r>
            <a:r>
              <a:rPr lang="ru-RU" dirty="0" smtClean="0"/>
              <a:t> марки </a:t>
            </a:r>
            <a:r>
              <a:rPr lang="ru-RU" dirty="0" err="1" smtClean="0"/>
              <a:t>тощо</a:t>
            </a:r>
            <a:r>
              <a:rPr lang="ru-RU" dirty="0" smtClean="0"/>
              <a:t>).</a:t>
            </a:r>
          </a:p>
          <a:p>
            <a:r>
              <a:rPr lang="ru-RU" dirty="0" err="1" smtClean="0"/>
              <a:t>Сегментування</a:t>
            </a:r>
            <a:r>
              <a:rPr lang="ru-RU" dirty="0" smtClean="0"/>
              <a:t> за мотивами для </a:t>
            </a:r>
            <a:r>
              <a:rPr lang="ru-RU" dirty="0" err="1" smtClean="0"/>
              <a:t>здійснення</a:t>
            </a:r>
            <a:r>
              <a:rPr lang="ru-RU" dirty="0" smtClean="0"/>
              <a:t> </a:t>
            </a:r>
            <a:r>
              <a:rPr lang="ru-RU" dirty="0" err="1" smtClean="0"/>
              <a:t>купівлі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використання</a:t>
            </a:r>
            <a:r>
              <a:rPr lang="ru-RU" dirty="0" smtClean="0"/>
              <a:t> товару — </a:t>
            </a:r>
            <a:r>
              <a:rPr lang="ru-RU" dirty="0" err="1" smtClean="0"/>
              <a:t>розподіл</a:t>
            </a:r>
            <a:r>
              <a:rPr lang="ru-RU" dirty="0" smtClean="0"/>
              <a:t> ринку на </a:t>
            </a:r>
            <a:r>
              <a:rPr lang="ru-RU" dirty="0" err="1" smtClean="0"/>
              <a:t>групи</a:t>
            </a:r>
            <a:r>
              <a:rPr lang="ru-RU" dirty="0" smtClean="0"/>
              <a:t> </a:t>
            </a:r>
            <a:r>
              <a:rPr lang="ru-RU" dirty="0" err="1" smtClean="0"/>
              <a:t>на</a:t>
            </a:r>
            <a:r>
              <a:rPr lang="ru-RU" dirty="0" smtClean="0"/>
              <a:t> </a:t>
            </a:r>
            <a:r>
              <a:rPr lang="ru-RU" dirty="0" err="1" smtClean="0"/>
              <a:t>підставі</a:t>
            </a:r>
            <a:r>
              <a:rPr lang="ru-RU" dirty="0" smtClean="0"/>
              <a:t> тих </a:t>
            </a:r>
            <a:r>
              <a:rPr lang="ru-RU" dirty="0" err="1" smtClean="0"/>
              <a:t>мотивів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супроводжували</a:t>
            </a:r>
            <a:r>
              <a:rPr lang="ru-RU" dirty="0" smtClean="0"/>
              <a:t> </a:t>
            </a:r>
            <a:r>
              <a:rPr lang="ru-RU" dirty="0" err="1" smtClean="0"/>
              <a:t>виникнення</a:t>
            </a:r>
            <a:r>
              <a:rPr lang="ru-RU" dirty="0" smtClean="0"/>
              <a:t> </a:t>
            </a:r>
            <a:r>
              <a:rPr lang="ru-RU" dirty="0" err="1" smtClean="0"/>
              <a:t>ідеї</a:t>
            </a:r>
            <a:r>
              <a:rPr lang="ru-RU" dirty="0" smtClean="0"/>
              <a:t> про </a:t>
            </a:r>
            <a:r>
              <a:rPr lang="ru-RU" dirty="0" err="1" smtClean="0"/>
              <a:t>придбання</a:t>
            </a:r>
            <a:r>
              <a:rPr lang="ru-RU" dirty="0" smtClean="0"/>
              <a:t> товару, </a:t>
            </a:r>
            <a:r>
              <a:rPr lang="ru-RU" dirty="0" err="1" smtClean="0"/>
              <a:t>фактичне</a:t>
            </a:r>
            <a:r>
              <a:rPr lang="ru-RU" dirty="0" smtClean="0"/>
              <a:t> </a:t>
            </a:r>
            <a:r>
              <a:rPr lang="ru-RU" dirty="0" err="1" smtClean="0"/>
              <a:t>придбання</a:t>
            </a:r>
            <a:r>
              <a:rPr lang="ru-RU" dirty="0" smtClean="0"/>
              <a:t> товару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використання</a:t>
            </a:r>
            <a:r>
              <a:rPr lang="ru-RU" dirty="0" smtClean="0"/>
              <a:t> </a:t>
            </a:r>
            <a:r>
              <a:rPr lang="ru-RU" dirty="0" err="1" smtClean="0"/>
              <a:t>придбаного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60</TotalTime>
  <Words>554</Words>
  <Application>Microsoft Office PowerPoint</Application>
  <PresentationFormat>Экран (4:3)</PresentationFormat>
  <Paragraphs>49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Яркая</vt:lpstr>
      <vt:lpstr>Тема 9</vt:lpstr>
      <vt:lpstr>Цільовий ринок</vt:lpstr>
      <vt:lpstr>Цільовий ринок оцінюється за трьома факторами:</vt:lpstr>
      <vt:lpstr>Презентация PowerPoint</vt:lpstr>
      <vt:lpstr>Сегментація переслідує дві основні цілі:</vt:lpstr>
      <vt:lpstr>Етапи вибору цільового ринку</vt:lpstr>
      <vt:lpstr>Презентация PowerPoint</vt:lpstr>
      <vt:lpstr>Принципи сегментування</vt:lpstr>
      <vt:lpstr>Презентация PowerPoint</vt:lpstr>
      <vt:lpstr>Визначення ринкових позицій товару</vt:lpstr>
      <vt:lpstr>Аналіз запитів споживачів кисломолочних продуктів харчування</vt:lpstr>
      <vt:lpstr>Схема сегментації ринку</vt:lpstr>
      <vt:lpstr>Ємність сегменту </vt:lpstr>
      <vt:lpstr>Оцінка достатності ресурсів підприємства для роботи на вибраному сегменті ринку</vt:lpstr>
      <vt:lpstr>Оцінка прибутковості роботи на вибраному сегменті ринку.</vt:lpstr>
      <vt:lpstr>Презентация PowerPoint</vt:lpstr>
      <vt:lpstr>Презентация PowerPoint</vt:lpstr>
      <vt:lpstr>Презентация PowerPoint</vt:lpstr>
      <vt:lpstr>оцінка ступеня відповідності </vt:lpstr>
      <vt:lpstr>Комплексна оцінка сегментів ринку</vt:lpstr>
      <vt:lpstr>загальні витрати на виконання робіт з урахуванням наступної і+1 -й ітерації</vt:lpstr>
      <vt:lpstr> Визначення оптимального рівня точності пошуку цільового ринку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9</dc:title>
  <dc:creator>User</dc:creator>
  <cp:lastModifiedBy>uzver</cp:lastModifiedBy>
  <cp:revision>9</cp:revision>
  <dcterms:created xsi:type="dcterms:W3CDTF">2021-10-12T12:27:00Z</dcterms:created>
  <dcterms:modified xsi:type="dcterms:W3CDTF">2023-11-08T10:28:07Z</dcterms:modified>
</cp:coreProperties>
</file>