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1" r:id="rId5"/>
    <p:sldId id="262" r:id="rId6"/>
    <p:sldId id="266" r:id="rId7"/>
    <p:sldId id="264" r:id="rId8"/>
    <p:sldId id="268" r:id="rId9"/>
    <p:sldId id="263" r:id="rId10"/>
    <p:sldId id="265" r:id="rId11"/>
    <p:sldId id="269" r:id="rId12"/>
    <p:sldId id="270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435B3-D8EA-4A44-963B-651668ED091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BC832-FACD-4F77-A1A0-34B48450D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6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BC832-FACD-4F77-A1A0-34B48450D3E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0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024335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ЗАГАЛЬНІ ПОЛОЖЕННЯ ДИСЦИПЛІНИ «ОСНОВИ ФІЗИЧНОЇ РЕАБІЛІТАЦІЇ»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2423120"/>
          </a:xfrm>
        </p:spPr>
        <p:txBody>
          <a:bodyPr>
            <a:normAutofit fontScale="92500" lnSpcReduction="10000"/>
          </a:bodyPr>
          <a:lstStyle/>
          <a:p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Рух, як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лікувальний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засіб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лікувальні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замінити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			К.Ж. </a:t>
            </a:r>
            <a:r>
              <a:rPr lang="ru-RU" sz="2300" dirty="0" err="1">
                <a:latin typeface="Times New Roman" pitchFamily="18" charset="0"/>
                <a:cs typeface="Times New Roman" pitchFamily="18" charset="0"/>
              </a:rPr>
              <a:t>Тіссо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3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264696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261017" y="2638237"/>
            <a:ext cx="2592288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</a:p>
        </p:txBody>
      </p:sp>
      <p:sp>
        <p:nvSpPr>
          <p:cNvPr id="13" name="Стрелка вправо с вырезом 12"/>
          <p:cNvSpPr/>
          <p:nvPr/>
        </p:nvSpPr>
        <p:spPr>
          <a:xfrm rot="19651229">
            <a:off x="5899804" y="2099767"/>
            <a:ext cx="750257" cy="48867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 rot="2261528">
            <a:off x="5713076" y="3851257"/>
            <a:ext cx="835685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>
            <a:off x="6372200" y="416440"/>
            <a:ext cx="2257508" cy="209775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максимально </a:t>
            </a:r>
            <a:r>
              <a:rPr lang="ru-RU" sz="1600" dirty="0" err="1"/>
              <a:t>можливе</a:t>
            </a:r>
            <a:r>
              <a:rPr lang="ru-RU" sz="1600" dirty="0"/>
              <a:t> </a:t>
            </a:r>
            <a:r>
              <a:rPr lang="ru-RU" sz="1600" dirty="0" err="1"/>
              <a:t>відновлення</a:t>
            </a:r>
            <a:r>
              <a:rPr lang="ru-RU" sz="1600" dirty="0"/>
              <a:t> </a:t>
            </a:r>
            <a:r>
              <a:rPr lang="ru-RU" sz="1600" dirty="0" err="1"/>
              <a:t>здоров’я</a:t>
            </a:r>
            <a:endParaRPr lang="ru-RU" sz="1600" dirty="0"/>
          </a:p>
        </p:txBody>
      </p:sp>
      <p:sp>
        <p:nvSpPr>
          <p:cNvPr id="17" name="Стрелка вправо с вырезом 16"/>
          <p:cNvSpPr/>
          <p:nvPr/>
        </p:nvSpPr>
        <p:spPr>
          <a:xfrm rot="13632402">
            <a:off x="2588351" y="1935962"/>
            <a:ext cx="765976" cy="61974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естиугольник 17"/>
          <p:cNvSpPr/>
          <p:nvPr/>
        </p:nvSpPr>
        <p:spPr>
          <a:xfrm>
            <a:off x="202563" y="416440"/>
            <a:ext cx="2304255" cy="207029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функціональне</a:t>
            </a:r>
            <a:r>
              <a:rPr lang="ru-RU" sz="1400" dirty="0"/>
              <a:t> </a:t>
            </a:r>
            <a:r>
              <a:rPr lang="ru-RU" sz="1400" dirty="0" err="1"/>
              <a:t>відновлення</a:t>
            </a:r>
            <a:r>
              <a:rPr lang="ru-RU" sz="1400" dirty="0"/>
              <a:t> (</a:t>
            </a:r>
            <a:r>
              <a:rPr lang="ru-RU" sz="1400" dirty="0" err="1"/>
              <a:t>повне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компенсація</a:t>
            </a:r>
            <a:r>
              <a:rPr lang="ru-RU" sz="1400" dirty="0"/>
              <a:t> при </a:t>
            </a:r>
            <a:r>
              <a:rPr lang="ru-RU" sz="1400" dirty="0" err="1"/>
              <a:t>недостатності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відсутності</a:t>
            </a:r>
            <a:r>
              <a:rPr lang="ru-RU" sz="1400" dirty="0"/>
              <a:t> </a:t>
            </a:r>
            <a:r>
              <a:rPr lang="ru-RU" sz="1400" dirty="0" err="1"/>
              <a:t>можливості</a:t>
            </a:r>
            <a:r>
              <a:rPr lang="ru-RU" sz="1400" dirty="0"/>
              <a:t> </a:t>
            </a:r>
            <a:r>
              <a:rPr lang="ru-RU" sz="1400" dirty="0" err="1"/>
              <a:t>відновлення</a:t>
            </a:r>
            <a:endParaRPr lang="ru-RU" sz="1400" dirty="0"/>
          </a:p>
        </p:txBody>
      </p:sp>
      <p:sp>
        <p:nvSpPr>
          <p:cNvPr id="19" name="Шестиугольник 18"/>
          <p:cNvSpPr/>
          <p:nvPr/>
        </p:nvSpPr>
        <p:spPr>
          <a:xfrm>
            <a:off x="6454210" y="4179431"/>
            <a:ext cx="2232248" cy="191386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залучення</a:t>
            </a:r>
            <a:r>
              <a:rPr lang="ru-RU" dirty="0"/>
              <a:t> до трудового </a:t>
            </a:r>
            <a:r>
              <a:rPr lang="ru-RU" dirty="0" err="1"/>
              <a:t>процесу</a:t>
            </a:r>
            <a:endParaRPr lang="ru-RU" dirty="0"/>
          </a:p>
        </p:txBody>
      </p:sp>
      <p:sp>
        <p:nvSpPr>
          <p:cNvPr id="20" name="Стрелка вправо с вырезом 19"/>
          <p:cNvSpPr/>
          <p:nvPr/>
        </p:nvSpPr>
        <p:spPr>
          <a:xfrm rot="8200988">
            <a:off x="2356386" y="3715299"/>
            <a:ext cx="856390" cy="53815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Шестиугольник 21"/>
          <p:cNvSpPr/>
          <p:nvPr/>
        </p:nvSpPr>
        <p:spPr>
          <a:xfrm>
            <a:off x="395534" y="4077073"/>
            <a:ext cx="2232249" cy="194421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/>
              <a:t>повернення</a:t>
            </a:r>
            <a:r>
              <a:rPr lang="ru-RU" sz="1600" dirty="0"/>
              <a:t> до </a:t>
            </a:r>
            <a:r>
              <a:rPr lang="ru-RU" sz="1600" dirty="0" err="1"/>
              <a:t>повсякденного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6498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фахівець</a:t>
            </a:r>
            <a:r>
              <a:rPr lang="ru-RU" dirty="0"/>
              <a:t> з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smtClean="0"/>
              <a:t>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оздоровчо-реабілітаційних</a:t>
            </a:r>
            <a:r>
              <a:rPr lang="ru-RU" dirty="0" smtClean="0"/>
              <a:t> </a:t>
            </a:r>
            <a:r>
              <a:rPr lang="ru-RU" dirty="0"/>
              <a:t>центрах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медичних</a:t>
            </a:r>
            <a:r>
              <a:rPr lang="ru-RU" dirty="0"/>
              <a:t>, </a:t>
            </a:r>
            <a:r>
              <a:rPr lang="ru-RU" dirty="0" err="1"/>
              <a:t>освітніх</a:t>
            </a:r>
            <a:r>
              <a:rPr lang="ru-RU" dirty="0"/>
              <a:t>, санаторно-</a:t>
            </a:r>
            <a:r>
              <a:rPr lang="ru-RU" dirty="0" err="1"/>
              <a:t>курортних</a:t>
            </a:r>
            <a:r>
              <a:rPr lang="ru-RU" dirty="0"/>
              <a:t> закладах </a:t>
            </a:r>
            <a:endParaRPr lang="ru-RU" dirty="0" smtClean="0"/>
          </a:p>
          <a:p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/>
              <a:t>службах </a:t>
            </a:r>
            <a:endParaRPr lang="ru-RU" dirty="0" smtClean="0"/>
          </a:p>
          <a:p>
            <a:pPr algn="just"/>
            <a:r>
              <a:rPr lang="ru-RU" dirty="0" err="1" smtClean="0"/>
              <a:t>установах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організаціях</a:t>
            </a:r>
            <a:r>
              <a:rPr lang="ru-RU" dirty="0"/>
              <a:t> державного, </a:t>
            </a:r>
            <a:r>
              <a:rPr lang="ru-RU" dirty="0" err="1"/>
              <a:t>громадського</a:t>
            </a:r>
            <a:r>
              <a:rPr lang="ru-RU" dirty="0"/>
              <a:t> й приватного </a:t>
            </a:r>
            <a:r>
              <a:rPr lang="ru-RU" dirty="0" err="1"/>
              <a:t>секторів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err="1" smtClean="0"/>
              <a:t>провадить</a:t>
            </a:r>
            <a:r>
              <a:rPr lang="ru-RU" dirty="0" smtClean="0"/>
              <a:t> </a:t>
            </a:r>
            <a:r>
              <a:rPr lang="ru-RU" dirty="0" err="1"/>
              <a:t>самостійну</a:t>
            </a:r>
            <a:r>
              <a:rPr lang="ru-RU" dirty="0"/>
              <a:t> </a:t>
            </a:r>
            <a:r>
              <a:rPr lang="ru-RU" dirty="0" err="1"/>
              <a:t>реабілітаційну</a:t>
            </a:r>
            <a:r>
              <a:rPr lang="ru-RU" dirty="0"/>
              <a:t> практику в межах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2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фахівця</a:t>
            </a:r>
            <a:r>
              <a:rPr lang="ru-RU" dirty="0"/>
              <a:t> з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/>
              <a:t>обстежує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з метою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рухових</a:t>
            </a:r>
            <a:r>
              <a:rPr lang="ru-RU" dirty="0"/>
              <a:t> </a:t>
            </a:r>
            <a:r>
              <a:rPr lang="ru-RU" dirty="0" err="1"/>
              <a:t>дисфункцій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err="1" smtClean="0"/>
              <a:t>добирає</a:t>
            </a:r>
            <a:r>
              <a:rPr lang="ru-RU" dirty="0" smtClean="0"/>
              <a:t> </a:t>
            </a:r>
            <a:r>
              <a:rPr lang="ru-RU" dirty="0" err="1"/>
              <a:t>засоби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лікувальної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err="1" smtClean="0"/>
              <a:t>розробляє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індивідуальний</a:t>
            </a:r>
            <a:r>
              <a:rPr lang="ru-RU" dirty="0"/>
              <a:t> план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у </a:t>
            </a:r>
            <a:r>
              <a:rPr lang="ru-RU" dirty="0" err="1"/>
              <a:t>співпраці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спеціалістами</a:t>
            </a:r>
            <a:r>
              <a:rPr lang="ru-RU" dirty="0"/>
              <a:t> (</a:t>
            </a:r>
            <a:r>
              <a:rPr lang="ru-RU" dirty="0" err="1"/>
              <a:t>лікарями</a:t>
            </a:r>
            <a:r>
              <a:rPr lang="ru-RU" dirty="0"/>
              <a:t>, </a:t>
            </a:r>
            <a:r>
              <a:rPr lang="ru-RU" dirty="0" err="1"/>
              <a:t>соціальними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, психологами, </a:t>
            </a:r>
            <a:r>
              <a:rPr lang="ru-RU" dirty="0" err="1"/>
              <a:t>вчителями</a:t>
            </a:r>
            <a:r>
              <a:rPr lang="ru-RU" dirty="0"/>
              <a:t>, тренерами) </a:t>
            </a:r>
            <a:endParaRPr lang="ru-RU" dirty="0" smtClean="0"/>
          </a:p>
          <a:p>
            <a:pPr algn="just"/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розширює</a:t>
            </a:r>
            <a:r>
              <a:rPr lang="ru-RU" dirty="0"/>
              <a:t> </a:t>
            </a:r>
            <a:r>
              <a:rPr lang="ru-RU" dirty="0" err="1"/>
              <a:t>резервні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повертає</a:t>
            </a:r>
            <a:r>
              <a:rPr lang="ru-RU" dirty="0"/>
              <a:t> до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людині з </a:t>
            </a:r>
            <a:r>
              <a:rPr lang="ru-RU" dirty="0" err="1">
                <a:solidFill>
                  <a:srgbClr val="FF0000"/>
                </a:solidFill>
              </a:rPr>
              <a:t>особливими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потребами</a:t>
            </a:r>
            <a:r>
              <a:rPr lang="ru-RU" dirty="0" smtClean="0"/>
              <a:t> (людині з </a:t>
            </a:r>
            <a:r>
              <a:rPr lang="ru-RU" dirty="0" err="1" smtClean="0"/>
              <a:t>інвалідністю</a:t>
            </a:r>
            <a:r>
              <a:rPr lang="ru-RU" dirty="0" smtClean="0"/>
              <a:t>) </a:t>
            </a:r>
            <a:r>
              <a:rPr lang="ru-RU" dirty="0" err="1"/>
              <a:t>виробити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та </a:t>
            </a:r>
            <a:r>
              <a:rPr lang="ru-RU" dirty="0" err="1"/>
              <a:t>компенсаторні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err="1" smtClean="0"/>
              <a:t>навчає</a:t>
            </a:r>
            <a:r>
              <a:rPr lang="ru-RU" dirty="0" smtClean="0"/>
              <a:t> </a:t>
            </a:r>
            <a:r>
              <a:rPr lang="ru-RU" dirty="0" err="1"/>
              <a:t>людину</a:t>
            </a:r>
            <a:r>
              <a:rPr lang="ru-RU" dirty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інвалідністю</a:t>
            </a:r>
            <a:r>
              <a:rPr lang="ru-RU" dirty="0" smtClean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протезами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апаратами</a:t>
            </a:r>
            <a:r>
              <a:rPr lang="ru-RU" dirty="0"/>
              <a:t> </a:t>
            </a:r>
            <a:r>
              <a:rPr lang="ru-RU" dirty="0" err="1"/>
              <a:t>тренує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цілісні</a:t>
            </a:r>
            <a:r>
              <a:rPr lang="ru-RU" dirty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адаптує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змінених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0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ОРГАНІЗАЦІЯ ТА УПРАВЛІННЯ СИСТЕМОЮ РЕАБІЛІТАЦІЇ ХВОРИХ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Система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з: </a:t>
            </a:r>
            <a:endParaRPr lang="ru-RU" dirty="0" smtClean="0"/>
          </a:p>
          <a:p>
            <a:pPr algn="just"/>
            <a:r>
              <a:rPr lang="ru-RU" dirty="0" err="1" smtClean="0"/>
              <a:t>органів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організовують</a:t>
            </a:r>
            <a:r>
              <a:rPr lang="ru-RU" dirty="0"/>
              <a:t>, </a:t>
            </a:r>
            <a:r>
              <a:rPr lang="ru-RU" dirty="0" err="1"/>
              <a:t>координують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реабілітацію</a:t>
            </a:r>
            <a:r>
              <a:rPr lang="ru-RU" dirty="0"/>
              <a:t> та </a:t>
            </a:r>
            <a:r>
              <a:rPr lang="ru-RU" dirty="0" err="1"/>
              <a:t>управляють</a:t>
            </a:r>
            <a:r>
              <a:rPr lang="ru-RU" dirty="0"/>
              <a:t> нею; </a:t>
            </a:r>
            <a:endParaRPr lang="ru-RU" dirty="0" smtClean="0"/>
          </a:p>
          <a:p>
            <a:pPr algn="just"/>
            <a:r>
              <a:rPr lang="ru-RU" dirty="0" err="1" smtClean="0"/>
              <a:t>установ</a:t>
            </a:r>
            <a:r>
              <a:rPr lang="ru-RU" dirty="0" smtClean="0"/>
              <a:t> </a:t>
            </a:r>
            <a:r>
              <a:rPr lang="ru-RU" dirty="0"/>
              <a:t>(служб)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організаційних</a:t>
            </a:r>
            <a:r>
              <a:rPr lang="ru-RU" dirty="0"/>
              <a:t> форм і </a:t>
            </a:r>
            <a:r>
              <a:rPr lang="ru-RU" dirty="0" err="1"/>
              <a:t>типів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реабілітаційні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err="1" smtClean="0"/>
              <a:t>реабілітаційних</a:t>
            </a:r>
            <a:r>
              <a:rPr lang="ru-RU" dirty="0" smtClean="0"/>
              <a:t> </a:t>
            </a:r>
            <a:r>
              <a:rPr lang="ru-RU" dirty="0" err="1"/>
              <a:t>програм</a:t>
            </a:r>
            <a:r>
              <a:rPr lang="ru-RU" dirty="0"/>
              <a:t>; 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: </a:t>
            </a:r>
            <a:r>
              <a:rPr lang="ru-RU" dirty="0" err="1"/>
              <a:t>хворий</a:t>
            </a:r>
            <a:r>
              <a:rPr lang="ru-RU" dirty="0"/>
              <a:t> (з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з </a:t>
            </a:r>
            <a:r>
              <a:rPr lang="ru-RU" dirty="0" err="1" smtClean="0"/>
              <a:t>інвалідністю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1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Управління</a:t>
            </a:r>
            <a:r>
              <a:rPr lang="ru-RU" dirty="0"/>
              <a:t> системою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Керівна </a:t>
            </a:r>
            <a:r>
              <a:rPr lang="uk-UA" dirty="0"/>
              <a:t>роль в організації і проведенні медичної та соціальної реабілітації в Україні належить Міністерству охорони здоров’я і Міністерству праці та соціальної політики. </a:t>
            </a:r>
            <a:r>
              <a:rPr lang="ru-RU" dirty="0"/>
              <a:t>На державному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та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при </a:t>
            </a:r>
            <a:r>
              <a:rPr lang="ru-RU" dirty="0" err="1"/>
              <a:t>науково-дослідних</a:t>
            </a:r>
            <a:r>
              <a:rPr lang="ru-RU" dirty="0"/>
              <a:t> </a:t>
            </a:r>
            <a:r>
              <a:rPr lang="ru-RU" dirty="0" err="1"/>
              <a:t>інститутах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Вони є </a:t>
            </a:r>
            <a:r>
              <a:rPr lang="ru-RU" dirty="0" err="1"/>
              <a:t>науково-методичними</a:t>
            </a:r>
            <a:r>
              <a:rPr lang="ru-RU" dirty="0"/>
              <a:t> центрами та </a:t>
            </a:r>
            <a:r>
              <a:rPr lang="ru-RU" dirty="0" err="1"/>
              <a:t>науково-практичними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. Органом,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об’єднує</a:t>
            </a:r>
            <a:r>
              <a:rPr lang="ru-RU" dirty="0"/>
              <a:t> </a:t>
            </a:r>
            <a:r>
              <a:rPr lang="ru-RU" dirty="0" err="1"/>
              <a:t>співпрацю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, є </a:t>
            </a:r>
            <a:r>
              <a:rPr lang="ru-RU" dirty="0" err="1"/>
              <a:t>Реабілітаційна</a:t>
            </a:r>
            <a:r>
              <a:rPr lang="ru-RU" dirty="0"/>
              <a:t> Рада при </a:t>
            </a:r>
            <a:r>
              <a:rPr lang="ru-RU" dirty="0" err="1"/>
              <a:t>обласному</a:t>
            </a:r>
            <a:r>
              <a:rPr lang="ru-RU" dirty="0"/>
              <a:t>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облдержадміністрації</a:t>
            </a:r>
            <a:r>
              <a:rPr lang="ru-RU" dirty="0"/>
              <a:t>. Вона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організаційну</a:t>
            </a:r>
            <a:r>
              <a:rPr lang="ru-RU" dirty="0"/>
              <a:t>, </a:t>
            </a:r>
            <a:r>
              <a:rPr lang="ru-RU" dirty="0" err="1"/>
              <a:t>методичну</a:t>
            </a:r>
            <a:r>
              <a:rPr lang="ru-RU" dirty="0"/>
              <a:t> та </a:t>
            </a:r>
            <a:r>
              <a:rPr lang="ru-RU" dirty="0" err="1"/>
              <a:t>контролюючу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8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200" dirty="0" err="1"/>
              <a:t>Мультидисциплінарна</a:t>
            </a:r>
            <a:r>
              <a:rPr lang="ru-RU" sz="2200" dirty="0"/>
              <a:t> команда – 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група</a:t>
            </a:r>
            <a:r>
              <a:rPr lang="ru-RU" sz="2200" dirty="0"/>
              <a:t> </a:t>
            </a:r>
            <a:r>
              <a:rPr lang="ru-RU" sz="2200" dirty="0" err="1"/>
              <a:t>фахівців</a:t>
            </a:r>
            <a:r>
              <a:rPr lang="ru-RU" sz="2200" dirty="0"/>
              <a:t> </a:t>
            </a:r>
            <a:r>
              <a:rPr lang="ru-RU" sz="2200" dirty="0" err="1"/>
              <a:t>різних</a:t>
            </a:r>
            <a:r>
              <a:rPr lang="ru-RU" sz="2200" dirty="0"/>
              <a:t> </a:t>
            </a:r>
            <a:r>
              <a:rPr lang="ru-RU" sz="2200" dirty="0" err="1"/>
              <a:t>спеціальностей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надають</a:t>
            </a:r>
            <a:r>
              <a:rPr lang="ru-RU" sz="2200" dirty="0"/>
              <a:t> </a:t>
            </a:r>
            <a:r>
              <a:rPr lang="ru-RU" sz="2200" dirty="0" err="1"/>
              <a:t>реабілітаційні</a:t>
            </a:r>
            <a:r>
              <a:rPr lang="ru-RU" sz="2200" dirty="0"/>
              <a:t> </a:t>
            </a:r>
            <a:r>
              <a:rPr lang="ru-RU" sz="2200" dirty="0" err="1"/>
              <a:t>послуги</a:t>
            </a:r>
            <a:r>
              <a:rPr lang="ru-RU" sz="2200" dirty="0"/>
              <a:t> </a:t>
            </a:r>
            <a:r>
              <a:rPr lang="ru-RU" sz="2200" dirty="0" err="1"/>
              <a:t>особі</a:t>
            </a:r>
            <a:r>
              <a:rPr lang="ru-RU" sz="2200" dirty="0"/>
              <a:t>, яка </a:t>
            </a:r>
            <a:r>
              <a:rPr lang="ru-RU" sz="2200" dirty="0" err="1"/>
              <a:t>їх</a:t>
            </a:r>
            <a:r>
              <a:rPr lang="ru-RU" sz="2200" dirty="0"/>
              <a:t> </a:t>
            </a:r>
            <a:r>
              <a:rPr lang="ru-RU" sz="2200" dirty="0" err="1"/>
              <a:t>потребує</a:t>
            </a:r>
            <a:r>
              <a:rPr lang="ru-RU" sz="2200" dirty="0"/>
              <a:t>,  для </a:t>
            </a:r>
            <a:r>
              <a:rPr lang="ru-RU" sz="2200" dirty="0" err="1"/>
              <a:t>забезпечення</a:t>
            </a:r>
            <a:r>
              <a:rPr lang="ru-RU" sz="2200" dirty="0"/>
              <a:t> </a:t>
            </a:r>
            <a:r>
              <a:rPr lang="ru-RU" sz="2200" dirty="0" err="1"/>
              <a:t>відновлення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компенсації</a:t>
            </a:r>
            <a:r>
              <a:rPr lang="ru-RU" sz="2200" dirty="0"/>
              <a:t> </a:t>
            </a:r>
            <a:r>
              <a:rPr lang="ru-RU" sz="2200" dirty="0" err="1"/>
              <a:t>наявних</a:t>
            </a:r>
            <a:r>
              <a:rPr lang="ru-RU" sz="2200" dirty="0"/>
              <a:t> </a:t>
            </a:r>
            <a:r>
              <a:rPr lang="ru-RU" sz="2200" dirty="0" err="1"/>
              <a:t>обмежень</a:t>
            </a:r>
            <a:r>
              <a:rPr lang="ru-RU" sz="2200" dirty="0"/>
              <a:t> </a:t>
            </a:r>
            <a:r>
              <a:rPr lang="ru-RU" sz="2200" dirty="0" err="1"/>
              <a:t>життєдіяльності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До </a:t>
            </a:r>
            <a:r>
              <a:rPr lang="ru-RU" dirty="0"/>
              <a:t>складу </a:t>
            </a:r>
            <a:r>
              <a:rPr lang="ru-RU" dirty="0" err="1"/>
              <a:t>мультидисциплінарною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 err="1" smtClean="0"/>
              <a:t>реабілітолог</a:t>
            </a:r>
            <a:r>
              <a:rPr lang="ru-RU" dirty="0" smtClean="0"/>
              <a:t> (</a:t>
            </a:r>
            <a:r>
              <a:rPr lang="ru-RU" dirty="0" err="1" smtClean="0"/>
              <a:t>фізичний</a:t>
            </a:r>
            <a:r>
              <a:rPr lang="ru-RU" dirty="0" smtClean="0"/>
              <a:t> терапевт);</a:t>
            </a:r>
            <a:endParaRPr lang="ru-RU" dirty="0"/>
          </a:p>
          <a:p>
            <a:r>
              <a:rPr lang="ru-RU" dirty="0" err="1"/>
              <a:t>ерготерапевт</a:t>
            </a:r>
            <a:r>
              <a:rPr lang="ru-RU" dirty="0"/>
              <a:t>;</a:t>
            </a:r>
          </a:p>
          <a:p>
            <a:r>
              <a:rPr lang="ru-RU" dirty="0" err="1"/>
              <a:t>лікар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та </a:t>
            </a:r>
            <a:r>
              <a:rPr lang="ru-RU" dirty="0" err="1"/>
              <a:t>реабілітаційної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;</a:t>
            </a:r>
          </a:p>
          <a:p>
            <a:r>
              <a:rPr lang="ru-RU" dirty="0" err="1"/>
              <a:t>лікар</a:t>
            </a:r>
            <a:r>
              <a:rPr lang="ru-RU" dirty="0"/>
              <a:t>-невролог;</a:t>
            </a:r>
          </a:p>
          <a:p>
            <a:r>
              <a:rPr lang="ru-RU" dirty="0"/>
              <a:t>психолог;</a:t>
            </a:r>
          </a:p>
          <a:p>
            <a:r>
              <a:rPr lang="ru-RU" dirty="0" err="1"/>
              <a:t>фахівець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/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;</a:t>
            </a:r>
          </a:p>
          <a:p>
            <a:r>
              <a:rPr lang="ru-RU" dirty="0" err="1"/>
              <a:t>лікарі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спеціальностей</a:t>
            </a:r>
            <a:r>
              <a:rPr lang="ru-RU" dirty="0"/>
              <a:t> і </a:t>
            </a:r>
            <a:r>
              <a:rPr lang="ru-RU" dirty="0" err="1"/>
              <a:t>спеціалісти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(у </a:t>
            </a:r>
            <a:r>
              <a:rPr lang="ru-RU" dirty="0" err="1"/>
              <a:t>разі</a:t>
            </a:r>
            <a:r>
              <a:rPr lang="ru-RU" dirty="0"/>
              <a:t> потреби</a:t>
            </a:r>
            <a:r>
              <a:rPr lang="ru-RU" dirty="0" smtClean="0"/>
              <a:t>).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Головна </a:t>
            </a:r>
            <a:r>
              <a:rPr lang="ru-RU" dirty="0"/>
              <a:t>мета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мультидисциплінарними</a:t>
            </a:r>
            <a:r>
              <a:rPr lang="ru-RU" dirty="0"/>
              <a:t> командами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функціональної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23918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" y="980728"/>
            <a:ext cx="7802880" cy="5077013"/>
          </a:xfrm>
        </p:spPr>
      </p:pic>
    </p:spTree>
    <p:extLst>
      <p:ext uri="{BB962C8B-B14F-4D97-AF65-F5344CB8AC3E}">
        <p14:creationId xmlns:p14="http://schemas.microsoft.com/office/powerpoint/2010/main" val="282540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002" y="192134"/>
            <a:ext cx="8870493" cy="6264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59833" y="2168860"/>
            <a:ext cx="2592288" cy="93610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Здоров'я</a:t>
            </a:r>
          </a:p>
          <a:p>
            <a:pPr algn="ctr"/>
            <a:r>
              <a:rPr lang="uk-UA" sz="1400" dirty="0" smtClean="0"/>
              <a:t>стан повного фізичного, психологічного благополуччя </a:t>
            </a: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255977" y="19168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3058445" y="116632"/>
            <a:ext cx="244827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Фізичне благополуччя</a:t>
            </a:r>
          </a:p>
          <a:p>
            <a:pPr algn="ctr"/>
            <a:r>
              <a:rPr lang="uk-UA" sz="1400" dirty="0" smtClean="0"/>
              <a:t>(добре фізичне самопочуття, енергія, бадьорість, здатність витримувати фізичне навантаження)</a:t>
            </a:r>
            <a:endParaRPr lang="ru-RU" sz="14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646683" y="2460956"/>
            <a:ext cx="348912" cy="44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5995595" y="2896251"/>
            <a:ext cx="3096344" cy="26884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Соціальне благополуччя</a:t>
            </a:r>
          </a:p>
          <a:p>
            <a:pPr algn="ctr"/>
            <a:r>
              <a:rPr lang="uk-UA" sz="1400" dirty="0" smtClean="0"/>
              <a:t>(задоволення </a:t>
            </a:r>
            <a:r>
              <a:rPr lang="uk-UA" sz="1400" dirty="0"/>
              <a:t>соціальним статусом і якістю стосунків з оточенням, здатність ефективно спілкуватися та взаємодіяти з </a:t>
            </a:r>
            <a:r>
              <a:rPr lang="uk-UA" sz="1400" dirty="0" smtClean="0"/>
              <a:t>людьми)</a:t>
            </a:r>
            <a:endParaRPr lang="ru-RU" sz="14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2569609" y="2449580"/>
            <a:ext cx="333618" cy="374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352733" y="2853195"/>
            <a:ext cx="2421850" cy="647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1600" dirty="0" err="1" smtClean="0"/>
              <a:t>Психологічне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благополуччя</a:t>
            </a:r>
            <a:endParaRPr lang="ru-RU" sz="1600" dirty="0" smtClean="0"/>
          </a:p>
          <a:p>
            <a:pPr algn="ctr"/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 flipH="1">
            <a:off x="260275" y="3526322"/>
            <a:ext cx="69806" cy="203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-108520" y="3796684"/>
            <a:ext cx="2088232" cy="1755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Інтелектуальне</a:t>
            </a:r>
            <a:endParaRPr lang="ru-RU" sz="1400" dirty="0" smtClean="0"/>
          </a:p>
          <a:p>
            <a:pPr algn="ctr"/>
            <a:r>
              <a:rPr lang="ru-RU" sz="1200" dirty="0" smtClean="0"/>
              <a:t>(</a:t>
            </a:r>
            <a:r>
              <a:rPr lang="ru-RU" sz="1200" dirty="0" err="1" smtClean="0"/>
              <a:t>уміння</a:t>
            </a:r>
            <a:r>
              <a:rPr lang="ru-RU" sz="1200" dirty="0" smtClean="0"/>
              <a:t> </a:t>
            </a:r>
            <a:r>
              <a:rPr lang="ru-RU" sz="1200" dirty="0" err="1"/>
              <a:t>вчитися</a:t>
            </a:r>
            <a:r>
              <a:rPr lang="ru-RU" sz="1200" dirty="0"/>
              <a:t> й </a:t>
            </a:r>
            <a:r>
              <a:rPr lang="ru-RU" sz="1200" dirty="0" err="1"/>
              <a:t>отримувати</a:t>
            </a:r>
            <a:r>
              <a:rPr lang="ru-RU" sz="1200" dirty="0"/>
              <a:t> </a:t>
            </a:r>
            <a:r>
              <a:rPr lang="ru-RU" sz="1200" dirty="0" err="1"/>
              <a:t>задоволення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навчання</a:t>
            </a:r>
            <a:r>
              <a:rPr lang="ru-RU" sz="1200" dirty="0"/>
              <a:t>, </a:t>
            </a:r>
            <a:r>
              <a:rPr lang="ru-RU" sz="1200" dirty="0" err="1"/>
              <a:t>здатність</a:t>
            </a:r>
            <a:r>
              <a:rPr lang="ru-RU" sz="1200" dirty="0"/>
              <a:t> </a:t>
            </a:r>
            <a:r>
              <a:rPr lang="ru-RU" sz="1200" dirty="0" err="1"/>
              <a:t>аналізувати</a:t>
            </a:r>
            <a:r>
              <a:rPr lang="ru-RU" sz="1200" dirty="0"/>
              <a:t> </a:t>
            </a:r>
            <a:r>
              <a:rPr lang="ru-RU" sz="1200" dirty="0" err="1"/>
              <a:t>проблеми</a:t>
            </a:r>
            <a:r>
              <a:rPr lang="ru-RU" sz="1200" dirty="0"/>
              <a:t> та </a:t>
            </a:r>
            <a:r>
              <a:rPr lang="ru-RU" sz="1200" dirty="0" err="1"/>
              <a:t>приймати</a:t>
            </a:r>
            <a:r>
              <a:rPr lang="ru-RU" sz="1200" dirty="0"/>
              <a:t> </a:t>
            </a:r>
            <a:r>
              <a:rPr lang="ru-RU" sz="1200" dirty="0" err="1"/>
              <a:t>зважені</a:t>
            </a:r>
            <a:r>
              <a:rPr lang="ru-RU" sz="1200" dirty="0"/>
              <a:t> </a:t>
            </a:r>
            <a:r>
              <a:rPr lang="ru-RU" sz="1200" dirty="0" err="1" smtClean="0"/>
              <a:t>рішення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2130368" y="3612925"/>
            <a:ext cx="589897" cy="19963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2798819" y="3501008"/>
            <a:ext cx="322027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3042011" y="4033333"/>
            <a:ext cx="2609286" cy="1106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Духовне</a:t>
            </a:r>
            <a:endParaRPr lang="ru-RU" sz="1400" dirty="0" smtClean="0"/>
          </a:p>
          <a:p>
            <a:pPr algn="ctr"/>
            <a:r>
              <a:rPr lang="ru-RU" sz="1200" dirty="0" smtClean="0"/>
              <a:t>(</a:t>
            </a:r>
            <a:r>
              <a:rPr lang="ru-RU" sz="1200" dirty="0" err="1" smtClean="0"/>
              <a:t>усвідомлення</a:t>
            </a:r>
            <a:r>
              <a:rPr lang="ru-RU" sz="1200" dirty="0" smtClean="0"/>
              <a:t> </a:t>
            </a:r>
            <a:r>
              <a:rPr lang="ru-RU" sz="1200" dirty="0" err="1"/>
              <a:t>свого</a:t>
            </a:r>
            <a:r>
              <a:rPr lang="ru-RU" sz="1200" dirty="0"/>
              <a:t> </a:t>
            </a:r>
            <a:r>
              <a:rPr lang="ru-RU" sz="1200" dirty="0" err="1"/>
              <a:t>призначення</a:t>
            </a:r>
            <a:r>
              <a:rPr lang="ru-RU" sz="1200" dirty="0"/>
              <a:t> і </a:t>
            </a:r>
            <a:r>
              <a:rPr lang="ru-RU" sz="1200" dirty="0" err="1"/>
              <a:t>сенсу</a:t>
            </a:r>
            <a:r>
              <a:rPr lang="ru-RU" sz="1200" dirty="0"/>
              <a:t> </a:t>
            </a:r>
            <a:r>
              <a:rPr lang="ru-RU" sz="1200" dirty="0" err="1"/>
              <a:t>життя</a:t>
            </a:r>
            <a:r>
              <a:rPr lang="ru-RU" sz="1200" dirty="0"/>
              <a:t>, </a:t>
            </a:r>
            <a:r>
              <a:rPr lang="ru-RU" sz="1200" dirty="0" err="1"/>
              <a:t>сприйняття</a:t>
            </a:r>
            <a:r>
              <a:rPr lang="ru-RU" sz="1200" dirty="0"/>
              <a:t> </a:t>
            </a:r>
            <a:r>
              <a:rPr lang="ru-RU" sz="1200" dirty="0" err="1"/>
              <a:t>загальнолюдських</a:t>
            </a:r>
            <a:r>
              <a:rPr lang="ru-RU" sz="1200" dirty="0"/>
              <a:t> </a:t>
            </a:r>
            <a:r>
              <a:rPr lang="ru-RU" sz="1200" dirty="0" err="1" smtClean="0"/>
              <a:t>цінностей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835696" y="5655258"/>
            <a:ext cx="3232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Емоційне</a:t>
            </a:r>
            <a:endParaRPr lang="ru-RU" sz="1400" dirty="0" smtClean="0"/>
          </a:p>
          <a:p>
            <a:pPr algn="ctr"/>
            <a:r>
              <a:rPr lang="ru-RU" sz="1200" dirty="0" smtClean="0"/>
              <a:t>(</a:t>
            </a:r>
            <a:r>
              <a:rPr lang="ru-RU" sz="1200" dirty="0" err="1" smtClean="0"/>
              <a:t>здатність</a:t>
            </a:r>
            <a:r>
              <a:rPr lang="ru-RU" sz="1200" dirty="0" smtClean="0"/>
              <a:t> </a:t>
            </a:r>
            <a:r>
              <a:rPr lang="ru-RU" sz="1200" dirty="0" err="1"/>
              <a:t>розуміти</a:t>
            </a:r>
            <a:r>
              <a:rPr lang="ru-RU" sz="1200" dirty="0"/>
              <a:t> </a:t>
            </a:r>
            <a:r>
              <a:rPr lang="ru-RU" sz="1200" dirty="0" err="1"/>
              <a:t>почуття</a:t>
            </a:r>
            <a:r>
              <a:rPr lang="ru-RU" sz="1200" dirty="0"/>
              <a:t> — </a:t>
            </a:r>
            <a:r>
              <a:rPr lang="ru-RU" sz="1200" dirty="0" err="1"/>
              <a:t>свої</a:t>
            </a:r>
            <a:r>
              <a:rPr lang="ru-RU" sz="1200" dirty="0"/>
              <a:t> та </a:t>
            </a:r>
            <a:r>
              <a:rPr lang="ru-RU" sz="1200" dirty="0" err="1"/>
              <a:t>інших</a:t>
            </a:r>
            <a:r>
              <a:rPr lang="ru-RU" sz="1200" dirty="0"/>
              <a:t> людей, </a:t>
            </a:r>
            <a:r>
              <a:rPr lang="ru-RU" sz="1200" dirty="0" err="1"/>
              <a:t>уміння</a:t>
            </a:r>
            <a:r>
              <a:rPr lang="ru-RU" sz="1200" dirty="0"/>
              <a:t> </a:t>
            </a:r>
            <a:r>
              <a:rPr lang="ru-RU" sz="1200" dirty="0" err="1"/>
              <a:t>долати</a:t>
            </a:r>
            <a:r>
              <a:rPr lang="ru-RU" sz="1200" dirty="0"/>
              <a:t> </a:t>
            </a:r>
            <a:r>
              <a:rPr lang="ru-RU" sz="1200" dirty="0" err="1"/>
              <a:t>невдачі</a:t>
            </a:r>
            <a:r>
              <a:rPr lang="ru-RU" sz="1200" dirty="0"/>
              <a:t>, </a:t>
            </a:r>
            <a:r>
              <a:rPr lang="ru-RU" sz="1200" dirty="0" err="1"/>
              <a:t>керувати</a:t>
            </a:r>
            <a:r>
              <a:rPr lang="ru-RU" sz="1200" dirty="0"/>
              <a:t> </a:t>
            </a:r>
            <a:r>
              <a:rPr lang="ru-RU" sz="1200" dirty="0" err="1" smtClean="0"/>
              <a:t>стресами</a:t>
            </a:r>
            <a:r>
              <a:rPr lang="ru-RU" sz="1200" dirty="0" smtClean="0"/>
              <a:t>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0045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Фактори, що впливають на здоров'я людини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5" y="2060848"/>
            <a:ext cx="3600400" cy="3384376"/>
          </a:xfrm>
        </p:spPr>
      </p:pic>
    </p:spTree>
    <p:extLst>
      <p:ext uri="{BB962C8B-B14F-4D97-AF65-F5344CB8AC3E}">
        <p14:creationId xmlns:p14="http://schemas.microsoft.com/office/powerpoint/2010/main" val="35966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50405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04867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i="1" dirty="0" smtClean="0"/>
              <a:t>Таким чином</a:t>
            </a:r>
            <a:r>
              <a:rPr lang="uk-UA" dirty="0" smtClean="0"/>
              <a:t>, рівень здоров’я населення визначається не стільки кількістю лікарів та лікарняних ліжок, скільки способом його життя.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i="1" dirty="0" smtClean="0"/>
          </a:p>
          <a:p>
            <a:pPr marL="0" indent="0" algn="just">
              <a:buNone/>
            </a:pPr>
            <a:r>
              <a:rPr lang="uk-UA" i="1" dirty="0" smtClean="0"/>
              <a:t>Спосіб життя</a:t>
            </a:r>
            <a:r>
              <a:rPr lang="uk-UA" dirty="0" smtClean="0"/>
              <a:t> – це соціальна категорія, яка включає якість, спосіб і стиль життя. За визначенням ВООЗ, спосіб життя – спосіб існування, оснований на взаємодії між умовами життя і конкретними моделями поведінки особистості. </a:t>
            </a:r>
          </a:p>
          <a:p>
            <a:pPr marL="0" indent="0" algn="just">
              <a:buNone/>
            </a:pPr>
            <a:r>
              <a:rPr lang="uk-UA" i="1" dirty="0" smtClean="0"/>
              <a:t>Здоровий спосіб життя</a:t>
            </a:r>
            <a:r>
              <a:rPr lang="uk-UA" dirty="0" smtClean="0"/>
              <a:t> – раціональний режим і гігієнічна поведінка людини в побуті, під час навчання, на виробництві, постійна фізична активність.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280" y="1556792"/>
            <a:ext cx="3139440" cy="92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6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260648"/>
            <a:ext cx="8229600" cy="2146250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502"/>
            <a:ext cx="8712968" cy="6362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i="1" dirty="0" smtClean="0"/>
          </a:p>
          <a:p>
            <a:pPr marL="0" indent="0" algn="just">
              <a:buNone/>
            </a:pPr>
            <a:endParaRPr lang="uk-UA" i="1" dirty="0"/>
          </a:p>
          <a:p>
            <a:pPr marL="0" indent="0" algn="just">
              <a:buNone/>
            </a:pPr>
            <a:endParaRPr lang="uk-UA" i="1" dirty="0" smtClean="0"/>
          </a:p>
          <a:p>
            <a:pPr marL="0" indent="0" algn="just">
              <a:buNone/>
            </a:pPr>
            <a:endParaRPr lang="uk-UA" sz="2000" i="1" dirty="0" smtClean="0"/>
          </a:p>
          <a:p>
            <a:pPr marL="0" indent="0" algn="ctr">
              <a:buNone/>
            </a:pPr>
            <a:r>
              <a:rPr lang="uk-UA" i="1" dirty="0" smtClean="0">
                <a:solidFill>
                  <a:srgbClr val="0070C0"/>
                </a:solidFill>
              </a:rPr>
              <a:t>Основні </a:t>
            </a:r>
            <a:r>
              <a:rPr lang="uk-UA" i="1" dirty="0">
                <a:solidFill>
                  <a:srgbClr val="0070C0"/>
                </a:solidFill>
              </a:rPr>
              <a:t>напрямки їх діяльності спрямовані на: 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rgbClr val="0070C0"/>
                </a:solidFill>
              </a:rPr>
              <a:t>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endParaRPr lang="uk-UA" sz="2100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454246" y="3046102"/>
            <a:ext cx="8366226" cy="3108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формування </a:t>
            </a:r>
            <a:r>
              <a:rPr lang="uk-UA" dirty="0"/>
              <a:t>усвідомленого ставлення громадян до здоров’я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188640"/>
            <a:ext cx="8496944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/>
              <a:t>Формування здорового способу жи</a:t>
            </a:r>
            <a:r>
              <a:rPr lang="uk-UA" dirty="0"/>
              <a:t>ття – важливе завдання держави, суспільства, різних відомств і служб, громадських організацій. В реалізації програм здорового способу життя беруть участь заклади охорони здоров’я , а також виховні та освітні заклади, спортивно-оздоровчі організації, засоби масової інформації тощо. Вони, передусім, повинні формувати позитивну мотивацію щодо дотримання здорового способу життя. </a:t>
            </a:r>
          </a:p>
          <a:p>
            <a:pPr algn="ctr"/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454246" y="3478807"/>
            <a:ext cx="8366226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дотримання режиму здоров’я, гігієни харчування</a:t>
            </a:r>
            <a:endParaRPr lang="ru-RU" dirty="0"/>
          </a:p>
        </p:txBody>
      </p:sp>
      <p:sp>
        <p:nvSpPr>
          <p:cNvPr id="14" name="Пятиугольник 13"/>
          <p:cNvSpPr/>
          <p:nvPr/>
        </p:nvSpPr>
        <p:spPr>
          <a:xfrm>
            <a:off x="475948" y="3933056"/>
            <a:ext cx="8344524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поліпшення стану психічного здоров’я населення</a:t>
            </a:r>
            <a:endParaRPr lang="ru-RU" dirty="0"/>
          </a:p>
        </p:txBody>
      </p:sp>
      <p:sp>
        <p:nvSpPr>
          <p:cNvPr id="15" name="Пятиугольник 14"/>
          <p:cNvSpPr/>
          <p:nvPr/>
        </p:nvSpPr>
        <p:spPr>
          <a:xfrm>
            <a:off x="475949" y="4365104"/>
            <a:ext cx="8344523" cy="2880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поліпшення якості життя</a:t>
            </a:r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>
            <a:off x="467545" y="4797152"/>
            <a:ext cx="8352927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профілактику та подолання шкідливих звичок</a:t>
            </a:r>
            <a:endParaRPr lang="ru-RU" dirty="0"/>
          </a:p>
        </p:txBody>
      </p:sp>
      <p:sp>
        <p:nvSpPr>
          <p:cNvPr id="17" name="Пятиугольник 16"/>
          <p:cNvSpPr/>
          <p:nvPr/>
        </p:nvSpPr>
        <p:spPr>
          <a:xfrm>
            <a:off x="467545" y="5373216"/>
            <a:ext cx="8352927" cy="30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розвиток фізичної культури, спорту</a:t>
            </a:r>
            <a:endParaRPr lang="ru-RU" dirty="0"/>
          </a:p>
        </p:txBody>
      </p:sp>
      <p:sp>
        <p:nvSpPr>
          <p:cNvPr id="18" name="Пятиугольник 17"/>
          <p:cNvSpPr/>
          <p:nvPr/>
        </p:nvSpPr>
        <p:spPr>
          <a:xfrm>
            <a:off x="475949" y="5952281"/>
            <a:ext cx="8344523" cy="28503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організацію дозвілля, статеве виховання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6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67544" y="764704"/>
            <a:ext cx="8208912" cy="396044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Термін «реабілітація» походить від латинських слів «</a:t>
            </a:r>
            <a:r>
              <a:rPr lang="la-Latn" sz="2800" dirty="0"/>
              <a:t>re-» — </a:t>
            </a:r>
            <a:r>
              <a:rPr lang="uk-UA" sz="2800" dirty="0"/>
              <a:t>відновлення і «</a:t>
            </a:r>
            <a:r>
              <a:rPr lang="la-Latn" sz="2800" dirty="0"/>
              <a:t>habilis» — </a:t>
            </a:r>
            <a:r>
              <a:rPr lang="uk-UA" sz="2800" dirty="0"/>
              <a:t>здатність, тобто «</a:t>
            </a:r>
            <a:r>
              <a:rPr lang="la-Latn" sz="2800" dirty="0"/>
              <a:t>Rehabilis» — </a:t>
            </a:r>
            <a:r>
              <a:rPr lang="uk-UA" sz="2800" dirty="0"/>
              <a:t>відновлення здатності (властивостей), </a:t>
            </a:r>
            <a:r>
              <a:rPr lang="uk-UA" sz="2800" dirty="0" err="1"/>
              <a:t>валідності</a:t>
            </a:r>
            <a:r>
              <a:rPr lang="uk-UA" sz="2800" dirty="0"/>
              <a:t> індивідуума</a:t>
            </a:r>
            <a:endParaRPr lang="ru-RU" sz="2800" dirty="0"/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467545" y="4962375"/>
            <a:ext cx="8208911" cy="158417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Різновиди</a:t>
            </a:r>
            <a:r>
              <a:rPr lang="ru-RU" sz="2400" dirty="0"/>
              <a:t> </a:t>
            </a:r>
            <a:r>
              <a:rPr lang="ru-RU" sz="2400" dirty="0" err="1"/>
              <a:t>сутності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 “</a:t>
            </a:r>
            <a:r>
              <a:rPr lang="ru-RU" sz="2400" dirty="0" err="1"/>
              <a:t>реабілітація</a:t>
            </a:r>
            <a:r>
              <a:rPr lang="ru-RU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0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09029"/>
            <a:ext cx="8229600" cy="418058"/>
          </a:xfrm>
        </p:spPr>
        <p:txBody>
          <a:bodyPr>
            <a:noAutofit/>
          </a:bodyPr>
          <a:lstStyle/>
          <a:p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812" y="188640"/>
            <a:ext cx="8778676" cy="65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0648"/>
            <a:ext cx="936104" cy="6480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4800" dirty="0" smtClean="0"/>
              <a:t>РЕАБІЛІТАЦІЯ</a:t>
            </a:r>
            <a:endParaRPr lang="ru-RU" sz="48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250441" y="404664"/>
            <a:ext cx="802048" cy="657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74295" y="296331"/>
            <a:ext cx="6840760" cy="874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процес</a:t>
            </a:r>
            <a:r>
              <a:rPr lang="ru-RU" sz="1400" dirty="0"/>
              <a:t>, метою </a:t>
            </a:r>
            <a:r>
              <a:rPr lang="ru-RU" sz="1400" dirty="0" err="1"/>
              <a:t>якого</a:t>
            </a:r>
            <a:r>
              <a:rPr lang="ru-RU" sz="1400" dirty="0"/>
              <a:t> є </a:t>
            </a:r>
            <a:r>
              <a:rPr lang="ru-RU" sz="1400" dirty="0" err="1"/>
              <a:t>запобігання</a:t>
            </a:r>
            <a:r>
              <a:rPr lang="ru-RU" sz="1400" dirty="0"/>
              <a:t> </a:t>
            </a:r>
            <a:r>
              <a:rPr lang="ru-RU" sz="1400" dirty="0" err="1"/>
              <a:t>інвалідності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лікування</a:t>
            </a:r>
            <a:r>
              <a:rPr lang="ru-RU" sz="1400" dirty="0"/>
              <a:t> </a:t>
            </a:r>
            <a:r>
              <a:rPr lang="ru-RU" sz="1400" dirty="0" err="1"/>
              <a:t>захворювань</a:t>
            </a:r>
            <a:r>
              <a:rPr lang="ru-RU" sz="1400" dirty="0"/>
              <a:t> і </a:t>
            </a:r>
            <a:r>
              <a:rPr lang="ru-RU" sz="1400" dirty="0" err="1"/>
              <a:t>допомога</a:t>
            </a:r>
            <a:r>
              <a:rPr lang="ru-RU" sz="1400" dirty="0"/>
              <a:t> хворому у </a:t>
            </a:r>
            <a:r>
              <a:rPr lang="ru-RU" sz="1400" dirty="0" err="1"/>
              <a:t>досягненні</a:t>
            </a:r>
            <a:r>
              <a:rPr lang="ru-RU" sz="1400" dirty="0"/>
              <a:t> </a:t>
            </a:r>
            <a:r>
              <a:rPr lang="ru-RU" sz="1400" dirty="0" err="1"/>
              <a:t>максимальної</a:t>
            </a:r>
            <a:r>
              <a:rPr lang="ru-RU" sz="1400" dirty="0"/>
              <a:t> </a:t>
            </a:r>
            <a:r>
              <a:rPr lang="ru-RU" sz="1400" dirty="0" err="1"/>
              <a:t>фізичної</a:t>
            </a:r>
            <a:r>
              <a:rPr lang="ru-RU" sz="1400" dirty="0"/>
              <a:t>, </a:t>
            </a:r>
            <a:r>
              <a:rPr lang="ru-RU" sz="1400" dirty="0" err="1"/>
              <a:t>психічної</a:t>
            </a:r>
            <a:r>
              <a:rPr lang="ru-RU" sz="1400" dirty="0"/>
              <a:t>, </a:t>
            </a:r>
            <a:r>
              <a:rPr lang="ru-RU" sz="1400" dirty="0" err="1"/>
              <a:t>професійної</a:t>
            </a:r>
            <a:r>
              <a:rPr lang="ru-RU" sz="1400" dirty="0"/>
              <a:t>, </a:t>
            </a:r>
            <a:r>
              <a:rPr lang="ru-RU" sz="1400" dirty="0" err="1"/>
              <a:t>соціальної</a:t>
            </a:r>
            <a:r>
              <a:rPr lang="ru-RU" sz="1400" dirty="0"/>
              <a:t> та </a:t>
            </a:r>
            <a:r>
              <a:rPr lang="ru-RU" sz="1400" dirty="0" err="1"/>
              <a:t>економічної</a:t>
            </a:r>
            <a:r>
              <a:rPr lang="ru-RU" sz="1400" dirty="0"/>
              <a:t> </a:t>
            </a:r>
            <a:r>
              <a:rPr lang="ru-RU" sz="1400" dirty="0" err="1"/>
              <a:t>повноцінності</a:t>
            </a:r>
            <a:r>
              <a:rPr lang="ru-RU" sz="1400" dirty="0"/>
              <a:t>, на яку </a:t>
            </a:r>
            <a:r>
              <a:rPr lang="ru-RU" sz="1400" dirty="0" err="1"/>
              <a:t>він</a:t>
            </a:r>
            <a:r>
              <a:rPr lang="ru-RU" sz="1400" dirty="0"/>
              <a:t> буде </a:t>
            </a:r>
            <a:r>
              <a:rPr lang="ru-RU" sz="1400" dirty="0" err="1"/>
              <a:t>здатний</a:t>
            </a:r>
            <a:r>
              <a:rPr lang="ru-RU" sz="1400" dirty="0"/>
              <a:t> в межах </a:t>
            </a:r>
            <a:r>
              <a:rPr lang="ru-RU" sz="1400" dirty="0" err="1"/>
              <a:t>існуючого</a:t>
            </a:r>
            <a:r>
              <a:rPr lang="ru-RU" sz="1400" dirty="0"/>
              <a:t>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 </a:t>
            </a:r>
            <a:r>
              <a:rPr lang="ru-RU" sz="1100" dirty="0" smtClean="0"/>
              <a:t>(</a:t>
            </a:r>
            <a:r>
              <a:rPr lang="ru-RU" sz="1100" dirty="0" err="1" smtClean="0"/>
              <a:t>Комітет</a:t>
            </a:r>
            <a:r>
              <a:rPr lang="ru-RU" sz="1100" dirty="0" smtClean="0"/>
              <a:t> </a:t>
            </a:r>
            <a:r>
              <a:rPr lang="ru-RU" sz="1100" dirty="0" err="1"/>
              <a:t>експертів</a:t>
            </a:r>
            <a:r>
              <a:rPr lang="ru-RU" sz="1100" dirty="0"/>
              <a:t> з </a:t>
            </a:r>
            <a:r>
              <a:rPr lang="ru-RU" sz="1100" dirty="0" err="1"/>
              <a:t>реабілітації</a:t>
            </a:r>
            <a:r>
              <a:rPr lang="ru-RU" sz="1100" dirty="0"/>
              <a:t> ВООЗ (1963) 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249672" y="1473427"/>
            <a:ext cx="802048" cy="674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78026" y="1305406"/>
            <a:ext cx="6840761" cy="1010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/>
              <a:t>відновлення</a:t>
            </a:r>
            <a:r>
              <a:rPr lang="ru-RU" sz="1400" dirty="0"/>
              <a:t> </a:t>
            </a:r>
            <a:r>
              <a:rPr lang="ru-RU" sz="1400" dirty="0" err="1"/>
              <a:t>здоров’я</a:t>
            </a:r>
            <a:r>
              <a:rPr lang="ru-RU" sz="1400" dirty="0"/>
              <a:t> </a:t>
            </a:r>
            <a:r>
              <a:rPr lang="ru-RU" sz="1400" dirty="0" err="1"/>
              <a:t>осіб</a:t>
            </a:r>
            <a:r>
              <a:rPr lang="ru-RU" sz="1400" dirty="0"/>
              <a:t> з </a:t>
            </a:r>
            <a:r>
              <a:rPr lang="ru-RU" sz="1400" dirty="0" err="1"/>
              <a:t>обмеженими</a:t>
            </a:r>
            <a:r>
              <a:rPr lang="ru-RU" sz="1400" dirty="0"/>
              <a:t> </a:t>
            </a:r>
            <a:r>
              <a:rPr lang="ru-RU" sz="1400" dirty="0" err="1"/>
              <a:t>фізичними</a:t>
            </a:r>
            <a:r>
              <a:rPr lang="ru-RU" sz="1400" dirty="0"/>
              <a:t> і </a:t>
            </a:r>
            <a:r>
              <a:rPr lang="ru-RU" sz="1400" dirty="0" err="1"/>
              <a:t>психічними</a:t>
            </a:r>
            <a:r>
              <a:rPr lang="ru-RU" sz="1400" dirty="0"/>
              <a:t> </a:t>
            </a:r>
            <a:r>
              <a:rPr lang="ru-RU" sz="1400" dirty="0" err="1"/>
              <a:t>можливостями</a:t>
            </a:r>
            <a:r>
              <a:rPr lang="ru-RU" sz="1400" dirty="0"/>
              <a:t> з метою </a:t>
            </a:r>
            <a:r>
              <a:rPr lang="ru-RU" sz="1400" dirty="0" err="1"/>
              <a:t>досягнення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максимальної</a:t>
            </a:r>
            <a:r>
              <a:rPr lang="ru-RU" sz="1400" dirty="0"/>
              <a:t> </a:t>
            </a:r>
            <a:r>
              <a:rPr lang="ru-RU" sz="1400" dirty="0" err="1"/>
              <a:t>повноцінності</a:t>
            </a:r>
            <a:r>
              <a:rPr lang="ru-RU" sz="1400" dirty="0"/>
              <a:t> з </a:t>
            </a:r>
            <a:r>
              <a:rPr lang="ru-RU" sz="1400" dirty="0" err="1"/>
              <a:t>фізичної</a:t>
            </a:r>
            <a:r>
              <a:rPr lang="ru-RU" sz="1400" dirty="0"/>
              <a:t>, </a:t>
            </a:r>
            <a:r>
              <a:rPr lang="ru-RU" sz="1400" dirty="0" err="1"/>
              <a:t>психічної</a:t>
            </a:r>
            <a:r>
              <a:rPr lang="ru-RU" sz="1400" dirty="0"/>
              <a:t>, </a:t>
            </a:r>
            <a:r>
              <a:rPr lang="ru-RU" sz="1400" dirty="0" err="1"/>
              <a:t>професійної</a:t>
            </a:r>
            <a:r>
              <a:rPr lang="ru-RU" sz="1400" dirty="0"/>
              <a:t> і </a:t>
            </a:r>
            <a:r>
              <a:rPr lang="ru-RU" sz="1400" dirty="0" err="1"/>
              <a:t>соціальної</a:t>
            </a:r>
            <a:r>
              <a:rPr lang="ru-RU" sz="1400" dirty="0"/>
              <a:t> точки </a:t>
            </a:r>
            <a:r>
              <a:rPr lang="ru-RU" sz="1400" dirty="0" err="1"/>
              <a:t>зору</a:t>
            </a:r>
            <a:r>
              <a:rPr lang="ru-RU" sz="1400" dirty="0"/>
              <a:t>, </a:t>
            </a:r>
            <a:r>
              <a:rPr lang="ru-RU" sz="1400" dirty="0" err="1"/>
              <a:t>тобто</a:t>
            </a:r>
            <a:r>
              <a:rPr lang="ru-RU" sz="1400" dirty="0"/>
              <a:t> </a:t>
            </a:r>
            <a:r>
              <a:rPr lang="ru-RU" sz="1400" dirty="0" err="1"/>
              <a:t>основним</a:t>
            </a:r>
            <a:r>
              <a:rPr lang="ru-RU" sz="1400" dirty="0"/>
              <a:t> </a:t>
            </a:r>
            <a:r>
              <a:rPr lang="ru-RU" sz="1400" dirty="0" err="1"/>
              <a:t>завданням</a:t>
            </a:r>
            <a:r>
              <a:rPr lang="ru-RU" sz="1400" dirty="0"/>
              <a:t> </a:t>
            </a:r>
            <a:r>
              <a:rPr lang="ru-RU" sz="1400" dirty="0" err="1"/>
              <a:t>реабілітації</a:t>
            </a:r>
            <a:r>
              <a:rPr lang="ru-RU" sz="1400" dirty="0"/>
              <a:t> є </a:t>
            </a:r>
            <a:r>
              <a:rPr lang="ru-RU" sz="1400" dirty="0" err="1"/>
              <a:t>попередження</a:t>
            </a:r>
            <a:r>
              <a:rPr lang="ru-RU" sz="1400" dirty="0"/>
              <a:t> </a:t>
            </a:r>
            <a:r>
              <a:rPr lang="ru-RU" sz="1400" dirty="0" err="1"/>
              <a:t>інвалідності</a:t>
            </a:r>
            <a:r>
              <a:rPr lang="ru-RU" sz="1400" dirty="0"/>
              <a:t> в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лікування</a:t>
            </a:r>
            <a:r>
              <a:rPr lang="ru-RU" sz="1400" dirty="0"/>
              <a:t> </a:t>
            </a:r>
            <a:r>
              <a:rPr lang="ru-RU" sz="1400" dirty="0" err="1"/>
              <a:t>хвороби</a:t>
            </a:r>
            <a:r>
              <a:rPr lang="ru-RU" sz="1400" dirty="0"/>
              <a:t>, </a:t>
            </a:r>
            <a:r>
              <a:rPr lang="ru-RU" sz="1400" dirty="0" err="1"/>
              <a:t>попередження</a:t>
            </a:r>
            <a:r>
              <a:rPr lang="ru-RU" sz="1400" dirty="0"/>
              <a:t> </a:t>
            </a:r>
            <a:r>
              <a:rPr lang="ru-RU" sz="1400" dirty="0" err="1"/>
              <a:t>ускладнень</a:t>
            </a:r>
            <a:r>
              <a:rPr lang="ru-RU" sz="1400" dirty="0"/>
              <a:t> і </a:t>
            </a:r>
            <a:r>
              <a:rPr lang="ru-RU" sz="1400" dirty="0" err="1"/>
              <a:t>погіршення</a:t>
            </a:r>
            <a:r>
              <a:rPr lang="ru-RU" sz="1400" dirty="0"/>
              <a:t> стану </a:t>
            </a:r>
            <a:r>
              <a:rPr lang="ru-RU" sz="1400" dirty="0" err="1"/>
              <a:t>здоров’я</a:t>
            </a:r>
            <a:r>
              <a:rPr lang="ru-RU" sz="1400" dirty="0"/>
              <a:t> в </a:t>
            </a:r>
            <a:r>
              <a:rPr lang="ru-RU" sz="1400" dirty="0" err="1"/>
              <a:t>гострий</a:t>
            </a:r>
            <a:r>
              <a:rPr lang="ru-RU" sz="1400" dirty="0"/>
              <a:t> </a:t>
            </a:r>
            <a:r>
              <a:rPr lang="ru-RU" sz="1400" dirty="0" err="1"/>
              <a:t>період</a:t>
            </a:r>
            <a:r>
              <a:rPr lang="ru-RU" sz="1400" dirty="0"/>
              <a:t> </a:t>
            </a:r>
            <a:r>
              <a:rPr lang="ru-RU" sz="1400" dirty="0" err="1"/>
              <a:t>захворювання</a:t>
            </a:r>
            <a:r>
              <a:rPr lang="ru-RU" sz="1400" dirty="0"/>
              <a:t> </a:t>
            </a:r>
            <a:r>
              <a:rPr lang="ru-RU" sz="1100" dirty="0"/>
              <a:t>(</a:t>
            </a:r>
            <a:r>
              <a:rPr lang="ru-RU" sz="1100" dirty="0" err="1"/>
              <a:t>Міжнародна</a:t>
            </a:r>
            <a:r>
              <a:rPr lang="ru-RU" sz="1100" dirty="0"/>
              <a:t> </a:t>
            </a:r>
            <a:r>
              <a:rPr lang="ru-RU" sz="1100" dirty="0" err="1"/>
              <a:t>організація</a:t>
            </a:r>
            <a:r>
              <a:rPr lang="ru-RU" sz="1100" dirty="0"/>
              <a:t> </a:t>
            </a:r>
            <a:r>
              <a:rPr lang="ru-RU" sz="1100" dirty="0" err="1"/>
              <a:t>праці</a:t>
            </a:r>
            <a:r>
              <a:rPr lang="ru-RU" sz="1100" dirty="0"/>
              <a:t>)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1249672" y="2832912"/>
            <a:ext cx="802048" cy="668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28447" y="2554892"/>
            <a:ext cx="683604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/>
              <a:t>процес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забезпечує</a:t>
            </a:r>
            <a:r>
              <a:rPr lang="ru-RU" sz="1400" dirty="0"/>
              <a:t> </a:t>
            </a:r>
            <a:r>
              <a:rPr lang="ru-RU" sz="1400" dirty="0" err="1"/>
              <a:t>найвищий</a:t>
            </a:r>
            <a:r>
              <a:rPr lang="ru-RU" sz="1400" dirty="0"/>
              <a:t> </a:t>
            </a:r>
            <a:r>
              <a:rPr lang="ru-RU" sz="1400" dirty="0" err="1"/>
              <a:t>можливий</a:t>
            </a:r>
            <a:r>
              <a:rPr lang="ru-RU" sz="1400" dirty="0"/>
              <a:t> </a:t>
            </a:r>
            <a:r>
              <a:rPr lang="ru-RU" sz="1400" dirty="0" err="1"/>
              <a:t>рівень</a:t>
            </a:r>
            <a:r>
              <a:rPr lang="ru-RU" sz="1400" dirty="0"/>
              <a:t> </a:t>
            </a:r>
            <a:r>
              <a:rPr lang="ru-RU" sz="1400" dirty="0" err="1"/>
              <a:t>відновлення</a:t>
            </a:r>
            <a:r>
              <a:rPr lang="ru-RU" sz="1400" dirty="0"/>
              <a:t> </a:t>
            </a:r>
            <a:r>
              <a:rPr lang="ru-RU" sz="1400" dirty="0" err="1"/>
              <a:t>втрачених</a:t>
            </a:r>
            <a:r>
              <a:rPr lang="ru-RU" sz="1400" dirty="0"/>
              <a:t> з </a:t>
            </a:r>
            <a:r>
              <a:rPr lang="ru-RU" sz="1400" dirty="0" err="1"/>
              <a:t>тієї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іншої</a:t>
            </a:r>
            <a:r>
              <a:rPr lang="ru-RU" sz="1400" dirty="0"/>
              <a:t> причини </a:t>
            </a:r>
            <a:r>
              <a:rPr lang="ru-RU" sz="1400" dirty="0" err="1"/>
              <a:t>функцій</a:t>
            </a:r>
            <a:r>
              <a:rPr lang="ru-RU" sz="1400" dirty="0"/>
              <a:t> і </a:t>
            </a:r>
            <a:r>
              <a:rPr lang="ru-RU" sz="1400" dirty="0" err="1"/>
              <a:t>здібностей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досягається</a:t>
            </a:r>
            <a:r>
              <a:rPr lang="ru-RU" sz="1400" dirty="0"/>
              <a:t> шляхом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фізичних</a:t>
            </a:r>
            <a:r>
              <a:rPr lang="ru-RU" sz="1400" dirty="0"/>
              <a:t> </a:t>
            </a:r>
            <a:r>
              <a:rPr lang="ru-RU" sz="1400" dirty="0" err="1"/>
              <a:t>компенсаторних</a:t>
            </a:r>
            <a:r>
              <a:rPr lang="ru-RU" sz="1400" dirty="0"/>
              <a:t> </a:t>
            </a:r>
            <a:r>
              <a:rPr lang="ru-RU" sz="1400" dirty="0" err="1"/>
              <a:t>механізмів</a:t>
            </a:r>
            <a:r>
              <a:rPr lang="ru-RU" sz="1400" dirty="0"/>
              <a:t> і </a:t>
            </a:r>
            <a:r>
              <a:rPr lang="ru-RU" sz="1400" dirty="0" err="1"/>
              <a:t>психологічного</a:t>
            </a:r>
            <a:r>
              <a:rPr lang="ru-RU" sz="1400" dirty="0"/>
              <a:t> </a:t>
            </a:r>
            <a:r>
              <a:rPr lang="ru-RU" sz="1400" dirty="0" err="1"/>
              <a:t>врегулювання</a:t>
            </a:r>
            <a:r>
              <a:rPr lang="ru-RU" sz="1400" dirty="0"/>
              <a:t>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використання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, </a:t>
            </a:r>
            <a:r>
              <a:rPr lang="ru-RU" sz="1400" dirty="0" err="1"/>
              <a:t>фізкультурних</a:t>
            </a:r>
            <a:r>
              <a:rPr lang="ru-RU" sz="1400" dirty="0"/>
              <a:t>, </a:t>
            </a:r>
            <a:r>
              <a:rPr lang="ru-RU" sz="1400" dirty="0" err="1"/>
              <a:t>інженерних</a:t>
            </a:r>
            <a:r>
              <a:rPr lang="ru-RU" sz="1400" dirty="0"/>
              <a:t>, </a:t>
            </a:r>
            <a:r>
              <a:rPr lang="ru-RU" sz="1400" dirty="0" err="1"/>
              <a:t>освітніх</a:t>
            </a:r>
            <a:r>
              <a:rPr lang="ru-RU" sz="1400" dirty="0"/>
              <a:t> і </a:t>
            </a:r>
            <a:r>
              <a:rPr lang="ru-RU" sz="1400" dirty="0" err="1"/>
              <a:t>професійних</a:t>
            </a:r>
            <a:r>
              <a:rPr lang="ru-RU" sz="1400" dirty="0"/>
              <a:t> служб </a:t>
            </a:r>
            <a:r>
              <a:rPr lang="ru-RU" sz="1100" dirty="0"/>
              <a:t>(</a:t>
            </a:r>
            <a:r>
              <a:rPr lang="ru-RU" sz="1100" dirty="0" err="1"/>
              <a:t>Австралійська</a:t>
            </a:r>
            <a:r>
              <a:rPr lang="ru-RU" sz="1100" dirty="0"/>
              <a:t> </a:t>
            </a:r>
            <a:r>
              <a:rPr lang="ru-RU" sz="1100" dirty="0" err="1"/>
              <a:t>медична</a:t>
            </a:r>
            <a:r>
              <a:rPr lang="ru-RU" sz="1100" dirty="0"/>
              <a:t> </a:t>
            </a:r>
            <a:r>
              <a:rPr lang="ru-RU" sz="1100" dirty="0" err="1"/>
              <a:t>асоціація</a:t>
            </a:r>
            <a:r>
              <a:rPr lang="ru-RU" sz="1100" dirty="0"/>
              <a:t> </a:t>
            </a:r>
            <a:r>
              <a:rPr lang="ru-RU" sz="1100" dirty="0" err="1"/>
              <a:t>експертів</a:t>
            </a:r>
            <a:r>
              <a:rPr lang="ru-RU" sz="1100" dirty="0"/>
              <a:t> з </a:t>
            </a:r>
            <a:r>
              <a:rPr lang="ru-RU" sz="1100" dirty="0" err="1"/>
              <a:t>реабілітації</a:t>
            </a:r>
            <a:r>
              <a:rPr lang="ru-RU" sz="1100" dirty="0"/>
              <a:t>)</a:t>
            </a:r>
          </a:p>
          <a:p>
            <a:pPr algn="ctr"/>
            <a:endParaRPr lang="ru-RU" sz="1100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249672" y="4401108"/>
            <a:ext cx="80204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12927" y="4113076"/>
            <a:ext cx="683604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/>
              <a:t>суспільно</a:t>
            </a:r>
            <a:r>
              <a:rPr lang="ru-RU" sz="1400" dirty="0"/>
              <a:t> </a:t>
            </a:r>
            <a:r>
              <a:rPr lang="ru-RU" sz="1400" dirty="0" err="1"/>
              <a:t>необхідне</a:t>
            </a:r>
            <a:r>
              <a:rPr lang="ru-RU" sz="1400" dirty="0"/>
              <a:t> </a:t>
            </a:r>
            <a:r>
              <a:rPr lang="ru-RU" sz="1400" dirty="0" err="1"/>
              <a:t>функціональне</a:t>
            </a:r>
            <a:r>
              <a:rPr lang="ru-RU" sz="1400" dirty="0"/>
              <a:t> і </a:t>
            </a:r>
            <a:r>
              <a:rPr lang="ru-RU" sz="1400" dirty="0" err="1"/>
              <a:t>соціально-трудове</a:t>
            </a:r>
            <a:r>
              <a:rPr lang="ru-RU" dirty="0"/>
              <a:t> </a:t>
            </a:r>
            <a:r>
              <a:rPr lang="ru-RU" sz="1400" dirty="0" err="1"/>
              <a:t>відновлення</a:t>
            </a:r>
            <a:r>
              <a:rPr lang="ru-RU" sz="1400" dirty="0"/>
              <a:t> </a:t>
            </a:r>
            <a:r>
              <a:rPr lang="ru-RU" sz="1400" dirty="0" err="1"/>
              <a:t>хворих</a:t>
            </a:r>
            <a:r>
              <a:rPr lang="ru-RU" sz="1400" dirty="0"/>
              <a:t> та </a:t>
            </a:r>
            <a:r>
              <a:rPr lang="ru-RU" sz="1400" dirty="0" err="1"/>
              <a:t>інвалідів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здійснюється</a:t>
            </a:r>
            <a:r>
              <a:rPr lang="ru-RU" sz="1400" dirty="0"/>
              <a:t> </a:t>
            </a:r>
            <a:r>
              <a:rPr lang="ru-RU" sz="1400" dirty="0" err="1"/>
              <a:t>комплексним</a:t>
            </a:r>
            <a:r>
              <a:rPr lang="ru-RU" sz="1400" dirty="0"/>
              <a:t> </a:t>
            </a:r>
            <a:r>
              <a:rPr lang="ru-RU" sz="1400" dirty="0" err="1"/>
              <a:t>проведенням</a:t>
            </a:r>
            <a:r>
              <a:rPr lang="ru-RU" sz="1400" dirty="0"/>
              <a:t> </a:t>
            </a:r>
            <a:r>
              <a:rPr lang="ru-RU" sz="1400" dirty="0" err="1"/>
              <a:t>медичних</a:t>
            </a:r>
            <a:r>
              <a:rPr lang="ru-RU" sz="1400" dirty="0"/>
              <a:t>, </a:t>
            </a:r>
            <a:r>
              <a:rPr lang="ru-RU" sz="1400" dirty="0" err="1"/>
              <a:t>психологічних</a:t>
            </a:r>
            <a:r>
              <a:rPr lang="ru-RU" sz="1400" dirty="0"/>
              <a:t>, </a:t>
            </a:r>
            <a:r>
              <a:rPr lang="ru-RU" sz="1400" dirty="0" err="1"/>
              <a:t>педагогічних</a:t>
            </a:r>
            <a:r>
              <a:rPr lang="ru-RU" sz="1400" dirty="0"/>
              <a:t>, </a:t>
            </a:r>
            <a:r>
              <a:rPr lang="ru-RU" sz="1400" dirty="0" err="1"/>
              <a:t>професійних</a:t>
            </a:r>
            <a:r>
              <a:rPr lang="ru-RU" sz="1400" dirty="0"/>
              <a:t>, </a:t>
            </a:r>
            <a:r>
              <a:rPr lang="ru-RU" sz="1400" dirty="0" err="1"/>
              <a:t>юридичних</a:t>
            </a:r>
            <a:r>
              <a:rPr lang="ru-RU" sz="1400" dirty="0"/>
              <a:t>, </a:t>
            </a:r>
            <a:r>
              <a:rPr lang="ru-RU" sz="1400" dirty="0" err="1"/>
              <a:t>державних</a:t>
            </a:r>
            <a:r>
              <a:rPr lang="ru-RU" sz="1400" dirty="0"/>
              <a:t>, </a:t>
            </a:r>
            <a:r>
              <a:rPr lang="ru-RU" sz="1400" dirty="0" err="1"/>
              <a:t>суспільних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,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можна</a:t>
            </a:r>
            <a:r>
              <a:rPr lang="ru-RU" sz="1400" dirty="0"/>
              <a:t> </a:t>
            </a:r>
            <a:r>
              <a:rPr lang="ru-RU" sz="1400" dirty="0" err="1"/>
              <a:t>повернути</a:t>
            </a:r>
            <a:r>
              <a:rPr lang="ru-RU" sz="1400" dirty="0"/>
              <a:t> </a:t>
            </a:r>
            <a:r>
              <a:rPr lang="ru-RU" sz="1400" dirty="0" err="1"/>
              <a:t>потерпілих</a:t>
            </a:r>
            <a:r>
              <a:rPr lang="ru-RU" sz="1400" dirty="0"/>
              <a:t> до </a:t>
            </a:r>
            <a:r>
              <a:rPr lang="ru-RU" sz="1400" dirty="0" err="1"/>
              <a:t>звичайного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 і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їх</a:t>
            </a:r>
            <a:r>
              <a:rPr lang="ru-RU" sz="1400" dirty="0"/>
              <a:t> стану </a:t>
            </a:r>
            <a:r>
              <a:rPr lang="ru-RU" sz="1100" dirty="0"/>
              <a:t>(</a:t>
            </a:r>
            <a:r>
              <a:rPr lang="ru-RU" sz="1100" dirty="0" err="1"/>
              <a:t>В.М.Мухін</a:t>
            </a:r>
            <a:r>
              <a:rPr lang="ru-RU" sz="1400" dirty="0"/>
              <a:t>)</a:t>
            </a:r>
            <a:r>
              <a:rPr lang="ru-RU" dirty="0"/>
              <a:t> 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1249672" y="5778715"/>
            <a:ext cx="80204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27547" y="5645551"/>
            <a:ext cx="683604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err="1"/>
              <a:t>процес</a:t>
            </a:r>
            <a:r>
              <a:rPr lang="ru-RU" sz="1400" dirty="0"/>
              <a:t> </a:t>
            </a:r>
            <a:r>
              <a:rPr lang="ru-RU" sz="1400" dirty="0" err="1"/>
              <a:t>відновлення</a:t>
            </a:r>
            <a:r>
              <a:rPr lang="ru-RU" sz="1400" dirty="0"/>
              <a:t> </a:t>
            </a:r>
            <a:r>
              <a:rPr lang="ru-RU" sz="1400" dirty="0" err="1"/>
              <a:t>здоров’я</a:t>
            </a:r>
            <a:r>
              <a:rPr lang="ru-RU" sz="1400" dirty="0"/>
              <a:t>, структурно-</a:t>
            </a:r>
            <a:r>
              <a:rPr lang="ru-RU" sz="1400" dirty="0" err="1"/>
              <a:t>функціональних</a:t>
            </a:r>
            <a:r>
              <a:rPr lang="ru-RU" sz="1400" dirty="0"/>
              <a:t> </a:t>
            </a:r>
            <a:r>
              <a:rPr lang="ru-RU" sz="1400" dirty="0" err="1"/>
              <a:t>можливостей</a:t>
            </a:r>
            <a:r>
              <a:rPr lang="ru-RU" sz="1400" dirty="0"/>
              <a:t> (анатомо-</a:t>
            </a:r>
            <a:r>
              <a:rPr lang="ru-RU" sz="1400" dirty="0" err="1"/>
              <a:t>фізіологічного</a:t>
            </a:r>
            <a:r>
              <a:rPr lang="ru-RU" sz="1400" dirty="0"/>
              <a:t> статусу) </a:t>
            </a:r>
            <a:r>
              <a:rPr lang="ru-RU" sz="1400" dirty="0" err="1"/>
              <a:t>організму</a:t>
            </a:r>
            <a:r>
              <a:rPr lang="ru-RU" sz="1400" dirty="0"/>
              <a:t>, </a:t>
            </a:r>
            <a:r>
              <a:rPr lang="ru-RU" sz="1400" dirty="0" err="1"/>
              <a:t>працездатності</a:t>
            </a:r>
            <a:r>
              <a:rPr lang="ru-RU" sz="1400" dirty="0"/>
              <a:t> і </a:t>
            </a:r>
            <a:r>
              <a:rPr lang="ru-RU" sz="1400" dirty="0" err="1"/>
              <a:t>креативності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, яка </a:t>
            </a:r>
            <a:r>
              <a:rPr lang="ru-RU" sz="1400" dirty="0" err="1"/>
              <a:t>потерпіла</a:t>
            </a:r>
            <a:r>
              <a:rPr lang="ru-RU" sz="1400" dirty="0"/>
              <a:t>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захворювань</a:t>
            </a:r>
            <a:r>
              <a:rPr lang="ru-RU" sz="1400" dirty="0"/>
              <a:t>, травм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несприятливих</a:t>
            </a:r>
            <a:r>
              <a:rPr lang="ru-RU" sz="1400" dirty="0"/>
              <a:t> </a:t>
            </a:r>
            <a:r>
              <a:rPr lang="ru-RU" sz="1400" dirty="0" err="1"/>
              <a:t>фізичних</a:t>
            </a:r>
            <a:r>
              <a:rPr lang="ru-RU" sz="1400" dirty="0"/>
              <a:t>, </a:t>
            </a:r>
            <a:r>
              <a:rPr lang="ru-RU" sz="1400" dirty="0" err="1"/>
              <a:t>виробничих</a:t>
            </a:r>
            <a:r>
              <a:rPr lang="ru-RU" sz="1400" dirty="0"/>
              <a:t>, </a:t>
            </a:r>
            <a:r>
              <a:rPr lang="ru-RU" sz="1400" dirty="0" err="1"/>
              <a:t>соціальних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чинників</a:t>
            </a:r>
            <a:r>
              <a:rPr lang="ru-RU" sz="1400" dirty="0"/>
              <a:t> </a:t>
            </a:r>
            <a:r>
              <a:rPr lang="ru-RU" sz="1100" dirty="0"/>
              <a:t>(</a:t>
            </a:r>
            <a:r>
              <a:rPr lang="ru-RU" sz="1100" dirty="0" err="1"/>
              <a:t>Н.А.Пересадін</a:t>
            </a:r>
            <a:r>
              <a:rPr lang="ru-RU" sz="1100" dirty="0"/>
              <a:t>, </a:t>
            </a:r>
            <a:r>
              <a:rPr lang="ru-RU" sz="1100" dirty="0" err="1"/>
              <a:t>Т.В.Д’яченко</a:t>
            </a:r>
            <a:r>
              <a:rPr lang="ru-RU" sz="11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95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634082"/>
          </a:xfrm>
        </p:spPr>
        <p:txBody>
          <a:bodyPr>
            <a:normAutofit fontScale="90000"/>
          </a:bodyPr>
          <a:lstStyle/>
          <a:p>
            <a:r>
              <a:rPr lang="uk-UA" sz="2400" i="1" dirty="0"/>
              <a:t>Історичні аспекти розвитку та становлення фізичної реабілітації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2400" dirty="0" smtClean="0"/>
              <a:t>у </a:t>
            </a:r>
            <a:r>
              <a:rPr lang="en-US" sz="2400" dirty="0" smtClean="0"/>
              <a:t>1903</a:t>
            </a:r>
            <a:r>
              <a:rPr lang="uk-UA" sz="2400" dirty="0" smtClean="0"/>
              <a:t> році </a:t>
            </a:r>
            <a:r>
              <a:rPr lang="uk-UA" sz="2400" dirty="0" err="1" smtClean="0"/>
              <a:t>Франц</a:t>
            </a:r>
            <a:r>
              <a:rPr lang="uk-UA" sz="2400" dirty="0" smtClean="0"/>
              <a:t> Йозеф </a:t>
            </a:r>
            <a:r>
              <a:rPr lang="uk-UA" sz="2400" dirty="0" err="1" smtClean="0"/>
              <a:t>Раттер</a:t>
            </a:r>
            <a:r>
              <a:rPr lang="uk-UA" sz="2400" dirty="0" smtClean="0"/>
              <a:t> фон Бус вперше використовує поняття «реабілітація»</a:t>
            </a:r>
            <a:r>
              <a:rPr lang="en-US" dirty="0" smtClean="0"/>
              <a:t> </a:t>
            </a:r>
            <a:r>
              <a:rPr lang="uk-UA" sz="2400" dirty="0" smtClean="0"/>
              <a:t>у книзі «Система загального піклування над бідними (благодійна діяльність).</a:t>
            </a:r>
          </a:p>
          <a:p>
            <a:pPr algn="just"/>
            <a:r>
              <a:rPr lang="uk-UA" sz="2400" dirty="0" smtClean="0"/>
              <a:t>з 1918 року слово «реабілітація» почало вживатись у зв'язку з організацією в Нью-Йорку Інституту Червоного хреста для людини з інвалідністю.</a:t>
            </a:r>
          </a:p>
          <a:p>
            <a:pPr algn="just"/>
            <a:r>
              <a:rPr lang="uk-UA" sz="2400" dirty="0" smtClean="0"/>
              <a:t>у 1921 році заснування Національної американської асоціації жінок фізичних </a:t>
            </a:r>
            <a:r>
              <a:rPr lang="uk-UA" sz="2400" dirty="0" err="1" smtClean="0"/>
              <a:t>реабілітологів</a:t>
            </a:r>
            <a:endParaRPr lang="uk-UA" sz="2400" dirty="0" smtClean="0"/>
          </a:p>
          <a:p>
            <a:pPr algn="just"/>
            <a:r>
              <a:rPr lang="ru-RU" sz="2400" dirty="0"/>
              <a:t>1922 </a:t>
            </a:r>
            <a:r>
              <a:rPr lang="ru-RU" sz="2400" dirty="0" err="1"/>
              <a:t>році</a:t>
            </a:r>
            <a:r>
              <a:rPr lang="ru-RU" sz="2400" dirty="0"/>
              <a:t> у </a:t>
            </a:r>
            <a:r>
              <a:rPr lang="ru-RU" sz="2400" dirty="0" smtClean="0"/>
              <a:t>США </a:t>
            </a:r>
            <a:r>
              <a:rPr lang="ru-RU" sz="2400" dirty="0" err="1" smtClean="0"/>
              <a:t>створене</a:t>
            </a:r>
            <a:r>
              <a:rPr lang="ru-RU" sz="2400" dirty="0" smtClean="0"/>
              <a:t> </a:t>
            </a:r>
            <a:r>
              <a:rPr lang="ru-RU" sz="2400" dirty="0" err="1"/>
              <a:t>Міжнародне</a:t>
            </a:r>
            <a:r>
              <a:rPr lang="ru-RU" sz="2400" dirty="0"/>
              <a:t> </a:t>
            </a:r>
            <a:r>
              <a:rPr lang="ru-RU" sz="2400" dirty="0" err="1"/>
              <a:t>товариство</a:t>
            </a:r>
            <a:r>
              <a:rPr lang="ru-RU" sz="2400" dirty="0"/>
              <a:t> по догляду за </a:t>
            </a:r>
            <a:r>
              <a:rPr lang="ru-RU" sz="2400" dirty="0" err="1"/>
              <a:t>дітьми-каліками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 взяло на себе </a:t>
            </a:r>
            <a:r>
              <a:rPr lang="ru-RU" sz="2400" dirty="0" err="1"/>
              <a:t>розробку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важливих</a:t>
            </a:r>
            <a:r>
              <a:rPr lang="ru-RU" sz="2400" dirty="0"/>
              <a:t> </a:t>
            </a:r>
            <a:r>
              <a:rPr lang="ru-RU" sz="2400" dirty="0" err="1"/>
              <a:t>питань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/>
              <a:t>.</a:t>
            </a:r>
            <a:endParaRPr lang="uk-UA" sz="2400" dirty="0" smtClean="0"/>
          </a:p>
          <a:p>
            <a:pPr algn="just"/>
            <a:r>
              <a:rPr lang="uk-UA" sz="2400" dirty="0" smtClean="0"/>
              <a:t>у 1933 році в Австралії було відкрито клініку, яка спеціалізувалась на лікуванні поліомієліту лише засобами фізичної реабілітації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1950 </a:t>
            </a:r>
            <a:r>
              <a:rPr lang="uk-UA" sz="2400" dirty="0" smtClean="0">
                <a:latin typeface="+mj-lt"/>
                <a:cs typeface="Times New Roman" pitchFamily="18" charset="0"/>
              </a:rPr>
              <a:t>році питання реабілітації розглядається Організацією Об'єднаних Націй, яка закликала держави до міжнародного співробітництва у розроблені програми і координації дій з реабілітації людей з інвалідністю</a:t>
            </a:r>
          </a:p>
          <a:p>
            <a:pPr algn="just"/>
            <a:r>
              <a:rPr lang="ru-RU" sz="2400" dirty="0"/>
              <a:t>У 1958 </a:t>
            </a:r>
            <a:r>
              <a:rPr lang="ru-RU" sz="2400" dirty="0" err="1"/>
              <a:t>році</a:t>
            </a:r>
            <a:r>
              <a:rPr lang="ru-RU" sz="2400" dirty="0"/>
              <a:t> на </a:t>
            </a:r>
            <a:r>
              <a:rPr lang="ru-RU" sz="2400" dirty="0" err="1"/>
              <a:t>засіданні</a:t>
            </a:r>
            <a:r>
              <a:rPr lang="ru-RU" sz="2400" dirty="0"/>
              <a:t> </a:t>
            </a:r>
            <a:r>
              <a:rPr lang="ru-RU" sz="2400" dirty="0" err="1"/>
              <a:t>Комітету</a:t>
            </a:r>
            <a:r>
              <a:rPr lang="ru-RU" sz="2400" dirty="0"/>
              <a:t> </a:t>
            </a:r>
            <a:r>
              <a:rPr lang="ru-RU" sz="2400" dirty="0" err="1"/>
              <a:t>експертів</a:t>
            </a:r>
            <a:r>
              <a:rPr lang="ru-RU" sz="2400" dirty="0"/>
              <a:t> ВООЗ з </a:t>
            </a:r>
            <a:r>
              <a:rPr lang="ru-RU" sz="2400" dirty="0" err="1"/>
              <a:t>медичної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наголошено</a:t>
            </a:r>
            <a:r>
              <a:rPr lang="ru-RU" sz="2400" dirty="0"/>
              <a:t> на </a:t>
            </a:r>
            <a:r>
              <a:rPr lang="ru-RU" sz="2400" dirty="0" err="1"/>
              <a:t>необхідності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/>
              <a:t> для </a:t>
            </a:r>
            <a:r>
              <a:rPr lang="ru-RU" sz="2400" dirty="0" err="1"/>
              <a:t>зменшення</a:t>
            </a:r>
            <a:r>
              <a:rPr lang="ru-RU" sz="2400" dirty="0"/>
              <a:t> </a:t>
            </a:r>
            <a:r>
              <a:rPr lang="ru-RU" sz="2400" dirty="0" err="1"/>
              <a:t>негативних</a:t>
            </a:r>
            <a:r>
              <a:rPr lang="ru-RU" sz="2400" dirty="0"/>
              <a:t> </a:t>
            </a:r>
            <a:r>
              <a:rPr lang="ru-RU" sz="2400" dirty="0" err="1"/>
              <a:t>фізичних</a:t>
            </a:r>
            <a:r>
              <a:rPr lang="ru-RU" sz="2400" dirty="0"/>
              <a:t>, </a:t>
            </a:r>
            <a:r>
              <a:rPr lang="ru-RU" sz="2400" dirty="0" err="1"/>
              <a:t>психічних</a:t>
            </a:r>
            <a:r>
              <a:rPr lang="ru-RU" sz="2400" dirty="0"/>
              <a:t>,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наслідків</a:t>
            </a:r>
            <a:r>
              <a:rPr lang="ru-RU" sz="2400" dirty="0"/>
              <a:t> </a:t>
            </a:r>
            <a:r>
              <a:rPr lang="ru-RU" sz="2400" dirty="0" err="1"/>
              <a:t>захворювань</a:t>
            </a:r>
            <a:r>
              <a:rPr lang="ru-RU" sz="2400" dirty="0"/>
              <a:t> і </a:t>
            </a:r>
            <a:r>
              <a:rPr lang="ru-RU" sz="2400" dirty="0" err="1"/>
              <a:t>звернено</a:t>
            </a:r>
            <a:r>
              <a:rPr lang="ru-RU" sz="2400" dirty="0"/>
              <a:t> </a:t>
            </a:r>
            <a:r>
              <a:rPr lang="ru-RU" sz="2400" dirty="0" err="1"/>
              <a:t>увагу</a:t>
            </a:r>
            <a:r>
              <a:rPr lang="ru-RU" sz="2400" dirty="0"/>
              <a:t> на </a:t>
            </a:r>
            <a:r>
              <a:rPr lang="ru-RU" sz="2400" dirty="0" err="1"/>
              <a:t>доцільність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реабілітаційних</a:t>
            </a:r>
            <a:r>
              <a:rPr lang="ru-RU" sz="2400" dirty="0"/>
              <a:t> служб</a:t>
            </a:r>
            <a:endParaRPr lang="en-US" sz="26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ru-RU" sz="2400" dirty="0"/>
              <a:t>у 1961 </a:t>
            </a:r>
            <a:r>
              <a:rPr lang="ru-RU" sz="2400" dirty="0" err="1" smtClean="0"/>
              <a:t>році</a:t>
            </a:r>
            <a:r>
              <a:rPr lang="en-US" sz="2400" dirty="0" smtClean="0"/>
              <a:t> </a:t>
            </a:r>
            <a:r>
              <a:rPr lang="ru-RU" sz="2400" dirty="0" err="1" smtClean="0"/>
              <a:t>Варшавська</a:t>
            </a:r>
            <a:r>
              <a:rPr lang="ru-RU" sz="2400" dirty="0" smtClean="0"/>
              <a:t> </a:t>
            </a:r>
            <a:r>
              <a:rPr lang="ru-RU" sz="2400" dirty="0" err="1"/>
              <a:t>медична</a:t>
            </a:r>
            <a:r>
              <a:rPr lang="ru-RU" sz="2400" dirty="0"/>
              <a:t> </a:t>
            </a:r>
            <a:r>
              <a:rPr lang="ru-RU" sz="2400" dirty="0" err="1"/>
              <a:t>академія</a:t>
            </a:r>
            <a:r>
              <a:rPr lang="ru-RU" sz="2400" dirty="0"/>
              <a:t> </a:t>
            </a:r>
            <a:r>
              <a:rPr lang="ru-RU" sz="2400" dirty="0" err="1"/>
              <a:t>однією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перших у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відкрила</a:t>
            </a:r>
            <a:r>
              <a:rPr lang="ru-RU" sz="2400" dirty="0"/>
              <a:t> </a:t>
            </a:r>
            <a:r>
              <a:rPr lang="ru-RU" sz="2400" dirty="0" smtClean="0"/>
              <a:t>кафедру </a:t>
            </a:r>
            <a:r>
              <a:rPr lang="ru-RU" sz="2400" dirty="0"/>
              <a:t>і </a:t>
            </a:r>
            <a:r>
              <a:rPr lang="ru-RU" sz="2400" dirty="0" err="1"/>
              <a:t>клініку</a:t>
            </a:r>
            <a:r>
              <a:rPr lang="ru-RU" sz="2400" dirty="0"/>
              <a:t> </a:t>
            </a:r>
            <a:r>
              <a:rPr lang="ru-RU" sz="2400" dirty="0" err="1"/>
              <a:t>реабілітації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dirty="0" smtClean="0"/>
              <a:t>1998 </a:t>
            </a:r>
            <a:r>
              <a:rPr lang="ru-RU" sz="2400" dirty="0"/>
              <a:t>р. До </a:t>
            </a:r>
            <a:r>
              <a:rPr lang="ru-RU" sz="2400" dirty="0" err="1"/>
              <a:t>класифікатора</a:t>
            </a:r>
            <a:r>
              <a:rPr lang="ru-RU" sz="2400" dirty="0"/>
              <a:t> </a:t>
            </a:r>
            <a:r>
              <a:rPr lang="ru-RU" sz="2400" dirty="0" err="1"/>
              <a:t>спеціальностей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внесено </a:t>
            </a:r>
            <a:r>
              <a:rPr lang="ru-RU" sz="2400" dirty="0" err="1"/>
              <a:t>запис</a:t>
            </a:r>
            <a:r>
              <a:rPr lang="ru-RU" sz="2400" dirty="0"/>
              <a:t> </a:t>
            </a:r>
            <a:r>
              <a:rPr lang="uk-UA" sz="2400" dirty="0" smtClean="0"/>
              <a:t>«</a:t>
            </a:r>
            <a:r>
              <a:rPr lang="ru-RU" sz="2400" dirty="0" err="1" smtClean="0"/>
              <a:t>Фахівець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фізичної</a:t>
            </a:r>
            <a:r>
              <a:rPr lang="ru-RU" sz="2400" dirty="0"/>
              <a:t> </a:t>
            </a:r>
            <a:r>
              <a:rPr lang="ru-RU" sz="2400" dirty="0" err="1" smtClean="0"/>
              <a:t>реабілітації</a:t>
            </a:r>
            <a:r>
              <a:rPr lang="ru-RU" sz="2400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08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827584" y="620688"/>
            <a:ext cx="7488832" cy="511256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Основна</a:t>
            </a:r>
            <a:r>
              <a:rPr lang="ru-RU" sz="2400" dirty="0"/>
              <a:t> мета </a:t>
            </a:r>
            <a:r>
              <a:rPr lang="ru-RU" sz="2400" dirty="0" err="1"/>
              <a:t>реабілітації</a:t>
            </a:r>
            <a:r>
              <a:rPr lang="ru-RU" sz="2400" dirty="0"/>
              <a:t> – </a:t>
            </a:r>
            <a:r>
              <a:rPr lang="ru-RU" sz="2400" dirty="0" err="1"/>
              <a:t>повернення</a:t>
            </a:r>
            <a:r>
              <a:rPr lang="ru-RU" sz="2400" dirty="0"/>
              <a:t> </a:t>
            </a:r>
            <a:r>
              <a:rPr lang="ru-RU" sz="2400" dirty="0" err="1"/>
              <a:t>максимальної</a:t>
            </a:r>
            <a:r>
              <a:rPr lang="ru-RU" sz="2400" dirty="0"/>
              <a:t> </a:t>
            </a:r>
            <a:r>
              <a:rPr lang="ru-RU" sz="2400" dirty="0" err="1"/>
              <a:t>кількості</a:t>
            </a:r>
            <a:r>
              <a:rPr lang="ru-RU" sz="2400" dirty="0"/>
              <a:t> </a:t>
            </a:r>
            <a:r>
              <a:rPr lang="ru-RU" sz="2400" dirty="0" err="1"/>
              <a:t>хворих</a:t>
            </a:r>
            <a:r>
              <a:rPr lang="ru-RU" sz="2400" dirty="0"/>
              <a:t> </a:t>
            </a:r>
            <a:r>
              <a:rPr lang="ru-RU" sz="2400" dirty="0" smtClean="0"/>
              <a:t>та людей з </a:t>
            </a:r>
            <a:r>
              <a:rPr lang="ru-RU" sz="2400" dirty="0" err="1" smtClean="0"/>
              <a:t>інвалідністю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соціально</a:t>
            </a:r>
            <a:r>
              <a:rPr lang="ru-RU" sz="2400" dirty="0"/>
              <a:t> </a:t>
            </a:r>
            <a:r>
              <a:rPr lang="ru-RU" sz="2400" dirty="0" err="1"/>
              <a:t>корисної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як </a:t>
            </a:r>
            <a:r>
              <a:rPr lang="ru-RU" sz="2400" dirty="0" err="1"/>
              <a:t>необхідної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здорового і </a:t>
            </a:r>
            <a:r>
              <a:rPr lang="ru-RU" sz="2400" dirty="0" err="1"/>
              <a:t>повноцінного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endParaRPr lang="ru-RU" sz="24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5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1148</Words>
  <Application>Microsoft Office PowerPoint</Application>
  <PresentationFormat>Экран (4:3)</PresentationFormat>
  <Paragraphs>113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ЗАГАЛЬНІ ПОЛОЖЕННЯ ДИСЦИПЛІНИ «ОСНОВИ ФІЗИЧНОЇ РЕАБІЛІТАЦІЇ»</vt:lpstr>
      <vt:lpstr>Презентация PowerPoint</vt:lpstr>
      <vt:lpstr>Фактори, що впливають на здоров'я людини</vt:lpstr>
      <vt:lpstr>Презентация PowerPoint</vt:lpstr>
      <vt:lpstr>  </vt:lpstr>
      <vt:lpstr>Презентация PowerPoint</vt:lpstr>
      <vt:lpstr>Презентация PowerPoint</vt:lpstr>
      <vt:lpstr>Історичні аспекти розвитку та становлення фізичної реабілітації</vt:lpstr>
      <vt:lpstr>Презентация PowerPoint</vt:lpstr>
      <vt:lpstr>Презентация PowerPoint</vt:lpstr>
      <vt:lpstr>фахівець з фізичної реабілітації виконує свої професійні обов’язки в: </vt:lpstr>
      <vt:lpstr>Професійні обов’язки фахівця з фізичної реабілітації</vt:lpstr>
      <vt:lpstr>ОРГАНІЗАЦІЯ ТА УПРАВЛІННЯ СИСТЕМОЮ РЕАБІЛІТАЦІЇ ХВОРИХ</vt:lpstr>
      <vt:lpstr>Управління системою реабілітації </vt:lpstr>
      <vt:lpstr>Мультидисциплінарна команда –  це група фахівців різних спеціальностей, які надають реабілітаційні послуги особі, яка їх потребує,  для забезпечення відновлення або компенсації наявних обмежень життєдіяльності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ПОЛОЖЕННЯ ДИСЦИПЛІНИ «ОСНОВИ ФІЗИЧНОЇ РЕАБІЛІТАЦІЇ»</dc:title>
  <cp:lastModifiedBy>А328</cp:lastModifiedBy>
  <cp:revision>57</cp:revision>
  <dcterms:modified xsi:type="dcterms:W3CDTF">2021-08-31T08:33:37Z</dcterms:modified>
</cp:coreProperties>
</file>