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72195-A777-46D2-8A7F-1D83DE825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509AB1-AD89-4CAE-8FA8-B141C1E46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64E29-9852-4C1D-9B0E-CA33E0F9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0F0D7-4797-4C05-AB4C-84418589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4FFF5-F873-489D-A5C5-9AD6C428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57B42-074C-4B73-86ED-B1FEBE01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8F6C2-8899-479C-A3E0-5A53A45F2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E64171-6CFC-4F9B-BEB2-6D8A6F77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7423C-D8EF-4B36-A18E-9B7E726C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6E3DE-8FA1-4E3D-917C-265B0741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AD23FE-30CB-4FDF-8A61-1E76731A0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DE8F26-75E2-4458-8F83-02A0A285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FE8FB-1364-4E3F-AA16-C4699F9D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C9D16B-CC1C-4CF2-A5DD-CD5AEEA6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49101-443C-4E0B-98B5-B74BBADA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4B895-67CC-4BA3-BD47-89B1259D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1ED4B-1975-4EE7-A327-EC770E6D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B8007-ED78-4E7C-B213-3001B353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78A60F-AF14-4703-B0CC-0A797B68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DC11-28E8-4C63-A7F6-80BBCDC8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0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C057D-EED5-448F-BBF2-E6A8BE58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599AFD-8323-4A71-8199-CC202AEB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93FC8-7E46-466E-95F2-BC073F943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18758-47E8-4291-96A8-245ECDDC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AED5F-DD65-4CC0-BB94-02DD6AD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44F2A-4C47-46C2-BB48-14435BED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0BCDB-2B82-455E-B2D4-A0095DF4A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88CC2B-D619-4133-AD93-6971BE9D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801BA-35FB-4DFB-86DD-605B2A6B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EC08E8-3B1A-4607-8612-7919CE14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58B08B-0429-4B68-A37B-7CB95392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98605-94FC-4788-ACF8-847CC4AB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815C2-73B6-4B67-937B-067F94564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FAD04-017E-47D3-B096-8EC19ADE0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C79D05-FEAD-42AF-BC41-E3F7D14F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5C56B6-03A5-4593-BA16-B7B3F434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C4081A-1B12-4681-8C9F-7F2825ED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53AC4A-FB28-4969-B5A2-85850CE4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9B0E26-E670-4022-ADC3-939063A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4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7C0DD-81DE-471E-BBC9-BEB7D7BA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89E327-8418-494C-A8B9-884E5E76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170D26-99E4-4568-87DA-CF634AFD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7F83F0-2A74-4FA5-A509-A4D3E3CC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3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EE95CE-A18C-441B-BD20-FE526E8E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791BAB-A5B5-450C-9437-18E1D136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B7D813-6EBA-468C-9961-67EDC12E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53D29-13E2-496E-AB41-DD529269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A11B9D-8A82-4196-950B-C48910AD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AD2B23-B931-4B36-89E5-2F07CAF1F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AFC72-3803-4A52-BA32-FF1C056A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6C7D2-FD77-4F80-9648-A0B14748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7AB425-9AB8-4D8E-B85A-43651115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5F636-BA9B-43CC-9D6B-49C57917D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4D0344-B2AC-4967-91D5-C97111AA7A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AD3E1-8779-4F69-97D1-C890F3C8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6D368-ED51-4301-96F5-2D4FA777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6831D-3C41-4105-946A-17C6D5BC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196484-37DC-4D4B-9631-D312AFD7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5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7A644-0A81-4A77-A427-27D5F56E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C0C20-86E0-4C85-8F2B-55ADECE5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3175-1914-4D0A-AFA1-B9F9F892F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50FE9-546B-41D4-BEED-2F6D330AFC43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3416D-12C6-449A-9AB5-9FA789437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40363-B4C6-456A-8C8E-452FB21FD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2BEE-E033-46B4-86DF-0E48C4290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znu.edu.ua/course/view.php?id=5557" TargetMode="External"/><Relationship Id="rId2" Type="http://schemas.openxmlformats.org/officeDocument/2006/relationships/hyperlink" Target="mailto:yana_kr@yahoo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25B75-49F9-479A-B5CB-11E8EBE69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b="1" dirty="0" err="1"/>
              <a:t>Література</a:t>
            </a:r>
            <a:r>
              <a:rPr lang="en-US" sz="4100" b="1" dirty="0"/>
              <a:t> </a:t>
            </a:r>
            <a:r>
              <a:rPr lang="en-US" sz="4100" b="1" dirty="0" err="1"/>
              <a:t>країни</a:t>
            </a:r>
            <a:r>
              <a:rPr lang="en-US" sz="4100" b="1" dirty="0"/>
              <a:t>, </a:t>
            </a:r>
            <a:r>
              <a:rPr lang="en-US" sz="4100" b="1" dirty="0" err="1"/>
              <a:t>мова</a:t>
            </a:r>
            <a:r>
              <a:rPr lang="en-US" sz="4100" b="1" dirty="0"/>
              <a:t> </a:t>
            </a:r>
            <a:r>
              <a:rPr lang="en-US" sz="4100" b="1" dirty="0" err="1"/>
              <a:t>якої</a:t>
            </a:r>
            <a:r>
              <a:rPr lang="en-US" sz="4100" b="1" dirty="0"/>
              <a:t> </a:t>
            </a:r>
            <a:r>
              <a:rPr lang="en-US" sz="4100" b="1" dirty="0" err="1"/>
              <a:t>вивчається</a:t>
            </a:r>
            <a:r>
              <a:rPr lang="uk-UA" sz="4100" b="1" dirty="0"/>
              <a:t> (німецька)</a:t>
            </a:r>
            <a:endParaRPr lang="en-US" sz="41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559588-147C-4127-AD10-F5A440156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Викладач</a:t>
            </a:r>
            <a:r>
              <a:rPr lang="en-US" sz="2000" b="1" dirty="0"/>
              <a:t> – </a:t>
            </a:r>
            <a:r>
              <a:rPr lang="ru-RU" sz="2000" b="1" dirty="0"/>
              <a:t>доцент </a:t>
            </a:r>
            <a:r>
              <a:rPr lang="en-US" sz="2000" b="1" dirty="0"/>
              <a:t>Кравченко Яна </a:t>
            </a:r>
            <a:r>
              <a:rPr lang="en-US" sz="2000" b="1" dirty="0" err="1"/>
              <a:t>Павлівна</a:t>
            </a:r>
            <a:endParaRPr lang="en-US" sz="2000" b="1" dirty="0"/>
          </a:p>
          <a:p>
            <a:pPr algn="l"/>
            <a:r>
              <a:rPr lang="ru-RU" sz="2000" u="sng" dirty="0">
                <a:hlinkClick r:id="rId2"/>
              </a:rPr>
              <a:t>    </a:t>
            </a:r>
            <a:r>
              <a:rPr lang="en-US" sz="2000" dirty="0">
                <a:hlinkClick r:id="rId2"/>
              </a:rPr>
              <a:t>yana_kr@yahoo.com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Посилання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курс</a:t>
            </a:r>
            <a:r>
              <a:rPr lang="en-US" sz="2000" dirty="0"/>
              <a:t> в Moodle: </a:t>
            </a:r>
            <a:r>
              <a:rPr lang="en-US" sz="2000" u="sng" dirty="0">
                <a:effectLst/>
                <a:hlinkClick r:id="rId3"/>
              </a:rPr>
              <a:t>https://moodle.znu.edu.ua/course/view.php?id=5557</a:t>
            </a:r>
            <a:endParaRPr lang="en-US" sz="2000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/>
              <a:t>Структура</a:t>
            </a:r>
            <a:r>
              <a:rPr lang="en-US" sz="2000" b="1" dirty="0"/>
              <a:t> </a:t>
            </a:r>
            <a:r>
              <a:rPr lang="en-US" sz="2000" b="1" dirty="0" err="1"/>
              <a:t>курсу</a:t>
            </a:r>
            <a:r>
              <a:rPr lang="en-US" sz="2000" b="1" dirty="0"/>
              <a:t>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Лекції</a:t>
            </a:r>
            <a:r>
              <a:rPr lang="en-US" sz="2000" dirty="0"/>
              <a:t> – </a:t>
            </a:r>
            <a:r>
              <a:rPr lang="uk-UA" sz="2000" dirty="0"/>
              <a:t>8</a:t>
            </a:r>
            <a:r>
              <a:rPr lang="en-US" sz="2000" dirty="0"/>
              <a:t> </a:t>
            </a:r>
            <a:r>
              <a:rPr lang="en-US" sz="2000" dirty="0" err="1"/>
              <a:t>год</a:t>
            </a:r>
            <a:r>
              <a:rPr lang="en-US" sz="20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Семінари</a:t>
            </a:r>
            <a:r>
              <a:rPr lang="en-US" sz="2000" dirty="0"/>
              <a:t> – </a:t>
            </a:r>
            <a:r>
              <a:rPr lang="uk-UA" sz="2000" dirty="0"/>
              <a:t>8</a:t>
            </a:r>
            <a:r>
              <a:rPr lang="en-US" sz="2000" dirty="0"/>
              <a:t> </a:t>
            </a:r>
            <a:r>
              <a:rPr lang="en-US" sz="2000" dirty="0" err="1"/>
              <a:t>год</a:t>
            </a:r>
            <a:r>
              <a:rPr lang="en-US" sz="2000" dirty="0"/>
              <a:t>.</a:t>
            </a:r>
            <a:endParaRPr lang="ru-RU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uk-UA" sz="2000" dirty="0"/>
              <a:t>ІДЗ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Залік</a:t>
            </a:r>
            <a:r>
              <a:rPr lang="en-US" sz="2000" dirty="0"/>
              <a:t> </a:t>
            </a:r>
          </a:p>
        </p:txBody>
      </p:sp>
      <p:pic>
        <p:nvPicPr>
          <p:cNvPr id="6" name="Рисунок 5" descr="Изображение выглядит как внешний, здание, дорога, улица&#10;&#10;Автоматически созданное описание">
            <a:extLst>
              <a:ext uri="{FF2B5EF4-FFF2-40B4-BE49-F238E27FC236}">
                <a16:creationId xmlns:a16="http://schemas.microsoft.com/office/drawing/2014/main" id="{7370C455-46C1-45D8-AF14-EFDE4E471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68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107E-01E8-43EA-9C15-3C21194C0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422036"/>
            <a:ext cx="6586491" cy="104100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b="1" dirty="0"/>
              <a:t>І. </a:t>
            </a:r>
            <a:r>
              <a:rPr lang="en-US" sz="3100" b="1" dirty="0" err="1"/>
              <a:t>Франко</a:t>
            </a:r>
            <a:r>
              <a:rPr lang="en-US" sz="3100" b="1" dirty="0"/>
              <a:t> “</a:t>
            </a:r>
            <a:r>
              <a:rPr lang="en-US" sz="3100" b="1" dirty="0" err="1"/>
              <a:t>Інтернаціоналізм</a:t>
            </a:r>
            <a:r>
              <a:rPr lang="en-US" sz="3100" b="1" dirty="0"/>
              <a:t> і </a:t>
            </a:r>
            <a:r>
              <a:rPr lang="en-US" sz="3100" b="1" dirty="0" err="1"/>
              <a:t>націоналізм</a:t>
            </a:r>
            <a:r>
              <a:rPr lang="en-US" sz="3100" b="1" dirty="0"/>
              <a:t> у </a:t>
            </a:r>
            <a:r>
              <a:rPr lang="en-US" sz="3100" b="1" dirty="0" err="1"/>
              <a:t>сучасних</a:t>
            </a:r>
            <a:r>
              <a:rPr lang="en-US" sz="3100" b="1" dirty="0"/>
              <a:t> </a:t>
            </a:r>
            <a:r>
              <a:rPr lang="en-US" sz="3100" b="1" dirty="0" err="1"/>
              <a:t>літературах</a:t>
            </a:r>
            <a:r>
              <a:rPr lang="en-US" sz="3100" b="1" dirty="0"/>
              <a:t>”</a:t>
            </a:r>
            <a:r>
              <a:rPr lang="uk-UA" sz="3100" b="1" dirty="0"/>
              <a:t> (1898)</a:t>
            </a:r>
            <a:endParaRPr lang="en-US" sz="31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E45D09-4614-4774-B69A-4379A8A7F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E7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97A34BC0-E44E-48CD-B4C4-32E6C095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809227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uk-UA" sz="2800" dirty="0"/>
              <a:t>П</a:t>
            </a:r>
            <a:r>
              <a:rPr lang="en-US" sz="2800" dirty="0" err="1"/>
              <a:t>рикмети</a:t>
            </a:r>
            <a:r>
              <a:rPr lang="en-US" sz="2800" dirty="0"/>
              <a:t> </a:t>
            </a:r>
            <a:r>
              <a:rPr lang="en-US" sz="2800" dirty="0" err="1"/>
              <a:t>літератури</a:t>
            </a:r>
            <a:r>
              <a:rPr lang="en-US" sz="2800" dirty="0"/>
              <a:t> XIX </a:t>
            </a:r>
            <a:r>
              <a:rPr lang="en-US" sz="2800" dirty="0" err="1"/>
              <a:t>ст</a:t>
            </a:r>
            <a:r>
              <a:rPr lang="en-US" sz="2800" dirty="0"/>
              <a:t>.</a:t>
            </a:r>
            <a:r>
              <a:rPr lang="uk-UA" sz="2800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розширення</a:t>
            </a:r>
            <a:r>
              <a:rPr lang="en-US" sz="2800" dirty="0"/>
              <a:t> </a:t>
            </a:r>
            <a:r>
              <a:rPr lang="en-US" sz="2800" dirty="0" err="1"/>
              <a:t>давніх</a:t>
            </a:r>
            <a:r>
              <a:rPr lang="en-US" sz="2800" dirty="0"/>
              <a:t> </a:t>
            </a:r>
            <a:r>
              <a:rPr lang="en-US" sz="2800" dirty="0" err="1"/>
              <a:t>географічних</a:t>
            </a:r>
            <a:r>
              <a:rPr lang="en-US" sz="2800" dirty="0"/>
              <a:t> і </a:t>
            </a:r>
            <a:r>
              <a:rPr lang="en-US" sz="2800" dirty="0" err="1"/>
              <a:t>державно-етнографічних</a:t>
            </a:r>
            <a:r>
              <a:rPr lang="en-US" sz="2800" dirty="0"/>
              <a:t> </a:t>
            </a:r>
            <a:r>
              <a:rPr lang="en-US" sz="2800" b="1" dirty="0" err="1"/>
              <a:t>кордонів</a:t>
            </a:r>
            <a:r>
              <a:rPr lang="en-US" sz="2800" dirty="0"/>
              <a:t>, </a:t>
            </a:r>
            <a:r>
              <a:rPr lang="en-US" sz="2800" dirty="0" err="1"/>
              <a:t>величезний</a:t>
            </a:r>
            <a:r>
              <a:rPr lang="en-US" sz="2800" dirty="0"/>
              <a:t> </a:t>
            </a:r>
            <a:r>
              <a:rPr lang="en-US" sz="2800" dirty="0" err="1"/>
              <a:t>зріст</a:t>
            </a:r>
            <a:r>
              <a:rPr lang="en-US" sz="2800" dirty="0"/>
              <a:t> </a:t>
            </a:r>
            <a:r>
              <a:rPr lang="en-US" sz="2800" b="1" dirty="0" err="1"/>
              <a:t>комунікації</a:t>
            </a:r>
            <a:r>
              <a:rPr lang="en-US" sz="2800" dirty="0"/>
              <a:t>, </a:t>
            </a:r>
            <a:r>
              <a:rPr lang="en-US" sz="2800" dirty="0" err="1"/>
              <a:t>розширення</a:t>
            </a:r>
            <a:r>
              <a:rPr lang="en-US" sz="2800" dirty="0"/>
              <a:t> </a:t>
            </a:r>
            <a:r>
              <a:rPr lang="en-US" sz="2800" dirty="0" err="1"/>
              <a:t>літературних</a:t>
            </a:r>
            <a:r>
              <a:rPr lang="en-US" sz="2800" dirty="0"/>
              <a:t> </a:t>
            </a:r>
            <a:r>
              <a:rPr lang="en-US" sz="2800" dirty="0" err="1"/>
              <a:t>горизонтів</a:t>
            </a:r>
            <a:r>
              <a:rPr lang="en-US" sz="2800" dirty="0"/>
              <a:t>, </a:t>
            </a:r>
            <a:r>
              <a:rPr lang="en-US" sz="2800" b="1" dirty="0" err="1"/>
              <a:t>спільність</a:t>
            </a:r>
            <a:r>
              <a:rPr lang="en-US" sz="2800" b="1" dirty="0"/>
              <a:t> </a:t>
            </a:r>
            <a:r>
              <a:rPr lang="en-US" sz="2800" b="1" dirty="0" err="1"/>
              <a:t>ідей</a:t>
            </a:r>
            <a:r>
              <a:rPr lang="en-US" sz="2800" b="1" dirty="0"/>
              <a:t> </a:t>
            </a:r>
            <a:r>
              <a:rPr lang="en-US" sz="2800" dirty="0"/>
              <a:t>і </a:t>
            </a:r>
            <a:r>
              <a:rPr lang="en-US" sz="2800" dirty="0" err="1"/>
              <a:t>ідеалів</a:t>
            </a:r>
            <a:r>
              <a:rPr lang="en-US" sz="2800" dirty="0"/>
              <a:t> в </a:t>
            </a:r>
            <a:r>
              <a:rPr lang="en-US" sz="2800" dirty="0" err="1"/>
              <a:t>творах</a:t>
            </a:r>
            <a:r>
              <a:rPr lang="en-US" sz="2800" dirty="0"/>
              <a:t> </a:t>
            </a:r>
            <a:r>
              <a:rPr lang="en-US" sz="2800" b="1" dirty="0" err="1"/>
              <a:t>одного</a:t>
            </a:r>
            <a:r>
              <a:rPr lang="en-US" sz="2800" b="1" dirty="0"/>
              <a:t> </a:t>
            </a:r>
            <a:r>
              <a:rPr lang="en-US" sz="2800" b="1" dirty="0" err="1"/>
              <a:t>покоління</a:t>
            </a:r>
            <a:r>
              <a:rPr lang="en-US" sz="2800" b="1" dirty="0"/>
              <a:t> </a:t>
            </a:r>
            <a:r>
              <a:rPr lang="en-US" sz="2800" dirty="0"/>
              <a:t>в </a:t>
            </a:r>
            <a:r>
              <a:rPr lang="en-US" sz="2800" dirty="0" err="1"/>
              <a:t>різних</a:t>
            </a:r>
            <a:r>
              <a:rPr lang="en-US" sz="2800" dirty="0"/>
              <a:t> </a:t>
            </a:r>
            <a:r>
              <a:rPr lang="en-US" sz="2800" dirty="0" err="1"/>
              <a:t>країнах</a:t>
            </a:r>
            <a:r>
              <a:rPr lang="en-US" sz="2800" dirty="0"/>
              <a:t>, </a:t>
            </a:r>
            <a:r>
              <a:rPr lang="en-US" sz="2800" dirty="0" err="1"/>
              <a:t>однаковість</a:t>
            </a:r>
            <a:r>
              <a:rPr lang="en-US" sz="2800" dirty="0"/>
              <a:t> </a:t>
            </a:r>
            <a:r>
              <a:rPr lang="en-US" sz="2800" dirty="0" err="1"/>
              <a:t>літературного</a:t>
            </a:r>
            <a:r>
              <a:rPr lang="en-US" sz="2800" dirty="0"/>
              <a:t> </a:t>
            </a:r>
            <a:r>
              <a:rPr lang="en-US" sz="2800" b="1" dirty="0" err="1"/>
              <a:t>смаку</a:t>
            </a:r>
            <a:r>
              <a:rPr lang="en-US" sz="2800" dirty="0"/>
              <a:t> в </a:t>
            </a:r>
            <a:r>
              <a:rPr lang="en-US" sz="2800" dirty="0" err="1"/>
              <a:t>певних</a:t>
            </a:r>
            <a:r>
              <a:rPr lang="en-US" sz="2800" dirty="0"/>
              <a:t> </a:t>
            </a:r>
            <a:r>
              <a:rPr lang="en-US" sz="2800" dirty="0" err="1"/>
              <a:t>суспільних</a:t>
            </a:r>
            <a:r>
              <a:rPr lang="en-US" sz="2800" dirty="0"/>
              <a:t> </a:t>
            </a:r>
            <a:r>
              <a:rPr lang="en-US" sz="2800" dirty="0" err="1"/>
              <a:t>верствах</a:t>
            </a:r>
            <a:r>
              <a:rPr lang="en-US" sz="2800" dirty="0"/>
              <a:t> </a:t>
            </a:r>
            <a:r>
              <a:rPr lang="en-US" sz="2800" dirty="0" err="1"/>
              <a:t>різних</a:t>
            </a:r>
            <a:r>
              <a:rPr lang="en-US" sz="2800" dirty="0"/>
              <a:t> </a:t>
            </a:r>
            <a:r>
              <a:rPr lang="en-US" sz="2800" dirty="0" err="1"/>
              <a:t>народностей</a:t>
            </a:r>
            <a:r>
              <a:rPr lang="en-US" sz="2800" dirty="0"/>
              <a:t>, </a:t>
            </a:r>
            <a:r>
              <a:rPr lang="en-US" sz="2800" dirty="0" err="1"/>
              <a:t>панування</a:t>
            </a:r>
            <a:r>
              <a:rPr lang="en-US" sz="2800" dirty="0"/>
              <a:t> </a:t>
            </a:r>
            <a:r>
              <a:rPr lang="en-US" sz="2800" dirty="0" err="1"/>
              <a:t>певних</a:t>
            </a:r>
            <a:r>
              <a:rPr lang="en-US" sz="2800" dirty="0"/>
              <a:t> </a:t>
            </a:r>
            <a:r>
              <a:rPr lang="en-US" sz="2800" b="1" dirty="0" err="1"/>
              <a:t>традицій</a:t>
            </a:r>
            <a:r>
              <a:rPr lang="en-US" sz="2800" dirty="0"/>
              <a:t> і </a:t>
            </a:r>
            <a:r>
              <a:rPr lang="en-US" sz="2800" dirty="0" err="1"/>
              <a:t>літературної</a:t>
            </a:r>
            <a:r>
              <a:rPr lang="en-US" sz="2800" dirty="0"/>
              <a:t> </a:t>
            </a:r>
            <a:r>
              <a:rPr lang="en-US" sz="2800" b="1" dirty="0" err="1"/>
              <a:t>моди</a:t>
            </a:r>
            <a:r>
              <a:rPr lang="en-US" sz="2800" dirty="0"/>
              <a:t> в </a:t>
            </a:r>
            <a:r>
              <a:rPr lang="en-US" sz="2800" dirty="0" err="1"/>
              <a:t>усьому</a:t>
            </a:r>
            <a:r>
              <a:rPr lang="en-US" sz="2800" dirty="0"/>
              <a:t> </a:t>
            </a:r>
            <a:r>
              <a:rPr lang="en-US" sz="2800" dirty="0" err="1"/>
              <a:t>літературному</a:t>
            </a:r>
            <a:r>
              <a:rPr lang="en-US" sz="2800" dirty="0"/>
              <a:t> </a:t>
            </a:r>
            <a:r>
              <a:rPr lang="en-US" sz="2800" dirty="0" err="1"/>
              <a:t>світі</a:t>
            </a:r>
            <a:r>
              <a:rPr lang="uk-UA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558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C31F0-0FDB-4234-A84E-8AF6B01F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6" y="1"/>
            <a:ext cx="6952344" cy="1233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dirty="0" err="1">
                <a:solidFill>
                  <a:srgbClr val="000000"/>
                </a:solidFill>
              </a:rPr>
              <a:t>Концепція</a:t>
            </a:r>
            <a:r>
              <a:rPr lang="en-US" sz="3400" b="1" dirty="0">
                <a:solidFill>
                  <a:srgbClr val="000000"/>
                </a:solidFill>
              </a:rPr>
              <a:t> </a:t>
            </a:r>
            <a:r>
              <a:rPr lang="en-US" sz="3400" b="1" dirty="0" err="1">
                <a:solidFill>
                  <a:srgbClr val="000000"/>
                </a:solidFill>
              </a:rPr>
              <a:t>національного</a:t>
            </a:r>
            <a:r>
              <a:rPr lang="en-US" sz="3400" b="1" dirty="0">
                <a:solidFill>
                  <a:srgbClr val="000000"/>
                </a:solidFill>
              </a:rPr>
              <a:t> </a:t>
            </a:r>
            <a:r>
              <a:rPr lang="en-US" sz="3400" b="1" dirty="0" err="1">
                <a:solidFill>
                  <a:srgbClr val="000000"/>
                </a:solidFill>
              </a:rPr>
              <a:t>письменства</a:t>
            </a:r>
            <a:r>
              <a:rPr lang="en-US" sz="3400" b="1" dirty="0">
                <a:solidFill>
                  <a:srgbClr val="000000"/>
                </a:solidFill>
              </a:rPr>
              <a:t> </a:t>
            </a:r>
            <a:r>
              <a:rPr lang="en-US" sz="3400" b="1" dirty="0" err="1">
                <a:solidFill>
                  <a:srgbClr val="000000"/>
                </a:solidFill>
              </a:rPr>
              <a:t>І.Франка</a:t>
            </a:r>
            <a:endParaRPr lang="en-US" sz="3400" b="1" dirty="0">
              <a:solidFill>
                <a:srgbClr val="0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7EA77-1D96-48B6-A9CD-29B6DBDB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855" y="1086678"/>
            <a:ext cx="5733145" cy="5662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0000"/>
                </a:solidFill>
              </a:rPr>
              <a:t>“</a:t>
            </a:r>
            <a:r>
              <a:rPr lang="en-US" sz="2300" dirty="0" err="1">
                <a:solidFill>
                  <a:srgbClr val="000000"/>
                </a:solidFill>
              </a:rPr>
              <a:t>Кожен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сучасний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письменник</a:t>
            </a:r>
            <a:r>
              <a:rPr lang="en-US" sz="2300" dirty="0">
                <a:solidFill>
                  <a:srgbClr val="000000"/>
                </a:solidFill>
              </a:rPr>
              <a:t>...  …є </a:t>
            </a:r>
            <a:r>
              <a:rPr lang="en-US" sz="2300" dirty="0" err="1">
                <a:solidFill>
                  <a:srgbClr val="000000"/>
                </a:solidFill>
              </a:rPr>
              <a:t>неначе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дерево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що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своїм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корінням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впивається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якомога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глибше</a:t>
            </a:r>
            <a:r>
              <a:rPr lang="en-US" sz="2300" dirty="0">
                <a:solidFill>
                  <a:srgbClr val="000000"/>
                </a:solidFill>
              </a:rPr>
              <a:t> і </a:t>
            </a:r>
            <a:r>
              <a:rPr lang="en-US" sz="2300" dirty="0" err="1">
                <a:solidFill>
                  <a:srgbClr val="000000"/>
                </a:solidFill>
              </a:rPr>
              <a:t>міцніше</a:t>
            </a:r>
            <a:r>
              <a:rPr lang="en-US" sz="2300" dirty="0">
                <a:solidFill>
                  <a:srgbClr val="000000"/>
                </a:solidFill>
              </a:rPr>
              <a:t> в </a:t>
            </a:r>
            <a:r>
              <a:rPr lang="en-US" sz="2300" dirty="0" err="1">
                <a:solidFill>
                  <a:srgbClr val="000000"/>
                </a:solidFill>
              </a:rPr>
              <a:t>свій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рідний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b="1" dirty="0" err="1">
                <a:solidFill>
                  <a:srgbClr val="000000"/>
                </a:solidFill>
              </a:rPr>
              <a:t>національний</a:t>
            </a:r>
            <a:r>
              <a:rPr lang="en-US" sz="2300" b="1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ґрунт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намагається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увібрати</a:t>
            </a:r>
            <a:r>
              <a:rPr lang="en-US" sz="2300" dirty="0">
                <a:solidFill>
                  <a:srgbClr val="000000"/>
                </a:solidFill>
              </a:rPr>
              <a:t> в </a:t>
            </a:r>
            <a:r>
              <a:rPr lang="en-US" sz="2300" dirty="0" err="1">
                <a:solidFill>
                  <a:srgbClr val="000000"/>
                </a:solidFill>
              </a:rPr>
              <a:t>себе</a:t>
            </a:r>
            <a:r>
              <a:rPr lang="en-US" sz="2300" dirty="0">
                <a:solidFill>
                  <a:srgbClr val="000000"/>
                </a:solidFill>
              </a:rPr>
              <a:t> і </a:t>
            </a:r>
            <a:r>
              <a:rPr lang="en-US" sz="2300" dirty="0" err="1">
                <a:solidFill>
                  <a:srgbClr val="000000"/>
                </a:solidFill>
              </a:rPr>
              <a:t>переварити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якнайбільше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його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живих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соків</a:t>
            </a:r>
            <a:r>
              <a:rPr lang="en-US" sz="2300" dirty="0">
                <a:solidFill>
                  <a:srgbClr val="000000"/>
                </a:solidFill>
              </a:rPr>
              <a:t>, а </a:t>
            </a:r>
            <a:r>
              <a:rPr lang="en-US" sz="2300" dirty="0" err="1">
                <a:solidFill>
                  <a:srgbClr val="000000"/>
                </a:solidFill>
              </a:rPr>
              <a:t>своїм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стовбуром</a:t>
            </a:r>
            <a:r>
              <a:rPr lang="en-US" sz="2300" dirty="0">
                <a:solidFill>
                  <a:srgbClr val="000000"/>
                </a:solidFill>
              </a:rPr>
              <a:t> і </a:t>
            </a:r>
            <a:r>
              <a:rPr lang="en-US" sz="2300" dirty="0" err="1">
                <a:solidFill>
                  <a:srgbClr val="000000"/>
                </a:solidFill>
              </a:rPr>
              <a:t>кроною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поринає</a:t>
            </a:r>
            <a:r>
              <a:rPr lang="en-US" sz="2300" dirty="0">
                <a:solidFill>
                  <a:srgbClr val="000000"/>
                </a:solidFill>
              </a:rPr>
              <a:t> в </a:t>
            </a:r>
            <a:r>
              <a:rPr lang="en-US" sz="2300" b="1" dirty="0" err="1">
                <a:solidFill>
                  <a:srgbClr val="000000"/>
                </a:solidFill>
              </a:rPr>
              <a:t>інтернаціональній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атмосфері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ідейних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інтересів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наукових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суспільних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естетичних</a:t>
            </a:r>
            <a:r>
              <a:rPr lang="en-US" sz="2300" dirty="0">
                <a:solidFill>
                  <a:srgbClr val="000000"/>
                </a:solidFill>
              </a:rPr>
              <a:t> і </a:t>
            </a:r>
            <a:r>
              <a:rPr lang="en-US" sz="2300" dirty="0" err="1">
                <a:solidFill>
                  <a:srgbClr val="000000"/>
                </a:solidFill>
              </a:rPr>
              <a:t>моральних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змагань</a:t>
            </a:r>
            <a:r>
              <a:rPr lang="en-US" sz="2300" dirty="0">
                <a:solidFill>
                  <a:srgbClr val="000000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rgbClr val="000000"/>
                </a:solidFill>
              </a:rPr>
              <a:t>Тільки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той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письменник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може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нині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мати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якесь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b="1" dirty="0" err="1">
                <a:solidFill>
                  <a:srgbClr val="000000"/>
                </a:solidFill>
              </a:rPr>
              <a:t>значення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хто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має</a:t>
            </a:r>
            <a:r>
              <a:rPr lang="en-US" sz="2300" dirty="0">
                <a:solidFill>
                  <a:srgbClr val="000000"/>
                </a:solidFill>
              </a:rPr>
              <a:t> і </a:t>
            </a:r>
            <a:r>
              <a:rPr lang="en-US" sz="2300" dirty="0" err="1">
                <a:solidFill>
                  <a:srgbClr val="000000"/>
                </a:solidFill>
              </a:rPr>
              <a:t>вміє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цілій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освіченій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людськості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сказати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якесь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b="1" dirty="0" err="1">
                <a:solidFill>
                  <a:srgbClr val="000000"/>
                </a:solidFill>
              </a:rPr>
              <a:t>своє</a:t>
            </a:r>
            <a:r>
              <a:rPr lang="en-US" sz="2300" b="1" dirty="0">
                <a:solidFill>
                  <a:srgbClr val="000000"/>
                </a:solidFill>
              </a:rPr>
              <a:t> </a:t>
            </a:r>
            <a:r>
              <a:rPr lang="en-US" sz="2300" b="1" dirty="0" err="1">
                <a:solidFill>
                  <a:srgbClr val="000000"/>
                </a:solidFill>
              </a:rPr>
              <a:t>слово</a:t>
            </a:r>
            <a:r>
              <a:rPr lang="en-US" sz="2300" b="1" dirty="0">
                <a:solidFill>
                  <a:srgbClr val="000000"/>
                </a:solidFill>
              </a:rPr>
              <a:t> </a:t>
            </a:r>
            <a:r>
              <a:rPr lang="en-US" sz="2300" dirty="0">
                <a:solidFill>
                  <a:srgbClr val="000000"/>
                </a:solidFill>
              </a:rPr>
              <a:t>в </a:t>
            </a:r>
            <a:r>
              <a:rPr lang="en-US" sz="2300" dirty="0" err="1">
                <a:solidFill>
                  <a:srgbClr val="000000"/>
                </a:solidFill>
              </a:rPr>
              <a:t>тих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великих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питаннях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що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хвилюють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його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душу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та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разом</a:t>
            </a:r>
            <a:r>
              <a:rPr lang="en-US" sz="2300" dirty="0">
                <a:solidFill>
                  <a:srgbClr val="000000"/>
                </a:solidFill>
              </a:rPr>
              <a:t> з </a:t>
            </a:r>
            <a:r>
              <a:rPr lang="en-US" sz="2300" dirty="0" err="1">
                <a:solidFill>
                  <a:srgbClr val="000000"/>
                </a:solidFill>
              </a:rPr>
              <a:t>тим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сказати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те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слово</a:t>
            </a:r>
            <a:r>
              <a:rPr lang="en-US" sz="2300" dirty="0">
                <a:solidFill>
                  <a:srgbClr val="000000"/>
                </a:solidFill>
              </a:rPr>
              <a:t> в </a:t>
            </a:r>
            <a:r>
              <a:rPr lang="en-US" sz="2300" dirty="0" err="1">
                <a:solidFill>
                  <a:srgbClr val="000000"/>
                </a:solidFill>
              </a:rPr>
              <a:t>такій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формі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dirty="0" err="1">
                <a:solidFill>
                  <a:srgbClr val="000000"/>
                </a:solidFill>
              </a:rPr>
              <a:t>яка</a:t>
            </a:r>
            <a:r>
              <a:rPr lang="en-US" sz="2300" dirty="0">
                <a:solidFill>
                  <a:srgbClr val="000000"/>
                </a:solidFill>
              </a:rPr>
              <a:t> б </a:t>
            </a:r>
            <a:r>
              <a:rPr lang="en-US" sz="2300" dirty="0" err="1">
                <a:solidFill>
                  <a:srgbClr val="000000"/>
                </a:solidFill>
              </a:rPr>
              <a:t>найбільше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відповідала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його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національному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характеру</a:t>
            </a:r>
            <a:r>
              <a:rPr lang="en-US" sz="2300" dirty="0">
                <a:solidFill>
                  <a:srgbClr val="000000"/>
                </a:solidFill>
              </a:rPr>
              <a:t>” </a:t>
            </a:r>
          </a:p>
        </p:txBody>
      </p:sp>
      <p:sp>
        <p:nvSpPr>
          <p:cNvPr id="2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153414F-A8F5-4CEE-9264-F24F503E4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r="3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47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9A46C-6683-4132-86B6-0FFAC2AF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Утвердження письменства як єдності і формування поняття «</a:t>
            </a:r>
            <a:r>
              <a:rPr lang="en-US" sz="3100" b="1"/>
              <a:t>національна література»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6A5823-A096-461B-9E65-6788D1D45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витлумачений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ускладненим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Объект 7" descr="Изображение выглядит как текст, Шрифт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86DE650-A8D1-6A4F-C2C1-5D8CA58C2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143"/>
          <a:stretch/>
        </p:blipFill>
        <p:spPr>
          <a:xfrm>
            <a:off x="7291257" y="903514"/>
            <a:ext cx="3705483" cy="4771572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44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D745267-269D-4693-9039-3C9849D0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F8B700A-EC78-41A2-BAE0-AD6EA3D3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Питання авторської національної приналежності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B9041E-4F5E-4488-9D00-E1792D9DB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 r="1" b="549"/>
          <a:stretch/>
        </p:blipFill>
        <p:spPr>
          <a:xfrm>
            <a:off x="320040" y="2091095"/>
            <a:ext cx="3703320" cy="4160520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ловеческое лицо, человек, одежд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30E1B12E-E479-DA32-4F21-2F5A08E08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r="5494" b="-1"/>
          <a:stretch/>
        </p:blipFill>
        <p:spPr>
          <a:xfrm>
            <a:off x="4244340" y="2086081"/>
            <a:ext cx="3703320" cy="416052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Шрифт, Рекламный щит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B12A54E7-201D-9FBF-25B4-363A1A6976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565"/>
          <a:stretch/>
        </p:blipFill>
        <p:spPr>
          <a:xfrm>
            <a:off x="8165592" y="2086081"/>
            <a:ext cx="370332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3CEFFBC-D2C2-472A-A7A5-2D94D403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557189"/>
            <a:ext cx="3682279" cy="56258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Національне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літературі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органічна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якість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письменства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що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відрізняє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його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від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інших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зумовлена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етногенетичною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пам’яттю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звичаями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традиціями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мовою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типом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світосприйняття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народу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6" name="Рисунок 15" descr="Изображение выглядит как сидит, мужчина, стол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E18B07F0-97FF-4D2F-A871-0B23A64B3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" r="1" b="33240"/>
          <a:stretch/>
        </p:blipFill>
        <p:spPr>
          <a:xfrm>
            <a:off x="4657343" y="-2"/>
            <a:ext cx="2745766" cy="222875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мужчина, внешний, вода&#10;&#10;Автоматически созданное описание">
            <a:extLst>
              <a:ext uri="{FF2B5EF4-FFF2-40B4-BE49-F238E27FC236}">
                <a16:creationId xmlns:a16="http://schemas.microsoft.com/office/drawing/2014/main" id="{F0EE62B7-D4A0-4973-859C-378A66701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r="-2" b="43274"/>
          <a:stretch/>
        </p:blipFill>
        <p:spPr>
          <a:xfrm>
            <a:off x="4657343" y="2400474"/>
            <a:ext cx="2742158" cy="205704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жчина, человек, костюм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361A02E7-6032-4873-B047-44CE99F46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 r="1" b="23468"/>
          <a:stretch/>
        </p:blipFill>
        <p:spPr>
          <a:xfrm>
            <a:off x="7570565" y="10"/>
            <a:ext cx="4614002" cy="3337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мужчина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214D6A0F-0EA2-4CAB-A934-BBA012B874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r="-2" b="27697"/>
          <a:stretch/>
        </p:blipFill>
        <p:spPr>
          <a:xfrm>
            <a:off x="4653627" y="4629236"/>
            <a:ext cx="2745764" cy="222876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внутренний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0C5C789E-F726-4739-ABFD-327F510DC7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4" r="-1" b="25823"/>
          <a:stretch/>
        </p:blipFill>
        <p:spPr>
          <a:xfrm>
            <a:off x="7570565" y="3509264"/>
            <a:ext cx="4614002" cy="33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DDA3C-4558-4BC0-AD1D-DEE51F69D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43" y="159657"/>
            <a:ext cx="5529217" cy="30315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 err="1"/>
              <a:t>Проблема</a:t>
            </a:r>
            <a:r>
              <a:rPr lang="en-US" sz="4400" dirty="0"/>
              <a:t> </a:t>
            </a:r>
            <a:r>
              <a:rPr lang="en-US" sz="4400" b="1" dirty="0" err="1"/>
              <a:t>національної</a:t>
            </a:r>
            <a:r>
              <a:rPr lang="en-US" sz="4400" b="1" dirty="0"/>
              <a:t> </a:t>
            </a:r>
            <a:r>
              <a:rPr lang="en-US" sz="4400" b="1" dirty="0" err="1"/>
              <a:t>ідентичності</a:t>
            </a:r>
            <a:r>
              <a:rPr lang="en-US" sz="4400" b="1" dirty="0"/>
              <a:t> </a:t>
            </a:r>
            <a:r>
              <a:rPr lang="en-US" sz="4400" b="1" dirty="0" err="1"/>
              <a:t>письменства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204C1-C1B1-4E4E-B541-E7309A5D4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5200" y="2674402"/>
            <a:ext cx="7096760" cy="40239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sz="2600" dirty="0" err="1">
                <a:solidFill>
                  <a:schemeClr val="tx1"/>
                </a:solidFill>
              </a:rPr>
              <a:t>Національна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ідентичність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виявляється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на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таких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взаємопов’язаних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</a:rPr>
              <a:t>рівнях</a:t>
            </a:r>
            <a:r>
              <a:rPr lang="en-US" sz="2600" b="1" i="1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письменства</a:t>
            </a:r>
            <a:r>
              <a:rPr lang="en-US" sz="2600" dirty="0">
                <a:solidFill>
                  <a:schemeClr val="tx1"/>
                </a:solidFill>
              </a:rPr>
              <a:t>: 1) </a:t>
            </a:r>
            <a:r>
              <a:rPr lang="en-US" sz="2600" dirty="0" err="1">
                <a:solidFill>
                  <a:schemeClr val="tx1"/>
                </a:solidFill>
              </a:rPr>
              <a:t>літератури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загалом</a:t>
            </a:r>
            <a:r>
              <a:rPr lang="en-US" sz="2600" dirty="0">
                <a:solidFill>
                  <a:schemeClr val="tx1"/>
                </a:solidFill>
              </a:rPr>
              <a:t>; 2) </a:t>
            </a:r>
            <a:r>
              <a:rPr lang="en-US" sz="2600" dirty="0" err="1">
                <a:solidFill>
                  <a:schemeClr val="tx1"/>
                </a:solidFill>
              </a:rPr>
              <a:t>літературного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періоду</a:t>
            </a:r>
            <a:r>
              <a:rPr lang="en-US" sz="2600" dirty="0">
                <a:solidFill>
                  <a:schemeClr val="tx1"/>
                </a:solidFill>
              </a:rPr>
              <a:t>; 3) </a:t>
            </a:r>
            <a:r>
              <a:rPr lang="en-US" sz="2600" dirty="0" err="1">
                <a:solidFill>
                  <a:schemeClr val="tx1"/>
                </a:solidFill>
              </a:rPr>
              <a:t>літературного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покоління</a:t>
            </a:r>
            <a:r>
              <a:rPr lang="en-US" sz="2600" dirty="0">
                <a:solidFill>
                  <a:schemeClr val="tx1"/>
                </a:solidFill>
              </a:rPr>
              <a:t>; 4) </a:t>
            </a:r>
            <a:r>
              <a:rPr lang="en-US" sz="2600" dirty="0" err="1">
                <a:solidFill>
                  <a:schemeClr val="tx1"/>
                </a:solidFill>
              </a:rPr>
              <a:t>окремих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літературних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постатей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   </a:t>
            </a:r>
            <a:r>
              <a:rPr lang="en-US" sz="2800" dirty="0" err="1">
                <a:solidFill>
                  <a:schemeClr val="tx1"/>
                </a:solidFill>
              </a:rPr>
              <a:t>Вона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передбачає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наявність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художніх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текстів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яким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залежно</a:t>
            </a:r>
            <a:r>
              <a:rPr lang="en-US" sz="2800" dirty="0">
                <a:solidFill>
                  <a:schemeClr val="tx1"/>
                </a:solidFill>
              </a:rPr>
              <a:t> / </a:t>
            </a:r>
            <a:r>
              <a:rPr lang="en-US" sz="2800" dirty="0" err="1">
                <a:solidFill>
                  <a:schemeClr val="tx1"/>
                </a:solidFill>
              </a:rPr>
              <a:t>незалежно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від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волі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автора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вибір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якого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може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бути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свідомим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чи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підсвідомим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притаманна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певна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національна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ідентичність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тобто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належність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до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певної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національної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літератури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 descr="Изображение выглядит как здание, внешний, большой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877971D6-C2B0-4095-A450-A8B0E4AF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4644570" cy="580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F7EEF-B241-433D-BDC9-AD46E5FD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590635"/>
            <a:ext cx="4805996" cy="1557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dirty="0" err="1">
                <a:solidFill>
                  <a:srgbClr val="000000"/>
                </a:solidFill>
              </a:rPr>
              <a:t>Підходи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до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визначення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національної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ідентичності</a:t>
            </a:r>
            <a:r>
              <a:rPr lang="en-US" sz="3100" b="1" dirty="0">
                <a:solidFill>
                  <a:srgbClr val="000000"/>
                </a:solidFill>
              </a:rPr>
              <a:t> </a:t>
            </a:r>
            <a:r>
              <a:rPr lang="en-US" sz="3100" b="1" dirty="0" err="1">
                <a:solidFill>
                  <a:srgbClr val="000000"/>
                </a:solidFill>
              </a:rPr>
              <a:t>літератури</a:t>
            </a:r>
            <a:endParaRPr lang="en-US" sz="3100" b="1" dirty="0">
              <a:solidFill>
                <a:srgbClr val="0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54FC3-FD40-436F-A634-0D17509C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2197" y="2438400"/>
            <a:ext cx="4805691" cy="38289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1) </a:t>
            </a:r>
            <a:r>
              <a:rPr lang="en-US" sz="4400" dirty="0" err="1">
                <a:solidFill>
                  <a:srgbClr val="000000"/>
                </a:solidFill>
              </a:rPr>
              <a:t>територіальний</a:t>
            </a:r>
            <a:r>
              <a:rPr lang="en-US" sz="4400" dirty="0">
                <a:solidFill>
                  <a:srgbClr val="000000"/>
                </a:solidFill>
              </a:rPr>
              <a:t>; </a:t>
            </a:r>
          </a:p>
          <a:p>
            <a:r>
              <a:rPr lang="en-US" sz="4400" dirty="0">
                <a:solidFill>
                  <a:srgbClr val="000000"/>
                </a:solidFill>
              </a:rPr>
              <a:t>2) </a:t>
            </a:r>
            <a:r>
              <a:rPr lang="en-US" sz="4400" dirty="0" err="1">
                <a:solidFill>
                  <a:srgbClr val="000000"/>
                </a:solidFill>
              </a:rPr>
              <a:t>мовний</a:t>
            </a:r>
            <a:r>
              <a:rPr lang="en-US" sz="4400" dirty="0">
                <a:solidFill>
                  <a:srgbClr val="000000"/>
                </a:solidFill>
              </a:rPr>
              <a:t>; </a:t>
            </a:r>
          </a:p>
          <a:p>
            <a:r>
              <a:rPr lang="en-US" sz="4400" dirty="0">
                <a:solidFill>
                  <a:srgbClr val="000000"/>
                </a:solidFill>
              </a:rPr>
              <a:t>3) </a:t>
            </a:r>
            <a:r>
              <a:rPr lang="en-US" sz="4400" dirty="0" err="1">
                <a:solidFill>
                  <a:srgbClr val="000000"/>
                </a:solidFill>
              </a:rPr>
              <a:t>духовний</a:t>
            </a:r>
            <a:r>
              <a:rPr lang="en-US" sz="4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одежда, плакат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E88370C6-DBD1-15E0-DE3F-2455794D1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549394"/>
            <a:ext cx="4615543" cy="62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CE5AF5-3BC4-4274-B50C-C5E9A32E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93304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ідентичність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96B0F8C-C032-4A42-969B-79F8C01EB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313" y="2057400"/>
            <a:ext cx="5056457" cy="4515678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ередбачає наявність художніх текстів, яким залежно / незалежно від волі автора (вибір якого може бути свідомим чи підсвідомим) притаманна певна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тотожність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належність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12" name="Объект 11" descr="Изображение выглядит как человек, одежда, Человеческое лицо, Костюм на Хэллоуин&#10;&#10;Автоматически созданное описание">
            <a:extLst>
              <a:ext uri="{FF2B5EF4-FFF2-40B4-BE49-F238E27FC236}">
                <a16:creationId xmlns:a16="http://schemas.microsoft.com/office/drawing/2014/main" id="{31EEB720-CC85-CB9E-48D3-742F34745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70" y="798285"/>
            <a:ext cx="6434272" cy="4281715"/>
          </a:xfrm>
        </p:spPr>
      </p:pic>
    </p:spTree>
    <p:extLst>
      <p:ext uri="{BB962C8B-B14F-4D97-AF65-F5344CB8AC3E}">
        <p14:creationId xmlns:p14="http://schemas.microsoft.com/office/powerpoint/2010/main" val="397428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A3D6A-B4FE-4719-AD2B-CA5F1DA0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П</a:t>
            </a:r>
            <a:r>
              <a:rPr lang="en-US" sz="4000" b="1">
                <a:solidFill>
                  <a:srgbClr val="FFFFFF"/>
                </a:solidFill>
                <a:effectLst/>
              </a:rPr>
              <a:t>ідходи до визначення національної ідентичності літератури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4BCAE-1644-4781-8433-71C19481B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7280" y="2494450"/>
            <a:ext cx="5556720" cy="3949893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1) </a:t>
            </a:r>
            <a:r>
              <a:rPr lang="en-US" sz="2400" dirty="0" err="1">
                <a:effectLst/>
              </a:rPr>
              <a:t>територіальний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крайнім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виявом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цього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підходу</a:t>
            </a:r>
            <a:r>
              <a:rPr lang="en-US" sz="2400" dirty="0">
                <a:effectLst/>
              </a:rPr>
              <a:t> є </a:t>
            </a:r>
            <a:r>
              <a:rPr lang="en-US" sz="2400" dirty="0" err="1">
                <a:effectLst/>
              </a:rPr>
              <a:t>включення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усього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написаного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даній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території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національного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письменства</a:t>
            </a:r>
            <a:r>
              <a:rPr lang="en-US" sz="2400" dirty="0">
                <a:effectLst/>
              </a:rPr>
              <a:t>); </a:t>
            </a:r>
          </a:p>
          <a:p>
            <a:pPr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2) </a:t>
            </a:r>
            <a:r>
              <a:rPr lang="en-US" sz="2400" dirty="0" err="1">
                <a:effectLst/>
              </a:rPr>
              <a:t>мовний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зараховує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національної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літератури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усі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художні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тексти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створені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національною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мовою</a:t>
            </a:r>
            <a:r>
              <a:rPr lang="en-US" sz="2400" dirty="0">
                <a:effectLst/>
              </a:rPr>
              <a:t>);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3) </a:t>
            </a:r>
            <a:r>
              <a:rPr lang="en-US" sz="2400" dirty="0" err="1">
                <a:effectLst/>
              </a:rPr>
              <a:t>духовний</a:t>
            </a:r>
            <a:r>
              <a:rPr lang="en-US" sz="2400" dirty="0">
                <a:effectLst/>
              </a:rPr>
              <a:t> (</a:t>
            </a:r>
            <a:r>
              <a:rPr lang="en-US" sz="2400" dirty="0" err="1">
                <a:effectLst/>
              </a:rPr>
              <a:t>прихильники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цього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підходу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оперують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поняттям</a:t>
            </a:r>
            <a:r>
              <a:rPr lang="en-US" sz="2400" dirty="0">
                <a:effectLst/>
              </a:rPr>
              <a:t> “</a:t>
            </a:r>
            <a:r>
              <a:rPr lang="en-US" sz="2400" dirty="0" err="1">
                <a:effectLst/>
              </a:rPr>
              <a:t>дух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народу</a:t>
            </a:r>
            <a:r>
              <a:rPr lang="en-US" sz="2400" dirty="0">
                <a:effectLst/>
              </a:rPr>
              <a:t>”, «</a:t>
            </a:r>
            <a:r>
              <a:rPr lang="en-US" sz="2400" dirty="0" err="1">
                <a:effectLst/>
              </a:rPr>
              <a:t>національний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дух</a:t>
            </a:r>
            <a:r>
              <a:rPr lang="en-US" sz="2400" dirty="0">
                <a:effectLst/>
              </a:rPr>
              <a:t>»).</a:t>
            </a:r>
            <a:endParaRPr lang="en-US" sz="2400" dirty="0"/>
          </a:p>
        </p:txBody>
      </p:sp>
      <p:pic>
        <p:nvPicPr>
          <p:cNvPr id="8" name="Объект 7" descr="Изображение выглядит как текст, на открытом воздухе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06D91FF5-FBAC-82FA-11E3-3BBA2D7C0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50" y="1422586"/>
            <a:ext cx="3742944" cy="4873625"/>
          </a:xfrm>
        </p:spPr>
      </p:pic>
    </p:spTree>
    <p:extLst>
      <p:ext uri="{BB962C8B-B14F-4D97-AF65-F5344CB8AC3E}">
        <p14:creationId xmlns:p14="http://schemas.microsoft.com/office/powerpoint/2010/main" val="229263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875E2-517F-41FA-9790-CB1F8E8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145143"/>
            <a:ext cx="5764696" cy="10740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аціональна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чинник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маркер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літератури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5FE42-4344-4432-96CF-89A927C18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304" y="1404730"/>
            <a:ext cx="6577496" cy="5453269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итання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вибору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роблема культурного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оточення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двомовності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ерівноправне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становище 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культури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стосовно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інших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 (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державна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політика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галузі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національних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культур;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центрального /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маргінального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усвідомленні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письменників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літературознавців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критиків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читачів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7" name="Объект 6" descr="Изображение выглядит как текст, мультфильм, книга, Публикация&#10;&#10;Автоматически созданное описание">
            <a:extLst>
              <a:ext uri="{FF2B5EF4-FFF2-40B4-BE49-F238E27FC236}">
                <a16:creationId xmlns:a16="http://schemas.microsoft.com/office/drawing/2014/main" id="{EC302E52-2D32-36E1-1F87-D998E83DA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549501"/>
            <a:ext cx="4092349" cy="5982966"/>
          </a:xfrm>
        </p:spPr>
      </p:pic>
    </p:spTree>
    <p:extLst>
      <p:ext uri="{BB962C8B-B14F-4D97-AF65-F5344CB8AC3E}">
        <p14:creationId xmlns:p14="http://schemas.microsoft.com/office/powerpoint/2010/main" val="35806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A6D963-97C9-48D2-9DEC-F2D291FB1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/>
              <a:t>Концепція курсу</a:t>
            </a:r>
            <a:r>
              <a:rPr lang="en-US" sz="4400"/>
              <a:t>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EE0EE07-D0D6-44FC-8D62-C7450DF4A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179705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 err="1">
                <a:effectLst/>
              </a:rPr>
              <a:t>Мета</a:t>
            </a:r>
            <a:r>
              <a:rPr lang="en-US" sz="2400" b="1" i="1" dirty="0">
                <a:effectLst/>
              </a:rPr>
              <a:t> -</a:t>
            </a:r>
            <a:r>
              <a:rPr lang="en-US" sz="2400" b="1" i="1" dirty="0"/>
              <a:t> </a:t>
            </a:r>
            <a:r>
              <a:rPr lang="en-US" sz="2400" dirty="0" err="1"/>
              <a:t>узагальнити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уявлення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про</a:t>
            </a:r>
            <a:r>
              <a:rPr lang="en-US" sz="2400" i="1" dirty="0">
                <a:effectLst/>
              </a:rPr>
              <a:t>  </a:t>
            </a:r>
            <a:r>
              <a:rPr lang="en-US" sz="2400" i="1" dirty="0" err="1">
                <a:effectLst/>
              </a:rPr>
              <a:t>художньо-естетичні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особливості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літератури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Німеччини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шляхом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послідовного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звернення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до</a:t>
            </a:r>
            <a:r>
              <a:rPr lang="en-US" sz="2400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світоглядних</a:t>
            </a:r>
            <a:r>
              <a:rPr lang="en-US" sz="2400" b="1" i="1" dirty="0">
                <a:effectLst/>
              </a:rPr>
              <a:t>, </a:t>
            </a:r>
            <a:r>
              <a:rPr lang="en-US" sz="2400" b="1" i="1" dirty="0" err="1">
                <a:effectLst/>
              </a:rPr>
              <a:t>історико-культурних</a:t>
            </a:r>
            <a:r>
              <a:rPr lang="en-US" sz="2400" b="1" i="1" dirty="0">
                <a:effectLst/>
              </a:rPr>
              <a:t>, </a:t>
            </a:r>
            <a:r>
              <a:rPr lang="en-US" sz="2400" b="1" i="1" dirty="0" err="1">
                <a:effectLst/>
              </a:rPr>
              <a:t>соціальних</a:t>
            </a:r>
            <a:r>
              <a:rPr lang="en-US" sz="2400" b="1" i="1" dirty="0">
                <a:effectLst/>
              </a:rPr>
              <a:t> </a:t>
            </a:r>
            <a:r>
              <a:rPr lang="en-US" sz="2400" dirty="0" err="1">
                <a:effectLst/>
              </a:rPr>
              <a:t>та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художніх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особливостей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/>
              <a:t>німецької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культури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та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літератури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різних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історико-літературних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періодів</a:t>
            </a:r>
            <a:r>
              <a:rPr lang="en-US" sz="2400" i="1" dirty="0">
                <a:effectLst/>
              </a:rPr>
              <a:t>.</a:t>
            </a:r>
            <a:endParaRPr lang="en-US" sz="2400" dirty="0">
              <a:effectLst/>
            </a:endParaRPr>
          </a:p>
          <a:p>
            <a:pPr marL="179705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1" dirty="0" err="1"/>
              <a:t>Усвідомити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закономірності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формування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/>
              <a:t>німецької</a:t>
            </a:r>
            <a:r>
              <a:rPr lang="en-US" sz="2400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національної</a:t>
            </a:r>
            <a:r>
              <a:rPr lang="en-US" sz="2400" b="1" i="1" dirty="0">
                <a:effectLst/>
              </a:rPr>
              <a:t> </a:t>
            </a:r>
            <a:r>
              <a:rPr lang="en-US" sz="2400" b="1" i="1" dirty="0" err="1">
                <a:effectLst/>
              </a:rPr>
              <a:t>ідентичності</a:t>
            </a:r>
            <a:r>
              <a:rPr lang="en-US" sz="2400" i="1" dirty="0"/>
              <a:t>,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особливостей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менталітету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та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художнього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бачення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>
                <a:effectLst/>
              </a:rPr>
              <a:t>світу</a:t>
            </a:r>
            <a:r>
              <a:rPr lang="en-US" sz="2400" i="1" dirty="0">
                <a:effectLst/>
              </a:rPr>
              <a:t> </a:t>
            </a:r>
            <a:r>
              <a:rPr lang="en-US" sz="2400" i="1" dirty="0" err="1"/>
              <a:t>німців</a:t>
            </a:r>
            <a:r>
              <a:rPr lang="en-US" sz="2400" i="1" dirty="0"/>
              <a:t> </a:t>
            </a:r>
            <a:r>
              <a:rPr lang="en-US" sz="2400" i="1" dirty="0" err="1"/>
              <a:t>на</a:t>
            </a:r>
            <a:r>
              <a:rPr lang="en-US" sz="2400" i="1" dirty="0"/>
              <a:t> </a:t>
            </a:r>
            <a:r>
              <a:rPr lang="en-US" sz="2400" i="1" dirty="0" err="1"/>
              <a:t>матеріалі</a:t>
            </a:r>
            <a:r>
              <a:rPr lang="en-US" sz="2400" i="1" dirty="0"/>
              <a:t> </a:t>
            </a:r>
            <a:r>
              <a:rPr lang="en-US" sz="2400" i="1" dirty="0" err="1"/>
              <a:t>художніх</a:t>
            </a:r>
            <a:r>
              <a:rPr lang="en-US" sz="2400" i="1" dirty="0"/>
              <a:t> </a:t>
            </a:r>
            <a:r>
              <a:rPr lang="en-US" sz="2400" i="1" dirty="0" err="1"/>
              <a:t>творіх</a:t>
            </a:r>
            <a:r>
              <a:rPr lang="en-US" sz="2400" i="1" dirty="0"/>
              <a:t> </a:t>
            </a:r>
            <a:r>
              <a:rPr lang="en-US" sz="2400" i="1" dirty="0" err="1"/>
              <a:t>різних</a:t>
            </a:r>
            <a:r>
              <a:rPr lang="en-US" sz="2400" i="1" dirty="0"/>
              <a:t> </a:t>
            </a:r>
            <a:r>
              <a:rPr lang="en-US" sz="2400" i="1" dirty="0" err="1"/>
              <a:t>історико-культурних</a:t>
            </a:r>
            <a:r>
              <a:rPr lang="en-US" sz="2400" i="1" dirty="0"/>
              <a:t> </a:t>
            </a:r>
            <a:r>
              <a:rPr lang="en-US" sz="2400" i="1" dirty="0" err="1"/>
              <a:t>епох</a:t>
            </a:r>
            <a:r>
              <a:rPr lang="en-US" sz="2400" i="1" dirty="0"/>
              <a:t>.</a:t>
            </a:r>
            <a:endParaRPr lang="en-US" sz="2400" dirty="0">
              <a:effectLst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57116B9-AFEB-4067-9D81-2FDEB253E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27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C3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9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B2E4A-43D9-4C51-82BE-0646B046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Р</a:t>
            </a:r>
            <a:r>
              <a:rPr lang="en-US" sz="4100" b="1">
                <a:effectLst/>
              </a:rPr>
              <a:t>иси національної ідентичності</a:t>
            </a:r>
            <a:endParaRPr lang="en-US" sz="410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6410CB-4709-4E51-9198-9C41AEA43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 </a:t>
            </a:r>
            <a:r>
              <a:rPr lang="en-US" sz="2800" dirty="0" err="1">
                <a:effectLst/>
              </a:rPr>
              <a:t>Історична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територія</a:t>
            </a:r>
            <a:r>
              <a:rPr lang="en-US" sz="2800" dirty="0">
                <a:effectLst/>
              </a:rPr>
              <a:t> (</a:t>
            </a:r>
            <a:r>
              <a:rPr lang="en-US" sz="2800" dirty="0" err="1">
                <a:effectLst/>
              </a:rPr>
              <a:t>рідний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край</a:t>
            </a:r>
            <a:r>
              <a:rPr lang="en-US" sz="2800" dirty="0">
                <a:effectLst/>
              </a:rPr>
              <a:t>);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спільні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міфи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та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історична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пам’ять</a:t>
            </a:r>
            <a:r>
              <a:rPr lang="en-US" sz="2800" dirty="0">
                <a:effectLst/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спільна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масова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громадська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культура</a:t>
            </a:r>
            <a:r>
              <a:rPr lang="en-US" sz="2800" dirty="0">
                <a:effectLst/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єдині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юридичні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права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та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обов’язки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для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всіх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членів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спільноти</a:t>
            </a:r>
            <a:r>
              <a:rPr lang="en-US" sz="2800" dirty="0">
                <a:effectLst/>
              </a:rPr>
              <a:t>;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</a:rPr>
              <a:t>спільна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економіка</a:t>
            </a:r>
            <a:r>
              <a:rPr lang="en-US" sz="2800" dirty="0">
                <a:effectLst/>
              </a:rPr>
              <a:t> з </a:t>
            </a:r>
            <a:r>
              <a:rPr lang="en-US" sz="2800" dirty="0" err="1">
                <a:effectLst/>
              </a:rPr>
              <a:t>можливістю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пересуватися</a:t>
            </a:r>
            <a:r>
              <a:rPr lang="en-US" sz="2800" dirty="0">
                <a:effectLst/>
              </a:rPr>
              <a:t> у </a:t>
            </a:r>
            <a:r>
              <a:rPr lang="en-US" sz="2800" dirty="0" err="1">
                <a:effectLst/>
              </a:rPr>
              <a:t>межах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національної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території</a:t>
            </a:r>
            <a:r>
              <a:rPr lang="en-US" sz="2800" dirty="0">
                <a:effectLst/>
              </a:rPr>
              <a:t>.)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8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Объект 9" descr="Изображение выглядит как текст, Книжная обложка, роман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24FE6F3A-40F6-BD90-AE68-363BEE3AC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9" y="116568"/>
            <a:ext cx="4250082" cy="6283725"/>
          </a:xfrm>
        </p:spPr>
      </p:pic>
    </p:spTree>
    <p:extLst>
      <p:ext uri="{BB962C8B-B14F-4D97-AF65-F5344CB8AC3E}">
        <p14:creationId xmlns:p14="http://schemas.microsoft.com/office/powerpoint/2010/main" val="333784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AA346-1B9C-4190-80F6-9D73F42E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Н</a:t>
            </a:r>
            <a:r>
              <a:rPr lang="en-US" sz="4100" b="1">
                <a:effectLst/>
              </a:rPr>
              <a:t>аявність теоретичного дискурсу</a:t>
            </a:r>
            <a:endParaRPr lang="en-US" sz="410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959D45-7BAD-4FEE-A272-FD6877AB5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409302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літературознавчі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розвідки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історія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літератури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критика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листи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публіцистика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тощо</a:t>
            </a:r>
            <a:r>
              <a:rPr lang="en-US" sz="2400" dirty="0">
                <a:effectLst/>
              </a:rPr>
              <a:t>. </a:t>
            </a:r>
            <a:endParaRPr lang="uk-UA" sz="24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самоусвідомлення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письменником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своєї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національної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приналежності</a:t>
            </a:r>
            <a:r>
              <a:rPr lang="en-US" sz="2400" dirty="0">
                <a:effectLst/>
              </a:rPr>
              <a:t> у </a:t>
            </a:r>
            <a:r>
              <a:rPr lang="en-US" sz="2400" dirty="0" err="1">
                <a:effectLst/>
              </a:rPr>
              <a:t>літературній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творчості</a:t>
            </a:r>
            <a:r>
              <a:rPr lang="en-US" sz="2400" dirty="0">
                <a:effectLst/>
              </a:rPr>
              <a:t>; </a:t>
            </a:r>
            <a:endParaRPr lang="uk-UA" sz="24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оцінка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критики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літературознавства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загалом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певних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літературних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явищ</a:t>
            </a:r>
            <a:r>
              <a:rPr lang="en-US" sz="2400" dirty="0">
                <a:effectLst/>
              </a:rPr>
              <a:t> з </a:t>
            </a:r>
            <a:r>
              <a:rPr lang="en-US" sz="2400" dirty="0" err="1">
                <a:effectLst/>
              </a:rPr>
              <a:t>погляду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національної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ідентичності</a:t>
            </a:r>
            <a:r>
              <a:rPr lang="en-US" sz="2400" dirty="0">
                <a:effectLst/>
              </a:rPr>
              <a:t>; </a:t>
            </a:r>
            <a:endParaRPr lang="uk-UA" sz="2400" dirty="0">
              <a:effectLst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рецепція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читачів</a:t>
            </a:r>
            <a:r>
              <a:rPr lang="en-US" sz="2400" dirty="0">
                <a:effectLst/>
              </a:rPr>
              <a:t>.</a:t>
            </a:r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3CD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Объект 14" descr="Изображение выглядит как текст, снимок экрана, книг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9801712-C0FB-3E54-1E0C-9B5D4D3D2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" y="479425"/>
            <a:ext cx="4086682" cy="5776230"/>
          </a:xfrm>
        </p:spPr>
      </p:pic>
    </p:spTree>
    <p:extLst>
      <p:ext uri="{BB962C8B-B14F-4D97-AF65-F5344CB8AC3E}">
        <p14:creationId xmlns:p14="http://schemas.microsoft.com/office/powerpoint/2010/main" val="294645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Объект 6" descr="Изображение выглядит как текст, Книжная обложка, Публикация, роман&#10;&#10;Автоматически созданное описание">
            <a:extLst>
              <a:ext uri="{FF2B5EF4-FFF2-40B4-BE49-F238E27FC236}">
                <a16:creationId xmlns:a16="http://schemas.microsoft.com/office/drawing/2014/main" id="{AD4DFA7F-7AF8-7789-6285-955C68C56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b="12987"/>
          <a:stretch/>
        </p:blipFill>
        <p:spPr>
          <a:xfrm>
            <a:off x="-7366" y="10"/>
            <a:ext cx="4855591" cy="6589476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5BBEE5-6825-4469-8C58-7E8593ED6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Розподіл балів за видами роботи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343D1A4-269D-453D-8602-70AEB289A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Семінарські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= 40 б.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2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BC6CA-CE87-4E4A-AEAB-5F67A5E9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Матеріал для опрацювання</a:t>
            </a:r>
            <a:r>
              <a:rPr lang="uk-UA" sz="4100"/>
              <a:t> окремих аспектів курсу</a:t>
            </a:r>
            <a:r>
              <a:rPr lang="en-US" sz="4100"/>
              <a:t>:</a:t>
            </a:r>
            <a:endParaRPr lang="en-US" sz="41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50BBCB-C8AC-4B80-917B-2506F120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115117"/>
            <a:ext cx="6586489" cy="445985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800" dirty="0">
                <a:effectLst/>
              </a:rPr>
              <a:t>Й-В. Ґете, </a:t>
            </a:r>
            <a:r>
              <a:rPr lang="en-US" sz="2800" dirty="0" err="1">
                <a:effectLst/>
              </a:rPr>
              <a:t>Новаліс</a:t>
            </a:r>
            <a:r>
              <a:rPr lang="en-US" sz="2800" dirty="0">
                <a:effectLst/>
              </a:rPr>
              <a:t>, Я. </a:t>
            </a:r>
            <a:r>
              <a:rPr lang="en-US" sz="2800" dirty="0" err="1">
                <a:effectLst/>
              </a:rPr>
              <a:t>та</a:t>
            </a:r>
            <a:r>
              <a:rPr lang="en-US" sz="2800" dirty="0">
                <a:effectLst/>
              </a:rPr>
              <a:t> В. </a:t>
            </a:r>
            <a:r>
              <a:rPr lang="en-US" sz="2800" dirty="0" err="1">
                <a:effectLst/>
              </a:rPr>
              <a:t>Грімм</a:t>
            </a:r>
            <a:r>
              <a:rPr lang="en-US" sz="2800" dirty="0">
                <a:effectLst/>
              </a:rPr>
              <a:t>, Л. </a:t>
            </a:r>
            <a:r>
              <a:rPr lang="en-US" sz="2800" dirty="0" err="1">
                <a:effectLst/>
              </a:rPr>
              <a:t>Тік</a:t>
            </a:r>
            <a:r>
              <a:rPr lang="en-US" sz="2800" dirty="0">
                <a:effectLst/>
              </a:rPr>
              <a:t>, Г. </a:t>
            </a:r>
            <a:r>
              <a:rPr lang="en-US" sz="2800" dirty="0" err="1">
                <a:effectLst/>
              </a:rPr>
              <a:t>фон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Клейст</a:t>
            </a:r>
            <a:r>
              <a:rPr lang="en-US" sz="2800" dirty="0">
                <a:effectLst/>
              </a:rPr>
              <a:t>, Г. </a:t>
            </a:r>
            <a:r>
              <a:rPr lang="en-US" sz="2800" dirty="0" err="1">
                <a:effectLst/>
              </a:rPr>
              <a:t>Гейне</a:t>
            </a:r>
            <a:r>
              <a:rPr lang="en-US" sz="2800" dirty="0">
                <a:effectLst/>
              </a:rPr>
              <a:t>, Е.Т.А. </a:t>
            </a:r>
            <a:r>
              <a:rPr lang="en-US" sz="2800" dirty="0" err="1">
                <a:effectLst/>
              </a:rPr>
              <a:t>Гофман</a:t>
            </a:r>
            <a:r>
              <a:rPr lang="en-US" sz="2800" b="1" dirty="0">
                <a:effectLst/>
              </a:rPr>
              <a:t>, Є.  </a:t>
            </a:r>
            <a:r>
              <a:rPr lang="en-US" sz="2800" b="1" dirty="0" err="1">
                <a:effectLst/>
              </a:rPr>
              <a:t>Марлітт</a:t>
            </a:r>
            <a:r>
              <a:rPr lang="en-US" sz="2800" dirty="0">
                <a:effectLst/>
              </a:rPr>
              <a:t>, Т. </a:t>
            </a:r>
            <a:r>
              <a:rPr lang="en-US" sz="2800" dirty="0" err="1">
                <a:effectLst/>
              </a:rPr>
              <a:t>Фонтане</a:t>
            </a:r>
            <a:r>
              <a:rPr lang="en-US" sz="2800" dirty="0">
                <a:effectLst/>
              </a:rPr>
              <a:t>, Т. </a:t>
            </a:r>
            <a:r>
              <a:rPr lang="en-US" sz="2800" dirty="0" err="1">
                <a:effectLst/>
              </a:rPr>
              <a:t>Шторм</a:t>
            </a:r>
            <a:r>
              <a:rPr lang="en-US" sz="2800" dirty="0">
                <a:effectLst/>
              </a:rPr>
              <a:t>, </a:t>
            </a:r>
            <a:r>
              <a:rPr lang="uk-UA" sz="2800" dirty="0">
                <a:effectLst/>
              </a:rPr>
              <a:t>Ґ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Гауптман</a:t>
            </a:r>
            <a:r>
              <a:rPr lang="en-US" sz="2800" dirty="0">
                <a:effectLst/>
              </a:rPr>
              <a:t>, Б. </a:t>
            </a:r>
            <a:r>
              <a:rPr lang="en-US" sz="2800" dirty="0" err="1">
                <a:effectLst/>
              </a:rPr>
              <a:t>Брехт</a:t>
            </a:r>
            <a:r>
              <a:rPr lang="en-US" sz="2800" dirty="0">
                <a:effectLst/>
              </a:rPr>
              <a:t>, Т. </a:t>
            </a:r>
            <a:r>
              <a:rPr lang="en-US" sz="2800" dirty="0" err="1">
                <a:effectLst/>
              </a:rPr>
              <a:t>Манн</a:t>
            </a:r>
            <a:r>
              <a:rPr lang="en-US" sz="2800" dirty="0">
                <a:effectLst/>
              </a:rPr>
              <a:t>, Г. </a:t>
            </a:r>
            <a:r>
              <a:rPr lang="en-US" sz="2800" dirty="0" err="1">
                <a:effectLst/>
              </a:rPr>
              <a:t>Манн</a:t>
            </a:r>
            <a:r>
              <a:rPr lang="en-US" sz="2800" dirty="0">
                <a:effectLst/>
              </a:rPr>
              <a:t>, Е.М. </a:t>
            </a:r>
            <a:r>
              <a:rPr lang="en-US" sz="2800" dirty="0" err="1">
                <a:effectLst/>
              </a:rPr>
              <a:t>Ремарк</a:t>
            </a:r>
            <a:r>
              <a:rPr lang="uk-UA" sz="2800" dirty="0">
                <a:effectLst/>
              </a:rPr>
              <a:t>, Ф. </a:t>
            </a:r>
            <a:r>
              <a:rPr lang="uk-UA" sz="2800" dirty="0" err="1">
                <a:effectLst/>
              </a:rPr>
              <a:t>Дюреннматт</a:t>
            </a:r>
            <a:r>
              <a:rPr lang="uk-UA" sz="2800" dirty="0">
                <a:effectLst/>
              </a:rPr>
              <a:t>,</a:t>
            </a:r>
            <a:r>
              <a:rPr lang="en-US" sz="2800" dirty="0">
                <a:effectLst/>
              </a:rPr>
              <a:t> </a:t>
            </a:r>
            <a:r>
              <a:rPr lang="en-US" sz="2800" b="1" dirty="0">
                <a:effectLst/>
              </a:rPr>
              <a:t>А. </a:t>
            </a:r>
            <a:r>
              <a:rPr lang="en-US" sz="2800" b="1" dirty="0" err="1">
                <a:effectLst/>
              </a:rPr>
              <a:t>Зегерс</a:t>
            </a:r>
            <a:r>
              <a:rPr lang="en-US" sz="2800" b="1" dirty="0">
                <a:effectLst/>
              </a:rPr>
              <a:t>, К. </a:t>
            </a:r>
            <a:r>
              <a:rPr lang="en-US" sz="2800" b="1" dirty="0" err="1">
                <a:effectLst/>
              </a:rPr>
              <a:t>Вольф</a:t>
            </a:r>
            <a:r>
              <a:rPr lang="en-US" sz="2800" dirty="0">
                <a:effectLst/>
              </a:rPr>
              <a:t>, </a:t>
            </a:r>
            <a:r>
              <a:rPr lang="uk-UA" sz="2800" u="sng" dirty="0"/>
              <a:t>Ґ</a:t>
            </a:r>
            <a:r>
              <a:rPr lang="en-US" sz="2800" u="sng" dirty="0">
                <a:effectLst/>
              </a:rPr>
              <a:t>. </a:t>
            </a:r>
            <a:r>
              <a:rPr lang="uk-UA" sz="2800" u="sng" dirty="0"/>
              <a:t>Ґ</a:t>
            </a:r>
            <a:r>
              <a:rPr lang="en-US" sz="2800" u="sng" dirty="0" err="1">
                <a:effectLst/>
              </a:rPr>
              <a:t>расс</a:t>
            </a:r>
            <a:r>
              <a:rPr lang="en-US" sz="2800" u="sng" dirty="0">
                <a:effectLst/>
              </a:rPr>
              <a:t>, Г. </a:t>
            </a:r>
            <a:r>
              <a:rPr lang="en-US" sz="2800" u="sng" dirty="0" err="1">
                <a:effectLst/>
              </a:rPr>
              <a:t>Гессе</a:t>
            </a:r>
            <a:r>
              <a:rPr lang="en-US" sz="2800" u="sng" dirty="0">
                <a:effectLst/>
              </a:rPr>
              <a:t>, Г.</a:t>
            </a:r>
            <a:r>
              <a:rPr lang="uk-UA" sz="2800" u="sng" dirty="0">
                <a:effectLst/>
              </a:rPr>
              <a:t> </a:t>
            </a:r>
            <a:r>
              <a:rPr lang="en-US" sz="2800" u="sng" dirty="0" err="1">
                <a:effectLst/>
              </a:rPr>
              <a:t>Белль</a:t>
            </a:r>
            <a:r>
              <a:rPr lang="en-US" sz="2800" u="sng" dirty="0">
                <a:effectLst/>
              </a:rPr>
              <a:t>, </a:t>
            </a:r>
            <a:r>
              <a:rPr lang="en-US" sz="2800" b="1" u="sng" dirty="0" err="1">
                <a:effectLst/>
              </a:rPr>
              <a:t>Е.Єлінек</a:t>
            </a:r>
            <a:r>
              <a:rPr lang="en-US" sz="2800" b="1" u="sng" dirty="0">
                <a:effectLst/>
              </a:rPr>
              <a:t>, </a:t>
            </a:r>
            <a:r>
              <a:rPr lang="en-US" sz="2800" b="1" u="sng" dirty="0" err="1">
                <a:effectLst/>
              </a:rPr>
              <a:t>Г.Мюллер</a:t>
            </a:r>
            <a:r>
              <a:rPr lang="en-US" sz="2800" u="sng" dirty="0">
                <a:effectLst/>
              </a:rPr>
              <a:t>, П. </a:t>
            </a:r>
            <a:r>
              <a:rPr lang="en-US" sz="2800" u="sng" dirty="0" err="1">
                <a:effectLst/>
              </a:rPr>
              <a:t>Хандке</a:t>
            </a:r>
            <a:r>
              <a:rPr lang="uk-UA" sz="2800" u="sng" dirty="0"/>
              <a:t>, </a:t>
            </a:r>
            <a:r>
              <a:rPr lang="uk-UA" sz="2800" dirty="0"/>
              <a:t>В. Ґ. </a:t>
            </a:r>
            <a:r>
              <a:rPr lang="uk-UA" sz="2800" dirty="0" err="1"/>
              <a:t>Зебальд</a:t>
            </a:r>
            <a:r>
              <a:rPr lang="uk-UA" sz="2800" dirty="0"/>
              <a:t>, </a:t>
            </a:r>
            <a:r>
              <a:rPr lang="uk-UA" sz="2800" b="1" dirty="0"/>
              <a:t>К. Петровська</a:t>
            </a:r>
            <a:r>
              <a:rPr lang="uk-UA" sz="2800" dirty="0"/>
              <a:t>, І. </a:t>
            </a:r>
            <a:r>
              <a:rPr lang="uk-UA" sz="2800" dirty="0" err="1"/>
              <a:t>Троянов</a:t>
            </a:r>
            <a:r>
              <a:rPr lang="uk-UA" sz="2800" dirty="0"/>
              <a:t>, В. </a:t>
            </a:r>
            <a:r>
              <a:rPr lang="uk-UA" sz="2800" dirty="0" err="1"/>
              <a:t>Камінер</a:t>
            </a:r>
            <a:r>
              <a:rPr lang="uk-UA" sz="2800" dirty="0"/>
              <a:t> та ін.</a:t>
            </a:r>
            <a:endParaRPr lang="en-US" sz="2800" dirty="0">
              <a:effectLst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B5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8" descr="Изображение выглядит как Человеческое лицо, текст, человек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91D76B27-1832-DFBA-DB2D-790ACA7F4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3" y="479425"/>
            <a:ext cx="4419259" cy="5892346"/>
          </a:xfrm>
        </p:spPr>
      </p:pic>
    </p:spTree>
    <p:extLst>
      <p:ext uri="{BB962C8B-B14F-4D97-AF65-F5344CB8AC3E}">
        <p14:creationId xmlns:p14="http://schemas.microsoft.com/office/powerpoint/2010/main" val="10925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65535D-9373-44E0-86B5-ABFAD850A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441" y="323558"/>
            <a:ext cx="10196848" cy="19132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Лекція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Національне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як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категорія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наукового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дискурсу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і 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літературознавча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проблема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ED5CBEE-DCA6-43CB-AEEE-67705B1AD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226" y="2475914"/>
            <a:ext cx="9833548" cy="3756074"/>
          </a:xfrm>
        </p:spPr>
        <p:txBody>
          <a:bodyPr vert="horz" lIns="91440" tIns="45720" rIns="91440" bIns="45720" rtlCol="0">
            <a:normAutofit/>
          </a:bodyPr>
          <a:lstStyle/>
          <a:p>
            <a:pPr lvl="0" algn="l"/>
            <a:r>
              <a:rPr lang="uk-UA" sz="3200" dirty="0">
                <a:solidFill>
                  <a:srgbClr val="000000"/>
                </a:solidFill>
              </a:rPr>
              <a:t>1. </a:t>
            </a:r>
            <a:r>
              <a:rPr lang="en-US" sz="3200" dirty="0" err="1">
                <a:solidFill>
                  <a:srgbClr val="000000"/>
                </a:solidFill>
              </a:rPr>
              <a:t>Категорії</a:t>
            </a:r>
            <a:r>
              <a:rPr lang="en-US" sz="3200" dirty="0">
                <a:solidFill>
                  <a:srgbClr val="000000"/>
                </a:solidFill>
              </a:rPr>
              <a:t> «</a:t>
            </a:r>
            <a:r>
              <a:rPr lang="en-US" sz="3200" dirty="0" err="1">
                <a:solidFill>
                  <a:srgbClr val="000000"/>
                </a:solidFill>
              </a:rPr>
              <a:t>національність</a:t>
            </a:r>
            <a:r>
              <a:rPr lang="en-US" sz="3200" dirty="0">
                <a:solidFill>
                  <a:srgbClr val="000000"/>
                </a:solidFill>
              </a:rPr>
              <a:t>» </a:t>
            </a:r>
            <a:r>
              <a:rPr lang="en-US" sz="3200" dirty="0" err="1">
                <a:solidFill>
                  <a:srgbClr val="000000"/>
                </a:solidFill>
              </a:rPr>
              <a:t>та</a:t>
            </a:r>
            <a:r>
              <a:rPr lang="en-US" sz="3200" dirty="0">
                <a:solidFill>
                  <a:srgbClr val="000000"/>
                </a:solidFill>
              </a:rPr>
              <a:t> «</a:t>
            </a:r>
            <a:r>
              <a:rPr lang="en-US" sz="3200" dirty="0" err="1">
                <a:solidFill>
                  <a:srgbClr val="000000"/>
                </a:solidFill>
              </a:rPr>
              <a:t>інтернаціональність</a:t>
            </a:r>
            <a:r>
              <a:rPr lang="en-US" sz="3200" dirty="0">
                <a:solidFill>
                  <a:srgbClr val="000000"/>
                </a:solidFill>
              </a:rPr>
              <a:t>» </a:t>
            </a:r>
            <a:r>
              <a:rPr lang="en-US" sz="3200" dirty="0" err="1">
                <a:solidFill>
                  <a:srgbClr val="000000"/>
                </a:solidFill>
              </a:rPr>
              <a:t>літератури</a:t>
            </a:r>
            <a:r>
              <a:rPr lang="en-US" sz="3200" dirty="0">
                <a:solidFill>
                  <a:srgbClr val="000000"/>
                </a:solidFill>
              </a:rPr>
              <a:t> в </a:t>
            </a:r>
            <a:r>
              <a:rPr lang="en-US" sz="3200" dirty="0" err="1">
                <a:solidFill>
                  <a:srgbClr val="000000"/>
                </a:solidFill>
              </a:rPr>
              <a:t>історичному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розвитку</a:t>
            </a:r>
            <a:r>
              <a:rPr lang="uk-UA" sz="3200" dirty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  <a:p>
            <a:pPr lvl="0" algn="l"/>
            <a:r>
              <a:rPr lang="uk-UA" sz="3200" dirty="0">
                <a:solidFill>
                  <a:srgbClr val="000000"/>
                </a:solidFill>
              </a:rPr>
              <a:t>2. </a:t>
            </a:r>
            <a:r>
              <a:rPr lang="en-US" sz="3200" dirty="0" err="1">
                <a:solidFill>
                  <a:srgbClr val="000000"/>
                </a:solidFill>
              </a:rPr>
              <a:t>Питання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авторської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національної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приналежності</a:t>
            </a:r>
            <a:r>
              <a:rPr lang="uk-UA" sz="3200" dirty="0">
                <a:solidFill>
                  <a:srgbClr val="000000"/>
                </a:solidFill>
              </a:rPr>
              <a:t>.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</a:p>
          <a:p>
            <a:pPr lvl="0" algn="l"/>
            <a:r>
              <a:rPr lang="uk-UA" sz="3200" dirty="0">
                <a:solidFill>
                  <a:srgbClr val="000000"/>
                </a:solidFill>
              </a:rPr>
              <a:t>3. </a:t>
            </a:r>
            <a:r>
              <a:rPr lang="en-US" sz="3200" dirty="0" err="1">
                <a:solidFill>
                  <a:srgbClr val="000000"/>
                </a:solidFill>
              </a:rPr>
              <a:t>Категорія</a:t>
            </a:r>
            <a:r>
              <a:rPr lang="en-US" sz="3200" dirty="0">
                <a:solidFill>
                  <a:srgbClr val="000000"/>
                </a:solidFill>
              </a:rPr>
              <a:t> «</a:t>
            </a:r>
            <a:r>
              <a:rPr lang="en-US" sz="3200" dirty="0" err="1">
                <a:solidFill>
                  <a:srgbClr val="000000"/>
                </a:solidFill>
              </a:rPr>
              <a:t>національне</a:t>
            </a:r>
            <a:r>
              <a:rPr lang="en-US" sz="3200" dirty="0">
                <a:solidFill>
                  <a:srgbClr val="000000"/>
                </a:solidFill>
              </a:rPr>
              <a:t>» </a:t>
            </a:r>
            <a:r>
              <a:rPr lang="uk-UA" sz="3200" dirty="0">
                <a:solidFill>
                  <a:srgbClr val="000000"/>
                </a:solidFill>
              </a:rPr>
              <a:t>в науковому обігу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r>
              <a:rPr lang="en-US" sz="3200" dirty="0" err="1">
                <a:solidFill>
                  <a:srgbClr val="000000"/>
                </a:solidFill>
              </a:rPr>
              <a:t>Проблема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національної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ідентичності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письменства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endParaRPr lang="uk-UA" sz="3200" dirty="0">
              <a:solidFill>
                <a:srgbClr val="000000"/>
              </a:solidFill>
            </a:endParaRPr>
          </a:p>
          <a:p>
            <a:pPr lvl="0" algn="l"/>
            <a:r>
              <a:rPr lang="uk-UA" sz="3200" dirty="0">
                <a:solidFill>
                  <a:srgbClr val="000000"/>
                </a:solidFill>
              </a:rPr>
              <a:t>4. </a:t>
            </a:r>
            <a:r>
              <a:rPr lang="en-US" sz="3200" dirty="0" err="1">
                <a:solidFill>
                  <a:srgbClr val="000000"/>
                </a:solidFill>
              </a:rPr>
              <a:t>Рівні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вияву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національної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ідентичності</a:t>
            </a:r>
            <a:r>
              <a:rPr lang="en-US" sz="3200" dirty="0">
                <a:solidFill>
                  <a:srgbClr val="000000"/>
                </a:solidFill>
              </a:rPr>
              <a:t>. </a:t>
            </a:r>
            <a:r>
              <a:rPr lang="en-US" sz="3200" dirty="0" err="1">
                <a:solidFill>
                  <a:srgbClr val="000000"/>
                </a:solidFill>
              </a:rPr>
              <a:t>Підходи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до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визначення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національної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ідентичності</a:t>
            </a:r>
            <a:r>
              <a:rPr lang="uk-UA" sz="3200" dirty="0">
                <a:solidFill>
                  <a:srgbClr val="000000"/>
                </a:solidFill>
              </a:rPr>
              <a:t> літератури.</a:t>
            </a:r>
            <a:endParaRPr lang="en-US" sz="3200" dirty="0">
              <a:solidFill>
                <a:srgbClr val="00000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6345-75BB-430C-AE01-5F72027D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65125"/>
            <a:ext cx="5271851" cy="11986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Література</a:t>
            </a:r>
            <a:r>
              <a:rPr lang="en-US" sz="3700" b="1" dirty="0"/>
              <a:t>: </a:t>
            </a:r>
            <a:r>
              <a:rPr lang="en-US" sz="3700" b="1" dirty="0" err="1"/>
              <a:t>національна</a:t>
            </a:r>
            <a:r>
              <a:rPr lang="en-US" sz="3700" b="1" dirty="0"/>
              <a:t> і </a:t>
            </a:r>
            <a:r>
              <a:rPr lang="en-US" sz="3700" b="1" dirty="0" err="1"/>
              <a:t>інтернаціональна</a:t>
            </a:r>
            <a:r>
              <a:rPr lang="en-US" sz="3700" b="1" dirty="0"/>
              <a:t> (</a:t>
            </a:r>
            <a:r>
              <a:rPr lang="en-US" sz="3700" b="1" dirty="0" err="1"/>
              <a:t>світова</a:t>
            </a:r>
            <a:r>
              <a:rPr lang="en-US" sz="37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id="{A529E204-A7C8-4549-B33F-EDBB19AC7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2664" y="2316480"/>
            <a:ext cx="5645426" cy="43132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 Й</a:t>
            </a:r>
            <a:r>
              <a:rPr lang="uk-UA" sz="2800" dirty="0"/>
              <a:t>.</a:t>
            </a:r>
            <a:r>
              <a:rPr lang="en-US" sz="2800" dirty="0"/>
              <a:t>В</a:t>
            </a:r>
            <a:r>
              <a:rPr lang="uk-UA" sz="2800" dirty="0"/>
              <a:t>. Гете –</a:t>
            </a:r>
            <a:r>
              <a:rPr lang="en-US" sz="2800" dirty="0"/>
              <a:t> </a:t>
            </a:r>
            <a:r>
              <a:rPr lang="uk-UA" sz="2800" b="1" dirty="0"/>
              <a:t>«</a:t>
            </a:r>
            <a:r>
              <a:rPr lang="en-US" sz="2800" b="1" dirty="0"/>
              <a:t>die</a:t>
            </a:r>
            <a:r>
              <a:rPr lang="en-US" sz="2800" dirty="0"/>
              <a:t> </a:t>
            </a:r>
            <a:r>
              <a:rPr lang="en-US" sz="2800" b="1" i="1" dirty="0" err="1"/>
              <a:t>Weltliteratur</a:t>
            </a:r>
            <a:r>
              <a:rPr lang="uk-UA" sz="2800" b="1" i="1" dirty="0"/>
              <a:t>»</a:t>
            </a:r>
            <a:endParaRPr lang="uk-UA" sz="2800" b="1" dirty="0"/>
          </a:p>
          <a:p>
            <a:r>
              <a:rPr lang="uk-UA" sz="2800" dirty="0"/>
              <a:t>    З</a:t>
            </a:r>
            <a:r>
              <a:rPr lang="en-US" sz="2800" dirty="0" err="1"/>
              <a:t>вертав</a:t>
            </a:r>
            <a:r>
              <a:rPr lang="en-US" sz="2800" dirty="0"/>
              <a:t> </a:t>
            </a:r>
            <a:r>
              <a:rPr lang="en-US" sz="2800" dirty="0" err="1"/>
              <a:t>увагу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b="1" dirty="0" err="1"/>
              <a:t>загальні</a:t>
            </a:r>
            <a:r>
              <a:rPr lang="en-US" sz="2800" dirty="0"/>
              <a:t> </a:t>
            </a:r>
            <a:r>
              <a:rPr lang="en-US" sz="2800" dirty="0" err="1"/>
              <a:t>тенденції</a:t>
            </a:r>
            <a:r>
              <a:rPr lang="en-US" sz="2800" dirty="0"/>
              <a:t> </a:t>
            </a:r>
            <a:r>
              <a:rPr lang="en-US" sz="2800" dirty="0" err="1"/>
              <a:t>розвитку</a:t>
            </a:r>
            <a:r>
              <a:rPr lang="en-US" sz="2800" dirty="0"/>
              <a:t>, </a:t>
            </a:r>
            <a:r>
              <a:rPr lang="en-US" sz="2800" dirty="0" err="1"/>
              <a:t>взаємозв’язки</a:t>
            </a:r>
            <a:r>
              <a:rPr lang="en-US" sz="2800" dirty="0"/>
              <a:t> </a:t>
            </a:r>
            <a:r>
              <a:rPr lang="en-US" sz="2800" dirty="0" err="1"/>
              <a:t>та</a:t>
            </a:r>
            <a:r>
              <a:rPr lang="en-US" sz="2800" dirty="0"/>
              <a:t> </a:t>
            </a:r>
            <a:r>
              <a:rPr lang="en-US" sz="2800" dirty="0" err="1"/>
              <a:t>характерні</a:t>
            </a:r>
            <a:r>
              <a:rPr lang="en-US" sz="2800" b="1" dirty="0"/>
              <a:t> </a:t>
            </a:r>
            <a:r>
              <a:rPr lang="en-US" sz="2800" b="1" dirty="0" err="1"/>
              <a:t>специфічні</a:t>
            </a:r>
            <a:r>
              <a:rPr lang="en-US" sz="2800" b="1" dirty="0"/>
              <a:t> </a:t>
            </a:r>
            <a:r>
              <a:rPr lang="en-US" sz="2800" b="1" dirty="0" err="1"/>
              <a:t>особливості</a:t>
            </a:r>
            <a:r>
              <a:rPr lang="en-US" sz="2800" b="1" dirty="0"/>
              <a:t> </a:t>
            </a:r>
            <a:r>
              <a:rPr lang="en-US" sz="2800" dirty="0" err="1"/>
              <a:t>кожної</a:t>
            </a:r>
            <a:r>
              <a:rPr lang="en-US" sz="2800" dirty="0"/>
              <a:t> з </a:t>
            </a:r>
            <a:r>
              <a:rPr lang="en-US" sz="2800" dirty="0" err="1"/>
              <a:t>національних</a:t>
            </a:r>
            <a:r>
              <a:rPr lang="en-US" sz="2800" dirty="0"/>
              <a:t> </a:t>
            </a:r>
            <a:r>
              <a:rPr lang="en-US" sz="2800" dirty="0" err="1"/>
              <a:t>літератур</a:t>
            </a:r>
            <a:r>
              <a:rPr lang="en-US" sz="2800" dirty="0"/>
              <a:t>, </a:t>
            </a:r>
            <a:r>
              <a:rPr lang="en-US" sz="2800" dirty="0" err="1"/>
              <a:t>спираючись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творчість</a:t>
            </a:r>
            <a:r>
              <a:rPr lang="en-US" sz="2800" dirty="0"/>
              <a:t> </a:t>
            </a:r>
            <a:r>
              <a:rPr lang="en-US" sz="2800" dirty="0" err="1"/>
              <a:t>визначних</a:t>
            </a:r>
            <a:r>
              <a:rPr lang="en-US" sz="2800" dirty="0"/>
              <a:t> </a:t>
            </a:r>
            <a:r>
              <a:rPr lang="en-US" sz="2800" dirty="0" err="1"/>
              <a:t>письменників</a:t>
            </a:r>
            <a:r>
              <a:rPr lang="en-US" sz="2800" dirty="0"/>
              <a:t>, </a:t>
            </a:r>
            <a:r>
              <a:rPr lang="en-US" sz="2800" dirty="0" err="1"/>
              <a:t>які</a:t>
            </a:r>
            <a:r>
              <a:rPr lang="en-US" sz="2800" dirty="0"/>
              <a:t> </a:t>
            </a:r>
            <a:r>
              <a:rPr lang="en-US" sz="2800" dirty="0" err="1"/>
              <a:t>презентують</a:t>
            </a:r>
            <a:r>
              <a:rPr lang="en-US" sz="2800" dirty="0"/>
              <a:t> </a:t>
            </a:r>
            <a:r>
              <a:rPr lang="en-US" sz="2800" dirty="0" err="1"/>
              <a:t>певні</a:t>
            </a:r>
            <a:r>
              <a:rPr lang="en-US" sz="2800" dirty="0"/>
              <a:t> </a:t>
            </a:r>
            <a:r>
              <a:rPr lang="en-US" sz="2800" dirty="0" err="1"/>
              <a:t>літературні</a:t>
            </a:r>
            <a:r>
              <a:rPr lang="en-US" sz="2800" dirty="0"/>
              <a:t> </a:t>
            </a:r>
            <a:r>
              <a:rPr lang="en-US" sz="2800" dirty="0" err="1"/>
              <a:t>явища</a:t>
            </a:r>
            <a:r>
              <a:rPr lang="en-US" sz="2800" dirty="0"/>
              <a:t> </a:t>
            </a:r>
            <a:r>
              <a:rPr lang="en-US" sz="2800" dirty="0" err="1"/>
              <a:t>різних</a:t>
            </a:r>
            <a:r>
              <a:rPr lang="en-US" sz="2800" dirty="0"/>
              <a:t> </a:t>
            </a:r>
            <a:r>
              <a:rPr lang="en-US" sz="2800" dirty="0" err="1"/>
              <a:t>періодів</a:t>
            </a:r>
            <a:r>
              <a:rPr lang="en-US" sz="2800" dirty="0"/>
              <a:t>, </a:t>
            </a:r>
            <a:r>
              <a:rPr lang="en-US" sz="2800" dirty="0" err="1"/>
              <a:t>регіонів</a:t>
            </a:r>
            <a:r>
              <a:rPr lang="uk-UA" sz="2800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конкретно</a:t>
            </a:r>
            <a:r>
              <a:rPr lang="en-US" sz="2800" dirty="0"/>
              <a:t> </a:t>
            </a:r>
            <a:r>
              <a:rPr lang="en-US" sz="2800" dirty="0" err="1"/>
              <a:t>зазначених</a:t>
            </a:r>
            <a:r>
              <a:rPr lang="en-US" sz="2800" dirty="0"/>
              <a:t> </a:t>
            </a:r>
            <a:r>
              <a:rPr lang="en-US" sz="2800" dirty="0" err="1"/>
              <a:t>країн</a:t>
            </a:r>
            <a:r>
              <a:rPr lang="en-US" sz="2800" dirty="0"/>
              <a:t>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436EB3-593F-4941-B997-7C6F7149D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r="2" b="717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0325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9B4E3-DA31-489F-958A-F1781D06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96948"/>
            <a:ext cx="6586491" cy="208201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uk-UA" sz="4400" dirty="0"/>
              <a:t>Т. </a:t>
            </a:r>
            <a:r>
              <a:rPr lang="uk-UA" sz="4400" dirty="0" err="1"/>
              <a:t>Карлейль</a:t>
            </a:r>
            <a:r>
              <a:rPr lang="uk-UA" sz="4400" dirty="0"/>
              <a:t> (1795-1881)</a:t>
            </a:r>
            <a:br>
              <a:rPr lang="uk-UA" sz="4400" dirty="0"/>
            </a:br>
            <a:r>
              <a:rPr lang="ru-RU" dirty="0"/>
              <a:t>“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heroes</a:t>
            </a:r>
            <a:r>
              <a:rPr lang="ru-RU" dirty="0"/>
              <a:t>,  </a:t>
            </a:r>
            <a:r>
              <a:rPr lang="ru-RU" dirty="0" err="1"/>
              <a:t>hero-worship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heroic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history</a:t>
            </a:r>
            <a:r>
              <a:rPr lang="ru-RU" dirty="0"/>
              <a:t>” (“Про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і </a:t>
            </a:r>
            <a:r>
              <a:rPr lang="ru-RU" dirty="0" err="1"/>
              <a:t>героїчне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“)</a:t>
            </a:r>
            <a:endParaRPr lang="en-US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50DAA0-CB10-4888-A1F0-F56292D8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364250"/>
              </a:buClr>
            </a:pPr>
            <a:r>
              <a:rPr lang="ru-RU" sz="3200" dirty="0"/>
              <a:t> </a:t>
            </a:r>
            <a:r>
              <a:rPr lang="ru-RU" sz="3200" b="1" dirty="0" err="1"/>
              <a:t>Концепція</a:t>
            </a:r>
            <a:r>
              <a:rPr lang="ru-RU" sz="3200" b="1" dirty="0"/>
              <a:t> </a:t>
            </a:r>
            <a:r>
              <a:rPr lang="uk-UA" sz="3200" b="1" dirty="0"/>
              <a:t>значення художньої літератури</a:t>
            </a:r>
            <a:r>
              <a:rPr lang="ru-RU" sz="3200" b="1" dirty="0"/>
              <a:t> в </a:t>
            </a:r>
            <a:r>
              <a:rPr lang="ru-RU" sz="3200" b="1" dirty="0" err="1"/>
              <a:t>національному</a:t>
            </a:r>
            <a:r>
              <a:rPr lang="ru-RU" sz="3200" b="1" dirty="0"/>
              <a:t> </a:t>
            </a:r>
            <a:r>
              <a:rPr lang="ru-RU" sz="3200" b="1" dirty="0" err="1"/>
              <a:t>житті</a:t>
            </a:r>
            <a:r>
              <a:rPr lang="ru-RU" sz="3200" dirty="0"/>
              <a:t>.</a:t>
            </a:r>
          </a:p>
          <a:p>
            <a:pPr>
              <a:buClr>
                <a:srgbClr val="364250"/>
              </a:buClr>
            </a:pPr>
            <a:endParaRPr lang="ru-RU" sz="3200" dirty="0"/>
          </a:p>
          <a:p>
            <a:pPr>
              <a:buClr>
                <a:srgbClr val="364250"/>
              </a:buClr>
            </a:pPr>
            <a:r>
              <a:rPr lang="ru-RU" sz="3200" dirty="0"/>
              <a:t> Т. </a:t>
            </a:r>
            <a:r>
              <a:rPr lang="ru-RU" sz="3200" dirty="0" err="1"/>
              <a:t>Карлейль</a:t>
            </a:r>
            <a:r>
              <a:rPr lang="ru-RU" sz="3200" dirty="0"/>
              <a:t>: «</a:t>
            </a:r>
            <a:r>
              <a:rPr lang="ru-RU" sz="3200" dirty="0" err="1"/>
              <a:t>кожна</a:t>
            </a:r>
            <a:r>
              <a:rPr lang="ru-RU" sz="3200" dirty="0"/>
              <a:t> </a:t>
            </a:r>
            <a:r>
              <a:rPr lang="ru-RU" sz="3200" dirty="0" err="1"/>
              <a:t>нація</a:t>
            </a:r>
            <a:r>
              <a:rPr lang="ru-RU" sz="3200" dirty="0"/>
              <a:t> повинна </a:t>
            </a:r>
            <a:r>
              <a:rPr lang="ru-RU" sz="3200" dirty="0" err="1"/>
              <a:t>мати</a:t>
            </a:r>
            <a:r>
              <a:rPr lang="ru-RU" sz="3200" dirty="0"/>
              <a:t>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національних</a:t>
            </a:r>
            <a:r>
              <a:rPr lang="ru-RU" sz="3200" dirty="0"/>
              <a:t> </a:t>
            </a:r>
            <a:r>
              <a:rPr lang="ru-RU" sz="3200" dirty="0" err="1"/>
              <a:t>святих</a:t>
            </a:r>
            <a:r>
              <a:rPr lang="ru-RU" sz="3200" dirty="0"/>
              <a:t> – </a:t>
            </a:r>
            <a:r>
              <a:rPr lang="ru-RU" sz="3200" dirty="0" err="1"/>
              <a:t>поетів</a:t>
            </a:r>
            <a:r>
              <a:rPr lang="ru-RU" sz="3200" dirty="0"/>
              <a:t> </a:t>
            </a:r>
            <a:r>
              <a:rPr lang="ru-RU" sz="3200" dirty="0" err="1"/>
              <a:t>нації</a:t>
            </a:r>
            <a:r>
              <a:rPr lang="ru-RU" sz="3200" dirty="0"/>
              <a:t>». </a:t>
            </a:r>
          </a:p>
          <a:p>
            <a:pPr indent="-228600">
              <a:buClr>
                <a:srgbClr val="364250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F8A5277-FD45-4F9B-925B-AFC11644D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1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518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94E43-5B4A-466B-84CC-E8CF460C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295422"/>
            <a:ext cx="6422849" cy="1041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Ґеорг</a:t>
            </a:r>
            <a:r>
              <a:rPr lang="en-US" sz="4400" dirty="0"/>
              <a:t> </a:t>
            </a:r>
            <a:r>
              <a:rPr lang="en-US" sz="4400" dirty="0" err="1"/>
              <a:t>Брандеc</a:t>
            </a:r>
            <a:r>
              <a:rPr lang="en-US" sz="4400" dirty="0"/>
              <a:t> 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4BDFAF-7917-4DE3-B762-221FDF680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-1" b="-1"/>
          <a:stretch/>
        </p:blipFill>
        <p:spPr>
          <a:xfrm>
            <a:off x="854185" y="1061161"/>
            <a:ext cx="3128616" cy="436718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2E8CBC0-35B6-4C6E-BF04-A7D03880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6880" y="1336432"/>
            <a:ext cx="7075120" cy="52261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uk-UA" sz="2800" dirty="0"/>
              <a:t>     В</a:t>
            </a:r>
            <a:r>
              <a:rPr lang="en-US" sz="2800" dirty="0" err="1"/>
              <a:t>перше</a:t>
            </a:r>
            <a:r>
              <a:rPr lang="en-US" sz="2800" dirty="0"/>
              <a:t> в </a:t>
            </a:r>
            <a:r>
              <a:rPr lang="en-US" sz="2800" dirty="0" err="1"/>
              <a:t>європейському</a:t>
            </a:r>
            <a:r>
              <a:rPr lang="en-US" sz="2800" dirty="0"/>
              <a:t>  </a:t>
            </a:r>
            <a:r>
              <a:rPr lang="en-US" sz="2800" dirty="0" err="1"/>
              <a:t>літературознавстві</a:t>
            </a:r>
            <a:r>
              <a:rPr lang="en-US" sz="2800" dirty="0"/>
              <a:t>  </a:t>
            </a:r>
            <a:r>
              <a:rPr lang="en-US" sz="2800" b="1" i="1" dirty="0" err="1"/>
              <a:t>порівняльно-історичне</a:t>
            </a:r>
            <a:r>
              <a:rPr lang="en-US" sz="2800" b="1" i="1" dirty="0"/>
              <a:t> </a:t>
            </a:r>
            <a:r>
              <a:rPr lang="en-US" sz="2800" b="1" i="1" dirty="0" err="1"/>
              <a:t>дослідження</a:t>
            </a:r>
            <a:r>
              <a:rPr lang="en-US" sz="2800" dirty="0"/>
              <a:t> – </a:t>
            </a:r>
            <a:r>
              <a:rPr lang="en-US" sz="2800" dirty="0" err="1"/>
              <a:t>шестито</a:t>
            </a:r>
            <a:r>
              <a:rPr lang="uk-UA" sz="2800" dirty="0" err="1"/>
              <a:t>мна</a:t>
            </a:r>
            <a:r>
              <a:rPr lang="en-US" sz="2800" dirty="0"/>
              <a:t> </a:t>
            </a:r>
            <a:r>
              <a:rPr lang="en-US" sz="2800" dirty="0" err="1"/>
              <a:t>прац</a:t>
            </a:r>
            <a:r>
              <a:rPr lang="uk-UA" sz="2800" dirty="0"/>
              <a:t>я</a:t>
            </a:r>
            <a:r>
              <a:rPr lang="en-US" sz="2800" dirty="0"/>
              <a:t> “</a:t>
            </a:r>
            <a:r>
              <a:rPr lang="en-US" sz="2800" dirty="0" err="1"/>
              <a:t>Головні</a:t>
            </a:r>
            <a:r>
              <a:rPr lang="en-US" sz="2800" dirty="0"/>
              <a:t> </a:t>
            </a:r>
            <a:r>
              <a:rPr lang="en-US" sz="2800" dirty="0" err="1"/>
              <a:t>течії</a:t>
            </a:r>
            <a:r>
              <a:rPr lang="en-US" sz="2800" dirty="0"/>
              <a:t> </a:t>
            </a:r>
            <a:r>
              <a:rPr lang="en-US" sz="2800" dirty="0" err="1"/>
              <a:t>європейської</a:t>
            </a:r>
            <a:r>
              <a:rPr lang="en-US" sz="2800" dirty="0"/>
              <a:t> </a:t>
            </a:r>
            <a:r>
              <a:rPr lang="en-US" sz="2800" dirty="0" err="1"/>
              <a:t>літератури</a:t>
            </a:r>
            <a:r>
              <a:rPr lang="en-US" sz="2800" dirty="0"/>
              <a:t> XIX </a:t>
            </a:r>
            <a:r>
              <a:rPr lang="en-US" sz="2800" dirty="0" err="1"/>
              <a:t>ст</a:t>
            </a:r>
            <a:r>
              <a:rPr lang="en-US" sz="2800" dirty="0"/>
              <a:t>.”, 1872-1890). </a:t>
            </a:r>
            <a:endParaRPr lang="uk-UA" sz="2800" dirty="0"/>
          </a:p>
          <a:p>
            <a:r>
              <a:rPr lang="uk-UA" sz="2800" dirty="0"/>
              <a:t>    </a:t>
            </a:r>
            <a:r>
              <a:rPr lang="en-US" sz="2800" dirty="0" err="1"/>
              <a:t>Брандес</a:t>
            </a:r>
            <a:r>
              <a:rPr lang="en-US" sz="2800" dirty="0"/>
              <a:t> </a:t>
            </a:r>
            <a:r>
              <a:rPr lang="en-US" sz="2800" dirty="0" err="1"/>
              <a:t>став</a:t>
            </a:r>
            <a:r>
              <a:rPr lang="en-US" sz="2800" dirty="0"/>
              <a:t> </a:t>
            </a:r>
            <a:r>
              <a:rPr lang="en-US" sz="2800" dirty="0" err="1"/>
              <a:t>критиком</a:t>
            </a:r>
            <a:r>
              <a:rPr lang="en-US" sz="2800" dirty="0"/>
              <a:t> </a:t>
            </a:r>
            <a:r>
              <a:rPr lang="en-US" sz="2800" dirty="0" err="1"/>
              <a:t>європейської</a:t>
            </a:r>
            <a:r>
              <a:rPr lang="en-US" sz="2800" dirty="0"/>
              <a:t> </a:t>
            </a:r>
            <a:r>
              <a:rPr lang="en-US" sz="2800" dirty="0" err="1"/>
              <a:t>слави</a:t>
            </a:r>
            <a:r>
              <a:rPr lang="en-US" sz="2800" dirty="0"/>
              <a:t>, </a:t>
            </a:r>
            <a:r>
              <a:rPr lang="en-US" sz="2800" b="1" dirty="0" err="1"/>
              <a:t>посередником</a:t>
            </a:r>
            <a:r>
              <a:rPr lang="en-US" sz="2800" dirty="0"/>
              <a:t> </a:t>
            </a:r>
            <a:r>
              <a:rPr lang="en-US" sz="2800" dirty="0" err="1"/>
              <a:t>між</a:t>
            </a:r>
            <a:r>
              <a:rPr lang="en-US" sz="2800" dirty="0"/>
              <a:t> </a:t>
            </a:r>
            <a:r>
              <a:rPr lang="en-US" sz="2800" dirty="0" err="1"/>
              <a:t>різними</a:t>
            </a:r>
            <a:r>
              <a:rPr lang="en-US" sz="2800" dirty="0"/>
              <a:t> </a:t>
            </a:r>
            <a:r>
              <a:rPr lang="en-US" sz="2800" dirty="0" err="1"/>
              <a:t>літературами</a:t>
            </a:r>
            <a:r>
              <a:rPr lang="en-US" sz="2800" dirty="0"/>
              <a:t> </a:t>
            </a:r>
            <a:r>
              <a:rPr lang="en-US" sz="2800" dirty="0" err="1"/>
              <a:t>сучасної</a:t>
            </a:r>
            <a:r>
              <a:rPr lang="en-US" sz="2800" dirty="0"/>
              <a:t> </a:t>
            </a:r>
            <a:r>
              <a:rPr lang="en-US" sz="2800" dirty="0" err="1"/>
              <a:t>Європи</a:t>
            </a:r>
            <a:r>
              <a:rPr lang="en-US" sz="2800" dirty="0"/>
              <a:t>, </a:t>
            </a:r>
            <a:r>
              <a:rPr lang="en-US" sz="2800" dirty="0" err="1"/>
              <a:t>інтерпретатором</a:t>
            </a:r>
            <a:r>
              <a:rPr lang="en-US" sz="2800" dirty="0"/>
              <a:t> </a:t>
            </a:r>
            <a:r>
              <a:rPr lang="en-US" sz="2800" dirty="0" err="1"/>
              <a:t>провідних</a:t>
            </a:r>
            <a:r>
              <a:rPr lang="en-US" sz="2800" dirty="0"/>
              <a:t> </a:t>
            </a:r>
            <a:r>
              <a:rPr lang="en-US" sz="2800" dirty="0" err="1"/>
              <a:t>ідей</a:t>
            </a:r>
            <a:r>
              <a:rPr lang="en-US" sz="2800" dirty="0"/>
              <a:t> </a:t>
            </a:r>
            <a:r>
              <a:rPr lang="en-US" sz="2800" dirty="0" err="1"/>
              <a:t>різних</a:t>
            </a:r>
            <a:r>
              <a:rPr lang="en-US" sz="2800" dirty="0"/>
              <a:t> </a:t>
            </a:r>
            <a:r>
              <a:rPr lang="en-US" sz="2800" dirty="0" err="1"/>
              <a:t>націй</a:t>
            </a:r>
            <a:r>
              <a:rPr lang="en-US" sz="2800" dirty="0"/>
              <a:t>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54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2D50676-381B-4CD0-8EA6-BE95EE5E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Фактори зближення європейських літератур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D72D089-2D39-4593-B64F-D95BE4097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0" y="2369127"/>
            <a:ext cx="4160725" cy="3829372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художнього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фольклором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(Гете,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вертеризм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 де Сталь «Про Німеччину», брати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Шлегелі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текст, плака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DECF956A-03E1-4F2C-B133-F324FB0B2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655001"/>
            <a:ext cx="2391762" cy="3816069"/>
          </a:xfrm>
          <a:prstGeom prst="rect">
            <a:avLst/>
          </a:prstGeom>
        </p:spPr>
      </p:pic>
      <p:pic>
        <p:nvPicPr>
          <p:cNvPr id="5" name="Объект 4" descr="Изображение выглядит как текст, плакат, книг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63329F3-8287-8AD6-3577-BBF9B7F18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087" y="2323230"/>
            <a:ext cx="2570595" cy="3875269"/>
          </a:xfrm>
        </p:spPr>
      </p:pic>
    </p:spTree>
    <p:extLst>
      <p:ext uri="{BB962C8B-B14F-4D97-AF65-F5344CB8AC3E}">
        <p14:creationId xmlns:p14="http://schemas.microsoft.com/office/powerpoint/2010/main" val="3651748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1126</Words>
  <Application>Microsoft Office PowerPoint</Application>
  <PresentationFormat>Широкоэкранный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Література країни, мова якої вивчається (німецька)</vt:lpstr>
      <vt:lpstr>Концепція курсу:</vt:lpstr>
      <vt:lpstr>Розподіл балів за видами роботи</vt:lpstr>
      <vt:lpstr>Матеріал для опрацювання окремих аспектів курсу:</vt:lpstr>
      <vt:lpstr>Лекція 1 Національне як категорія наукового дискурсу і  літературознавча проблема</vt:lpstr>
      <vt:lpstr>Література: національна і інтернаціональна (світова)</vt:lpstr>
      <vt:lpstr>Т. Карлейль (1795-1881) “On heroes,  hero-worship and the heroic in history” (“Про героїв, вшанування героїв і героїчне в історії“)</vt:lpstr>
      <vt:lpstr>Ґеорг Брандеc </vt:lpstr>
      <vt:lpstr>Фактори зближення європейських літератур</vt:lpstr>
      <vt:lpstr>І. Франко “Інтернаціоналізм і націоналізм у сучасних літературах” (1898)</vt:lpstr>
      <vt:lpstr>Концепція національного письменства І.Франка</vt:lpstr>
      <vt:lpstr>Утвердження письменства як єдності і формування поняття «національна література»</vt:lpstr>
      <vt:lpstr>Питання авторської національної приналежності</vt:lpstr>
      <vt:lpstr>     Національне у літературі – органічна якість письменства, що відрізняє його від інших, зумовлена етногенетичною пам’яттю, звичаями, традиціями, мовою, типом світосприйняття народу.</vt:lpstr>
      <vt:lpstr>Проблема національної ідентичності письменства </vt:lpstr>
      <vt:lpstr>Підходи до визначення національної ідентичності літератури</vt:lpstr>
      <vt:lpstr>Національна ідентичність</vt:lpstr>
      <vt:lpstr>Підходи до визначення національної ідентичності літератури</vt:lpstr>
      <vt:lpstr>Національна мова як чинник / маркер національної літератури</vt:lpstr>
      <vt:lpstr>Риси національної ідентичності</vt:lpstr>
      <vt:lpstr>Наявність теоретичного дискурсу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Література країни, мова якої вивчається</dc:title>
  <dc:creator>Professional</dc:creator>
  <cp:lastModifiedBy>Яна Кравченко</cp:lastModifiedBy>
  <cp:revision>13</cp:revision>
  <dcterms:created xsi:type="dcterms:W3CDTF">2020-09-13T15:06:47Z</dcterms:created>
  <dcterms:modified xsi:type="dcterms:W3CDTF">2023-09-15T16:48:00Z</dcterms:modified>
</cp:coreProperties>
</file>