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30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6277-0BAF-41C8-AA93-A4652015FF5C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FAD825-8954-4590-9E12-F3B12AF78BA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6277-0BAF-41C8-AA93-A4652015FF5C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D825-8954-4590-9E12-F3B12AF78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6277-0BAF-41C8-AA93-A4652015FF5C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D825-8954-4590-9E12-F3B12AF78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726277-0BAF-41C8-AA93-A4652015FF5C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DFAD825-8954-4590-9E12-F3B12AF78BA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6277-0BAF-41C8-AA93-A4652015FF5C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D825-8954-4590-9E12-F3B12AF78BA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6277-0BAF-41C8-AA93-A4652015FF5C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D825-8954-4590-9E12-F3B12AF78BA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D825-8954-4590-9E12-F3B12AF78B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6277-0BAF-41C8-AA93-A4652015FF5C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6277-0BAF-41C8-AA93-A4652015FF5C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D825-8954-4590-9E12-F3B12AF78BA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6277-0BAF-41C8-AA93-A4652015FF5C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D825-8954-4590-9E12-F3B12AF78B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726277-0BAF-41C8-AA93-A4652015FF5C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FAD825-8954-4590-9E12-F3B12AF78BA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6277-0BAF-41C8-AA93-A4652015FF5C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FAD825-8954-4590-9E12-F3B12AF78BA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3726277-0BAF-41C8-AA93-A4652015FF5C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DFAD825-8954-4590-9E12-F3B12AF78BA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Лабораторні роботи 9-10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Гельмінтози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Лікування</a:t>
            </a:r>
            <a:r>
              <a:rPr lang="ru-RU" dirty="0"/>
              <a:t>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празиквантель</a:t>
            </a:r>
            <a:r>
              <a:rPr lang="ru-RU" dirty="0"/>
              <a:t>, </a:t>
            </a:r>
            <a:r>
              <a:rPr lang="ru-RU" dirty="0" err="1"/>
              <a:t>ніклозамід</a:t>
            </a:r>
            <a:r>
              <a:rPr lang="ru-RU" dirty="0"/>
              <a:t>, </a:t>
            </a:r>
            <a:r>
              <a:rPr lang="ru-RU" dirty="0" err="1"/>
              <a:t>фенасал</a:t>
            </a:r>
            <a:r>
              <a:rPr lang="ru-RU" dirty="0"/>
              <a:t>, </a:t>
            </a:r>
            <a:r>
              <a:rPr lang="ru-RU" dirty="0" err="1"/>
              <a:t>вермокс</a:t>
            </a:r>
            <a:r>
              <a:rPr lang="ru-RU" dirty="0"/>
              <a:t>, </a:t>
            </a:r>
            <a:r>
              <a:rPr lang="ru-RU" dirty="0" err="1"/>
              <a:t>насіння</a:t>
            </a:r>
            <a:r>
              <a:rPr lang="ru-RU" dirty="0"/>
              <a:t> </a:t>
            </a:r>
            <a:r>
              <a:rPr lang="ru-RU" dirty="0" err="1"/>
              <a:t>гарбуза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. </a:t>
            </a:r>
            <a:r>
              <a:rPr lang="ru-RU" dirty="0" err="1"/>
              <a:t>Празиквантель</a:t>
            </a:r>
            <a:r>
              <a:rPr lang="ru-RU" dirty="0"/>
              <a:t> (</a:t>
            </a:r>
            <a:r>
              <a:rPr lang="en-US" dirty="0" err="1"/>
              <a:t>Praziquantel</a:t>
            </a:r>
            <a:r>
              <a:rPr lang="en-US" dirty="0"/>
              <a:t>, </a:t>
            </a:r>
            <a:r>
              <a:rPr lang="en-US" dirty="0" err="1"/>
              <a:t>Biltricid</a:t>
            </a:r>
            <a:r>
              <a:rPr lang="en-US" dirty="0"/>
              <a:t>) - </a:t>
            </a:r>
            <a:r>
              <a:rPr lang="ru-RU" dirty="0" err="1"/>
              <a:t>призначають</a:t>
            </a:r>
            <a:r>
              <a:rPr lang="ru-RU" dirty="0"/>
              <a:t> в </a:t>
            </a:r>
            <a:r>
              <a:rPr lang="ru-RU" dirty="0" err="1"/>
              <a:t>дозі</a:t>
            </a:r>
            <a:r>
              <a:rPr lang="ru-RU" dirty="0"/>
              <a:t> 25 - 35мг / кг на </a:t>
            </a:r>
            <a:r>
              <a:rPr lang="ru-RU" dirty="0" err="1"/>
              <a:t>добу</a:t>
            </a:r>
            <a:r>
              <a:rPr lang="ru-RU" dirty="0"/>
              <a:t> в 3 </a:t>
            </a:r>
            <a:r>
              <a:rPr lang="ru-RU" dirty="0" err="1"/>
              <a:t>прийома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інтервалом</a:t>
            </a:r>
            <a:r>
              <a:rPr lang="ru-RU" dirty="0"/>
              <a:t> 4 - 6 годин. </a:t>
            </a:r>
            <a:r>
              <a:rPr lang="ru-RU" dirty="0" err="1"/>
              <a:t>Ніклозамід</a:t>
            </a:r>
            <a:r>
              <a:rPr lang="ru-RU" dirty="0"/>
              <a:t> (</a:t>
            </a:r>
            <a:r>
              <a:rPr lang="en-US" dirty="0" err="1"/>
              <a:t>Phenasalum</a:t>
            </a:r>
            <a:r>
              <a:rPr lang="en-US" dirty="0"/>
              <a:t>) - </a:t>
            </a:r>
            <a:r>
              <a:rPr lang="ru-RU" dirty="0" err="1"/>
              <a:t>приймається</a:t>
            </a:r>
            <a:r>
              <a:rPr lang="ru-RU" dirty="0"/>
              <a:t> </a:t>
            </a:r>
            <a:r>
              <a:rPr lang="ru-RU" dirty="0" err="1"/>
              <a:t>вранці</a:t>
            </a:r>
            <a:r>
              <a:rPr lang="ru-RU" dirty="0"/>
              <a:t> </a:t>
            </a:r>
            <a:r>
              <a:rPr lang="ru-RU" dirty="0" err="1"/>
              <a:t>натщесерце</a:t>
            </a:r>
            <a:r>
              <a:rPr lang="ru-RU" dirty="0"/>
              <a:t> 2 - 3 </a:t>
            </a:r>
            <a:r>
              <a:rPr lang="ru-RU" dirty="0" err="1"/>
              <a:t>гр</a:t>
            </a:r>
            <a:r>
              <a:rPr lang="ru-RU" dirty="0"/>
              <a:t> (8 - 12 табл.) За один </a:t>
            </a:r>
            <a:r>
              <a:rPr lang="ru-RU" dirty="0" err="1"/>
              <a:t>прийом</a:t>
            </a:r>
            <a:r>
              <a:rPr lang="ru-RU" dirty="0"/>
              <a:t>. </a:t>
            </a:r>
            <a:r>
              <a:rPr lang="ru-RU" dirty="0" err="1"/>
              <a:t>Фенасал</a:t>
            </a:r>
            <a:r>
              <a:rPr lang="ru-RU" dirty="0"/>
              <a:t> </a:t>
            </a:r>
            <a:r>
              <a:rPr lang="ru-RU" dirty="0" err="1"/>
              <a:t>приймають</a:t>
            </a:r>
            <a:r>
              <a:rPr lang="ru-RU" dirty="0"/>
              <a:t> через 3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легкої</a:t>
            </a:r>
            <a:r>
              <a:rPr lang="ru-RU" dirty="0"/>
              <a:t> </a:t>
            </a:r>
            <a:r>
              <a:rPr lang="ru-RU" dirty="0" err="1"/>
              <a:t>вечері</a:t>
            </a:r>
            <a:r>
              <a:rPr lang="ru-RU" dirty="0"/>
              <a:t> - 2,0 </a:t>
            </a:r>
            <a:r>
              <a:rPr lang="ru-RU" dirty="0" err="1"/>
              <a:t>гр</a:t>
            </a:r>
            <a:r>
              <a:rPr lang="ru-RU" dirty="0"/>
              <a:t>, на </a:t>
            </a:r>
            <a:r>
              <a:rPr lang="ru-RU" dirty="0" err="1"/>
              <a:t>наступний</a:t>
            </a:r>
            <a:r>
              <a:rPr lang="ru-RU" dirty="0"/>
              <a:t> ранок </a:t>
            </a:r>
            <a:r>
              <a:rPr lang="ru-RU" dirty="0" err="1"/>
              <a:t>натщесерце</a:t>
            </a:r>
            <a:r>
              <a:rPr lang="ru-RU" dirty="0"/>
              <a:t> 1,0 гр. </a:t>
            </a:r>
            <a:r>
              <a:rPr lang="ru-RU" dirty="0" err="1"/>
              <a:t>Вермокс</a:t>
            </a:r>
            <a:r>
              <a:rPr lang="ru-RU" dirty="0"/>
              <a:t> (</a:t>
            </a:r>
            <a:r>
              <a:rPr lang="ru-RU" dirty="0" err="1"/>
              <a:t>мебендазол</a:t>
            </a:r>
            <a:r>
              <a:rPr lang="ru-RU" dirty="0"/>
              <a:t>) по 300мг 2р. на 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3 </a:t>
            </a:r>
            <a:r>
              <a:rPr lang="ru-RU" dirty="0" err="1"/>
              <a:t>днів</a:t>
            </a:r>
            <a:r>
              <a:rPr lang="ru-RU" dirty="0"/>
              <a:t>. При </a:t>
            </a:r>
            <a:r>
              <a:rPr lang="ru-RU" dirty="0" err="1"/>
              <a:t>поганій</a:t>
            </a:r>
            <a:r>
              <a:rPr lang="ru-RU" dirty="0"/>
              <a:t> </a:t>
            </a:r>
            <a:r>
              <a:rPr lang="ru-RU" dirty="0" err="1"/>
              <a:t>переносимості</a:t>
            </a:r>
            <a:r>
              <a:rPr lang="ru-RU" dirty="0"/>
              <a:t> </a:t>
            </a:r>
            <a:r>
              <a:rPr lang="ru-RU" dirty="0" err="1"/>
              <a:t>протиглистових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насіння</a:t>
            </a:r>
            <a:r>
              <a:rPr lang="ru-RU" dirty="0"/>
              <a:t> </a:t>
            </a:r>
            <a:r>
              <a:rPr lang="ru-RU" dirty="0" err="1"/>
              <a:t>гарбуза</a:t>
            </a:r>
            <a:r>
              <a:rPr lang="ru-RU" dirty="0"/>
              <a:t>. За два </a:t>
            </a:r>
            <a:r>
              <a:rPr lang="ru-RU" dirty="0" err="1"/>
              <a:t>дні</a:t>
            </a:r>
            <a:r>
              <a:rPr lang="ru-RU" dirty="0"/>
              <a:t> до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призначають</a:t>
            </a:r>
            <a:r>
              <a:rPr lang="ru-RU" dirty="0"/>
              <a:t> </a:t>
            </a:r>
            <a:r>
              <a:rPr lang="ru-RU" dirty="0" err="1"/>
              <a:t>легкозасвоювану</a:t>
            </a:r>
            <a:r>
              <a:rPr lang="ru-RU" dirty="0"/>
              <a:t> </a:t>
            </a:r>
            <a:r>
              <a:rPr lang="ru-RU" dirty="0" err="1"/>
              <a:t>дієту</a:t>
            </a:r>
            <a:r>
              <a:rPr lang="ru-RU" dirty="0"/>
              <a:t>, </a:t>
            </a:r>
            <a:r>
              <a:rPr lang="ru-RU" dirty="0" err="1"/>
              <a:t>щодня</a:t>
            </a:r>
            <a:r>
              <a:rPr lang="ru-RU" dirty="0"/>
              <a:t> </a:t>
            </a:r>
            <a:r>
              <a:rPr lang="ru-RU" dirty="0" err="1"/>
              <a:t>вранці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клізму</a:t>
            </a:r>
            <a:r>
              <a:rPr lang="ru-RU" dirty="0"/>
              <a:t>, </a:t>
            </a:r>
            <a:r>
              <a:rPr lang="ru-RU" dirty="0" err="1"/>
              <a:t>напередодні</a:t>
            </a:r>
            <a:r>
              <a:rPr lang="ru-RU" dirty="0"/>
              <a:t> </a:t>
            </a:r>
            <a:r>
              <a:rPr lang="ru-RU" dirty="0" err="1"/>
              <a:t>ввечері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сольове</a:t>
            </a:r>
            <a:r>
              <a:rPr lang="ru-RU" dirty="0"/>
              <a:t> </a:t>
            </a:r>
            <a:r>
              <a:rPr lang="ru-RU" dirty="0" err="1"/>
              <a:t>проносне</a:t>
            </a:r>
            <a:r>
              <a:rPr lang="ru-RU" dirty="0"/>
              <a:t>, в день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натще</a:t>
            </a:r>
            <a:r>
              <a:rPr lang="ru-RU" dirty="0"/>
              <a:t> </a:t>
            </a:r>
            <a:r>
              <a:rPr lang="ru-RU" dirty="0" err="1"/>
              <a:t>ставлять</a:t>
            </a:r>
            <a:r>
              <a:rPr lang="ru-RU" dirty="0"/>
              <a:t> </a:t>
            </a:r>
            <a:r>
              <a:rPr lang="ru-RU" dirty="0" err="1"/>
              <a:t>клізму</a:t>
            </a:r>
            <a:r>
              <a:rPr lang="ru-RU" dirty="0"/>
              <a:t>: 500гр </a:t>
            </a:r>
            <a:r>
              <a:rPr lang="ru-RU" dirty="0" err="1"/>
              <a:t>насіння</a:t>
            </a:r>
            <a:r>
              <a:rPr lang="ru-RU" dirty="0"/>
              <a:t> </a:t>
            </a:r>
            <a:r>
              <a:rPr lang="ru-RU" dirty="0" err="1"/>
              <a:t>гарбуза</a:t>
            </a:r>
            <a:r>
              <a:rPr lang="ru-RU" dirty="0"/>
              <a:t> </a:t>
            </a:r>
            <a:r>
              <a:rPr lang="ru-RU" dirty="0" err="1"/>
              <a:t>подрібнюють</a:t>
            </a:r>
            <a:r>
              <a:rPr lang="ru-RU" dirty="0"/>
              <a:t>, </a:t>
            </a:r>
            <a:r>
              <a:rPr lang="ru-RU" dirty="0" err="1" smtClean="0"/>
              <a:t>заливають</a:t>
            </a:r>
            <a:r>
              <a:rPr lang="ru-RU" dirty="0" smtClean="0"/>
              <a:t> </a:t>
            </a:r>
            <a:r>
              <a:rPr lang="ru-RU" dirty="0" err="1"/>
              <a:t>подвійною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води, </a:t>
            </a:r>
            <a:r>
              <a:rPr lang="ru-RU" dirty="0" err="1"/>
              <a:t>випарюють</a:t>
            </a:r>
            <a:r>
              <a:rPr lang="ru-RU" dirty="0"/>
              <a:t> 2 </a:t>
            </a:r>
            <a:r>
              <a:rPr lang="ru-RU" dirty="0" err="1"/>
              <a:t>години</a:t>
            </a:r>
            <a:r>
              <a:rPr lang="ru-RU" dirty="0"/>
              <a:t> на </a:t>
            </a:r>
            <a:r>
              <a:rPr lang="ru-RU" dirty="0" err="1"/>
              <a:t>водяній</a:t>
            </a:r>
            <a:r>
              <a:rPr lang="ru-RU" dirty="0"/>
              <a:t> </a:t>
            </a:r>
            <a:r>
              <a:rPr lang="ru-RU" dirty="0" err="1"/>
              <a:t>бані</a:t>
            </a:r>
            <a:r>
              <a:rPr lang="ru-RU" dirty="0"/>
              <a:t>, </a:t>
            </a:r>
            <a:r>
              <a:rPr lang="ru-RU" dirty="0" err="1"/>
              <a:t>фільтрують</a:t>
            </a:r>
            <a:r>
              <a:rPr lang="ru-RU" dirty="0"/>
              <a:t> через марлю, </a:t>
            </a:r>
            <a:r>
              <a:rPr lang="ru-RU" dirty="0" err="1"/>
              <a:t>знімають</a:t>
            </a:r>
            <a:r>
              <a:rPr lang="ru-RU" dirty="0"/>
              <a:t> </a:t>
            </a:r>
            <a:r>
              <a:rPr lang="ru-RU" dirty="0" err="1"/>
              <a:t>масляну</a:t>
            </a:r>
            <a:r>
              <a:rPr lang="ru-RU" dirty="0"/>
              <a:t> </a:t>
            </a:r>
            <a:r>
              <a:rPr lang="ru-RU" dirty="0" err="1"/>
              <a:t>плівку</a:t>
            </a:r>
            <a:r>
              <a:rPr lang="ru-RU" dirty="0"/>
              <a:t>! </a:t>
            </a:r>
            <a:r>
              <a:rPr lang="ru-RU" dirty="0" err="1"/>
              <a:t>Приймають</a:t>
            </a:r>
            <a:r>
              <a:rPr lang="ru-RU" dirty="0"/>
              <a:t> </a:t>
            </a:r>
            <a:r>
              <a:rPr lang="ru-RU" dirty="0" err="1"/>
              <a:t>натщесерце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30 </a:t>
            </a:r>
            <a:r>
              <a:rPr lang="ru-RU" dirty="0" err="1"/>
              <a:t>хвилин</a:t>
            </a:r>
            <a:r>
              <a:rPr lang="ru-RU" dirty="0"/>
              <a:t>. Через 2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відвару</a:t>
            </a:r>
            <a:r>
              <a:rPr lang="ru-RU" dirty="0"/>
              <a:t> </a:t>
            </a:r>
            <a:r>
              <a:rPr lang="ru-RU" dirty="0" err="1"/>
              <a:t>призначають</a:t>
            </a:r>
            <a:r>
              <a:rPr lang="ru-RU" dirty="0"/>
              <a:t> </a:t>
            </a:r>
            <a:r>
              <a:rPr lang="ru-RU" dirty="0" err="1"/>
              <a:t>сольове</a:t>
            </a:r>
            <a:r>
              <a:rPr lang="ru-RU" dirty="0"/>
              <a:t> </a:t>
            </a:r>
            <a:r>
              <a:rPr lang="ru-RU" dirty="0" err="1"/>
              <a:t>проносне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Диспансерне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курсу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теніаринхозу</a:t>
            </a:r>
            <a:r>
              <a:rPr lang="ru-RU" dirty="0"/>
              <a:t> через 3 </a:t>
            </a:r>
            <a:r>
              <a:rPr lang="ru-RU" dirty="0" err="1"/>
              <a:t>місяці</a:t>
            </a:r>
            <a:r>
              <a:rPr lang="ru-RU" dirty="0"/>
              <a:t> проводиться </a:t>
            </a:r>
            <a:r>
              <a:rPr lang="ru-RU" dirty="0" err="1"/>
              <a:t>дослідження</a:t>
            </a:r>
            <a:r>
              <a:rPr lang="ru-RU" dirty="0"/>
              <a:t> калу, </a:t>
            </a:r>
            <a:r>
              <a:rPr lang="ru-RU" dirty="0" err="1"/>
              <a:t>бажано</a:t>
            </a:r>
            <a:r>
              <a:rPr lang="ru-RU" dirty="0"/>
              <a:t> 4-х кратно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інтервалом</a:t>
            </a:r>
            <a:r>
              <a:rPr lang="ru-RU" dirty="0"/>
              <a:t> в один </a:t>
            </a:r>
            <a:r>
              <a:rPr lang="ru-RU" dirty="0" err="1"/>
              <a:t>місяць</a:t>
            </a:r>
            <a:r>
              <a:rPr lang="ru-RU" dirty="0"/>
              <a:t>. При </a:t>
            </a:r>
            <a:r>
              <a:rPr lang="ru-RU" dirty="0" err="1"/>
              <a:t>негативних</a:t>
            </a:r>
            <a:r>
              <a:rPr lang="ru-RU" dirty="0"/>
              <a:t> результатах </a:t>
            </a:r>
            <a:r>
              <a:rPr lang="ru-RU" dirty="0" err="1"/>
              <a:t>паразитологічних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пацієнт</a:t>
            </a:r>
            <a:r>
              <a:rPr lang="ru-RU" dirty="0"/>
              <a:t> </a:t>
            </a:r>
            <a:r>
              <a:rPr lang="ru-RU" dirty="0" err="1"/>
              <a:t>знімається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диспансерного </a:t>
            </a:r>
            <a:r>
              <a:rPr lang="ru-RU" dirty="0" err="1"/>
              <a:t>обліку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Профілактика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медико-санітарних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(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інвазованих</a:t>
            </a:r>
            <a:r>
              <a:rPr lang="ru-RU" dirty="0"/>
              <a:t> </a:t>
            </a:r>
            <a:r>
              <a:rPr lang="ru-RU" dirty="0" err="1"/>
              <a:t>бичачим</a:t>
            </a:r>
            <a:r>
              <a:rPr lang="ru-RU" dirty="0"/>
              <a:t> </a:t>
            </a:r>
            <a:r>
              <a:rPr lang="ru-RU" dirty="0" err="1"/>
              <a:t>ціп'яком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дегельмінтизація</a:t>
            </a:r>
            <a:r>
              <a:rPr lang="ru-RU" dirty="0"/>
              <a:t>,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санітарно</a:t>
            </a:r>
            <a:r>
              <a:rPr lang="ru-RU" dirty="0"/>
              <a:t> - </a:t>
            </a:r>
            <a:r>
              <a:rPr lang="ru-RU" dirty="0" err="1"/>
              <a:t>гігієнічних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попередження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фекаліями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теніаринхозом</a:t>
            </a:r>
            <a:r>
              <a:rPr lang="ru-RU" dirty="0"/>
              <a:t>)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ветеринарних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(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ветеринарної</a:t>
            </a:r>
            <a:r>
              <a:rPr lang="ru-RU" dirty="0"/>
              <a:t> </a:t>
            </a:r>
            <a:r>
              <a:rPr lang="ru-RU" dirty="0" err="1"/>
              <a:t>експертизи</a:t>
            </a:r>
            <a:r>
              <a:rPr lang="ru-RU" dirty="0"/>
              <a:t> </a:t>
            </a:r>
            <a:r>
              <a:rPr lang="ru-RU" dirty="0" err="1"/>
              <a:t>на</a:t>
            </a:r>
            <a:r>
              <a:rPr lang="ru-RU" dirty="0"/>
              <a:t> </a:t>
            </a:r>
            <a:r>
              <a:rPr lang="ru-RU" dirty="0" err="1"/>
              <a:t>м'ясокомбінатах</a:t>
            </a:r>
            <a:r>
              <a:rPr lang="ru-RU" dirty="0"/>
              <a:t>, ринках).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приготування</a:t>
            </a:r>
            <a:r>
              <a:rPr lang="ru-RU" dirty="0"/>
              <a:t> </a:t>
            </a:r>
            <a:r>
              <a:rPr lang="ru-RU" dirty="0" err="1"/>
              <a:t>м'ясних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запобігає</a:t>
            </a:r>
            <a:r>
              <a:rPr lang="ru-RU" dirty="0"/>
              <a:t> </a:t>
            </a:r>
            <a:r>
              <a:rPr lang="ru-RU" dirty="0" err="1"/>
              <a:t>зараженню</a:t>
            </a:r>
            <a:r>
              <a:rPr lang="ru-RU" dirty="0"/>
              <a:t> </a:t>
            </a:r>
            <a:r>
              <a:rPr lang="ru-RU" dirty="0" err="1"/>
              <a:t>теніаринхозом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Теніоз</a:t>
            </a:r>
            <a:r>
              <a:rPr lang="ru-RU" b="1" dirty="0"/>
              <a:t> (</a:t>
            </a:r>
            <a:r>
              <a:rPr lang="en-US" b="1" dirty="0" err="1"/>
              <a:t>Taeniosis</a:t>
            </a:r>
            <a:r>
              <a:rPr lang="en-US" b="1" dirty="0"/>
              <a:t>) - </a:t>
            </a:r>
            <a:r>
              <a:rPr lang="ru-RU" b="1" dirty="0" err="1"/>
              <a:t>антропонозний</a:t>
            </a:r>
            <a:r>
              <a:rPr lang="ru-RU" b="1" dirty="0"/>
              <a:t> </a:t>
            </a:r>
            <a:r>
              <a:rPr lang="ru-RU" b="1" dirty="0" err="1"/>
              <a:t>біогельмінтоз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хронічним</a:t>
            </a:r>
            <a:r>
              <a:rPr lang="ru-RU" b="1" dirty="0"/>
              <a:t> </a:t>
            </a:r>
            <a:r>
              <a:rPr lang="ru-RU" b="1" dirty="0" err="1"/>
              <a:t>перебігом</a:t>
            </a:r>
            <a:r>
              <a:rPr lang="ru-RU" b="1" dirty="0"/>
              <a:t>. </a:t>
            </a:r>
          </a:p>
          <a:p>
            <a:pPr algn="just"/>
            <a:r>
              <a:rPr lang="ru-RU" dirty="0" err="1"/>
              <a:t>Етіологія</a:t>
            </a:r>
            <a:r>
              <a:rPr lang="ru-RU" dirty="0"/>
              <a:t>. </a:t>
            </a:r>
            <a:r>
              <a:rPr lang="ru-RU" dirty="0" err="1"/>
              <a:t>Збудник</a:t>
            </a:r>
            <a:r>
              <a:rPr lang="ru-RU" dirty="0"/>
              <a:t> - </a:t>
            </a:r>
            <a:r>
              <a:rPr lang="en-US" dirty="0" err="1"/>
              <a:t>Taenia</a:t>
            </a:r>
            <a:r>
              <a:rPr lang="en-US" dirty="0"/>
              <a:t> </a:t>
            </a:r>
            <a:r>
              <a:rPr lang="en-US" dirty="0" err="1"/>
              <a:t>solium</a:t>
            </a:r>
            <a:r>
              <a:rPr lang="en-US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довжиною</a:t>
            </a:r>
            <a:r>
              <a:rPr lang="ru-RU" dirty="0"/>
              <a:t> до 2 </a:t>
            </a:r>
            <a:r>
              <a:rPr lang="ru-RU" dirty="0" err="1"/>
              <a:t>метрів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сколекса, </a:t>
            </a:r>
            <a:r>
              <a:rPr lang="ru-RU" dirty="0" err="1"/>
              <a:t>шийки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стробіли</a:t>
            </a:r>
            <a:r>
              <a:rPr lang="ru-RU" dirty="0"/>
              <a:t>. Сколекс </a:t>
            </a:r>
            <a:r>
              <a:rPr lang="ru-RU" dirty="0" err="1"/>
              <a:t>має</a:t>
            </a:r>
            <a:r>
              <a:rPr lang="ru-RU" dirty="0"/>
              <a:t> 4 присоски </a:t>
            </a:r>
            <a:r>
              <a:rPr lang="ru-RU" dirty="0" err="1"/>
              <a:t>і</a:t>
            </a:r>
            <a:r>
              <a:rPr lang="ru-RU" dirty="0"/>
              <a:t> хоботок </a:t>
            </a:r>
            <a:r>
              <a:rPr lang="ru-RU" dirty="0" err="1"/>
              <a:t>з</a:t>
            </a:r>
            <a:r>
              <a:rPr lang="ru-RU" dirty="0"/>
              <a:t> 25-30 гаками. </a:t>
            </a:r>
            <a:r>
              <a:rPr lang="ru-RU" dirty="0" err="1"/>
              <a:t>Стробіла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члеників</a:t>
            </a:r>
            <a:r>
              <a:rPr lang="ru-RU" dirty="0"/>
              <a:t>. </a:t>
            </a:r>
            <a:r>
              <a:rPr lang="ru-RU" dirty="0" err="1"/>
              <a:t>Кінцеві</a:t>
            </a:r>
            <a:r>
              <a:rPr lang="ru-RU" dirty="0"/>
              <a:t> членики </a:t>
            </a:r>
            <a:r>
              <a:rPr lang="ru-RU" dirty="0" err="1"/>
              <a:t>заповнені</a:t>
            </a:r>
            <a:r>
              <a:rPr lang="ru-RU" dirty="0"/>
              <a:t> маткою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яйцями</a:t>
            </a:r>
            <a:r>
              <a:rPr lang="ru-RU" dirty="0"/>
              <a:t>. В одному </a:t>
            </a:r>
            <a:r>
              <a:rPr lang="ru-RU" dirty="0" err="1"/>
              <a:t>зрілому</a:t>
            </a:r>
            <a:r>
              <a:rPr lang="ru-RU" dirty="0"/>
              <a:t> членику </a:t>
            </a:r>
            <a:r>
              <a:rPr lang="ru-RU" dirty="0" err="1"/>
              <a:t>нараховується</a:t>
            </a:r>
            <a:r>
              <a:rPr lang="ru-RU" dirty="0"/>
              <a:t> до 50 тис. </a:t>
            </a:r>
            <a:r>
              <a:rPr lang="ru-RU" dirty="0" err="1"/>
              <a:t>яєць</a:t>
            </a:r>
            <a:r>
              <a:rPr lang="ru-RU" dirty="0"/>
              <a:t>. </a:t>
            </a:r>
            <a:r>
              <a:rPr lang="ru-RU" dirty="0" err="1"/>
              <a:t>Яйця</a:t>
            </a:r>
            <a:r>
              <a:rPr lang="ru-RU" dirty="0"/>
              <a:t> </a:t>
            </a:r>
            <a:r>
              <a:rPr lang="ru-RU" dirty="0" err="1"/>
              <a:t>стійкі</a:t>
            </a:r>
            <a:r>
              <a:rPr lang="ru-RU" dirty="0"/>
              <a:t> до умов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 Вони </a:t>
            </a:r>
            <a:r>
              <a:rPr lang="ru-RU" dirty="0" err="1"/>
              <a:t>переносять</a:t>
            </a:r>
            <a:r>
              <a:rPr lang="ru-RU" dirty="0"/>
              <a:t> </a:t>
            </a:r>
            <a:r>
              <a:rPr lang="ru-RU" dirty="0" err="1"/>
              <a:t>висихання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10 </a:t>
            </a:r>
            <a:r>
              <a:rPr lang="ru-RU" dirty="0" err="1"/>
              <a:t>місяців</a:t>
            </a:r>
            <a:r>
              <a:rPr lang="ru-RU" dirty="0"/>
              <a:t>,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перезимовувати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снігом</a:t>
            </a:r>
            <a:r>
              <a:rPr lang="ru-RU" dirty="0"/>
              <a:t>. </a:t>
            </a:r>
            <a:r>
              <a:rPr lang="ru-RU" dirty="0" err="1"/>
              <a:t>Чутливі</a:t>
            </a:r>
            <a:r>
              <a:rPr lang="ru-RU" dirty="0"/>
              <a:t> до </a:t>
            </a:r>
            <a:r>
              <a:rPr lang="ru-RU" dirty="0" err="1"/>
              <a:t>високих</a:t>
            </a:r>
            <a:r>
              <a:rPr lang="ru-RU" dirty="0"/>
              <a:t> температур. </a:t>
            </a:r>
            <a:r>
              <a:rPr lang="ru-RU" dirty="0" err="1"/>
              <a:t>Прямі</a:t>
            </a:r>
            <a:r>
              <a:rPr lang="ru-RU" dirty="0"/>
              <a:t> </a:t>
            </a:r>
            <a:r>
              <a:rPr lang="ru-RU" dirty="0" err="1"/>
              <a:t>сонячні</a:t>
            </a:r>
            <a:r>
              <a:rPr lang="ru-RU" dirty="0"/>
              <a:t> </a:t>
            </a:r>
            <a:r>
              <a:rPr lang="ru-RU" dirty="0" err="1"/>
              <a:t>промені</a:t>
            </a:r>
            <a:r>
              <a:rPr lang="ru-RU" dirty="0"/>
              <a:t> </a:t>
            </a:r>
            <a:r>
              <a:rPr lang="ru-RU" dirty="0" err="1"/>
              <a:t>влітку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їхзагибелі</a:t>
            </a:r>
            <a:r>
              <a:rPr lang="ru-RU" dirty="0"/>
              <a:t> на </a:t>
            </a:r>
            <a:r>
              <a:rPr lang="ru-RU" dirty="0" err="1"/>
              <a:t>грунті</a:t>
            </a:r>
            <a:r>
              <a:rPr lang="ru-RU" dirty="0"/>
              <a:t> через 2 </a:t>
            </a:r>
            <a:r>
              <a:rPr lang="ru-RU" dirty="0" err="1"/>
              <a:t>доби</a:t>
            </a:r>
            <a:r>
              <a:rPr lang="ru-RU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663" y="2424113"/>
            <a:ext cx="46386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75856" y="4653136"/>
            <a:ext cx="2613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Збудник</a:t>
            </a:r>
            <a:r>
              <a:rPr lang="ru-RU" dirty="0"/>
              <a:t> </a:t>
            </a:r>
            <a:r>
              <a:rPr lang="en-US" dirty="0" err="1"/>
              <a:t>Taenia</a:t>
            </a:r>
            <a:r>
              <a:rPr lang="en-US" dirty="0"/>
              <a:t> </a:t>
            </a:r>
            <a:r>
              <a:rPr lang="en-US" dirty="0" err="1"/>
              <a:t>solium</a:t>
            </a:r>
            <a:r>
              <a:rPr lang="en-US" dirty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9136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Епідеміологія</a:t>
            </a:r>
            <a:r>
              <a:rPr lang="ru-RU" sz="1600" dirty="0"/>
              <a:t>. </a:t>
            </a:r>
            <a:r>
              <a:rPr lang="ru-RU" sz="1600" dirty="0" err="1"/>
              <a:t>Теніоз</a:t>
            </a:r>
            <a:r>
              <a:rPr lang="ru-RU" sz="1600" dirty="0"/>
              <a:t> </a:t>
            </a:r>
            <a:r>
              <a:rPr lang="ru-RU" sz="1600" dirty="0" err="1"/>
              <a:t>поширених</a:t>
            </a:r>
            <a:r>
              <a:rPr lang="ru-RU" sz="1600" dirty="0"/>
              <a:t> </a:t>
            </a:r>
            <a:r>
              <a:rPr lang="ru-RU" sz="1600" dirty="0" err="1"/>
              <a:t>повсюдно</a:t>
            </a:r>
            <a:r>
              <a:rPr lang="ru-RU" sz="1600" dirty="0"/>
              <a:t>, особливо в </a:t>
            </a:r>
            <a:r>
              <a:rPr lang="ru-RU" sz="1600" dirty="0" err="1"/>
              <a:t>Індії</a:t>
            </a:r>
            <a:r>
              <a:rPr lang="ru-RU" sz="1600" dirty="0"/>
              <a:t>, </a:t>
            </a:r>
            <a:r>
              <a:rPr lang="ru-RU" sz="1600" dirty="0" err="1"/>
              <a:t>Китаї</a:t>
            </a:r>
            <a:r>
              <a:rPr lang="ru-RU" sz="1600" dirty="0"/>
              <a:t>, </a:t>
            </a:r>
            <a:r>
              <a:rPr lang="ru-RU" sz="1600" dirty="0" err="1"/>
              <a:t>Африці</a:t>
            </a:r>
            <a:r>
              <a:rPr lang="ru-RU" sz="1600" dirty="0"/>
              <a:t>, </a:t>
            </a:r>
            <a:r>
              <a:rPr lang="ru-RU" sz="1600" dirty="0" err="1"/>
              <a:t>Латинській</a:t>
            </a:r>
            <a:r>
              <a:rPr lang="ru-RU" sz="1600" dirty="0"/>
              <a:t> </a:t>
            </a:r>
            <a:r>
              <a:rPr lang="ru-RU" sz="1600" dirty="0" err="1"/>
              <a:t>Америці</a:t>
            </a:r>
            <a:r>
              <a:rPr lang="ru-RU" sz="1600" dirty="0"/>
              <a:t>. </a:t>
            </a:r>
            <a:r>
              <a:rPr lang="ru-RU" sz="1600" dirty="0" err="1" smtClean="0"/>
              <a:t>Джерело</a:t>
            </a:r>
            <a:r>
              <a:rPr lang="ru-RU" sz="1600" dirty="0" smtClean="0"/>
              <a:t> </a:t>
            </a:r>
            <a:r>
              <a:rPr lang="ru-RU" sz="1600" dirty="0" err="1"/>
              <a:t>івазії</a:t>
            </a:r>
            <a:r>
              <a:rPr lang="ru-RU" sz="1600" dirty="0"/>
              <a:t> - хвора </a:t>
            </a:r>
            <a:r>
              <a:rPr lang="ru-RU" sz="1600" dirty="0" err="1"/>
              <a:t>людина</a:t>
            </a:r>
            <a:r>
              <a:rPr lang="ru-RU" sz="1600" dirty="0"/>
              <a:t>, в тонкому кишечнику </a:t>
            </a:r>
            <a:r>
              <a:rPr lang="ru-RU" sz="1600" dirty="0" err="1"/>
              <a:t>якої</a:t>
            </a:r>
            <a:r>
              <a:rPr lang="ru-RU" sz="1600" dirty="0"/>
              <a:t> </a:t>
            </a:r>
            <a:r>
              <a:rPr lang="ru-RU" sz="1600" dirty="0" err="1"/>
              <a:t>паразитує</a:t>
            </a:r>
            <a:r>
              <a:rPr lang="ru-RU" sz="1600" dirty="0"/>
              <a:t> </a:t>
            </a:r>
            <a:r>
              <a:rPr lang="ru-RU" sz="1600" dirty="0" err="1"/>
              <a:t>статевозріла</a:t>
            </a:r>
            <a:r>
              <a:rPr lang="ru-RU" sz="1600" dirty="0"/>
              <a:t> форма </a:t>
            </a:r>
            <a:r>
              <a:rPr lang="ru-RU" sz="1600" dirty="0" err="1"/>
              <a:t>гельмінта</a:t>
            </a:r>
            <a:r>
              <a:rPr lang="ru-RU" sz="1600" dirty="0"/>
              <a:t>. </a:t>
            </a:r>
            <a:r>
              <a:rPr lang="ru-RU" sz="1600" dirty="0" err="1"/>
              <a:t>Відокремившись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стробіли</a:t>
            </a:r>
            <a:r>
              <a:rPr lang="ru-RU" sz="1600" dirty="0"/>
              <a:t> членики разом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фекаліями</a:t>
            </a:r>
            <a:r>
              <a:rPr lang="ru-RU" sz="1600" dirty="0"/>
              <a:t> </a:t>
            </a:r>
            <a:r>
              <a:rPr lang="ru-RU" sz="1600" dirty="0" err="1"/>
              <a:t>пасивно</a:t>
            </a:r>
            <a:r>
              <a:rPr lang="ru-RU" sz="1600" dirty="0"/>
              <a:t> </a:t>
            </a:r>
            <a:r>
              <a:rPr lang="ru-RU" sz="1600" dirty="0" err="1"/>
              <a:t>виводяться</a:t>
            </a:r>
            <a:r>
              <a:rPr lang="ru-RU" sz="1600" dirty="0"/>
              <a:t> в </a:t>
            </a:r>
            <a:r>
              <a:rPr lang="ru-RU" sz="1600" dirty="0" err="1"/>
              <a:t>зовнішнє</a:t>
            </a:r>
            <a:r>
              <a:rPr lang="ru-RU" sz="1600" dirty="0"/>
              <a:t> </a:t>
            </a:r>
            <a:r>
              <a:rPr lang="ru-RU" sz="1600" dirty="0" err="1"/>
              <a:t>середовище</a:t>
            </a:r>
            <a:r>
              <a:rPr lang="ru-RU" sz="1600" dirty="0"/>
              <a:t>. </a:t>
            </a:r>
            <a:r>
              <a:rPr lang="ru-RU" sz="1600" dirty="0" err="1"/>
              <a:t>Яйця</a:t>
            </a:r>
            <a:r>
              <a:rPr lang="ru-RU" sz="1600" dirty="0"/>
              <a:t> не </a:t>
            </a:r>
            <a:r>
              <a:rPr lang="ru-RU" sz="1600" dirty="0" err="1"/>
              <a:t>потребують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в </a:t>
            </a:r>
            <a:r>
              <a:rPr lang="ru-RU" sz="1600" dirty="0" err="1"/>
              <a:t>зовнішньому</a:t>
            </a:r>
            <a:r>
              <a:rPr lang="ru-RU" sz="1600" dirty="0"/>
              <a:t> </a:t>
            </a:r>
            <a:r>
              <a:rPr lang="ru-RU" sz="1600" dirty="0" err="1"/>
              <a:t>середовищі</a:t>
            </a:r>
            <a:r>
              <a:rPr lang="ru-RU" sz="1600" dirty="0"/>
              <a:t>, тому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містять</a:t>
            </a:r>
            <a:r>
              <a:rPr lang="ru-RU" sz="1600" dirty="0"/>
              <a:t> </a:t>
            </a:r>
            <a:r>
              <a:rPr lang="ru-RU" sz="1600" dirty="0" err="1"/>
              <a:t>вже</a:t>
            </a:r>
            <a:r>
              <a:rPr lang="ru-RU" sz="1600" dirty="0"/>
              <a:t> </a:t>
            </a:r>
            <a:r>
              <a:rPr lang="ru-RU" sz="1600" dirty="0" err="1"/>
              <a:t>сформовану</a:t>
            </a:r>
            <a:r>
              <a:rPr lang="ru-RU" sz="1600" dirty="0"/>
              <a:t> личинку (</a:t>
            </a:r>
            <a:r>
              <a:rPr lang="ru-RU" sz="1600" dirty="0" err="1"/>
              <a:t>онкосферу</a:t>
            </a:r>
            <a:r>
              <a:rPr lang="ru-RU" sz="1600" dirty="0"/>
              <a:t>). </a:t>
            </a:r>
          </a:p>
          <a:p>
            <a:pPr algn="just"/>
            <a:r>
              <a:rPr lang="en-US" sz="1600" dirty="0" err="1"/>
              <a:t>T.Solium</a:t>
            </a:r>
            <a:r>
              <a:rPr lang="en-US" sz="1600" dirty="0"/>
              <a:t> - </a:t>
            </a:r>
            <a:r>
              <a:rPr lang="ru-RU" sz="1600" dirty="0" err="1"/>
              <a:t>біогельмінт</a:t>
            </a:r>
            <a:r>
              <a:rPr lang="ru-RU" sz="1600" dirty="0"/>
              <a:t>. Подальше </a:t>
            </a:r>
            <a:r>
              <a:rPr lang="ru-RU" sz="1600" dirty="0" err="1"/>
              <a:t>дозрівання</a:t>
            </a:r>
            <a:r>
              <a:rPr lang="ru-RU" sz="1600" dirty="0"/>
              <a:t> личинки </a:t>
            </a:r>
            <a:r>
              <a:rPr lang="ru-RU" sz="1600" dirty="0" err="1"/>
              <a:t>відбувається</a:t>
            </a:r>
            <a:r>
              <a:rPr lang="ru-RU" sz="1600" dirty="0"/>
              <a:t> в </a:t>
            </a:r>
            <a:r>
              <a:rPr lang="ru-RU" sz="1600" dirty="0" err="1"/>
              <a:t>проміжному</a:t>
            </a:r>
            <a:r>
              <a:rPr lang="ru-RU" sz="1600" dirty="0"/>
              <a:t> </a:t>
            </a:r>
            <a:r>
              <a:rPr lang="ru-RU" sz="1600" dirty="0" err="1"/>
              <a:t>господарі</a:t>
            </a:r>
            <a:r>
              <a:rPr lang="ru-RU" sz="1600" dirty="0"/>
              <a:t>. </a:t>
            </a:r>
            <a:r>
              <a:rPr lang="ru-RU" sz="1600" dirty="0" err="1"/>
              <a:t>Проміжні</a:t>
            </a:r>
            <a:r>
              <a:rPr lang="ru-RU" sz="1600" dirty="0"/>
              <a:t> </a:t>
            </a:r>
            <a:r>
              <a:rPr lang="ru-RU" sz="1600" dirty="0" err="1"/>
              <a:t>господарі</a:t>
            </a:r>
            <a:r>
              <a:rPr lang="ru-RU" sz="1600" dirty="0"/>
              <a:t> </a:t>
            </a:r>
            <a:r>
              <a:rPr lang="en-US" sz="1600" dirty="0"/>
              <a:t>T. </a:t>
            </a:r>
            <a:r>
              <a:rPr lang="en-US" sz="1600" dirty="0" err="1"/>
              <a:t>Solium</a:t>
            </a:r>
            <a:r>
              <a:rPr lang="en-US" sz="1600" dirty="0"/>
              <a:t> </a:t>
            </a:r>
            <a:r>
              <a:rPr lang="ru-RU" sz="1600" dirty="0" err="1"/>
              <a:t>різноманітні</a:t>
            </a:r>
            <a:r>
              <a:rPr lang="ru-RU" sz="1600" dirty="0"/>
              <a:t>: </a:t>
            </a:r>
            <a:r>
              <a:rPr lang="ru-RU" sz="1600" dirty="0" err="1"/>
              <a:t>свиня</a:t>
            </a:r>
            <a:r>
              <a:rPr lang="ru-RU" sz="1600" dirty="0"/>
              <a:t>, кабан, собака, </a:t>
            </a:r>
            <a:r>
              <a:rPr lang="ru-RU" sz="1600" dirty="0" err="1"/>
              <a:t>кішка</a:t>
            </a:r>
            <a:r>
              <a:rPr lang="ru-RU" sz="1600" dirty="0"/>
              <a:t>, верблюд, </a:t>
            </a:r>
            <a:r>
              <a:rPr lang="ru-RU" sz="1600" dirty="0" err="1"/>
              <a:t>заєць</a:t>
            </a:r>
            <a:r>
              <a:rPr lang="ru-RU" sz="1600" dirty="0"/>
              <a:t>, </a:t>
            </a:r>
            <a:r>
              <a:rPr lang="ru-RU" sz="1600" dirty="0" err="1"/>
              <a:t>мавпа</a:t>
            </a:r>
            <a:r>
              <a:rPr lang="ru-RU" sz="1600" dirty="0"/>
              <a:t>. Вони </a:t>
            </a:r>
            <a:r>
              <a:rPr lang="ru-RU" sz="1600" dirty="0" err="1"/>
              <a:t>заражаються</a:t>
            </a:r>
            <a:r>
              <a:rPr lang="ru-RU" sz="1600" dirty="0"/>
              <a:t> </a:t>
            </a:r>
            <a:r>
              <a:rPr lang="ru-RU" sz="1600" dirty="0" err="1"/>
              <a:t>окосферами</a:t>
            </a:r>
            <a:r>
              <a:rPr lang="ru-RU" sz="1600" dirty="0"/>
              <a:t> через корм, </a:t>
            </a:r>
            <a:r>
              <a:rPr lang="ru-RU" sz="1600" dirty="0" err="1"/>
              <a:t>забруднений</a:t>
            </a:r>
            <a:r>
              <a:rPr lang="ru-RU" sz="1600" dirty="0"/>
              <a:t> </a:t>
            </a:r>
            <a:r>
              <a:rPr lang="ru-RU" sz="1600" dirty="0" err="1"/>
              <a:t>фекаліями</a:t>
            </a:r>
            <a:r>
              <a:rPr lang="ru-RU" sz="1600" dirty="0"/>
              <a:t> </a:t>
            </a:r>
            <a:r>
              <a:rPr lang="ru-RU" sz="1600" dirty="0" err="1"/>
              <a:t>хворої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. У кишечнику </a:t>
            </a:r>
            <a:r>
              <a:rPr lang="ru-RU" sz="1600" dirty="0" err="1"/>
              <a:t>проміжного</a:t>
            </a:r>
            <a:r>
              <a:rPr lang="ru-RU" sz="1600" dirty="0"/>
              <a:t> господаря </a:t>
            </a:r>
            <a:r>
              <a:rPr lang="ru-RU" sz="1600" dirty="0" err="1"/>
              <a:t>онкосфери</a:t>
            </a:r>
            <a:r>
              <a:rPr lang="ru-RU" sz="1600" dirty="0"/>
              <a:t> </a:t>
            </a:r>
            <a:r>
              <a:rPr lang="ru-RU" sz="1600" dirty="0" err="1"/>
              <a:t>вивільняються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оболонок</a:t>
            </a:r>
            <a:r>
              <a:rPr lang="ru-RU" sz="1600" dirty="0"/>
              <a:t>, </a:t>
            </a:r>
            <a:r>
              <a:rPr lang="ru-RU" sz="1600" dirty="0" err="1"/>
              <a:t>проникають</a:t>
            </a:r>
            <a:r>
              <a:rPr lang="ru-RU" sz="1600" dirty="0"/>
              <a:t> в кров, а </a:t>
            </a:r>
            <a:r>
              <a:rPr lang="ru-RU" sz="1600" dirty="0" err="1"/>
              <a:t>потім</a:t>
            </a:r>
            <a:r>
              <a:rPr lang="ru-RU" sz="1600" dirty="0"/>
              <a:t> </a:t>
            </a:r>
            <a:r>
              <a:rPr lang="ru-RU" sz="1600" dirty="0" err="1"/>
              <a:t>заносяться</a:t>
            </a:r>
            <a:r>
              <a:rPr lang="ru-RU" sz="1600" dirty="0"/>
              <a:t> практично в </a:t>
            </a:r>
            <a:r>
              <a:rPr lang="ru-RU" sz="1600" dirty="0" err="1"/>
              <a:t>усі</a:t>
            </a:r>
            <a:r>
              <a:rPr lang="ru-RU" sz="1600" dirty="0"/>
              <a:t> </a:t>
            </a:r>
            <a:r>
              <a:rPr lang="ru-RU" sz="1600" dirty="0" err="1"/>
              <a:t>органи</a:t>
            </a:r>
            <a:r>
              <a:rPr lang="ru-RU" sz="1600" dirty="0"/>
              <a:t>. У </a:t>
            </a:r>
            <a:r>
              <a:rPr lang="ru-RU" sz="1600" dirty="0" err="1"/>
              <a:t>тварин</a:t>
            </a:r>
            <a:r>
              <a:rPr lang="ru-RU" sz="1600" dirty="0"/>
              <a:t>, перш за все у свиней, </a:t>
            </a:r>
            <a:r>
              <a:rPr lang="ru-RU" sz="1600" dirty="0" err="1"/>
              <a:t>онкосфери</a:t>
            </a:r>
            <a:r>
              <a:rPr lang="ru-RU" sz="1600" dirty="0"/>
              <a:t> </a:t>
            </a:r>
            <a:r>
              <a:rPr lang="ru-RU" sz="1600" dirty="0" err="1"/>
              <a:t>локалізуються</a:t>
            </a:r>
            <a:r>
              <a:rPr lang="ru-RU" sz="1600" dirty="0"/>
              <a:t> </a:t>
            </a:r>
            <a:r>
              <a:rPr lang="ru-RU" sz="1600" dirty="0" err="1"/>
              <a:t>переважно</a:t>
            </a:r>
            <a:r>
              <a:rPr lang="ru-RU" sz="1600" dirty="0"/>
              <a:t> в </a:t>
            </a:r>
            <a:r>
              <a:rPr lang="ru-RU" sz="1600" dirty="0" err="1"/>
              <a:t>міжм'язовій</a:t>
            </a:r>
            <a:r>
              <a:rPr lang="ru-RU" sz="1600" dirty="0"/>
              <a:t> </a:t>
            </a:r>
            <a:r>
              <a:rPr lang="ru-RU" sz="1600" dirty="0" err="1"/>
              <a:t>сполучній</a:t>
            </a:r>
            <a:r>
              <a:rPr lang="ru-RU" sz="1600" dirty="0"/>
              <a:t> </a:t>
            </a:r>
            <a:r>
              <a:rPr lang="ru-RU" sz="1600" dirty="0" err="1"/>
              <a:t>тканині</a:t>
            </a:r>
            <a:r>
              <a:rPr lang="ru-RU" sz="1600" dirty="0"/>
              <a:t>. Через 2 - 3 </a:t>
            </a:r>
            <a:r>
              <a:rPr lang="ru-RU" sz="1600" dirty="0" err="1"/>
              <a:t>місяці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зараження</a:t>
            </a:r>
            <a:r>
              <a:rPr lang="ru-RU" sz="1600" dirty="0"/>
              <a:t> </a:t>
            </a:r>
            <a:r>
              <a:rPr lang="ru-RU" sz="1600" dirty="0" err="1"/>
              <a:t>формується</a:t>
            </a:r>
            <a:r>
              <a:rPr lang="ru-RU" sz="1600" dirty="0"/>
              <a:t> цистицерк </a:t>
            </a:r>
            <a:r>
              <a:rPr lang="ru-RU" sz="1600" dirty="0" err="1"/>
              <a:t>діаметром</a:t>
            </a:r>
            <a:r>
              <a:rPr lang="ru-RU" sz="1600" dirty="0"/>
              <a:t> до 1см. Цистицерк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бульбашковидним</a:t>
            </a:r>
            <a:r>
              <a:rPr lang="ru-RU" sz="1600" dirty="0"/>
              <a:t> </a:t>
            </a:r>
            <a:r>
              <a:rPr lang="ru-RU" sz="1600" dirty="0" err="1"/>
              <a:t>утворенням</a:t>
            </a:r>
            <a:r>
              <a:rPr lang="ru-RU" sz="1600" dirty="0"/>
              <a:t>, </a:t>
            </a:r>
            <a:r>
              <a:rPr lang="ru-RU" sz="1600" dirty="0" err="1"/>
              <a:t>всередині</a:t>
            </a:r>
            <a:r>
              <a:rPr lang="ru-RU" sz="1600" dirty="0"/>
              <a:t> </a:t>
            </a:r>
            <a:r>
              <a:rPr lang="ru-RU" sz="1600" dirty="0" err="1"/>
              <a:t>якого</a:t>
            </a:r>
            <a:r>
              <a:rPr lang="ru-RU" sz="1600" dirty="0"/>
              <a:t> </a:t>
            </a:r>
            <a:r>
              <a:rPr lang="ru-RU" sz="1600" dirty="0" err="1"/>
              <a:t>шийка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головка паразита. </a:t>
            </a:r>
          </a:p>
          <a:p>
            <a:pPr algn="just"/>
            <a:r>
              <a:rPr lang="ru-RU" sz="1600" dirty="0" err="1"/>
              <a:t>Зараження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 </a:t>
            </a:r>
            <a:r>
              <a:rPr lang="ru-RU" sz="1600" dirty="0" err="1"/>
              <a:t>відбувається</a:t>
            </a:r>
            <a:r>
              <a:rPr lang="ru-RU" sz="1600" dirty="0"/>
              <a:t> при </a:t>
            </a:r>
            <a:r>
              <a:rPr lang="ru-RU" sz="1600" dirty="0" err="1"/>
              <a:t>поїданні</a:t>
            </a:r>
            <a:r>
              <a:rPr lang="ru-RU" sz="1600" dirty="0"/>
              <a:t> </a:t>
            </a:r>
            <a:r>
              <a:rPr lang="ru-RU" sz="1600" dirty="0" err="1"/>
              <a:t>інвазованого</a:t>
            </a:r>
            <a:r>
              <a:rPr lang="ru-RU" sz="1600" dirty="0"/>
              <a:t> </a:t>
            </a:r>
            <a:r>
              <a:rPr lang="ru-RU" sz="1600" dirty="0" err="1"/>
              <a:t>м'яса</a:t>
            </a:r>
            <a:r>
              <a:rPr lang="ru-RU" sz="1600" dirty="0"/>
              <a:t>, </a:t>
            </a:r>
            <a:r>
              <a:rPr lang="ru-RU" sz="1600" dirty="0" err="1"/>
              <a:t>термічно</a:t>
            </a:r>
            <a:r>
              <a:rPr lang="ru-RU" sz="1600" dirty="0"/>
              <a:t> </a:t>
            </a:r>
            <a:r>
              <a:rPr lang="ru-RU" sz="1600" dirty="0" err="1"/>
              <a:t>недостатньо</a:t>
            </a:r>
            <a:r>
              <a:rPr lang="ru-RU" sz="1600" dirty="0"/>
              <a:t> </a:t>
            </a:r>
            <a:r>
              <a:rPr lang="ru-RU" sz="1600" dirty="0" err="1"/>
              <a:t>обробленого</a:t>
            </a:r>
            <a:r>
              <a:rPr lang="ru-RU" sz="1600" dirty="0"/>
              <a:t> (</a:t>
            </a:r>
            <a:r>
              <a:rPr lang="ru-RU" sz="1600" dirty="0" err="1"/>
              <a:t>шашлики</a:t>
            </a:r>
            <a:r>
              <a:rPr lang="ru-RU" sz="1600" dirty="0"/>
              <a:t>, </a:t>
            </a:r>
            <a:r>
              <a:rPr lang="ru-RU" sz="1600" dirty="0" err="1"/>
              <a:t>кров'яні</a:t>
            </a:r>
            <a:r>
              <a:rPr lang="ru-RU" sz="1600" dirty="0"/>
              <a:t> </a:t>
            </a:r>
            <a:r>
              <a:rPr lang="ru-RU" sz="1600" dirty="0" err="1"/>
              <a:t>біфштекси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т.д.). Цистицерки,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знаходяться</a:t>
            </a:r>
            <a:r>
              <a:rPr lang="ru-RU" sz="1600" dirty="0"/>
              <a:t> в </a:t>
            </a:r>
            <a:r>
              <a:rPr lang="ru-RU" sz="1600" dirty="0" err="1"/>
              <a:t>свинині</a:t>
            </a:r>
            <a:r>
              <a:rPr lang="ru-RU" sz="1600" dirty="0"/>
              <a:t>, </a:t>
            </a:r>
            <a:r>
              <a:rPr lang="ru-RU" sz="1600" dirty="0" err="1"/>
              <a:t>стійко</a:t>
            </a:r>
            <a:r>
              <a:rPr lang="ru-RU" sz="1600" dirty="0"/>
              <a:t> </a:t>
            </a:r>
            <a:r>
              <a:rPr lang="ru-RU" sz="1600" dirty="0" err="1"/>
              <a:t>переносять</a:t>
            </a:r>
            <a:r>
              <a:rPr lang="ru-RU" sz="1600" dirty="0"/>
              <a:t> </a:t>
            </a:r>
            <a:r>
              <a:rPr lang="ru-RU" sz="1600" dirty="0" err="1"/>
              <a:t>високу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низьку</a:t>
            </a:r>
            <a:r>
              <a:rPr lang="ru-RU" sz="1600" dirty="0"/>
              <a:t> </a:t>
            </a:r>
            <a:r>
              <a:rPr lang="ru-RU" sz="1600" dirty="0" smtClean="0"/>
              <a:t>температуру</a:t>
            </a:r>
            <a:r>
              <a:rPr lang="ru-RU" sz="1600" dirty="0"/>
              <a:t>, </a:t>
            </a:r>
            <a:r>
              <a:rPr lang="ru-RU" sz="1600" dirty="0" err="1"/>
              <a:t>більшу</a:t>
            </a:r>
            <a:r>
              <a:rPr lang="ru-RU" sz="1600" dirty="0"/>
              <a:t> </a:t>
            </a:r>
            <a:r>
              <a:rPr lang="ru-RU" sz="1600" dirty="0" err="1"/>
              <a:t>концентрацію</a:t>
            </a:r>
            <a:r>
              <a:rPr lang="ru-RU" sz="1600" dirty="0"/>
              <a:t> </a:t>
            </a:r>
            <a:r>
              <a:rPr lang="ru-RU" sz="1600" dirty="0" err="1"/>
              <a:t>кухонної</a:t>
            </a:r>
            <a:r>
              <a:rPr lang="ru-RU" sz="1600" dirty="0"/>
              <a:t> </a:t>
            </a:r>
            <a:r>
              <a:rPr lang="ru-RU" sz="1600" dirty="0" err="1"/>
              <a:t>солі</a:t>
            </a:r>
            <a:r>
              <a:rPr lang="ru-RU" sz="1600" dirty="0"/>
              <a:t>. У тонкому кишечнику </a:t>
            </a:r>
            <a:r>
              <a:rPr lang="ru-RU" sz="1600" dirty="0" err="1"/>
              <a:t>людини</a:t>
            </a:r>
            <a:r>
              <a:rPr lang="ru-RU" sz="1600" dirty="0"/>
              <a:t> сколекс,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знаходиться</a:t>
            </a:r>
            <a:r>
              <a:rPr lang="ru-RU" sz="1600" dirty="0"/>
              <a:t> в цистицерку, </a:t>
            </a:r>
            <a:r>
              <a:rPr lang="ru-RU" sz="1600" dirty="0" err="1"/>
              <a:t>вивертається</a:t>
            </a:r>
            <a:r>
              <a:rPr lang="ru-RU" sz="1600" dirty="0"/>
              <a:t> </a:t>
            </a:r>
            <a:r>
              <a:rPr lang="ru-RU" sz="1600" dirty="0" err="1"/>
              <a:t>назовні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прикріплюється</a:t>
            </a:r>
            <a:r>
              <a:rPr lang="ru-RU" sz="1600" dirty="0"/>
              <a:t> до </a:t>
            </a:r>
            <a:r>
              <a:rPr lang="ru-RU" sz="1600" dirty="0" err="1"/>
              <a:t>слизової</a:t>
            </a:r>
            <a:r>
              <a:rPr lang="ru-RU" sz="1600" dirty="0"/>
              <a:t> </a:t>
            </a:r>
            <a:r>
              <a:rPr lang="ru-RU" sz="1600" dirty="0" err="1"/>
              <a:t>оболонки</a:t>
            </a:r>
            <a:r>
              <a:rPr lang="ru-RU" sz="1600" dirty="0"/>
              <a:t>. </a:t>
            </a:r>
            <a:r>
              <a:rPr lang="ru-RU" sz="1600" dirty="0" err="1"/>
              <a:t>Розвиток</a:t>
            </a:r>
            <a:r>
              <a:rPr lang="ru-RU" sz="1600" dirty="0"/>
              <a:t> </a:t>
            </a:r>
            <a:r>
              <a:rPr lang="ru-RU" sz="1600" dirty="0" err="1"/>
              <a:t>статевозрілої</a:t>
            </a:r>
            <a:r>
              <a:rPr lang="ru-RU" sz="1600" dirty="0"/>
              <a:t> </a:t>
            </a:r>
            <a:r>
              <a:rPr lang="ru-RU" sz="1600" dirty="0" err="1"/>
              <a:t>особини</a:t>
            </a:r>
            <a:r>
              <a:rPr lang="ru-RU" sz="1600" dirty="0"/>
              <a:t> </a:t>
            </a:r>
            <a:r>
              <a:rPr lang="ru-RU" sz="1600" dirty="0" err="1"/>
              <a:t>завершується</a:t>
            </a:r>
            <a:r>
              <a:rPr lang="ru-RU" sz="1600" dirty="0"/>
              <a:t> через 2 </a:t>
            </a:r>
            <a:r>
              <a:rPr lang="ru-RU" sz="1600" dirty="0" err="1"/>
              <a:t>місяці</a:t>
            </a:r>
            <a:r>
              <a:rPr lang="ru-RU" sz="1600" dirty="0"/>
              <a:t>,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чого</a:t>
            </a:r>
            <a:r>
              <a:rPr lang="ru-RU" sz="1600" dirty="0"/>
              <a:t> </a:t>
            </a:r>
            <a:r>
              <a:rPr lang="ru-RU" sz="1600" dirty="0" err="1"/>
              <a:t>гельмінт</a:t>
            </a:r>
            <a:r>
              <a:rPr lang="ru-RU" sz="1600" dirty="0"/>
              <a:t> </a:t>
            </a:r>
            <a:r>
              <a:rPr lang="ru-RU" sz="1600" dirty="0" err="1"/>
              <a:t>починає</a:t>
            </a:r>
            <a:r>
              <a:rPr lang="ru-RU" sz="1600" dirty="0"/>
              <a:t> </a:t>
            </a:r>
            <a:r>
              <a:rPr lang="ru-RU" sz="1600" dirty="0" err="1"/>
              <a:t>відокремлювати</a:t>
            </a:r>
            <a:r>
              <a:rPr lang="ru-RU" sz="1600" dirty="0"/>
              <a:t> членики. </a:t>
            </a:r>
            <a:r>
              <a:rPr lang="ru-RU" sz="1600" dirty="0" err="1"/>
              <a:t>Сприйнятливість</a:t>
            </a:r>
            <a:r>
              <a:rPr lang="ru-RU" sz="1600" dirty="0"/>
              <a:t> до </a:t>
            </a:r>
            <a:r>
              <a:rPr lang="ru-RU" sz="1600" dirty="0" err="1"/>
              <a:t>теніозів</a:t>
            </a:r>
            <a:r>
              <a:rPr lang="ru-RU" sz="1600" dirty="0"/>
              <a:t> </a:t>
            </a:r>
            <a:r>
              <a:rPr lang="ru-RU" sz="1600" dirty="0" err="1"/>
              <a:t>загальна</a:t>
            </a:r>
            <a:r>
              <a:rPr lang="ru-RU" sz="1600" dirty="0"/>
              <a:t>. </a:t>
            </a:r>
            <a:r>
              <a:rPr lang="ru-RU" sz="1600" dirty="0" err="1"/>
              <a:t>Імунітет</a:t>
            </a:r>
            <a:r>
              <a:rPr lang="ru-RU" sz="1600" dirty="0"/>
              <a:t> не </a:t>
            </a:r>
            <a:r>
              <a:rPr lang="ru-RU" sz="1600" dirty="0" err="1"/>
              <a:t>формується</a:t>
            </a:r>
            <a:r>
              <a:rPr lang="ru-RU" sz="1600" dirty="0"/>
              <a:t>. </a:t>
            </a:r>
            <a:r>
              <a:rPr lang="ru-RU" sz="1600" dirty="0" err="1" smtClean="0"/>
              <a:t>Особливістю</a:t>
            </a:r>
            <a:r>
              <a:rPr lang="ru-RU" sz="1600" dirty="0" smtClean="0"/>
              <a:t> </a:t>
            </a:r>
            <a:r>
              <a:rPr lang="ru-RU" sz="1600" dirty="0" err="1"/>
              <a:t>життєвого</a:t>
            </a:r>
            <a:r>
              <a:rPr lang="ru-RU" sz="1600" dirty="0"/>
              <a:t> циклу T. </a:t>
            </a:r>
            <a:r>
              <a:rPr lang="ru-RU" sz="1600" dirty="0" err="1"/>
              <a:t>solium</a:t>
            </a:r>
            <a:r>
              <a:rPr lang="ru-RU" sz="1600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 те,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людина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бути не </a:t>
            </a:r>
            <a:r>
              <a:rPr lang="ru-RU" sz="1600" dirty="0" err="1"/>
              <a:t>тільки</a:t>
            </a:r>
            <a:r>
              <a:rPr lang="ru-RU" sz="1600" dirty="0"/>
              <a:t> </a:t>
            </a:r>
            <a:r>
              <a:rPr lang="ru-RU" sz="1600" dirty="0" err="1"/>
              <a:t>остаточним</a:t>
            </a:r>
            <a:r>
              <a:rPr lang="ru-RU" sz="1600" dirty="0"/>
              <a:t>, </a:t>
            </a:r>
            <a:r>
              <a:rPr lang="ru-RU" sz="1600" dirty="0" err="1"/>
              <a:t>але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проміжним</a:t>
            </a:r>
            <a:r>
              <a:rPr lang="ru-RU" sz="1600" dirty="0"/>
              <a:t> господарем </a:t>
            </a:r>
            <a:r>
              <a:rPr lang="ru-RU" sz="1600" dirty="0" err="1"/>
              <a:t>гельмінта</a:t>
            </a:r>
            <a:r>
              <a:rPr lang="ru-RU" sz="1600" dirty="0"/>
              <a:t>. </a:t>
            </a:r>
            <a:r>
              <a:rPr lang="ru-RU" sz="1600" dirty="0" err="1"/>
              <a:t>Онкосфери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проникнути</a:t>
            </a:r>
            <a:r>
              <a:rPr lang="ru-RU" sz="1600" dirty="0"/>
              <a:t> в </a:t>
            </a:r>
            <a:r>
              <a:rPr lang="ru-RU" sz="1600" dirty="0" err="1"/>
              <a:t>шлунок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 </a:t>
            </a:r>
            <a:r>
              <a:rPr lang="ru-RU" sz="1600" dirty="0" err="1"/>
              <a:t>двома</a:t>
            </a:r>
            <a:r>
              <a:rPr lang="ru-RU" sz="1600" dirty="0"/>
              <a:t> шляхами. Перший шлях - через </a:t>
            </a:r>
            <a:r>
              <a:rPr lang="ru-RU" sz="1600" dirty="0" err="1"/>
              <a:t>овочі</a:t>
            </a:r>
            <a:r>
              <a:rPr lang="ru-RU" sz="1600" dirty="0"/>
              <a:t>, зелень, </a:t>
            </a:r>
            <a:r>
              <a:rPr lang="ru-RU" sz="1600" dirty="0" err="1"/>
              <a:t>забруднені</a:t>
            </a:r>
            <a:r>
              <a:rPr lang="ru-RU" sz="1600" dirty="0"/>
              <a:t> </a:t>
            </a:r>
            <a:r>
              <a:rPr lang="ru-RU" sz="1600" dirty="0" err="1"/>
              <a:t>фекаліями</a:t>
            </a:r>
            <a:r>
              <a:rPr lang="ru-RU" sz="1600" dirty="0"/>
              <a:t> хворого. </a:t>
            </a:r>
            <a:r>
              <a:rPr lang="ru-RU" sz="1600" dirty="0" err="1"/>
              <a:t>Другий</a:t>
            </a:r>
            <a:r>
              <a:rPr lang="ru-RU" sz="1600" dirty="0"/>
              <a:t> шлях - </a:t>
            </a:r>
            <a:r>
              <a:rPr lang="ru-RU" sz="1600" dirty="0" err="1"/>
              <a:t>закидання</a:t>
            </a:r>
            <a:r>
              <a:rPr lang="ru-RU" sz="1600" dirty="0"/>
              <a:t> при </a:t>
            </a:r>
            <a:r>
              <a:rPr lang="ru-RU" sz="1600" dirty="0" err="1"/>
              <a:t>зворотній</a:t>
            </a:r>
            <a:r>
              <a:rPr lang="ru-RU" sz="1600" dirty="0"/>
              <a:t> </a:t>
            </a:r>
            <a:r>
              <a:rPr lang="ru-RU" sz="1600" dirty="0" err="1"/>
              <a:t>перистальтиці</a:t>
            </a:r>
            <a:r>
              <a:rPr lang="ru-RU" sz="1600" dirty="0"/>
              <a:t> </a:t>
            </a:r>
            <a:r>
              <a:rPr lang="ru-RU" sz="1600" dirty="0" err="1"/>
              <a:t>зрілих</a:t>
            </a:r>
            <a:r>
              <a:rPr lang="ru-RU" sz="1600" dirty="0"/>
              <a:t> </a:t>
            </a:r>
            <a:r>
              <a:rPr lang="ru-RU" sz="1600" dirty="0" err="1"/>
              <a:t>члеників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кишечника в </a:t>
            </a:r>
            <a:r>
              <a:rPr lang="ru-RU" sz="1600" dirty="0" err="1"/>
              <a:t>шлунок</a:t>
            </a:r>
            <a:r>
              <a:rPr lang="ru-RU" sz="1600" dirty="0"/>
              <a:t>, </a:t>
            </a:r>
            <a:r>
              <a:rPr lang="ru-RU" sz="1600" dirty="0" err="1"/>
              <a:t>наприклад</a:t>
            </a:r>
            <a:r>
              <a:rPr lang="ru-RU" sz="1600" dirty="0"/>
              <a:t>, при </a:t>
            </a:r>
            <a:r>
              <a:rPr lang="ru-RU" sz="1600" dirty="0" err="1"/>
              <a:t>блювоті</a:t>
            </a:r>
            <a:r>
              <a:rPr lang="ru-RU" sz="1600" dirty="0"/>
              <a:t>. </a:t>
            </a:r>
            <a:r>
              <a:rPr lang="ru-RU" sz="1600" dirty="0" err="1"/>
              <a:t>Онкосфери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потрапили</a:t>
            </a:r>
            <a:r>
              <a:rPr lang="ru-RU" sz="1600" dirty="0"/>
              <a:t> в </a:t>
            </a:r>
            <a:r>
              <a:rPr lang="ru-RU" sz="1600" dirty="0" err="1"/>
              <a:t>шлунок</a:t>
            </a:r>
            <a:r>
              <a:rPr lang="ru-RU" sz="1600" dirty="0"/>
              <a:t>, </a:t>
            </a:r>
            <a:r>
              <a:rPr lang="ru-RU" sz="1600" dirty="0" err="1"/>
              <a:t>звільняються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оболонок</a:t>
            </a:r>
            <a:r>
              <a:rPr lang="ru-RU" sz="1600" dirty="0"/>
              <a:t>, </a:t>
            </a:r>
            <a:r>
              <a:rPr lang="ru-RU" sz="1600" dirty="0" err="1"/>
              <a:t>проникають</a:t>
            </a:r>
            <a:r>
              <a:rPr lang="ru-RU" sz="1600" dirty="0"/>
              <a:t> </a:t>
            </a:r>
            <a:r>
              <a:rPr lang="ru-RU" sz="1600" dirty="0" err="1"/>
              <a:t>в</a:t>
            </a:r>
            <a:r>
              <a:rPr lang="ru-RU" sz="1600" dirty="0"/>
              <a:t> </a:t>
            </a:r>
            <a:r>
              <a:rPr lang="ru-RU" sz="1600" dirty="0" err="1"/>
              <a:t>стінку</a:t>
            </a:r>
            <a:r>
              <a:rPr lang="ru-RU" sz="1600" dirty="0"/>
              <a:t> кишечника та </a:t>
            </a:r>
            <a:r>
              <a:rPr lang="ru-RU" sz="1600" dirty="0" err="1"/>
              <a:t>з</a:t>
            </a:r>
            <a:r>
              <a:rPr lang="ru-RU" sz="1600" dirty="0"/>
              <a:t> потоком </a:t>
            </a:r>
            <a:r>
              <a:rPr lang="ru-RU" sz="1600" dirty="0" err="1"/>
              <a:t>крові</a:t>
            </a:r>
            <a:r>
              <a:rPr lang="ru-RU" sz="1600" dirty="0"/>
              <a:t> </a:t>
            </a:r>
            <a:r>
              <a:rPr lang="ru-RU" sz="1600" dirty="0" err="1"/>
              <a:t>розносяться</a:t>
            </a:r>
            <a:r>
              <a:rPr lang="ru-RU" sz="1600" dirty="0"/>
              <a:t> по </a:t>
            </a:r>
            <a:r>
              <a:rPr lang="ru-RU" sz="1600" dirty="0" err="1"/>
              <a:t>всьому</a:t>
            </a:r>
            <a:r>
              <a:rPr lang="ru-RU" sz="1600" dirty="0"/>
              <a:t> </a:t>
            </a:r>
            <a:r>
              <a:rPr lang="ru-RU" sz="1600" dirty="0" err="1"/>
              <a:t>організму</a:t>
            </a:r>
            <a:r>
              <a:rPr lang="ru-RU" sz="1600" dirty="0"/>
              <a:t>. У </a:t>
            </a:r>
            <a:r>
              <a:rPr lang="ru-RU" sz="1600" dirty="0" err="1"/>
              <a:t>людини</a:t>
            </a:r>
            <a:r>
              <a:rPr lang="ru-RU" sz="1600" dirty="0"/>
              <a:t> цистицерки </a:t>
            </a:r>
            <a:r>
              <a:rPr lang="ru-RU" sz="1600" dirty="0" err="1"/>
              <a:t>найчастіше</a:t>
            </a:r>
            <a:r>
              <a:rPr lang="ru-RU" sz="1600" dirty="0"/>
              <a:t> </a:t>
            </a:r>
            <a:r>
              <a:rPr lang="ru-RU" sz="1600" dirty="0" err="1"/>
              <a:t>виявляються</a:t>
            </a:r>
            <a:r>
              <a:rPr lang="ru-RU" sz="1600" dirty="0"/>
              <a:t> в </a:t>
            </a:r>
            <a:r>
              <a:rPr lang="ru-RU" sz="1600" dirty="0" err="1"/>
              <a:t>мозку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в</a:t>
            </a:r>
            <a:r>
              <a:rPr lang="ru-RU" sz="1600" dirty="0"/>
              <a:t> </a:t>
            </a:r>
            <a:r>
              <a:rPr lang="ru-RU" sz="1600" dirty="0" err="1"/>
              <a:t>оці</a:t>
            </a:r>
            <a:r>
              <a:rPr lang="ru-RU" sz="1600" dirty="0"/>
              <a:t>, </a:t>
            </a:r>
            <a:r>
              <a:rPr lang="ru-RU" sz="1600" dirty="0" err="1"/>
              <a:t>рідко</a:t>
            </a:r>
            <a:r>
              <a:rPr lang="ru-RU" sz="1600" dirty="0"/>
              <a:t> - </a:t>
            </a:r>
            <a:r>
              <a:rPr lang="ru-RU" sz="1600" dirty="0" err="1"/>
              <a:t>в</a:t>
            </a:r>
            <a:r>
              <a:rPr lang="ru-RU" sz="1600" dirty="0"/>
              <a:t> </a:t>
            </a:r>
            <a:r>
              <a:rPr lang="ru-RU" sz="1600" dirty="0" err="1"/>
              <a:t>шкірі</a:t>
            </a:r>
            <a:r>
              <a:rPr lang="ru-RU" sz="1600" dirty="0"/>
              <a:t>, </a:t>
            </a:r>
            <a:r>
              <a:rPr lang="ru-RU" sz="1600" dirty="0" err="1"/>
              <a:t>м'язах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інших</a:t>
            </a:r>
            <a:r>
              <a:rPr lang="ru-RU" sz="1600" dirty="0"/>
              <a:t> тканинах. Таким чином, </a:t>
            </a:r>
            <a:r>
              <a:rPr lang="ru-RU" sz="1600" dirty="0" err="1"/>
              <a:t>інвазована</a:t>
            </a:r>
            <a:r>
              <a:rPr lang="ru-RU" sz="1600" dirty="0"/>
              <a:t> </a:t>
            </a:r>
            <a:r>
              <a:rPr lang="ru-RU" sz="1600" dirty="0" err="1"/>
              <a:t>людина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стати </a:t>
            </a:r>
            <a:r>
              <a:rPr lang="ru-RU" sz="1600" dirty="0" err="1"/>
              <a:t>джерелом</a:t>
            </a:r>
            <a:r>
              <a:rPr lang="ru-RU" sz="1600" dirty="0"/>
              <a:t> </a:t>
            </a:r>
            <a:r>
              <a:rPr lang="ru-RU" sz="1600" dirty="0" err="1"/>
              <a:t>зараження</a:t>
            </a:r>
            <a:r>
              <a:rPr lang="ru-RU" sz="1600" dirty="0"/>
              <a:t> цистицерками як сама для себе так </a:t>
            </a:r>
            <a:r>
              <a:rPr lang="ru-RU" sz="1600" dirty="0" err="1"/>
              <a:t>і</a:t>
            </a:r>
            <a:r>
              <a:rPr lang="ru-RU" sz="1600" dirty="0"/>
              <a:t> для </a:t>
            </a:r>
            <a:r>
              <a:rPr lang="ru-RU" sz="1600" dirty="0" err="1"/>
              <a:t>оточуючих</a:t>
            </a:r>
            <a:r>
              <a:rPr lang="ru-RU" sz="1600" dirty="0"/>
              <a:t> </a:t>
            </a:r>
            <a:r>
              <a:rPr lang="ru-RU" sz="1600" dirty="0" err="1"/>
              <a:t>осіб</a:t>
            </a:r>
            <a:r>
              <a:rPr lang="ru-RU" sz="1600" dirty="0"/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Патогенез. </a:t>
            </a:r>
            <a:r>
              <a:rPr lang="ru-RU" dirty="0" err="1"/>
              <a:t>Несприятливий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гельмінта</a:t>
            </a:r>
            <a:r>
              <a:rPr lang="ru-RU" dirty="0"/>
              <a:t> на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обумовлено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механічною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, </a:t>
            </a:r>
            <a:r>
              <a:rPr lang="ru-RU" dirty="0" err="1"/>
              <a:t>токсико-алергічною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порушенням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всмоктування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пошкодження</a:t>
            </a:r>
            <a:r>
              <a:rPr lang="ru-RU" dirty="0"/>
              <a:t> ними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Клініка</a:t>
            </a:r>
            <a:r>
              <a:rPr lang="ru-RU" dirty="0"/>
              <a:t>. </a:t>
            </a:r>
            <a:r>
              <a:rPr lang="ru-RU" dirty="0" err="1"/>
              <a:t>Інвазія</a:t>
            </a:r>
            <a:r>
              <a:rPr lang="ru-RU" dirty="0"/>
              <a:t> </a:t>
            </a:r>
            <a:r>
              <a:rPr lang="en-US" dirty="0" err="1"/>
              <a:t>T.solium</a:t>
            </a:r>
            <a:r>
              <a:rPr lang="en-US" dirty="0"/>
              <a:t>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протікає</a:t>
            </a:r>
            <a:r>
              <a:rPr lang="ru-RU" dirty="0"/>
              <a:t> </a:t>
            </a:r>
            <a:r>
              <a:rPr lang="ru-RU" dirty="0" err="1"/>
              <a:t>безсимптомно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пацієнти</a:t>
            </a:r>
            <a:r>
              <a:rPr lang="ru-RU" dirty="0"/>
              <a:t> </a:t>
            </a:r>
            <a:r>
              <a:rPr lang="ru-RU" dirty="0" err="1"/>
              <a:t>помічають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відходження</a:t>
            </a:r>
            <a:r>
              <a:rPr lang="ru-RU" dirty="0"/>
              <a:t> </a:t>
            </a:r>
            <a:r>
              <a:rPr lang="ru-RU" dirty="0" err="1"/>
              <a:t>члеників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каловими</a:t>
            </a:r>
            <a:r>
              <a:rPr lang="ru-RU" dirty="0"/>
              <a:t> </a:t>
            </a:r>
            <a:r>
              <a:rPr lang="ru-RU" dirty="0" err="1"/>
              <a:t>масами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хворі</a:t>
            </a:r>
            <a:r>
              <a:rPr lang="ru-RU" dirty="0"/>
              <a:t> </a:t>
            </a:r>
            <a:r>
              <a:rPr lang="ru-RU" dirty="0" err="1"/>
              <a:t>скаржаться</a:t>
            </a:r>
            <a:r>
              <a:rPr lang="ru-RU" dirty="0"/>
              <a:t> на </a:t>
            </a:r>
            <a:r>
              <a:rPr lang="ru-RU" dirty="0" err="1"/>
              <a:t>нудоту</a:t>
            </a:r>
            <a:r>
              <a:rPr lang="ru-RU" dirty="0"/>
              <a:t>, </a:t>
            </a:r>
            <a:r>
              <a:rPr lang="ru-RU" dirty="0" err="1"/>
              <a:t>болі</a:t>
            </a:r>
            <a:r>
              <a:rPr lang="ru-RU" dirty="0"/>
              <a:t> в </a:t>
            </a:r>
            <a:r>
              <a:rPr lang="ru-RU" dirty="0" err="1"/>
              <a:t>животі</a:t>
            </a:r>
            <a:r>
              <a:rPr lang="ru-RU" dirty="0"/>
              <a:t>, </a:t>
            </a:r>
            <a:r>
              <a:rPr lang="ru-RU" dirty="0" err="1"/>
              <a:t>слабкість</a:t>
            </a:r>
            <a:r>
              <a:rPr lang="ru-RU" dirty="0"/>
              <a:t>, </a:t>
            </a:r>
            <a:r>
              <a:rPr lang="ru-RU" dirty="0" err="1"/>
              <a:t>порушення</a:t>
            </a:r>
            <a:r>
              <a:rPr lang="ru-RU" dirty="0"/>
              <a:t> сну. </a:t>
            </a:r>
          </a:p>
          <a:p>
            <a:pPr algn="just"/>
            <a:r>
              <a:rPr lang="ru-RU" dirty="0" err="1"/>
              <a:t>Специфічна</a:t>
            </a:r>
            <a:r>
              <a:rPr lang="ru-RU" dirty="0"/>
              <a:t> </a:t>
            </a:r>
            <a:r>
              <a:rPr lang="ru-RU" dirty="0" err="1"/>
              <a:t>діагностика</a:t>
            </a:r>
            <a:r>
              <a:rPr lang="ru-RU" dirty="0"/>
              <a:t>. </a:t>
            </a:r>
            <a:r>
              <a:rPr lang="ru-RU" dirty="0" err="1"/>
              <a:t>Основний</a:t>
            </a:r>
            <a:r>
              <a:rPr lang="ru-RU" dirty="0"/>
              <a:t> метод - </a:t>
            </a:r>
            <a:r>
              <a:rPr lang="ru-RU" dirty="0" err="1"/>
              <a:t>макроскопічний</a:t>
            </a:r>
            <a:r>
              <a:rPr lang="ru-RU" dirty="0"/>
              <a:t>, </a:t>
            </a:r>
            <a:r>
              <a:rPr lang="ru-RU" dirty="0" err="1"/>
              <a:t>спрямований</a:t>
            </a:r>
            <a:r>
              <a:rPr lang="ru-RU" dirty="0"/>
              <a:t> на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члеників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відділяються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калом </a:t>
            </a:r>
            <a:r>
              <a:rPr lang="ru-RU" dirty="0" err="1"/>
              <a:t>групами</a:t>
            </a:r>
            <a:r>
              <a:rPr lang="ru-RU" dirty="0"/>
              <a:t> по 5 - 6. </a:t>
            </a:r>
            <a:r>
              <a:rPr lang="ru-RU" dirty="0" err="1"/>
              <a:t>Дані</a:t>
            </a:r>
            <a:r>
              <a:rPr lang="ru-RU" dirty="0"/>
              <a:t> членики </a:t>
            </a:r>
            <a:r>
              <a:rPr lang="ru-RU" dirty="0" err="1"/>
              <a:t>мають</a:t>
            </a:r>
            <a:r>
              <a:rPr lang="ru-RU" dirty="0"/>
              <a:t> матку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стовбура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8 - 10 </a:t>
            </a:r>
            <a:r>
              <a:rPr lang="ru-RU" dirty="0" err="1"/>
              <a:t>бічними</a:t>
            </a:r>
            <a:r>
              <a:rPr lang="ru-RU" dirty="0"/>
              <a:t> </a:t>
            </a:r>
            <a:r>
              <a:rPr lang="ru-RU" dirty="0" err="1"/>
              <a:t>відгалуженнями</a:t>
            </a:r>
            <a:r>
              <a:rPr lang="ru-RU" dirty="0"/>
              <a:t>. </a:t>
            </a:r>
            <a:r>
              <a:rPr lang="ru-RU" dirty="0" err="1"/>
              <a:t>Яйця</a:t>
            </a:r>
            <a:r>
              <a:rPr lang="ru-RU" dirty="0"/>
              <a:t> </a:t>
            </a:r>
            <a:r>
              <a:rPr lang="ru-RU" dirty="0" err="1"/>
              <a:t>бичачого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свинячого</a:t>
            </a:r>
            <a:r>
              <a:rPr lang="ru-RU" dirty="0"/>
              <a:t> </a:t>
            </a:r>
            <a:r>
              <a:rPr lang="ru-RU" dirty="0" err="1"/>
              <a:t>ціп'яка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однакову</a:t>
            </a:r>
            <a:r>
              <a:rPr lang="ru-RU" dirty="0"/>
              <a:t> </a:t>
            </a:r>
            <a:r>
              <a:rPr lang="ru-RU" dirty="0" err="1"/>
              <a:t>будову</a:t>
            </a:r>
            <a:r>
              <a:rPr lang="ru-RU" dirty="0"/>
              <a:t>, тому </a:t>
            </a:r>
            <a:r>
              <a:rPr lang="ru-RU" dirty="0" err="1"/>
              <a:t>лабораторія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висновок</a:t>
            </a:r>
            <a:r>
              <a:rPr lang="ru-RU" dirty="0"/>
              <a:t>: «</a:t>
            </a:r>
            <a:r>
              <a:rPr lang="ru-RU" dirty="0" err="1"/>
              <a:t>виявлені</a:t>
            </a:r>
            <a:r>
              <a:rPr lang="ru-RU" dirty="0"/>
              <a:t> </a:t>
            </a:r>
            <a:r>
              <a:rPr lang="ru-RU" dirty="0" err="1"/>
              <a:t>яйця</a:t>
            </a:r>
            <a:r>
              <a:rPr lang="ru-RU" dirty="0"/>
              <a:t> </a:t>
            </a:r>
            <a:r>
              <a:rPr lang="ru-RU" dirty="0" err="1"/>
              <a:t>тениїд</a:t>
            </a:r>
            <a:r>
              <a:rPr lang="ru-RU" dirty="0"/>
              <a:t>».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996952"/>
            <a:ext cx="1584176" cy="30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91880" y="6309320"/>
            <a:ext cx="2529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Членик </a:t>
            </a:r>
            <a:r>
              <a:rPr lang="en-US" dirty="0" err="1"/>
              <a:t>Taenia</a:t>
            </a:r>
            <a:r>
              <a:rPr lang="en-US" dirty="0"/>
              <a:t> </a:t>
            </a:r>
            <a:r>
              <a:rPr lang="en-US" dirty="0" err="1"/>
              <a:t>solium</a:t>
            </a:r>
            <a:r>
              <a:rPr lang="en-US" dirty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err="1"/>
              <a:t>Клініка</a:t>
            </a:r>
            <a:r>
              <a:rPr lang="ru-RU" sz="1300" dirty="0"/>
              <a:t> цистицеркоза. </a:t>
            </a:r>
            <a:r>
              <a:rPr lang="ru-RU" sz="1300" dirty="0" err="1"/>
              <a:t>Клінічні</a:t>
            </a:r>
            <a:r>
              <a:rPr lang="ru-RU" sz="1300" dirty="0"/>
              <a:t> прояви цистицеркоза </a:t>
            </a:r>
            <a:r>
              <a:rPr lang="ru-RU" sz="1300" dirty="0" err="1"/>
              <a:t>залежать</a:t>
            </a:r>
            <a:r>
              <a:rPr lang="ru-RU" sz="1300" dirty="0"/>
              <a:t> </a:t>
            </a:r>
            <a:r>
              <a:rPr lang="ru-RU" sz="1300" dirty="0" err="1"/>
              <a:t>від</a:t>
            </a:r>
            <a:r>
              <a:rPr lang="ru-RU" sz="1300" dirty="0"/>
              <a:t> </a:t>
            </a:r>
            <a:r>
              <a:rPr lang="ru-RU" sz="1300" dirty="0" err="1"/>
              <a:t>локалізації</a:t>
            </a:r>
            <a:r>
              <a:rPr lang="ru-RU" sz="1300" dirty="0"/>
              <a:t> та </a:t>
            </a:r>
            <a:r>
              <a:rPr lang="ru-RU" sz="1300" dirty="0" err="1"/>
              <a:t>кількості</a:t>
            </a:r>
            <a:r>
              <a:rPr lang="ru-RU" sz="1300" dirty="0"/>
              <a:t> </a:t>
            </a:r>
            <a:r>
              <a:rPr lang="ru-RU" sz="1300" dirty="0" err="1"/>
              <a:t>паразитів</a:t>
            </a:r>
            <a:r>
              <a:rPr lang="ru-RU" sz="1300" dirty="0"/>
              <a:t>. </a:t>
            </a:r>
            <a:r>
              <a:rPr lang="ru-RU" sz="1300" dirty="0" err="1"/>
              <a:t>Найчастіше</a:t>
            </a:r>
            <a:r>
              <a:rPr lang="ru-RU" sz="1300" dirty="0"/>
              <a:t> цистицерки </a:t>
            </a:r>
            <a:r>
              <a:rPr lang="ru-RU" sz="1300" dirty="0" err="1"/>
              <a:t>локалізуються</a:t>
            </a:r>
            <a:r>
              <a:rPr lang="ru-RU" sz="1300" dirty="0"/>
              <a:t> в </a:t>
            </a:r>
            <a:r>
              <a:rPr lang="ru-RU" sz="1300" dirty="0" err="1"/>
              <a:t>мозку</a:t>
            </a:r>
            <a:r>
              <a:rPr lang="ru-RU" sz="1300" dirty="0"/>
              <a:t>. </a:t>
            </a:r>
            <a:r>
              <a:rPr lang="ru-RU" sz="1300" dirty="0" err="1"/>
              <a:t>Явища</a:t>
            </a:r>
            <a:r>
              <a:rPr lang="ru-RU" sz="1300" dirty="0"/>
              <a:t> </a:t>
            </a:r>
            <a:r>
              <a:rPr lang="ru-RU" sz="1300" dirty="0" err="1"/>
              <a:t>подразнення</a:t>
            </a:r>
            <a:r>
              <a:rPr lang="ru-RU" sz="1300" dirty="0"/>
              <a:t> структур </a:t>
            </a:r>
            <a:r>
              <a:rPr lang="ru-RU" sz="1300" dirty="0" err="1"/>
              <a:t>мозку</a:t>
            </a:r>
            <a:r>
              <a:rPr lang="ru-RU" sz="1300" dirty="0"/>
              <a:t> </a:t>
            </a:r>
            <a:r>
              <a:rPr lang="ru-RU" sz="1300" dirty="0" err="1"/>
              <a:t>превалюють</a:t>
            </a:r>
            <a:r>
              <a:rPr lang="ru-RU" sz="1300" dirty="0"/>
              <a:t> над </a:t>
            </a:r>
            <a:r>
              <a:rPr lang="ru-RU" sz="1300" dirty="0" err="1"/>
              <a:t>явищами</a:t>
            </a:r>
            <a:r>
              <a:rPr lang="ru-RU" sz="1300" dirty="0"/>
              <a:t> </a:t>
            </a:r>
            <a:r>
              <a:rPr lang="ru-RU" sz="1300" dirty="0" err="1"/>
              <a:t>випадіння</a:t>
            </a:r>
            <a:r>
              <a:rPr lang="ru-RU" sz="1300" dirty="0"/>
              <a:t> </a:t>
            </a:r>
            <a:r>
              <a:rPr lang="ru-RU" sz="1300" dirty="0" err="1"/>
              <a:t>функцій</a:t>
            </a:r>
            <a:r>
              <a:rPr lang="ru-RU" sz="1300" dirty="0"/>
              <a:t>. У </a:t>
            </a:r>
            <a:r>
              <a:rPr lang="ru-RU" sz="1300" dirty="0" err="1"/>
              <a:t>хворих</a:t>
            </a:r>
            <a:r>
              <a:rPr lang="ru-RU" sz="1300" dirty="0"/>
              <a:t> </a:t>
            </a:r>
            <a:r>
              <a:rPr lang="ru-RU" sz="1300" dirty="0" err="1"/>
              <a:t>спостерігаються</a:t>
            </a:r>
            <a:r>
              <a:rPr lang="ru-RU" sz="1300" dirty="0"/>
              <a:t> </a:t>
            </a:r>
            <a:r>
              <a:rPr lang="ru-RU" sz="1300" dirty="0" err="1"/>
              <a:t>нападоподібні</a:t>
            </a:r>
            <a:r>
              <a:rPr lang="ru-RU" sz="1300" dirty="0"/>
              <a:t> </a:t>
            </a:r>
            <a:r>
              <a:rPr lang="ru-RU" sz="1300" dirty="0" err="1"/>
              <a:t>головні</a:t>
            </a:r>
            <a:r>
              <a:rPr lang="ru-RU" sz="1300" dirty="0"/>
              <a:t> </a:t>
            </a:r>
            <a:r>
              <a:rPr lang="ru-RU" sz="1300" dirty="0" err="1"/>
              <a:t>болі</a:t>
            </a:r>
            <a:r>
              <a:rPr lang="ru-RU" sz="1300" dirty="0"/>
              <a:t>, </a:t>
            </a:r>
            <a:r>
              <a:rPr lang="ru-RU" sz="1300" dirty="0" err="1"/>
              <a:t>нудота</a:t>
            </a:r>
            <a:r>
              <a:rPr lang="ru-RU" sz="1300" dirty="0"/>
              <a:t>, </a:t>
            </a:r>
            <a:r>
              <a:rPr lang="ru-RU" sz="1300" dirty="0" err="1"/>
              <a:t>блювота</a:t>
            </a:r>
            <a:r>
              <a:rPr lang="ru-RU" sz="1300" dirty="0"/>
              <a:t>, </a:t>
            </a:r>
            <a:r>
              <a:rPr lang="ru-RU" sz="1300" dirty="0" err="1"/>
              <a:t>епілептиформні</a:t>
            </a:r>
            <a:r>
              <a:rPr lang="ru-RU" sz="1300" dirty="0"/>
              <a:t> припадки. При </a:t>
            </a:r>
            <a:r>
              <a:rPr lang="ru-RU" sz="1300" dirty="0" err="1"/>
              <a:t>цистицеркозі</a:t>
            </a:r>
            <a:r>
              <a:rPr lang="ru-RU" sz="1300" dirty="0"/>
              <a:t> </a:t>
            </a:r>
            <a:r>
              <a:rPr lang="ru-RU" sz="1300" dirty="0" err="1"/>
              <a:t>мозку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його</a:t>
            </a:r>
            <a:r>
              <a:rPr lang="ru-RU" sz="1300" dirty="0"/>
              <a:t> </a:t>
            </a:r>
            <a:r>
              <a:rPr lang="ru-RU" sz="1300" dirty="0" err="1"/>
              <a:t>шлуночків</a:t>
            </a:r>
            <a:r>
              <a:rPr lang="ru-RU" sz="1300" dirty="0"/>
              <a:t> в </a:t>
            </a:r>
            <a:r>
              <a:rPr lang="ru-RU" sz="1300" dirty="0" err="1"/>
              <a:t>лікворі</a:t>
            </a:r>
            <a:r>
              <a:rPr lang="ru-RU" sz="1300" dirty="0"/>
              <a:t> </a:t>
            </a:r>
            <a:r>
              <a:rPr lang="ru-RU" sz="1300" dirty="0" err="1"/>
              <a:t>визначається</a:t>
            </a:r>
            <a:r>
              <a:rPr lang="ru-RU" sz="1300" dirty="0"/>
              <a:t> </a:t>
            </a:r>
            <a:r>
              <a:rPr lang="ru-RU" sz="1300" dirty="0" err="1"/>
              <a:t>лімфоцитарний</a:t>
            </a:r>
            <a:r>
              <a:rPr lang="ru-RU" sz="1300" dirty="0"/>
              <a:t> </a:t>
            </a:r>
            <a:r>
              <a:rPr lang="ru-RU" sz="1300" dirty="0" err="1"/>
              <a:t>плеоцитоз</a:t>
            </a:r>
            <a:r>
              <a:rPr lang="ru-RU" sz="1300" dirty="0"/>
              <a:t> </a:t>
            </a:r>
            <a:r>
              <a:rPr lang="ru-RU" sz="1300" dirty="0" err="1"/>
              <a:t>з</a:t>
            </a:r>
            <a:r>
              <a:rPr lang="ru-RU" sz="1300" dirty="0"/>
              <a:t> </a:t>
            </a:r>
            <a:r>
              <a:rPr lang="ru-RU" sz="1300" dirty="0" err="1"/>
              <a:t>переважанням</a:t>
            </a:r>
            <a:r>
              <a:rPr lang="ru-RU" sz="1300" dirty="0"/>
              <a:t> </a:t>
            </a:r>
            <a:r>
              <a:rPr lang="ru-RU" sz="1300" dirty="0" err="1"/>
              <a:t>еозинофілів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підвищенням</a:t>
            </a:r>
            <a:r>
              <a:rPr lang="ru-RU" sz="1300" dirty="0"/>
              <a:t> </a:t>
            </a:r>
            <a:r>
              <a:rPr lang="ru-RU" sz="1300" dirty="0" err="1"/>
              <a:t>рівня</a:t>
            </a:r>
            <a:r>
              <a:rPr lang="ru-RU" sz="1300" dirty="0"/>
              <a:t> </a:t>
            </a:r>
            <a:r>
              <a:rPr lang="ru-RU" sz="1300" dirty="0" err="1"/>
              <a:t>білка</a:t>
            </a:r>
            <a:r>
              <a:rPr lang="ru-RU" sz="1300" dirty="0"/>
              <a:t>. </a:t>
            </a:r>
          </a:p>
          <a:p>
            <a:pPr algn="just"/>
            <a:r>
              <a:rPr lang="ru-RU" sz="1300" dirty="0"/>
              <a:t>Цистицеркоз очей </a:t>
            </a:r>
            <a:r>
              <a:rPr lang="ru-RU" sz="1300" dirty="0" err="1"/>
              <a:t>викликає</a:t>
            </a:r>
            <a:r>
              <a:rPr lang="ru-RU" sz="1300" dirty="0"/>
              <a:t> </a:t>
            </a:r>
            <a:r>
              <a:rPr lang="ru-RU" sz="1300" dirty="0" err="1"/>
              <a:t>порушення</a:t>
            </a:r>
            <a:r>
              <a:rPr lang="ru-RU" sz="1300" dirty="0"/>
              <a:t> </a:t>
            </a:r>
            <a:r>
              <a:rPr lang="ru-RU" sz="1300" dirty="0" err="1"/>
              <a:t>зору</a:t>
            </a:r>
            <a:r>
              <a:rPr lang="ru-RU" sz="1300" dirty="0"/>
              <a:t>, </a:t>
            </a:r>
            <a:r>
              <a:rPr lang="ru-RU" sz="1300" dirty="0" err="1"/>
              <a:t>іноді</a:t>
            </a:r>
            <a:r>
              <a:rPr lang="ru-RU" sz="1300" dirty="0"/>
              <a:t> - </a:t>
            </a:r>
            <a:r>
              <a:rPr lang="ru-RU" sz="1300" dirty="0" err="1"/>
              <a:t>сліпоту</a:t>
            </a:r>
            <a:r>
              <a:rPr lang="ru-RU" sz="1300" dirty="0"/>
              <a:t>, при </a:t>
            </a:r>
            <a:r>
              <a:rPr lang="ru-RU" sz="1300" dirty="0" err="1"/>
              <a:t>ураженні</a:t>
            </a:r>
            <a:r>
              <a:rPr lang="ru-RU" sz="1300" dirty="0"/>
              <a:t> </a:t>
            </a:r>
            <a:r>
              <a:rPr lang="ru-RU" sz="1300" dirty="0" err="1"/>
              <a:t>орбіти</a:t>
            </a:r>
            <a:r>
              <a:rPr lang="ru-RU" sz="1300" dirty="0"/>
              <a:t> </a:t>
            </a:r>
            <a:r>
              <a:rPr lang="ru-RU" sz="1300" dirty="0" err="1"/>
              <a:t>розвивається</a:t>
            </a:r>
            <a:r>
              <a:rPr lang="ru-RU" sz="1300" dirty="0"/>
              <a:t> </a:t>
            </a:r>
            <a:r>
              <a:rPr lang="ru-RU" sz="1300" dirty="0" err="1"/>
              <a:t>екзофтальм</a:t>
            </a:r>
            <a:r>
              <a:rPr lang="ru-RU" sz="1300" dirty="0"/>
              <a:t>. </a:t>
            </a:r>
          </a:p>
          <a:p>
            <a:pPr algn="just"/>
            <a:r>
              <a:rPr lang="ru-RU" sz="1300" dirty="0" err="1"/>
              <a:t>Специфічна</a:t>
            </a:r>
            <a:r>
              <a:rPr lang="ru-RU" sz="1300" dirty="0"/>
              <a:t> </a:t>
            </a:r>
            <a:r>
              <a:rPr lang="ru-RU" sz="1300" dirty="0" err="1"/>
              <a:t>діагностика</a:t>
            </a:r>
            <a:r>
              <a:rPr lang="ru-RU" sz="1300" dirty="0"/>
              <a:t> цистицеркоза. </a:t>
            </a:r>
            <a:r>
              <a:rPr lang="ru-RU" sz="1300" dirty="0" err="1"/>
              <a:t>Використовуються</a:t>
            </a:r>
            <a:r>
              <a:rPr lang="ru-RU" sz="1300" dirty="0"/>
              <a:t> </a:t>
            </a:r>
            <a:r>
              <a:rPr lang="ru-RU" sz="1300" dirty="0" err="1"/>
              <a:t>імунологічні</a:t>
            </a:r>
            <a:r>
              <a:rPr lang="ru-RU" sz="1300" dirty="0"/>
              <a:t> </a:t>
            </a:r>
            <a:r>
              <a:rPr lang="ru-RU" sz="1300" dirty="0" err="1"/>
              <a:t>методи</a:t>
            </a:r>
            <a:r>
              <a:rPr lang="ru-RU" sz="1300" dirty="0"/>
              <a:t> - ІФА </a:t>
            </a:r>
            <a:r>
              <a:rPr lang="ru-RU" sz="1300" dirty="0" err="1"/>
              <a:t>з</a:t>
            </a:r>
            <a:r>
              <a:rPr lang="ru-RU" sz="1300" dirty="0"/>
              <a:t> </a:t>
            </a:r>
            <a:r>
              <a:rPr lang="ru-RU" sz="1300" dirty="0" err="1"/>
              <a:t>діагностикумами</a:t>
            </a:r>
            <a:r>
              <a:rPr lang="ru-RU" sz="1300" dirty="0"/>
              <a:t> </a:t>
            </a:r>
            <a:r>
              <a:rPr lang="ru-RU" sz="1300" dirty="0" err="1"/>
              <a:t>з</a:t>
            </a:r>
            <a:r>
              <a:rPr lang="ru-RU" sz="1300" dirty="0"/>
              <a:t> </a:t>
            </a:r>
            <a:r>
              <a:rPr lang="ru-RU" sz="1300" dirty="0" err="1"/>
              <a:t>антигенів</a:t>
            </a:r>
            <a:r>
              <a:rPr lang="ru-RU" sz="1300" dirty="0"/>
              <a:t> </a:t>
            </a:r>
            <a:r>
              <a:rPr lang="ru-RU" sz="1300" dirty="0" err="1"/>
              <a:t>цистицерків</a:t>
            </a:r>
            <a:r>
              <a:rPr lang="ru-RU" sz="1300" dirty="0"/>
              <a:t>. </a:t>
            </a:r>
            <a:r>
              <a:rPr lang="ru-RU" sz="1300" dirty="0" err="1"/>
              <a:t>Інструментальні</a:t>
            </a:r>
            <a:r>
              <a:rPr lang="ru-RU" sz="1300" dirty="0"/>
              <a:t> </a:t>
            </a:r>
            <a:r>
              <a:rPr lang="ru-RU" sz="1300" dirty="0" err="1"/>
              <a:t>методи</a:t>
            </a:r>
            <a:r>
              <a:rPr lang="ru-RU" sz="1300" dirty="0"/>
              <a:t>: </a:t>
            </a:r>
            <a:r>
              <a:rPr lang="ru-RU" sz="1300" dirty="0" err="1"/>
              <a:t>комп'ютерна</a:t>
            </a:r>
            <a:r>
              <a:rPr lang="ru-RU" sz="1300" dirty="0"/>
              <a:t> </a:t>
            </a:r>
            <a:r>
              <a:rPr lang="ru-RU" sz="1300" dirty="0" err="1"/>
              <a:t>томографія</a:t>
            </a:r>
            <a:r>
              <a:rPr lang="ru-RU" sz="1300" dirty="0"/>
              <a:t> (КТ), МРТ, </a:t>
            </a:r>
            <a:r>
              <a:rPr lang="ru-RU" sz="1300" dirty="0" err="1"/>
              <a:t>офтальмоскопія</a:t>
            </a:r>
            <a:r>
              <a:rPr lang="ru-RU" sz="1300" dirty="0"/>
              <a:t>, УЗД. Цистицерки, </a:t>
            </a:r>
            <a:r>
              <a:rPr lang="ru-RU" sz="1300" dirty="0" err="1"/>
              <a:t>що</a:t>
            </a:r>
            <a:r>
              <a:rPr lang="ru-RU" sz="1300" dirty="0"/>
              <a:t> </a:t>
            </a:r>
            <a:r>
              <a:rPr lang="ru-RU" sz="1300" dirty="0" err="1"/>
              <a:t>локалізуються</a:t>
            </a:r>
            <a:r>
              <a:rPr lang="ru-RU" sz="1300" dirty="0"/>
              <a:t> в </a:t>
            </a:r>
            <a:r>
              <a:rPr lang="ru-RU" sz="1300" dirty="0" err="1"/>
              <a:t>мозку</a:t>
            </a:r>
            <a:r>
              <a:rPr lang="ru-RU" sz="1300" dirty="0"/>
              <a:t>, </a:t>
            </a:r>
            <a:r>
              <a:rPr lang="ru-RU" sz="1300" dirty="0" err="1"/>
              <a:t>можуть</a:t>
            </a:r>
            <a:r>
              <a:rPr lang="ru-RU" sz="1300" dirty="0"/>
              <a:t> бути в </a:t>
            </a:r>
            <a:r>
              <a:rPr lang="ru-RU" sz="1300" dirty="0" err="1"/>
              <a:t>діаметрі</a:t>
            </a:r>
            <a:r>
              <a:rPr lang="ru-RU" sz="1300" dirty="0"/>
              <a:t> до 2 - 5 см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дають</a:t>
            </a:r>
            <a:r>
              <a:rPr lang="ru-RU" sz="1300" dirty="0"/>
              <a:t> </a:t>
            </a:r>
            <a:r>
              <a:rPr lang="ru-RU" sz="1300" dirty="0" err="1"/>
              <a:t>клінічну</a:t>
            </a:r>
            <a:r>
              <a:rPr lang="ru-RU" sz="1300" dirty="0"/>
              <a:t> картину </a:t>
            </a:r>
            <a:r>
              <a:rPr lang="ru-RU" sz="1300" dirty="0" err="1"/>
              <a:t>пухлини</a:t>
            </a:r>
            <a:r>
              <a:rPr lang="ru-RU" sz="1300" dirty="0"/>
              <a:t> </a:t>
            </a:r>
            <a:r>
              <a:rPr lang="ru-RU" sz="1300" dirty="0" err="1"/>
              <a:t>мозку</a:t>
            </a:r>
            <a:r>
              <a:rPr lang="ru-RU" sz="1300" dirty="0"/>
              <a:t>. </a:t>
            </a:r>
          </a:p>
          <a:p>
            <a:pPr algn="just"/>
            <a:r>
              <a:rPr lang="ru-RU" sz="1300" dirty="0" err="1"/>
              <a:t>Лікування</a:t>
            </a:r>
            <a:r>
              <a:rPr lang="ru-RU" sz="1300" dirty="0"/>
              <a:t> </a:t>
            </a:r>
            <a:r>
              <a:rPr lang="ru-RU" sz="1300" dirty="0" err="1"/>
              <a:t>хворих</a:t>
            </a:r>
            <a:r>
              <a:rPr lang="ru-RU" sz="1300" dirty="0"/>
              <a:t> </a:t>
            </a:r>
            <a:r>
              <a:rPr lang="ru-RU" sz="1300" dirty="0" err="1"/>
              <a:t>проводять</a:t>
            </a:r>
            <a:r>
              <a:rPr lang="ru-RU" sz="1300" dirty="0"/>
              <a:t> </a:t>
            </a:r>
            <a:r>
              <a:rPr lang="ru-RU" sz="1300" dirty="0" err="1"/>
              <a:t>тільки</a:t>
            </a:r>
            <a:r>
              <a:rPr lang="ru-RU" sz="1300" dirty="0"/>
              <a:t> в </a:t>
            </a:r>
            <a:r>
              <a:rPr lang="ru-RU" sz="1300" dirty="0" err="1"/>
              <a:t>стаціонарі</a:t>
            </a:r>
            <a:r>
              <a:rPr lang="ru-RU" sz="1300" dirty="0"/>
              <a:t>. Препарат </a:t>
            </a:r>
            <a:r>
              <a:rPr lang="ru-RU" sz="1300" dirty="0" err="1"/>
              <a:t>вибору</a:t>
            </a:r>
            <a:r>
              <a:rPr lang="ru-RU" sz="1300" dirty="0"/>
              <a:t> при </a:t>
            </a:r>
            <a:r>
              <a:rPr lang="ru-RU" sz="1300" dirty="0" err="1"/>
              <a:t>теніозі</a:t>
            </a:r>
            <a:r>
              <a:rPr lang="ru-RU" sz="1300" dirty="0"/>
              <a:t> - </a:t>
            </a:r>
            <a:r>
              <a:rPr lang="ru-RU" sz="1300" dirty="0" err="1"/>
              <a:t>екстракт</a:t>
            </a:r>
            <a:r>
              <a:rPr lang="ru-RU" sz="1300" dirty="0"/>
              <a:t> </a:t>
            </a:r>
            <a:r>
              <a:rPr lang="ru-RU" sz="1300" dirty="0" err="1"/>
              <a:t>чоловічої</a:t>
            </a:r>
            <a:r>
              <a:rPr lang="ru-RU" sz="1300" dirty="0"/>
              <a:t> </a:t>
            </a:r>
            <a:r>
              <a:rPr lang="ru-RU" sz="1300" dirty="0" err="1"/>
              <a:t>папороті</a:t>
            </a:r>
            <a:r>
              <a:rPr lang="ru-RU" sz="1300" dirty="0"/>
              <a:t>, </a:t>
            </a:r>
            <a:r>
              <a:rPr lang="ru-RU" sz="1300" dirty="0" err="1"/>
              <a:t>який</a:t>
            </a:r>
            <a:r>
              <a:rPr lang="ru-RU" sz="1300" dirty="0"/>
              <a:t> </a:t>
            </a:r>
            <a:r>
              <a:rPr lang="ru-RU" sz="1300" dirty="0" err="1"/>
              <a:t>справляє</a:t>
            </a:r>
            <a:r>
              <a:rPr lang="ru-RU" sz="1300" dirty="0"/>
              <a:t> </a:t>
            </a:r>
            <a:r>
              <a:rPr lang="ru-RU" sz="1300" dirty="0" err="1"/>
              <a:t>паралізуючу</a:t>
            </a:r>
            <a:r>
              <a:rPr lang="ru-RU" sz="1300" dirty="0"/>
              <a:t> </a:t>
            </a:r>
            <a:r>
              <a:rPr lang="ru-RU" sz="1300" dirty="0" err="1"/>
              <a:t>дію</a:t>
            </a:r>
            <a:r>
              <a:rPr lang="ru-RU" sz="1300" dirty="0"/>
              <a:t> на </a:t>
            </a:r>
            <a:r>
              <a:rPr lang="ru-RU" sz="1300" dirty="0" err="1"/>
              <a:t>м'язи</a:t>
            </a:r>
            <a:r>
              <a:rPr lang="ru-RU" sz="1300" dirty="0"/>
              <a:t> паразита. Не </a:t>
            </a:r>
            <a:r>
              <a:rPr lang="ru-RU" sz="1300" dirty="0" err="1"/>
              <a:t>можна</a:t>
            </a:r>
            <a:r>
              <a:rPr lang="ru-RU" sz="1300" dirty="0"/>
              <a:t> </a:t>
            </a:r>
            <a:r>
              <a:rPr lang="ru-RU" sz="1300" dirty="0" err="1"/>
              <a:t>призначати</a:t>
            </a:r>
            <a:r>
              <a:rPr lang="ru-RU" sz="1300" dirty="0"/>
              <a:t> </a:t>
            </a:r>
            <a:r>
              <a:rPr lang="ru-RU" sz="1300" dirty="0" err="1"/>
              <a:t>препарати</a:t>
            </a:r>
            <a:r>
              <a:rPr lang="ru-RU" sz="1300" dirty="0"/>
              <a:t>, </a:t>
            </a:r>
            <a:r>
              <a:rPr lang="ru-RU" sz="1300" dirty="0" err="1"/>
              <a:t>що</a:t>
            </a:r>
            <a:r>
              <a:rPr lang="ru-RU" sz="1300" dirty="0"/>
              <a:t> </a:t>
            </a:r>
            <a:r>
              <a:rPr lang="ru-RU" sz="1300" dirty="0" err="1"/>
              <a:t>викликають</a:t>
            </a:r>
            <a:r>
              <a:rPr lang="ru-RU" sz="1300" dirty="0"/>
              <a:t> </a:t>
            </a:r>
            <a:r>
              <a:rPr lang="ru-RU" sz="1300" dirty="0" err="1"/>
              <a:t>загибель</a:t>
            </a:r>
            <a:r>
              <a:rPr lang="ru-RU" sz="1300" dirty="0"/>
              <a:t> </a:t>
            </a:r>
            <a:r>
              <a:rPr lang="ru-RU" sz="1300" dirty="0" err="1"/>
              <a:t>гельмінта</a:t>
            </a:r>
            <a:r>
              <a:rPr lang="ru-RU" sz="1300" dirty="0"/>
              <a:t>, тому </a:t>
            </a:r>
            <a:r>
              <a:rPr lang="ru-RU" sz="1300" dirty="0" err="1"/>
              <a:t>що,слідуюче</a:t>
            </a:r>
            <a:r>
              <a:rPr lang="ru-RU" sz="1300" dirty="0"/>
              <a:t> за </a:t>
            </a:r>
            <a:r>
              <a:rPr lang="ru-RU" sz="1300" dirty="0" err="1"/>
              <a:t>цим</a:t>
            </a:r>
            <a:r>
              <a:rPr lang="ru-RU" sz="1300" dirty="0"/>
              <a:t> </a:t>
            </a:r>
            <a:r>
              <a:rPr lang="ru-RU" sz="1300" dirty="0" err="1"/>
              <a:t>перетравлення</a:t>
            </a:r>
            <a:r>
              <a:rPr lang="ru-RU" sz="1300" dirty="0"/>
              <a:t>, </a:t>
            </a:r>
            <a:r>
              <a:rPr lang="ru-RU" sz="1300" dirty="0" err="1"/>
              <a:t>може</a:t>
            </a:r>
            <a:r>
              <a:rPr lang="ru-RU" sz="1300" dirty="0"/>
              <a:t> </a:t>
            </a:r>
            <a:r>
              <a:rPr lang="ru-RU" sz="1300" dirty="0" err="1"/>
              <a:t>призвести</a:t>
            </a:r>
            <a:r>
              <a:rPr lang="ru-RU" sz="1300" dirty="0"/>
              <a:t> до </a:t>
            </a:r>
            <a:r>
              <a:rPr lang="ru-RU" sz="1300" dirty="0" err="1"/>
              <a:t>звільнення</a:t>
            </a:r>
            <a:r>
              <a:rPr lang="ru-RU" sz="1300" dirty="0"/>
              <a:t> </a:t>
            </a:r>
            <a:r>
              <a:rPr lang="ru-RU" sz="1300" dirty="0" err="1"/>
              <a:t>онкосфери</a:t>
            </a:r>
            <a:r>
              <a:rPr lang="ru-RU" sz="1300" dirty="0"/>
              <a:t> </a:t>
            </a:r>
            <a:r>
              <a:rPr lang="ru-RU" sz="1300" dirty="0" err="1"/>
              <a:t>з</a:t>
            </a:r>
            <a:r>
              <a:rPr lang="ru-RU" sz="1300" dirty="0"/>
              <a:t> </a:t>
            </a:r>
            <a:r>
              <a:rPr lang="ru-RU" sz="1300" dirty="0" err="1"/>
              <a:t>яєць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розвитку</a:t>
            </a:r>
            <a:r>
              <a:rPr lang="ru-RU" sz="1300" dirty="0"/>
              <a:t> цистицеркоза. </a:t>
            </a:r>
            <a:r>
              <a:rPr lang="ru-RU" sz="1300" dirty="0" err="1"/>
              <a:t>Хворий</a:t>
            </a:r>
            <a:r>
              <a:rPr lang="ru-RU" sz="1300" dirty="0"/>
              <a:t> </a:t>
            </a:r>
            <a:r>
              <a:rPr lang="ru-RU" sz="1300" dirty="0" err="1"/>
              <a:t>протягом</a:t>
            </a:r>
            <a:r>
              <a:rPr lang="ru-RU" sz="1300" dirty="0"/>
              <a:t> 2 </a:t>
            </a:r>
            <a:r>
              <a:rPr lang="ru-RU" sz="1300" dirty="0" err="1"/>
              <a:t>днів</a:t>
            </a:r>
            <a:r>
              <a:rPr lang="ru-RU" sz="1300" dirty="0"/>
              <a:t> </a:t>
            </a:r>
            <a:r>
              <a:rPr lang="ru-RU" sz="1300" dirty="0" err="1"/>
              <a:t>отримує</a:t>
            </a:r>
            <a:r>
              <a:rPr lang="ru-RU" sz="1300" dirty="0"/>
              <a:t> </a:t>
            </a:r>
            <a:r>
              <a:rPr lang="ru-RU" sz="1300" dirty="0" err="1"/>
              <a:t>легкозасвоювану</a:t>
            </a:r>
            <a:r>
              <a:rPr lang="ru-RU" sz="1300" dirty="0"/>
              <a:t> </a:t>
            </a:r>
            <a:r>
              <a:rPr lang="ru-RU" sz="1300" dirty="0" err="1"/>
              <a:t>дієту</a:t>
            </a:r>
            <a:r>
              <a:rPr lang="ru-RU" sz="1300" dirty="0"/>
              <a:t>. </a:t>
            </a:r>
            <a:r>
              <a:rPr lang="ru-RU" sz="1300" dirty="0" err="1"/>
              <a:t>Увечері</a:t>
            </a:r>
            <a:r>
              <a:rPr lang="ru-RU" sz="1300" dirty="0"/>
              <a:t> 2 </a:t>
            </a:r>
            <a:r>
              <a:rPr lang="ru-RU" sz="1300" dirty="0" err="1"/>
              <a:t>дні</a:t>
            </a:r>
            <a:r>
              <a:rPr lang="ru-RU" sz="1300" dirty="0"/>
              <a:t> - </a:t>
            </a:r>
            <a:r>
              <a:rPr lang="ru-RU" sz="1300" dirty="0" err="1"/>
              <a:t>сольове</a:t>
            </a:r>
            <a:r>
              <a:rPr lang="ru-RU" sz="1300" dirty="0"/>
              <a:t> </a:t>
            </a:r>
            <a:r>
              <a:rPr lang="ru-RU" sz="1300" dirty="0" err="1" smtClean="0"/>
              <a:t>проносне</a:t>
            </a:r>
            <a:r>
              <a:rPr lang="ru-RU" sz="1300" dirty="0" smtClean="0"/>
              <a:t>(</a:t>
            </a:r>
            <a:r>
              <a:rPr lang="ru-RU" sz="1300" dirty="0" err="1" smtClean="0"/>
              <a:t>сірчанокисла</a:t>
            </a:r>
            <a:r>
              <a:rPr lang="ru-RU" sz="1300" dirty="0" smtClean="0"/>
              <a:t> </a:t>
            </a:r>
            <a:r>
              <a:rPr lang="ru-RU" sz="1300" dirty="0" err="1"/>
              <a:t>магнезія</a:t>
            </a:r>
            <a:r>
              <a:rPr lang="ru-RU" sz="1300" dirty="0"/>
              <a:t>). </a:t>
            </a:r>
            <a:r>
              <a:rPr lang="ru-RU" sz="1300" dirty="0" err="1"/>
              <a:t>Вранці</a:t>
            </a:r>
            <a:r>
              <a:rPr lang="ru-RU" sz="1300" dirty="0"/>
              <a:t> на 3 день </a:t>
            </a:r>
            <a:r>
              <a:rPr lang="ru-RU" sz="1300" dirty="0" err="1"/>
              <a:t>ставлять</a:t>
            </a:r>
            <a:r>
              <a:rPr lang="ru-RU" sz="1300" dirty="0"/>
              <a:t> </a:t>
            </a:r>
            <a:r>
              <a:rPr lang="ru-RU" sz="1300" dirty="0" err="1"/>
              <a:t>очисну</a:t>
            </a:r>
            <a:r>
              <a:rPr lang="ru-RU" sz="1300" dirty="0"/>
              <a:t> </a:t>
            </a:r>
            <a:r>
              <a:rPr lang="ru-RU" sz="1300" dirty="0" err="1"/>
              <a:t>клізму</a:t>
            </a:r>
            <a:r>
              <a:rPr lang="ru-RU" sz="1300" dirty="0"/>
              <a:t>. </a:t>
            </a:r>
            <a:r>
              <a:rPr lang="ru-RU" sz="1300" dirty="0" err="1"/>
              <a:t>Протягом</a:t>
            </a:r>
            <a:r>
              <a:rPr lang="ru-RU" sz="1300" dirty="0"/>
              <a:t> 30 </a:t>
            </a:r>
            <a:r>
              <a:rPr lang="ru-RU" sz="1300" dirty="0" err="1"/>
              <a:t>хвилин</a:t>
            </a:r>
            <a:r>
              <a:rPr lang="ru-RU" sz="1300" dirty="0"/>
              <a:t> </a:t>
            </a:r>
            <a:r>
              <a:rPr lang="ru-RU" sz="1300" dirty="0" err="1"/>
              <a:t>хворий</a:t>
            </a:r>
            <a:r>
              <a:rPr lang="ru-RU" sz="1300" dirty="0"/>
              <a:t> </a:t>
            </a:r>
            <a:r>
              <a:rPr lang="ru-RU" sz="1300" dirty="0" err="1"/>
              <a:t>приймає</a:t>
            </a:r>
            <a:r>
              <a:rPr lang="ru-RU" sz="1300" dirty="0"/>
              <a:t> 4 - 7 </a:t>
            </a:r>
            <a:r>
              <a:rPr lang="ru-RU" sz="1300" dirty="0" err="1"/>
              <a:t>гр</a:t>
            </a:r>
            <a:r>
              <a:rPr lang="ru-RU" sz="1300" dirty="0"/>
              <a:t> </a:t>
            </a:r>
            <a:r>
              <a:rPr lang="ru-RU" sz="1300" dirty="0" err="1"/>
              <a:t>екстракту</a:t>
            </a:r>
            <a:r>
              <a:rPr lang="ru-RU" sz="1300" dirty="0"/>
              <a:t> </a:t>
            </a:r>
            <a:r>
              <a:rPr lang="ru-RU" sz="1300" dirty="0" err="1"/>
              <a:t>чоловічої</a:t>
            </a:r>
            <a:r>
              <a:rPr lang="ru-RU" sz="1300" dirty="0"/>
              <a:t> </a:t>
            </a:r>
            <a:r>
              <a:rPr lang="ru-RU" sz="1300" dirty="0" err="1"/>
              <a:t>папороті</a:t>
            </a:r>
            <a:r>
              <a:rPr lang="ru-RU" sz="1300" dirty="0"/>
              <a:t> (по 1 </a:t>
            </a:r>
            <a:r>
              <a:rPr lang="ru-RU" sz="1300" dirty="0" err="1"/>
              <a:t>капсулі</a:t>
            </a:r>
            <a:r>
              <a:rPr lang="ru-RU" sz="1300" dirty="0"/>
              <a:t>, </a:t>
            </a:r>
            <a:r>
              <a:rPr lang="ru-RU" sz="1300" dirty="0" err="1"/>
              <a:t>що</a:t>
            </a:r>
            <a:r>
              <a:rPr lang="ru-RU" sz="1300" dirty="0"/>
              <a:t> </a:t>
            </a:r>
            <a:r>
              <a:rPr lang="ru-RU" sz="1300" dirty="0" err="1"/>
              <a:t>містить</a:t>
            </a:r>
            <a:r>
              <a:rPr lang="ru-RU" sz="1300" dirty="0"/>
              <a:t> 0.5 </a:t>
            </a:r>
            <a:r>
              <a:rPr lang="ru-RU" sz="1300" dirty="0" err="1"/>
              <a:t>гр</a:t>
            </a:r>
            <a:r>
              <a:rPr lang="ru-RU" sz="1300" dirty="0"/>
              <a:t>, </a:t>
            </a:r>
            <a:r>
              <a:rPr lang="ru-RU" sz="1300" dirty="0" err="1"/>
              <a:t>кожні</a:t>
            </a:r>
            <a:r>
              <a:rPr lang="ru-RU" sz="1300" dirty="0"/>
              <a:t> 3 </a:t>
            </a:r>
            <a:r>
              <a:rPr lang="ru-RU" sz="1300" dirty="0" err="1"/>
              <a:t>хвилини</a:t>
            </a:r>
            <a:r>
              <a:rPr lang="ru-RU" sz="1300" dirty="0"/>
              <a:t>). Через 30 - 60 </a:t>
            </a:r>
            <a:r>
              <a:rPr lang="ru-RU" sz="1300" dirty="0" err="1"/>
              <a:t>хвилин</a:t>
            </a:r>
            <a:r>
              <a:rPr lang="ru-RU" sz="1300" dirty="0"/>
              <a:t> </a:t>
            </a:r>
            <a:r>
              <a:rPr lang="ru-RU" sz="1300" dirty="0" err="1"/>
              <a:t>після</a:t>
            </a:r>
            <a:r>
              <a:rPr lang="ru-RU" sz="1300" dirty="0"/>
              <a:t> </a:t>
            </a:r>
            <a:r>
              <a:rPr lang="ru-RU" sz="1300" dirty="0" err="1"/>
              <a:t>прийому</a:t>
            </a:r>
            <a:r>
              <a:rPr lang="ru-RU" sz="1300" dirty="0"/>
              <a:t> </a:t>
            </a:r>
            <a:r>
              <a:rPr lang="ru-RU" sz="1300" dirty="0" err="1"/>
              <a:t>останньої</a:t>
            </a:r>
            <a:r>
              <a:rPr lang="ru-RU" sz="1300" dirty="0"/>
              <a:t> </a:t>
            </a:r>
            <a:r>
              <a:rPr lang="ru-RU" sz="1300" dirty="0" err="1"/>
              <a:t>капсули</a:t>
            </a:r>
            <a:r>
              <a:rPr lang="ru-RU" sz="1300" dirty="0"/>
              <a:t> </a:t>
            </a:r>
            <a:r>
              <a:rPr lang="ru-RU" sz="1300" dirty="0" err="1"/>
              <a:t>дають</a:t>
            </a:r>
            <a:r>
              <a:rPr lang="ru-RU" sz="1300" dirty="0"/>
              <a:t> </a:t>
            </a:r>
            <a:r>
              <a:rPr lang="ru-RU" sz="1300" dirty="0" err="1"/>
              <a:t>сольове</a:t>
            </a:r>
            <a:r>
              <a:rPr lang="ru-RU" sz="1300" dirty="0"/>
              <a:t> </a:t>
            </a:r>
            <a:r>
              <a:rPr lang="ru-RU" sz="1300" dirty="0" err="1"/>
              <a:t>проносне</a:t>
            </a:r>
            <a:r>
              <a:rPr lang="ru-RU" sz="1300" dirty="0"/>
              <a:t>. Через 3 </a:t>
            </a:r>
            <a:r>
              <a:rPr lang="ru-RU" sz="1300" dirty="0" err="1"/>
              <a:t>години</a:t>
            </a:r>
            <a:r>
              <a:rPr lang="ru-RU" sz="1300" dirty="0"/>
              <a:t> </a:t>
            </a:r>
            <a:r>
              <a:rPr lang="ru-RU" sz="1300" dirty="0" err="1"/>
              <a:t>після</a:t>
            </a:r>
            <a:r>
              <a:rPr lang="ru-RU" sz="1300" dirty="0"/>
              <a:t> </a:t>
            </a:r>
            <a:r>
              <a:rPr lang="ru-RU" sz="1300" dirty="0" err="1"/>
              <a:t>сольового</a:t>
            </a:r>
            <a:r>
              <a:rPr lang="ru-RU" sz="1300" dirty="0"/>
              <a:t> проносного, </a:t>
            </a:r>
            <a:r>
              <a:rPr lang="ru-RU" sz="1300" dirty="0" err="1"/>
              <a:t>якщо</a:t>
            </a:r>
            <a:r>
              <a:rPr lang="ru-RU" sz="1300" dirty="0"/>
              <a:t> не буде </a:t>
            </a:r>
            <a:r>
              <a:rPr lang="ru-RU" sz="1300" dirty="0" err="1"/>
              <a:t>стільця</a:t>
            </a:r>
            <a:r>
              <a:rPr lang="ru-RU" sz="1300" dirty="0"/>
              <a:t>, </a:t>
            </a:r>
            <a:r>
              <a:rPr lang="ru-RU" sz="1300" dirty="0" err="1"/>
              <a:t>ставлять</a:t>
            </a:r>
            <a:r>
              <a:rPr lang="ru-RU" sz="1300" dirty="0"/>
              <a:t> </a:t>
            </a:r>
            <a:r>
              <a:rPr lang="ru-RU" sz="1300" dirty="0" err="1"/>
              <a:t>очисну</a:t>
            </a:r>
            <a:r>
              <a:rPr lang="ru-RU" sz="1300" dirty="0"/>
              <a:t> </a:t>
            </a:r>
            <a:r>
              <a:rPr lang="ru-RU" sz="1300" dirty="0" err="1"/>
              <a:t>клізму</a:t>
            </a:r>
            <a:r>
              <a:rPr lang="ru-RU" sz="1300" dirty="0"/>
              <a:t>. </a:t>
            </a:r>
          </a:p>
          <a:p>
            <a:pPr algn="just"/>
            <a:r>
              <a:rPr lang="ru-RU" sz="1300" dirty="0" err="1"/>
              <a:t>Екстрат</a:t>
            </a:r>
            <a:r>
              <a:rPr lang="ru-RU" sz="1300" dirty="0"/>
              <a:t> </a:t>
            </a:r>
            <a:r>
              <a:rPr lang="ru-RU" sz="1300" dirty="0" err="1"/>
              <a:t>чоловічої</a:t>
            </a:r>
            <a:r>
              <a:rPr lang="ru-RU" sz="1300" dirty="0"/>
              <a:t> </a:t>
            </a:r>
            <a:r>
              <a:rPr lang="ru-RU" sz="1300" dirty="0" err="1"/>
              <a:t>папороті</a:t>
            </a:r>
            <a:r>
              <a:rPr lang="ru-RU" sz="1300" dirty="0"/>
              <a:t> </a:t>
            </a:r>
            <a:r>
              <a:rPr lang="ru-RU" sz="1300" dirty="0" err="1"/>
              <a:t>дуже</a:t>
            </a:r>
            <a:r>
              <a:rPr lang="ru-RU" sz="1300" dirty="0"/>
              <a:t> </a:t>
            </a:r>
            <a:r>
              <a:rPr lang="ru-RU" sz="1300" dirty="0" err="1"/>
              <a:t>токсичний</a:t>
            </a:r>
            <a:r>
              <a:rPr lang="ru-RU" sz="1300" dirty="0"/>
              <a:t> препарат. </a:t>
            </a:r>
            <a:r>
              <a:rPr lang="ru-RU" sz="1300" dirty="0" err="1"/>
              <a:t>Менш</a:t>
            </a:r>
            <a:r>
              <a:rPr lang="ru-RU" sz="1300" dirty="0"/>
              <a:t> </a:t>
            </a:r>
            <a:r>
              <a:rPr lang="ru-RU" sz="1300" dirty="0" err="1"/>
              <a:t>токсичне</a:t>
            </a:r>
            <a:r>
              <a:rPr lang="ru-RU" sz="1300" dirty="0"/>
              <a:t>, </a:t>
            </a:r>
            <a:r>
              <a:rPr lang="ru-RU" sz="1300" dirty="0" err="1"/>
              <a:t>але</a:t>
            </a:r>
            <a:r>
              <a:rPr lang="ru-RU" sz="1300" dirty="0"/>
              <a:t> за </a:t>
            </a:r>
            <a:r>
              <a:rPr lang="ru-RU" sz="1300" dirty="0" err="1"/>
              <a:t>активністю</a:t>
            </a:r>
            <a:r>
              <a:rPr lang="ru-RU" sz="1300" dirty="0"/>
              <a:t> </a:t>
            </a:r>
            <a:r>
              <a:rPr lang="ru-RU" sz="1300" dirty="0" err="1"/>
              <a:t>слабкіше</a:t>
            </a:r>
            <a:r>
              <a:rPr lang="ru-RU" sz="1300" dirty="0"/>
              <a:t> - </a:t>
            </a:r>
            <a:r>
              <a:rPr lang="ru-RU" sz="1300" dirty="0" err="1"/>
              <a:t>насіння</a:t>
            </a:r>
            <a:r>
              <a:rPr lang="ru-RU" sz="1300" dirty="0"/>
              <a:t> </a:t>
            </a:r>
            <a:r>
              <a:rPr lang="ru-RU" sz="1300" dirty="0" err="1"/>
              <a:t>гарбуза</a:t>
            </a:r>
            <a:r>
              <a:rPr lang="ru-RU" sz="1300" dirty="0"/>
              <a:t>. </a:t>
            </a:r>
            <a:r>
              <a:rPr lang="ru-RU" sz="1300" dirty="0" err="1"/>
              <a:t>Його</a:t>
            </a:r>
            <a:r>
              <a:rPr lang="ru-RU" sz="1300" dirty="0"/>
              <a:t> </a:t>
            </a:r>
            <a:r>
              <a:rPr lang="ru-RU" sz="1300" dirty="0" err="1"/>
              <a:t>можна</a:t>
            </a:r>
            <a:r>
              <a:rPr lang="ru-RU" sz="1300" dirty="0"/>
              <a:t> </a:t>
            </a:r>
            <a:r>
              <a:rPr lang="ru-RU" sz="1300" dirty="0" err="1"/>
              <a:t>приймати</a:t>
            </a:r>
            <a:r>
              <a:rPr lang="ru-RU" sz="1300" dirty="0"/>
              <a:t> при </a:t>
            </a:r>
            <a:r>
              <a:rPr lang="ru-RU" sz="1300" dirty="0" err="1"/>
              <a:t>наявності</a:t>
            </a:r>
            <a:r>
              <a:rPr lang="ru-RU" sz="1300" dirty="0"/>
              <a:t> </a:t>
            </a:r>
            <a:r>
              <a:rPr lang="ru-RU" sz="1300" dirty="0" err="1"/>
              <a:t>протипоказань</a:t>
            </a:r>
            <a:r>
              <a:rPr lang="ru-RU" sz="1300" dirty="0"/>
              <a:t> до </a:t>
            </a:r>
            <a:r>
              <a:rPr lang="ru-RU" sz="1300" dirty="0" err="1"/>
              <a:t>призначення</a:t>
            </a:r>
            <a:r>
              <a:rPr lang="ru-RU" sz="1300" dirty="0"/>
              <a:t> </a:t>
            </a:r>
            <a:r>
              <a:rPr lang="ru-RU" sz="1300" dirty="0" err="1"/>
              <a:t>екстракту</a:t>
            </a:r>
            <a:r>
              <a:rPr lang="ru-RU" sz="1300" dirty="0"/>
              <a:t> </a:t>
            </a:r>
            <a:r>
              <a:rPr lang="ru-RU" sz="1300" dirty="0" err="1"/>
              <a:t>чоловічої</a:t>
            </a:r>
            <a:r>
              <a:rPr lang="ru-RU" sz="1300" dirty="0"/>
              <a:t> </a:t>
            </a:r>
            <a:r>
              <a:rPr lang="ru-RU" sz="1300" dirty="0" err="1"/>
              <a:t>папороті</a:t>
            </a:r>
            <a:r>
              <a:rPr lang="ru-RU" sz="1300" dirty="0"/>
              <a:t>. За два </a:t>
            </a:r>
            <a:r>
              <a:rPr lang="ru-RU" sz="1300" dirty="0" err="1"/>
              <a:t>дні</a:t>
            </a:r>
            <a:r>
              <a:rPr lang="ru-RU" sz="1300" dirty="0"/>
              <a:t> до </a:t>
            </a:r>
            <a:r>
              <a:rPr lang="ru-RU" sz="1300" dirty="0" err="1"/>
              <a:t>лікування</a:t>
            </a:r>
            <a:r>
              <a:rPr lang="ru-RU" sz="1300" dirty="0"/>
              <a:t> </a:t>
            </a:r>
            <a:r>
              <a:rPr lang="ru-RU" sz="1300" dirty="0" err="1"/>
              <a:t>призначають</a:t>
            </a:r>
            <a:r>
              <a:rPr lang="ru-RU" sz="1300" dirty="0"/>
              <a:t> </a:t>
            </a:r>
            <a:r>
              <a:rPr lang="ru-RU" sz="1300" dirty="0" err="1"/>
              <a:t>легкозасвоювану</a:t>
            </a:r>
            <a:r>
              <a:rPr lang="ru-RU" sz="1300" dirty="0"/>
              <a:t> </a:t>
            </a:r>
            <a:r>
              <a:rPr lang="ru-RU" sz="1300" dirty="0" err="1"/>
              <a:t>дієту</a:t>
            </a:r>
            <a:r>
              <a:rPr lang="ru-RU" sz="1300" dirty="0"/>
              <a:t>, </a:t>
            </a:r>
            <a:r>
              <a:rPr lang="ru-RU" sz="1300" dirty="0" err="1"/>
              <a:t>щодня</a:t>
            </a:r>
            <a:r>
              <a:rPr lang="ru-RU" sz="1300" dirty="0"/>
              <a:t> </a:t>
            </a:r>
            <a:r>
              <a:rPr lang="ru-RU" sz="1300" dirty="0" err="1"/>
              <a:t>вранці</a:t>
            </a:r>
            <a:r>
              <a:rPr lang="ru-RU" sz="1300" dirty="0"/>
              <a:t> </a:t>
            </a:r>
            <a:r>
              <a:rPr lang="ru-RU" sz="1300" dirty="0" err="1"/>
              <a:t>роблять</a:t>
            </a:r>
            <a:r>
              <a:rPr lang="ru-RU" sz="1300" dirty="0"/>
              <a:t> </a:t>
            </a:r>
            <a:r>
              <a:rPr lang="ru-RU" sz="1300" dirty="0" err="1"/>
              <a:t>клізму</a:t>
            </a:r>
            <a:r>
              <a:rPr lang="ru-RU" sz="1300" dirty="0"/>
              <a:t>, </a:t>
            </a:r>
            <a:r>
              <a:rPr lang="ru-RU" sz="1300" dirty="0" err="1"/>
              <a:t>напередодні</a:t>
            </a:r>
            <a:r>
              <a:rPr lang="ru-RU" sz="1300" dirty="0"/>
              <a:t> </a:t>
            </a:r>
            <a:r>
              <a:rPr lang="ru-RU" sz="1300" dirty="0" err="1"/>
              <a:t>ввечері</a:t>
            </a:r>
            <a:r>
              <a:rPr lang="ru-RU" sz="1300" dirty="0"/>
              <a:t> </a:t>
            </a:r>
            <a:r>
              <a:rPr lang="ru-RU" sz="1300" dirty="0" err="1"/>
              <a:t>дають</a:t>
            </a:r>
            <a:r>
              <a:rPr lang="ru-RU" sz="1300" dirty="0"/>
              <a:t> </a:t>
            </a:r>
            <a:r>
              <a:rPr lang="ru-RU" sz="1300" dirty="0" err="1"/>
              <a:t>сольове</a:t>
            </a:r>
            <a:r>
              <a:rPr lang="ru-RU" sz="1300" dirty="0"/>
              <a:t> </a:t>
            </a:r>
            <a:r>
              <a:rPr lang="ru-RU" sz="1300" dirty="0" err="1"/>
              <a:t>проносне</a:t>
            </a:r>
            <a:r>
              <a:rPr lang="ru-RU" sz="1300" dirty="0"/>
              <a:t>, в день </a:t>
            </a:r>
            <a:r>
              <a:rPr lang="ru-RU" sz="1300" dirty="0" err="1"/>
              <a:t>лікування</a:t>
            </a:r>
            <a:r>
              <a:rPr lang="ru-RU" sz="1300" dirty="0"/>
              <a:t> </a:t>
            </a:r>
            <a:r>
              <a:rPr lang="ru-RU" sz="1300" dirty="0" err="1"/>
              <a:t>натще</a:t>
            </a:r>
            <a:r>
              <a:rPr lang="ru-RU" sz="1300" dirty="0"/>
              <a:t> </a:t>
            </a:r>
            <a:r>
              <a:rPr lang="ru-RU" sz="1300" dirty="0" err="1"/>
              <a:t>ставлять</a:t>
            </a:r>
            <a:r>
              <a:rPr lang="ru-RU" sz="1300" dirty="0"/>
              <a:t> </a:t>
            </a:r>
            <a:r>
              <a:rPr lang="ru-RU" sz="1300" dirty="0" err="1"/>
              <a:t>клізму</a:t>
            </a:r>
            <a:r>
              <a:rPr lang="ru-RU" sz="1300" dirty="0"/>
              <a:t>: 500гр </a:t>
            </a:r>
            <a:r>
              <a:rPr lang="ru-RU" sz="1300" dirty="0" err="1"/>
              <a:t>насіння</a:t>
            </a:r>
            <a:r>
              <a:rPr lang="ru-RU" sz="1300" dirty="0"/>
              <a:t> </a:t>
            </a:r>
            <a:r>
              <a:rPr lang="ru-RU" sz="1300" dirty="0" err="1"/>
              <a:t>гарбуза</a:t>
            </a:r>
            <a:r>
              <a:rPr lang="ru-RU" sz="1300" dirty="0"/>
              <a:t> </a:t>
            </a:r>
            <a:r>
              <a:rPr lang="ru-RU" sz="1300" dirty="0" err="1"/>
              <a:t>подрібнюють</a:t>
            </a:r>
            <a:r>
              <a:rPr lang="ru-RU" sz="1300" dirty="0"/>
              <a:t>, </a:t>
            </a:r>
            <a:r>
              <a:rPr lang="ru-RU" sz="1300" dirty="0" err="1"/>
              <a:t>заливають</a:t>
            </a:r>
            <a:r>
              <a:rPr lang="ru-RU" sz="1300" dirty="0"/>
              <a:t> </a:t>
            </a:r>
            <a:r>
              <a:rPr lang="ru-RU" sz="1300" dirty="0" err="1"/>
              <a:t>подвійною</a:t>
            </a:r>
            <a:r>
              <a:rPr lang="ru-RU" sz="1300" dirty="0"/>
              <a:t> </a:t>
            </a:r>
            <a:r>
              <a:rPr lang="ru-RU" sz="1300" dirty="0" err="1"/>
              <a:t>кількістю</a:t>
            </a:r>
            <a:r>
              <a:rPr lang="ru-RU" sz="1300" dirty="0"/>
              <a:t> води, </a:t>
            </a:r>
            <a:r>
              <a:rPr lang="ru-RU" sz="1300" dirty="0" err="1"/>
              <a:t>випарюють</a:t>
            </a:r>
            <a:r>
              <a:rPr lang="ru-RU" sz="1300" dirty="0"/>
              <a:t> 2 </a:t>
            </a:r>
            <a:r>
              <a:rPr lang="ru-RU" sz="1300" dirty="0" err="1"/>
              <a:t>години</a:t>
            </a:r>
            <a:r>
              <a:rPr lang="ru-RU" sz="1300" dirty="0"/>
              <a:t> на </a:t>
            </a:r>
            <a:r>
              <a:rPr lang="ru-RU" sz="1300" dirty="0" err="1"/>
              <a:t>водяній</a:t>
            </a:r>
            <a:r>
              <a:rPr lang="ru-RU" sz="1300" dirty="0"/>
              <a:t> </a:t>
            </a:r>
            <a:r>
              <a:rPr lang="ru-RU" sz="1300" dirty="0" err="1"/>
              <a:t>бані</a:t>
            </a:r>
            <a:r>
              <a:rPr lang="ru-RU" sz="1300" dirty="0"/>
              <a:t>, </a:t>
            </a:r>
            <a:r>
              <a:rPr lang="ru-RU" sz="1300" dirty="0" err="1"/>
              <a:t>фільтрують</a:t>
            </a:r>
            <a:r>
              <a:rPr lang="ru-RU" sz="1300" dirty="0"/>
              <a:t> через марлю, </a:t>
            </a:r>
            <a:r>
              <a:rPr lang="ru-RU" sz="1300" dirty="0" err="1"/>
              <a:t>знімають</a:t>
            </a:r>
            <a:r>
              <a:rPr lang="ru-RU" sz="1300" dirty="0"/>
              <a:t> </a:t>
            </a:r>
            <a:r>
              <a:rPr lang="ru-RU" sz="1300" dirty="0" err="1"/>
              <a:t>масляну</a:t>
            </a:r>
            <a:r>
              <a:rPr lang="ru-RU" sz="1300" dirty="0"/>
              <a:t> </a:t>
            </a:r>
            <a:r>
              <a:rPr lang="ru-RU" sz="1300" dirty="0" err="1"/>
              <a:t>плівку</a:t>
            </a:r>
            <a:r>
              <a:rPr lang="ru-RU" sz="1300" dirty="0"/>
              <a:t>! </a:t>
            </a:r>
            <a:r>
              <a:rPr lang="ru-RU" sz="1300" dirty="0" err="1"/>
              <a:t>Приймають</a:t>
            </a:r>
            <a:r>
              <a:rPr lang="ru-RU" sz="1300" dirty="0"/>
              <a:t> </a:t>
            </a:r>
            <a:r>
              <a:rPr lang="ru-RU" sz="1300" dirty="0" err="1"/>
              <a:t>натщесерце</a:t>
            </a:r>
            <a:r>
              <a:rPr lang="ru-RU" sz="1300" dirty="0"/>
              <a:t> </a:t>
            </a:r>
            <a:r>
              <a:rPr lang="ru-RU" sz="1300" dirty="0" err="1"/>
              <a:t>протягом</a:t>
            </a:r>
            <a:r>
              <a:rPr lang="ru-RU" sz="1300" dirty="0"/>
              <a:t> 30 </a:t>
            </a:r>
            <a:r>
              <a:rPr lang="ru-RU" sz="1300" dirty="0" err="1"/>
              <a:t>хвилин</a:t>
            </a:r>
            <a:r>
              <a:rPr lang="ru-RU" sz="1300" dirty="0"/>
              <a:t>. Через 2 </a:t>
            </a:r>
            <a:r>
              <a:rPr lang="ru-RU" sz="1300" dirty="0" err="1"/>
              <a:t>години</a:t>
            </a:r>
            <a:r>
              <a:rPr lang="ru-RU" sz="1300" dirty="0"/>
              <a:t> </a:t>
            </a:r>
            <a:r>
              <a:rPr lang="ru-RU" sz="1300" dirty="0" err="1"/>
              <a:t>після</a:t>
            </a:r>
            <a:r>
              <a:rPr lang="ru-RU" sz="1300" dirty="0"/>
              <a:t> </a:t>
            </a:r>
            <a:r>
              <a:rPr lang="ru-RU" sz="1300" dirty="0" err="1"/>
              <a:t>прийому</a:t>
            </a:r>
            <a:r>
              <a:rPr lang="ru-RU" sz="1300" dirty="0"/>
              <a:t> </a:t>
            </a:r>
            <a:r>
              <a:rPr lang="ru-RU" sz="1300" dirty="0" err="1"/>
              <a:t>відвару</a:t>
            </a:r>
            <a:r>
              <a:rPr lang="ru-RU" sz="1300" dirty="0"/>
              <a:t> </a:t>
            </a:r>
            <a:r>
              <a:rPr lang="ru-RU" sz="1300" dirty="0" err="1"/>
              <a:t>призначають</a:t>
            </a:r>
            <a:r>
              <a:rPr lang="ru-RU" sz="1300" dirty="0"/>
              <a:t> </a:t>
            </a:r>
            <a:r>
              <a:rPr lang="ru-RU" sz="1300" dirty="0" err="1"/>
              <a:t>сольове</a:t>
            </a:r>
            <a:r>
              <a:rPr lang="ru-RU" sz="1300" dirty="0"/>
              <a:t> </a:t>
            </a:r>
            <a:r>
              <a:rPr lang="ru-RU" sz="1300" dirty="0" err="1"/>
              <a:t>проносне</a:t>
            </a:r>
            <a:r>
              <a:rPr lang="ru-RU" sz="1300" dirty="0"/>
              <a:t>. </a:t>
            </a:r>
          </a:p>
          <a:p>
            <a:pPr algn="just"/>
            <a:r>
              <a:rPr lang="ru-RU" sz="1300" dirty="0"/>
              <a:t>При </a:t>
            </a:r>
            <a:r>
              <a:rPr lang="ru-RU" sz="1300" dirty="0" err="1"/>
              <a:t>нейроцистицеркозі</a:t>
            </a:r>
            <a:r>
              <a:rPr lang="ru-RU" sz="1300" dirty="0"/>
              <a:t> </a:t>
            </a:r>
            <a:r>
              <a:rPr lang="ru-RU" sz="1300" dirty="0" err="1"/>
              <a:t>використовують</a:t>
            </a:r>
            <a:r>
              <a:rPr lang="ru-RU" sz="1300" dirty="0"/>
              <a:t> </a:t>
            </a:r>
            <a:r>
              <a:rPr lang="ru-RU" sz="1300" dirty="0" err="1"/>
              <a:t>празиквантель</a:t>
            </a:r>
            <a:r>
              <a:rPr lang="ru-RU" sz="1300" dirty="0"/>
              <a:t> в </a:t>
            </a:r>
            <a:r>
              <a:rPr lang="ru-RU" sz="1300" dirty="0" err="1"/>
              <a:t>добовій</a:t>
            </a:r>
            <a:r>
              <a:rPr lang="ru-RU" sz="1300" dirty="0"/>
              <a:t> </a:t>
            </a:r>
            <a:r>
              <a:rPr lang="ru-RU" sz="1300" dirty="0" err="1"/>
              <a:t>дозі</a:t>
            </a:r>
            <a:r>
              <a:rPr lang="ru-RU" sz="1300" dirty="0"/>
              <a:t> 50мг / кг ваги, </a:t>
            </a:r>
            <a:r>
              <a:rPr lang="ru-RU" sz="1300" dirty="0" err="1"/>
              <a:t>розділений</a:t>
            </a:r>
            <a:r>
              <a:rPr lang="ru-RU" sz="1300" dirty="0"/>
              <a:t> на три </a:t>
            </a:r>
            <a:r>
              <a:rPr lang="ru-RU" sz="1300" dirty="0" err="1"/>
              <a:t>прийоми</a:t>
            </a:r>
            <a:r>
              <a:rPr lang="ru-RU" sz="1300" dirty="0"/>
              <a:t>. Курс </a:t>
            </a:r>
            <a:r>
              <a:rPr lang="ru-RU" sz="1300" dirty="0" err="1"/>
              <a:t>лікування</a:t>
            </a:r>
            <a:r>
              <a:rPr lang="ru-RU" sz="1300" dirty="0"/>
              <a:t> 15 </a:t>
            </a:r>
            <a:r>
              <a:rPr lang="ru-RU" sz="1300" dirty="0" err="1"/>
              <a:t>днів</a:t>
            </a:r>
            <a:r>
              <a:rPr lang="ru-RU" sz="1300" dirty="0"/>
              <a:t>. </a:t>
            </a:r>
          </a:p>
          <a:p>
            <a:pPr algn="just"/>
            <a:r>
              <a:rPr lang="ru-RU" sz="1300" dirty="0" err="1"/>
              <a:t>Диспансерне</a:t>
            </a:r>
            <a:r>
              <a:rPr lang="ru-RU" sz="1300" dirty="0"/>
              <a:t> </a:t>
            </a:r>
            <a:r>
              <a:rPr lang="ru-RU" sz="1300" dirty="0" err="1"/>
              <a:t>спостереження</a:t>
            </a:r>
            <a:r>
              <a:rPr lang="ru-RU" sz="1300" dirty="0"/>
              <a:t>. </a:t>
            </a:r>
            <a:r>
              <a:rPr lang="ru-RU" sz="1300" dirty="0" err="1"/>
              <a:t>Після</a:t>
            </a:r>
            <a:r>
              <a:rPr lang="ru-RU" sz="1300" dirty="0"/>
              <a:t> курсу </a:t>
            </a:r>
            <a:r>
              <a:rPr lang="ru-RU" sz="1300" dirty="0" err="1"/>
              <a:t>лікування</a:t>
            </a:r>
            <a:r>
              <a:rPr lang="ru-RU" sz="1300" dirty="0"/>
              <a:t> </a:t>
            </a:r>
            <a:r>
              <a:rPr lang="ru-RU" sz="1300" dirty="0" err="1"/>
              <a:t>теніоза</a:t>
            </a:r>
            <a:r>
              <a:rPr lang="ru-RU" sz="1300" dirty="0"/>
              <a:t> через два </a:t>
            </a:r>
            <a:r>
              <a:rPr lang="ru-RU" sz="1300" dirty="0" err="1"/>
              <a:t>місяці</a:t>
            </a:r>
            <a:r>
              <a:rPr lang="ru-RU" sz="1300" dirty="0"/>
              <a:t> проводиться </a:t>
            </a:r>
            <a:r>
              <a:rPr lang="ru-RU" sz="1300" dirty="0" err="1"/>
              <a:t>дослідження</a:t>
            </a:r>
            <a:r>
              <a:rPr lang="ru-RU" sz="1300" dirty="0"/>
              <a:t> калу, </a:t>
            </a:r>
            <a:r>
              <a:rPr lang="ru-RU" sz="1300" dirty="0" err="1"/>
              <a:t>бажано</a:t>
            </a:r>
            <a:r>
              <a:rPr lang="ru-RU" sz="1300" dirty="0"/>
              <a:t> </a:t>
            </a:r>
            <a:r>
              <a:rPr lang="ru-RU" sz="1300" dirty="0" err="1"/>
              <a:t>чотириразове</a:t>
            </a:r>
            <a:r>
              <a:rPr lang="ru-RU" sz="1300" dirty="0"/>
              <a:t> </a:t>
            </a:r>
            <a:r>
              <a:rPr lang="ru-RU" sz="1300" dirty="0" err="1"/>
              <a:t>з</a:t>
            </a:r>
            <a:r>
              <a:rPr lang="ru-RU" sz="1300" dirty="0"/>
              <a:t> </a:t>
            </a:r>
            <a:r>
              <a:rPr lang="ru-RU" sz="1300" dirty="0" err="1"/>
              <a:t>інтервалом</a:t>
            </a:r>
            <a:r>
              <a:rPr lang="ru-RU" sz="1300" dirty="0"/>
              <a:t> в 1 </a:t>
            </a:r>
            <a:r>
              <a:rPr lang="ru-RU" sz="1300" dirty="0" err="1"/>
              <a:t>місяць</a:t>
            </a:r>
            <a:r>
              <a:rPr lang="ru-RU" sz="1300" dirty="0"/>
              <a:t>. При </a:t>
            </a:r>
            <a:r>
              <a:rPr lang="ru-RU" sz="1300" dirty="0" err="1"/>
              <a:t>цистицеркозі</a:t>
            </a:r>
            <a:r>
              <a:rPr lang="ru-RU" sz="1300" dirty="0"/>
              <a:t> </a:t>
            </a:r>
            <a:r>
              <a:rPr lang="ru-RU" sz="1300" dirty="0" err="1"/>
              <a:t>хворі</a:t>
            </a:r>
            <a:r>
              <a:rPr lang="ru-RU" sz="1300" dirty="0"/>
              <a:t> </a:t>
            </a:r>
            <a:r>
              <a:rPr lang="ru-RU" sz="1300" dirty="0" err="1"/>
              <a:t>знаходяться</a:t>
            </a:r>
            <a:r>
              <a:rPr lang="ru-RU" sz="1300" dirty="0"/>
              <a:t> на </a:t>
            </a:r>
            <a:r>
              <a:rPr lang="ru-RU" sz="1300" dirty="0" err="1"/>
              <a:t>обліку</a:t>
            </a:r>
            <a:r>
              <a:rPr lang="ru-RU" sz="1300" dirty="0"/>
              <a:t> </a:t>
            </a:r>
            <a:r>
              <a:rPr lang="ru-RU" sz="1300" dirty="0" err="1"/>
              <a:t>протягом</a:t>
            </a:r>
            <a:r>
              <a:rPr lang="ru-RU" sz="1300" dirty="0"/>
              <a:t> 1 року. Не </a:t>
            </a:r>
            <a:r>
              <a:rPr lang="ru-RU" sz="1300" dirty="0" err="1"/>
              <a:t>рідше</a:t>
            </a:r>
            <a:r>
              <a:rPr lang="ru-RU" sz="1300" dirty="0"/>
              <a:t> 1 разу на 6 </a:t>
            </a:r>
            <a:r>
              <a:rPr lang="ru-RU" sz="1300" dirty="0" err="1"/>
              <a:t>місяців</a:t>
            </a:r>
            <a:r>
              <a:rPr lang="ru-RU" sz="1300" dirty="0"/>
              <a:t> проводиться </a:t>
            </a:r>
            <a:r>
              <a:rPr lang="ru-RU" sz="1300" dirty="0" err="1"/>
              <a:t>огляд</a:t>
            </a:r>
            <a:r>
              <a:rPr lang="ru-RU" sz="1300" dirty="0"/>
              <a:t> </a:t>
            </a:r>
            <a:r>
              <a:rPr lang="ru-RU" sz="1300" dirty="0" err="1"/>
              <a:t>лікарями</a:t>
            </a:r>
            <a:r>
              <a:rPr lang="ru-RU" sz="1300" dirty="0"/>
              <a:t> - </a:t>
            </a:r>
            <a:r>
              <a:rPr lang="ru-RU" sz="1300" dirty="0" err="1"/>
              <a:t>фахівцями</a:t>
            </a:r>
            <a:r>
              <a:rPr lang="ru-RU" sz="1300" dirty="0"/>
              <a:t> (невропатолог, </a:t>
            </a:r>
            <a:r>
              <a:rPr lang="ru-RU" sz="1300" dirty="0" err="1"/>
              <a:t>окуліст</a:t>
            </a:r>
            <a:r>
              <a:rPr lang="ru-RU" sz="1300" dirty="0"/>
              <a:t>)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призначаються</a:t>
            </a:r>
            <a:r>
              <a:rPr lang="ru-RU" sz="1300" dirty="0"/>
              <a:t> </a:t>
            </a:r>
            <a:r>
              <a:rPr lang="ru-RU" sz="1300" dirty="0" err="1"/>
              <a:t>контрольні</a:t>
            </a:r>
            <a:r>
              <a:rPr lang="ru-RU" sz="1300" dirty="0"/>
              <a:t> </a:t>
            </a:r>
            <a:r>
              <a:rPr lang="ru-RU" sz="1300" dirty="0" err="1"/>
              <a:t>інструментальні</a:t>
            </a:r>
            <a:r>
              <a:rPr lang="ru-RU" sz="1300" dirty="0"/>
              <a:t> </a:t>
            </a:r>
            <a:r>
              <a:rPr lang="ru-RU" sz="1300" dirty="0" err="1"/>
              <a:t>дослідження</a:t>
            </a:r>
            <a:r>
              <a:rPr lang="ru-RU" sz="1300" dirty="0"/>
              <a:t> (</a:t>
            </a:r>
            <a:r>
              <a:rPr lang="ru-RU" sz="1300" dirty="0" err="1"/>
              <a:t>офтальмоскопія</a:t>
            </a:r>
            <a:r>
              <a:rPr lang="ru-RU" sz="1300" dirty="0"/>
              <a:t>, </a:t>
            </a:r>
            <a:r>
              <a:rPr lang="ru-RU" sz="1300" dirty="0" err="1"/>
              <a:t>комп'ютерна</a:t>
            </a:r>
            <a:r>
              <a:rPr lang="ru-RU" sz="1300" dirty="0"/>
              <a:t> </a:t>
            </a:r>
            <a:r>
              <a:rPr lang="ru-RU" sz="1300" dirty="0" err="1"/>
              <a:t>томографія</a:t>
            </a:r>
            <a:r>
              <a:rPr lang="ru-RU" sz="1300" dirty="0"/>
              <a:t> та </a:t>
            </a:r>
            <a:r>
              <a:rPr lang="ru-RU" sz="1300" dirty="0" err="1"/>
              <a:t>інші</a:t>
            </a:r>
            <a:r>
              <a:rPr lang="ru-RU" sz="1300" dirty="0"/>
              <a:t>). </a:t>
            </a:r>
          </a:p>
          <a:p>
            <a:pPr algn="just"/>
            <a:r>
              <a:rPr lang="ru-RU" sz="1300" dirty="0" err="1"/>
              <a:t>Профілактика</a:t>
            </a:r>
            <a:r>
              <a:rPr lang="ru-RU" sz="1300" dirty="0"/>
              <a:t> та заходи в </a:t>
            </a:r>
            <a:r>
              <a:rPr lang="ru-RU" sz="1300" dirty="0" err="1"/>
              <a:t>осередку</a:t>
            </a:r>
            <a:r>
              <a:rPr lang="ru-RU" sz="1300" dirty="0"/>
              <a:t>: </a:t>
            </a:r>
            <a:r>
              <a:rPr lang="ru-RU" sz="1300" dirty="0" err="1"/>
              <a:t>полягає</a:t>
            </a:r>
            <a:r>
              <a:rPr lang="ru-RU" sz="1300" dirty="0"/>
              <a:t> </a:t>
            </a:r>
            <a:r>
              <a:rPr lang="ru-RU" sz="1300" dirty="0" err="1"/>
              <a:t>в</a:t>
            </a:r>
            <a:r>
              <a:rPr lang="ru-RU" sz="1300" dirty="0"/>
              <a:t> </a:t>
            </a:r>
            <a:r>
              <a:rPr lang="ru-RU" sz="1300" dirty="0" err="1"/>
              <a:t>масовому</a:t>
            </a:r>
            <a:r>
              <a:rPr lang="ru-RU" sz="1300" dirty="0"/>
              <a:t> </a:t>
            </a:r>
            <a:r>
              <a:rPr lang="ru-RU" sz="1300" dirty="0" err="1"/>
              <a:t>обстеженні</a:t>
            </a:r>
            <a:r>
              <a:rPr lang="ru-RU" sz="1300" dirty="0"/>
              <a:t> </a:t>
            </a:r>
            <a:r>
              <a:rPr lang="ru-RU" sz="1300" dirty="0" err="1"/>
              <a:t>населення</a:t>
            </a:r>
            <a:r>
              <a:rPr lang="ru-RU" sz="1300" dirty="0"/>
              <a:t> на </a:t>
            </a:r>
            <a:r>
              <a:rPr lang="ru-RU" sz="1300" dirty="0" err="1"/>
              <a:t>гельмінтози</a:t>
            </a:r>
            <a:r>
              <a:rPr lang="ru-RU" sz="1300" dirty="0"/>
              <a:t>, </a:t>
            </a:r>
            <a:r>
              <a:rPr lang="ru-RU" sz="1300" dirty="0" err="1"/>
              <a:t>лікуванні</a:t>
            </a:r>
            <a:r>
              <a:rPr lang="ru-RU" sz="1300" dirty="0"/>
              <a:t> </a:t>
            </a:r>
            <a:r>
              <a:rPr lang="ru-RU" sz="1300" dirty="0" err="1"/>
              <a:t>інвазованих</a:t>
            </a:r>
            <a:r>
              <a:rPr lang="ru-RU" sz="1300" dirty="0"/>
              <a:t>, </a:t>
            </a:r>
            <a:r>
              <a:rPr lang="ru-RU" sz="1300" dirty="0" err="1"/>
              <a:t>посиленням</a:t>
            </a:r>
            <a:r>
              <a:rPr lang="ru-RU" sz="1300" dirty="0"/>
              <a:t> ветеринарного контролю за </a:t>
            </a:r>
            <a:r>
              <a:rPr lang="ru-RU" sz="1300" dirty="0" err="1"/>
              <a:t>забоєм</a:t>
            </a:r>
            <a:r>
              <a:rPr lang="ru-RU" sz="1300" dirty="0"/>
              <a:t> свиней </a:t>
            </a:r>
            <a:r>
              <a:rPr lang="ru-RU" sz="1300" dirty="0" err="1"/>
              <a:t>і</a:t>
            </a:r>
            <a:r>
              <a:rPr lang="ru-RU" sz="1300" dirty="0"/>
              <a:t> свинячим </a:t>
            </a:r>
            <a:r>
              <a:rPr lang="ru-RU" sz="1300" dirty="0" err="1"/>
              <a:t>м'ясом</a:t>
            </a:r>
            <a:r>
              <a:rPr lang="ru-RU" sz="1300" dirty="0"/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Дифілоботріоз</a:t>
            </a:r>
            <a:r>
              <a:rPr lang="ru-RU" b="1" dirty="0"/>
              <a:t>(</a:t>
            </a:r>
            <a:r>
              <a:rPr lang="en-US" b="1" dirty="0" err="1"/>
              <a:t>Diphyllobothriosis</a:t>
            </a:r>
            <a:r>
              <a:rPr lang="en-US" b="1" dirty="0"/>
              <a:t>) - </a:t>
            </a:r>
            <a:r>
              <a:rPr lang="ru-RU" b="1" dirty="0" err="1"/>
              <a:t>зоонозний</a:t>
            </a:r>
            <a:r>
              <a:rPr lang="ru-RU" b="1" dirty="0"/>
              <a:t> </a:t>
            </a:r>
            <a:r>
              <a:rPr lang="ru-RU" b="1" dirty="0" err="1"/>
              <a:t>біогельмінтоз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хронічним</a:t>
            </a:r>
            <a:r>
              <a:rPr lang="ru-RU" b="1" dirty="0"/>
              <a:t> </a:t>
            </a:r>
            <a:r>
              <a:rPr lang="ru-RU" b="1" dirty="0" err="1"/>
              <a:t>перебігом</a:t>
            </a:r>
            <a:r>
              <a:rPr lang="ru-RU" b="1" dirty="0"/>
              <a:t>. </a:t>
            </a:r>
          </a:p>
          <a:p>
            <a:pPr algn="just"/>
            <a:r>
              <a:rPr lang="ru-RU" dirty="0" err="1" smtClean="0"/>
              <a:t>Етіологія</a:t>
            </a:r>
            <a:r>
              <a:rPr lang="ru-RU" dirty="0"/>
              <a:t>. </a:t>
            </a:r>
            <a:r>
              <a:rPr lang="ru-RU" dirty="0" err="1"/>
              <a:t>Збудник</a:t>
            </a:r>
            <a:r>
              <a:rPr lang="ru-RU" dirty="0"/>
              <a:t> - </a:t>
            </a:r>
            <a:r>
              <a:rPr lang="en-US" dirty="0" err="1"/>
              <a:t>diphyllothrium</a:t>
            </a:r>
            <a:r>
              <a:rPr lang="en-US" dirty="0"/>
              <a:t> </a:t>
            </a:r>
            <a:r>
              <a:rPr lang="en-US" dirty="0" err="1"/>
              <a:t>latum</a:t>
            </a:r>
            <a:r>
              <a:rPr lang="en-US" dirty="0"/>
              <a:t>. </a:t>
            </a:r>
            <a:r>
              <a:rPr lang="ru-RU" dirty="0"/>
              <a:t>Доросла </a:t>
            </a:r>
            <a:r>
              <a:rPr lang="ru-RU" dirty="0" err="1"/>
              <a:t>особина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головки (сколекс), </a:t>
            </a:r>
            <a:r>
              <a:rPr lang="ru-RU" dirty="0" err="1"/>
              <a:t>шиї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(</a:t>
            </a:r>
            <a:r>
              <a:rPr lang="ru-RU" dirty="0" err="1"/>
              <a:t>стробіла</a:t>
            </a:r>
            <a:r>
              <a:rPr lang="ru-RU" dirty="0"/>
              <a:t>). Сколекс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довгі</a:t>
            </a:r>
            <a:r>
              <a:rPr lang="ru-RU" dirty="0"/>
              <a:t> </a:t>
            </a:r>
            <a:r>
              <a:rPr lang="ru-RU" dirty="0" err="1"/>
              <a:t>присмоктувальні</a:t>
            </a:r>
            <a:r>
              <a:rPr lang="ru-RU" dirty="0"/>
              <a:t> </a:t>
            </a:r>
            <a:r>
              <a:rPr lang="ru-RU" dirty="0" err="1"/>
              <a:t>щілини</a:t>
            </a:r>
            <a:r>
              <a:rPr lang="ru-RU" dirty="0"/>
              <a:t> (</a:t>
            </a:r>
            <a:r>
              <a:rPr lang="ru-RU" dirty="0" err="1"/>
              <a:t>ботрії</a:t>
            </a:r>
            <a:r>
              <a:rPr lang="ru-RU" dirty="0"/>
              <a:t>). </a:t>
            </a:r>
            <a:r>
              <a:rPr lang="ru-RU" dirty="0" err="1"/>
              <a:t>Стробіла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гермафродитних</a:t>
            </a:r>
            <a:r>
              <a:rPr lang="ru-RU" dirty="0"/>
              <a:t> </a:t>
            </a:r>
            <a:r>
              <a:rPr lang="ru-RU" dirty="0" err="1"/>
              <a:t>члеників</a:t>
            </a:r>
            <a:r>
              <a:rPr lang="ru-RU" dirty="0"/>
              <a:t> (до 4000), </a:t>
            </a:r>
            <a:r>
              <a:rPr lang="ru-RU" dirty="0" err="1"/>
              <a:t>досягає</a:t>
            </a:r>
            <a:r>
              <a:rPr lang="ru-RU" dirty="0"/>
              <a:t> 10 </a:t>
            </a:r>
            <a:r>
              <a:rPr lang="ru-RU" dirty="0" err="1"/>
              <a:t>метрів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. </a:t>
            </a:r>
            <a:r>
              <a:rPr lang="ru-RU" dirty="0" err="1"/>
              <a:t>Кінцеві</a:t>
            </a:r>
            <a:r>
              <a:rPr lang="ru-RU" dirty="0"/>
              <a:t> </a:t>
            </a:r>
            <a:r>
              <a:rPr lang="ru-RU" dirty="0" err="1"/>
              <a:t>зрілі</a:t>
            </a:r>
            <a:r>
              <a:rPr lang="ru-RU" dirty="0"/>
              <a:t> членики </a:t>
            </a:r>
            <a:r>
              <a:rPr lang="ru-RU" dirty="0" err="1"/>
              <a:t>заповнені</a:t>
            </a:r>
            <a:r>
              <a:rPr lang="ru-RU" dirty="0"/>
              <a:t> маткою, </a:t>
            </a:r>
            <a:r>
              <a:rPr lang="ru-RU" dirty="0" err="1"/>
              <a:t>відкритою</a:t>
            </a:r>
            <a:r>
              <a:rPr lang="ru-RU" dirty="0"/>
              <a:t> в кишечник остаточного господаря.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калом </a:t>
            </a:r>
            <a:r>
              <a:rPr lang="ru-RU" dirty="0" err="1"/>
              <a:t>виділяється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2 млн. </a:t>
            </a:r>
            <a:r>
              <a:rPr lang="ru-RU" dirty="0" err="1"/>
              <a:t>яєць</a:t>
            </a:r>
            <a:r>
              <a:rPr lang="ru-RU" dirty="0"/>
              <a:t>. </a:t>
            </a:r>
            <a:r>
              <a:rPr lang="ru-RU" dirty="0" err="1"/>
              <a:t>Яйця</a:t>
            </a:r>
            <a:r>
              <a:rPr lang="ru-RU" dirty="0"/>
              <a:t> </a:t>
            </a:r>
            <a:r>
              <a:rPr lang="ru-RU" dirty="0" err="1"/>
              <a:t>стійкі</a:t>
            </a:r>
            <a:r>
              <a:rPr lang="ru-RU" dirty="0"/>
              <a:t> в </a:t>
            </a:r>
            <a:r>
              <a:rPr lang="ru-RU" dirty="0" err="1"/>
              <a:t>зовнішньому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, особливо при </a:t>
            </a:r>
            <a:r>
              <a:rPr lang="ru-RU" dirty="0" err="1"/>
              <a:t>низьких</a:t>
            </a:r>
            <a:r>
              <a:rPr lang="ru-RU" dirty="0"/>
              <a:t> температурах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перезимовувати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снігом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в </a:t>
            </a:r>
            <a:r>
              <a:rPr lang="ru-RU" dirty="0" err="1"/>
              <a:t>незамерзаючих</a:t>
            </a:r>
            <a:r>
              <a:rPr lang="ru-RU" dirty="0"/>
              <a:t> </a:t>
            </a:r>
            <a:r>
              <a:rPr lang="ru-RU" dirty="0" err="1"/>
              <a:t>водоймах</a:t>
            </a:r>
            <a:r>
              <a:rPr lang="ru-RU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36912"/>
            <a:ext cx="5013598" cy="347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6237312"/>
            <a:ext cx="3388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Збудник</a:t>
            </a:r>
            <a:r>
              <a:rPr lang="ru-RU" dirty="0"/>
              <a:t> </a:t>
            </a:r>
            <a:r>
              <a:rPr lang="en-US" dirty="0" err="1"/>
              <a:t>diphyllothrium</a:t>
            </a:r>
            <a:r>
              <a:rPr lang="en-US" dirty="0"/>
              <a:t> </a:t>
            </a:r>
            <a:r>
              <a:rPr lang="en-US" dirty="0" err="1"/>
              <a:t>latum</a:t>
            </a:r>
            <a:r>
              <a:rPr lang="en-US" dirty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Епідеміологія</a:t>
            </a:r>
            <a:r>
              <a:rPr lang="ru-RU" sz="1600" dirty="0"/>
              <a:t>. </a:t>
            </a:r>
            <a:r>
              <a:rPr lang="ru-RU" sz="1600" dirty="0" err="1"/>
              <a:t>Дифілоботріоз</a:t>
            </a:r>
            <a:r>
              <a:rPr lang="ru-RU" sz="1600" dirty="0"/>
              <a:t> широко </a:t>
            </a:r>
            <a:r>
              <a:rPr lang="ru-RU" sz="1600" dirty="0" err="1"/>
              <a:t>поширений</a:t>
            </a:r>
            <a:r>
              <a:rPr lang="ru-RU" sz="1600" dirty="0"/>
              <a:t> на </a:t>
            </a:r>
            <a:r>
              <a:rPr lang="ru-RU" sz="1600" dirty="0" err="1"/>
              <a:t>земній</a:t>
            </a:r>
            <a:r>
              <a:rPr lang="ru-RU" sz="1600" dirty="0"/>
              <a:t> </a:t>
            </a:r>
            <a:r>
              <a:rPr lang="ru-RU" sz="1600" dirty="0" err="1"/>
              <a:t>кулі</a:t>
            </a:r>
            <a:r>
              <a:rPr lang="ru-RU" sz="1600" dirty="0"/>
              <a:t>.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осередки</a:t>
            </a:r>
            <a:r>
              <a:rPr lang="ru-RU" sz="1600" dirty="0"/>
              <a:t> </a:t>
            </a:r>
            <a:r>
              <a:rPr lang="ru-RU" sz="1600" dirty="0" err="1"/>
              <a:t>зареєстровані</a:t>
            </a:r>
            <a:r>
              <a:rPr lang="ru-RU" sz="1600" dirty="0"/>
              <a:t> в </a:t>
            </a:r>
            <a:r>
              <a:rPr lang="ru-RU" sz="1600" dirty="0" err="1"/>
              <a:t>Північній</a:t>
            </a:r>
            <a:r>
              <a:rPr lang="ru-RU" sz="1600" dirty="0"/>
              <a:t> </a:t>
            </a:r>
            <a:r>
              <a:rPr lang="ru-RU" sz="1600" dirty="0" err="1"/>
              <a:t>Європі</a:t>
            </a:r>
            <a:r>
              <a:rPr lang="ru-RU" sz="1600" dirty="0"/>
              <a:t>, </a:t>
            </a:r>
            <a:r>
              <a:rPr lang="ru-RU" sz="1600" dirty="0" err="1"/>
              <a:t>Східному</a:t>
            </a:r>
            <a:r>
              <a:rPr lang="ru-RU" sz="1600" dirty="0"/>
              <a:t> </a:t>
            </a:r>
            <a:r>
              <a:rPr lang="ru-RU" sz="1600" dirty="0" err="1"/>
              <a:t>Середземномор'ї</a:t>
            </a:r>
            <a:r>
              <a:rPr lang="ru-RU" sz="1600" dirty="0"/>
              <a:t>, США, </a:t>
            </a:r>
            <a:r>
              <a:rPr lang="ru-RU" sz="1600" dirty="0" err="1"/>
              <a:t>Канаді</a:t>
            </a:r>
            <a:r>
              <a:rPr lang="ru-RU" sz="1600" dirty="0"/>
              <a:t>, </a:t>
            </a:r>
            <a:r>
              <a:rPr lang="ru-RU" sz="1600" dirty="0" err="1"/>
              <a:t>Алясці</a:t>
            </a:r>
            <a:r>
              <a:rPr lang="ru-RU" sz="1600" dirty="0"/>
              <a:t>, </a:t>
            </a:r>
            <a:r>
              <a:rPr lang="ru-RU" sz="1600" dirty="0" err="1"/>
              <a:t>Росії</a:t>
            </a:r>
            <a:r>
              <a:rPr lang="ru-RU" sz="1600" dirty="0"/>
              <a:t>, </a:t>
            </a:r>
            <a:r>
              <a:rPr lang="ru-RU" sz="1600" dirty="0" err="1"/>
              <a:t>Україні</a:t>
            </a:r>
            <a:r>
              <a:rPr lang="ru-RU" sz="1600" dirty="0"/>
              <a:t>. </a:t>
            </a:r>
          </a:p>
          <a:p>
            <a:pPr algn="just"/>
            <a:r>
              <a:rPr lang="ru-RU" sz="1600" dirty="0" err="1"/>
              <a:t>Джерело</a:t>
            </a:r>
            <a:r>
              <a:rPr lang="ru-RU" sz="1600" dirty="0"/>
              <a:t> </a:t>
            </a:r>
            <a:r>
              <a:rPr lang="ru-RU" sz="1600" dirty="0" err="1"/>
              <a:t>інвазії</a:t>
            </a:r>
            <a:r>
              <a:rPr lang="ru-RU" sz="1600" dirty="0"/>
              <a:t> - </a:t>
            </a:r>
            <a:r>
              <a:rPr lang="ru-RU" sz="1600" dirty="0" err="1"/>
              <a:t>людина</a:t>
            </a:r>
            <a:r>
              <a:rPr lang="ru-RU" sz="1600" dirty="0"/>
              <a:t>, собака, </a:t>
            </a:r>
            <a:r>
              <a:rPr lang="ru-RU" sz="1600" dirty="0" err="1"/>
              <a:t>кішка</a:t>
            </a:r>
            <a:r>
              <a:rPr lang="ru-RU" sz="1600" dirty="0"/>
              <a:t>, </a:t>
            </a:r>
            <a:r>
              <a:rPr lang="ru-RU" sz="1600" dirty="0" err="1"/>
              <a:t>свиня</a:t>
            </a:r>
            <a:r>
              <a:rPr lang="ru-RU" sz="1600" dirty="0"/>
              <a:t>, </a:t>
            </a:r>
            <a:r>
              <a:rPr lang="ru-RU" sz="1600" dirty="0" err="1"/>
              <a:t>ведмідь</a:t>
            </a:r>
            <a:r>
              <a:rPr lang="ru-RU" sz="1600" dirty="0"/>
              <a:t>, </a:t>
            </a:r>
            <a:r>
              <a:rPr lang="ru-RU" sz="1600" dirty="0" err="1"/>
              <a:t>лисиця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такі</a:t>
            </a:r>
            <a:r>
              <a:rPr lang="ru-RU" sz="1600" dirty="0"/>
              <a:t> </a:t>
            </a:r>
            <a:r>
              <a:rPr lang="ru-RU" sz="1600" dirty="0" err="1"/>
              <a:t>рибоїдні</a:t>
            </a:r>
            <a:r>
              <a:rPr lang="ru-RU" sz="1600" dirty="0"/>
              <a:t> </a:t>
            </a:r>
            <a:r>
              <a:rPr lang="ru-RU" sz="1600" dirty="0" err="1"/>
              <a:t>тварини</a:t>
            </a:r>
            <a:r>
              <a:rPr lang="ru-RU" sz="1600" dirty="0"/>
              <a:t>, як тюлень, норка, морж, в </a:t>
            </a:r>
            <a:r>
              <a:rPr lang="ru-RU" sz="1600" dirty="0" err="1"/>
              <a:t>тонкій</a:t>
            </a:r>
            <a:r>
              <a:rPr lang="ru-RU" sz="1600" dirty="0"/>
              <a:t> </a:t>
            </a:r>
            <a:r>
              <a:rPr lang="ru-RU" sz="1600" dirty="0" err="1"/>
              <a:t>кишці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паразитує</a:t>
            </a:r>
            <a:r>
              <a:rPr lang="ru-RU" sz="1600" dirty="0"/>
              <a:t> </a:t>
            </a:r>
            <a:r>
              <a:rPr lang="ru-RU" sz="1600" dirty="0" err="1"/>
              <a:t>зрілий</a:t>
            </a:r>
            <a:r>
              <a:rPr lang="ru-RU" sz="1600" dirty="0"/>
              <a:t> </a:t>
            </a:r>
            <a:r>
              <a:rPr lang="ru-RU" sz="1600" dirty="0" err="1"/>
              <a:t>гельмінт</a:t>
            </a:r>
            <a:r>
              <a:rPr lang="ru-RU" sz="1600" dirty="0"/>
              <a:t>. В </a:t>
            </a:r>
            <a:r>
              <a:rPr lang="ru-RU" sz="1600" dirty="0" err="1"/>
              <a:t>організмі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 </a:t>
            </a:r>
            <a:r>
              <a:rPr lang="ru-RU" sz="1600" dirty="0" err="1"/>
              <a:t>стьожаки</a:t>
            </a:r>
            <a:r>
              <a:rPr lang="ru-RU" sz="1600" dirty="0"/>
              <a:t> </a:t>
            </a:r>
            <a:r>
              <a:rPr lang="ru-RU" sz="1600" dirty="0" err="1"/>
              <a:t>живуть</a:t>
            </a:r>
            <a:r>
              <a:rPr lang="ru-RU" sz="1600" dirty="0"/>
              <a:t> до 25 </a:t>
            </a:r>
            <a:r>
              <a:rPr lang="ru-RU" sz="1600" dirty="0" err="1"/>
              <a:t>років</a:t>
            </a:r>
            <a:r>
              <a:rPr lang="ru-RU" sz="1600" dirty="0"/>
              <a:t>. </a:t>
            </a:r>
            <a:r>
              <a:rPr lang="ru-RU" sz="1600" dirty="0" err="1"/>
              <a:t>Інвазованалюдина</a:t>
            </a:r>
            <a:r>
              <a:rPr lang="ru-RU" sz="1600" dirty="0"/>
              <a:t> для </a:t>
            </a:r>
            <a:r>
              <a:rPr lang="ru-RU" sz="1600" dirty="0" err="1"/>
              <a:t>оточуючих</a:t>
            </a:r>
            <a:r>
              <a:rPr lang="ru-RU" sz="1600" dirty="0"/>
              <a:t> не заразна. </a:t>
            </a:r>
          </a:p>
          <a:p>
            <a:pPr algn="just"/>
            <a:r>
              <a:rPr lang="en-US" sz="1600" dirty="0"/>
              <a:t>D. </a:t>
            </a:r>
            <a:r>
              <a:rPr lang="en-US" sz="1600" dirty="0" err="1"/>
              <a:t>latum</a:t>
            </a:r>
            <a:r>
              <a:rPr lang="en-US" sz="1600" dirty="0"/>
              <a:t> - </a:t>
            </a:r>
            <a:r>
              <a:rPr lang="ru-RU" sz="1600" dirty="0" err="1"/>
              <a:t>біогельмінт</a:t>
            </a:r>
            <a:r>
              <a:rPr lang="ru-RU" sz="1600" dirty="0"/>
              <a:t>, </a:t>
            </a:r>
            <a:r>
              <a:rPr lang="ru-RU" sz="1600" dirty="0" err="1"/>
              <a:t>розвивається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зміною</a:t>
            </a:r>
            <a:r>
              <a:rPr lang="ru-RU" sz="1600" dirty="0"/>
              <a:t> </a:t>
            </a:r>
            <a:r>
              <a:rPr lang="ru-RU" sz="1600" dirty="0" err="1"/>
              <a:t>трьох</a:t>
            </a:r>
            <a:r>
              <a:rPr lang="ru-RU" sz="1600" dirty="0"/>
              <a:t> </a:t>
            </a:r>
            <a:r>
              <a:rPr lang="ru-RU" sz="1600" dirty="0" err="1"/>
              <a:t>хазяїв</a:t>
            </a:r>
            <a:r>
              <a:rPr lang="ru-RU" sz="1600" dirty="0"/>
              <a:t>. З </a:t>
            </a:r>
            <a:r>
              <a:rPr lang="ru-RU" sz="1600" dirty="0" err="1"/>
              <a:t>фекаліями</a:t>
            </a:r>
            <a:r>
              <a:rPr lang="ru-RU" sz="1600" dirty="0"/>
              <a:t> </a:t>
            </a:r>
            <a:r>
              <a:rPr lang="ru-RU" sz="1600" dirty="0" err="1"/>
              <a:t>джерела</a:t>
            </a:r>
            <a:r>
              <a:rPr lang="ru-RU" sz="1600" dirty="0"/>
              <a:t> </a:t>
            </a:r>
            <a:r>
              <a:rPr lang="ru-RU" sz="1600" dirty="0" err="1"/>
              <a:t>інвазії</a:t>
            </a:r>
            <a:r>
              <a:rPr lang="ru-RU" sz="1600" dirty="0"/>
              <a:t> </a:t>
            </a:r>
            <a:r>
              <a:rPr lang="ru-RU" sz="1600" dirty="0" err="1"/>
              <a:t>виділяються</a:t>
            </a:r>
            <a:r>
              <a:rPr lang="ru-RU" sz="1600" dirty="0"/>
              <a:t> </a:t>
            </a:r>
            <a:r>
              <a:rPr lang="ru-RU" sz="1600" dirty="0" err="1"/>
              <a:t>незрілі</a:t>
            </a:r>
            <a:r>
              <a:rPr lang="ru-RU" sz="1600" dirty="0"/>
              <a:t> </a:t>
            </a:r>
            <a:r>
              <a:rPr lang="ru-RU" sz="1600" dirty="0" err="1"/>
              <a:t>яйця</a:t>
            </a:r>
            <a:r>
              <a:rPr lang="ru-RU" sz="1600" dirty="0"/>
              <a:t> </a:t>
            </a:r>
            <a:r>
              <a:rPr lang="ru-RU" sz="1600" dirty="0" err="1"/>
              <a:t>стьожаків</a:t>
            </a:r>
            <a:r>
              <a:rPr lang="ru-RU" sz="1600" dirty="0"/>
              <a:t> </a:t>
            </a:r>
            <a:r>
              <a:rPr lang="ru-RU" sz="1600" dirty="0" err="1"/>
              <a:t>подальший</a:t>
            </a:r>
            <a:r>
              <a:rPr lang="ru-RU" sz="1600" dirty="0"/>
              <a:t> </a:t>
            </a:r>
            <a:r>
              <a:rPr lang="ru-RU" sz="1600" dirty="0" err="1"/>
              <a:t>розвиток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відбувається</a:t>
            </a:r>
            <a:r>
              <a:rPr lang="ru-RU" sz="1600" dirty="0"/>
              <a:t> </a:t>
            </a:r>
            <a:r>
              <a:rPr lang="ru-RU" sz="1600" dirty="0" err="1"/>
              <a:t>спочатку</a:t>
            </a:r>
            <a:r>
              <a:rPr lang="ru-RU" sz="1600" dirty="0"/>
              <a:t> в </a:t>
            </a:r>
            <a:r>
              <a:rPr lang="ru-RU" sz="1600" dirty="0" err="1"/>
              <a:t>зовнішньому</a:t>
            </a:r>
            <a:r>
              <a:rPr lang="ru-RU" sz="1600" dirty="0"/>
              <a:t> </a:t>
            </a:r>
            <a:r>
              <a:rPr lang="ru-RU" sz="1600" dirty="0" err="1"/>
              <a:t>середовищі</a:t>
            </a:r>
            <a:r>
              <a:rPr lang="ru-RU" sz="1600" dirty="0"/>
              <a:t>, а </a:t>
            </a:r>
            <a:r>
              <a:rPr lang="ru-RU" sz="1600" dirty="0" err="1"/>
              <a:t>саме</a:t>
            </a:r>
            <a:r>
              <a:rPr lang="ru-RU" sz="1600" dirty="0"/>
              <a:t>, при </a:t>
            </a:r>
            <a:r>
              <a:rPr lang="ru-RU" sz="1600" dirty="0" err="1" smtClean="0"/>
              <a:t>попаданні</a:t>
            </a:r>
            <a:r>
              <a:rPr lang="ru-RU" sz="1600" dirty="0" smtClean="0"/>
              <a:t> </a:t>
            </a:r>
            <a:r>
              <a:rPr lang="ru-RU" sz="1600" dirty="0"/>
              <a:t>в воду (</a:t>
            </a:r>
            <a:r>
              <a:rPr lang="en-US" sz="1600" dirty="0"/>
              <a:t>t </a:t>
            </a:r>
            <a:r>
              <a:rPr lang="ru-RU" sz="1600" dirty="0"/>
              <a:t>води 10 - 20 ° С при </a:t>
            </a:r>
            <a:r>
              <a:rPr lang="ru-RU" sz="1600" dirty="0" err="1"/>
              <a:t>достатньому</a:t>
            </a:r>
            <a:r>
              <a:rPr lang="ru-RU" sz="1600" dirty="0"/>
              <a:t> </a:t>
            </a:r>
            <a:r>
              <a:rPr lang="ru-RU" sz="1600" dirty="0" err="1"/>
              <a:t>вмісті</a:t>
            </a:r>
            <a:r>
              <a:rPr lang="ru-RU" sz="1600" dirty="0"/>
              <a:t> </a:t>
            </a:r>
            <a:r>
              <a:rPr lang="ru-RU" sz="1600" dirty="0" err="1"/>
              <a:t>кисню</a:t>
            </a:r>
            <a:r>
              <a:rPr lang="ru-RU" sz="1600" dirty="0"/>
              <a:t>). Першими </a:t>
            </a:r>
            <a:r>
              <a:rPr lang="ru-RU" sz="1600" dirty="0" err="1"/>
              <a:t>проміжними</a:t>
            </a:r>
            <a:r>
              <a:rPr lang="ru-RU" sz="1600" dirty="0"/>
              <a:t> </a:t>
            </a:r>
            <a:r>
              <a:rPr lang="ru-RU" sz="1600" dirty="0" err="1"/>
              <a:t>хозяїнами</a:t>
            </a:r>
            <a:r>
              <a:rPr lang="ru-RU" sz="1600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прісноводні</a:t>
            </a:r>
            <a:r>
              <a:rPr lang="ru-RU" sz="1600" dirty="0"/>
              <a:t> рачки, другими - </a:t>
            </a:r>
            <a:r>
              <a:rPr lang="ru-RU" sz="1600" dirty="0" err="1"/>
              <a:t>служать</a:t>
            </a:r>
            <a:r>
              <a:rPr lang="ru-RU" sz="1600" dirty="0"/>
              <a:t> </a:t>
            </a:r>
            <a:r>
              <a:rPr lang="ru-RU" sz="1600" dirty="0" err="1"/>
              <a:t>риби</a:t>
            </a:r>
            <a:r>
              <a:rPr lang="ru-RU" sz="1600" dirty="0"/>
              <a:t> (щука, окунь, </a:t>
            </a:r>
            <a:r>
              <a:rPr lang="ru-RU" sz="1600" dirty="0" err="1"/>
              <a:t>минь</a:t>
            </a:r>
            <a:r>
              <a:rPr lang="ru-RU" sz="1600" dirty="0"/>
              <a:t>, кета, горбуша та </a:t>
            </a:r>
            <a:r>
              <a:rPr lang="ru-RU" sz="1600" dirty="0" err="1"/>
              <a:t>ін</a:t>
            </a:r>
            <a:r>
              <a:rPr lang="ru-RU" sz="1600" dirty="0"/>
              <a:t>.), в </a:t>
            </a:r>
            <a:r>
              <a:rPr lang="ru-RU" sz="1600" dirty="0" err="1"/>
              <a:t>м'язах</a:t>
            </a:r>
            <a:r>
              <a:rPr lang="ru-RU" sz="1600" dirty="0"/>
              <a:t>, </a:t>
            </a:r>
            <a:r>
              <a:rPr lang="ru-RU" sz="1600" dirty="0" err="1"/>
              <a:t>печінці</a:t>
            </a:r>
            <a:r>
              <a:rPr lang="ru-RU" sz="1600" dirty="0"/>
              <a:t>, </a:t>
            </a:r>
            <a:r>
              <a:rPr lang="ru-RU" sz="1600" dirty="0" err="1"/>
              <a:t>ікрі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розвивається</a:t>
            </a:r>
            <a:r>
              <a:rPr lang="ru-RU" sz="1600" dirty="0"/>
              <a:t> </a:t>
            </a:r>
            <a:r>
              <a:rPr lang="ru-RU" sz="1600" dirty="0" err="1"/>
              <a:t>зріла</a:t>
            </a:r>
            <a:r>
              <a:rPr lang="ru-RU" sz="1600" dirty="0"/>
              <a:t> </a:t>
            </a:r>
            <a:r>
              <a:rPr lang="ru-RU" sz="1600" dirty="0" err="1"/>
              <a:t>личинкова</a:t>
            </a:r>
            <a:r>
              <a:rPr lang="ru-RU" sz="1600" dirty="0"/>
              <a:t> </a:t>
            </a:r>
            <a:r>
              <a:rPr lang="ru-RU" sz="1600" dirty="0" err="1"/>
              <a:t>стадія</a:t>
            </a:r>
            <a:r>
              <a:rPr lang="ru-RU" sz="1600" dirty="0"/>
              <a:t>. </a:t>
            </a:r>
          </a:p>
          <a:p>
            <a:pPr algn="just"/>
            <a:r>
              <a:rPr lang="ru-RU" sz="1600" dirty="0" err="1"/>
              <a:t>Зараження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 </a:t>
            </a:r>
            <a:r>
              <a:rPr lang="ru-RU" sz="1600" dirty="0" err="1"/>
              <a:t>відбувається</a:t>
            </a:r>
            <a:r>
              <a:rPr lang="ru-RU" sz="1600" dirty="0"/>
              <a:t> </a:t>
            </a:r>
            <a:r>
              <a:rPr lang="ru-RU" sz="1600" dirty="0" err="1"/>
              <a:t>тільки</a:t>
            </a:r>
            <a:r>
              <a:rPr lang="ru-RU" sz="1600" dirty="0"/>
              <a:t> при </a:t>
            </a:r>
            <a:r>
              <a:rPr lang="ru-RU" sz="1600" dirty="0" err="1"/>
              <a:t>вживанні</a:t>
            </a:r>
            <a:r>
              <a:rPr lang="ru-RU" sz="1600" dirty="0"/>
              <a:t> в </a:t>
            </a:r>
            <a:r>
              <a:rPr lang="ru-RU" sz="1600" dirty="0" err="1"/>
              <a:t>їжу</a:t>
            </a:r>
            <a:r>
              <a:rPr lang="ru-RU" sz="1600" dirty="0"/>
              <a:t> </a:t>
            </a:r>
            <a:r>
              <a:rPr lang="ru-RU" sz="1600" dirty="0" err="1"/>
              <a:t>інвазованої</a:t>
            </a:r>
            <a:r>
              <a:rPr lang="ru-RU" sz="1600" dirty="0"/>
              <a:t> </a:t>
            </a:r>
            <a:r>
              <a:rPr lang="ru-RU" sz="1600" dirty="0" err="1"/>
              <a:t>термічно</a:t>
            </a:r>
            <a:r>
              <a:rPr lang="ru-RU" sz="1600" dirty="0"/>
              <a:t> </a:t>
            </a:r>
            <a:r>
              <a:rPr lang="ru-RU" sz="1600" dirty="0" err="1"/>
              <a:t>недостатньо</a:t>
            </a:r>
            <a:r>
              <a:rPr lang="ru-RU" sz="1600" dirty="0"/>
              <a:t> </a:t>
            </a:r>
            <a:r>
              <a:rPr lang="ru-RU" sz="1600" dirty="0" err="1"/>
              <a:t>обробленої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непросоленої</a:t>
            </a:r>
            <a:r>
              <a:rPr lang="ru-RU" sz="1600" dirty="0"/>
              <a:t> </a:t>
            </a:r>
            <a:r>
              <a:rPr lang="ru-RU" sz="1600" dirty="0" err="1"/>
              <a:t>риби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ікри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містить</a:t>
            </a:r>
            <a:r>
              <a:rPr lang="ru-RU" sz="1600" dirty="0"/>
              <a:t> </a:t>
            </a:r>
            <a:r>
              <a:rPr lang="ru-RU" sz="1600" dirty="0" err="1"/>
              <a:t>зрілі</a:t>
            </a:r>
            <a:r>
              <a:rPr lang="ru-RU" sz="1600" dirty="0"/>
              <a:t> личинки. Личинки в </a:t>
            </a:r>
            <a:r>
              <a:rPr lang="ru-RU" sz="1600" dirty="0" err="1"/>
              <a:t>рибі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знищити</a:t>
            </a:r>
            <a:r>
              <a:rPr lang="ru-RU" sz="1600" dirty="0"/>
              <a:t> </a:t>
            </a:r>
            <a:r>
              <a:rPr lang="ru-RU" sz="1600" dirty="0" err="1"/>
              <a:t>копченням</a:t>
            </a:r>
            <a:r>
              <a:rPr lang="ru-RU" sz="1600" dirty="0"/>
              <a:t> (</a:t>
            </a:r>
            <a:r>
              <a:rPr lang="ru-RU" sz="1600" dirty="0" err="1"/>
              <a:t>гарячим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холодним</a:t>
            </a:r>
            <a:r>
              <a:rPr lang="ru-RU" sz="1600" dirty="0"/>
              <a:t>). </a:t>
            </a:r>
            <a:r>
              <a:rPr lang="ru-RU" sz="1600" dirty="0" err="1"/>
              <a:t>Смаження</a:t>
            </a:r>
            <a:r>
              <a:rPr lang="ru-RU" sz="1600" dirty="0"/>
              <a:t> </a:t>
            </a:r>
            <a:r>
              <a:rPr lang="ru-RU" sz="1600" dirty="0" err="1"/>
              <a:t>риби</a:t>
            </a:r>
            <a:r>
              <a:rPr lang="ru-RU" sz="1600" dirty="0"/>
              <a:t> </a:t>
            </a:r>
            <a:r>
              <a:rPr lang="ru-RU" sz="1600" dirty="0" err="1"/>
              <a:t>вбиває</a:t>
            </a:r>
            <a:r>
              <a:rPr lang="ru-RU" sz="1600" dirty="0"/>
              <a:t> личинки </a:t>
            </a:r>
            <a:r>
              <a:rPr lang="ru-RU" sz="1600" dirty="0" err="1"/>
              <a:t>протягом</a:t>
            </a:r>
            <a:r>
              <a:rPr lang="ru-RU" sz="1600" dirty="0"/>
              <a:t> 20-40 </a:t>
            </a:r>
            <a:r>
              <a:rPr lang="ru-RU" sz="1600" dirty="0" err="1"/>
              <a:t>хвилин</a:t>
            </a:r>
            <a:r>
              <a:rPr lang="ru-RU" sz="1600" dirty="0"/>
              <a:t>. </a:t>
            </a:r>
            <a:r>
              <a:rPr lang="ru-RU" sz="1600" dirty="0" err="1"/>
              <a:t>Сприйнятливість</a:t>
            </a:r>
            <a:r>
              <a:rPr lang="ru-RU" sz="1600" dirty="0"/>
              <a:t> до </a:t>
            </a:r>
            <a:r>
              <a:rPr lang="ru-RU" sz="1600" dirty="0" err="1"/>
              <a:t>івазії</a:t>
            </a:r>
            <a:r>
              <a:rPr lang="ru-RU" sz="1600" dirty="0"/>
              <a:t> </a:t>
            </a:r>
            <a:r>
              <a:rPr lang="ru-RU" sz="1600" dirty="0" err="1"/>
              <a:t>загальна</a:t>
            </a:r>
            <a:r>
              <a:rPr lang="ru-RU" sz="1600" dirty="0"/>
              <a:t>. </a:t>
            </a:r>
          </a:p>
          <a:p>
            <a:pPr algn="just"/>
            <a:r>
              <a:rPr lang="ru-RU" sz="1600" dirty="0"/>
              <a:t>Патогенез. </a:t>
            </a:r>
            <a:r>
              <a:rPr lang="ru-RU" sz="1600" dirty="0" err="1"/>
              <a:t>Несприятливий</a:t>
            </a:r>
            <a:r>
              <a:rPr lang="ru-RU" sz="1600" dirty="0"/>
              <a:t> </a:t>
            </a:r>
            <a:r>
              <a:rPr lang="ru-RU" sz="1600" dirty="0" err="1"/>
              <a:t>вплив</a:t>
            </a:r>
            <a:r>
              <a:rPr lang="ru-RU" sz="1600" dirty="0"/>
              <a:t> </a:t>
            </a:r>
            <a:r>
              <a:rPr lang="ru-RU" sz="1600" dirty="0" err="1"/>
              <a:t>гельмінта</a:t>
            </a:r>
            <a:r>
              <a:rPr lang="ru-RU" sz="1600" dirty="0"/>
              <a:t> на </a:t>
            </a:r>
            <a:r>
              <a:rPr lang="ru-RU" sz="1600" dirty="0" err="1"/>
              <a:t>організм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 </a:t>
            </a:r>
            <a:r>
              <a:rPr lang="ru-RU" sz="1600" dirty="0" err="1"/>
              <a:t>обумовлено</a:t>
            </a:r>
            <a:r>
              <a:rPr lang="ru-RU" sz="1600" dirty="0"/>
              <a:t> </a:t>
            </a:r>
            <a:r>
              <a:rPr lang="ru-RU" sz="1600" dirty="0" err="1"/>
              <a:t>механічною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токсико</a:t>
            </a:r>
            <a:r>
              <a:rPr lang="ru-RU" sz="1600" dirty="0"/>
              <a:t> - </a:t>
            </a:r>
            <a:r>
              <a:rPr lang="ru-RU" sz="1600" dirty="0" err="1"/>
              <a:t>алергічною</a:t>
            </a:r>
            <a:r>
              <a:rPr lang="ru-RU" sz="1600" dirty="0"/>
              <a:t> </a:t>
            </a:r>
            <a:r>
              <a:rPr lang="ru-RU" sz="1600" dirty="0" err="1"/>
              <a:t>дією</a:t>
            </a:r>
            <a:r>
              <a:rPr lang="ru-RU" sz="1600" dirty="0"/>
              <a:t>. </a:t>
            </a:r>
            <a:r>
              <a:rPr lang="ru-RU" sz="1600" dirty="0" err="1"/>
              <a:t>Важливе</a:t>
            </a:r>
            <a:r>
              <a:rPr lang="ru-RU" sz="1600" dirty="0"/>
              <a:t> </a:t>
            </a:r>
            <a:r>
              <a:rPr lang="ru-RU" sz="1600" dirty="0" err="1"/>
              <a:t>значення</a:t>
            </a:r>
            <a:r>
              <a:rPr lang="ru-RU" sz="1600" dirty="0"/>
              <a:t>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авітаміноз</a:t>
            </a:r>
            <a:r>
              <a:rPr lang="ru-RU" sz="1600" dirty="0"/>
              <a:t> В12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флієвої</a:t>
            </a:r>
            <a:r>
              <a:rPr lang="ru-RU" sz="1600" dirty="0"/>
              <a:t> </a:t>
            </a:r>
            <a:r>
              <a:rPr lang="ru-RU" sz="1600" dirty="0" err="1"/>
              <a:t>кислоти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призводить</a:t>
            </a:r>
            <a:r>
              <a:rPr lang="ru-RU" sz="1600" dirty="0"/>
              <a:t> до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мегалобластної</a:t>
            </a:r>
            <a:r>
              <a:rPr lang="ru-RU" sz="1600" dirty="0"/>
              <a:t> </a:t>
            </a:r>
            <a:r>
              <a:rPr lang="ru-RU" sz="1600" dirty="0" err="1"/>
              <a:t>анемії</a:t>
            </a:r>
            <a:r>
              <a:rPr lang="ru-RU" sz="1600" dirty="0"/>
              <a:t>. </a:t>
            </a:r>
          </a:p>
          <a:p>
            <a:pPr algn="just"/>
            <a:r>
              <a:rPr lang="ru-RU" sz="1600" dirty="0" err="1"/>
              <a:t>Клініка</a:t>
            </a:r>
            <a:r>
              <a:rPr lang="ru-RU" sz="1600" dirty="0"/>
              <a:t>. </a:t>
            </a:r>
            <a:r>
              <a:rPr lang="ru-RU" sz="1600" dirty="0" err="1"/>
              <a:t>Інвазія</a:t>
            </a:r>
            <a:r>
              <a:rPr lang="ru-RU" sz="1600" dirty="0"/>
              <a:t> </a:t>
            </a:r>
            <a:r>
              <a:rPr lang="en-US" sz="1600" dirty="0" err="1"/>
              <a:t>D.latum</a:t>
            </a:r>
            <a:r>
              <a:rPr lang="en-US" sz="1600" dirty="0"/>
              <a:t> </a:t>
            </a:r>
            <a:r>
              <a:rPr lang="ru-RU" sz="1600" dirty="0"/>
              <a:t>часто </a:t>
            </a:r>
            <a:r>
              <a:rPr lang="ru-RU" sz="1600" dirty="0" err="1"/>
              <a:t>протікає</a:t>
            </a:r>
            <a:r>
              <a:rPr lang="ru-RU" sz="1600" dirty="0"/>
              <a:t> </a:t>
            </a:r>
            <a:r>
              <a:rPr lang="ru-RU" sz="1600" dirty="0" err="1"/>
              <a:t>безсимптомно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пацієнти</a:t>
            </a:r>
            <a:r>
              <a:rPr lang="ru-RU" sz="1600" dirty="0"/>
              <a:t> </a:t>
            </a:r>
            <a:r>
              <a:rPr lang="ru-RU" sz="1600" dirty="0" err="1"/>
              <a:t>помічають</a:t>
            </a:r>
            <a:r>
              <a:rPr lang="ru-RU" sz="1600" dirty="0"/>
              <a:t> </a:t>
            </a:r>
            <a:r>
              <a:rPr lang="ru-RU" sz="1600" dirty="0" err="1"/>
              <a:t>тільки</a:t>
            </a:r>
            <a:r>
              <a:rPr lang="ru-RU" sz="1600" dirty="0"/>
              <a:t> </a:t>
            </a:r>
            <a:r>
              <a:rPr lang="ru-RU" sz="1600" dirty="0" err="1"/>
              <a:t>відходження</a:t>
            </a:r>
            <a:r>
              <a:rPr lang="ru-RU" sz="1600" dirty="0"/>
              <a:t> </a:t>
            </a:r>
            <a:r>
              <a:rPr lang="ru-RU" sz="1600" dirty="0" err="1"/>
              <a:t>члеників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каловими</a:t>
            </a:r>
            <a:r>
              <a:rPr lang="ru-RU" sz="1600" dirty="0"/>
              <a:t> </a:t>
            </a:r>
            <a:r>
              <a:rPr lang="ru-RU" sz="1600" dirty="0" err="1"/>
              <a:t>масами</a:t>
            </a:r>
            <a:r>
              <a:rPr lang="ru-RU" sz="1600" dirty="0"/>
              <a:t>. У </a:t>
            </a:r>
            <a:r>
              <a:rPr lang="ru-RU" sz="1600" dirty="0" err="1"/>
              <a:t>деяких</a:t>
            </a:r>
            <a:r>
              <a:rPr lang="ru-RU" sz="1600" dirty="0"/>
              <a:t> людей </a:t>
            </a:r>
            <a:r>
              <a:rPr lang="ru-RU" sz="1600" dirty="0" err="1"/>
              <a:t>розвивається</a:t>
            </a:r>
            <a:r>
              <a:rPr lang="ru-RU" sz="1600" dirty="0"/>
              <a:t> </a:t>
            </a:r>
            <a:r>
              <a:rPr lang="ru-RU" sz="1600" dirty="0" err="1"/>
              <a:t>слабкість</a:t>
            </a:r>
            <a:r>
              <a:rPr lang="ru-RU" sz="1600" dirty="0"/>
              <a:t>, </a:t>
            </a:r>
            <a:r>
              <a:rPr lang="ru-RU" sz="1600" dirty="0" err="1"/>
              <a:t>нудота</a:t>
            </a:r>
            <a:r>
              <a:rPr lang="ru-RU" sz="1600" dirty="0"/>
              <a:t>, </a:t>
            </a:r>
            <a:r>
              <a:rPr lang="ru-RU" sz="1600" dirty="0" err="1"/>
              <a:t>періодичні</a:t>
            </a:r>
            <a:r>
              <a:rPr lang="ru-RU" sz="1600" dirty="0"/>
              <a:t> </a:t>
            </a:r>
            <a:r>
              <a:rPr lang="ru-RU" sz="1600" dirty="0" err="1"/>
              <a:t>болі</a:t>
            </a:r>
            <a:r>
              <a:rPr lang="ru-RU" sz="1600" dirty="0"/>
              <a:t> в </a:t>
            </a:r>
            <a:r>
              <a:rPr lang="ru-RU" sz="1600" dirty="0" err="1"/>
              <a:t>животі</a:t>
            </a:r>
            <a:r>
              <a:rPr lang="ru-RU" sz="1600" dirty="0"/>
              <a:t>, </a:t>
            </a:r>
            <a:r>
              <a:rPr lang="ru-RU" sz="1600" dirty="0" err="1"/>
              <a:t>нестійкі</a:t>
            </a:r>
            <a:r>
              <a:rPr lang="ru-RU" sz="1600" dirty="0"/>
              <a:t> </a:t>
            </a:r>
            <a:r>
              <a:rPr lang="ru-RU" sz="1600" dirty="0" err="1"/>
              <a:t>випорожнення</a:t>
            </a:r>
            <a:r>
              <a:rPr lang="ru-RU" sz="1600" dirty="0"/>
              <a:t>. Через </a:t>
            </a:r>
            <a:r>
              <a:rPr lang="ru-RU" sz="1600" dirty="0" err="1"/>
              <a:t>місяці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навіть</a:t>
            </a:r>
            <a:r>
              <a:rPr lang="ru-RU" sz="1600" dirty="0"/>
              <a:t> роки </a:t>
            </a:r>
            <a:r>
              <a:rPr lang="ru-RU" sz="1600" dirty="0" err="1"/>
              <a:t>після</a:t>
            </a:r>
            <a:r>
              <a:rPr lang="ru-RU" sz="1600" dirty="0"/>
              <a:t> початку </a:t>
            </a:r>
            <a:r>
              <a:rPr lang="ru-RU" sz="1600" dirty="0" err="1"/>
              <a:t>захворювання</a:t>
            </a:r>
            <a:r>
              <a:rPr lang="ru-RU" sz="1600" dirty="0"/>
              <a:t> </a:t>
            </a:r>
            <a:r>
              <a:rPr lang="ru-RU" sz="1600" dirty="0" err="1"/>
              <a:t>з'являються</a:t>
            </a:r>
            <a:r>
              <a:rPr lang="ru-RU" sz="1600" dirty="0"/>
              <a:t> </a:t>
            </a:r>
            <a:r>
              <a:rPr lang="ru-RU" sz="1600" dirty="0" err="1"/>
              <a:t>ознаки</a:t>
            </a:r>
            <a:r>
              <a:rPr lang="ru-RU" sz="1600" dirty="0"/>
              <a:t> </a:t>
            </a:r>
            <a:r>
              <a:rPr lang="ru-RU" sz="1600" dirty="0" err="1"/>
              <a:t>анемії</a:t>
            </a:r>
            <a:r>
              <a:rPr lang="ru-RU" sz="1600" dirty="0"/>
              <a:t>: </a:t>
            </a:r>
            <a:r>
              <a:rPr lang="ru-RU" sz="1600" dirty="0" err="1"/>
              <a:t>блідість</a:t>
            </a:r>
            <a:r>
              <a:rPr lang="ru-RU" sz="1600" dirty="0"/>
              <a:t> </a:t>
            </a:r>
            <a:r>
              <a:rPr lang="ru-RU" sz="1600" dirty="0" err="1"/>
              <a:t>шкіри</a:t>
            </a:r>
            <a:r>
              <a:rPr lang="ru-RU" sz="1600" dirty="0"/>
              <a:t>, а у 2-3% - </a:t>
            </a:r>
            <a:r>
              <a:rPr lang="ru-RU" sz="1600" dirty="0" err="1"/>
              <a:t>розвивається</a:t>
            </a:r>
            <a:r>
              <a:rPr lang="ru-RU" sz="1600" dirty="0"/>
              <a:t> В12 </a:t>
            </a:r>
            <a:r>
              <a:rPr lang="ru-RU" sz="1600" dirty="0" err="1"/>
              <a:t>дефіцитна</a:t>
            </a:r>
            <a:r>
              <a:rPr lang="ru-RU" sz="1600" dirty="0"/>
              <a:t> </a:t>
            </a:r>
            <a:r>
              <a:rPr lang="ru-RU" sz="1600" dirty="0" err="1"/>
              <a:t>анемія</a:t>
            </a:r>
            <a:r>
              <a:rPr lang="ru-RU" sz="1600" dirty="0"/>
              <a:t>. </a:t>
            </a:r>
            <a:r>
              <a:rPr lang="ru-RU" sz="1600" dirty="0" err="1"/>
              <a:t>Виникає</a:t>
            </a:r>
            <a:r>
              <a:rPr lang="ru-RU" sz="1600" dirty="0"/>
              <a:t> </a:t>
            </a:r>
            <a:r>
              <a:rPr lang="ru-RU" sz="1600" dirty="0" err="1"/>
              <a:t>біль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парестезії</a:t>
            </a:r>
            <a:r>
              <a:rPr lang="ru-RU" sz="1600" dirty="0"/>
              <a:t> </a:t>
            </a:r>
            <a:r>
              <a:rPr lang="ru-RU" sz="1600" dirty="0" err="1"/>
              <a:t>язика</a:t>
            </a:r>
            <a:r>
              <a:rPr lang="ru-RU" sz="1600" dirty="0"/>
              <a:t>, у </a:t>
            </a:r>
            <a:r>
              <a:rPr lang="ru-RU" sz="1600" dirty="0" err="1"/>
              <a:t>деяких</a:t>
            </a:r>
            <a:r>
              <a:rPr lang="ru-RU" sz="1600" dirty="0"/>
              <a:t> </a:t>
            </a:r>
            <a:r>
              <a:rPr lang="ru-RU" sz="1600" dirty="0" err="1"/>
              <a:t>глосит</a:t>
            </a:r>
            <a:r>
              <a:rPr lang="ru-RU" sz="1600" dirty="0"/>
              <a:t> </a:t>
            </a:r>
            <a:r>
              <a:rPr lang="ru-RU" sz="1600" dirty="0" err="1"/>
              <a:t>Хентера</a:t>
            </a:r>
            <a:r>
              <a:rPr lang="ru-RU" sz="1600" dirty="0"/>
              <a:t> (</a:t>
            </a:r>
            <a:r>
              <a:rPr lang="ru-RU" sz="1600" dirty="0" err="1"/>
              <a:t>наявність</a:t>
            </a:r>
            <a:r>
              <a:rPr lang="ru-RU" sz="1600" dirty="0"/>
              <a:t> на </a:t>
            </a:r>
            <a:r>
              <a:rPr lang="ru-RU" sz="1600" dirty="0" err="1"/>
              <a:t>язику</a:t>
            </a:r>
            <a:r>
              <a:rPr lang="ru-RU" sz="1600" dirty="0"/>
              <a:t> </a:t>
            </a:r>
            <a:r>
              <a:rPr lang="ru-RU" sz="1600" dirty="0" err="1"/>
              <a:t>яскраво</a:t>
            </a:r>
            <a:r>
              <a:rPr lang="ru-RU" sz="1600" dirty="0"/>
              <a:t> - </a:t>
            </a:r>
            <a:r>
              <a:rPr lang="ru-RU" sz="1600" dirty="0" err="1"/>
              <a:t>червоних</a:t>
            </a:r>
            <a:r>
              <a:rPr lang="ru-RU" sz="1600" dirty="0"/>
              <a:t> </a:t>
            </a:r>
            <a:r>
              <a:rPr lang="ru-RU" sz="1600" dirty="0" err="1"/>
              <a:t>болючих</a:t>
            </a:r>
            <a:r>
              <a:rPr lang="ru-RU" sz="1600" dirty="0"/>
              <a:t> </a:t>
            </a:r>
            <a:r>
              <a:rPr lang="ru-RU" sz="1600" dirty="0" err="1"/>
              <a:t>плям</a:t>
            </a:r>
            <a:r>
              <a:rPr lang="ru-RU" sz="1600" dirty="0"/>
              <a:t>, </a:t>
            </a:r>
            <a:r>
              <a:rPr lang="ru-RU" sz="1600" dirty="0" err="1"/>
              <a:t>тріщин</a:t>
            </a:r>
            <a:r>
              <a:rPr lang="ru-RU" sz="1600" dirty="0"/>
              <a:t>). </a:t>
            </a:r>
            <a:r>
              <a:rPr lang="ru-RU" sz="1600" dirty="0" err="1"/>
              <a:t>Спостерігається</a:t>
            </a:r>
            <a:r>
              <a:rPr lang="ru-RU" sz="1600" dirty="0"/>
              <a:t> </a:t>
            </a:r>
            <a:r>
              <a:rPr lang="ru-RU" sz="1600" dirty="0" err="1"/>
              <a:t>тахікардія</a:t>
            </a:r>
            <a:r>
              <a:rPr lang="ru-RU" sz="1600" dirty="0"/>
              <a:t>, </a:t>
            </a:r>
            <a:r>
              <a:rPr lang="ru-RU" sz="1600" dirty="0" err="1"/>
              <a:t>гіпотонія</a:t>
            </a:r>
            <a:r>
              <a:rPr lang="ru-RU" sz="1600" dirty="0"/>
              <a:t>. У </a:t>
            </a:r>
            <a:r>
              <a:rPr lang="ru-RU" sz="1600" dirty="0" err="1"/>
              <a:t>периферичній</a:t>
            </a:r>
            <a:r>
              <a:rPr lang="ru-RU" sz="1600" dirty="0"/>
              <a:t> </a:t>
            </a:r>
            <a:r>
              <a:rPr lang="ru-RU" sz="1600" dirty="0" err="1"/>
              <a:t>крові</a:t>
            </a:r>
            <a:r>
              <a:rPr lang="ru-RU" sz="1600" dirty="0"/>
              <a:t> - </a:t>
            </a:r>
            <a:r>
              <a:rPr lang="ru-RU" sz="1600" dirty="0" err="1"/>
              <a:t>анемія</a:t>
            </a:r>
            <a:r>
              <a:rPr lang="ru-RU" sz="1600" dirty="0"/>
              <a:t> (</a:t>
            </a:r>
            <a:r>
              <a:rPr lang="ru-RU" sz="1600" dirty="0" err="1"/>
              <a:t>кількість</a:t>
            </a:r>
            <a:r>
              <a:rPr lang="ru-RU" sz="1600" dirty="0"/>
              <a:t> </a:t>
            </a:r>
            <a:r>
              <a:rPr lang="ru-RU" sz="1600" dirty="0" err="1"/>
              <a:t>еритроцитів</a:t>
            </a:r>
            <a:r>
              <a:rPr lang="ru-RU" sz="1600" dirty="0"/>
              <a:t> до 1,5 - 2 × 1012 / л), </a:t>
            </a:r>
            <a:r>
              <a:rPr lang="ru-RU" sz="1600" dirty="0" err="1"/>
              <a:t>низький</a:t>
            </a:r>
            <a:r>
              <a:rPr lang="ru-RU" sz="1600" dirty="0"/>
              <a:t> </a:t>
            </a:r>
            <a:r>
              <a:rPr lang="ru-RU" sz="1600" dirty="0" err="1"/>
              <a:t>гемоглобін</a:t>
            </a:r>
            <a:r>
              <a:rPr lang="ru-RU" sz="1600" dirty="0"/>
              <a:t>, </a:t>
            </a:r>
            <a:r>
              <a:rPr lang="ru-RU" sz="1600" dirty="0" err="1"/>
              <a:t>високі</a:t>
            </a:r>
            <a:r>
              <a:rPr lang="ru-RU" sz="1600" dirty="0"/>
              <a:t> </a:t>
            </a:r>
            <a:r>
              <a:rPr lang="ru-RU" sz="1600" dirty="0" err="1"/>
              <a:t>значення</a:t>
            </a:r>
            <a:r>
              <a:rPr lang="ru-RU" sz="1600" dirty="0"/>
              <a:t> </a:t>
            </a:r>
            <a:r>
              <a:rPr lang="ru-RU" sz="1600" dirty="0" err="1"/>
              <a:t>кольорового</a:t>
            </a:r>
            <a:r>
              <a:rPr lang="ru-RU" sz="1600" dirty="0"/>
              <a:t> </a:t>
            </a:r>
            <a:r>
              <a:rPr lang="ru-RU" sz="1600" dirty="0" err="1"/>
              <a:t>показника</a:t>
            </a:r>
            <a:r>
              <a:rPr lang="ru-RU" sz="1600" dirty="0"/>
              <a:t>, </a:t>
            </a:r>
            <a:r>
              <a:rPr lang="ru-RU" sz="1600" dirty="0" err="1"/>
              <a:t>мегалобластів</a:t>
            </a:r>
            <a:r>
              <a:rPr lang="ru-RU" sz="1600" dirty="0"/>
              <a:t>, </a:t>
            </a:r>
            <a:r>
              <a:rPr lang="ru-RU" sz="1600" dirty="0" err="1"/>
              <a:t>тільця</a:t>
            </a:r>
            <a:r>
              <a:rPr lang="ru-RU" sz="1600" dirty="0"/>
              <a:t> </a:t>
            </a:r>
            <a:r>
              <a:rPr lang="ru-RU" sz="1600" dirty="0" err="1"/>
              <a:t>Жолі</a:t>
            </a:r>
            <a:r>
              <a:rPr lang="ru-RU" sz="1600" dirty="0"/>
              <a:t>, </a:t>
            </a:r>
            <a:r>
              <a:rPr lang="ru-RU" sz="1600" dirty="0" err="1"/>
              <a:t>кільця</a:t>
            </a:r>
            <a:r>
              <a:rPr lang="ru-RU" sz="1600" dirty="0"/>
              <a:t> </a:t>
            </a:r>
            <a:r>
              <a:rPr lang="ru-RU" sz="1600" dirty="0" err="1"/>
              <a:t>Кебота</a:t>
            </a:r>
            <a:r>
              <a:rPr lang="ru-RU" sz="1600" dirty="0"/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Специфічна</a:t>
            </a:r>
            <a:r>
              <a:rPr lang="ru-RU" sz="1600" dirty="0"/>
              <a:t> </a:t>
            </a:r>
            <a:r>
              <a:rPr lang="ru-RU" sz="1600" dirty="0" err="1"/>
              <a:t>діагностика</a:t>
            </a:r>
            <a:r>
              <a:rPr lang="ru-RU" sz="1600" dirty="0"/>
              <a:t>. </a:t>
            </a:r>
            <a:r>
              <a:rPr lang="ru-RU" sz="1600" dirty="0" err="1"/>
              <a:t>Діагноз</a:t>
            </a:r>
            <a:r>
              <a:rPr lang="ru-RU" sz="1600" dirty="0"/>
              <a:t> </a:t>
            </a:r>
            <a:r>
              <a:rPr lang="ru-RU" sz="1600" dirty="0" err="1"/>
              <a:t>підтверджують</a:t>
            </a:r>
            <a:r>
              <a:rPr lang="ru-RU" sz="1600" dirty="0"/>
              <a:t> </a:t>
            </a:r>
            <a:r>
              <a:rPr lang="ru-RU" sz="1600" dirty="0" err="1"/>
              <a:t>виявленням</a:t>
            </a:r>
            <a:r>
              <a:rPr lang="ru-RU" sz="1600" dirty="0"/>
              <a:t> у </a:t>
            </a:r>
            <a:r>
              <a:rPr lang="ru-RU" sz="1600" dirty="0" err="1"/>
              <a:t>фекаліях</a:t>
            </a:r>
            <a:r>
              <a:rPr lang="ru-RU" sz="1600" dirty="0"/>
              <a:t> </a:t>
            </a:r>
            <a:r>
              <a:rPr lang="ru-RU" sz="1600" dirty="0" err="1"/>
              <a:t>яєць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члеників</a:t>
            </a:r>
            <a:r>
              <a:rPr lang="ru-RU" sz="1600" dirty="0"/>
              <a:t> </a:t>
            </a:r>
            <a:r>
              <a:rPr lang="ru-RU" sz="1600" dirty="0" err="1"/>
              <a:t>гельмінтів</a:t>
            </a:r>
            <a:r>
              <a:rPr lang="ru-RU" sz="1600" dirty="0"/>
              <a:t>. </a:t>
            </a:r>
            <a:r>
              <a:rPr lang="ru-RU" sz="1600" dirty="0" err="1"/>
              <a:t>Яйця</a:t>
            </a:r>
            <a:r>
              <a:rPr lang="ru-RU" sz="1600" dirty="0"/>
              <a:t> </a:t>
            </a:r>
            <a:r>
              <a:rPr lang="ru-RU" sz="1600" dirty="0" err="1"/>
              <a:t>овальної</a:t>
            </a:r>
            <a:r>
              <a:rPr lang="ru-RU" sz="1600" dirty="0"/>
              <a:t> </a:t>
            </a:r>
            <a:r>
              <a:rPr lang="ru-RU" sz="1600" dirty="0" err="1"/>
              <a:t>форми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горбком на одному </a:t>
            </a:r>
            <a:r>
              <a:rPr lang="ru-RU" sz="1600" dirty="0" err="1"/>
              <a:t>кінці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кришечкою</a:t>
            </a:r>
            <a:r>
              <a:rPr lang="ru-RU" sz="1600" dirty="0"/>
              <a:t> на </a:t>
            </a:r>
            <a:r>
              <a:rPr lang="ru-RU" sz="1600" dirty="0" err="1"/>
              <a:t>іншому</a:t>
            </a:r>
            <a:r>
              <a:rPr lang="ru-RU" sz="1600" dirty="0"/>
              <a:t>. Членики </a:t>
            </a:r>
            <a:r>
              <a:rPr lang="ru-RU" sz="1600" dirty="0" err="1"/>
              <a:t>широкі</a:t>
            </a:r>
            <a:r>
              <a:rPr lang="ru-RU" sz="1600" dirty="0"/>
              <a:t> - (ширина до 1,5 см </a:t>
            </a:r>
            <a:r>
              <a:rPr lang="ru-RU" sz="1600" dirty="0" err="1"/>
              <a:t>і</a:t>
            </a:r>
            <a:r>
              <a:rPr lang="ru-RU" sz="1600" dirty="0"/>
              <a:t> вона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довжини</a:t>
            </a:r>
            <a:r>
              <a:rPr lang="ru-RU" sz="1600" dirty="0"/>
              <a:t>), в </a:t>
            </a:r>
            <a:r>
              <a:rPr lang="ru-RU" sz="1600" dirty="0" err="1"/>
              <a:t>центрі</a:t>
            </a:r>
            <a:r>
              <a:rPr lang="ru-RU" sz="1600" dirty="0"/>
              <a:t> членика матка у </a:t>
            </a:r>
            <a:r>
              <a:rPr lang="ru-RU" sz="1600" dirty="0" err="1"/>
              <a:t>вигляді</a:t>
            </a:r>
            <a:r>
              <a:rPr lang="ru-RU" sz="1600" dirty="0"/>
              <a:t> розетки.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801" y="836713"/>
            <a:ext cx="136728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27984" y="1124744"/>
            <a:ext cx="3304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Членик </a:t>
            </a:r>
            <a:r>
              <a:rPr lang="en-US" dirty="0" err="1"/>
              <a:t>diphyllothrium</a:t>
            </a:r>
            <a:r>
              <a:rPr lang="en-US" dirty="0"/>
              <a:t> </a:t>
            </a:r>
            <a:r>
              <a:rPr lang="en-US" dirty="0" err="1"/>
              <a:t>latum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84482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Лікування</a:t>
            </a:r>
            <a:r>
              <a:rPr lang="ru-RU" sz="1600" dirty="0"/>
              <a:t>. При </a:t>
            </a:r>
            <a:r>
              <a:rPr lang="ru-RU" sz="1600" dirty="0" err="1"/>
              <a:t>наявності</a:t>
            </a:r>
            <a:r>
              <a:rPr lang="ru-RU" sz="1600" dirty="0"/>
              <a:t> </a:t>
            </a:r>
            <a:r>
              <a:rPr lang="ru-RU" sz="1600" dirty="0" err="1"/>
              <a:t>вираженої</a:t>
            </a:r>
            <a:r>
              <a:rPr lang="ru-RU" sz="1600" dirty="0"/>
              <a:t> </a:t>
            </a:r>
            <a:r>
              <a:rPr lang="ru-RU" sz="1600" dirty="0" err="1"/>
              <a:t>анемії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лікування</a:t>
            </a:r>
            <a:r>
              <a:rPr lang="ru-RU" sz="1600" dirty="0"/>
              <a:t> проводиться до </a:t>
            </a:r>
            <a:r>
              <a:rPr lang="ru-RU" sz="1600" dirty="0" err="1"/>
              <a:t>призначення</a:t>
            </a:r>
            <a:r>
              <a:rPr lang="ru-RU" sz="1600" dirty="0"/>
              <a:t> </a:t>
            </a:r>
            <a:r>
              <a:rPr lang="ru-RU" sz="1600" dirty="0" err="1"/>
              <a:t>антигельмінтних</a:t>
            </a:r>
            <a:r>
              <a:rPr lang="ru-RU" sz="1600" dirty="0"/>
              <a:t> </a:t>
            </a:r>
            <a:r>
              <a:rPr lang="ru-RU" sz="1600" dirty="0" err="1"/>
              <a:t>препаратів</a:t>
            </a:r>
            <a:r>
              <a:rPr lang="ru-RU" sz="1600" dirty="0"/>
              <a:t>.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використовувати</a:t>
            </a:r>
            <a:r>
              <a:rPr lang="ru-RU" sz="1600" dirty="0"/>
              <a:t> </a:t>
            </a:r>
            <a:r>
              <a:rPr lang="ru-RU" sz="1600" dirty="0" err="1"/>
              <a:t>празиквантель</a:t>
            </a:r>
            <a:r>
              <a:rPr lang="ru-RU" sz="1600" dirty="0"/>
              <a:t>, </a:t>
            </a:r>
            <a:r>
              <a:rPr lang="ru-RU" sz="1600" dirty="0" err="1"/>
              <a:t>ніклозамід</a:t>
            </a:r>
            <a:r>
              <a:rPr lang="ru-RU" sz="1600" dirty="0"/>
              <a:t>, </a:t>
            </a:r>
            <a:r>
              <a:rPr lang="ru-RU" sz="1600" dirty="0" err="1"/>
              <a:t>фенасал</a:t>
            </a:r>
            <a:r>
              <a:rPr lang="ru-RU" sz="1600" dirty="0"/>
              <a:t>, </a:t>
            </a:r>
            <a:r>
              <a:rPr lang="ru-RU" sz="1600" dirty="0" err="1"/>
              <a:t>насіння</a:t>
            </a:r>
            <a:r>
              <a:rPr lang="ru-RU" sz="1600" dirty="0"/>
              <a:t> </a:t>
            </a:r>
            <a:r>
              <a:rPr lang="ru-RU" sz="1600" dirty="0" err="1"/>
              <a:t>гарбуза</a:t>
            </a:r>
            <a:r>
              <a:rPr lang="ru-RU" sz="1600" dirty="0"/>
              <a:t>, </a:t>
            </a:r>
            <a:r>
              <a:rPr lang="ru-RU" sz="1600" dirty="0" err="1"/>
              <a:t>вермокс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інші</a:t>
            </a:r>
            <a:r>
              <a:rPr lang="ru-RU" sz="1600" dirty="0"/>
              <a:t> </a:t>
            </a:r>
            <a:r>
              <a:rPr lang="ru-RU" sz="1600" dirty="0" err="1"/>
              <a:t>препарати</a:t>
            </a:r>
            <a:r>
              <a:rPr lang="ru-RU" sz="1600" dirty="0"/>
              <a:t>. </a:t>
            </a:r>
            <a:r>
              <a:rPr lang="ru-RU" sz="1600" dirty="0" err="1"/>
              <a:t>Празиквантель</a:t>
            </a:r>
            <a:r>
              <a:rPr lang="ru-RU" sz="1600" dirty="0"/>
              <a:t> (</a:t>
            </a:r>
            <a:r>
              <a:rPr lang="en-US" sz="1600" dirty="0" err="1"/>
              <a:t>Praziquantel</a:t>
            </a:r>
            <a:r>
              <a:rPr lang="en-US" sz="1600" dirty="0"/>
              <a:t>, </a:t>
            </a:r>
            <a:r>
              <a:rPr lang="en-US" sz="1600" dirty="0" err="1"/>
              <a:t>Biltricid</a:t>
            </a:r>
            <a:r>
              <a:rPr lang="en-US" sz="1600" dirty="0"/>
              <a:t>) - </a:t>
            </a:r>
            <a:r>
              <a:rPr lang="ru-RU" sz="1600" dirty="0" err="1"/>
              <a:t>призначають</a:t>
            </a:r>
            <a:r>
              <a:rPr lang="ru-RU" sz="1600" dirty="0"/>
              <a:t> в </a:t>
            </a:r>
            <a:r>
              <a:rPr lang="ru-RU" sz="1600" dirty="0" err="1"/>
              <a:t>дозі</a:t>
            </a:r>
            <a:r>
              <a:rPr lang="ru-RU" sz="1600" dirty="0"/>
              <a:t> 25 - 35мг / кг на </a:t>
            </a:r>
            <a:r>
              <a:rPr lang="ru-RU" sz="1600" dirty="0" err="1"/>
              <a:t>добу</a:t>
            </a:r>
            <a:r>
              <a:rPr lang="ru-RU" sz="1600" dirty="0"/>
              <a:t> в 3 </a:t>
            </a:r>
            <a:r>
              <a:rPr lang="ru-RU" sz="1600" dirty="0" err="1"/>
              <a:t>прийома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інтервалом</a:t>
            </a:r>
            <a:r>
              <a:rPr lang="ru-RU" sz="1600" dirty="0"/>
              <a:t> 4 - 6 годин. </a:t>
            </a:r>
            <a:r>
              <a:rPr lang="ru-RU" sz="1600" dirty="0" err="1"/>
              <a:t>Ніклозамід</a:t>
            </a:r>
            <a:r>
              <a:rPr lang="ru-RU" sz="1600" dirty="0"/>
              <a:t> (</a:t>
            </a:r>
            <a:r>
              <a:rPr lang="en-US" sz="1600" dirty="0" err="1"/>
              <a:t>Phenasalum</a:t>
            </a:r>
            <a:r>
              <a:rPr lang="en-US" sz="1600" dirty="0"/>
              <a:t>) - </a:t>
            </a:r>
            <a:r>
              <a:rPr lang="ru-RU" sz="1600" dirty="0" err="1"/>
              <a:t>приймається</a:t>
            </a:r>
            <a:r>
              <a:rPr lang="ru-RU" sz="1600" dirty="0"/>
              <a:t> </a:t>
            </a:r>
            <a:r>
              <a:rPr lang="ru-RU" sz="1600" dirty="0" err="1"/>
              <a:t>вранці</a:t>
            </a:r>
            <a:r>
              <a:rPr lang="ru-RU" sz="1600" dirty="0"/>
              <a:t> </a:t>
            </a:r>
            <a:r>
              <a:rPr lang="ru-RU" sz="1600" dirty="0" err="1"/>
              <a:t>натщесерце</a:t>
            </a:r>
            <a:r>
              <a:rPr lang="ru-RU" sz="1600" dirty="0"/>
              <a:t> 2,0 - 3,0 </a:t>
            </a:r>
            <a:r>
              <a:rPr lang="ru-RU" sz="1600" dirty="0" err="1"/>
              <a:t>гр</a:t>
            </a:r>
            <a:r>
              <a:rPr lang="ru-RU" sz="1600" dirty="0"/>
              <a:t> (8 - 12 табл.) за один </a:t>
            </a:r>
            <a:r>
              <a:rPr lang="ru-RU" sz="1600" dirty="0" err="1"/>
              <a:t>прийом</a:t>
            </a:r>
            <a:r>
              <a:rPr lang="ru-RU" sz="1600" dirty="0"/>
              <a:t>. </a:t>
            </a:r>
            <a:r>
              <a:rPr lang="ru-RU" sz="1600" dirty="0" err="1"/>
              <a:t>Фенасал</a:t>
            </a:r>
            <a:r>
              <a:rPr lang="ru-RU" sz="1600" dirty="0"/>
              <a:t> </a:t>
            </a:r>
            <a:r>
              <a:rPr lang="ru-RU" sz="1600" dirty="0" err="1"/>
              <a:t>приймають</a:t>
            </a:r>
            <a:r>
              <a:rPr lang="ru-RU" sz="1600" dirty="0"/>
              <a:t> через 3 </a:t>
            </a:r>
            <a:r>
              <a:rPr lang="ru-RU" sz="1600" dirty="0" err="1"/>
              <a:t>години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легкої</a:t>
            </a:r>
            <a:r>
              <a:rPr lang="ru-RU" sz="1600" dirty="0"/>
              <a:t> </a:t>
            </a:r>
            <a:r>
              <a:rPr lang="ru-RU" sz="1600" dirty="0" err="1"/>
              <a:t>вечері</a:t>
            </a:r>
            <a:r>
              <a:rPr lang="ru-RU" sz="1600" dirty="0"/>
              <a:t> - 2,0 </a:t>
            </a:r>
            <a:r>
              <a:rPr lang="ru-RU" sz="1600" dirty="0" err="1"/>
              <a:t>гр</a:t>
            </a:r>
            <a:r>
              <a:rPr lang="ru-RU" sz="1600" dirty="0"/>
              <a:t>, на </a:t>
            </a:r>
            <a:r>
              <a:rPr lang="ru-RU" sz="1600" dirty="0" err="1"/>
              <a:t>наступний</a:t>
            </a:r>
            <a:r>
              <a:rPr lang="ru-RU" sz="1600" dirty="0"/>
              <a:t> ранок </a:t>
            </a:r>
            <a:r>
              <a:rPr lang="ru-RU" sz="1600" dirty="0" err="1"/>
              <a:t>натщесерце</a:t>
            </a:r>
            <a:r>
              <a:rPr lang="ru-RU" sz="1600" dirty="0"/>
              <a:t> 1,0 гр. </a:t>
            </a:r>
            <a:r>
              <a:rPr lang="ru-RU" sz="1600" dirty="0" err="1"/>
              <a:t>Вермокс</a:t>
            </a:r>
            <a:r>
              <a:rPr lang="ru-RU" sz="1600" dirty="0"/>
              <a:t> (</a:t>
            </a:r>
            <a:r>
              <a:rPr lang="ru-RU" sz="1600" dirty="0" err="1"/>
              <a:t>мебендазол</a:t>
            </a:r>
            <a:r>
              <a:rPr lang="ru-RU" sz="1600" dirty="0"/>
              <a:t>) по 300 мг 2 р. на </a:t>
            </a:r>
            <a:r>
              <a:rPr lang="ru-RU" sz="1600" dirty="0" err="1"/>
              <a:t>добу</a:t>
            </a:r>
            <a:r>
              <a:rPr lang="ru-RU" sz="1600" dirty="0"/>
              <a:t> </a:t>
            </a:r>
            <a:r>
              <a:rPr lang="ru-RU" sz="1600" dirty="0" err="1"/>
              <a:t>протягом</a:t>
            </a:r>
            <a:r>
              <a:rPr lang="ru-RU" sz="1600" dirty="0"/>
              <a:t> 3 </a:t>
            </a:r>
            <a:r>
              <a:rPr lang="ru-RU" sz="1600" dirty="0" err="1"/>
              <a:t>днів</a:t>
            </a:r>
            <a:r>
              <a:rPr lang="ru-RU" sz="1600" dirty="0"/>
              <a:t>. При </a:t>
            </a:r>
            <a:r>
              <a:rPr lang="ru-RU" sz="1600" dirty="0" err="1"/>
              <a:t>поганій</a:t>
            </a:r>
            <a:r>
              <a:rPr lang="ru-RU" sz="1600" dirty="0"/>
              <a:t> </a:t>
            </a:r>
            <a:r>
              <a:rPr lang="ru-RU" sz="1600" dirty="0" err="1"/>
              <a:t>переносимості</a:t>
            </a:r>
            <a:r>
              <a:rPr lang="ru-RU" sz="1600" dirty="0"/>
              <a:t> </a:t>
            </a:r>
            <a:r>
              <a:rPr lang="ru-RU" sz="1600" dirty="0" err="1"/>
              <a:t>протиглистових</a:t>
            </a:r>
            <a:r>
              <a:rPr lang="ru-RU" sz="1600" dirty="0"/>
              <a:t> </a:t>
            </a:r>
            <a:r>
              <a:rPr lang="ru-RU" sz="1600" dirty="0" err="1"/>
              <a:t>препаратів</a:t>
            </a:r>
            <a:r>
              <a:rPr lang="ru-RU" sz="1600" dirty="0"/>
              <a:t> </a:t>
            </a:r>
            <a:r>
              <a:rPr lang="ru-RU" sz="1600" dirty="0" err="1"/>
              <a:t>використовують</a:t>
            </a:r>
            <a:r>
              <a:rPr lang="ru-RU" sz="1600" dirty="0"/>
              <a:t> </a:t>
            </a:r>
            <a:r>
              <a:rPr lang="ru-RU" sz="1600" dirty="0" err="1"/>
              <a:t>насіння</a:t>
            </a:r>
            <a:r>
              <a:rPr lang="ru-RU" sz="1600" dirty="0"/>
              <a:t> </a:t>
            </a:r>
            <a:r>
              <a:rPr lang="ru-RU" sz="1600" dirty="0" err="1"/>
              <a:t>гарбуза.За</a:t>
            </a:r>
            <a:r>
              <a:rPr lang="ru-RU" sz="1600" dirty="0"/>
              <a:t> два </a:t>
            </a:r>
            <a:r>
              <a:rPr lang="ru-RU" sz="1600" dirty="0" err="1"/>
              <a:t>дні</a:t>
            </a:r>
            <a:r>
              <a:rPr lang="ru-RU" sz="1600" dirty="0"/>
              <a:t> до </a:t>
            </a:r>
            <a:r>
              <a:rPr lang="ru-RU" sz="1600" dirty="0" err="1"/>
              <a:t>лікування</a:t>
            </a:r>
            <a:r>
              <a:rPr lang="ru-RU" sz="1600" dirty="0"/>
              <a:t> </a:t>
            </a:r>
            <a:r>
              <a:rPr lang="ru-RU" sz="1600" dirty="0" err="1"/>
              <a:t>призначають</a:t>
            </a:r>
            <a:r>
              <a:rPr lang="ru-RU" sz="1600" dirty="0"/>
              <a:t> </a:t>
            </a:r>
            <a:r>
              <a:rPr lang="ru-RU" sz="1600" dirty="0" err="1"/>
              <a:t>легкозасвоювану</a:t>
            </a:r>
            <a:r>
              <a:rPr lang="ru-RU" sz="1600" dirty="0"/>
              <a:t> </a:t>
            </a:r>
            <a:r>
              <a:rPr lang="ru-RU" sz="1600" dirty="0" err="1"/>
              <a:t>дієту</a:t>
            </a:r>
            <a:r>
              <a:rPr lang="ru-RU" sz="1600" dirty="0"/>
              <a:t>, </a:t>
            </a:r>
            <a:r>
              <a:rPr lang="ru-RU" sz="1600" dirty="0" err="1"/>
              <a:t>щодня</a:t>
            </a:r>
            <a:r>
              <a:rPr lang="ru-RU" sz="1600" dirty="0"/>
              <a:t> </a:t>
            </a:r>
            <a:r>
              <a:rPr lang="ru-RU" sz="1600" dirty="0" err="1"/>
              <a:t>вранці</a:t>
            </a:r>
            <a:r>
              <a:rPr lang="ru-RU" sz="1600" dirty="0"/>
              <a:t> </a:t>
            </a:r>
            <a:r>
              <a:rPr lang="ru-RU" sz="1600" dirty="0" err="1"/>
              <a:t>роблять</a:t>
            </a:r>
            <a:r>
              <a:rPr lang="ru-RU" sz="1600" dirty="0"/>
              <a:t> </a:t>
            </a:r>
            <a:r>
              <a:rPr lang="ru-RU" sz="1600" dirty="0" err="1"/>
              <a:t>клізму</a:t>
            </a:r>
            <a:r>
              <a:rPr lang="ru-RU" sz="1600" dirty="0"/>
              <a:t>, </a:t>
            </a:r>
            <a:r>
              <a:rPr lang="ru-RU" sz="1600" dirty="0" err="1"/>
              <a:t>напередодні</a:t>
            </a:r>
            <a:r>
              <a:rPr lang="ru-RU" sz="1600" dirty="0"/>
              <a:t> </a:t>
            </a:r>
            <a:r>
              <a:rPr lang="ru-RU" sz="1600" dirty="0" err="1"/>
              <a:t>ввечері</a:t>
            </a:r>
            <a:r>
              <a:rPr lang="ru-RU" sz="1600" dirty="0"/>
              <a:t> </a:t>
            </a:r>
            <a:r>
              <a:rPr lang="ru-RU" sz="1600" dirty="0" err="1"/>
              <a:t>дають</a:t>
            </a:r>
            <a:r>
              <a:rPr lang="ru-RU" sz="1600" dirty="0"/>
              <a:t> </a:t>
            </a:r>
            <a:r>
              <a:rPr lang="ru-RU" sz="1600" dirty="0" err="1"/>
              <a:t>сольове</a:t>
            </a:r>
            <a:r>
              <a:rPr lang="ru-RU" sz="1600" dirty="0"/>
              <a:t> </a:t>
            </a:r>
            <a:r>
              <a:rPr lang="ru-RU" sz="1600" dirty="0" err="1"/>
              <a:t>проносне</a:t>
            </a:r>
            <a:r>
              <a:rPr lang="ru-RU" sz="1600" dirty="0"/>
              <a:t>, в день </a:t>
            </a:r>
            <a:r>
              <a:rPr lang="ru-RU" sz="1600" dirty="0" err="1"/>
              <a:t>лікування</a:t>
            </a:r>
            <a:r>
              <a:rPr lang="ru-RU" sz="1600" dirty="0"/>
              <a:t> </a:t>
            </a:r>
            <a:r>
              <a:rPr lang="ru-RU" sz="1600" dirty="0" err="1"/>
              <a:t>натще</a:t>
            </a:r>
            <a:r>
              <a:rPr lang="ru-RU" sz="1600" dirty="0"/>
              <a:t> </a:t>
            </a:r>
            <a:r>
              <a:rPr lang="ru-RU" sz="1600" dirty="0" err="1"/>
              <a:t>ставлять</a:t>
            </a:r>
            <a:r>
              <a:rPr lang="ru-RU" sz="1600" dirty="0"/>
              <a:t> </a:t>
            </a:r>
            <a:r>
              <a:rPr lang="ru-RU" sz="1600" dirty="0" err="1"/>
              <a:t>клізму</a:t>
            </a:r>
            <a:r>
              <a:rPr lang="ru-RU" sz="1600" dirty="0"/>
              <a:t>: 500гр </a:t>
            </a:r>
            <a:r>
              <a:rPr lang="ru-RU" sz="1600" dirty="0" err="1"/>
              <a:t>насіння</a:t>
            </a:r>
            <a:r>
              <a:rPr lang="ru-RU" sz="1600" dirty="0"/>
              <a:t> </a:t>
            </a:r>
            <a:r>
              <a:rPr lang="ru-RU" sz="1600" dirty="0" err="1"/>
              <a:t>гарбуза</a:t>
            </a:r>
            <a:r>
              <a:rPr lang="ru-RU" sz="1600" dirty="0"/>
              <a:t> </a:t>
            </a:r>
            <a:r>
              <a:rPr lang="ru-RU" sz="1600" dirty="0" err="1"/>
              <a:t>подрібнюють</a:t>
            </a:r>
            <a:r>
              <a:rPr lang="ru-RU" sz="1600" dirty="0"/>
              <a:t>, </a:t>
            </a:r>
            <a:r>
              <a:rPr lang="ru-RU" sz="1600" dirty="0" err="1"/>
              <a:t>заливають</a:t>
            </a:r>
            <a:r>
              <a:rPr lang="ru-RU" sz="1600" dirty="0"/>
              <a:t> </a:t>
            </a:r>
            <a:r>
              <a:rPr lang="ru-RU" sz="1600" dirty="0" err="1"/>
              <a:t>подвійною</a:t>
            </a:r>
            <a:r>
              <a:rPr lang="ru-RU" sz="1600" dirty="0"/>
              <a:t> </a:t>
            </a:r>
            <a:r>
              <a:rPr lang="ru-RU" sz="1600" dirty="0" err="1"/>
              <a:t>кількістю</a:t>
            </a:r>
            <a:r>
              <a:rPr lang="ru-RU" sz="1600" dirty="0"/>
              <a:t> води, </a:t>
            </a:r>
            <a:r>
              <a:rPr lang="ru-RU" sz="1600" dirty="0" err="1"/>
              <a:t>випарюють</a:t>
            </a:r>
            <a:r>
              <a:rPr lang="ru-RU" sz="1600" dirty="0"/>
              <a:t> 2 </a:t>
            </a:r>
            <a:r>
              <a:rPr lang="ru-RU" sz="1600" dirty="0" err="1"/>
              <a:t>години</a:t>
            </a:r>
            <a:r>
              <a:rPr lang="ru-RU" sz="1600" dirty="0"/>
              <a:t> на </a:t>
            </a:r>
            <a:r>
              <a:rPr lang="ru-RU" sz="1600" dirty="0" err="1"/>
              <a:t>водяній</a:t>
            </a:r>
            <a:r>
              <a:rPr lang="ru-RU" sz="1600" dirty="0"/>
              <a:t> </a:t>
            </a:r>
            <a:r>
              <a:rPr lang="ru-RU" sz="1600" dirty="0" err="1"/>
              <a:t>бані</a:t>
            </a:r>
            <a:r>
              <a:rPr lang="ru-RU" sz="1600" dirty="0"/>
              <a:t>, </a:t>
            </a:r>
            <a:r>
              <a:rPr lang="ru-RU" sz="1600" dirty="0" err="1"/>
              <a:t>фільтрують</a:t>
            </a:r>
            <a:r>
              <a:rPr lang="ru-RU" sz="1600" dirty="0"/>
              <a:t> через марлю, </a:t>
            </a:r>
            <a:r>
              <a:rPr lang="ru-RU" sz="1600" dirty="0" err="1"/>
              <a:t>знімають</a:t>
            </a:r>
            <a:r>
              <a:rPr lang="ru-RU" sz="1600" dirty="0"/>
              <a:t> </a:t>
            </a:r>
            <a:r>
              <a:rPr lang="ru-RU" sz="1600" dirty="0" err="1"/>
              <a:t>масляну</a:t>
            </a:r>
            <a:r>
              <a:rPr lang="ru-RU" sz="1600" dirty="0"/>
              <a:t> </a:t>
            </a:r>
            <a:r>
              <a:rPr lang="ru-RU" sz="1600" dirty="0" err="1"/>
              <a:t>плівку</a:t>
            </a:r>
            <a:r>
              <a:rPr lang="ru-RU" sz="1600" dirty="0"/>
              <a:t>! </a:t>
            </a:r>
            <a:r>
              <a:rPr lang="ru-RU" sz="1600" dirty="0" err="1"/>
              <a:t>Приймають</a:t>
            </a:r>
            <a:r>
              <a:rPr lang="ru-RU" sz="1600" dirty="0"/>
              <a:t> </a:t>
            </a:r>
            <a:r>
              <a:rPr lang="ru-RU" sz="1600" dirty="0" err="1"/>
              <a:t>натщесерце</a:t>
            </a:r>
            <a:r>
              <a:rPr lang="ru-RU" sz="1600" dirty="0"/>
              <a:t> </a:t>
            </a:r>
            <a:r>
              <a:rPr lang="ru-RU" sz="1600" dirty="0" err="1"/>
              <a:t>протягом</a:t>
            </a:r>
            <a:r>
              <a:rPr lang="ru-RU" sz="1600" dirty="0"/>
              <a:t> 30 </a:t>
            </a:r>
            <a:r>
              <a:rPr lang="ru-RU" sz="1600" dirty="0" err="1"/>
              <a:t>хвилин</a:t>
            </a:r>
            <a:r>
              <a:rPr lang="ru-RU" sz="1600" dirty="0"/>
              <a:t>. Через 2 </a:t>
            </a:r>
            <a:r>
              <a:rPr lang="ru-RU" sz="1600" dirty="0" err="1"/>
              <a:t>години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прийому</a:t>
            </a:r>
            <a:r>
              <a:rPr lang="ru-RU" sz="1600" dirty="0"/>
              <a:t> </a:t>
            </a:r>
            <a:r>
              <a:rPr lang="ru-RU" sz="1600" dirty="0" err="1"/>
              <a:t>відвару</a:t>
            </a:r>
            <a:r>
              <a:rPr lang="ru-RU" sz="1600" dirty="0"/>
              <a:t> </a:t>
            </a:r>
            <a:r>
              <a:rPr lang="ru-RU" sz="1600" dirty="0" err="1"/>
              <a:t>призначають</a:t>
            </a:r>
            <a:r>
              <a:rPr lang="ru-RU" sz="1600" dirty="0"/>
              <a:t> </a:t>
            </a:r>
            <a:r>
              <a:rPr lang="ru-RU" sz="1600" dirty="0" err="1"/>
              <a:t>сольове</a:t>
            </a:r>
            <a:r>
              <a:rPr lang="ru-RU" sz="1600" dirty="0"/>
              <a:t> </a:t>
            </a:r>
            <a:r>
              <a:rPr lang="ru-RU" sz="1600" dirty="0" err="1"/>
              <a:t>проносне</a:t>
            </a:r>
            <a:r>
              <a:rPr lang="ru-RU" sz="1600" dirty="0"/>
              <a:t>. </a:t>
            </a:r>
          </a:p>
          <a:p>
            <a:pPr algn="just"/>
            <a:r>
              <a:rPr lang="ru-RU" sz="1600" dirty="0" err="1" smtClean="0"/>
              <a:t>Диспансерне</a:t>
            </a:r>
            <a:r>
              <a:rPr lang="ru-RU" sz="1600" dirty="0" smtClean="0"/>
              <a:t> </a:t>
            </a:r>
            <a:r>
              <a:rPr lang="ru-RU" sz="1600" dirty="0" err="1"/>
              <a:t>спостереження</a:t>
            </a:r>
            <a:r>
              <a:rPr lang="ru-RU" sz="1600" dirty="0"/>
              <a:t> за людьми,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перехворіли</a:t>
            </a:r>
            <a:r>
              <a:rPr lang="ru-RU" sz="1600" dirty="0"/>
              <a:t>, проводиться </a:t>
            </a:r>
            <a:r>
              <a:rPr lang="ru-RU" sz="1600" dirty="0" err="1"/>
              <a:t>протягом</a:t>
            </a:r>
            <a:r>
              <a:rPr lang="ru-RU" sz="1600" dirty="0"/>
              <a:t> 4 - 6 </a:t>
            </a:r>
            <a:r>
              <a:rPr lang="ru-RU" sz="1600" dirty="0" err="1"/>
              <a:t>місяців</a:t>
            </a:r>
            <a:r>
              <a:rPr lang="ru-RU" sz="1600" dirty="0"/>
              <a:t>. Через 3 </a:t>
            </a:r>
            <a:r>
              <a:rPr lang="ru-RU" sz="1600" dirty="0" err="1"/>
              <a:t>місяці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закінчення</a:t>
            </a:r>
            <a:r>
              <a:rPr lang="ru-RU" sz="1600" dirty="0"/>
              <a:t> курсу </a:t>
            </a:r>
            <a:r>
              <a:rPr lang="ru-RU" sz="1600" dirty="0" err="1"/>
              <a:t>лікування</a:t>
            </a:r>
            <a:r>
              <a:rPr lang="ru-RU" sz="1600" dirty="0"/>
              <a:t> </a:t>
            </a:r>
            <a:r>
              <a:rPr lang="ru-RU" sz="1600" dirty="0" err="1"/>
              <a:t>роблять</a:t>
            </a:r>
            <a:r>
              <a:rPr lang="ru-RU" sz="1600" dirty="0"/>
              <a:t> </a:t>
            </a:r>
            <a:r>
              <a:rPr lang="ru-RU" sz="1600" dirty="0" err="1"/>
              <a:t>контрольну</a:t>
            </a:r>
            <a:r>
              <a:rPr lang="ru-RU" sz="1600" dirty="0"/>
              <a:t> </a:t>
            </a:r>
            <a:r>
              <a:rPr lang="ru-RU" sz="1600" dirty="0" err="1"/>
              <a:t>мікроскопію</a:t>
            </a:r>
            <a:r>
              <a:rPr lang="ru-RU" sz="1600" dirty="0"/>
              <a:t> калу (2 - 3 </a:t>
            </a:r>
            <a:r>
              <a:rPr lang="ru-RU" sz="1600" dirty="0" err="1"/>
              <a:t>аналіза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тижневим</a:t>
            </a:r>
            <a:r>
              <a:rPr lang="ru-RU" sz="1600" dirty="0"/>
              <a:t> </a:t>
            </a:r>
            <a:r>
              <a:rPr lang="ru-RU" sz="1600" dirty="0" err="1"/>
              <a:t>інтервалом</a:t>
            </a:r>
            <a:r>
              <a:rPr lang="ru-RU" sz="1600" dirty="0"/>
              <a:t>). При </a:t>
            </a:r>
            <a:r>
              <a:rPr lang="ru-RU" sz="1600" dirty="0" err="1"/>
              <a:t>негативних</a:t>
            </a:r>
            <a:r>
              <a:rPr lang="ru-RU" sz="1600" dirty="0"/>
              <a:t> результатах </a:t>
            </a:r>
            <a:r>
              <a:rPr lang="ru-RU" sz="1600" dirty="0" err="1"/>
              <a:t>паразитологічних</a:t>
            </a:r>
            <a:r>
              <a:rPr lang="ru-RU" sz="1600" dirty="0"/>
              <a:t> </a:t>
            </a:r>
            <a:r>
              <a:rPr lang="ru-RU" sz="1600" dirty="0" err="1"/>
              <a:t>досліджень</a:t>
            </a:r>
            <a:r>
              <a:rPr lang="ru-RU" sz="1600" dirty="0"/>
              <a:t> </a:t>
            </a:r>
            <a:r>
              <a:rPr lang="ru-RU" sz="1600" dirty="0" err="1"/>
              <a:t>пацієнт</a:t>
            </a:r>
            <a:r>
              <a:rPr lang="ru-RU" sz="1600" dirty="0"/>
              <a:t> </a:t>
            </a:r>
            <a:r>
              <a:rPr lang="ru-RU" sz="1600" dirty="0" err="1"/>
              <a:t>знімається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диспансерного </a:t>
            </a:r>
            <a:r>
              <a:rPr lang="ru-RU" sz="1600" dirty="0" err="1"/>
              <a:t>обліку</a:t>
            </a:r>
            <a:r>
              <a:rPr lang="ru-RU" sz="1600" dirty="0"/>
              <a:t>. </a:t>
            </a:r>
          </a:p>
          <a:p>
            <a:pPr algn="just"/>
            <a:r>
              <a:rPr lang="ru-RU" sz="1600" dirty="0" err="1"/>
              <a:t>Профілактика</a:t>
            </a:r>
            <a:r>
              <a:rPr lang="ru-RU" sz="1600" dirty="0"/>
              <a:t>. </a:t>
            </a:r>
            <a:r>
              <a:rPr lang="ru-RU" sz="1600" dirty="0" err="1"/>
              <a:t>Слід</a:t>
            </a:r>
            <a:r>
              <a:rPr lang="ru-RU" sz="1600" dirty="0"/>
              <a:t> </a:t>
            </a:r>
            <a:r>
              <a:rPr lang="ru-RU" sz="1600" dirty="0" err="1"/>
              <a:t>вживати</a:t>
            </a:r>
            <a:r>
              <a:rPr lang="ru-RU" sz="1600" dirty="0"/>
              <a:t> в </a:t>
            </a:r>
            <a:r>
              <a:rPr lang="ru-RU" sz="1600" dirty="0" err="1"/>
              <a:t>їжу</a:t>
            </a:r>
            <a:r>
              <a:rPr lang="ru-RU" sz="1600" dirty="0"/>
              <a:t> </a:t>
            </a:r>
            <a:r>
              <a:rPr lang="ru-RU" sz="1600" dirty="0" err="1"/>
              <a:t>рибу</a:t>
            </a:r>
            <a:r>
              <a:rPr lang="ru-RU" sz="1600" dirty="0"/>
              <a:t> </a:t>
            </a:r>
            <a:r>
              <a:rPr lang="ru-RU" sz="1600" dirty="0" err="1"/>
              <a:t>тільки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ретельного</a:t>
            </a:r>
            <a:r>
              <a:rPr lang="ru-RU" sz="1600" dirty="0"/>
              <a:t> </a:t>
            </a:r>
            <a:r>
              <a:rPr lang="ru-RU" sz="1600" dirty="0" err="1"/>
              <a:t>прожарювання</a:t>
            </a:r>
            <a:r>
              <a:rPr lang="ru-RU" sz="1600" dirty="0"/>
              <a:t>, </a:t>
            </a:r>
            <a:r>
              <a:rPr lang="ru-RU" sz="1600" dirty="0" err="1"/>
              <a:t>проварювання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тривалого</a:t>
            </a:r>
            <a:r>
              <a:rPr lang="ru-RU" sz="1600" dirty="0"/>
              <a:t> посолу. </a:t>
            </a:r>
            <a:r>
              <a:rPr lang="ru-RU" sz="1600" dirty="0" err="1"/>
              <a:t>Велике</a:t>
            </a:r>
            <a:r>
              <a:rPr lang="ru-RU" sz="1600" dirty="0"/>
              <a:t> </a:t>
            </a:r>
            <a:r>
              <a:rPr lang="ru-RU" sz="1600" dirty="0" err="1"/>
              <a:t>значення</a:t>
            </a:r>
            <a:r>
              <a:rPr lang="ru-RU" sz="1600" dirty="0"/>
              <a:t>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санітарна</a:t>
            </a:r>
            <a:r>
              <a:rPr lang="ru-RU" sz="1600" dirty="0"/>
              <a:t> </a:t>
            </a:r>
            <a:r>
              <a:rPr lang="ru-RU" sz="1600" dirty="0" err="1"/>
              <a:t>охорона</a:t>
            </a:r>
            <a:r>
              <a:rPr lang="ru-RU" sz="1600" dirty="0"/>
              <a:t> </a:t>
            </a:r>
            <a:r>
              <a:rPr lang="ru-RU" sz="1600" dirty="0" err="1"/>
              <a:t>водойм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фекального </a:t>
            </a:r>
            <a:r>
              <a:rPr lang="ru-RU" sz="1600" dirty="0" err="1"/>
              <a:t>забруднення</a:t>
            </a:r>
            <a:r>
              <a:rPr lang="ru-RU" sz="1600" dirty="0"/>
              <a:t>, </a:t>
            </a:r>
            <a:r>
              <a:rPr lang="ru-RU" sz="1600" dirty="0" err="1"/>
              <a:t>своєчасна</a:t>
            </a:r>
            <a:r>
              <a:rPr lang="ru-RU" sz="1600" dirty="0"/>
              <a:t> </a:t>
            </a:r>
            <a:r>
              <a:rPr lang="ru-RU" sz="1600" dirty="0" err="1"/>
              <a:t>дегельмінтизація</a:t>
            </a:r>
            <a:r>
              <a:rPr lang="ru-RU" sz="1600" dirty="0"/>
              <a:t> </a:t>
            </a:r>
            <a:r>
              <a:rPr lang="ru-RU" sz="1600" dirty="0" err="1"/>
              <a:t>хворих</a:t>
            </a:r>
            <a:r>
              <a:rPr lang="ru-RU" sz="1600" dirty="0"/>
              <a:t>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Ехінококоз</a:t>
            </a:r>
            <a:r>
              <a:rPr lang="ru-RU" b="1" dirty="0"/>
              <a:t> - </a:t>
            </a:r>
            <a:r>
              <a:rPr lang="ru-RU" b="1" dirty="0" err="1"/>
              <a:t>поширений</a:t>
            </a:r>
            <a:r>
              <a:rPr lang="ru-RU" b="1" dirty="0"/>
              <a:t> на </a:t>
            </a:r>
            <a:r>
              <a:rPr lang="ru-RU" b="1" dirty="0" err="1"/>
              <a:t>всіх</a:t>
            </a:r>
            <a:r>
              <a:rPr lang="ru-RU" b="1" dirty="0"/>
              <a:t> континентах (за </a:t>
            </a:r>
            <a:r>
              <a:rPr lang="ru-RU" b="1" dirty="0" err="1"/>
              <a:t>винятком</a:t>
            </a:r>
            <a:r>
              <a:rPr lang="ru-RU" b="1" dirty="0"/>
              <a:t> </a:t>
            </a:r>
            <a:r>
              <a:rPr lang="ru-RU" b="1" dirty="0" err="1"/>
              <a:t>Антарктиди</a:t>
            </a:r>
            <a:r>
              <a:rPr lang="ru-RU" b="1" dirty="0"/>
              <a:t>).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реєструється</a:t>
            </a:r>
            <a:r>
              <a:rPr lang="ru-RU" b="1" dirty="0"/>
              <a:t> в </a:t>
            </a:r>
            <a:r>
              <a:rPr lang="ru-RU" b="1" dirty="0" err="1"/>
              <a:t>Австралії</a:t>
            </a:r>
            <a:r>
              <a:rPr lang="ru-RU" b="1" dirty="0"/>
              <a:t>, </a:t>
            </a:r>
            <a:r>
              <a:rPr lang="ru-RU" b="1" dirty="0" err="1"/>
              <a:t>Новій</a:t>
            </a:r>
            <a:r>
              <a:rPr lang="ru-RU" b="1" dirty="0"/>
              <a:t> </a:t>
            </a:r>
            <a:r>
              <a:rPr lang="ru-RU" b="1" dirty="0" err="1"/>
              <a:t>Зеландії</a:t>
            </a:r>
            <a:r>
              <a:rPr lang="ru-RU" b="1" dirty="0"/>
              <a:t>, </a:t>
            </a:r>
            <a:r>
              <a:rPr lang="ru-RU" b="1" dirty="0" err="1"/>
              <a:t>країнах</a:t>
            </a:r>
            <a:r>
              <a:rPr lang="ru-RU" b="1" dirty="0"/>
              <a:t> </a:t>
            </a:r>
            <a:r>
              <a:rPr lang="ru-RU" b="1" dirty="0" err="1"/>
              <a:t>північної</a:t>
            </a:r>
            <a:r>
              <a:rPr lang="ru-RU" b="1" dirty="0"/>
              <a:t> Африки, </a:t>
            </a:r>
            <a:r>
              <a:rPr lang="ru-RU" b="1" dirty="0" err="1"/>
              <a:t>Іспанії</a:t>
            </a:r>
            <a:r>
              <a:rPr lang="ru-RU" b="1" dirty="0"/>
              <a:t>, </a:t>
            </a:r>
            <a:r>
              <a:rPr lang="ru-RU" b="1" dirty="0" err="1"/>
              <a:t>Італії</a:t>
            </a:r>
            <a:r>
              <a:rPr lang="ru-RU" b="1" dirty="0"/>
              <a:t>, </a:t>
            </a:r>
            <a:r>
              <a:rPr lang="ru-RU" b="1" dirty="0" err="1"/>
              <a:t>Греції</a:t>
            </a:r>
            <a:r>
              <a:rPr lang="ru-RU" b="1" dirty="0"/>
              <a:t>, </a:t>
            </a:r>
            <a:r>
              <a:rPr lang="ru-RU" b="1" dirty="0" err="1"/>
              <a:t>Ірані</a:t>
            </a:r>
            <a:r>
              <a:rPr lang="ru-RU" b="1" dirty="0"/>
              <a:t> та в </a:t>
            </a:r>
            <a:r>
              <a:rPr lang="ru-RU" b="1" dirty="0" err="1"/>
              <a:t>інших</a:t>
            </a:r>
            <a:r>
              <a:rPr lang="ru-RU" b="1" dirty="0"/>
              <a:t> </a:t>
            </a:r>
            <a:r>
              <a:rPr lang="ru-RU" b="1" dirty="0" err="1"/>
              <a:t>країнах</a:t>
            </a:r>
            <a:r>
              <a:rPr lang="ru-RU" b="1" dirty="0"/>
              <a:t>. </a:t>
            </a:r>
          </a:p>
          <a:p>
            <a:pPr algn="just"/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інвазії</a:t>
            </a:r>
            <a:r>
              <a:rPr lang="ru-RU" dirty="0"/>
              <a:t> - собаки, </a:t>
            </a:r>
            <a:r>
              <a:rPr lang="ru-RU" dirty="0" err="1"/>
              <a:t>рідше</a:t>
            </a:r>
            <a:r>
              <a:rPr lang="ru-RU" dirty="0"/>
              <a:t> - </a:t>
            </a:r>
            <a:r>
              <a:rPr lang="ru-RU" dirty="0" err="1"/>
              <a:t>вовки</a:t>
            </a:r>
            <a:r>
              <a:rPr lang="ru-RU" dirty="0"/>
              <a:t>, </a:t>
            </a:r>
            <a:r>
              <a:rPr lang="ru-RU" dirty="0" err="1"/>
              <a:t>шакали</a:t>
            </a:r>
            <a:r>
              <a:rPr lang="ru-RU" dirty="0"/>
              <a:t>, </a:t>
            </a:r>
            <a:r>
              <a:rPr lang="ru-RU" dirty="0" err="1"/>
              <a:t>лисиці</a:t>
            </a:r>
            <a:r>
              <a:rPr lang="ru-RU" dirty="0"/>
              <a:t>, в тонкому кишечнику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паразитує</a:t>
            </a:r>
            <a:r>
              <a:rPr lang="ru-RU" dirty="0"/>
              <a:t> </a:t>
            </a:r>
            <a:r>
              <a:rPr lang="ru-RU" dirty="0" err="1"/>
              <a:t>статевозріла</a:t>
            </a:r>
            <a:r>
              <a:rPr lang="ru-RU" dirty="0"/>
              <a:t> форма </a:t>
            </a:r>
            <a:r>
              <a:rPr lang="ru-RU" dirty="0" err="1"/>
              <a:t>гельмінта</a:t>
            </a:r>
            <a:r>
              <a:rPr lang="ru-RU" dirty="0"/>
              <a:t>. </a:t>
            </a:r>
            <a:r>
              <a:rPr lang="ru-RU" dirty="0" err="1"/>
              <a:t>Зрілі</a:t>
            </a:r>
            <a:r>
              <a:rPr lang="ru-RU" dirty="0"/>
              <a:t> членики </a:t>
            </a:r>
            <a:r>
              <a:rPr lang="ru-RU" dirty="0" err="1"/>
              <a:t>гельмінта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фекаліями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мимовільно</a:t>
            </a:r>
            <a:r>
              <a:rPr lang="ru-RU" dirty="0"/>
              <a:t> </a:t>
            </a:r>
            <a:r>
              <a:rPr lang="ru-RU" dirty="0" err="1"/>
              <a:t>виповзають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анального </a:t>
            </a:r>
            <a:r>
              <a:rPr lang="ru-RU" dirty="0" err="1"/>
              <a:t>отвору</a:t>
            </a:r>
            <a:r>
              <a:rPr lang="ru-RU" dirty="0"/>
              <a:t>. </a:t>
            </a:r>
            <a:r>
              <a:rPr lang="ru-RU" dirty="0" err="1"/>
              <a:t>Яйця</a:t>
            </a:r>
            <a:r>
              <a:rPr lang="ru-RU" dirty="0"/>
              <a:t> не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в </a:t>
            </a:r>
            <a:r>
              <a:rPr lang="ru-RU" dirty="0" err="1"/>
              <a:t>зовнішньому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сформовану</a:t>
            </a:r>
            <a:r>
              <a:rPr lang="ru-RU" dirty="0"/>
              <a:t> личинку (</a:t>
            </a:r>
            <a:r>
              <a:rPr lang="ru-RU" dirty="0" err="1"/>
              <a:t>онкосферу</a:t>
            </a:r>
            <a:r>
              <a:rPr lang="ru-RU" dirty="0"/>
              <a:t>).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5988" y="2538413"/>
            <a:ext cx="47720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03848" y="4653136"/>
            <a:ext cx="2397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Збудникехінококозу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Подальший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личинки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проміжному</a:t>
            </a:r>
            <a:r>
              <a:rPr lang="ru-RU" dirty="0"/>
              <a:t> </a:t>
            </a:r>
            <a:r>
              <a:rPr lang="ru-RU" dirty="0" err="1"/>
              <a:t>господарі</a:t>
            </a:r>
            <a:r>
              <a:rPr lang="ru-RU" dirty="0"/>
              <a:t> (</a:t>
            </a:r>
            <a:r>
              <a:rPr lang="ru-RU" dirty="0" err="1"/>
              <a:t>травоїдні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, </a:t>
            </a:r>
            <a:r>
              <a:rPr lang="ru-RU" dirty="0" err="1"/>
              <a:t>гризуни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). Людина </a:t>
            </a:r>
            <a:r>
              <a:rPr lang="ru-RU" dirty="0" err="1"/>
              <a:t>заражається</a:t>
            </a:r>
            <a:r>
              <a:rPr lang="ru-RU" dirty="0"/>
              <a:t> при </a:t>
            </a:r>
            <a:r>
              <a:rPr lang="ru-RU" dirty="0" err="1"/>
              <a:t>ковтанні</a:t>
            </a:r>
            <a:r>
              <a:rPr lang="ru-RU" dirty="0"/>
              <a:t> </a:t>
            </a:r>
            <a:r>
              <a:rPr lang="ru-RU" dirty="0" err="1"/>
              <a:t>яєць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забрудненою</a:t>
            </a:r>
            <a:r>
              <a:rPr lang="ru-RU" dirty="0"/>
              <a:t> </a:t>
            </a:r>
            <a:r>
              <a:rPr lang="ru-RU" dirty="0" err="1"/>
              <a:t>рослинною</a:t>
            </a:r>
            <a:r>
              <a:rPr lang="ru-RU" dirty="0"/>
              <a:t> </a:t>
            </a:r>
            <a:r>
              <a:rPr lang="ru-RU" dirty="0" err="1"/>
              <a:t>їжею</a:t>
            </a:r>
            <a:r>
              <a:rPr lang="ru-RU" dirty="0"/>
              <a:t> (</a:t>
            </a:r>
            <a:r>
              <a:rPr lang="ru-RU" dirty="0" err="1"/>
              <a:t>ягоди</a:t>
            </a:r>
            <a:r>
              <a:rPr lang="ru-RU" dirty="0"/>
              <a:t>, </a:t>
            </a:r>
            <a:r>
              <a:rPr lang="ru-RU" dirty="0" err="1"/>
              <a:t>овочі</a:t>
            </a:r>
            <a:r>
              <a:rPr lang="ru-RU" dirty="0"/>
              <a:t>), </a:t>
            </a:r>
            <a:r>
              <a:rPr lang="ru-RU" dirty="0" err="1"/>
              <a:t>при</a:t>
            </a:r>
            <a:r>
              <a:rPr lang="ru-RU" dirty="0"/>
              <a:t> </a:t>
            </a:r>
            <a:r>
              <a:rPr lang="ru-RU" dirty="0" err="1"/>
              <a:t>контакті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 smtClean="0"/>
              <a:t>інвазованими</a:t>
            </a:r>
            <a:r>
              <a:rPr lang="ru-RU" dirty="0" smtClean="0"/>
              <a:t> </a:t>
            </a:r>
            <a:r>
              <a:rPr lang="ru-RU" dirty="0"/>
              <a:t>собаками, на </a:t>
            </a:r>
            <a:r>
              <a:rPr lang="ru-RU" dirty="0" err="1"/>
              <a:t>хутрі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удосталь</a:t>
            </a:r>
            <a:r>
              <a:rPr lang="ru-RU" dirty="0"/>
              <a:t> </a:t>
            </a:r>
            <a:r>
              <a:rPr lang="ru-RU" dirty="0" err="1"/>
              <a:t>яєць</a:t>
            </a:r>
            <a:r>
              <a:rPr lang="ru-RU" dirty="0"/>
              <a:t> </a:t>
            </a:r>
            <a:r>
              <a:rPr lang="ru-RU" dirty="0" err="1"/>
              <a:t>гельмінтів</a:t>
            </a:r>
            <a:r>
              <a:rPr lang="ru-RU" dirty="0"/>
              <a:t>, </a:t>
            </a:r>
            <a:r>
              <a:rPr lang="ru-RU" dirty="0" err="1"/>
              <a:t>пиття</a:t>
            </a:r>
            <a:r>
              <a:rPr lang="ru-RU" dirty="0"/>
              <a:t> води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забруднених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. </a:t>
            </a:r>
            <a:r>
              <a:rPr lang="ru-RU" dirty="0" err="1"/>
              <a:t>Можливий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інгаляційний</a:t>
            </a:r>
            <a:r>
              <a:rPr lang="ru-RU" dirty="0"/>
              <a:t> шлях </a:t>
            </a:r>
            <a:r>
              <a:rPr lang="ru-RU" dirty="0" err="1"/>
              <a:t>зараження</a:t>
            </a:r>
            <a:r>
              <a:rPr lang="ru-RU" dirty="0"/>
              <a:t>, коли </a:t>
            </a:r>
            <a:r>
              <a:rPr lang="ru-RU" dirty="0" err="1"/>
              <a:t>онкосфери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пилом</a:t>
            </a:r>
            <a:r>
              <a:rPr lang="ru-RU" dirty="0"/>
              <a:t> </a:t>
            </a:r>
            <a:r>
              <a:rPr lang="ru-RU" dirty="0" err="1"/>
              <a:t>потрапляють</a:t>
            </a:r>
            <a:r>
              <a:rPr lang="ru-RU" dirty="0"/>
              <a:t> в </a:t>
            </a:r>
            <a:r>
              <a:rPr lang="ru-RU" dirty="0" err="1"/>
              <a:t>легені</a:t>
            </a:r>
            <a:r>
              <a:rPr lang="ru-RU" dirty="0"/>
              <a:t>. У кишечнику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яєць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</a:t>
            </a:r>
            <a:r>
              <a:rPr lang="ru-RU" dirty="0" err="1"/>
              <a:t>онкосфера</a:t>
            </a:r>
            <a:r>
              <a:rPr lang="ru-RU" dirty="0"/>
              <a:t>, </a:t>
            </a:r>
            <a:r>
              <a:rPr lang="ru-RU" dirty="0" err="1"/>
              <a:t>проникає</a:t>
            </a:r>
            <a:r>
              <a:rPr lang="ru-RU" dirty="0"/>
              <a:t> в </a:t>
            </a:r>
            <a:r>
              <a:rPr lang="ru-RU" dirty="0" err="1"/>
              <a:t>стінку</a:t>
            </a:r>
            <a:r>
              <a:rPr lang="ru-RU" dirty="0"/>
              <a:t> кишки, </a:t>
            </a:r>
            <a:r>
              <a:rPr lang="ru-RU" dirty="0" err="1"/>
              <a:t>потрапляє</a:t>
            </a:r>
            <a:r>
              <a:rPr lang="ru-RU" dirty="0"/>
              <a:t> в кров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печінку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 </a:t>
            </a:r>
            <a:r>
              <a:rPr lang="ru-RU" dirty="0" err="1"/>
              <a:t>онкосфери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осідати</a:t>
            </a:r>
            <a:r>
              <a:rPr lang="ru-RU" dirty="0"/>
              <a:t> в </a:t>
            </a:r>
            <a:r>
              <a:rPr lang="ru-RU" dirty="0" err="1"/>
              <a:t>легенях</a:t>
            </a:r>
            <a:r>
              <a:rPr lang="ru-RU" dirty="0"/>
              <a:t>, головному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органах, де вони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перетворюються</a:t>
            </a:r>
            <a:r>
              <a:rPr lang="ru-RU" dirty="0"/>
              <a:t> в </a:t>
            </a:r>
            <a:r>
              <a:rPr lang="ru-RU" dirty="0" err="1"/>
              <a:t>кісти</a:t>
            </a:r>
            <a:r>
              <a:rPr lang="ru-RU" dirty="0"/>
              <a:t>.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онкосфери</a:t>
            </a:r>
            <a:r>
              <a:rPr lang="ru-RU" dirty="0"/>
              <a:t> в </a:t>
            </a:r>
            <a:r>
              <a:rPr lang="ru-RU" dirty="0" err="1"/>
              <a:t>кісту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тканинах </a:t>
            </a:r>
            <a:r>
              <a:rPr lang="ru-RU" dirty="0" err="1"/>
              <a:t>близько</a:t>
            </a:r>
            <a:r>
              <a:rPr lang="ru-RU" dirty="0"/>
              <a:t> 5 </a:t>
            </a:r>
            <a:r>
              <a:rPr lang="ru-RU" dirty="0" err="1"/>
              <a:t>місяців</a:t>
            </a:r>
            <a:r>
              <a:rPr lang="ru-RU" dirty="0"/>
              <a:t>. В </a:t>
            </a:r>
            <a:r>
              <a:rPr lang="ru-RU" dirty="0" err="1"/>
              <a:t>ураженому</a:t>
            </a:r>
            <a:r>
              <a:rPr lang="ru-RU" dirty="0"/>
              <a:t> </a:t>
            </a:r>
            <a:r>
              <a:rPr lang="ru-RU" dirty="0" err="1"/>
              <a:t>органі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розвинутися</a:t>
            </a:r>
            <a:r>
              <a:rPr lang="ru-RU" dirty="0"/>
              <a:t> одна </a:t>
            </a:r>
            <a:r>
              <a:rPr lang="ru-RU" dirty="0" err="1"/>
              <a:t>кіста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(</a:t>
            </a:r>
            <a:r>
              <a:rPr lang="ru-RU" dirty="0" err="1"/>
              <a:t>полікістоз</a:t>
            </a:r>
            <a:r>
              <a:rPr lang="ru-RU" dirty="0"/>
              <a:t>). </a:t>
            </a:r>
            <a:r>
              <a:rPr lang="ru-RU" dirty="0" err="1"/>
              <a:t>Кіста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2 </a:t>
            </a:r>
            <a:r>
              <a:rPr lang="ru-RU" dirty="0" err="1"/>
              <a:t>оболонки</a:t>
            </a:r>
            <a:r>
              <a:rPr lang="ru-RU" dirty="0"/>
              <a:t> (</a:t>
            </a:r>
            <a:r>
              <a:rPr lang="ru-RU" dirty="0" err="1"/>
              <a:t>зовнішню</a:t>
            </a:r>
            <a:r>
              <a:rPr lang="ru-RU" dirty="0"/>
              <a:t> </a:t>
            </a:r>
            <a:r>
              <a:rPr lang="ru-RU" dirty="0" err="1"/>
              <a:t>кутикулярну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внутрішню</a:t>
            </a:r>
            <a:r>
              <a:rPr lang="ru-RU" dirty="0"/>
              <a:t> </a:t>
            </a:r>
            <a:r>
              <a:rPr lang="ru-RU" dirty="0" err="1"/>
              <a:t>зародкову</a:t>
            </a:r>
            <a:r>
              <a:rPr lang="ru-RU" dirty="0"/>
              <a:t>)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заповнена</a:t>
            </a:r>
            <a:r>
              <a:rPr lang="ru-RU" dirty="0"/>
              <a:t> </a:t>
            </a:r>
            <a:r>
              <a:rPr lang="ru-RU" dirty="0" err="1"/>
              <a:t>рідиною</a:t>
            </a:r>
            <a:r>
              <a:rPr lang="ru-RU" dirty="0"/>
              <a:t>. У </a:t>
            </a:r>
            <a:r>
              <a:rPr lang="ru-RU" dirty="0" err="1"/>
              <a:t>рідкому</a:t>
            </a:r>
            <a:r>
              <a:rPr lang="ru-RU" dirty="0"/>
              <a:t> </a:t>
            </a:r>
            <a:r>
              <a:rPr lang="ru-RU" dirty="0" err="1"/>
              <a:t>вмісті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до 100 </a:t>
            </a:r>
            <a:r>
              <a:rPr lang="ru-RU" dirty="0" err="1"/>
              <a:t>сколексів</a:t>
            </a:r>
            <a:r>
              <a:rPr lang="ru-RU" dirty="0"/>
              <a:t>.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кіст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варіюють</a:t>
            </a:r>
            <a:r>
              <a:rPr lang="ru-RU" dirty="0"/>
              <a:t>: </a:t>
            </a:r>
            <a:r>
              <a:rPr lang="ru-RU" dirty="0" err="1"/>
              <a:t>від</a:t>
            </a:r>
            <a:r>
              <a:rPr lang="ru-RU" dirty="0"/>
              <a:t> 1 см до 40 см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в </a:t>
            </a:r>
            <a:r>
              <a:rPr lang="ru-RU" dirty="0" err="1"/>
              <a:t>діаметрі</a:t>
            </a:r>
            <a:r>
              <a:rPr lang="ru-RU" dirty="0"/>
              <a:t>. </a:t>
            </a:r>
            <a:r>
              <a:rPr lang="ru-RU" dirty="0" err="1"/>
              <a:t>Зародки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, </a:t>
            </a:r>
            <a:r>
              <a:rPr lang="ru-RU" dirty="0" err="1"/>
              <a:t>зберігають</a:t>
            </a:r>
            <a:r>
              <a:rPr lang="ru-RU" dirty="0"/>
              <a:t> </a:t>
            </a:r>
            <a:r>
              <a:rPr lang="ru-RU" dirty="0" err="1"/>
              <a:t>життєздатність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десятиліть</a:t>
            </a:r>
            <a:r>
              <a:rPr lang="ru-RU" dirty="0"/>
              <a:t>. Хвора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небезпеки</a:t>
            </a:r>
            <a:r>
              <a:rPr lang="ru-RU" dirty="0"/>
              <a:t> для </a:t>
            </a:r>
            <a:r>
              <a:rPr lang="ru-RU" dirty="0" err="1"/>
              <a:t>оточуючих</a:t>
            </a:r>
            <a:r>
              <a:rPr lang="ru-RU" dirty="0"/>
              <a:t> не становить.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365104"/>
            <a:ext cx="44862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08104" y="4797152"/>
            <a:ext cx="2136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Ехінококові</a:t>
            </a:r>
            <a:r>
              <a:rPr lang="ru-RU" dirty="0"/>
              <a:t> </a:t>
            </a:r>
            <a:r>
              <a:rPr lang="ru-RU" dirty="0" err="1"/>
              <a:t>кісти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484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Гельмінтози</a:t>
            </a:r>
            <a:r>
              <a:rPr lang="ru-RU" sz="2400" dirty="0"/>
              <a:t> </a:t>
            </a:r>
            <a:r>
              <a:rPr lang="ru-RU" sz="2400" dirty="0" err="1"/>
              <a:t>зустрічаються</a:t>
            </a:r>
            <a:r>
              <a:rPr lang="ru-RU" sz="2400" dirty="0"/>
              <a:t> </a:t>
            </a:r>
            <a:r>
              <a:rPr lang="ru-RU" sz="2400" dirty="0" err="1"/>
              <a:t>повсюдно</a:t>
            </a:r>
            <a:r>
              <a:rPr lang="ru-RU" sz="2400" dirty="0"/>
              <a:t>. На </a:t>
            </a:r>
            <a:r>
              <a:rPr lang="ru-RU" sz="2400" dirty="0" err="1"/>
              <a:t>території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поширені</a:t>
            </a:r>
            <a:r>
              <a:rPr lang="ru-RU" sz="2400" dirty="0"/>
              <a:t> </a:t>
            </a:r>
            <a:r>
              <a:rPr lang="ru-RU" sz="2400" dirty="0" err="1"/>
              <a:t>близько</a:t>
            </a:r>
            <a:r>
              <a:rPr lang="ru-RU" sz="2400" dirty="0"/>
              <a:t> 30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гельмінтів</a:t>
            </a:r>
            <a:r>
              <a:rPr lang="ru-RU" sz="2400" dirty="0"/>
              <a:t>. </a:t>
            </a:r>
            <a:r>
              <a:rPr lang="ru-RU" sz="2400" dirty="0" err="1"/>
              <a:t>Офіційно</a:t>
            </a:r>
            <a:r>
              <a:rPr lang="ru-RU" sz="2400" dirty="0"/>
              <a:t> </a:t>
            </a:r>
            <a:r>
              <a:rPr lang="ru-RU" sz="2400" dirty="0" err="1"/>
              <a:t>щорічно</a:t>
            </a:r>
            <a:r>
              <a:rPr lang="ru-RU" sz="2400" dirty="0"/>
              <a:t> в </a:t>
            </a:r>
            <a:r>
              <a:rPr lang="ru-RU" sz="2400" dirty="0" err="1"/>
              <a:t>нашій</a:t>
            </a:r>
            <a:r>
              <a:rPr lang="ru-RU" sz="2400" dirty="0"/>
              <a:t> </a:t>
            </a:r>
            <a:r>
              <a:rPr lang="ru-RU" sz="2400" dirty="0" err="1"/>
              <a:t>країні</a:t>
            </a:r>
            <a:r>
              <a:rPr lang="ru-RU" sz="2400" dirty="0"/>
              <a:t> </a:t>
            </a:r>
            <a:r>
              <a:rPr lang="ru-RU" sz="2400" dirty="0" err="1"/>
              <a:t>реєструється</a:t>
            </a:r>
            <a:r>
              <a:rPr lang="ru-RU" sz="2400" dirty="0"/>
              <a:t> 400-600 тис. </a:t>
            </a:r>
            <a:r>
              <a:rPr lang="ru-RU" sz="2400" dirty="0" err="1"/>
              <a:t>випадків</a:t>
            </a:r>
            <a:r>
              <a:rPr lang="ru-RU" sz="2400" dirty="0"/>
              <a:t> </a:t>
            </a:r>
            <a:r>
              <a:rPr lang="ru-RU" sz="2400" dirty="0" err="1"/>
              <a:t>гельмінтозів</a:t>
            </a:r>
            <a:r>
              <a:rPr lang="ru-RU" sz="2400" dirty="0"/>
              <a:t>. </a:t>
            </a:r>
          </a:p>
          <a:p>
            <a:pPr algn="just"/>
            <a:r>
              <a:rPr lang="ru-RU" sz="2400" dirty="0"/>
              <a:t>З </a:t>
            </a:r>
            <a:r>
              <a:rPr lang="ru-RU" sz="2400" dirty="0" err="1"/>
              <a:t>урахуванням</a:t>
            </a:r>
            <a:r>
              <a:rPr lang="ru-RU" sz="2400" dirty="0"/>
              <a:t> </a:t>
            </a:r>
            <a:r>
              <a:rPr lang="ru-RU" sz="2400" dirty="0" err="1"/>
              <a:t>біологічних</a:t>
            </a:r>
            <a:r>
              <a:rPr lang="ru-RU" sz="2400" dirty="0"/>
              <a:t> </a:t>
            </a:r>
            <a:r>
              <a:rPr lang="ru-RU" sz="2400" dirty="0" err="1"/>
              <a:t>особливостей</a:t>
            </a:r>
            <a:r>
              <a:rPr lang="ru-RU" sz="2400" dirty="0"/>
              <a:t> </a:t>
            </a:r>
            <a:r>
              <a:rPr lang="ru-RU" sz="2400" dirty="0" err="1"/>
              <a:t>гельмінти</a:t>
            </a:r>
            <a:r>
              <a:rPr lang="ru-RU" sz="2400" dirty="0"/>
              <a:t> </a:t>
            </a:r>
            <a:r>
              <a:rPr lang="ru-RU" sz="2400" dirty="0" err="1"/>
              <a:t>діляться</a:t>
            </a:r>
            <a:r>
              <a:rPr lang="ru-RU" sz="2400" dirty="0"/>
              <a:t> на 3 </a:t>
            </a:r>
            <a:r>
              <a:rPr lang="ru-RU" sz="2400" dirty="0" err="1"/>
              <a:t>класи</a:t>
            </a:r>
            <a:r>
              <a:rPr lang="ru-RU" sz="2400" dirty="0"/>
              <a:t>: </a:t>
            </a:r>
            <a:r>
              <a:rPr lang="ru-RU" sz="2400" dirty="0" err="1"/>
              <a:t>цестоди</a:t>
            </a:r>
            <a:r>
              <a:rPr lang="ru-RU" sz="2400" dirty="0"/>
              <a:t>, </a:t>
            </a:r>
            <a:r>
              <a:rPr lang="ru-RU" sz="2400" dirty="0" err="1"/>
              <a:t>нематоди</a:t>
            </a:r>
            <a:r>
              <a:rPr lang="ru-RU" sz="2400" dirty="0"/>
              <a:t>, </a:t>
            </a:r>
            <a:r>
              <a:rPr lang="ru-RU" sz="2400" dirty="0" err="1"/>
              <a:t>трематоди</a:t>
            </a:r>
            <a:r>
              <a:rPr lang="ru-RU" sz="2400" dirty="0"/>
              <a:t>. </a:t>
            </a:r>
            <a:r>
              <a:rPr lang="ru-RU" sz="2400" dirty="0" err="1"/>
              <a:t>Цестоди</a:t>
            </a:r>
            <a:r>
              <a:rPr lang="ru-RU" sz="2400" dirty="0"/>
              <a:t> (</a:t>
            </a:r>
            <a:r>
              <a:rPr lang="ru-RU" sz="2400" dirty="0" err="1"/>
              <a:t>теніаринхоз</a:t>
            </a:r>
            <a:r>
              <a:rPr lang="ru-RU" sz="2400" dirty="0"/>
              <a:t>, </a:t>
            </a:r>
            <a:r>
              <a:rPr lang="ru-RU" sz="2400" dirty="0" err="1"/>
              <a:t>теніоз</a:t>
            </a:r>
            <a:r>
              <a:rPr lang="ru-RU" sz="2400" dirty="0"/>
              <a:t>, </a:t>
            </a:r>
            <a:r>
              <a:rPr lang="ru-RU" sz="2400" dirty="0" err="1"/>
              <a:t>гіменолепідоз</a:t>
            </a:r>
            <a:r>
              <a:rPr lang="ru-RU" sz="2400" dirty="0"/>
              <a:t>, </a:t>
            </a:r>
            <a:r>
              <a:rPr lang="ru-RU" sz="2400" dirty="0" err="1"/>
              <a:t>ехінококоз</a:t>
            </a:r>
            <a:r>
              <a:rPr lang="ru-RU" sz="2400" dirty="0"/>
              <a:t>, </a:t>
            </a:r>
            <a:r>
              <a:rPr lang="ru-RU" sz="2400" dirty="0" err="1"/>
              <a:t>дифілоботріоз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ін</a:t>
            </a:r>
            <a:r>
              <a:rPr lang="ru-RU" sz="2400" dirty="0"/>
              <a:t>.) - </a:t>
            </a:r>
            <a:r>
              <a:rPr lang="ru-RU" sz="2400" dirty="0" err="1"/>
              <a:t>група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викликані</a:t>
            </a:r>
            <a:r>
              <a:rPr lang="ru-RU" sz="2400" dirty="0"/>
              <a:t> </a:t>
            </a:r>
            <a:r>
              <a:rPr lang="ru-RU" sz="2400" dirty="0" err="1"/>
              <a:t>стрічковими</a:t>
            </a:r>
            <a:r>
              <a:rPr lang="ru-RU" sz="2400" dirty="0"/>
              <a:t> </a:t>
            </a:r>
            <a:r>
              <a:rPr lang="ru-RU" sz="2400" dirty="0" err="1"/>
              <a:t>черв'яками</a:t>
            </a:r>
            <a:r>
              <a:rPr lang="ru-RU" sz="2400" dirty="0"/>
              <a:t>. </a:t>
            </a:r>
            <a:r>
              <a:rPr lang="ru-RU" sz="2400" dirty="0" err="1"/>
              <a:t>Цестоди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стрічкоподібну</a:t>
            </a:r>
            <a:r>
              <a:rPr lang="ru-RU" sz="2400" dirty="0"/>
              <a:t> форму (головку- сколекс, </a:t>
            </a:r>
            <a:r>
              <a:rPr lang="ru-RU" sz="2400" dirty="0" err="1"/>
              <a:t>шийку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членики - </a:t>
            </a:r>
            <a:r>
              <a:rPr lang="ru-RU" sz="2400" dirty="0" err="1"/>
              <a:t>проглотиди</a:t>
            </a:r>
            <a:r>
              <a:rPr lang="ru-RU" sz="2400" dirty="0"/>
              <a:t>). </a:t>
            </a:r>
            <a:r>
              <a:rPr lang="ru-RU" sz="2400" dirty="0" err="1"/>
              <a:t>Відрізняються</a:t>
            </a:r>
            <a:r>
              <a:rPr lang="ru-RU" sz="2400" dirty="0"/>
              <a:t> </a:t>
            </a:r>
            <a:r>
              <a:rPr lang="ru-RU" sz="2400" dirty="0" err="1"/>
              <a:t>розмірами</a:t>
            </a:r>
            <a:r>
              <a:rPr lang="ru-RU" sz="2400" dirty="0"/>
              <a:t> (стробила широкого </a:t>
            </a:r>
            <a:r>
              <a:rPr lang="ru-RU" sz="2400" dirty="0" err="1"/>
              <a:t>стьожака</a:t>
            </a:r>
            <a:r>
              <a:rPr lang="ru-RU" sz="2400" dirty="0"/>
              <a:t> </a:t>
            </a:r>
            <a:r>
              <a:rPr lang="ru-RU" sz="2400" dirty="0" err="1"/>
              <a:t>досягає</a:t>
            </a:r>
            <a:r>
              <a:rPr lang="ru-RU" sz="2400" dirty="0"/>
              <a:t> 10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метрів</a:t>
            </a:r>
            <a:r>
              <a:rPr lang="ru-RU" sz="2400" dirty="0"/>
              <a:t>, а стробила </a:t>
            </a:r>
            <a:r>
              <a:rPr lang="ru-RU" sz="2400" dirty="0" err="1"/>
              <a:t>ехінокока</a:t>
            </a:r>
            <a:r>
              <a:rPr lang="ru-RU" sz="2400" dirty="0"/>
              <a:t> - 3-5 мм). Сколекс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органи</a:t>
            </a:r>
            <a:r>
              <a:rPr lang="ru-RU" sz="2400" dirty="0"/>
              <a:t> </a:t>
            </a:r>
            <a:r>
              <a:rPr lang="ru-RU" sz="2400" dirty="0" err="1"/>
              <a:t>фіксації</a:t>
            </a:r>
            <a:r>
              <a:rPr lang="ru-RU" sz="2400" dirty="0"/>
              <a:t> (</a:t>
            </a:r>
            <a:r>
              <a:rPr lang="ru-RU" sz="2400" dirty="0" err="1"/>
              <a:t>ботрії</a:t>
            </a:r>
            <a:r>
              <a:rPr lang="ru-RU" sz="2400" dirty="0"/>
              <a:t>, присоски, хоботок, </a:t>
            </a:r>
            <a:r>
              <a:rPr lang="ru-RU" sz="2400" dirty="0" err="1"/>
              <a:t>гачки</a:t>
            </a:r>
            <a:r>
              <a:rPr lang="ru-RU" sz="2400" dirty="0"/>
              <a:t>),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гельмінт</a:t>
            </a:r>
            <a:r>
              <a:rPr lang="ru-RU" sz="2400" dirty="0"/>
              <a:t> </a:t>
            </a:r>
            <a:r>
              <a:rPr lang="ru-RU" sz="2400" dirty="0" err="1"/>
              <a:t>прикріплюється</a:t>
            </a:r>
            <a:r>
              <a:rPr lang="ru-RU" sz="2400" dirty="0"/>
              <a:t> до </a:t>
            </a:r>
            <a:r>
              <a:rPr lang="ru-RU" sz="2400" dirty="0" err="1"/>
              <a:t>стінки</a:t>
            </a:r>
            <a:r>
              <a:rPr lang="ru-RU" sz="2400" dirty="0"/>
              <a:t> кишечника. </a:t>
            </a:r>
            <a:r>
              <a:rPr lang="ru-RU" sz="2400" dirty="0" err="1"/>
              <a:t>Дистальні</a:t>
            </a:r>
            <a:r>
              <a:rPr lang="ru-RU" sz="2400" dirty="0"/>
              <a:t> членики </a:t>
            </a:r>
            <a:r>
              <a:rPr lang="ru-RU" sz="2400" dirty="0" err="1"/>
              <a:t>містять</a:t>
            </a:r>
            <a:r>
              <a:rPr lang="ru-RU" sz="2400" dirty="0"/>
              <a:t> матку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яйцями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здатні</a:t>
            </a:r>
            <a:r>
              <a:rPr lang="ru-RU" sz="2400" dirty="0"/>
              <a:t> </a:t>
            </a:r>
            <a:r>
              <a:rPr lang="ru-RU" sz="2400" dirty="0" err="1"/>
              <a:t>відділятися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стробили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пасивно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активно </a:t>
            </a:r>
            <a:r>
              <a:rPr lang="ru-RU" sz="2400" dirty="0" err="1"/>
              <a:t>виходити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кишечника.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Розрізняють</a:t>
            </a:r>
            <a:r>
              <a:rPr lang="ru-RU" sz="1600" dirty="0"/>
              <a:t> 2 </a:t>
            </a:r>
            <a:r>
              <a:rPr lang="ru-RU" sz="1600" dirty="0" err="1"/>
              <a:t>типи</a:t>
            </a:r>
            <a:r>
              <a:rPr lang="ru-RU" sz="1600" dirty="0"/>
              <a:t> </a:t>
            </a:r>
            <a:r>
              <a:rPr lang="ru-RU" sz="1600" dirty="0" err="1"/>
              <a:t>вогнищ</a:t>
            </a:r>
            <a:r>
              <a:rPr lang="ru-RU" sz="1600" dirty="0"/>
              <a:t> </a:t>
            </a:r>
            <a:r>
              <a:rPr lang="ru-RU" sz="1600" dirty="0" err="1"/>
              <a:t>ехінококозу</a:t>
            </a:r>
            <a:r>
              <a:rPr lang="ru-RU" sz="1600" dirty="0"/>
              <a:t> - </a:t>
            </a:r>
            <a:r>
              <a:rPr lang="ru-RU" sz="1600" dirty="0" err="1"/>
              <a:t>природний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антропургічний</a:t>
            </a:r>
            <a:r>
              <a:rPr lang="ru-RU" sz="1600" dirty="0"/>
              <a:t>. </a:t>
            </a:r>
            <a:r>
              <a:rPr lang="ru-RU" sz="1600" dirty="0" err="1"/>
              <a:t>Природне</a:t>
            </a:r>
            <a:r>
              <a:rPr lang="ru-RU" sz="1600" dirty="0"/>
              <a:t> </a:t>
            </a:r>
            <a:r>
              <a:rPr lang="ru-RU" sz="1600" dirty="0" err="1"/>
              <a:t>вогнище</a:t>
            </a:r>
            <a:r>
              <a:rPr lang="ru-RU" sz="1600" dirty="0"/>
              <a:t> </a:t>
            </a:r>
            <a:r>
              <a:rPr lang="ru-RU" sz="1600" dirty="0" err="1"/>
              <a:t>підтримується</a:t>
            </a:r>
            <a:r>
              <a:rPr lang="ru-RU" sz="1600" dirty="0"/>
              <a:t> </a:t>
            </a:r>
            <a:r>
              <a:rPr lang="ru-RU" sz="1600" dirty="0" err="1"/>
              <a:t>травоїдними</a:t>
            </a:r>
            <a:r>
              <a:rPr lang="ru-RU" sz="1600" dirty="0"/>
              <a:t> </a:t>
            </a:r>
            <a:r>
              <a:rPr lang="ru-RU" sz="1600" dirty="0" err="1"/>
              <a:t>тваринами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дикими </a:t>
            </a:r>
            <a:r>
              <a:rPr lang="ru-RU" sz="1600" dirty="0" err="1"/>
              <a:t>хижаками</a:t>
            </a:r>
            <a:r>
              <a:rPr lang="ru-RU" sz="1600" dirty="0"/>
              <a:t>. </a:t>
            </a:r>
            <a:r>
              <a:rPr lang="ru-RU" sz="1600" dirty="0" err="1"/>
              <a:t>Перетворення</a:t>
            </a:r>
            <a:r>
              <a:rPr lang="ru-RU" sz="1600" dirty="0"/>
              <a:t> </a:t>
            </a:r>
            <a:r>
              <a:rPr lang="ru-RU" sz="1600" dirty="0" err="1"/>
              <a:t>личинкової</a:t>
            </a:r>
            <a:r>
              <a:rPr lang="ru-RU" sz="1600" dirty="0"/>
              <a:t> </a:t>
            </a:r>
            <a:r>
              <a:rPr lang="ru-RU" sz="1600" dirty="0" err="1"/>
              <a:t>стадії</a:t>
            </a:r>
            <a:r>
              <a:rPr lang="ru-RU" sz="1600" dirty="0"/>
              <a:t> в </a:t>
            </a:r>
            <a:r>
              <a:rPr lang="ru-RU" sz="1600" dirty="0" err="1"/>
              <a:t>статевозрілу</a:t>
            </a:r>
            <a:r>
              <a:rPr lang="ru-RU" sz="1600" dirty="0"/>
              <a:t> </a:t>
            </a:r>
            <a:r>
              <a:rPr lang="ru-RU" sz="1600" dirty="0" err="1"/>
              <a:t>особину</a:t>
            </a:r>
            <a:r>
              <a:rPr lang="ru-RU" sz="1600" dirty="0"/>
              <a:t> </a:t>
            </a:r>
            <a:r>
              <a:rPr lang="ru-RU" sz="1600" dirty="0" err="1"/>
              <a:t>відбувається</a:t>
            </a:r>
            <a:r>
              <a:rPr lang="ru-RU" sz="1600" dirty="0"/>
              <a:t> </a:t>
            </a:r>
            <a:r>
              <a:rPr lang="ru-RU" sz="1600" dirty="0" err="1"/>
              <a:t>в</a:t>
            </a:r>
            <a:r>
              <a:rPr lang="ru-RU" sz="1600" dirty="0"/>
              <a:t> кишечнику </a:t>
            </a:r>
            <a:r>
              <a:rPr lang="ru-RU" sz="1600" dirty="0" err="1"/>
              <a:t>хижака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з'їв</a:t>
            </a:r>
            <a:r>
              <a:rPr lang="ru-RU" sz="1600" dirty="0"/>
              <a:t> </a:t>
            </a:r>
            <a:r>
              <a:rPr lang="ru-RU" sz="1600" dirty="0" err="1"/>
              <a:t>органи</a:t>
            </a:r>
            <a:r>
              <a:rPr lang="ru-RU" sz="1600" dirty="0"/>
              <a:t> (</a:t>
            </a:r>
            <a:r>
              <a:rPr lang="ru-RU" sz="1600" dirty="0" err="1"/>
              <a:t>печінку</a:t>
            </a:r>
            <a:r>
              <a:rPr lang="ru-RU" sz="1600" dirty="0"/>
              <a:t> </a:t>
            </a:r>
            <a:r>
              <a:rPr lang="ru-RU" sz="1600" dirty="0" err="1"/>
              <a:t>легкі</a:t>
            </a:r>
            <a:r>
              <a:rPr lang="ru-RU" sz="1600" dirty="0"/>
              <a:t>, </a:t>
            </a:r>
            <a:r>
              <a:rPr lang="ru-RU" sz="1600" dirty="0" err="1"/>
              <a:t>нирки</a:t>
            </a:r>
            <a:r>
              <a:rPr lang="ru-RU" sz="1600" dirty="0"/>
              <a:t>) </a:t>
            </a:r>
            <a:r>
              <a:rPr lang="ru-RU" sz="1600" dirty="0" err="1"/>
              <a:t>травоїдної</a:t>
            </a:r>
            <a:r>
              <a:rPr lang="ru-RU" sz="1600" dirty="0"/>
              <a:t> </a:t>
            </a:r>
            <a:r>
              <a:rPr lang="ru-RU" sz="1600" dirty="0" err="1"/>
              <a:t>тварини</a:t>
            </a:r>
            <a:r>
              <a:rPr lang="ru-RU" sz="1600" dirty="0"/>
              <a:t>. У </a:t>
            </a:r>
            <a:r>
              <a:rPr lang="ru-RU" sz="1600" dirty="0" err="1"/>
              <a:t>просвіті</a:t>
            </a:r>
            <a:r>
              <a:rPr lang="ru-RU" sz="1600" dirty="0"/>
              <a:t> кишечника, </a:t>
            </a:r>
            <a:r>
              <a:rPr lang="ru-RU" sz="1600" dirty="0" err="1"/>
              <a:t>наприклад</a:t>
            </a:r>
            <a:r>
              <a:rPr lang="ru-RU" sz="1600" dirty="0"/>
              <a:t> </a:t>
            </a:r>
            <a:r>
              <a:rPr lang="ru-RU" sz="1600" dirty="0" err="1"/>
              <a:t>вовка</a:t>
            </a:r>
            <a:r>
              <a:rPr lang="ru-RU" sz="1600" dirty="0"/>
              <a:t>, </a:t>
            </a:r>
            <a:r>
              <a:rPr lang="ru-RU" sz="1600" dirty="0" err="1"/>
              <a:t>оболонка</a:t>
            </a:r>
            <a:r>
              <a:rPr lang="ru-RU" sz="1600" dirty="0"/>
              <a:t> </a:t>
            </a:r>
            <a:r>
              <a:rPr lang="ru-RU" sz="1600" dirty="0" err="1"/>
              <a:t>кісти</a:t>
            </a:r>
            <a:r>
              <a:rPr lang="ru-RU" sz="1600" dirty="0"/>
              <a:t> </a:t>
            </a:r>
            <a:r>
              <a:rPr lang="ru-RU" sz="1600" dirty="0" err="1"/>
              <a:t>розчиняється</a:t>
            </a:r>
            <a:r>
              <a:rPr lang="ru-RU" sz="1600" dirty="0"/>
              <a:t>, </a:t>
            </a:r>
            <a:r>
              <a:rPr lang="ru-RU" sz="1600" dirty="0" err="1"/>
              <a:t>сколекси</a:t>
            </a:r>
            <a:r>
              <a:rPr lang="ru-RU" sz="1600" dirty="0"/>
              <a:t> </a:t>
            </a:r>
            <a:r>
              <a:rPr lang="ru-RU" sz="1600" dirty="0" err="1"/>
              <a:t>прикріплюються</a:t>
            </a:r>
            <a:r>
              <a:rPr lang="ru-RU" sz="1600" dirty="0"/>
              <a:t> до </a:t>
            </a:r>
            <a:r>
              <a:rPr lang="ru-RU" sz="1600" dirty="0" err="1"/>
              <a:t>слизової</a:t>
            </a:r>
            <a:r>
              <a:rPr lang="ru-RU" sz="1600" dirty="0"/>
              <a:t> </a:t>
            </a:r>
            <a:r>
              <a:rPr lang="ru-RU" sz="1600" dirty="0" err="1"/>
              <a:t>оболонки</a:t>
            </a:r>
            <a:r>
              <a:rPr lang="ru-RU" sz="1600" dirty="0"/>
              <a:t> </a:t>
            </a:r>
            <a:r>
              <a:rPr lang="ru-RU" sz="1600" dirty="0" err="1"/>
              <a:t>тонкої</a:t>
            </a:r>
            <a:r>
              <a:rPr lang="ru-RU" sz="1600" dirty="0"/>
              <a:t> кишки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перетворюються</a:t>
            </a:r>
            <a:r>
              <a:rPr lang="ru-RU" sz="1600" dirty="0"/>
              <a:t> на </a:t>
            </a:r>
            <a:r>
              <a:rPr lang="ru-RU" sz="1600" dirty="0" err="1"/>
              <a:t>статевозрілі</a:t>
            </a:r>
            <a:r>
              <a:rPr lang="ru-RU" sz="1600" dirty="0"/>
              <a:t> </a:t>
            </a:r>
            <a:r>
              <a:rPr lang="ru-RU" sz="1600" dirty="0" err="1"/>
              <a:t>особини</a:t>
            </a:r>
            <a:r>
              <a:rPr lang="ru-RU" sz="1600" dirty="0"/>
              <a:t>. </a:t>
            </a:r>
          </a:p>
          <a:p>
            <a:pPr algn="just"/>
            <a:r>
              <a:rPr lang="ru-RU" sz="1600" dirty="0" err="1" smtClean="0"/>
              <a:t>Антропургічні</a:t>
            </a:r>
            <a:r>
              <a:rPr lang="ru-RU" sz="1600" dirty="0" smtClean="0"/>
              <a:t> </a:t>
            </a:r>
            <a:r>
              <a:rPr lang="ru-RU" sz="1600" dirty="0" err="1"/>
              <a:t>осередки</a:t>
            </a:r>
            <a:r>
              <a:rPr lang="ru-RU" sz="1600" dirty="0"/>
              <a:t> </a:t>
            </a:r>
            <a:r>
              <a:rPr lang="ru-RU" sz="1600" dirty="0" err="1"/>
              <a:t>формують</a:t>
            </a:r>
            <a:r>
              <a:rPr lang="ru-RU" sz="1600" dirty="0"/>
              <a:t> </a:t>
            </a:r>
            <a:r>
              <a:rPr lang="ru-RU" sz="1600" dirty="0" err="1"/>
              <a:t>сільськогосподарські</a:t>
            </a:r>
            <a:r>
              <a:rPr lang="ru-RU" sz="1600" dirty="0"/>
              <a:t> </a:t>
            </a:r>
            <a:r>
              <a:rPr lang="ru-RU" sz="1600" dirty="0" err="1"/>
              <a:t>тварини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собаки. </a:t>
            </a:r>
            <a:r>
              <a:rPr lang="ru-RU" sz="1600" dirty="0" err="1"/>
              <a:t>Ехінококоз</a:t>
            </a:r>
            <a:r>
              <a:rPr lang="ru-RU" sz="1600" dirty="0"/>
              <a:t> особливо </a:t>
            </a:r>
            <a:r>
              <a:rPr lang="ru-RU" sz="1600" dirty="0" err="1"/>
              <a:t>поширений</a:t>
            </a:r>
            <a:r>
              <a:rPr lang="ru-RU" sz="1600" dirty="0"/>
              <a:t> в </a:t>
            </a:r>
            <a:r>
              <a:rPr lang="ru-RU" sz="1600" dirty="0" err="1"/>
              <a:t>країнах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розвиненим</a:t>
            </a:r>
            <a:r>
              <a:rPr lang="ru-RU" sz="1600" dirty="0"/>
              <a:t> </a:t>
            </a:r>
            <a:r>
              <a:rPr lang="ru-RU" sz="1600" dirty="0" err="1"/>
              <a:t>скотарством</a:t>
            </a:r>
            <a:r>
              <a:rPr lang="ru-RU" sz="1600" dirty="0"/>
              <a:t>. </a:t>
            </a:r>
            <a:r>
              <a:rPr lang="ru-RU" sz="1600" dirty="0" err="1"/>
              <a:t>Інвазовані</a:t>
            </a:r>
            <a:r>
              <a:rPr lang="ru-RU" sz="1600" dirty="0"/>
              <a:t> собаки </a:t>
            </a:r>
            <a:r>
              <a:rPr lang="ru-RU" sz="1600" dirty="0" err="1"/>
              <a:t>забруднюють</a:t>
            </a:r>
            <a:r>
              <a:rPr lang="ru-RU" sz="1600" dirty="0"/>
              <a:t> </a:t>
            </a:r>
            <a:r>
              <a:rPr lang="ru-RU" sz="1600" dirty="0" err="1"/>
              <a:t>пасовища</a:t>
            </a:r>
            <a:r>
              <a:rPr lang="ru-RU" sz="1600" dirty="0"/>
              <a:t>, де </a:t>
            </a:r>
            <a:r>
              <a:rPr lang="ru-RU" sz="1600" dirty="0" err="1"/>
              <a:t>заражаються</a:t>
            </a:r>
            <a:r>
              <a:rPr lang="ru-RU" sz="1600" dirty="0"/>
              <a:t> </a:t>
            </a:r>
            <a:r>
              <a:rPr lang="ru-RU" sz="1600" dirty="0" err="1"/>
              <a:t>тіж</a:t>
            </a:r>
            <a:r>
              <a:rPr lang="ru-RU" sz="1600" dirty="0"/>
              <a:t> </a:t>
            </a:r>
            <a:r>
              <a:rPr lang="ru-RU" sz="1600" dirty="0" err="1"/>
              <a:t>вівці</a:t>
            </a:r>
            <a:r>
              <a:rPr lang="ru-RU" sz="1600" dirty="0"/>
              <a:t>, </a:t>
            </a:r>
            <a:r>
              <a:rPr lang="ru-RU" sz="1600" dirty="0" err="1"/>
              <a:t>кози</a:t>
            </a:r>
            <a:r>
              <a:rPr lang="ru-RU" sz="1600" dirty="0"/>
              <a:t>. </a:t>
            </a:r>
            <a:r>
              <a:rPr lang="ru-RU" sz="1600" dirty="0" err="1"/>
              <a:t>Нутрощі</a:t>
            </a:r>
            <a:r>
              <a:rPr lang="ru-RU" sz="1600" dirty="0"/>
              <a:t> </a:t>
            </a:r>
            <a:r>
              <a:rPr lang="ru-RU" sz="1600" dirty="0" err="1"/>
              <a:t>хворих</a:t>
            </a:r>
            <a:r>
              <a:rPr lang="ru-RU" sz="1600" dirty="0"/>
              <a:t> </a:t>
            </a:r>
            <a:r>
              <a:rPr lang="ru-RU" sz="1600" dirty="0" err="1"/>
              <a:t>тварин</a:t>
            </a:r>
            <a:r>
              <a:rPr lang="ru-RU" sz="1600" dirty="0"/>
              <a:t> часто </a:t>
            </a:r>
            <a:r>
              <a:rPr lang="ru-RU" sz="1600" dirty="0" err="1"/>
              <a:t>згодовують</a:t>
            </a:r>
            <a:r>
              <a:rPr lang="ru-RU" sz="1600" dirty="0"/>
              <a:t> собакам. </a:t>
            </a:r>
            <a:r>
              <a:rPr lang="ru-RU" sz="1600" dirty="0" err="1"/>
              <a:t>Зараження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 </a:t>
            </a:r>
            <a:r>
              <a:rPr lang="ru-RU" sz="1600" dirty="0" err="1"/>
              <a:t>можливе</a:t>
            </a:r>
            <a:r>
              <a:rPr lang="ru-RU" sz="1600" dirty="0"/>
              <a:t> як в </a:t>
            </a:r>
            <a:r>
              <a:rPr lang="ru-RU" sz="1600" dirty="0" err="1"/>
              <a:t>природних</a:t>
            </a:r>
            <a:r>
              <a:rPr lang="ru-RU" sz="1600" dirty="0"/>
              <a:t>, так </a:t>
            </a:r>
            <a:r>
              <a:rPr lang="ru-RU" sz="1600" dirty="0" err="1"/>
              <a:t>і</a:t>
            </a:r>
            <a:r>
              <a:rPr lang="ru-RU" sz="1600" dirty="0"/>
              <a:t> в </a:t>
            </a:r>
            <a:r>
              <a:rPr lang="ru-RU" sz="1600" dirty="0" err="1"/>
              <a:t>антропургічних</a:t>
            </a:r>
            <a:r>
              <a:rPr lang="ru-RU" sz="1600" dirty="0"/>
              <a:t> </a:t>
            </a:r>
            <a:r>
              <a:rPr lang="ru-RU" sz="1600" dirty="0" err="1"/>
              <a:t>осередках</a:t>
            </a:r>
            <a:r>
              <a:rPr lang="ru-RU" sz="1600" dirty="0"/>
              <a:t>. </a:t>
            </a:r>
            <a:r>
              <a:rPr lang="ru-RU" sz="1600" dirty="0" err="1"/>
              <a:t>Сприйнятливість</a:t>
            </a:r>
            <a:r>
              <a:rPr lang="ru-RU" sz="1600" dirty="0"/>
              <a:t> до </a:t>
            </a:r>
            <a:r>
              <a:rPr lang="ru-RU" sz="1600" dirty="0" err="1"/>
              <a:t>ехінококоза</a:t>
            </a:r>
            <a:r>
              <a:rPr lang="ru-RU" sz="1600" dirty="0"/>
              <a:t> </a:t>
            </a:r>
            <a:r>
              <a:rPr lang="ru-RU" sz="1600" dirty="0" err="1"/>
              <a:t>загальна</a:t>
            </a:r>
            <a:r>
              <a:rPr lang="ru-RU" sz="1600" dirty="0"/>
              <a:t>. </a:t>
            </a:r>
          </a:p>
          <a:p>
            <a:pPr algn="just"/>
            <a:r>
              <a:rPr lang="ru-RU" sz="1600" dirty="0"/>
              <a:t>Патогенез. </a:t>
            </a:r>
            <a:r>
              <a:rPr lang="ru-RU" sz="1600" dirty="0" err="1"/>
              <a:t>Несприятливий</a:t>
            </a:r>
            <a:r>
              <a:rPr lang="ru-RU" sz="1600" dirty="0"/>
              <a:t> </a:t>
            </a:r>
            <a:r>
              <a:rPr lang="ru-RU" sz="1600" dirty="0" err="1"/>
              <a:t>вплив</a:t>
            </a:r>
            <a:r>
              <a:rPr lang="ru-RU" sz="1600" dirty="0"/>
              <a:t> </a:t>
            </a:r>
            <a:r>
              <a:rPr lang="ru-RU" sz="1600" dirty="0" err="1"/>
              <a:t>гельмінта</a:t>
            </a:r>
            <a:r>
              <a:rPr lang="ru-RU" sz="1600" dirty="0"/>
              <a:t> на </a:t>
            </a:r>
            <a:r>
              <a:rPr lang="ru-RU" sz="1600" dirty="0" err="1"/>
              <a:t>організм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 </a:t>
            </a:r>
            <a:r>
              <a:rPr lang="ru-RU" sz="1600" dirty="0" err="1"/>
              <a:t>обумовлено</a:t>
            </a:r>
            <a:r>
              <a:rPr lang="ru-RU" sz="1600" dirty="0"/>
              <a:t> </a:t>
            </a:r>
            <a:r>
              <a:rPr lang="ru-RU" sz="1600" dirty="0" err="1"/>
              <a:t>механічною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токсико-алергічною</a:t>
            </a:r>
            <a:r>
              <a:rPr lang="ru-RU" sz="1600" dirty="0"/>
              <a:t> </a:t>
            </a:r>
            <a:r>
              <a:rPr lang="ru-RU" sz="1600" dirty="0" err="1"/>
              <a:t>дією</a:t>
            </a:r>
            <a:r>
              <a:rPr lang="ru-RU" sz="1600" dirty="0"/>
              <a:t>. </a:t>
            </a:r>
            <a:r>
              <a:rPr lang="ru-RU" sz="1600" dirty="0" err="1"/>
              <a:t>Ехінококова</a:t>
            </a:r>
            <a:r>
              <a:rPr lang="ru-RU" sz="1600" dirty="0"/>
              <a:t> </a:t>
            </a:r>
            <a:r>
              <a:rPr lang="ru-RU" sz="1600" dirty="0" err="1"/>
              <a:t>кіста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здавлювати</a:t>
            </a:r>
            <a:r>
              <a:rPr lang="ru-RU" sz="1600" dirty="0"/>
              <a:t> </a:t>
            </a:r>
            <a:r>
              <a:rPr lang="ru-RU" sz="1600" dirty="0" err="1"/>
              <a:t>тканини</a:t>
            </a:r>
            <a:r>
              <a:rPr lang="ru-RU" sz="1600" dirty="0"/>
              <a:t> господаря аж до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загибелі</a:t>
            </a:r>
            <a:r>
              <a:rPr lang="ru-RU" sz="1600" dirty="0"/>
              <a:t>. При </a:t>
            </a:r>
            <a:r>
              <a:rPr lang="ru-RU" sz="1600" dirty="0" err="1"/>
              <a:t>печінковій</a:t>
            </a:r>
            <a:r>
              <a:rPr lang="ru-RU" sz="1600" dirty="0"/>
              <a:t> </a:t>
            </a:r>
            <a:r>
              <a:rPr lang="ru-RU" sz="1600" dirty="0" err="1"/>
              <a:t>локалізації</a:t>
            </a:r>
            <a:r>
              <a:rPr lang="ru-RU" sz="1600" dirty="0"/>
              <a:t> </a:t>
            </a:r>
            <a:r>
              <a:rPr lang="ru-RU" sz="1600" dirty="0" err="1"/>
              <a:t>кіста</a:t>
            </a:r>
            <a:r>
              <a:rPr lang="ru-RU" sz="1600" dirty="0"/>
              <a:t> </a:t>
            </a:r>
            <a:r>
              <a:rPr lang="ru-RU" sz="1600" dirty="0" err="1"/>
              <a:t>здавлює</a:t>
            </a:r>
            <a:r>
              <a:rPr lang="ru-RU" sz="1600" dirty="0"/>
              <a:t> </a:t>
            </a:r>
            <a:r>
              <a:rPr lang="ru-RU" sz="1600" dirty="0" err="1"/>
              <a:t>великі</a:t>
            </a:r>
            <a:r>
              <a:rPr lang="ru-RU" sz="1600" dirty="0"/>
              <a:t> </a:t>
            </a:r>
            <a:r>
              <a:rPr lang="ru-RU" sz="1600" dirty="0" err="1"/>
              <a:t>жовчні</a:t>
            </a:r>
            <a:r>
              <a:rPr lang="ru-RU" sz="1600" dirty="0"/>
              <a:t> протоки, </a:t>
            </a:r>
            <a:r>
              <a:rPr lang="ru-RU" sz="1600" dirty="0" err="1"/>
              <a:t>викликаючи</a:t>
            </a:r>
            <a:r>
              <a:rPr lang="ru-RU" sz="1600" dirty="0"/>
              <a:t> </a:t>
            </a:r>
            <a:r>
              <a:rPr lang="ru-RU" sz="1600" dirty="0" err="1"/>
              <a:t>холестаз</a:t>
            </a:r>
            <a:r>
              <a:rPr lang="ru-RU" sz="1600" dirty="0"/>
              <a:t>. При </a:t>
            </a:r>
            <a:r>
              <a:rPr lang="ru-RU" sz="1600" dirty="0" err="1"/>
              <a:t>стисненні</a:t>
            </a:r>
            <a:r>
              <a:rPr lang="ru-RU" sz="1600" dirty="0"/>
              <a:t> </a:t>
            </a:r>
            <a:r>
              <a:rPr lang="ru-RU" sz="1600" dirty="0" err="1"/>
              <a:t>кістою</a:t>
            </a:r>
            <a:r>
              <a:rPr lang="ru-RU" sz="1600" dirty="0"/>
              <a:t> великих </a:t>
            </a:r>
            <a:r>
              <a:rPr lang="ru-RU" sz="1600" dirty="0" err="1"/>
              <a:t>судин</a:t>
            </a:r>
            <a:r>
              <a:rPr lang="ru-RU" sz="1600" dirty="0"/>
              <a:t> </a:t>
            </a:r>
            <a:r>
              <a:rPr lang="ru-RU" sz="1600" dirty="0" err="1"/>
              <a:t>печінки</a:t>
            </a:r>
            <a:r>
              <a:rPr lang="ru-RU" sz="1600" dirty="0"/>
              <a:t> </a:t>
            </a:r>
            <a:r>
              <a:rPr lang="ru-RU" sz="1600" dirty="0" err="1"/>
              <a:t>розвивається</a:t>
            </a:r>
            <a:r>
              <a:rPr lang="ru-RU" sz="1600" dirty="0"/>
              <a:t> </a:t>
            </a:r>
            <a:r>
              <a:rPr lang="ru-RU" sz="1600" dirty="0" err="1"/>
              <a:t>портальна</a:t>
            </a:r>
            <a:r>
              <a:rPr lang="ru-RU" sz="1600" dirty="0"/>
              <a:t> </a:t>
            </a:r>
            <a:r>
              <a:rPr lang="ru-RU" sz="1600" dirty="0" err="1"/>
              <a:t>гіпертензія</a:t>
            </a:r>
            <a:r>
              <a:rPr lang="ru-RU" sz="1600" dirty="0"/>
              <a:t>. </a:t>
            </a:r>
            <a:r>
              <a:rPr lang="ru-RU" sz="1600" dirty="0" err="1"/>
              <a:t>Розрив</a:t>
            </a:r>
            <a:r>
              <a:rPr lang="ru-RU" sz="1600" dirty="0"/>
              <a:t> </a:t>
            </a:r>
            <a:r>
              <a:rPr lang="ru-RU" sz="1600" dirty="0" err="1"/>
              <a:t>кісти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супроводжуватися</a:t>
            </a:r>
            <a:r>
              <a:rPr lang="ru-RU" sz="1600" dirty="0"/>
              <a:t> </a:t>
            </a:r>
            <a:r>
              <a:rPr lang="ru-RU" sz="1600" dirty="0" err="1"/>
              <a:t>анафілактичним</a:t>
            </a:r>
            <a:r>
              <a:rPr lang="ru-RU" sz="1600" dirty="0"/>
              <a:t> шоком через </a:t>
            </a:r>
            <a:r>
              <a:rPr lang="ru-RU" sz="1600" dirty="0" err="1"/>
              <a:t>масивне</a:t>
            </a:r>
            <a:r>
              <a:rPr lang="ru-RU" sz="1600" dirty="0"/>
              <a:t> </a:t>
            </a:r>
            <a:r>
              <a:rPr lang="ru-RU" sz="1600" dirty="0" err="1"/>
              <a:t>надходження</a:t>
            </a:r>
            <a:r>
              <a:rPr lang="ru-RU" sz="1600" dirty="0"/>
              <a:t> в </a:t>
            </a:r>
            <a:r>
              <a:rPr lang="ru-RU" sz="1600" dirty="0" err="1"/>
              <a:t>сенсибілізований</a:t>
            </a:r>
            <a:r>
              <a:rPr lang="ru-RU" sz="1600" dirty="0"/>
              <a:t> </a:t>
            </a:r>
            <a:r>
              <a:rPr lang="ru-RU" sz="1600" dirty="0" err="1"/>
              <a:t>організм</a:t>
            </a:r>
            <a:r>
              <a:rPr lang="ru-RU" sz="1600" dirty="0"/>
              <a:t> </a:t>
            </a:r>
            <a:r>
              <a:rPr lang="ru-RU" sz="1600" dirty="0" err="1"/>
              <a:t>чужорідного</a:t>
            </a:r>
            <a:r>
              <a:rPr lang="ru-RU" sz="1600" dirty="0"/>
              <a:t> </a:t>
            </a:r>
            <a:r>
              <a:rPr lang="ru-RU" sz="1600" dirty="0" err="1"/>
              <a:t>білка</a:t>
            </a:r>
            <a:r>
              <a:rPr lang="ru-RU" sz="1600" dirty="0"/>
              <a:t>. </a:t>
            </a:r>
          </a:p>
          <a:p>
            <a:pPr algn="just"/>
            <a:r>
              <a:rPr lang="ru-RU" sz="1600" dirty="0" err="1"/>
              <a:t>Клініка</a:t>
            </a:r>
            <a:r>
              <a:rPr lang="ru-RU" sz="1600" dirty="0"/>
              <a:t>. </a:t>
            </a:r>
            <a:r>
              <a:rPr lang="ru-RU" sz="1600" dirty="0" err="1"/>
              <a:t>Перші</a:t>
            </a:r>
            <a:r>
              <a:rPr lang="ru-RU" sz="1600" dirty="0"/>
              <a:t> </a:t>
            </a:r>
            <a:r>
              <a:rPr lang="ru-RU" sz="1600" dirty="0" err="1"/>
              <a:t>ознаки</a:t>
            </a:r>
            <a:r>
              <a:rPr lang="ru-RU" sz="1600" dirty="0"/>
              <a:t> </a:t>
            </a:r>
            <a:r>
              <a:rPr lang="ru-RU" sz="1600" dirty="0" err="1"/>
              <a:t>ехінококозу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з'явитися</a:t>
            </a:r>
            <a:r>
              <a:rPr lang="ru-RU" sz="1600" dirty="0"/>
              <a:t> через </a:t>
            </a:r>
            <a:r>
              <a:rPr lang="ru-RU" sz="1600" dirty="0" err="1"/>
              <a:t>кілька</a:t>
            </a:r>
            <a:r>
              <a:rPr lang="ru-RU" sz="1600" dirty="0"/>
              <a:t> </a:t>
            </a:r>
            <a:r>
              <a:rPr lang="ru-RU" sz="1600" dirty="0" err="1"/>
              <a:t>років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зараження</a:t>
            </a:r>
            <a:r>
              <a:rPr lang="ru-RU" sz="1600" dirty="0"/>
              <a:t>. </a:t>
            </a:r>
            <a:r>
              <a:rPr lang="ru-RU" sz="1600" dirty="0" err="1"/>
              <a:t>Клінічні</a:t>
            </a:r>
            <a:r>
              <a:rPr lang="ru-RU" sz="1600" dirty="0"/>
              <a:t> прояви </a:t>
            </a:r>
            <a:r>
              <a:rPr lang="ru-RU" sz="1600" dirty="0" err="1"/>
              <a:t>залежать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локалізації</a:t>
            </a:r>
            <a:r>
              <a:rPr lang="ru-RU" sz="1600" dirty="0"/>
              <a:t> </a:t>
            </a:r>
            <a:r>
              <a:rPr lang="ru-RU" sz="1600" dirty="0" err="1"/>
              <a:t>кіст</a:t>
            </a:r>
            <a:r>
              <a:rPr lang="ru-RU" sz="1600" dirty="0"/>
              <a:t>,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розмірів</a:t>
            </a:r>
            <a:r>
              <a:rPr lang="ru-RU" sz="1600" dirty="0"/>
              <a:t>. При </a:t>
            </a:r>
            <a:r>
              <a:rPr lang="ru-RU" sz="1600" dirty="0" err="1"/>
              <a:t>локалізації</a:t>
            </a:r>
            <a:r>
              <a:rPr lang="ru-RU" sz="1600" dirty="0"/>
              <a:t> </a:t>
            </a:r>
            <a:r>
              <a:rPr lang="ru-RU" sz="1600" dirty="0" err="1"/>
              <a:t>кісти</a:t>
            </a:r>
            <a:r>
              <a:rPr lang="ru-RU" sz="1600" dirty="0"/>
              <a:t> в </a:t>
            </a:r>
            <a:r>
              <a:rPr lang="ru-RU" sz="1600" dirty="0" err="1"/>
              <a:t>печінці</a:t>
            </a:r>
            <a:r>
              <a:rPr lang="ru-RU" sz="1600" dirty="0"/>
              <a:t> </a:t>
            </a:r>
            <a:r>
              <a:rPr lang="ru-RU" sz="1600" dirty="0" err="1"/>
              <a:t>визначається</a:t>
            </a:r>
            <a:r>
              <a:rPr lang="ru-RU" sz="1600" dirty="0"/>
              <a:t> </a:t>
            </a:r>
            <a:r>
              <a:rPr lang="ru-RU" sz="1600" dirty="0" err="1"/>
              <a:t>зниження</a:t>
            </a:r>
            <a:r>
              <a:rPr lang="ru-RU" sz="1600" dirty="0"/>
              <a:t> </a:t>
            </a:r>
            <a:r>
              <a:rPr lang="ru-RU" sz="1600" dirty="0" err="1"/>
              <a:t>апетиту</a:t>
            </a:r>
            <a:r>
              <a:rPr lang="ru-RU" sz="1600" dirty="0"/>
              <a:t>, </a:t>
            </a:r>
            <a:r>
              <a:rPr lang="ru-RU" sz="1600" dirty="0" err="1"/>
              <a:t>відрижка</a:t>
            </a:r>
            <a:r>
              <a:rPr lang="ru-RU" sz="1600" dirty="0"/>
              <a:t>, при </a:t>
            </a:r>
            <a:r>
              <a:rPr lang="ru-RU" sz="1600" dirty="0" err="1"/>
              <a:t>розташуванні</a:t>
            </a:r>
            <a:r>
              <a:rPr lang="ru-RU" sz="1600" dirty="0"/>
              <a:t> </a:t>
            </a:r>
            <a:r>
              <a:rPr lang="ru-RU" sz="1600" dirty="0" err="1"/>
              <a:t>кісти</a:t>
            </a:r>
            <a:r>
              <a:rPr lang="ru-RU" sz="1600" dirty="0"/>
              <a:t> в </a:t>
            </a:r>
            <a:r>
              <a:rPr lang="ru-RU" sz="1600" dirty="0" err="1"/>
              <a:t>області</a:t>
            </a:r>
            <a:r>
              <a:rPr lang="ru-RU" sz="1600" dirty="0"/>
              <a:t> </a:t>
            </a:r>
            <a:r>
              <a:rPr lang="ru-RU" sz="1600" dirty="0" err="1"/>
              <a:t>воріт</a:t>
            </a:r>
            <a:r>
              <a:rPr lang="ru-RU" sz="1600" dirty="0"/>
              <a:t> </a:t>
            </a:r>
            <a:r>
              <a:rPr lang="ru-RU" sz="1600" dirty="0" err="1"/>
              <a:t>печінки</a:t>
            </a:r>
            <a:r>
              <a:rPr lang="ru-RU" sz="1600" dirty="0"/>
              <a:t> - </a:t>
            </a:r>
            <a:r>
              <a:rPr lang="ru-RU" sz="1600" dirty="0" err="1"/>
              <a:t>жовтяниця</a:t>
            </a:r>
            <a:r>
              <a:rPr lang="ru-RU" sz="1600" dirty="0"/>
              <a:t>, </a:t>
            </a:r>
            <a:r>
              <a:rPr lang="ru-RU" sz="1600" dirty="0" err="1"/>
              <a:t>обумовлена</a:t>
            </a:r>
            <a:r>
              <a:rPr lang="ru-RU" sz="1600" dirty="0"/>
              <a:t> </a:t>
            </a:r>
            <a:r>
              <a:rPr lang="ru-RU" sz="1600" dirty="0" err="1"/>
              <a:t>здавленням</a:t>
            </a:r>
            <a:r>
              <a:rPr lang="ru-RU" sz="1600" dirty="0"/>
              <a:t> </a:t>
            </a:r>
            <a:r>
              <a:rPr lang="ru-RU" sz="1600" dirty="0" err="1"/>
              <a:t>жовчної</a:t>
            </a:r>
            <a:r>
              <a:rPr lang="ru-RU" sz="1600" dirty="0"/>
              <a:t> протоки. При </a:t>
            </a:r>
            <a:r>
              <a:rPr lang="ru-RU" sz="1600" dirty="0" err="1"/>
              <a:t>поверхневій</a:t>
            </a:r>
            <a:r>
              <a:rPr lang="ru-RU" sz="1600" dirty="0"/>
              <a:t> </a:t>
            </a:r>
            <a:r>
              <a:rPr lang="ru-RU" sz="1600" dirty="0" err="1"/>
              <a:t>локалізації</a:t>
            </a:r>
            <a:r>
              <a:rPr lang="ru-RU" sz="1600" dirty="0"/>
              <a:t> </a:t>
            </a:r>
            <a:r>
              <a:rPr lang="ru-RU" sz="1600" dirty="0" err="1"/>
              <a:t>кісти</a:t>
            </a:r>
            <a:r>
              <a:rPr lang="ru-RU" sz="1600" dirty="0"/>
              <a:t> в </a:t>
            </a:r>
            <a:r>
              <a:rPr lang="ru-RU" sz="1600" dirty="0" err="1"/>
              <a:t>нижніх</a:t>
            </a:r>
            <a:r>
              <a:rPr lang="ru-RU" sz="1600" dirty="0"/>
              <a:t> </a:t>
            </a:r>
            <a:r>
              <a:rPr lang="ru-RU" sz="1600" dirty="0" err="1"/>
              <a:t>відділах</a:t>
            </a:r>
            <a:r>
              <a:rPr lang="ru-RU" sz="1600" dirty="0"/>
              <a:t> </a:t>
            </a:r>
            <a:r>
              <a:rPr lang="ru-RU" sz="1600" dirty="0" err="1"/>
              <a:t>правої</a:t>
            </a:r>
            <a:r>
              <a:rPr lang="ru-RU" sz="1600" dirty="0"/>
              <a:t> </a:t>
            </a:r>
            <a:r>
              <a:rPr lang="ru-RU" sz="1600" dirty="0" err="1"/>
              <a:t>частки</a:t>
            </a:r>
            <a:r>
              <a:rPr lang="ru-RU" sz="1600" dirty="0"/>
              <a:t> </a:t>
            </a:r>
            <a:r>
              <a:rPr lang="ru-RU" sz="1600" dirty="0" err="1"/>
              <a:t>печінки</a:t>
            </a:r>
            <a:r>
              <a:rPr lang="ru-RU" sz="1600" dirty="0"/>
              <a:t> вона часто </a:t>
            </a:r>
            <a:r>
              <a:rPr lang="ru-RU" sz="1600" dirty="0" err="1"/>
              <a:t>пальпується</a:t>
            </a:r>
            <a:r>
              <a:rPr lang="ru-RU" sz="1600" dirty="0"/>
              <a:t>. </a:t>
            </a:r>
          </a:p>
          <a:p>
            <a:pPr algn="just"/>
            <a:r>
              <a:rPr lang="ru-RU" sz="1600" dirty="0"/>
              <a:t>Прояви </a:t>
            </a:r>
            <a:r>
              <a:rPr lang="ru-RU" sz="1600" dirty="0" err="1"/>
              <a:t>ехінококозу</a:t>
            </a:r>
            <a:r>
              <a:rPr lang="ru-RU" sz="1600" dirty="0"/>
              <a:t> </a:t>
            </a:r>
            <a:r>
              <a:rPr lang="ru-RU" sz="1600" dirty="0" err="1"/>
              <a:t>легень</a:t>
            </a:r>
            <a:r>
              <a:rPr lang="ru-RU" sz="1600" dirty="0"/>
              <a:t>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виявляються</a:t>
            </a:r>
            <a:r>
              <a:rPr lang="ru-RU" sz="1600" dirty="0"/>
              <a:t> </a:t>
            </a:r>
            <a:r>
              <a:rPr lang="ru-RU" sz="1600" dirty="0" err="1"/>
              <a:t>локалізацією</a:t>
            </a:r>
            <a:r>
              <a:rPr lang="ru-RU" sz="1600" dirty="0"/>
              <a:t> </a:t>
            </a:r>
            <a:r>
              <a:rPr lang="ru-RU" sz="1600" dirty="0" err="1"/>
              <a:t>кісти</a:t>
            </a:r>
            <a:r>
              <a:rPr lang="ru-RU" sz="1600" dirty="0"/>
              <a:t>. </a:t>
            </a:r>
            <a:r>
              <a:rPr lang="ru-RU" sz="1600" dirty="0" err="1"/>
              <a:t>Кіста</a:t>
            </a:r>
            <a:r>
              <a:rPr lang="ru-RU" sz="1600" dirty="0"/>
              <a:t>, </a:t>
            </a:r>
            <a:r>
              <a:rPr lang="ru-RU" sz="1600" dirty="0" err="1"/>
              <a:t>розташована</a:t>
            </a:r>
            <a:r>
              <a:rPr lang="ru-RU" sz="1600" dirty="0"/>
              <a:t> </a:t>
            </a:r>
            <a:r>
              <a:rPr lang="ru-RU" sz="1600" dirty="0" err="1"/>
              <a:t>поблизу</a:t>
            </a:r>
            <a:r>
              <a:rPr lang="ru-RU" sz="1600" dirty="0"/>
              <a:t> </a:t>
            </a:r>
            <a:r>
              <a:rPr lang="ru-RU" sz="1600" dirty="0" err="1"/>
              <a:t>плеври</a:t>
            </a:r>
            <a:r>
              <a:rPr lang="ru-RU" sz="1600" dirty="0"/>
              <a:t>, рано </a:t>
            </a:r>
            <a:r>
              <a:rPr lang="ru-RU" sz="1600" dirty="0" err="1"/>
              <a:t>виявляє</a:t>
            </a:r>
            <a:r>
              <a:rPr lang="ru-RU" sz="1600" dirty="0"/>
              <a:t> себе </a:t>
            </a:r>
            <a:r>
              <a:rPr lang="ru-RU" sz="1600" dirty="0" err="1"/>
              <a:t>больовим</a:t>
            </a:r>
            <a:r>
              <a:rPr lang="ru-RU" sz="1600" dirty="0"/>
              <a:t> синдромом. При </a:t>
            </a:r>
            <a:r>
              <a:rPr lang="ru-RU" sz="1600" dirty="0" err="1"/>
              <a:t>локалізації</a:t>
            </a:r>
            <a:r>
              <a:rPr lang="ru-RU" sz="1600" dirty="0"/>
              <a:t> </a:t>
            </a:r>
            <a:r>
              <a:rPr lang="ru-RU" sz="1600" dirty="0" err="1"/>
              <a:t>кісти</a:t>
            </a:r>
            <a:r>
              <a:rPr lang="ru-RU" sz="1600" dirty="0"/>
              <a:t> у </a:t>
            </a:r>
            <a:r>
              <a:rPr lang="ru-RU" sz="1600" dirty="0" err="1"/>
              <a:t>бронхіального</a:t>
            </a:r>
            <a:r>
              <a:rPr lang="ru-RU" sz="1600" dirty="0"/>
              <a:t> </a:t>
            </a:r>
            <a:r>
              <a:rPr lang="ru-RU" sz="1600" dirty="0" err="1"/>
              <a:t>стовбура</a:t>
            </a:r>
            <a:r>
              <a:rPr lang="ru-RU" sz="1600" dirty="0"/>
              <a:t> - </a:t>
            </a:r>
            <a:r>
              <a:rPr lang="ru-RU" sz="1600" dirty="0" err="1"/>
              <a:t>з'являється</a:t>
            </a:r>
            <a:r>
              <a:rPr lang="ru-RU" sz="1600" dirty="0"/>
              <a:t> кашель, </a:t>
            </a:r>
            <a:r>
              <a:rPr lang="ru-RU" sz="1600" dirty="0" err="1"/>
              <a:t>кровохаркання</a:t>
            </a:r>
            <a:r>
              <a:rPr lang="ru-RU" sz="1600" dirty="0"/>
              <a:t>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err="1"/>
              <a:t>Ускладнення</a:t>
            </a:r>
            <a:r>
              <a:rPr lang="ru-RU" sz="1700" dirty="0"/>
              <a:t>. Одним </a:t>
            </a:r>
            <a:r>
              <a:rPr lang="ru-RU" sz="1700" dirty="0" err="1"/>
              <a:t>з</a:t>
            </a:r>
            <a:r>
              <a:rPr lang="ru-RU" sz="1700" dirty="0"/>
              <a:t> </a:t>
            </a:r>
            <a:r>
              <a:rPr lang="ru-RU" sz="1700" dirty="0" err="1"/>
              <a:t>найбільш</a:t>
            </a:r>
            <a:r>
              <a:rPr lang="ru-RU" sz="1700" dirty="0"/>
              <a:t> </a:t>
            </a:r>
            <a:r>
              <a:rPr lang="ru-RU" sz="1700" dirty="0" err="1"/>
              <a:t>важких</a:t>
            </a:r>
            <a:r>
              <a:rPr lang="ru-RU" sz="1700" dirty="0"/>
              <a:t> </a:t>
            </a:r>
            <a:r>
              <a:rPr lang="ru-RU" sz="1700" dirty="0" err="1"/>
              <a:t>ускладнень</a:t>
            </a:r>
            <a:r>
              <a:rPr lang="ru-RU" sz="1700" dirty="0"/>
              <a:t> </a:t>
            </a:r>
            <a:r>
              <a:rPr lang="ru-RU" sz="1700" dirty="0" err="1"/>
              <a:t>є</a:t>
            </a:r>
            <a:r>
              <a:rPr lang="ru-RU" sz="1700" dirty="0"/>
              <a:t> </a:t>
            </a:r>
            <a:r>
              <a:rPr lang="ru-RU" sz="1700" dirty="0" err="1"/>
              <a:t>розрив</a:t>
            </a:r>
            <a:r>
              <a:rPr lang="ru-RU" sz="1700" dirty="0"/>
              <a:t> </a:t>
            </a:r>
            <a:r>
              <a:rPr lang="ru-RU" sz="1700" dirty="0" err="1"/>
              <a:t>кісти</a:t>
            </a:r>
            <a:r>
              <a:rPr lang="ru-RU" sz="1700" dirty="0"/>
              <a:t>. </a:t>
            </a:r>
            <a:r>
              <a:rPr lang="ru-RU" sz="1700" dirty="0" err="1"/>
              <a:t>Наслідком</a:t>
            </a:r>
            <a:r>
              <a:rPr lang="ru-RU" sz="1700" dirty="0"/>
              <a:t> </a:t>
            </a:r>
            <a:r>
              <a:rPr lang="ru-RU" sz="1700" dirty="0" err="1"/>
              <a:t>цього</a:t>
            </a:r>
            <a:r>
              <a:rPr lang="ru-RU" sz="1700" dirty="0"/>
              <a:t> </a:t>
            </a:r>
            <a:r>
              <a:rPr lang="ru-RU" sz="1700" dirty="0" err="1"/>
              <a:t>може</a:t>
            </a:r>
            <a:r>
              <a:rPr lang="ru-RU" sz="1700" dirty="0"/>
              <a:t> бути </a:t>
            </a:r>
            <a:r>
              <a:rPr lang="ru-RU" sz="1700" dirty="0" err="1"/>
              <a:t>анафілактичний</a:t>
            </a:r>
            <a:r>
              <a:rPr lang="ru-RU" sz="1700" dirty="0"/>
              <a:t> шок, </a:t>
            </a:r>
            <a:r>
              <a:rPr lang="ru-RU" sz="1700" dirty="0" err="1"/>
              <a:t>дисімінація</a:t>
            </a:r>
            <a:r>
              <a:rPr lang="ru-RU" sz="1700" dirty="0"/>
              <a:t> </a:t>
            </a:r>
            <a:r>
              <a:rPr lang="ru-RU" sz="1700" dirty="0" err="1"/>
              <a:t>сколексів</a:t>
            </a:r>
            <a:r>
              <a:rPr lang="ru-RU" sz="1700" dirty="0"/>
              <a:t> в </a:t>
            </a:r>
            <a:r>
              <a:rPr lang="ru-RU" sz="1700" dirty="0" err="1"/>
              <a:t>інші</a:t>
            </a:r>
            <a:r>
              <a:rPr lang="ru-RU" sz="1700" dirty="0"/>
              <a:t> </a:t>
            </a:r>
            <a:r>
              <a:rPr lang="ru-RU" sz="1700" dirty="0" err="1"/>
              <a:t>органи</a:t>
            </a:r>
            <a:r>
              <a:rPr lang="ru-RU" sz="1700" dirty="0"/>
              <a:t> </a:t>
            </a:r>
            <a:r>
              <a:rPr lang="ru-RU" sz="1700" dirty="0" err="1"/>
              <a:t>і</a:t>
            </a:r>
            <a:r>
              <a:rPr lang="ru-RU" sz="1700" dirty="0"/>
              <a:t> </a:t>
            </a:r>
            <a:r>
              <a:rPr lang="ru-RU" sz="1700" dirty="0" err="1"/>
              <a:t>тканини</a:t>
            </a:r>
            <a:r>
              <a:rPr lang="ru-RU" sz="1700" dirty="0"/>
              <a:t>, </a:t>
            </a:r>
            <a:r>
              <a:rPr lang="ru-RU" sz="1700" dirty="0" err="1"/>
              <a:t>розвиток</a:t>
            </a:r>
            <a:r>
              <a:rPr lang="ru-RU" sz="1700" dirty="0"/>
              <a:t> </a:t>
            </a:r>
            <a:r>
              <a:rPr lang="ru-RU" sz="1700" dirty="0" err="1"/>
              <a:t>перитоніту</a:t>
            </a:r>
            <a:r>
              <a:rPr lang="ru-RU" sz="1700" dirty="0"/>
              <a:t>, плевриту, </a:t>
            </a:r>
            <a:r>
              <a:rPr lang="ru-RU" sz="1700" dirty="0" err="1"/>
              <a:t>менінгіту</a:t>
            </a:r>
            <a:r>
              <a:rPr lang="ru-RU" sz="1700" dirty="0"/>
              <a:t> та </a:t>
            </a:r>
            <a:r>
              <a:rPr lang="ru-RU" sz="1700" dirty="0" err="1"/>
              <a:t>інших</a:t>
            </a:r>
            <a:r>
              <a:rPr lang="ru-RU" sz="1700" dirty="0"/>
              <a:t> </a:t>
            </a:r>
            <a:r>
              <a:rPr lang="ru-RU" sz="1700" dirty="0" err="1"/>
              <a:t>гострих</a:t>
            </a:r>
            <a:r>
              <a:rPr lang="ru-RU" sz="1700" dirty="0"/>
              <a:t> </a:t>
            </a:r>
            <a:r>
              <a:rPr lang="ru-RU" sz="1700" dirty="0" err="1"/>
              <a:t>запальних</a:t>
            </a:r>
            <a:r>
              <a:rPr lang="ru-RU" sz="1700" dirty="0"/>
              <a:t> </a:t>
            </a:r>
            <a:r>
              <a:rPr lang="ru-RU" sz="1700" dirty="0" err="1"/>
              <a:t>реакцій</a:t>
            </a:r>
            <a:r>
              <a:rPr lang="ru-RU" sz="1700" dirty="0"/>
              <a:t>. </a:t>
            </a:r>
          </a:p>
          <a:p>
            <a:pPr algn="just"/>
            <a:r>
              <a:rPr lang="ru-RU" sz="1700" dirty="0" err="1"/>
              <a:t>Специфічна</a:t>
            </a:r>
            <a:r>
              <a:rPr lang="ru-RU" sz="1700" dirty="0"/>
              <a:t> </a:t>
            </a:r>
            <a:r>
              <a:rPr lang="ru-RU" sz="1700" dirty="0" err="1"/>
              <a:t>діагностика</a:t>
            </a:r>
            <a:r>
              <a:rPr lang="ru-RU" sz="1700" dirty="0"/>
              <a:t>. </a:t>
            </a:r>
            <a:r>
              <a:rPr lang="ru-RU" sz="1700" dirty="0" err="1"/>
              <a:t>Найбільш</a:t>
            </a:r>
            <a:r>
              <a:rPr lang="ru-RU" sz="1700" dirty="0"/>
              <a:t> </a:t>
            </a:r>
            <a:r>
              <a:rPr lang="ru-RU" sz="1700" dirty="0" err="1"/>
              <a:t>широке</a:t>
            </a:r>
            <a:r>
              <a:rPr lang="ru-RU" sz="1700" dirty="0"/>
              <a:t> </a:t>
            </a:r>
            <a:r>
              <a:rPr lang="ru-RU" sz="1700" dirty="0" err="1"/>
              <a:t>поширення</a:t>
            </a:r>
            <a:r>
              <a:rPr lang="ru-RU" sz="1700" dirty="0"/>
              <a:t> </a:t>
            </a:r>
            <a:r>
              <a:rPr lang="ru-RU" sz="1700" dirty="0" err="1"/>
              <a:t>має</a:t>
            </a:r>
            <a:r>
              <a:rPr lang="ru-RU" sz="1700" dirty="0"/>
              <a:t> метод </a:t>
            </a:r>
            <a:r>
              <a:rPr lang="ru-RU" sz="1700" dirty="0" err="1"/>
              <a:t>імуноферментного</a:t>
            </a:r>
            <a:r>
              <a:rPr lang="ru-RU" sz="1700" dirty="0"/>
              <a:t> </a:t>
            </a:r>
            <a:r>
              <a:rPr lang="ru-RU" sz="1700" dirty="0" err="1"/>
              <a:t>аналізу</a:t>
            </a:r>
            <a:r>
              <a:rPr lang="ru-RU" sz="1700" dirty="0"/>
              <a:t> (ІФА) </a:t>
            </a:r>
            <a:r>
              <a:rPr lang="ru-RU" sz="1700" dirty="0" err="1"/>
              <a:t>з</a:t>
            </a:r>
            <a:r>
              <a:rPr lang="ru-RU" sz="1700" dirty="0"/>
              <a:t> </a:t>
            </a:r>
            <a:r>
              <a:rPr lang="ru-RU" sz="1700" dirty="0" err="1"/>
              <a:t>ехінококовим</a:t>
            </a:r>
            <a:r>
              <a:rPr lang="ru-RU" sz="1700" dirty="0"/>
              <a:t> антигеном. </a:t>
            </a:r>
            <a:r>
              <a:rPr lang="ru-RU" sz="1700" dirty="0" err="1"/>
              <a:t>Інформативність</a:t>
            </a:r>
            <a:r>
              <a:rPr lang="ru-RU" sz="1700" dirty="0"/>
              <a:t> </a:t>
            </a:r>
            <a:r>
              <a:rPr lang="ru-RU" sz="1700" dirty="0" err="1"/>
              <a:t>даного</a:t>
            </a:r>
            <a:r>
              <a:rPr lang="ru-RU" sz="1700" dirty="0"/>
              <a:t> методу </a:t>
            </a:r>
            <a:r>
              <a:rPr lang="ru-RU" sz="1700" dirty="0" err="1"/>
              <a:t>досягає</a:t>
            </a:r>
            <a:r>
              <a:rPr lang="ru-RU" sz="1700" dirty="0"/>
              <a:t> 90-97%. </a:t>
            </a:r>
            <a:r>
              <a:rPr lang="ru-RU" sz="1700" dirty="0" err="1"/>
              <a:t>Важливе</a:t>
            </a:r>
            <a:r>
              <a:rPr lang="ru-RU" sz="1700" dirty="0"/>
              <a:t> </a:t>
            </a:r>
            <a:r>
              <a:rPr lang="ru-RU" sz="1700" dirty="0" err="1"/>
              <a:t>значення</a:t>
            </a:r>
            <a:r>
              <a:rPr lang="ru-RU" sz="1700" dirty="0"/>
              <a:t> в </a:t>
            </a:r>
            <a:r>
              <a:rPr lang="ru-RU" sz="1700" dirty="0" err="1"/>
              <a:t>діагностиці</a:t>
            </a:r>
            <a:r>
              <a:rPr lang="ru-RU" sz="1700" dirty="0"/>
              <a:t> </a:t>
            </a:r>
            <a:r>
              <a:rPr lang="ru-RU" sz="1700" dirty="0" err="1"/>
              <a:t>ехінококозу</a:t>
            </a:r>
            <a:r>
              <a:rPr lang="ru-RU" sz="1700" dirty="0"/>
              <a:t> </a:t>
            </a:r>
            <a:r>
              <a:rPr lang="ru-RU" sz="1700" dirty="0" err="1" smtClean="0"/>
              <a:t>мають</a:t>
            </a:r>
            <a:r>
              <a:rPr lang="ru-RU" sz="1700" dirty="0" smtClean="0"/>
              <a:t> </a:t>
            </a:r>
            <a:r>
              <a:rPr lang="ru-RU" sz="1700" dirty="0" err="1"/>
              <a:t>інструментальні</a:t>
            </a:r>
            <a:r>
              <a:rPr lang="ru-RU" sz="1700" dirty="0"/>
              <a:t> </a:t>
            </a:r>
            <a:r>
              <a:rPr lang="ru-RU" sz="1700" dirty="0" err="1"/>
              <a:t>методи</a:t>
            </a:r>
            <a:r>
              <a:rPr lang="ru-RU" sz="1700" dirty="0"/>
              <a:t>: УЗД, </a:t>
            </a:r>
            <a:r>
              <a:rPr lang="ru-RU" sz="1700" dirty="0" err="1"/>
              <a:t>рентгенологічні</a:t>
            </a:r>
            <a:r>
              <a:rPr lang="ru-RU" sz="1700" dirty="0"/>
              <a:t>, </a:t>
            </a:r>
            <a:r>
              <a:rPr lang="ru-RU" sz="1700" dirty="0" err="1"/>
              <a:t>комп'ютерна</a:t>
            </a:r>
            <a:r>
              <a:rPr lang="ru-RU" sz="1700" dirty="0"/>
              <a:t> </a:t>
            </a:r>
            <a:r>
              <a:rPr lang="ru-RU" sz="1700" dirty="0" err="1"/>
              <a:t>томографія</a:t>
            </a:r>
            <a:r>
              <a:rPr lang="ru-RU" sz="1700" dirty="0"/>
              <a:t>. При </a:t>
            </a:r>
            <a:r>
              <a:rPr lang="ru-RU" sz="1700" dirty="0" err="1"/>
              <a:t>прориві</a:t>
            </a:r>
            <a:r>
              <a:rPr lang="ru-RU" sz="1700" dirty="0"/>
              <a:t> </a:t>
            </a:r>
            <a:r>
              <a:rPr lang="ru-RU" sz="1700" dirty="0" err="1"/>
              <a:t>кіст</a:t>
            </a:r>
            <a:r>
              <a:rPr lang="ru-RU" sz="1700" dirty="0"/>
              <a:t> в </a:t>
            </a:r>
            <a:r>
              <a:rPr lang="ru-RU" sz="1700" dirty="0" err="1"/>
              <a:t>просвіт</a:t>
            </a:r>
            <a:r>
              <a:rPr lang="ru-RU" sz="1700" dirty="0"/>
              <a:t> </a:t>
            </a:r>
            <a:r>
              <a:rPr lang="ru-RU" sz="1700" dirty="0" err="1"/>
              <a:t>порожнистих</a:t>
            </a:r>
            <a:r>
              <a:rPr lang="ru-RU" sz="1700" dirty="0"/>
              <a:t> </a:t>
            </a:r>
            <a:r>
              <a:rPr lang="ru-RU" sz="1700" dirty="0" err="1"/>
              <a:t>органів</a:t>
            </a:r>
            <a:r>
              <a:rPr lang="ru-RU" sz="1700" dirty="0"/>
              <a:t> </a:t>
            </a:r>
            <a:r>
              <a:rPr lang="ru-RU" sz="1700" dirty="0" err="1"/>
              <a:t>фрагменти</a:t>
            </a:r>
            <a:r>
              <a:rPr lang="ru-RU" sz="1700" dirty="0"/>
              <a:t> </a:t>
            </a:r>
            <a:r>
              <a:rPr lang="ru-RU" sz="1700" dirty="0" err="1"/>
              <a:t>кіст</a:t>
            </a:r>
            <a:r>
              <a:rPr lang="ru-RU" sz="1700" dirty="0"/>
              <a:t> </a:t>
            </a:r>
            <a:r>
              <a:rPr lang="ru-RU" sz="1700" dirty="0" err="1"/>
              <a:t>і</a:t>
            </a:r>
            <a:r>
              <a:rPr lang="ru-RU" sz="1700" dirty="0"/>
              <a:t> </a:t>
            </a:r>
            <a:r>
              <a:rPr lang="ru-RU" sz="1700" dirty="0" err="1"/>
              <a:t>сколекси</a:t>
            </a:r>
            <a:r>
              <a:rPr lang="ru-RU" sz="1700" dirty="0"/>
              <a:t> </a:t>
            </a:r>
            <a:r>
              <a:rPr lang="ru-RU" sz="1700" dirty="0" err="1"/>
              <a:t>можуть</a:t>
            </a:r>
            <a:r>
              <a:rPr lang="ru-RU" sz="1700" dirty="0"/>
              <a:t> бути </a:t>
            </a:r>
            <a:r>
              <a:rPr lang="ru-RU" sz="1700" dirty="0" err="1"/>
              <a:t>виявлені</a:t>
            </a:r>
            <a:r>
              <a:rPr lang="ru-RU" sz="1700" dirty="0"/>
              <a:t> в </a:t>
            </a:r>
            <a:r>
              <a:rPr lang="ru-RU" sz="1700" dirty="0" err="1"/>
              <a:t>мокроті</a:t>
            </a:r>
            <a:r>
              <a:rPr lang="ru-RU" sz="1700" dirty="0"/>
              <a:t>, дуоденальному </a:t>
            </a:r>
            <a:r>
              <a:rPr lang="ru-RU" sz="1700" dirty="0" err="1"/>
              <a:t>вмісті</a:t>
            </a:r>
            <a:r>
              <a:rPr lang="ru-RU" sz="1700" dirty="0"/>
              <a:t>, </a:t>
            </a:r>
            <a:r>
              <a:rPr lang="ru-RU" sz="1700" dirty="0" err="1"/>
              <a:t>калі</a:t>
            </a:r>
            <a:r>
              <a:rPr lang="ru-RU" sz="1700" dirty="0"/>
              <a:t>. В </a:t>
            </a:r>
            <a:r>
              <a:rPr lang="ru-RU" sz="1700" dirty="0" err="1"/>
              <a:t>загальному</a:t>
            </a:r>
            <a:r>
              <a:rPr lang="ru-RU" sz="1700" dirty="0"/>
              <a:t> </a:t>
            </a:r>
            <a:r>
              <a:rPr lang="ru-RU" sz="1700" dirty="0" err="1"/>
              <a:t>аналізі</a:t>
            </a:r>
            <a:r>
              <a:rPr lang="ru-RU" sz="1700" dirty="0"/>
              <a:t> </a:t>
            </a:r>
            <a:r>
              <a:rPr lang="ru-RU" sz="1700" dirty="0" err="1"/>
              <a:t>крові</a:t>
            </a:r>
            <a:r>
              <a:rPr lang="ru-RU" sz="1700" dirty="0"/>
              <a:t> </a:t>
            </a:r>
            <a:r>
              <a:rPr lang="ru-RU" sz="1700" dirty="0" err="1"/>
              <a:t>виявляється</a:t>
            </a:r>
            <a:r>
              <a:rPr lang="ru-RU" sz="1700" dirty="0"/>
              <a:t> </a:t>
            </a:r>
            <a:r>
              <a:rPr lang="ru-RU" sz="1700" dirty="0" err="1"/>
              <a:t>непостійна</a:t>
            </a:r>
            <a:r>
              <a:rPr lang="ru-RU" sz="1700" dirty="0"/>
              <a:t> </a:t>
            </a:r>
            <a:r>
              <a:rPr lang="ru-RU" sz="1700" dirty="0" err="1"/>
              <a:t>еозинофілія</a:t>
            </a:r>
            <a:r>
              <a:rPr lang="ru-RU" sz="1700" dirty="0"/>
              <a:t> (до 15%), </a:t>
            </a:r>
            <a:r>
              <a:rPr lang="ru-RU" sz="1700" dirty="0" err="1"/>
              <a:t>підвищена</a:t>
            </a:r>
            <a:r>
              <a:rPr lang="ru-RU" sz="1700" dirty="0"/>
              <a:t> ШОЕ. </a:t>
            </a:r>
          </a:p>
          <a:p>
            <a:pPr algn="just"/>
            <a:r>
              <a:rPr lang="ru-RU" sz="1700" dirty="0" err="1"/>
              <a:t>Лікування</a:t>
            </a:r>
            <a:r>
              <a:rPr lang="ru-RU" sz="1700" dirty="0"/>
              <a:t>. </a:t>
            </a:r>
            <a:r>
              <a:rPr lang="ru-RU" sz="1700" dirty="0" err="1"/>
              <a:t>Основний</a:t>
            </a:r>
            <a:r>
              <a:rPr lang="ru-RU" sz="1700" dirty="0"/>
              <a:t> метод - </a:t>
            </a:r>
            <a:r>
              <a:rPr lang="ru-RU" sz="1700" dirty="0" err="1"/>
              <a:t>хірургічний</a:t>
            </a:r>
            <a:r>
              <a:rPr lang="ru-RU" sz="1700" dirty="0"/>
              <a:t>. Для консервативного </a:t>
            </a:r>
            <a:r>
              <a:rPr lang="ru-RU" sz="1700" dirty="0" err="1"/>
              <a:t>лікування</a:t>
            </a:r>
            <a:r>
              <a:rPr lang="ru-RU" sz="1700" dirty="0"/>
              <a:t> </a:t>
            </a:r>
            <a:r>
              <a:rPr lang="ru-RU" sz="1700" dirty="0" err="1"/>
              <a:t>використовують</a:t>
            </a:r>
            <a:r>
              <a:rPr lang="ru-RU" sz="1700" dirty="0"/>
              <a:t> </a:t>
            </a:r>
            <a:r>
              <a:rPr lang="ru-RU" sz="1700" dirty="0" err="1"/>
              <a:t>альбендазол</a:t>
            </a:r>
            <a:r>
              <a:rPr lang="ru-RU" sz="1700" dirty="0"/>
              <a:t>, </a:t>
            </a:r>
            <a:r>
              <a:rPr lang="ru-RU" sz="1700" dirty="0" err="1"/>
              <a:t>який</a:t>
            </a:r>
            <a:r>
              <a:rPr lang="ru-RU" sz="1700" dirty="0"/>
              <a:t> </a:t>
            </a:r>
            <a:r>
              <a:rPr lang="ru-RU" sz="1700" dirty="0" err="1"/>
              <a:t>призначається</a:t>
            </a:r>
            <a:r>
              <a:rPr lang="ru-RU" sz="1700" dirty="0"/>
              <a:t> </a:t>
            </a:r>
            <a:r>
              <a:rPr lang="ru-RU" sz="1700" dirty="0" err="1"/>
              <a:t>хворим</a:t>
            </a:r>
            <a:r>
              <a:rPr lang="ru-RU" sz="1700" dirty="0"/>
              <a:t> </a:t>
            </a:r>
            <a:r>
              <a:rPr lang="ru-RU" sz="1700" dirty="0" err="1"/>
              <a:t>з</a:t>
            </a:r>
            <a:r>
              <a:rPr lang="ru-RU" sz="1700" dirty="0"/>
              <a:t> </a:t>
            </a:r>
            <a:r>
              <a:rPr lang="ru-RU" sz="1700" dirty="0" err="1"/>
              <a:t>розрахунку</a:t>
            </a:r>
            <a:r>
              <a:rPr lang="ru-RU" sz="1700" dirty="0"/>
              <a:t> 10мг / кг в день в 2 </a:t>
            </a:r>
            <a:r>
              <a:rPr lang="ru-RU" sz="1700" dirty="0" err="1"/>
              <a:t>прийоми</a:t>
            </a:r>
            <a:r>
              <a:rPr lang="ru-RU" sz="1700" dirty="0"/>
              <a:t>. Максимальна </a:t>
            </a:r>
            <a:r>
              <a:rPr lang="ru-RU" sz="1700" dirty="0" err="1"/>
              <a:t>добова</a:t>
            </a:r>
            <a:r>
              <a:rPr lang="ru-RU" sz="1700" dirty="0"/>
              <a:t> доза 800 мг. Проводиться 3-4 цикли по 28 </a:t>
            </a:r>
            <a:r>
              <a:rPr lang="ru-RU" sz="1700" dirty="0" err="1"/>
              <a:t>днів</a:t>
            </a:r>
            <a:r>
              <a:rPr lang="ru-RU" sz="1700" dirty="0"/>
              <a:t> </a:t>
            </a:r>
            <a:r>
              <a:rPr lang="ru-RU" sz="1700" dirty="0" err="1"/>
              <a:t>з</a:t>
            </a:r>
            <a:r>
              <a:rPr lang="ru-RU" sz="1700" dirty="0"/>
              <a:t> 14 - денною </a:t>
            </a:r>
            <a:r>
              <a:rPr lang="ru-RU" sz="1700" dirty="0" err="1"/>
              <a:t>перервою</a:t>
            </a:r>
            <a:r>
              <a:rPr lang="ru-RU" sz="1700" dirty="0"/>
              <a:t> </a:t>
            </a:r>
            <a:r>
              <a:rPr lang="ru-RU" sz="1700" dirty="0" err="1"/>
              <a:t>між</a:t>
            </a:r>
            <a:r>
              <a:rPr lang="ru-RU" sz="1700" dirty="0"/>
              <a:t> циклами. </a:t>
            </a:r>
            <a:r>
              <a:rPr lang="ru-RU" sz="1700" dirty="0" err="1"/>
              <a:t>Ефективність</a:t>
            </a:r>
            <a:r>
              <a:rPr lang="ru-RU" sz="1700" dirty="0"/>
              <a:t> курсу </a:t>
            </a:r>
            <a:r>
              <a:rPr lang="ru-RU" sz="1700" dirty="0" err="1"/>
              <a:t>лікування</a:t>
            </a:r>
            <a:r>
              <a:rPr lang="ru-RU" sz="1700" dirty="0"/>
              <a:t> </a:t>
            </a:r>
            <a:r>
              <a:rPr lang="ru-RU" sz="1700" dirty="0" err="1"/>
              <a:t>складає</a:t>
            </a:r>
            <a:r>
              <a:rPr lang="ru-RU" sz="1700" dirty="0"/>
              <a:t> </a:t>
            </a:r>
            <a:r>
              <a:rPr lang="ru-RU" sz="1700" dirty="0" err="1"/>
              <a:t>від</a:t>
            </a:r>
            <a:r>
              <a:rPr lang="ru-RU" sz="1700" dirty="0"/>
              <a:t> 40 до 70%. </a:t>
            </a:r>
            <a:r>
              <a:rPr lang="ru-RU" sz="1700" dirty="0" err="1"/>
              <a:t>Застосування</a:t>
            </a:r>
            <a:r>
              <a:rPr lang="ru-RU" sz="1700" dirty="0"/>
              <a:t> </a:t>
            </a:r>
            <a:r>
              <a:rPr lang="ru-RU" sz="1700" dirty="0" err="1"/>
              <a:t>альбендазола</a:t>
            </a:r>
            <a:r>
              <a:rPr lang="ru-RU" sz="1700" dirty="0"/>
              <a:t> </a:t>
            </a:r>
            <a:r>
              <a:rPr lang="ru-RU" sz="1700" dirty="0" err="1"/>
              <a:t>завжди</a:t>
            </a:r>
            <a:r>
              <a:rPr lang="ru-RU" sz="1700" dirty="0"/>
              <a:t> </a:t>
            </a:r>
            <a:r>
              <a:rPr lang="ru-RU" sz="1700" dirty="0" err="1"/>
              <a:t>виправдане</a:t>
            </a:r>
            <a:r>
              <a:rPr lang="ru-RU" sz="1700" dirty="0"/>
              <a:t> в </a:t>
            </a:r>
            <a:r>
              <a:rPr lang="ru-RU" sz="1700" dirty="0" err="1"/>
              <a:t>неоперабельних</a:t>
            </a:r>
            <a:r>
              <a:rPr lang="ru-RU" sz="1700" dirty="0"/>
              <a:t> </a:t>
            </a:r>
            <a:r>
              <a:rPr lang="ru-RU" sz="1700" dirty="0" err="1"/>
              <a:t>випадках</a:t>
            </a:r>
            <a:r>
              <a:rPr lang="ru-RU" sz="1700" dirty="0"/>
              <a:t>. </a:t>
            </a:r>
            <a:r>
              <a:rPr lang="ru-RU" sz="1700" dirty="0" err="1"/>
              <a:t>Хірургічне</a:t>
            </a:r>
            <a:r>
              <a:rPr lang="ru-RU" sz="1700" dirty="0"/>
              <a:t> та </a:t>
            </a:r>
            <a:r>
              <a:rPr lang="ru-RU" sz="1700" dirty="0" err="1"/>
              <a:t>консервативне</a:t>
            </a:r>
            <a:r>
              <a:rPr lang="ru-RU" sz="1700" dirty="0"/>
              <a:t> </a:t>
            </a:r>
            <a:r>
              <a:rPr lang="ru-RU" sz="1700" dirty="0" err="1"/>
              <a:t>лікування</a:t>
            </a:r>
            <a:r>
              <a:rPr lang="ru-RU" sz="1700" dirty="0"/>
              <a:t> </a:t>
            </a:r>
            <a:r>
              <a:rPr lang="ru-RU" sz="1700" dirty="0" err="1"/>
              <a:t>доповнюють</a:t>
            </a:r>
            <a:r>
              <a:rPr lang="ru-RU" sz="1700" dirty="0"/>
              <a:t> один одного </a:t>
            </a:r>
            <a:r>
              <a:rPr lang="ru-RU" sz="1700" dirty="0" err="1"/>
              <a:t>і</a:t>
            </a:r>
            <a:r>
              <a:rPr lang="ru-RU" sz="1700" dirty="0"/>
              <a:t> </a:t>
            </a:r>
            <a:r>
              <a:rPr lang="ru-RU" sz="1700" dirty="0" err="1"/>
              <a:t>вимагають</a:t>
            </a:r>
            <a:r>
              <a:rPr lang="ru-RU" sz="1700" dirty="0"/>
              <a:t> </a:t>
            </a:r>
            <a:r>
              <a:rPr lang="ru-RU" sz="1700" dirty="0" err="1"/>
              <a:t>суворого</a:t>
            </a:r>
            <a:r>
              <a:rPr lang="ru-RU" sz="1700" dirty="0"/>
              <a:t> </a:t>
            </a:r>
            <a:r>
              <a:rPr lang="ru-RU" sz="1700" dirty="0" err="1"/>
              <a:t>індивідуального</a:t>
            </a:r>
            <a:r>
              <a:rPr lang="ru-RU" sz="1700" dirty="0"/>
              <a:t> </a:t>
            </a:r>
            <a:r>
              <a:rPr lang="ru-RU" sz="1700" dirty="0" err="1"/>
              <a:t>підходу</a:t>
            </a:r>
            <a:r>
              <a:rPr lang="ru-RU" sz="1700" dirty="0"/>
              <a:t>. </a:t>
            </a:r>
          </a:p>
          <a:p>
            <a:pPr algn="just"/>
            <a:r>
              <a:rPr lang="ru-RU" sz="1700" dirty="0" err="1"/>
              <a:t>Диспансерне</a:t>
            </a:r>
            <a:r>
              <a:rPr lang="ru-RU" sz="1700" dirty="0"/>
              <a:t> </a:t>
            </a:r>
            <a:r>
              <a:rPr lang="ru-RU" sz="1700" dirty="0" err="1"/>
              <a:t>спостереження</a:t>
            </a:r>
            <a:r>
              <a:rPr lang="ru-RU" sz="1700" dirty="0"/>
              <a:t> за людьми, </a:t>
            </a:r>
            <a:r>
              <a:rPr lang="ru-RU" sz="1700" dirty="0" err="1"/>
              <a:t>які</a:t>
            </a:r>
            <a:r>
              <a:rPr lang="ru-RU" sz="1700" dirty="0"/>
              <a:t> </a:t>
            </a:r>
            <a:r>
              <a:rPr lang="ru-RU" sz="1700" dirty="0" err="1"/>
              <a:t>перехворіли</a:t>
            </a:r>
            <a:r>
              <a:rPr lang="ru-RU" sz="1700" dirty="0"/>
              <a:t> на </a:t>
            </a:r>
            <a:r>
              <a:rPr lang="ru-RU" sz="1700" dirty="0" err="1"/>
              <a:t>ехінококоз</a:t>
            </a:r>
            <a:r>
              <a:rPr lang="ru-RU" sz="1700" dirty="0"/>
              <a:t> </a:t>
            </a:r>
            <a:r>
              <a:rPr lang="ru-RU" sz="1700" dirty="0" err="1"/>
              <a:t>після</a:t>
            </a:r>
            <a:r>
              <a:rPr lang="ru-RU" sz="1700" dirty="0"/>
              <a:t> </a:t>
            </a:r>
            <a:r>
              <a:rPr lang="ru-RU" sz="1700" dirty="0" err="1"/>
              <a:t>операції</a:t>
            </a:r>
            <a:r>
              <a:rPr lang="ru-RU" sz="1700" dirty="0"/>
              <a:t> становить не </a:t>
            </a:r>
            <a:r>
              <a:rPr lang="ru-RU" sz="1700" dirty="0" err="1"/>
              <a:t>менше</a:t>
            </a:r>
            <a:r>
              <a:rPr lang="ru-RU" sz="1700" dirty="0"/>
              <a:t> 8 </a:t>
            </a:r>
            <a:r>
              <a:rPr lang="ru-RU" sz="1700" dirty="0" err="1"/>
              <a:t>років</a:t>
            </a:r>
            <a:r>
              <a:rPr lang="ru-RU" sz="1700" dirty="0"/>
              <a:t>. </a:t>
            </a:r>
            <a:r>
              <a:rPr lang="ru-RU" sz="1700" dirty="0" err="1"/>
              <a:t>Хворі</a:t>
            </a:r>
            <a:r>
              <a:rPr lang="ru-RU" sz="1700" dirty="0"/>
              <a:t> не </a:t>
            </a:r>
            <a:r>
              <a:rPr lang="ru-RU" sz="1700" dirty="0" err="1"/>
              <a:t>рідше</a:t>
            </a:r>
            <a:r>
              <a:rPr lang="ru-RU" sz="1700" dirty="0"/>
              <a:t> 1 разу на 2 роки </a:t>
            </a:r>
            <a:r>
              <a:rPr lang="ru-RU" sz="1700" dirty="0" err="1"/>
              <a:t>проходять</a:t>
            </a:r>
            <a:r>
              <a:rPr lang="ru-RU" sz="1700" dirty="0"/>
              <a:t> </a:t>
            </a:r>
            <a:r>
              <a:rPr lang="ru-RU" sz="1700" dirty="0" err="1"/>
              <a:t>огляд</a:t>
            </a:r>
            <a:r>
              <a:rPr lang="ru-RU" sz="1700" dirty="0"/>
              <a:t> </a:t>
            </a:r>
            <a:r>
              <a:rPr lang="ru-RU" sz="1700" dirty="0" err="1"/>
              <a:t>лікарями</a:t>
            </a:r>
            <a:r>
              <a:rPr lang="ru-RU" sz="1700" dirty="0"/>
              <a:t> </a:t>
            </a:r>
            <a:r>
              <a:rPr lang="ru-RU" sz="1700" dirty="0" err="1"/>
              <a:t>спеціалістами</a:t>
            </a:r>
            <a:r>
              <a:rPr lang="ru-RU" sz="1700" dirty="0"/>
              <a:t> (</a:t>
            </a:r>
            <a:r>
              <a:rPr lang="ru-RU" sz="1700" dirty="0" err="1"/>
              <a:t>гастроентеролог</a:t>
            </a:r>
            <a:r>
              <a:rPr lang="ru-RU" sz="1700" dirty="0"/>
              <a:t>, пульмонолог, невропатолог та </a:t>
            </a:r>
            <a:r>
              <a:rPr lang="ru-RU" sz="1700" dirty="0" err="1"/>
              <a:t>інші</a:t>
            </a:r>
            <a:r>
              <a:rPr lang="ru-RU" sz="1700" dirty="0"/>
              <a:t>, в </a:t>
            </a:r>
            <a:r>
              <a:rPr lang="ru-RU" sz="1700" dirty="0" err="1"/>
              <a:t>залежності</a:t>
            </a:r>
            <a:r>
              <a:rPr lang="ru-RU" sz="1700" dirty="0"/>
              <a:t> </a:t>
            </a:r>
            <a:r>
              <a:rPr lang="ru-RU" sz="1700" dirty="0" err="1"/>
              <a:t>від</a:t>
            </a:r>
            <a:r>
              <a:rPr lang="ru-RU" sz="1700" dirty="0"/>
              <a:t> </a:t>
            </a:r>
            <a:r>
              <a:rPr lang="ru-RU" sz="1700" dirty="0" err="1"/>
              <a:t>первинної</a:t>
            </a:r>
            <a:r>
              <a:rPr lang="ru-RU" sz="1700" dirty="0"/>
              <a:t> </a:t>
            </a:r>
            <a:r>
              <a:rPr lang="ru-RU" sz="1700" dirty="0" err="1"/>
              <a:t>локалізації</a:t>
            </a:r>
            <a:r>
              <a:rPr lang="ru-RU" sz="1700" dirty="0"/>
              <a:t> </a:t>
            </a:r>
            <a:r>
              <a:rPr lang="ru-RU" sz="1700" dirty="0" err="1"/>
              <a:t>ехінокока</a:t>
            </a:r>
            <a:r>
              <a:rPr lang="ru-RU" sz="1700" dirty="0"/>
              <a:t>), </a:t>
            </a:r>
            <a:r>
              <a:rPr lang="ru-RU" sz="1700" dirty="0" err="1"/>
              <a:t>їм</a:t>
            </a:r>
            <a:r>
              <a:rPr lang="ru-RU" sz="1700" dirty="0"/>
              <a:t> </a:t>
            </a:r>
            <a:r>
              <a:rPr lang="ru-RU" sz="1700" dirty="0" err="1"/>
              <a:t>проводять</a:t>
            </a:r>
            <a:r>
              <a:rPr lang="ru-RU" sz="1700" dirty="0"/>
              <a:t> </a:t>
            </a:r>
            <a:r>
              <a:rPr lang="ru-RU" sz="1700" dirty="0" err="1"/>
              <a:t>інструментальні</a:t>
            </a:r>
            <a:r>
              <a:rPr lang="ru-RU" sz="1700" dirty="0"/>
              <a:t> та </a:t>
            </a:r>
            <a:r>
              <a:rPr lang="ru-RU" sz="1700" dirty="0" err="1"/>
              <a:t>серологічні</a:t>
            </a:r>
            <a:r>
              <a:rPr lang="ru-RU" sz="1700" dirty="0"/>
              <a:t> </a:t>
            </a:r>
            <a:r>
              <a:rPr lang="ru-RU" sz="1700" dirty="0" err="1"/>
              <a:t>дослідження</a:t>
            </a:r>
            <a:r>
              <a:rPr lang="ru-RU" sz="1700" dirty="0"/>
              <a:t>. </a:t>
            </a:r>
          </a:p>
          <a:p>
            <a:pPr algn="just"/>
            <a:r>
              <a:rPr lang="ru-RU" sz="1700" dirty="0" err="1"/>
              <a:t>Профілактика</a:t>
            </a:r>
            <a:r>
              <a:rPr lang="ru-RU" sz="1700" dirty="0"/>
              <a:t>. </a:t>
            </a:r>
            <a:r>
              <a:rPr lang="ru-RU" sz="1700" dirty="0" err="1"/>
              <a:t>Ретельне</a:t>
            </a:r>
            <a:r>
              <a:rPr lang="ru-RU" sz="1700" dirty="0"/>
              <a:t> </a:t>
            </a:r>
            <a:r>
              <a:rPr lang="ru-RU" sz="1700" dirty="0" err="1"/>
              <a:t>дотримання</a:t>
            </a:r>
            <a:r>
              <a:rPr lang="ru-RU" sz="1700" dirty="0"/>
              <a:t> правил </a:t>
            </a:r>
            <a:r>
              <a:rPr lang="ru-RU" sz="1700" dirty="0" err="1"/>
              <a:t>особистої</a:t>
            </a:r>
            <a:r>
              <a:rPr lang="ru-RU" sz="1700" dirty="0"/>
              <a:t> </a:t>
            </a:r>
            <a:r>
              <a:rPr lang="ru-RU" sz="1700" dirty="0" err="1"/>
              <a:t>гігієни</a:t>
            </a:r>
            <a:r>
              <a:rPr lang="ru-RU" sz="1700" dirty="0"/>
              <a:t> при </a:t>
            </a:r>
            <a:r>
              <a:rPr lang="ru-RU" sz="1700" dirty="0" err="1"/>
              <a:t>догляді</a:t>
            </a:r>
            <a:r>
              <a:rPr lang="ru-RU" sz="1700" dirty="0"/>
              <a:t> за </a:t>
            </a:r>
            <a:r>
              <a:rPr lang="ru-RU" sz="1700" dirty="0" err="1"/>
              <a:t>тваринами</a:t>
            </a:r>
            <a:r>
              <a:rPr lang="ru-RU" sz="1700" dirty="0"/>
              <a:t>, </a:t>
            </a:r>
            <a:r>
              <a:rPr lang="ru-RU" sz="1700" dirty="0" err="1"/>
              <a:t>зборі</a:t>
            </a:r>
            <a:r>
              <a:rPr lang="ru-RU" sz="1700" dirty="0"/>
              <a:t> </a:t>
            </a:r>
            <a:r>
              <a:rPr lang="ru-RU" sz="1700" dirty="0" err="1"/>
              <a:t>ягід</a:t>
            </a:r>
            <a:r>
              <a:rPr lang="ru-RU" sz="1700" dirty="0"/>
              <a:t>; </a:t>
            </a:r>
            <a:r>
              <a:rPr lang="ru-RU" sz="1700" dirty="0" err="1"/>
              <a:t>вибракування</a:t>
            </a:r>
            <a:r>
              <a:rPr lang="ru-RU" sz="1700" dirty="0"/>
              <a:t> </a:t>
            </a:r>
            <a:r>
              <a:rPr lang="ru-RU" sz="1700" dirty="0" err="1"/>
              <a:t>і</a:t>
            </a:r>
            <a:r>
              <a:rPr lang="ru-RU" sz="1700" dirty="0"/>
              <a:t> </a:t>
            </a:r>
            <a:r>
              <a:rPr lang="ru-RU" sz="1700" dirty="0" err="1"/>
              <a:t>знищення</a:t>
            </a:r>
            <a:r>
              <a:rPr lang="ru-RU" sz="1700" dirty="0"/>
              <a:t> туш </a:t>
            </a:r>
            <a:r>
              <a:rPr lang="ru-RU" sz="1700" dirty="0" err="1"/>
              <a:t>свійських</a:t>
            </a:r>
            <a:r>
              <a:rPr lang="ru-RU" sz="1700" dirty="0"/>
              <a:t> </a:t>
            </a:r>
            <a:r>
              <a:rPr lang="ru-RU" sz="1700" dirty="0" err="1"/>
              <a:t>тварин</a:t>
            </a:r>
            <a:r>
              <a:rPr lang="ru-RU" sz="1700" dirty="0"/>
              <a:t>, </a:t>
            </a:r>
            <a:r>
              <a:rPr lang="ru-RU" sz="1700" dirty="0" err="1"/>
              <a:t>заражених</a:t>
            </a:r>
            <a:r>
              <a:rPr lang="ru-RU" sz="1700" dirty="0"/>
              <a:t> </a:t>
            </a:r>
            <a:r>
              <a:rPr lang="ru-RU" sz="1700" dirty="0" err="1"/>
              <a:t>ехінококозом</a:t>
            </a:r>
            <a:r>
              <a:rPr lang="ru-RU" sz="1700" dirty="0"/>
              <a:t>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Гіменолепідоз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/>
              <a:t>Етіологія</a:t>
            </a:r>
            <a:r>
              <a:rPr lang="ru-RU" b="1" dirty="0"/>
              <a:t>. </a:t>
            </a:r>
            <a:r>
              <a:rPr lang="ru-RU" b="1" dirty="0" err="1"/>
              <a:t>Збудник</a:t>
            </a:r>
            <a:r>
              <a:rPr lang="ru-RU" b="1" dirty="0"/>
              <a:t> </a:t>
            </a:r>
            <a:r>
              <a:rPr lang="ru-RU" b="1" dirty="0" err="1"/>
              <a:t>гіменолепідозу</a:t>
            </a:r>
            <a:r>
              <a:rPr lang="ru-RU" b="1" dirty="0"/>
              <a:t> - </a:t>
            </a:r>
            <a:r>
              <a:rPr lang="en-US" b="1" dirty="0" err="1"/>
              <a:t>Hymenolepis</a:t>
            </a:r>
            <a:r>
              <a:rPr lang="en-US" b="1" dirty="0"/>
              <a:t> nana - </a:t>
            </a:r>
            <a:r>
              <a:rPr lang="ru-RU" b="1" dirty="0"/>
              <a:t>цестода </a:t>
            </a:r>
            <a:r>
              <a:rPr lang="ru-RU" b="1" dirty="0" err="1"/>
              <a:t>розміром</a:t>
            </a:r>
            <a:r>
              <a:rPr lang="ru-RU" b="1" dirty="0"/>
              <a:t> 1-3 см. Сколекс </a:t>
            </a:r>
            <a:r>
              <a:rPr lang="ru-RU" b="1" dirty="0" err="1"/>
              <a:t>має</a:t>
            </a:r>
            <a:r>
              <a:rPr lang="ru-RU" b="1" dirty="0"/>
              <a:t> 4 присоски, хоботок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віночком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20 </a:t>
            </a:r>
            <a:r>
              <a:rPr lang="ru-RU" b="1" dirty="0" err="1"/>
              <a:t>гаків</a:t>
            </a:r>
            <a:r>
              <a:rPr lang="ru-RU" b="1" dirty="0"/>
              <a:t>. </a:t>
            </a:r>
            <a:r>
              <a:rPr lang="ru-RU" b="1" dirty="0" err="1"/>
              <a:t>Стробіла</a:t>
            </a:r>
            <a:r>
              <a:rPr lang="ru-RU" b="1" dirty="0"/>
              <a:t> </a:t>
            </a:r>
            <a:r>
              <a:rPr lang="ru-RU" b="1" dirty="0" err="1"/>
              <a:t>складається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великого числа </a:t>
            </a:r>
            <a:r>
              <a:rPr lang="ru-RU" b="1" dirty="0" err="1"/>
              <a:t>гермафродитних</a:t>
            </a:r>
            <a:r>
              <a:rPr lang="ru-RU" b="1" dirty="0"/>
              <a:t> </a:t>
            </a:r>
            <a:r>
              <a:rPr lang="ru-RU" b="1" dirty="0" err="1"/>
              <a:t>члеників</a:t>
            </a:r>
            <a:r>
              <a:rPr lang="ru-RU" b="1" dirty="0"/>
              <a:t>. </a:t>
            </a:r>
            <a:r>
              <a:rPr lang="ru-RU" b="1" dirty="0" err="1"/>
              <a:t>Зрілі</a:t>
            </a:r>
            <a:r>
              <a:rPr lang="ru-RU" b="1" dirty="0"/>
              <a:t> членики </a:t>
            </a:r>
            <a:r>
              <a:rPr lang="ru-RU" b="1" dirty="0" err="1"/>
              <a:t>відокремлюються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стробіли</a:t>
            </a:r>
            <a:r>
              <a:rPr lang="ru-RU" b="1" dirty="0"/>
              <a:t> в </a:t>
            </a:r>
            <a:r>
              <a:rPr lang="ru-RU" b="1" dirty="0" err="1"/>
              <a:t>просвіті</a:t>
            </a:r>
            <a:r>
              <a:rPr lang="ru-RU" b="1" dirty="0"/>
              <a:t> кишечника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руйнуються</a:t>
            </a:r>
            <a:r>
              <a:rPr lang="ru-RU" b="1" dirty="0"/>
              <a:t>. </a:t>
            </a:r>
            <a:r>
              <a:rPr lang="ru-RU" b="1" dirty="0" err="1"/>
              <a:t>Яйця</a:t>
            </a:r>
            <a:r>
              <a:rPr lang="ru-RU" b="1" dirty="0"/>
              <a:t> </a:t>
            </a:r>
            <a:r>
              <a:rPr lang="ru-RU" b="1" dirty="0" err="1"/>
              <a:t>виділяються</a:t>
            </a:r>
            <a:r>
              <a:rPr lang="ru-RU" b="1" dirty="0"/>
              <a:t> </a:t>
            </a:r>
            <a:r>
              <a:rPr lang="ru-RU" b="1" dirty="0" err="1"/>
              <a:t>інвазивними</a:t>
            </a:r>
            <a:r>
              <a:rPr lang="ru-RU" b="1" dirty="0"/>
              <a:t> (в них </a:t>
            </a:r>
            <a:r>
              <a:rPr lang="ru-RU" b="1" dirty="0" err="1"/>
              <a:t>знаходяться</a:t>
            </a:r>
            <a:r>
              <a:rPr lang="ru-RU" b="1" dirty="0"/>
              <a:t> личинки </a:t>
            </a:r>
            <a:r>
              <a:rPr lang="ru-RU" b="1" dirty="0" err="1"/>
              <a:t>з</a:t>
            </a:r>
            <a:r>
              <a:rPr lang="ru-RU" b="1" dirty="0"/>
              <a:t> 6 гаками) </a:t>
            </a:r>
            <a:r>
              <a:rPr lang="ru-RU" b="1" dirty="0" err="1"/>
              <a:t>з</a:t>
            </a:r>
            <a:r>
              <a:rPr lang="ru-RU" b="1" dirty="0"/>
              <a:t> калом, </a:t>
            </a:r>
            <a:r>
              <a:rPr lang="ru-RU" b="1" dirty="0" err="1"/>
              <a:t>стійкі</a:t>
            </a:r>
            <a:r>
              <a:rPr lang="ru-RU" b="1" dirty="0"/>
              <a:t> до умов </a:t>
            </a:r>
            <a:r>
              <a:rPr lang="ru-RU" b="1" dirty="0" err="1"/>
              <a:t>зовнішнього</a:t>
            </a:r>
            <a:r>
              <a:rPr lang="ru-RU" b="1" dirty="0"/>
              <a:t> </a:t>
            </a:r>
            <a:r>
              <a:rPr lang="ru-RU" b="1" dirty="0" err="1"/>
              <a:t>середовища</a:t>
            </a:r>
            <a:r>
              <a:rPr lang="ru-RU" b="1" dirty="0"/>
              <a:t>. У </a:t>
            </a:r>
            <a:r>
              <a:rPr lang="ru-RU" b="1" dirty="0" err="1"/>
              <a:t>проточній</a:t>
            </a:r>
            <a:r>
              <a:rPr lang="ru-RU" b="1" dirty="0"/>
              <a:t> </a:t>
            </a:r>
            <a:r>
              <a:rPr lang="ru-RU" b="1" dirty="0" err="1"/>
              <a:t>воді</a:t>
            </a:r>
            <a:r>
              <a:rPr lang="ru-RU" b="1" dirty="0"/>
              <a:t> вони </a:t>
            </a:r>
            <a:r>
              <a:rPr lang="ru-RU" b="1" dirty="0" err="1"/>
              <a:t>зберігають</a:t>
            </a:r>
            <a:r>
              <a:rPr lang="ru-RU" b="1" dirty="0"/>
              <a:t> </a:t>
            </a:r>
            <a:r>
              <a:rPr lang="ru-RU" b="1" dirty="0" err="1"/>
              <a:t>життєздатність</a:t>
            </a:r>
            <a:r>
              <a:rPr lang="ru-RU" b="1" dirty="0"/>
              <a:t> 30 </a:t>
            </a:r>
            <a:r>
              <a:rPr lang="ru-RU" b="1" dirty="0" err="1"/>
              <a:t>днів</a:t>
            </a:r>
            <a:r>
              <a:rPr lang="ru-RU" b="1" dirty="0"/>
              <a:t>. У той же час </a:t>
            </a:r>
            <a:r>
              <a:rPr lang="ru-RU" b="1" dirty="0" err="1"/>
              <a:t>важливе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аутоінвазія</a:t>
            </a:r>
            <a:r>
              <a:rPr lang="ru-RU" b="1" dirty="0"/>
              <a:t>, коли </a:t>
            </a:r>
            <a:r>
              <a:rPr lang="ru-RU" b="1" dirty="0" err="1"/>
              <a:t>частина</a:t>
            </a:r>
            <a:r>
              <a:rPr lang="ru-RU" b="1" dirty="0"/>
              <a:t> </a:t>
            </a:r>
            <a:r>
              <a:rPr lang="ru-RU" b="1" dirty="0" err="1"/>
              <a:t>інвазивних</a:t>
            </a:r>
            <a:r>
              <a:rPr lang="ru-RU" b="1" dirty="0"/>
              <a:t> </a:t>
            </a:r>
            <a:r>
              <a:rPr lang="ru-RU" b="1" dirty="0" err="1"/>
              <a:t>яєць</a:t>
            </a:r>
            <a:r>
              <a:rPr lang="ru-RU" b="1" dirty="0"/>
              <a:t> </a:t>
            </a:r>
            <a:r>
              <a:rPr lang="ru-RU" b="1" dirty="0" err="1"/>
              <a:t>проникає</a:t>
            </a:r>
            <a:r>
              <a:rPr lang="ru-RU" b="1" dirty="0"/>
              <a:t> в ворсинки, де через 5-7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/>
              <a:t>перетворюється</a:t>
            </a:r>
            <a:r>
              <a:rPr lang="ru-RU" dirty="0"/>
              <a:t> в </a:t>
            </a:r>
            <a:r>
              <a:rPr lang="ru-RU" dirty="0" err="1"/>
              <a:t>цистицеркоїди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виходять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просвіт</a:t>
            </a:r>
            <a:r>
              <a:rPr lang="ru-RU" dirty="0"/>
              <a:t> кишечника, </a:t>
            </a:r>
            <a:r>
              <a:rPr lang="ru-RU" dirty="0" err="1"/>
              <a:t>прикріплюються</a:t>
            </a:r>
            <a:r>
              <a:rPr lang="ru-RU" dirty="0"/>
              <a:t> до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</a:t>
            </a:r>
            <a:r>
              <a:rPr lang="ru-RU" dirty="0" err="1"/>
              <a:t>нижніх</a:t>
            </a:r>
            <a:r>
              <a:rPr lang="ru-RU" dirty="0"/>
              <a:t> </a:t>
            </a:r>
            <a:r>
              <a:rPr lang="ru-RU" dirty="0" err="1"/>
              <a:t>відділів</a:t>
            </a:r>
            <a:r>
              <a:rPr lang="ru-RU" dirty="0"/>
              <a:t> кишки </a:t>
            </a:r>
            <a:r>
              <a:rPr lang="ru-RU" dirty="0" err="1"/>
              <a:t>і</a:t>
            </a:r>
            <a:r>
              <a:rPr lang="ru-RU" dirty="0"/>
              <a:t> через 2-2,5 </a:t>
            </a:r>
            <a:r>
              <a:rPr lang="ru-RU" dirty="0" err="1"/>
              <a:t>тижнів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статева</a:t>
            </a:r>
            <a:r>
              <a:rPr lang="ru-RU" dirty="0"/>
              <a:t> </a:t>
            </a:r>
            <a:r>
              <a:rPr lang="ru-RU" dirty="0" err="1"/>
              <a:t>особина</a:t>
            </a:r>
            <a:r>
              <a:rPr lang="ru-RU" dirty="0"/>
              <a:t>. Весь цикл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 </a:t>
            </a:r>
            <a:r>
              <a:rPr lang="ru-RU" dirty="0" err="1"/>
              <a:t>місяця</a:t>
            </a:r>
            <a:r>
              <a:rPr lang="ru-RU" dirty="0"/>
              <a:t>. Таким чином,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остаточним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проміжним</a:t>
            </a:r>
            <a:r>
              <a:rPr lang="ru-RU" dirty="0"/>
              <a:t> господарем.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22955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932040" y="4365104"/>
            <a:ext cx="293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Збудник</a:t>
            </a:r>
            <a:r>
              <a:rPr lang="en-US" dirty="0" err="1"/>
              <a:t>Hymenolepisnana</a:t>
            </a:r>
            <a:r>
              <a:rPr lang="en-US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Епідеміологія</a:t>
            </a:r>
            <a:r>
              <a:rPr lang="ru-RU" dirty="0"/>
              <a:t>.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інвазії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.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зараження</a:t>
            </a:r>
            <a:r>
              <a:rPr lang="ru-RU" dirty="0"/>
              <a:t> - </a:t>
            </a:r>
            <a:r>
              <a:rPr lang="ru-RU" dirty="0" err="1"/>
              <a:t>фекально-оральний</a:t>
            </a:r>
            <a:r>
              <a:rPr lang="ru-RU" dirty="0"/>
              <a:t>. Факторами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забруднені</a:t>
            </a:r>
            <a:r>
              <a:rPr lang="ru-RU" dirty="0"/>
              <a:t> </a:t>
            </a:r>
            <a:r>
              <a:rPr lang="ru-RU" dirty="0" err="1"/>
              <a:t>яйцями</a:t>
            </a:r>
            <a:r>
              <a:rPr lang="ru-RU" dirty="0"/>
              <a:t> </a:t>
            </a:r>
            <a:r>
              <a:rPr lang="ru-RU" dirty="0" err="1"/>
              <a:t>харчові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(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овочі</a:t>
            </a:r>
            <a:r>
              <a:rPr lang="ru-RU" dirty="0"/>
              <a:t>, </a:t>
            </a:r>
            <a:r>
              <a:rPr lang="ru-RU" dirty="0" err="1"/>
              <a:t>фрукти</a:t>
            </a:r>
            <a:r>
              <a:rPr lang="ru-RU" dirty="0"/>
              <a:t>), </a:t>
            </a:r>
            <a:r>
              <a:rPr lang="ru-RU" dirty="0" err="1"/>
              <a:t>предмети</a:t>
            </a:r>
            <a:r>
              <a:rPr lang="ru-RU" dirty="0"/>
              <a:t> </a:t>
            </a:r>
            <a:r>
              <a:rPr lang="ru-RU" dirty="0" err="1"/>
              <a:t>побуту</a:t>
            </a:r>
            <a:r>
              <a:rPr lang="ru-RU" dirty="0"/>
              <a:t>, </a:t>
            </a:r>
            <a:r>
              <a:rPr lang="ru-RU" dirty="0" err="1"/>
              <a:t>іграшки</a:t>
            </a:r>
            <a:r>
              <a:rPr lang="ru-RU" dirty="0"/>
              <a:t>. </a:t>
            </a:r>
            <a:r>
              <a:rPr lang="ru-RU" dirty="0" err="1"/>
              <a:t>Важлива</a:t>
            </a:r>
            <a:r>
              <a:rPr lang="ru-RU" dirty="0"/>
              <a:t> роль </a:t>
            </a:r>
            <a:r>
              <a:rPr lang="ru-RU" dirty="0" err="1"/>
              <a:t>належить</a:t>
            </a:r>
            <a:r>
              <a:rPr lang="ru-RU" dirty="0"/>
              <a:t> мухам, </a:t>
            </a:r>
            <a:r>
              <a:rPr lang="ru-RU" dirty="0" err="1"/>
              <a:t>тарганам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переносять</a:t>
            </a:r>
            <a:r>
              <a:rPr lang="ru-RU" dirty="0"/>
              <a:t> </a:t>
            </a:r>
            <a:r>
              <a:rPr lang="ru-RU" dirty="0" err="1"/>
              <a:t>яйця</a:t>
            </a:r>
            <a:r>
              <a:rPr lang="ru-RU" dirty="0"/>
              <a:t> на лапках. Доведено, </a:t>
            </a:r>
            <a:r>
              <a:rPr lang="ru-RU" dirty="0" err="1"/>
              <a:t>що</a:t>
            </a:r>
            <a:r>
              <a:rPr lang="ru-RU" dirty="0"/>
              <a:t> в кишечнику </a:t>
            </a:r>
            <a:r>
              <a:rPr lang="ru-RU" dirty="0" err="1"/>
              <a:t>цих</a:t>
            </a:r>
            <a:r>
              <a:rPr lang="ru-RU" dirty="0"/>
              <a:t> комах </a:t>
            </a:r>
            <a:r>
              <a:rPr lang="ru-RU" dirty="0" err="1"/>
              <a:t>яйця</a:t>
            </a:r>
            <a:r>
              <a:rPr lang="ru-RU" dirty="0"/>
              <a:t> </a:t>
            </a:r>
            <a:r>
              <a:rPr lang="ru-RU" dirty="0" err="1"/>
              <a:t>зберігають</a:t>
            </a:r>
            <a:r>
              <a:rPr lang="ru-RU" dirty="0"/>
              <a:t> </a:t>
            </a:r>
            <a:r>
              <a:rPr lang="ru-RU" dirty="0" err="1"/>
              <a:t>життєздатність</a:t>
            </a:r>
            <a:r>
              <a:rPr lang="ru-RU" dirty="0"/>
              <a:t> 3 </a:t>
            </a:r>
            <a:r>
              <a:rPr lang="ru-RU" dirty="0" err="1"/>
              <a:t>дні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Патогенез. </a:t>
            </a:r>
            <a:r>
              <a:rPr lang="ru-RU" dirty="0" err="1"/>
              <a:t>Карликовий</a:t>
            </a:r>
            <a:r>
              <a:rPr lang="ru-RU" dirty="0"/>
              <a:t> </a:t>
            </a:r>
            <a:r>
              <a:rPr lang="ru-RU" dirty="0" err="1"/>
              <a:t>ціп'як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: </a:t>
            </a:r>
          </a:p>
          <a:p>
            <a:pPr algn="just"/>
            <a:r>
              <a:rPr lang="ru-RU" dirty="0"/>
              <a:t>- </a:t>
            </a:r>
            <a:r>
              <a:rPr lang="ru-RU" dirty="0" err="1"/>
              <a:t>механічне</a:t>
            </a:r>
            <a:r>
              <a:rPr lang="ru-RU" dirty="0"/>
              <a:t> </a:t>
            </a:r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</a:t>
            </a:r>
            <a:r>
              <a:rPr lang="ru-RU" dirty="0" err="1"/>
              <a:t>тонкої</a:t>
            </a:r>
            <a:r>
              <a:rPr lang="ru-RU" dirty="0"/>
              <a:t> кишки (присосками </a:t>
            </a:r>
            <a:r>
              <a:rPr lang="ru-RU" dirty="0" err="1"/>
              <a:t>і</a:t>
            </a:r>
            <a:r>
              <a:rPr lang="ru-RU" dirty="0"/>
              <a:t> гаками в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прикріплення</a:t>
            </a:r>
            <a:r>
              <a:rPr lang="ru-RU" dirty="0"/>
              <a:t> </a:t>
            </a:r>
            <a:r>
              <a:rPr lang="ru-RU" dirty="0" err="1"/>
              <a:t>руйнуються</a:t>
            </a:r>
            <a:r>
              <a:rPr lang="ru-RU" dirty="0"/>
              <a:t> ворсинки, </a:t>
            </a:r>
            <a:r>
              <a:rPr lang="ru-RU" dirty="0" err="1"/>
              <a:t>пошкоджується</a:t>
            </a:r>
            <a:r>
              <a:rPr lang="ru-RU" dirty="0"/>
              <a:t> </a:t>
            </a:r>
            <a:r>
              <a:rPr lang="ru-RU" dirty="0" err="1"/>
              <a:t>слизова</a:t>
            </a:r>
            <a:r>
              <a:rPr lang="ru-RU" dirty="0"/>
              <a:t>); </a:t>
            </a:r>
          </a:p>
          <a:p>
            <a:pPr algn="just"/>
            <a:r>
              <a:rPr lang="ru-RU" dirty="0"/>
              <a:t>- </a:t>
            </a:r>
            <a:r>
              <a:rPr lang="ru-RU" dirty="0" err="1"/>
              <a:t>порушується</a:t>
            </a:r>
            <a:r>
              <a:rPr lang="ru-RU" dirty="0"/>
              <a:t> </a:t>
            </a:r>
            <a:r>
              <a:rPr lang="ru-RU" dirty="0" err="1"/>
              <a:t>ферментативна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травної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(</a:t>
            </a:r>
            <a:r>
              <a:rPr lang="ru-RU" dirty="0" err="1"/>
              <a:t>знижується</a:t>
            </a:r>
            <a:r>
              <a:rPr lang="ru-RU" dirty="0"/>
              <a:t> </a:t>
            </a:r>
            <a:r>
              <a:rPr lang="ru-RU" dirty="0" err="1"/>
              <a:t>секреція</a:t>
            </a:r>
            <a:r>
              <a:rPr lang="ru-RU" dirty="0"/>
              <a:t> </a:t>
            </a:r>
            <a:r>
              <a:rPr lang="ru-RU" dirty="0" err="1"/>
              <a:t>шлункового</a:t>
            </a:r>
            <a:r>
              <a:rPr lang="ru-RU" dirty="0"/>
              <a:t> соку,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дефіцит</a:t>
            </a:r>
            <a:r>
              <a:rPr lang="ru-RU" dirty="0"/>
              <a:t> С, В12, РР). </a:t>
            </a:r>
          </a:p>
          <a:p>
            <a:pPr algn="just"/>
            <a:r>
              <a:rPr lang="ru-RU" dirty="0"/>
              <a:t>-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сенсибілізацію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Клініка</a:t>
            </a:r>
            <a:r>
              <a:rPr lang="ru-RU" dirty="0"/>
              <a:t>. </a:t>
            </a:r>
            <a:r>
              <a:rPr lang="ru-RU" dirty="0" err="1"/>
              <a:t>Захворювання</a:t>
            </a:r>
            <a:r>
              <a:rPr lang="ru-RU" dirty="0"/>
              <a:t> у кожного </a:t>
            </a:r>
            <a:r>
              <a:rPr lang="ru-RU" dirty="0" err="1"/>
              <a:t>третього</a:t>
            </a:r>
            <a:r>
              <a:rPr lang="ru-RU" dirty="0"/>
              <a:t> </a:t>
            </a:r>
            <a:r>
              <a:rPr lang="ru-RU" dirty="0" err="1"/>
              <a:t>протікає</a:t>
            </a:r>
            <a:r>
              <a:rPr lang="ru-RU" dirty="0"/>
              <a:t> </a:t>
            </a:r>
            <a:r>
              <a:rPr lang="ru-RU" dirty="0" err="1"/>
              <a:t>безсимптомно</a:t>
            </a:r>
            <a:r>
              <a:rPr lang="ru-RU" dirty="0"/>
              <a:t>. </a:t>
            </a:r>
            <a:r>
              <a:rPr lang="ru-RU" dirty="0" err="1"/>
              <a:t>Маніфестні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поліморфними</a:t>
            </a:r>
            <a:r>
              <a:rPr lang="ru-RU" dirty="0"/>
              <a:t> </a:t>
            </a:r>
            <a:r>
              <a:rPr lang="ru-RU" dirty="0" err="1"/>
              <a:t>клінічними</a:t>
            </a:r>
            <a:r>
              <a:rPr lang="ru-RU" dirty="0"/>
              <a:t> </a:t>
            </a:r>
            <a:r>
              <a:rPr lang="ru-RU" dirty="0" err="1"/>
              <a:t>проявами</a:t>
            </a:r>
            <a:r>
              <a:rPr lang="ru-RU" dirty="0"/>
              <a:t>.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турбує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апетиту</a:t>
            </a:r>
            <a:r>
              <a:rPr lang="ru-RU" dirty="0"/>
              <a:t>, </a:t>
            </a:r>
            <a:r>
              <a:rPr lang="ru-RU" dirty="0" err="1"/>
              <a:t>нудота</a:t>
            </a:r>
            <a:r>
              <a:rPr lang="ru-RU" dirty="0"/>
              <a:t>, </a:t>
            </a:r>
            <a:r>
              <a:rPr lang="ru-RU" dirty="0" err="1"/>
              <a:t>нестійкі</a:t>
            </a:r>
            <a:r>
              <a:rPr lang="ru-RU" dirty="0"/>
              <a:t> </a:t>
            </a:r>
            <a:r>
              <a:rPr lang="ru-RU" dirty="0" err="1"/>
              <a:t>випорожнення</a:t>
            </a:r>
            <a:r>
              <a:rPr lang="ru-RU" dirty="0"/>
              <a:t>, </a:t>
            </a:r>
            <a:r>
              <a:rPr lang="ru-RU" dirty="0" err="1"/>
              <a:t>підвищена</a:t>
            </a:r>
            <a:r>
              <a:rPr lang="ru-RU" dirty="0"/>
              <a:t> </a:t>
            </a:r>
            <a:r>
              <a:rPr lang="ru-RU" dirty="0" err="1"/>
              <a:t>стомлюваність</a:t>
            </a:r>
            <a:r>
              <a:rPr lang="ru-RU" dirty="0"/>
              <a:t>,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, </a:t>
            </a:r>
            <a:r>
              <a:rPr lang="ru-RU" dirty="0" err="1"/>
              <a:t>запаморочення</a:t>
            </a:r>
            <a:r>
              <a:rPr lang="ru-RU" dirty="0"/>
              <a:t>, </a:t>
            </a:r>
            <a:r>
              <a:rPr lang="ru-RU" dirty="0" err="1"/>
              <a:t>дратівливість</a:t>
            </a:r>
            <a:r>
              <a:rPr lang="ru-RU" dirty="0"/>
              <a:t>. 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свербіж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err="1"/>
              <a:t>вазомоторний</a:t>
            </a:r>
            <a:r>
              <a:rPr lang="ru-RU" dirty="0"/>
              <a:t> </a:t>
            </a:r>
            <a:r>
              <a:rPr lang="ru-RU" dirty="0" err="1"/>
              <a:t>риніт</a:t>
            </a:r>
            <a:r>
              <a:rPr lang="ru-RU" dirty="0"/>
              <a:t>. При </a:t>
            </a:r>
            <a:r>
              <a:rPr lang="ru-RU" dirty="0" err="1"/>
              <a:t>огляді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</a:t>
            </a:r>
          </a:p>
          <a:p>
            <a:pPr algn="just"/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помірне</a:t>
            </a:r>
            <a:r>
              <a:rPr lang="ru-RU" dirty="0"/>
              <a:t> </a:t>
            </a:r>
            <a:r>
              <a:rPr lang="ru-RU" dirty="0" err="1"/>
              <a:t>здуття</a:t>
            </a:r>
            <a:r>
              <a:rPr lang="ru-RU" dirty="0"/>
              <a:t> живота, </a:t>
            </a:r>
            <a:r>
              <a:rPr lang="ru-RU" dirty="0" err="1"/>
              <a:t>болючість</a:t>
            </a:r>
            <a:r>
              <a:rPr lang="ru-RU" dirty="0"/>
              <a:t> в </a:t>
            </a:r>
            <a:r>
              <a:rPr lang="ru-RU" dirty="0" err="1"/>
              <a:t>навколопупковій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. При </a:t>
            </a:r>
            <a:r>
              <a:rPr lang="ru-RU" dirty="0" err="1"/>
              <a:t>тривалому</a:t>
            </a:r>
            <a:r>
              <a:rPr lang="ru-RU" dirty="0"/>
              <a:t> </a:t>
            </a:r>
            <a:r>
              <a:rPr lang="ru-RU" dirty="0" err="1"/>
              <a:t>перебігу</a:t>
            </a:r>
            <a:r>
              <a:rPr lang="ru-RU" dirty="0"/>
              <a:t> </a:t>
            </a:r>
            <a:r>
              <a:rPr lang="ru-RU" dirty="0" err="1"/>
              <a:t>інвазії</a:t>
            </a:r>
            <a:r>
              <a:rPr lang="ru-RU" dirty="0"/>
              <a:t> - </a:t>
            </a:r>
            <a:r>
              <a:rPr lang="ru-RU" dirty="0" err="1"/>
              <a:t>гіпохромна</a:t>
            </a:r>
            <a:r>
              <a:rPr lang="ru-RU" dirty="0"/>
              <a:t> </a:t>
            </a:r>
            <a:r>
              <a:rPr lang="ru-RU" dirty="0" err="1"/>
              <a:t>анемія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Специфічна</a:t>
            </a:r>
            <a:r>
              <a:rPr lang="ru-RU" dirty="0"/>
              <a:t> </a:t>
            </a:r>
            <a:r>
              <a:rPr lang="ru-RU" dirty="0" err="1"/>
              <a:t>діагностика</a:t>
            </a:r>
            <a:r>
              <a:rPr lang="ru-RU" dirty="0"/>
              <a:t> </a:t>
            </a:r>
            <a:r>
              <a:rPr lang="ru-RU" dirty="0" err="1"/>
              <a:t>гіменолепідозу</a:t>
            </a:r>
            <a:r>
              <a:rPr lang="ru-RU" dirty="0"/>
              <a:t>. </a:t>
            </a:r>
            <a:r>
              <a:rPr lang="ru-RU" dirty="0" err="1"/>
              <a:t>Основний</a:t>
            </a:r>
            <a:r>
              <a:rPr lang="ru-RU" dirty="0"/>
              <a:t> метод - </a:t>
            </a:r>
            <a:r>
              <a:rPr lang="ru-RU" dirty="0" err="1"/>
              <a:t>мікроскопічне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свіжовиділених</a:t>
            </a:r>
            <a:r>
              <a:rPr lang="ru-RU" dirty="0"/>
              <a:t> </a:t>
            </a:r>
            <a:r>
              <a:rPr lang="ru-RU" dirty="0" err="1"/>
              <a:t>фекалій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яйця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деформуються</a:t>
            </a:r>
            <a:r>
              <a:rPr lang="ru-RU" dirty="0"/>
              <a:t>. У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зміною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 </a:t>
            </a:r>
            <a:r>
              <a:rPr lang="ru-RU" dirty="0" err="1"/>
              <a:t>гельмінтів</a:t>
            </a:r>
            <a:r>
              <a:rPr lang="ru-RU" dirty="0"/>
              <a:t> </a:t>
            </a:r>
            <a:r>
              <a:rPr lang="ru-RU" dirty="0" err="1"/>
              <a:t>яйця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</a:t>
            </a:r>
            <a:r>
              <a:rPr lang="ru-RU" dirty="0" err="1"/>
              <a:t>циклічно</a:t>
            </a:r>
            <a:r>
              <a:rPr lang="ru-RU" dirty="0"/>
              <a:t>. При </a:t>
            </a:r>
            <a:r>
              <a:rPr lang="ru-RU" dirty="0" err="1"/>
              <a:t>негативних</a:t>
            </a:r>
            <a:r>
              <a:rPr lang="ru-RU" dirty="0"/>
              <a:t> результатах </a:t>
            </a:r>
            <a:r>
              <a:rPr lang="ru-RU" dirty="0" err="1"/>
              <a:t>аналізи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3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поспіль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інтервалом</a:t>
            </a:r>
            <a:r>
              <a:rPr lang="ru-RU" dirty="0"/>
              <a:t> в 2-3 </a:t>
            </a:r>
            <a:r>
              <a:rPr lang="ru-RU" dirty="0" err="1"/>
              <a:t>тижні</a:t>
            </a:r>
            <a:r>
              <a:rPr lang="ru-RU" dirty="0"/>
              <a:t>. </a:t>
            </a:r>
            <a:r>
              <a:rPr lang="ru-RU" dirty="0" err="1"/>
              <a:t>Бажано</a:t>
            </a:r>
            <a:r>
              <a:rPr lang="ru-RU" dirty="0"/>
              <a:t> </a:t>
            </a:r>
            <a:r>
              <a:rPr lang="ru-RU" dirty="0" err="1"/>
              <a:t>напередодні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хворому </a:t>
            </a:r>
            <a:r>
              <a:rPr lang="ru-RU" dirty="0" err="1"/>
              <a:t>фенасал</a:t>
            </a:r>
            <a:r>
              <a:rPr lang="ru-RU" dirty="0"/>
              <a:t> 0,5-1,0 </a:t>
            </a:r>
            <a:r>
              <a:rPr lang="ru-RU" dirty="0" err="1"/>
              <a:t>гр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руйнує</a:t>
            </a:r>
            <a:r>
              <a:rPr lang="ru-RU" dirty="0"/>
              <a:t> </a:t>
            </a:r>
            <a:r>
              <a:rPr lang="ru-RU" dirty="0" err="1"/>
              <a:t>стробіли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в </a:t>
            </a:r>
            <a:r>
              <a:rPr lang="ru-RU" dirty="0" err="1"/>
              <a:t>калі</a:t>
            </a:r>
            <a:r>
              <a:rPr lang="ru-RU" dirty="0"/>
              <a:t> буде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яєць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Лікування</a:t>
            </a:r>
            <a:r>
              <a:rPr lang="ru-RU" dirty="0"/>
              <a:t>. Препарат </a:t>
            </a:r>
            <a:r>
              <a:rPr lang="ru-RU" dirty="0" err="1"/>
              <a:t>вибору</a:t>
            </a:r>
            <a:r>
              <a:rPr lang="ru-RU" dirty="0"/>
              <a:t> - </a:t>
            </a:r>
            <a:r>
              <a:rPr lang="ru-RU" dirty="0" err="1"/>
              <a:t>празиквантель</a:t>
            </a:r>
            <a:r>
              <a:rPr lang="ru-RU" dirty="0"/>
              <a:t> в </a:t>
            </a:r>
            <a:r>
              <a:rPr lang="ru-RU" dirty="0" err="1"/>
              <a:t>дозі</a:t>
            </a:r>
            <a:r>
              <a:rPr lang="ru-RU" dirty="0"/>
              <a:t> 25 мг / кг </a:t>
            </a:r>
            <a:r>
              <a:rPr lang="ru-RU" dirty="0" err="1"/>
              <a:t>одноденним</a:t>
            </a:r>
            <a:r>
              <a:rPr lang="ru-RU" dirty="0"/>
              <a:t> курсом. Через 10 </a:t>
            </a:r>
            <a:r>
              <a:rPr lang="ru-RU" dirty="0" err="1"/>
              <a:t>днів</a:t>
            </a:r>
            <a:r>
              <a:rPr lang="ru-RU" dirty="0"/>
              <a:t> препарат </a:t>
            </a:r>
            <a:r>
              <a:rPr lang="ru-RU" dirty="0" err="1"/>
              <a:t>повторюють</a:t>
            </a:r>
            <a:r>
              <a:rPr lang="ru-RU" dirty="0"/>
              <a:t> у </a:t>
            </a:r>
            <a:r>
              <a:rPr lang="ru-RU" dirty="0" err="1"/>
              <a:t>тій</a:t>
            </a:r>
            <a:r>
              <a:rPr lang="ru-RU" dirty="0"/>
              <a:t> же </a:t>
            </a:r>
            <a:r>
              <a:rPr lang="ru-RU" dirty="0" err="1"/>
              <a:t>дозі</a:t>
            </a:r>
            <a:r>
              <a:rPr lang="ru-RU" dirty="0"/>
              <a:t>. </a:t>
            </a:r>
            <a:r>
              <a:rPr lang="ru-RU" dirty="0" err="1"/>
              <a:t>Фенасал</a:t>
            </a:r>
            <a:r>
              <a:rPr lang="ru-RU" dirty="0"/>
              <a:t> - </a:t>
            </a:r>
            <a:r>
              <a:rPr lang="ru-RU" dirty="0" err="1"/>
              <a:t>призначають</a:t>
            </a:r>
            <a:r>
              <a:rPr lang="ru-RU" dirty="0"/>
              <a:t> </a:t>
            </a:r>
            <a:r>
              <a:rPr lang="ru-RU" dirty="0" err="1"/>
              <a:t>всередину</a:t>
            </a:r>
            <a:r>
              <a:rPr lang="ru-RU" dirty="0"/>
              <a:t> </a:t>
            </a:r>
            <a:r>
              <a:rPr lang="ru-RU" dirty="0" err="1"/>
              <a:t>трьома</a:t>
            </a:r>
            <a:r>
              <a:rPr lang="ru-RU" dirty="0"/>
              <a:t> </a:t>
            </a:r>
            <a:r>
              <a:rPr lang="ru-RU" dirty="0" err="1"/>
              <a:t>семиденний</a:t>
            </a:r>
            <a:r>
              <a:rPr lang="ru-RU" dirty="0"/>
              <a:t> циклами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інтервалом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 в 5-7 </a:t>
            </a:r>
            <a:r>
              <a:rPr lang="ru-RU" dirty="0" err="1"/>
              <a:t>днів</a:t>
            </a:r>
            <a:r>
              <a:rPr lang="ru-RU" dirty="0"/>
              <a:t>. У перший день кожного циклу препарат </a:t>
            </a:r>
            <a:r>
              <a:rPr lang="ru-RU" dirty="0" err="1"/>
              <a:t>дається</a:t>
            </a:r>
            <a:r>
              <a:rPr lang="ru-RU" dirty="0"/>
              <a:t> </a:t>
            </a:r>
            <a:r>
              <a:rPr lang="ru-RU" dirty="0" err="1"/>
              <a:t>вранці</a:t>
            </a:r>
            <a:r>
              <a:rPr lang="ru-RU" dirty="0"/>
              <a:t> </a:t>
            </a:r>
            <a:r>
              <a:rPr lang="ru-RU" dirty="0" err="1"/>
              <a:t>натщесерце</a:t>
            </a:r>
            <a:r>
              <a:rPr lang="ru-RU" dirty="0"/>
              <a:t> в </a:t>
            </a:r>
            <a:r>
              <a:rPr lang="ru-RU" dirty="0" err="1"/>
              <a:t>дозі</a:t>
            </a:r>
            <a:r>
              <a:rPr lang="ru-RU" dirty="0"/>
              <a:t> 2,0 гр., В </a:t>
            </a:r>
            <a:r>
              <a:rPr lang="ru-RU" dirty="0" err="1"/>
              <a:t>наступні</a:t>
            </a:r>
            <a:r>
              <a:rPr lang="ru-RU" dirty="0"/>
              <a:t> 6 </a:t>
            </a:r>
            <a:r>
              <a:rPr lang="ru-RU" dirty="0" err="1"/>
              <a:t>днів</a:t>
            </a:r>
            <a:r>
              <a:rPr lang="ru-RU" dirty="0"/>
              <a:t> - по 0,5 гр. </a:t>
            </a:r>
            <a:r>
              <a:rPr lang="ru-RU" dirty="0" err="1"/>
              <a:t>Фенасал</a:t>
            </a:r>
            <a:r>
              <a:rPr lang="ru-RU" dirty="0"/>
              <a:t> погано </a:t>
            </a:r>
            <a:r>
              <a:rPr lang="ru-RU" dirty="0" err="1"/>
              <a:t>розчинний</a:t>
            </a:r>
            <a:r>
              <a:rPr lang="ru-RU" dirty="0"/>
              <a:t> препарат, тому перед </a:t>
            </a:r>
            <a:r>
              <a:rPr lang="ru-RU" dirty="0" err="1"/>
              <a:t>вживанням</a:t>
            </a:r>
            <a:r>
              <a:rPr lang="ru-RU" dirty="0"/>
              <a:t> 2,0 гр. </a:t>
            </a:r>
            <a:r>
              <a:rPr lang="ru-RU" dirty="0" err="1"/>
              <a:t>фенасала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залити</a:t>
            </a:r>
            <a:r>
              <a:rPr lang="ru-RU" dirty="0"/>
              <a:t> 10 мл </a:t>
            </a:r>
            <a:r>
              <a:rPr lang="ru-RU" dirty="0" err="1"/>
              <a:t>окропу</a:t>
            </a:r>
            <a:r>
              <a:rPr lang="ru-RU" dirty="0"/>
              <a:t>,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розтерти</a:t>
            </a:r>
            <a:r>
              <a:rPr lang="ru-RU" dirty="0"/>
              <a:t>,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холодної</a:t>
            </a:r>
            <a:r>
              <a:rPr lang="ru-RU" dirty="0"/>
              <a:t> води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випити</a:t>
            </a:r>
            <a:r>
              <a:rPr lang="ru-RU" dirty="0"/>
              <a:t>. У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</a:t>
            </a:r>
            <a:r>
              <a:rPr lang="ru-RU" dirty="0" err="1"/>
              <a:t>легку</a:t>
            </a:r>
            <a:r>
              <a:rPr lang="ru-RU" dirty="0"/>
              <a:t> </a:t>
            </a:r>
            <a:r>
              <a:rPr lang="ru-RU" dirty="0" err="1"/>
              <a:t>дієту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Контроль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через 2, 4, 6 </a:t>
            </a:r>
            <a:r>
              <a:rPr lang="ru-RU" dirty="0" err="1"/>
              <a:t>тижнів</a:t>
            </a:r>
            <a:r>
              <a:rPr lang="ru-RU" dirty="0"/>
              <a:t>. З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хворі</a:t>
            </a:r>
            <a:r>
              <a:rPr lang="ru-RU" dirty="0"/>
              <a:t> </a:t>
            </a:r>
            <a:r>
              <a:rPr lang="ru-RU" dirty="0" err="1"/>
              <a:t>знімаються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6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 на </a:t>
            </a:r>
            <a:r>
              <a:rPr lang="ru-RU" dirty="0" err="1"/>
              <a:t>яйця</a:t>
            </a:r>
            <a:r>
              <a:rPr lang="ru-RU" dirty="0"/>
              <a:t> </a:t>
            </a:r>
            <a:r>
              <a:rPr lang="ru-RU" dirty="0" err="1"/>
              <a:t>гельмінтів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Профілактика</a:t>
            </a:r>
            <a:r>
              <a:rPr lang="ru-RU" dirty="0"/>
              <a:t>. </a:t>
            </a:r>
            <a:r>
              <a:rPr lang="ru-RU" dirty="0" err="1"/>
              <a:t>Ретельне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санітарно-гігієнічних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захворюваності</a:t>
            </a:r>
            <a:r>
              <a:rPr lang="ru-RU" dirty="0"/>
              <a:t> </a:t>
            </a:r>
            <a:r>
              <a:rPr lang="ru-RU" dirty="0" err="1"/>
              <a:t>гіменолепідозом</a:t>
            </a:r>
            <a:r>
              <a:rPr lang="ru-RU" dirty="0"/>
              <a:t>.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суворо</a:t>
            </a:r>
            <a:r>
              <a:rPr lang="ru-RU" dirty="0"/>
              <a:t> </a:t>
            </a:r>
            <a:r>
              <a:rPr lang="ru-RU" dirty="0" err="1"/>
              <a:t>стежити</a:t>
            </a:r>
            <a:r>
              <a:rPr lang="ru-RU" dirty="0"/>
              <a:t> за чистотою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житла</a:t>
            </a:r>
            <a:r>
              <a:rPr lang="ru-RU" dirty="0"/>
              <a:t>, </a:t>
            </a:r>
            <a:r>
              <a:rPr lang="ru-RU" dirty="0" err="1"/>
              <a:t>службових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, особливо </a:t>
            </a:r>
            <a:r>
              <a:rPr lang="ru-RU" dirty="0" err="1"/>
              <a:t>дитячих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. До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профілактичних</a:t>
            </a:r>
            <a:r>
              <a:rPr lang="ru-RU" dirty="0"/>
              <a:t> </a:t>
            </a:r>
            <a:r>
              <a:rPr lang="ru-RU" dirty="0" err="1"/>
              <a:t>заходівналежать</a:t>
            </a:r>
            <a:r>
              <a:rPr lang="ru-RU" dirty="0"/>
              <a:t>: </a:t>
            </a:r>
            <a:r>
              <a:rPr lang="ru-RU" dirty="0" err="1"/>
              <a:t>гельмінтологічні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для </a:t>
            </a:r>
            <a:r>
              <a:rPr lang="ru-RU" dirty="0" err="1"/>
              <a:t>колективу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прийнятого</a:t>
            </a:r>
            <a:r>
              <a:rPr lang="ru-RU" dirty="0"/>
              <a:t> на роботу в </a:t>
            </a:r>
            <a:r>
              <a:rPr lang="ru-RU" dirty="0" err="1"/>
              <a:t>дитячі</a:t>
            </a:r>
            <a:r>
              <a:rPr lang="ru-RU" dirty="0"/>
              <a:t> установи персоналу; </a:t>
            </a:r>
            <a:r>
              <a:rPr lang="ru-RU" dirty="0" err="1"/>
              <a:t>планове</a:t>
            </a:r>
            <a:r>
              <a:rPr lang="ru-RU" dirty="0"/>
              <a:t> (не </a:t>
            </a:r>
            <a:r>
              <a:rPr lang="ru-RU" dirty="0" err="1"/>
              <a:t>рідше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2 рази на </a:t>
            </a:r>
            <a:r>
              <a:rPr lang="ru-RU" dirty="0" err="1"/>
              <a:t>рік</a:t>
            </a:r>
            <a:r>
              <a:rPr lang="ru-RU" dirty="0"/>
              <a:t>) </a:t>
            </a:r>
            <a:r>
              <a:rPr lang="ru-RU" dirty="0" err="1"/>
              <a:t>паразитоскопічне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персоналу </a:t>
            </a:r>
            <a:r>
              <a:rPr lang="ru-RU" dirty="0" err="1"/>
              <a:t>дитячих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; </a:t>
            </a:r>
            <a:r>
              <a:rPr lang="ru-RU" dirty="0" err="1"/>
              <a:t>термінова</a:t>
            </a:r>
            <a:r>
              <a:rPr lang="ru-RU" dirty="0"/>
              <a:t> </a:t>
            </a:r>
            <a:r>
              <a:rPr lang="ru-RU" dirty="0" err="1"/>
              <a:t>дегельмінтизація</a:t>
            </a:r>
            <a:r>
              <a:rPr lang="ru-RU" dirty="0"/>
              <a:t> </a:t>
            </a:r>
            <a:r>
              <a:rPr lang="ru-RU" dirty="0" err="1"/>
              <a:t>виявлених</a:t>
            </a:r>
            <a:r>
              <a:rPr lang="ru-RU" dirty="0"/>
              <a:t> </a:t>
            </a:r>
            <a:r>
              <a:rPr lang="ru-RU" dirty="0" err="1"/>
              <a:t>інвазованих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492896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/>
              <a:t>2 частина</a:t>
            </a:r>
            <a:endParaRPr lang="ru-RU" sz="5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/>
              <a:t>Опісторхоз</a:t>
            </a:r>
            <a:r>
              <a:rPr lang="ru-RU" sz="1600" b="1" dirty="0"/>
              <a:t> - </a:t>
            </a:r>
            <a:r>
              <a:rPr lang="ru-RU" sz="1600" b="1" dirty="0" err="1"/>
              <a:t>гельмінтоз</a:t>
            </a:r>
            <a:r>
              <a:rPr lang="ru-RU" sz="1600" b="1" dirty="0"/>
              <a:t> </a:t>
            </a:r>
            <a:r>
              <a:rPr lang="ru-RU" sz="1600" b="1" dirty="0" err="1"/>
              <a:t>з</a:t>
            </a:r>
            <a:r>
              <a:rPr lang="ru-RU" sz="1600" b="1" dirty="0"/>
              <a:t> </a:t>
            </a:r>
            <a:r>
              <a:rPr lang="ru-RU" sz="1600" b="1" dirty="0" err="1"/>
              <a:t>хронічним</a:t>
            </a:r>
            <a:r>
              <a:rPr lang="ru-RU" sz="1600" b="1" dirty="0"/>
              <a:t> </a:t>
            </a:r>
            <a:r>
              <a:rPr lang="ru-RU" sz="1600" b="1" dirty="0" err="1"/>
              <a:t>перебігомз</a:t>
            </a:r>
            <a:r>
              <a:rPr lang="ru-RU" sz="1600" b="1" dirty="0"/>
              <a:t> </a:t>
            </a:r>
            <a:r>
              <a:rPr lang="ru-RU" sz="1600" b="1" dirty="0" err="1"/>
              <a:t>переважним</a:t>
            </a:r>
            <a:r>
              <a:rPr lang="ru-RU" sz="1600" b="1" dirty="0"/>
              <a:t> </a:t>
            </a:r>
            <a:r>
              <a:rPr lang="ru-RU" sz="1600" b="1" dirty="0" err="1"/>
              <a:t>ураженням</a:t>
            </a:r>
            <a:r>
              <a:rPr lang="ru-RU" sz="1600" b="1" dirty="0"/>
              <a:t> </a:t>
            </a:r>
            <a:r>
              <a:rPr lang="ru-RU" sz="1600" b="1" dirty="0" err="1"/>
              <a:t>біліарної</a:t>
            </a:r>
            <a:r>
              <a:rPr lang="ru-RU" sz="1600" b="1" dirty="0"/>
              <a:t> </a:t>
            </a:r>
            <a:r>
              <a:rPr lang="ru-RU" sz="1600" b="1" dirty="0" err="1"/>
              <a:t>системи</a:t>
            </a:r>
            <a:r>
              <a:rPr lang="ru-RU" sz="1600" b="1" dirty="0"/>
              <a:t> та </a:t>
            </a:r>
            <a:r>
              <a:rPr lang="ru-RU" sz="1600" b="1" dirty="0" err="1"/>
              <a:t>підшлункової</a:t>
            </a:r>
            <a:r>
              <a:rPr lang="ru-RU" sz="1600" b="1" dirty="0"/>
              <a:t> </a:t>
            </a:r>
            <a:r>
              <a:rPr lang="ru-RU" sz="1600" b="1" dirty="0" err="1"/>
              <a:t>залози</a:t>
            </a:r>
            <a:r>
              <a:rPr lang="ru-RU" sz="1600" b="1" dirty="0"/>
              <a:t>. </a:t>
            </a:r>
          </a:p>
          <a:p>
            <a:pPr algn="just"/>
            <a:r>
              <a:rPr lang="ru-RU" sz="1600" dirty="0" err="1"/>
              <a:t>Етіологія</a:t>
            </a:r>
            <a:r>
              <a:rPr lang="ru-RU" sz="1600" dirty="0"/>
              <a:t>. </a:t>
            </a:r>
            <a:r>
              <a:rPr lang="ru-RU" sz="1600" dirty="0" err="1"/>
              <a:t>Збудниками</a:t>
            </a:r>
            <a:r>
              <a:rPr lang="ru-RU" sz="1600" dirty="0"/>
              <a:t> </a:t>
            </a:r>
            <a:r>
              <a:rPr lang="ru-RU" sz="1600" dirty="0" err="1"/>
              <a:t>опісторхозу</a:t>
            </a:r>
            <a:r>
              <a:rPr lang="ru-RU" sz="1600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сисуни</a:t>
            </a:r>
            <a:r>
              <a:rPr lang="ru-RU" sz="1600" dirty="0"/>
              <a:t> </a:t>
            </a:r>
            <a:r>
              <a:rPr lang="en-US" sz="1600" dirty="0" err="1"/>
              <a:t>Opisthorchis</a:t>
            </a:r>
            <a:r>
              <a:rPr lang="en-US" sz="1600" dirty="0"/>
              <a:t> </a:t>
            </a:r>
            <a:r>
              <a:rPr lang="en-US" sz="1600" dirty="0" err="1"/>
              <a:t>felineus</a:t>
            </a:r>
            <a:r>
              <a:rPr lang="en-US" sz="1600" dirty="0"/>
              <a:t> (</a:t>
            </a:r>
            <a:r>
              <a:rPr lang="ru-RU" sz="1600" dirty="0" err="1"/>
              <a:t>котяча</a:t>
            </a:r>
            <a:r>
              <a:rPr lang="ru-RU" sz="1600" dirty="0"/>
              <a:t> двуустка)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en-US" sz="1600" dirty="0" err="1"/>
              <a:t>Opisthorchis</a:t>
            </a:r>
            <a:r>
              <a:rPr lang="en-US" sz="1600" dirty="0"/>
              <a:t> </a:t>
            </a:r>
            <a:r>
              <a:rPr lang="en-US" sz="1600" dirty="0" err="1"/>
              <a:t>viverrini</a:t>
            </a:r>
            <a:r>
              <a:rPr lang="en-US" sz="1600" dirty="0"/>
              <a:t>.</a:t>
            </a:r>
            <a:r>
              <a:rPr lang="ru-RU" sz="1600" dirty="0"/>
              <a:t>Котячадвуусткамаєлистоподібнуформудовжиною0,4 - 1,3 см. </a:t>
            </a:r>
            <a:r>
              <a:rPr lang="ru-RU" sz="1600" dirty="0" err="1"/>
              <a:t>Наголовному</a:t>
            </a:r>
            <a:r>
              <a:rPr lang="ru-RU" sz="1600" dirty="0"/>
              <a:t> </a:t>
            </a:r>
            <a:r>
              <a:rPr lang="ru-RU" sz="1600" dirty="0" err="1"/>
              <a:t>кінці</a:t>
            </a:r>
            <a:r>
              <a:rPr lang="ru-RU" sz="1600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ротовий</a:t>
            </a:r>
            <a:r>
              <a:rPr lang="ru-RU" sz="1600" dirty="0"/>
              <a:t> присосок. </a:t>
            </a:r>
            <a:r>
              <a:rPr lang="ru-RU" sz="1600" dirty="0" err="1"/>
              <a:t>Опісторхіси</a:t>
            </a:r>
            <a:r>
              <a:rPr lang="ru-RU" sz="1600" dirty="0"/>
              <a:t> - </a:t>
            </a:r>
            <a:r>
              <a:rPr lang="ru-RU" sz="1600" dirty="0" err="1"/>
              <a:t>гермафродити</a:t>
            </a:r>
            <a:r>
              <a:rPr lang="ru-RU" sz="1600" dirty="0"/>
              <a:t>, </a:t>
            </a:r>
            <a:r>
              <a:rPr lang="ru-RU" sz="1600" dirty="0" err="1"/>
              <a:t>виділяють</a:t>
            </a:r>
            <a:r>
              <a:rPr lang="ru-RU" sz="1600" dirty="0"/>
              <a:t> в </a:t>
            </a:r>
            <a:r>
              <a:rPr lang="ru-RU" sz="1600" dirty="0" err="1"/>
              <a:t>добу</a:t>
            </a:r>
            <a:r>
              <a:rPr lang="ru-RU" sz="1600" dirty="0"/>
              <a:t> </a:t>
            </a:r>
            <a:r>
              <a:rPr lang="ru-RU" sz="1600" dirty="0" err="1"/>
              <a:t>близько</a:t>
            </a:r>
            <a:r>
              <a:rPr lang="ru-RU" sz="1600" dirty="0"/>
              <a:t> 1000 </a:t>
            </a:r>
            <a:r>
              <a:rPr lang="ru-RU" sz="1600" dirty="0" err="1"/>
              <a:t>яєць</a:t>
            </a:r>
            <a:r>
              <a:rPr lang="ru-RU" sz="1600" dirty="0"/>
              <a:t>. </a:t>
            </a:r>
            <a:r>
              <a:rPr lang="ru-RU" sz="1600" dirty="0" err="1"/>
              <a:t>Статевозрілі</a:t>
            </a:r>
            <a:r>
              <a:rPr lang="ru-RU" sz="1600" dirty="0"/>
              <a:t> </a:t>
            </a:r>
            <a:r>
              <a:rPr lang="ru-RU" sz="1600" dirty="0" err="1"/>
              <a:t>опісторхіси</a:t>
            </a:r>
            <a:r>
              <a:rPr lang="ru-RU" sz="1600" dirty="0"/>
              <a:t> </a:t>
            </a:r>
            <a:r>
              <a:rPr lang="ru-RU" sz="1600" dirty="0" err="1"/>
              <a:t>мешкають</a:t>
            </a:r>
            <a:r>
              <a:rPr lang="ru-RU" sz="1600" dirty="0"/>
              <a:t> в </a:t>
            </a:r>
            <a:r>
              <a:rPr lang="ru-RU" sz="1600" dirty="0" err="1"/>
              <a:t>жовчних</a:t>
            </a:r>
            <a:r>
              <a:rPr lang="ru-RU" sz="1600" dirty="0"/>
              <a:t> ходах </a:t>
            </a:r>
            <a:r>
              <a:rPr lang="ru-RU" sz="1600" dirty="0" err="1"/>
              <a:t>печінки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протоках </a:t>
            </a:r>
            <a:r>
              <a:rPr lang="ru-RU" sz="1600" dirty="0" err="1"/>
              <a:t>підшлункової</a:t>
            </a:r>
            <a:r>
              <a:rPr lang="ru-RU" sz="1600" dirty="0"/>
              <a:t> </a:t>
            </a:r>
            <a:r>
              <a:rPr lang="ru-RU" sz="1600" dirty="0" err="1"/>
              <a:t>залози</a:t>
            </a:r>
            <a:r>
              <a:rPr lang="ru-RU" sz="1600" dirty="0"/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533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16016" y="2852936"/>
            <a:ext cx="325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Збудник</a:t>
            </a:r>
            <a:r>
              <a:rPr lang="en-US" dirty="0" err="1"/>
              <a:t>Opisthorchisfelineus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645024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Тривалість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 у </a:t>
            </a:r>
            <a:r>
              <a:rPr lang="ru-RU" sz="1600" dirty="0" err="1"/>
              <a:t>людини</a:t>
            </a:r>
            <a:r>
              <a:rPr lang="ru-RU" sz="1600" dirty="0"/>
              <a:t> </a:t>
            </a:r>
            <a:r>
              <a:rPr lang="ru-RU" sz="1600" dirty="0" err="1"/>
              <a:t>кілька</a:t>
            </a:r>
            <a:r>
              <a:rPr lang="ru-RU" sz="1600" dirty="0"/>
              <a:t> </a:t>
            </a:r>
            <a:r>
              <a:rPr lang="ru-RU" sz="1600" dirty="0" err="1"/>
              <a:t>років</a:t>
            </a:r>
            <a:r>
              <a:rPr lang="ru-RU" sz="1600" dirty="0"/>
              <a:t>. З </a:t>
            </a:r>
            <a:r>
              <a:rPr lang="ru-RU" sz="1600" dirty="0" err="1"/>
              <a:t>жовчю</a:t>
            </a:r>
            <a:r>
              <a:rPr lang="ru-RU" sz="1600" dirty="0"/>
              <a:t> </a:t>
            </a:r>
            <a:r>
              <a:rPr lang="ru-RU" sz="1600" dirty="0" err="1"/>
              <a:t>яйця</a:t>
            </a:r>
            <a:r>
              <a:rPr lang="ru-RU" sz="1600" dirty="0"/>
              <a:t> </a:t>
            </a:r>
            <a:r>
              <a:rPr lang="ru-RU" sz="1600" dirty="0" err="1"/>
              <a:t>потрапляють</a:t>
            </a:r>
            <a:r>
              <a:rPr lang="ru-RU" sz="1600" dirty="0"/>
              <a:t> в кишечник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фекаліями</a:t>
            </a:r>
            <a:r>
              <a:rPr lang="ru-RU" sz="1600" dirty="0"/>
              <a:t> </a:t>
            </a:r>
            <a:r>
              <a:rPr lang="ru-RU" sz="1600" dirty="0" err="1"/>
              <a:t>виділяються</a:t>
            </a:r>
            <a:r>
              <a:rPr lang="ru-RU" sz="1600" dirty="0"/>
              <a:t> в </a:t>
            </a:r>
            <a:r>
              <a:rPr lang="ru-RU" sz="1600" dirty="0" err="1"/>
              <a:t>зовнішнє</a:t>
            </a:r>
            <a:r>
              <a:rPr lang="ru-RU" sz="1600" dirty="0"/>
              <a:t> </a:t>
            </a:r>
            <a:r>
              <a:rPr lang="ru-RU" sz="1600" dirty="0" err="1"/>
              <a:t>середовище</a:t>
            </a:r>
            <a:r>
              <a:rPr lang="ru-RU" sz="1600" dirty="0"/>
              <a:t>. </a:t>
            </a:r>
            <a:r>
              <a:rPr lang="ru-RU" sz="1600" dirty="0" err="1"/>
              <a:t>Подальший</a:t>
            </a:r>
            <a:r>
              <a:rPr lang="ru-RU" sz="1600" dirty="0"/>
              <a:t> </a:t>
            </a:r>
            <a:r>
              <a:rPr lang="ru-RU" sz="1600" dirty="0" err="1"/>
              <a:t>розвиток</a:t>
            </a:r>
            <a:r>
              <a:rPr lang="ru-RU" sz="1600" dirty="0"/>
              <a:t> </a:t>
            </a:r>
            <a:r>
              <a:rPr lang="ru-RU" sz="1600" dirty="0" err="1"/>
              <a:t>йде</a:t>
            </a:r>
            <a:r>
              <a:rPr lang="ru-RU" sz="1600" dirty="0"/>
              <a:t> в </a:t>
            </a:r>
            <a:r>
              <a:rPr lang="ru-RU" sz="1600" dirty="0" err="1"/>
              <a:t>прісноводному</a:t>
            </a:r>
            <a:r>
              <a:rPr lang="ru-RU" sz="1600" dirty="0"/>
              <a:t> </a:t>
            </a:r>
            <a:r>
              <a:rPr lang="ru-RU" sz="1600" dirty="0" err="1"/>
              <a:t>молюску</a:t>
            </a:r>
            <a:r>
              <a:rPr lang="ru-RU" sz="1600" dirty="0"/>
              <a:t>, </a:t>
            </a:r>
            <a:r>
              <a:rPr lang="ru-RU" sz="1600" dirty="0" err="1"/>
              <a:t>потім</a:t>
            </a:r>
            <a:r>
              <a:rPr lang="ru-RU" sz="1600" dirty="0"/>
              <a:t> </a:t>
            </a:r>
            <a:r>
              <a:rPr lang="ru-RU" sz="1600" dirty="0" err="1"/>
              <a:t>в</a:t>
            </a:r>
            <a:r>
              <a:rPr lang="ru-RU" sz="1600" dirty="0"/>
              <a:t> </a:t>
            </a:r>
            <a:r>
              <a:rPr lang="ru-RU" sz="1600" dirty="0" err="1"/>
              <a:t>рибі</a:t>
            </a:r>
            <a:r>
              <a:rPr lang="ru-RU" sz="1600" dirty="0"/>
              <a:t> </a:t>
            </a:r>
            <a:r>
              <a:rPr lang="ru-RU" sz="1600" dirty="0" err="1"/>
              <a:t>сімейства</a:t>
            </a:r>
            <a:r>
              <a:rPr lang="ru-RU" sz="1600" dirty="0"/>
              <a:t> </a:t>
            </a:r>
            <a:r>
              <a:rPr lang="ru-RU" sz="1600" dirty="0" err="1"/>
              <a:t>коропових</a:t>
            </a:r>
            <a:r>
              <a:rPr lang="ru-RU" sz="1600" dirty="0"/>
              <a:t> (</a:t>
            </a:r>
            <a:r>
              <a:rPr lang="ru-RU" sz="1600" dirty="0" err="1"/>
              <a:t>короп</a:t>
            </a:r>
            <a:r>
              <a:rPr lang="ru-RU" sz="1600" dirty="0"/>
              <a:t>, карась, </a:t>
            </a:r>
            <a:r>
              <a:rPr lang="ru-RU" sz="1600" dirty="0" err="1"/>
              <a:t>лящ</a:t>
            </a:r>
            <a:r>
              <a:rPr lang="ru-RU" sz="1600" dirty="0"/>
              <a:t>, сазан, чебак, язь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інших</a:t>
            </a:r>
            <a:r>
              <a:rPr lang="ru-RU" sz="1600" dirty="0"/>
              <a:t>). У </a:t>
            </a:r>
            <a:r>
              <a:rPr lang="ru-RU" sz="1600" dirty="0" err="1"/>
              <a:t>м'язах</a:t>
            </a:r>
            <a:r>
              <a:rPr lang="ru-RU" sz="1600" dirty="0"/>
              <a:t> </a:t>
            </a:r>
            <a:r>
              <a:rPr lang="ru-RU" sz="1600" dirty="0" err="1"/>
              <a:t>риб</a:t>
            </a:r>
            <a:r>
              <a:rPr lang="ru-RU" sz="1600" dirty="0"/>
              <a:t> личинки </a:t>
            </a:r>
            <a:r>
              <a:rPr lang="ru-RU" sz="1600" dirty="0" err="1"/>
              <a:t>перетворюються</a:t>
            </a:r>
            <a:r>
              <a:rPr lang="ru-RU" sz="1600" dirty="0"/>
              <a:t> в </a:t>
            </a:r>
            <a:r>
              <a:rPr lang="ru-RU" sz="1600" dirty="0" err="1"/>
              <a:t>метацеркариїв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досягають</a:t>
            </a:r>
            <a:r>
              <a:rPr lang="ru-RU" sz="1600" dirty="0"/>
              <a:t> </a:t>
            </a:r>
            <a:r>
              <a:rPr lang="ru-RU" sz="1600" dirty="0" err="1"/>
              <a:t>інвазивної</a:t>
            </a:r>
            <a:r>
              <a:rPr lang="ru-RU" sz="1600" dirty="0"/>
              <a:t> </a:t>
            </a:r>
            <a:r>
              <a:rPr lang="ru-RU" sz="1600" dirty="0" err="1"/>
              <a:t>стадії</a:t>
            </a:r>
            <a:r>
              <a:rPr lang="ru-RU" sz="1600" dirty="0"/>
              <a:t> через 1,5 </a:t>
            </a:r>
            <a:r>
              <a:rPr lang="ru-RU" sz="1600" dirty="0" err="1"/>
              <a:t>місяці</a:t>
            </a:r>
            <a:r>
              <a:rPr lang="ru-RU" sz="1600" dirty="0"/>
              <a:t>. </a:t>
            </a:r>
          </a:p>
          <a:p>
            <a:pPr algn="just"/>
            <a:r>
              <a:rPr lang="ru-RU" sz="1600" dirty="0" err="1"/>
              <a:t>Епідеміологія</a:t>
            </a:r>
            <a:r>
              <a:rPr lang="ru-RU" sz="1600" dirty="0"/>
              <a:t>. </a:t>
            </a:r>
            <a:r>
              <a:rPr lang="ru-RU" sz="1600" dirty="0" err="1"/>
              <a:t>Опісторхоз</a:t>
            </a:r>
            <a:r>
              <a:rPr lang="ru-RU" sz="1600" dirty="0"/>
              <a:t> - </a:t>
            </a:r>
            <a:r>
              <a:rPr lang="ru-RU" sz="1600" dirty="0" err="1"/>
              <a:t>природно-осередкова</a:t>
            </a:r>
            <a:r>
              <a:rPr lang="ru-RU" sz="1600" dirty="0"/>
              <a:t> </a:t>
            </a:r>
            <a:r>
              <a:rPr lang="ru-RU" sz="1600" dirty="0" err="1"/>
              <a:t>інвазія</a:t>
            </a:r>
            <a:r>
              <a:rPr lang="ru-RU" sz="1600" dirty="0"/>
              <a:t>, широко </a:t>
            </a:r>
            <a:r>
              <a:rPr lang="ru-RU" sz="1600" dirty="0" err="1"/>
              <a:t>поширена</a:t>
            </a:r>
            <a:r>
              <a:rPr lang="ru-RU" sz="1600" dirty="0"/>
              <a:t> </a:t>
            </a:r>
            <a:r>
              <a:rPr lang="ru-RU" sz="1600" dirty="0" err="1"/>
              <a:t>серед</a:t>
            </a:r>
            <a:r>
              <a:rPr lang="ru-RU" sz="1600" dirty="0"/>
              <a:t> </a:t>
            </a:r>
            <a:r>
              <a:rPr lang="ru-RU" sz="1600" dirty="0" err="1"/>
              <a:t>рибоїдних</a:t>
            </a:r>
            <a:r>
              <a:rPr lang="ru-RU" sz="1600" dirty="0"/>
              <a:t> </a:t>
            </a:r>
            <a:r>
              <a:rPr lang="ru-RU" sz="1600" dirty="0" err="1"/>
              <a:t>тварин</a:t>
            </a:r>
            <a:r>
              <a:rPr lang="ru-RU" sz="1600" dirty="0"/>
              <a:t>. </a:t>
            </a:r>
            <a:r>
              <a:rPr lang="en-US" sz="1600" dirty="0" err="1"/>
              <a:t>O.felineus</a:t>
            </a:r>
            <a:r>
              <a:rPr lang="en-US" sz="1600" dirty="0"/>
              <a:t> </a:t>
            </a:r>
            <a:r>
              <a:rPr lang="ru-RU" sz="1600" dirty="0" err="1"/>
              <a:t>реєструється</a:t>
            </a:r>
            <a:r>
              <a:rPr lang="ru-RU" sz="1600" dirty="0"/>
              <a:t> в </a:t>
            </a:r>
            <a:r>
              <a:rPr lang="ru-RU" sz="1600" dirty="0" err="1"/>
              <a:t>Прибалтиці</a:t>
            </a:r>
            <a:r>
              <a:rPr lang="ru-RU" sz="1600" dirty="0"/>
              <a:t>, </a:t>
            </a:r>
            <a:r>
              <a:rPr lang="ru-RU" sz="1600" dirty="0" err="1"/>
              <a:t>Росії</a:t>
            </a:r>
            <a:r>
              <a:rPr lang="ru-RU" sz="1600" dirty="0"/>
              <a:t>, </a:t>
            </a:r>
            <a:r>
              <a:rPr lang="ru-RU" sz="1600" dirty="0" err="1"/>
              <a:t>Білорусії</a:t>
            </a:r>
            <a:r>
              <a:rPr lang="ru-RU" sz="1600" dirty="0"/>
              <a:t>, </a:t>
            </a:r>
            <a:r>
              <a:rPr lang="ru-RU" sz="1600" dirty="0" err="1"/>
              <a:t>Німеччини</a:t>
            </a:r>
            <a:r>
              <a:rPr lang="ru-RU" sz="1600" dirty="0"/>
              <a:t> та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країнах</a:t>
            </a:r>
            <a:r>
              <a:rPr lang="ru-RU" sz="1600" dirty="0"/>
              <a:t> </a:t>
            </a:r>
            <a:r>
              <a:rPr lang="ru-RU" sz="1600" dirty="0" err="1"/>
              <a:t>Європи</a:t>
            </a:r>
            <a:r>
              <a:rPr lang="ru-RU" sz="1600" dirty="0"/>
              <a:t>. </a:t>
            </a:r>
            <a:r>
              <a:rPr lang="ru-RU" sz="1600" dirty="0" err="1"/>
              <a:t>Інвазія</a:t>
            </a:r>
            <a:r>
              <a:rPr lang="ru-RU" sz="1600" dirty="0"/>
              <a:t> </a:t>
            </a:r>
            <a:r>
              <a:rPr lang="en-US" sz="1600" dirty="0" err="1"/>
              <a:t>O.Viverrini</a:t>
            </a:r>
            <a:r>
              <a:rPr lang="en-US" sz="1600" dirty="0"/>
              <a:t> </a:t>
            </a:r>
            <a:r>
              <a:rPr lang="ru-RU" sz="1600" dirty="0"/>
              <a:t>широко </a:t>
            </a:r>
            <a:r>
              <a:rPr lang="ru-RU" sz="1600" dirty="0" err="1"/>
              <a:t>поширена</a:t>
            </a:r>
            <a:r>
              <a:rPr lang="ru-RU" sz="1600" dirty="0"/>
              <a:t> в </a:t>
            </a:r>
            <a:r>
              <a:rPr lang="ru-RU" sz="1600" dirty="0" err="1"/>
              <a:t>Таїланді</a:t>
            </a:r>
            <a:r>
              <a:rPr lang="ru-RU" sz="1600" dirty="0"/>
              <a:t>, </a:t>
            </a:r>
            <a:r>
              <a:rPr lang="ru-RU" sz="1600" dirty="0" err="1"/>
              <a:t>В'єтнамі</a:t>
            </a:r>
            <a:r>
              <a:rPr lang="ru-RU" sz="1600" dirty="0"/>
              <a:t>, </a:t>
            </a:r>
            <a:r>
              <a:rPr lang="ru-RU" sz="1600" dirty="0" err="1"/>
              <a:t>Лаосі</a:t>
            </a:r>
            <a:r>
              <a:rPr lang="ru-RU" sz="1600" dirty="0"/>
              <a:t>, </a:t>
            </a:r>
            <a:r>
              <a:rPr lang="ru-RU" sz="1600" dirty="0" err="1"/>
              <a:t>Малайзії</a:t>
            </a:r>
            <a:r>
              <a:rPr lang="ru-RU" sz="1600" dirty="0"/>
              <a:t>, </a:t>
            </a:r>
            <a:r>
              <a:rPr lang="ru-RU" sz="1600" dirty="0" err="1"/>
              <a:t>Індії</a:t>
            </a:r>
            <a:r>
              <a:rPr lang="ru-RU" sz="1600" dirty="0"/>
              <a:t>, на </a:t>
            </a:r>
            <a:r>
              <a:rPr lang="ru-RU" sz="1600" dirty="0" err="1"/>
              <a:t>Тайвані</a:t>
            </a:r>
            <a:r>
              <a:rPr lang="ru-RU" sz="1600" dirty="0"/>
              <a:t>. </a:t>
            </a:r>
          </a:p>
          <a:p>
            <a:pPr algn="just"/>
            <a:r>
              <a:rPr lang="ru-RU" sz="1600" dirty="0" err="1"/>
              <a:t>Джерело</a:t>
            </a:r>
            <a:r>
              <a:rPr lang="ru-RU" sz="1600" dirty="0"/>
              <a:t> </a:t>
            </a:r>
            <a:r>
              <a:rPr lang="ru-RU" sz="1600" dirty="0" err="1"/>
              <a:t>інвазії</a:t>
            </a:r>
            <a:r>
              <a:rPr lang="ru-RU" sz="1600" dirty="0"/>
              <a:t> - </a:t>
            </a:r>
            <a:r>
              <a:rPr lang="ru-RU" sz="1600" dirty="0" err="1"/>
              <a:t>людина</a:t>
            </a:r>
            <a:r>
              <a:rPr lang="ru-RU" sz="1600" dirty="0"/>
              <a:t>, </a:t>
            </a:r>
            <a:r>
              <a:rPr lang="ru-RU" sz="1600" dirty="0" err="1"/>
              <a:t>домашні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дикі</a:t>
            </a:r>
            <a:r>
              <a:rPr lang="ru-RU" sz="1600" dirty="0"/>
              <a:t> </a:t>
            </a:r>
            <a:r>
              <a:rPr lang="ru-RU" sz="1600" dirty="0" err="1"/>
              <a:t>м'ясоїдні</a:t>
            </a:r>
            <a:r>
              <a:rPr lang="ru-RU" sz="1600" dirty="0"/>
              <a:t> </a:t>
            </a:r>
            <a:r>
              <a:rPr lang="ru-RU" sz="1600" dirty="0" err="1"/>
              <a:t>тварини</a:t>
            </a:r>
            <a:r>
              <a:rPr lang="ru-RU" sz="1600" dirty="0"/>
              <a:t>, </a:t>
            </a:r>
            <a:r>
              <a:rPr lang="ru-RU" sz="1600" dirty="0" err="1"/>
              <a:t>заражені</a:t>
            </a:r>
            <a:r>
              <a:rPr lang="ru-RU" sz="1600" dirty="0"/>
              <a:t> </a:t>
            </a:r>
            <a:r>
              <a:rPr lang="ru-RU" sz="1600" dirty="0" err="1"/>
              <a:t>опісторхисами</a:t>
            </a:r>
            <a:r>
              <a:rPr lang="ru-RU" sz="1600" dirty="0"/>
              <a:t>. </a:t>
            </a:r>
            <a:r>
              <a:rPr lang="ru-RU" sz="1600" dirty="0" err="1"/>
              <a:t>Зараження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 </a:t>
            </a:r>
            <a:r>
              <a:rPr lang="ru-RU" sz="1600" dirty="0" err="1"/>
              <a:t>відбувається</a:t>
            </a:r>
            <a:r>
              <a:rPr lang="ru-RU" sz="1600" dirty="0"/>
              <a:t> при </a:t>
            </a:r>
            <a:r>
              <a:rPr lang="ru-RU" sz="1600" dirty="0" err="1"/>
              <a:t>вживанні</a:t>
            </a:r>
            <a:r>
              <a:rPr lang="ru-RU" sz="1600" dirty="0"/>
              <a:t> в </a:t>
            </a:r>
            <a:r>
              <a:rPr lang="ru-RU" sz="1600" dirty="0" err="1"/>
              <a:t>їжу</a:t>
            </a:r>
            <a:r>
              <a:rPr lang="ru-RU" sz="1600" dirty="0"/>
              <a:t> </a:t>
            </a:r>
            <a:r>
              <a:rPr lang="ru-RU" sz="1600" dirty="0" err="1"/>
              <a:t>сирої</a:t>
            </a:r>
            <a:r>
              <a:rPr lang="ru-RU" sz="1600" dirty="0"/>
              <a:t> </a:t>
            </a:r>
            <a:r>
              <a:rPr lang="ru-RU" sz="1600" dirty="0" err="1" smtClean="0"/>
              <a:t>недостатньо</a:t>
            </a:r>
            <a:r>
              <a:rPr lang="ru-RU" sz="1600" dirty="0" smtClean="0"/>
              <a:t> </a:t>
            </a:r>
            <a:r>
              <a:rPr lang="ru-RU" sz="1600" dirty="0" err="1"/>
              <a:t>термічно</a:t>
            </a:r>
            <a:r>
              <a:rPr lang="ru-RU" sz="1600" dirty="0"/>
              <a:t> </a:t>
            </a:r>
            <a:r>
              <a:rPr lang="ru-RU" sz="1600" dirty="0" err="1"/>
              <a:t>обробленої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слабо </a:t>
            </a:r>
            <a:r>
              <a:rPr lang="ru-RU" sz="1600" dirty="0" err="1"/>
              <a:t>просоленої</a:t>
            </a:r>
            <a:r>
              <a:rPr lang="ru-RU" sz="1600" dirty="0"/>
              <a:t> </a:t>
            </a:r>
            <a:r>
              <a:rPr lang="ru-RU" sz="1600" dirty="0" err="1"/>
              <a:t>зараженої</a:t>
            </a:r>
            <a:r>
              <a:rPr lang="ru-RU" sz="1600" dirty="0"/>
              <a:t> </a:t>
            </a:r>
            <a:r>
              <a:rPr lang="ru-RU" sz="1600" dirty="0" err="1"/>
              <a:t>риби</a:t>
            </a:r>
            <a:r>
              <a:rPr lang="ru-RU" sz="1600" dirty="0"/>
              <a:t>. При Т + 60˚С </a:t>
            </a:r>
            <a:r>
              <a:rPr lang="ru-RU" sz="1600" dirty="0" err="1"/>
              <a:t>метацеркарії</a:t>
            </a:r>
            <a:r>
              <a:rPr lang="ru-RU" sz="1600" dirty="0"/>
              <a:t> </a:t>
            </a:r>
            <a:r>
              <a:rPr lang="ru-RU" sz="1600" dirty="0" err="1"/>
              <a:t>швидко</a:t>
            </a:r>
            <a:r>
              <a:rPr lang="ru-RU" sz="1600" dirty="0"/>
              <a:t> гинуть. При </a:t>
            </a:r>
            <a:r>
              <a:rPr lang="ru-RU" sz="1600" dirty="0" err="1"/>
              <a:t>засолюванні</a:t>
            </a:r>
            <a:r>
              <a:rPr lang="ru-RU" sz="1600" dirty="0"/>
              <a:t> </a:t>
            </a:r>
            <a:r>
              <a:rPr lang="ru-RU" sz="1600" dirty="0" err="1"/>
              <a:t>дрібної</a:t>
            </a:r>
            <a:r>
              <a:rPr lang="ru-RU" sz="1600" dirty="0"/>
              <a:t> </a:t>
            </a:r>
            <a:r>
              <a:rPr lang="ru-RU" sz="1600" dirty="0" err="1"/>
              <a:t>риби</a:t>
            </a:r>
            <a:r>
              <a:rPr lang="ru-RU" sz="1600" dirty="0"/>
              <a:t> </a:t>
            </a:r>
            <a:r>
              <a:rPr lang="ru-RU" sz="1600" dirty="0" err="1"/>
              <a:t>метацеркарії</a:t>
            </a:r>
            <a:r>
              <a:rPr lang="ru-RU" sz="1600" dirty="0"/>
              <a:t> гинуть через 10 </a:t>
            </a:r>
            <a:r>
              <a:rPr lang="ru-RU" sz="1600" dirty="0" err="1"/>
              <a:t>діб</a:t>
            </a:r>
            <a:r>
              <a:rPr lang="ru-RU" sz="1600" dirty="0"/>
              <a:t>, </a:t>
            </a:r>
            <a:r>
              <a:rPr lang="ru-RU" sz="1600" dirty="0" err="1"/>
              <a:t>великої</a:t>
            </a:r>
            <a:r>
              <a:rPr lang="ru-RU" sz="1600" dirty="0"/>
              <a:t> - 40 </a:t>
            </a:r>
            <a:r>
              <a:rPr lang="ru-RU" sz="1600" dirty="0" err="1"/>
              <a:t>діб</a:t>
            </a:r>
            <a:r>
              <a:rPr lang="ru-RU" sz="1600" dirty="0"/>
              <a:t>. </a:t>
            </a:r>
          </a:p>
          <a:p>
            <a:pPr algn="just"/>
            <a:r>
              <a:rPr lang="ru-RU" sz="1600" dirty="0" err="1"/>
              <a:t>Природна</a:t>
            </a:r>
            <a:r>
              <a:rPr lang="ru-RU" sz="1600" dirty="0"/>
              <a:t> </a:t>
            </a:r>
            <a:r>
              <a:rPr lang="ru-RU" sz="1600" dirty="0" err="1"/>
              <a:t>сприйнятливість</a:t>
            </a:r>
            <a:r>
              <a:rPr lang="ru-RU" sz="1600" dirty="0"/>
              <a:t> людей до </a:t>
            </a:r>
            <a:r>
              <a:rPr lang="ru-RU" sz="1600" dirty="0" err="1"/>
              <a:t>опісторхозу</a:t>
            </a:r>
            <a:r>
              <a:rPr lang="ru-RU" sz="1600" dirty="0"/>
              <a:t> </a:t>
            </a:r>
            <a:r>
              <a:rPr lang="ru-RU" sz="1600" dirty="0" err="1"/>
              <a:t>висока</a:t>
            </a:r>
            <a:r>
              <a:rPr lang="ru-RU" sz="1600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681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Трематодози</a:t>
            </a:r>
            <a:r>
              <a:rPr lang="ru-RU" b="1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Патогенез. Личинки </a:t>
            </a:r>
            <a:r>
              <a:rPr lang="ru-RU" dirty="0" err="1"/>
              <a:t>опісторхисів</a:t>
            </a:r>
            <a:r>
              <a:rPr lang="ru-RU" dirty="0"/>
              <a:t>, проникнувши в </a:t>
            </a:r>
            <a:r>
              <a:rPr lang="ru-RU" dirty="0" err="1"/>
              <a:t>жовчні</a:t>
            </a:r>
            <a:r>
              <a:rPr lang="ru-RU" dirty="0"/>
              <a:t> протоки, по </a:t>
            </a:r>
            <a:r>
              <a:rPr lang="ru-RU" dirty="0" err="1"/>
              <a:t>закінченню</a:t>
            </a:r>
            <a:r>
              <a:rPr lang="ru-RU" dirty="0"/>
              <a:t> 2-х </a:t>
            </a:r>
            <a:r>
              <a:rPr lang="ru-RU" dirty="0" err="1"/>
              <a:t>тижнів</a:t>
            </a:r>
            <a:r>
              <a:rPr lang="ru-RU" dirty="0"/>
              <a:t> </a:t>
            </a:r>
            <a:r>
              <a:rPr lang="ru-RU" dirty="0" err="1"/>
              <a:t>досягають</a:t>
            </a:r>
            <a:r>
              <a:rPr lang="ru-RU" dirty="0"/>
              <a:t> </a:t>
            </a:r>
            <a:r>
              <a:rPr lang="ru-RU" dirty="0" err="1"/>
              <a:t>статевої</a:t>
            </a:r>
            <a:r>
              <a:rPr lang="ru-RU" dirty="0"/>
              <a:t> </a:t>
            </a:r>
            <a:r>
              <a:rPr lang="ru-RU" dirty="0" err="1"/>
              <a:t>зрілості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яйця</a:t>
            </a:r>
            <a:r>
              <a:rPr lang="ru-RU" dirty="0"/>
              <a:t>. </a:t>
            </a:r>
            <a:r>
              <a:rPr lang="ru-RU" dirty="0" err="1"/>
              <a:t>Основну</a:t>
            </a:r>
            <a:r>
              <a:rPr lang="ru-RU" dirty="0"/>
              <a:t> роль у </a:t>
            </a:r>
            <a:r>
              <a:rPr lang="ru-RU" dirty="0" err="1"/>
              <a:t>патогенезі</a:t>
            </a:r>
            <a:r>
              <a:rPr lang="ru-RU" dirty="0"/>
              <a:t> </a:t>
            </a:r>
            <a:r>
              <a:rPr lang="ru-RU" dirty="0" err="1"/>
              <a:t>грають</a:t>
            </a:r>
            <a:r>
              <a:rPr lang="ru-RU" dirty="0"/>
              <a:t>: </a:t>
            </a:r>
          </a:p>
          <a:p>
            <a:pPr algn="just"/>
            <a:r>
              <a:rPr lang="ru-RU" dirty="0"/>
              <a:t>• </a:t>
            </a:r>
            <a:r>
              <a:rPr lang="ru-RU" dirty="0" err="1"/>
              <a:t>механічний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гельмінтів</a:t>
            </a:r>
            <a:r>
              <a:rPr lang="ru-RU" dirty="0"/>
              <a:t> (присосками </a:t>
            </a:r>
            <a:r>
              <a:rPr lang="ru-RU" dirty="0" err="1"/>
              <a:t>ушкоджують</a:t>
            </a:r>
            <a:r>
              <a:rPr lang="ru-RU" dirty="0"/>
              <a:t> </a:t>
            </a:r>
            <a:r>
              <a:rPr lang="ru-RU" dirty="0" err="1"/>
              <a:t>стінки</a:t>
            </a:r>
            <a:r>
              <a:rPr lang="ru-RU" dirty="0"/>
              <a:t> </a:t>
            </a:r>
            <a:r>
              <a:rPr lang="ru-RU" dirty="0" err="1"/>
              <a:t>жовчних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панкреатичних</a:t>
            </a:r>
            <a:r>
              <a:rPr lang="ru-RU" dirty="0"/>
              <a:t> проток); </a:t>
            </a:r>
          </a:p>
          <a:p>
            <a:pPr algn="just"/>
            <a:r>
              <a:rPr lang="ru-RU" dirty="0"/>
              <a:t>• </a:t>
            </a:r>
            <a:r>
              <a:rPr lang="ru-RU" dirty="0" err="1"/>
              <a:t>алергічні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всмоктування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гельмінтів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• </a:t>
            </a:r>
            <a:r>
              <a:rPr lang="ru-RU" dirty="0" err="1"/>
              <a:t>нервово-рефлекторний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подразнення</a:t>
            </a:r>
            <a:r>
              <a:rPr lang="ru-RU" dirty="0"/>
              <a:t> </a:t>
            </a:r>
            <a:r>
              <a:rPr lang="ru-RU" dirty="0" err="1"/>
              <a:t>гельмінтами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рецепторів</a:t>
            </a:r>
            <a:r>
              <a:rPr lang="ru-RU" dirty="0"/>
              <a:t> </a:t>
            </a:r>
            <a:r>
              <a:rPr lang="ru-RU" dirty="0" err="1"/>
              <a:t>жовчних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панкреатичних</a:t>
            </a:r>
            <a:r>
              <a:rPr lang="ru-RU" dirty="0"/>
              <a:t> проток; </a:t>
            </a:r>
          </a:p>
          <a:p>
            <a:pPr algn="just"/>
            <a:r>
              <a:rPr lang="ru-RU" dirty="0" err="1"/>
              <a:t>Клініка</a:t>
            </a:r>
            <a:r>
              <a:rPr lang="ru-RU" dirty="0"/>
              <a:t>. У </a:t>
            </a:r>
            <a:r>
              <a:rPr lang="ru-RU" dirty="0" err="1"/>
              <a:t>клініці</a:t>
            </a:r>
            <a:r>
              <a:rPr lang="ru-RU" dirty="0"/>
              <a:t> </a:t>
            </a:r>
            <a:r>
              <a:rPr lang="ru-RU" dirty="0" err="1"/>
              <a:t>опісторхоза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гостру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хронічну</a:t>
            </a:r>
            <a:r>
              <a:rPr lang="ru-RU" dirty="0"/>
              <a:t> фазу </a:t>
            </a:r>
            <a:r>
              <a:rPr lang="ru-RU" dirty="0" err="1"/>
              <a:t>хвороби</a:t>
            </a:r>
            <a:r>
              <a:rPr lang="ru-RU" dirty="0"/>
              <a:t>. </a:t>
            </a:r>
            <a:r>
              <a:rPr lang="ru-RU" dirty="0" err="1"/>
              <a:t>Інкубаційний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- 2-4 </a:t>
            </a:r>
            <a:r>
              <a:rPr lang="ru-RU" dirty="0" err="1"/>
              <a:t>тижні</a:t>
            </a:r>
            <a:r>
              <a:rPr lang="ru-RU" dirty="0"/>
              <a:t>. Для </a:t>
            </a:r>
            <a:r>
              <a:rPr lang="ru-RU" dirty="0" err="1"/>
              <a:t>гострої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характерно: лихоманка, </a:t>
            </a:r>
            <a:r>
              <a:rPr lang="ru-RU" dirty="0" err="1"/>
              <a:t>шкірні</a:t>
            </a:r>
            <a:r>
              <a:rPr lang="ru-RU" dirty="0"/>
              <a:t> </a:t>
            </a:r>
            <a:r>
              <a:rPr lang="ru-RU" dirty="0" err="1"/>
              <a:t>висипи</a:t>
            </a:r>
            <a:r>
              <a:rPr lang="ru-RU" dirty="0"/>
              <a:t>, </a:t>
            </a:r>
            <a:r>
              <a:rPr lang="ru-RU" dirty="0" err="1"/>
              <a:t>артралгії</a:t>
            </a:r>
            <a:r>
              <a:rPr lang="ru-RU" dirty="0"/>
              <a:t>, </a:t>
            </a:r>
            <a:r>
              <a:rPr lang="ru-RU" dirty="0" err="1"/>
              <a:t>міалгії</a:t>
            </a:r>
            <a:r>
              <a:rPr lang="ru-RU" dirty="0"/>
              <a:t>, </a:t>
            </a:r>
            <a:r>
              <a:rPr lang="ru-RU" dirty="0" err="1"/>
              <a:t>легеневий</a:t>
            </a:r>
            <a:r>
              <a:rPr lang="ru-RU" dirty="0"/>
              <a:t> синдром у </a:t>
            </a:r>
            <a:r>
              <a:rPr lang="ru-RU" dirty="0" err="1"/>
              <a:t>вигляді</a:t>
            </a:r>
            <a:r>
              <a:rPr lang="ru-RU" dirty="0"/>
              <a:t> «</a:t>
            </a:r>
            <a:r>
              <a:rPr lang="ru-RU" dirty="0" err="1"/>
              <a:t>летючих</a:t>
            </a:r>
            <a:r>
              <a:rPr lang="ru-RU" dirty="0"/>
              <a:t> </a:t>
            </a:r>
            <a:r>
              <a:rPr lang="ru-RU" dirty="0" err="1"/>
              <a:t>інфільтратів</a:t>
            </a:r>
            <a:r>
              <a:rPr lang="ru-RU" dirty="0"/>
              <a:t>»,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- </a:t>
            </a:r>
            <a:r>
              <a:rPr lang="ru-RU" dirty="0" err="1"/>
              <a:t>селезінки</a:t>
            </a:r>
            <a:r>
              <a:rPr lang="ru-RU" dirty="0"/>
              <a:t>. </a:t>
            </a:r>
            <a:r>
              <a:rPr lang="ru-RU" dirty="0" err="1"/>
              <a:t>Еозинофілія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досягати</a:t>
            </a:r>
            <a:r>
              <a:rPr lang="ru-RU" dirty="0"/>
              <a:t> 30-40%, ШОЕ - 25-40 мм/год, </a:t>
            </a:r>
            <a:r>
              <a:rPr lang="ru-RU" dirty="0" err="1"/>
              <a:t>збільшується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трансаміназ</a:t>
            </a:r>
            <a:r>
              <a:rPr lang="ru-RU" dirty="0"/>
              <a:t>, </a:t>
            </a:r>
            <a:r>
              <a:rPr lang="ru-RU" dirty="0" err="1"/>
              <a:t>більшою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– </a:t>
            </a:r>
            <a:r>
              <a:rPr lang="ru-RU" dirty="0" err="1"/>
              <a:t>лужноїфосфатази</a:t>
            </a:r>
            <a:r>
              <a:rPr lang="ru-RU" dirty="0"/>
              <a:t>, </a:t>
            </a:r>
            <a:r>
              <a:rPr lang="ru-RU" dirty="0" err="1"/>
              <a:t>підвищується</a:t>
            </a:r>
            <a:r>
              <a:rPr lang="ru-RU" dirty="0"/>
              <a:t> </a:t>
            </a:r>
            <a:r>
              <a:rPr lang="ru-RU" dirty="0" err="1"/>
              <a:t>білірубін</a:t>
            </a:r>
            <a:r>
              <a:rPr lang="ru-RU" dirty="0"/>
              <a:t>.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інтенсивності</a:t>
            </a:r>
            <a:r>
              <a:rPr lang="ru-RU" dirty="0"/>
              <a:t> </a:t>
            </a:r>
            <a:r>
              <a:rPr lang="ru-RU" dirty="0" err="1"/>
              <a:t>інвазії</a:t>
            </a:r>
            <a:r>
              <a:rPr lang="ru-RU" dirty="0"/>
              <a:t> </a:t>
            </a:r>
            <a:r>
              <a:rPr lang="ru-RU" dirty="0" err="1"/>
              <a:t>гостра</a:t>
            </a:r>
            <a:r>
              <a:rPr lang="ru-RU" dirty="0"/>
              <a:t> </a:t>
            </a:r>
            <a:r>
              <a:rPr lang="ru-RU" dirty="0" err="1"/>
              <a:t>стадія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1-4 </a:t>
            </a:r>
            <a:r>
              <a:rPr lang="ru-RU" dirty="0" err="1"/>
              <a:t>тижні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поступовим</a:t>
            </a:r>
            <a:r>
              <a:rPr lang="ru-RU" dirty="0"/>
              <a:t> </a:t>
            </a:r>
            <a:r>
              <a:rPr lang="ru-RU" dirty="0" err="1"/>
              <a:t>стиханням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, </a:t>
            </a:r>
            <a:r>
              <a:rPr lang="ru-RU" dirty="0" err="1"/>
              <a:t>еозинофілія</a:t>
            </a:r>
            <a:r>
              <a:rPr lang="ru-RU" dirty="0"/>
              <a:t> 10-15%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зберігатися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півроку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У </a:t>
            </a:r>
            <a:r>
              <a:rPr lang="ru-RU" dirty="0" err="1"/>
              <a:t>хронічній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провідними</a:t>
            </a:r>
            <a:r>
              <a:rPr lang="ru-RU" dirty="0"/>
              <a:t> </a:t>
            </a:r>
            <a:r>
              <a:rPr lang="ru-RU" dirty="0" err="1"/>
              <a:t>скаргами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правому </a:t>
            </a:r>
            <a:r>
              <a:rPr lang="ru-RU" dirty="0" err="1"/>
              <a:t>підребер'ї</a:t>
            </a:r>
            <a:r>
              <a:rPr lang="ru-RU" dirty="0"/>
              <a:t>, </a:t>
            </a:r>
            <a:r>
              <a:rPr lang="ru-RU" dirty="0" err="1"/>
              <a:t>диспепсичні</a:t>
            </a:r>
            <a:r>
              <a:rPr lang="ru-RU" dirty="0"/>
              <a:t> </a:t>
            </a:r>
            <a:r>
              <a:rPr lang="ru-RU" dirty="0" err="1"/>
              <a:t>розлади</a:t>
            </a:r>
            <a:r>
              <a:rPr lang="ru-RU" dirty="0"/>
              <a:t> (</a:t>
            </a:r>
            <a:r>
              <a:rPr lang="ru-RU" dirty="0" err="1"/>
              <a:t>нудота</a:t>
            </a:r>
            <a:r>
              <a:rPr lang="ru-RU" dirty="0"/>
              <a:t>, </a:t>
            </a:r>
            <a:r>
              <a:rPr lang="ru-RU" dirty="0" err="1"/>
              <a:t>нестійкі</a:t>
            </a:r>
            <a:r>
              <a:rPr lang="ru-RU" dirty="0"/>
              <a:t> </a:t>
            </a:r>
            <a:r>
              <a:rPr lang="ru-RU" dirty="0" err="1"/>
              <a:t>випорожнення</a:t>
            </a:r>
            <a:r>
              <a:rPr lang="ru-RU" dirty="0"/>
              <a:t>). Часто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болі</a:t>
            </a:r>
            <a:r>
              <a:rPr lang="ru-RU" dirty="0"/>
              <a:t>, </a:t>
            </a:r>
            <a:r>
              <a:rPr lang="ru-RU" dirty="0" err="1"/>
              <a:t>дратівливість</a:t>
            </a:r>
            <a:r>
              <a:rPr lang="ru-RU" dirty="0"/>
              <a:t>, </a:t>
            </a:r>
            <a:r>
              <a:rPr lang="ru-RU" dirty="0" err="1"/>
              <a:t>порушення</a:t>
            </a:r>
            <a:r>
              <a:rPr lang="ru-RU" dirty="0"/>
              <a:t> сну. Температура </a:t>
            </a:r>
            <a:r>
              <a:rPr lang="ru-RU" dirty="0" err="1"/>
              <a:t>тіла</a:t>
            </a:r>
            <a:r>
              <a:rPr lang="ru-RU" dirty="0"/>
              <a:t> нормальна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субфебрильна</a:t>
            </a:r>
            <a:r>
              <a:rPr lang="ru-RU" dirty="0"/>
              <a:t>. </a:t>
            </a:r>
            <a:r>
              <a:rPr lang="ru-RU" dirty="0" err="1"/>
              <a:t>Печінка</a:t>
            </a:r>
            <a:r>
              <a:rPr lang="ru-RU" dirty="0"/>
              <a:t> </a:t>
            </a:r>
            <a:r>
              <a:rPr lang="ru-RU" dirty="0" err="1"/>
              <a:t>збільшена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ущільнена</a:t>
            </a:r>
            <a:r>
              <a:rPr lang="ru-RU" dirty="0"/>
              <a:t>, </a:t>
            </a:r>
            <a:r>
              <a:rPr lang="ru-RU" dirty="0" err="1"/>
              <a:t>жовчний</a:t>
            </a:r>
            <a:r>
              <a:rPr lang="ru-RU" dirty="0"/>
              <a:t> </a:t>
            </a:r>
            <a:r>
              <a:rPr lang="ru-RU" dirty="0" err="1"/>
              <a:t>міхур</a:t>
            </a:r>
            <a:r>
              <a:rPr lang="ru-RU" dirty="0"/>
              <a:t> </a:t>
            </a:r>
            <a:r>
              <a:rPr lang="ru-RU" dirty="0" err="1"/>
              <a:t>збільшений</a:t>
            </a:r>
            <a:r>
              <a:rPr lang="ru-RU" dirty="0"/>
              <a:t>, </a:t>
            </a:r>
            <a:r>
              <a:rPr lang="ru-RU" dirty="0" err="1"/>
              <a:t>напружений</a:t>
            </a:r>
            <a:r>
              <a:rPr lang="ru-RU" dirty="0"/>
              <a:t>. </a:t>
            </a:r>
            <a:r>
              <a:rPr lang="ru-RU" dirty="0" err="1"/>
              <a:t>Пальпація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підшлункової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 </a:t>
            </a:r>
            <a:r>
              <a:rPr lang="ru-RU" dirty="0" err="1"/>
              <a:t>болюча</a:t>
            </a:r>
            <a:r>
              <a:rPr lang="ru-RU" dirty="0"/>
              <a:t>. При </a:t>
            </a:r>
            <a:r>
              <a:rPr lang="ru-RU" dirty="0" err="1"/>
              <a:t>хронічному</a:t>
            </a:r>
            <a:r>
              <a:rPr lang="ru-RU" dirty="0"/>
              <a:t> </a:t>
            </a:r>
            <a:r>
              <a:rPr lang="ru-RU" dirty="0" err="1"/>
              <a:t>опісторхозу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латентні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клінічно</a:t>
            </a:r>
            <a:r>
              <a:rPr lang="ru-RU" dirty="0"/>
              <a:t> </a:t>
            </a:r>
            <a:r>
              <a:rPr lang="ru-RU" dirty="0" err="1"/>
              <a:t>виражені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явищами</a:t>
            </a:r>
            <a:r>
              <a:rPr lang="ru-RU" dirty="0"/>
              <a:t> </a:t>
            </a:r>
            <a:r>
              <a:rPr lang="ru-RU" dirty="0" err="1"/>
              <a:t>холепатії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гастродуоденопатії</a:t>
            </a:r>
            <a:r>
              <a:rPr lang="ru-RU" dirty="0"/>
              <a:t>. У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холангіт</a:t>
            </a:r>
            <a:r>
              <a:rPr lang="ru-RU" dirty="0"/>
              <a:t>, </a:t>
            </a:r>
            <a:r>
              <a:rPr lang="ru-RU" dirty="0" err="1"/>
              <a:t>хронічний</a:t>
            </a:r>
            <a:r>
              <a:rPr lang="ru-RU" dirty="0"/>
              <a:t> панкреатит, </a:t>
            </a:r>
            <a:r>
              <a:rPr lang="ru-RU" dirty="0" err="1"/>
              <a:t>дискінезії</a:t>
            </a:r>
            <a:r>
              <a:rPr lang="ru-RU" dirty="0"/>
              <a:t> </a:t>
            </a:r>
            <a:r>
              <a:rPr lang="ru-RU" dirty="0" err="1"/>
              <a:t>жовчних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Специфічна</a:t>
            </a:r>
            <a:r>
              <a:rPr lang="ru-RU" dirty="0"/>
              <a:t> </a:t>
            </a:r>
            <a:r>
              <a:rPr lang="ru-RU" dirty="0" err="1"/>
              <a:t>діагностика</a:t>
            </a:r>
            <a:r>
              <a:rPr lang="ru-RU" dirty="0"/>
              <a:t> </a:t>
            </a:r>
            <a:r>
              <a:rPr lang="ru-RU" dirty="0" err="1"/>
              <a:t>опісторхоза</a:t>
            </a:r>
            <a:r>
              <a:rPr lang="ru-RU" dirty="0"/>
              <a:t>. </a:t>
            </a:r>
            <a:r>
              <a:rPr lang="ru-RU" dirty="0" err="1"/>
              <a:t>Основний</a:t>
            </a:r>
            <a:r>
              <a:rPr lang="ru-RU" dirty="0"/>
              <a:t> метод - </a:t>
            </a:r>
            <a:r>
              <a:rPr lang="ru-RU" dirty="0" err="1"/>
              <a:t>мікроскопічне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свіжовиділеного</a:t>
            </a:r>
            <a:r>
              <a:rPr lang="ru-RU" dirty="0"/>
              <a:t> калу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жовчі</a:t>
            </a:r>
            <a:r>
              <a:rPr lang="ru-RU" dirty="0"/>
              <a:t> (не </a:t>
            </a:r>
            <a:r>
              <a:rPr lang="ru-RU" dirty="0" err="1"/>
              <a:t>пізніш</a:t>
            </a:r>
            <a:r>
              <a:rPr lang="ru-RU" dirty="0"/>
              <a:t> перших 2-х годин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), </a:t>
            </a:r>
            <a:r>
              <a:rPr lang="ru-RU" dirty="0" err="1"/>
              <a:t>оскільки</a:t>
            </a:r>
            <a:r>
              <a:rPr lang="ru-RU" dirty="0"/>
              <a:t> при </a:t>
            </a:r>
            <a:r>
              <a:rPr lang="ru-RU" dirty="0" err="1"/>
              <a:t>тривалому</a:t>
            </a:r>
            <a:r>
              <a:rPr lang="ru-RU" dirty="0"/>
              <a:t> </a:t>
            </a:r>
            <a:r>
              <a:rPr lang="ru-RU" dirty="0" err="1"/>
              <a:t>зберіганні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лізис</a:t>
            </a:r>
            <a:r>
              <a:rPr lang="ru-RU" dirty="0"/>
              <a:t> </a:t>
            </a:r>
            <a:r>
              <a:rPr lang="ru-RU" dirty="0" err="1"/>
              <a:t>яєць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, треба </a:t>
            </a:r>
            <a:r>
              <a:rPr lang="ru-RU" dirty="0" err="1"/>
              <a:t>пам'ятати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яйця</a:t>
            </a:r>
            <a:r>
              <a:rPr lang="ru-RU" dirty="0"/>
              <a:t> у </a:t>
            </a:r>
            <a:r>
              <a:rPr lang="ru-RU" dirty="0" err="1"/>
              <a:t>фекаліях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жовчі</a:t>
            </a:r>
            <a:r>
              <a:rPr lang="ru-RU" dirty="0"/>
              <a:t> </a:t>
            </a:r>
            <a:r>
              <a:rPr lang="ru-RU" dirty="0" err="1"/>
              <a:t>виявляють</a:t>
            </a:r>
            <a:r>
              <a:rPr lang="ru-RU" dirty="0"/>
              <a:t> не </a:t>
            </a:r>
            <a:r>
              <a:rPr lang="ru-RU" dirty="0" err="1"/>
              <a:t>раніше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через 1,5 </a:t>
            </a:r>
            <a:r>
              <a:rPr lang="ru-RU" dirty="0" err="1"/>
              <a:t>місяці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зараження</a:t>
            </a:r>
            <a:r>
              <a:rPr lang="ru-RU" dirty="0"/>
              <a:t>. </a:t>
            </a:r>
            <a:r>
              <a:rPr lang="ru-RU" dirty="0" err="1"/>
              <a:t>Серологічні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недостатньо</a:t>
            </a:r>
            <a:r>
              <a:rPr lang="ru-RU" dirty="0"/>
              <a:t>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чутливі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Лікування</a:t>
            </a:r>
            <a:r>
              <a:rPr lang="ru-RU" dirty="0"/>
              <a:t>. Препаратами </a:t>
            </a:r>
            <a:r>
              <a:rPr lang="ru-RU" dirty="0" err="1"/>
              <a:t>вибору</a:t>
            </a:r>
            <a:r>
              <a:rPr lang="ru-RU" dirty="0"/>
              <a:t> при </a:t>
            </a:r>
            <a:r>
              <a:rPr lang="ru-RU" dirty="0" err="1"/>
              <a:t>опісторхозі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празиквантель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хлоксил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Празиквантель</a:t>
            </a:r>
            <a:r>
              <a:rPr lang="ru-RU" dirty="0"/>
              <a:t> - 25 мг / кг 3 рази на </a:t>
            </a:r>
            <a:r>
              <a:rPr lang="ru-RU" dirty="0" err="1"/>
              <a:t>добу</a:t>
            </a:r>
            <a:r>
              <a:rPr lang="ru-RU" dirty="0"/>
              <a:t>. Курс </a:t>
            </a:r>
            <a:r>
              <a:rPr lang="ru-RU" dirty="0" err="1"/>
              <a:t>лікування</a:t>
            </a:r>
            <a:r>
              <a:rPr lang="ru-RU" dirty="0"/>
              <a:t> 1-2 </a:t>
            </a:r>
            <a:r>
              <a:rPr lang="ru-RU" dirty="0" err="1"/>
              <a:t>дні</a:t>
            </a:r>
            <a:r>
              <a:rPr lang="ru-RU" dirty="0"/>
              <a:t>. </a:t>
            </a:r>
            <a:r>
              <a:rPr lang="ru-RU" dirty="0" err="1"/>
              <a:t>Хлоксил</a:t>
            </a:r>
            <a:r>
              <a:rPr lang="ru-RU" dirty="0"/>
              <a:t> - </a:t>
            </a:r>
            <a:r>
              <a:rPr lang="ru-RU" dirty="0" err="1"/>
              <a:t>добова</a:t>
            </a:r>
            <a:r>
              <a:rPr lang="ru-RU" dirty="0"/>
              <a:t> доза 0,1 </a:t>
            </a:r>
            <a:r>
              <a:rPr lang="ru-RU" dirty="0" err="1"/>
              <a:t>гр</a:t>
            </a:r>
            <a:r>
              <a:rPr lang="ru-RU" dirty="0"/>
              <a:t> / кг (6 - 10гр. </a:t>
            </a:r>
            <a:r>
              <a:rPr lang="ru-RU" dirty="0" err="1"/>
              <a:t>дорослому</a:t>
            </a:r>
            <a:r>
              <a:rPr lang="ru-RU" dirty="0"/>
              <a:t>). Препарат </a:t>
            </a:r>
            <a:r>
              <a:rPr lang="ru-RU" dirty="0" err="1"/>
              <a:t>приймають</a:t>
            </a:r>
            <a:r>
              <a:rPr lang="ru-RU" dirty="0"/>
              <a:t> </a:t>
            </a:r>
            <a:r>
              <a:rPr lang="ru-RU" dirty="0" err="1"/>
              <a:t>дрібно</a:t>
            </a:r>
            <a:r>
              <a:rPr lang="ru-RU" dirty="0"/>
              <a:t>, через </a:t>
            </a:r>
            <a:r>
              <a:rPr lang="ru-RU" dirty="0" err="1"/>
              <a:t>кожні</a:t>
            </a:r>
            <a:r>
              <a:rPr lang="ru-RU" dirty="0"/>
              <a:t> 10 </a:t>
            </a:r>
            <a:r>
              <a:rPr lang="ru-RU" dirty="0" err="1"/>
              <a:t>хвилин</a:t>
            </a:r>
            <a:r>
              <a:rPr lang="ru-RU" dirty="0"/>
              <a:t> по 2 гр. курс </a:t>
            </a:r>
            <a:r>
              <a:rPr lang="ru-RU" dirty="0" err="1"/>
              <a:t>лікування</a:t>
            </a:r>
            <a:r>
              <a:rPr lang="ru-RU" dirty="0"/>
              <a:t> - 2 </a:t>
            </a:r>
            <a:r>
              <a:rPr lang="ru-RU" dirty="0" err="1"/>
              <a:t>дні</a:t>
            </a:r>
            <a:r>
              <a:rPr lang="ru-RU" dirty="0"/>
              <a:t>. Контроль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через 3-4 </a:t>
            </a:r>
            <a:r>
              <a:rPr lang="ru-RU" dirty="0" err="1"/>
              <a:t>місяці</a:t>
            </a:r>
            <a:r>
              <a:rPr lang="ru-RU" dirty="0"/>
              <a:t> шляхом </a:t>
            </a:r>
            <a:r>
              <a:rPr lang="ru-RU" dirty="0" err="1"/>
              <a:t>триразових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дуоденального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фекалій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Профілактика</a:t>
            </a:r>
            <a:r>
              <a:rPr lang="ru-RU" dirty="0"/>
              <a:t> та заходи в </a:t>
            </a:r>
            <a:r>
              <a:rPr lang="ru-RU" dirty="0" err="1"/>
              <a:t>осередку</a:t>
            </a:r>
            <a:r>
              <a:rPr lang="ru-RU" dirty="0"/>
              <a:t>.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охорона</a:t>
            </a:r>
            <a:r>
              <a:rPr lang="ru-RU" dirty="0"/>
              <a:t> вод </a:t>
            </a:r>
            <a:r>
              <a:rPr lang="ru-RU" dirty="0" err="1"/>
              <a:t>від</a:t>
            </a:r>
            <a:r>
              <a:rPr lang="ru-RU" dirty="0"/>
              <a:t> фекального </a:t>
            </a:r>
            <a:r>
              <a:rPr lang="ru-RU" dirty="0" err="1"/>
              <a:t>забруднення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санітарно-просвітня</a:t>
            </a:r>
            <a:r>
              <a:rPr lang="ru-RU" dirty="0"/>
              <a:t> робота, мета </a:t>
            </a:r>
            <a:r>
              <a:rPr lang="ru-RU" dirty="0" err="1"/>
              <a:t>якої</a:t>
            </a:r>
            <a:r>
              <a:rPr lang="ru-RU" dirty="0"/>
              <a:t> - </a:t>
            </a:r>
            <a:r>
              <a:rPr lang="ru-RU" dirty="0" err="1"/>
              <a:t>переконати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не </a:t>
            </a:r>
            <a:r>
              <a:rPr lang="ru-RU" dirty="0" err="1"/>
              <a:t>вживати</a:t>
            </a:r>
            <a:r>
              <a:rPr lang="ru-RU" dirty="0"/>
              <a:t> в </a:t>
            </a:r>
            <a:r>
              <a:rPr lang="ru-RU" dirty="0" err="1"/>
              <a:t>їжу</a:t>
            </a:r>
            <a:r>
              <a:rPr lang="ru-RU" dirty="0"/>
              <a:t> </a:t>
            </a:r>
            <a:r>
              <a:rPr lang="ru-RU" dirty="0" err="1"/>
              <a:t>сиру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напівсиру</a:t>
            </a:r>
            <a:r>
              <a:rPr lang="ru-RU" dirty="0"/>
              <a:t> </a:t>
            </a:r>
            <a:r>
              <a:rPr lang="ru-RU" dirty="0" err="1"/>
              <a:t>рибу</a:t>
            </a:r>
            <a:r>
              <a:rPr lang="ru-RU" dirty="0"/>
              <a:t>. Личинки </a:t>
            </a:r>
            <a:r>
              <a:rPr lang="ru-RU" dirty="0" err="1"/>
              <a:t>опісторхисів</a:t>
            </a:r>
            <a:r>
              <a:rPr lang="ru-RU" dirty="0"/>
              <a:t> гинуть при </a:t>
            </a:r>
            <a:r>
              <a:rPr lang="ru-RU" dirty="0" err="1"/>
              <a:t>варінні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 шматком через 20 </a:t>
            </a:r>
            <a:r>
              <a:rPr lang="ru-RU" dirty="0" err="1"/>
              <a:t>хв</a:t>
            </a:r>
            <a:r>
              <a:rPr lang="ru-RU" dirty="0"/>
              <a:t>. </a:t>
            </a:r>
            <a:r>
              <a:rPr lang="ru-RU" dirty="0" err="1"/>
              <a:t>Гаряче</a:t>
            </a:r>
            <a:r>
              <a:rPr lang="ru-RU" dirty="0"/>
              <a:t> </a:t>
            </a:r>
            <a:r>
              <a:rPr lang="ru-RU" dirty="0" err="1"/>
              <a:t>копчення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знезаражує</a:t>
            </a:r>
            <a:r>
              <a:rPr lang="ru-RU" dirty="0"/>
              <a:t> </a:t>
            </a:r>
            <a:r>
              <a:rPr lang="ru-RU" dirty="0" err="1"/>
              <a:t>рибу</a:t>
            </a:r>
            <a:r>
              <a:rPr lang="ru-RU" dirty="0"/>
              <a:t>. </a:t>
            </a:r>
            <a:r>
              <a:rPr lang="ru-RU" dirty="0" err="1"/>
              <a:t>Смажити</a:t>
            </a:r>
            <a:r>
              <a:rPr lang="ru-RU" dirty="0"/>
              <a:t> </a:t>
            </a:r>
            <a:r>
              <a:rPr lang="ru-RU" dirty="0" err="1"/>
              <a:t>рибу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пластованою</a:t>
            </a:r>
            <a:r>
              <a:rPr lang="ru-RU" dirty="0"/>
              <a:t> 15-20 </a:t>
            </a:r>
            <a:r>
              <a:rPr lang="ru-RU" dirty="0" err="1"/>
              <a:t>хв</a:t>
            </a:r>
            <a:r>
              <a:rPr lang="ru-RU" dirty="0"/>
              <a:t>. </a:t>
            </a:r>
            <a:r>
              <a:rPr lang="ru-RU" dirty="0" err="1"/>
              <a:t>Солять</a:t>
            </a:r>
            <a:r>
              <a:rPr lang="ru-RU" dirty="0"/>
              <a:t> </a:t>
            </a:r>
            <a:r>
              <a:rPr lang="ru-RU" dirty="0" err="1"/>
              <a:t>рибу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14 </a:t>
            </a:r>
            <a:r>
              <a:rPr lang="ru-RU" dirty="0" err="1"/>
              <a:t>днів</a:t>
            </a:r>
            <a:r>
              <a:rPr lang="ru-RU" dirty="0"/>
              <a:t>, </a:t>
            </a:r>
            <a:r>
              <a:rPr lang="ru-RU" dirty="0" err="1"/>
              <a:t>витрата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 27 - 29 кг на 100 кг </a:t>
            </a:r>
            <a:r>
              <a:rPr lang="ru-RU" dirty="0" err="1"/>
              <a:t>риби</a:t>
            </a:r>
            <a:r>
              <a:rPr lang="ru-RU" dirty="0"/>
              <a:t>,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 готовому </a:t>
            </a:r>
            <a:r>
              <a:rPr lang="ru-RU" dirty="0" err="1"/>
              <a:t>продукті</a:t>
            </a:r>
            <a:r>
              <a:rPr lang="ru-RU" dirty="0"/>
              <a:t> не </a:t>
            </a:r>
            <a:r>
              <a:rPr lang="ru-RU" dirty="0" err="1"/>
              <a:t>нижче</a:t>
            </a:r>
            <a:r>
              <a:rPr lang="ru-RU" dirty="0"/>
              <a:t> 14%. </a:t>
            </a:r>
            <a:r>
              <a:rPr lang="ru-RU" dirty="0" err="1"/>
              <a:t>Знезараження</a:t>
            </a:r>
            <a:r>
              <a:rPr lang="ru-RU" dirty="0"/>
              <a:t> </a:t>
            </a:r>
            <a:r>
              <a:rPr lang="ru-RU" dirty="0" err="1"/>
              <a:t>інвазованої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 </a:t>
            </a:r>
            <a:r>
              <a:rPr lang="ru-RU" dirty="0" err="1"/>
              <a:t>заморожуванням</a:t>
            </a:r>
            <a:r>
              <a:rPr lang="ru-RU" dirty="0"/>
              <a:t> в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лідосільовою</a:t>
            </a:r>
            <a:r>
              <a:rPr lang="ru-RU" dirty="0"/>
              <a:t> </a:t>
            </a:r>
            <a:r>
              <a:rPr lang="ru-RU" dirty="0" err="1"/>
              <a:t>сумішшю</a:t>
            </a:r>
            <a:r>
              <a:rPr lang="ru-RU" dirty="0"/>
              <a:t> не </a:t>
            </a:r>
            <a:r>
              <a:rPr lang="ru-RU" dirty="0" err="1"/>
              <a:t>рекомендується</a:t>
            </a:r>
            <a:r>
              <a:rPr lang="ru-RU" dirty="0"/>
              <a:t>, так як личинки </a:t>
            </a:r>
            <a:r>
              <a:rPr lang="ru-RU" dirty="0" err="1"/>
              <a:t>опісторхіса</a:t>
            </a:r>
            <a:r>
              <a:rPr lang="ru-RU" dirty="0"/>
              <a:t> </a:t>
            </a:r>
            <a:r>
              <a:rPr lang="ru-RU" dirty="0" err="1"/>
              <a:t>зберігаються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до 2 -4 </a:t>
            </a:r>
            <a:r>
              <a:rPr lang="ru-RU" dirty="0" err="1"/>
              <a:t>тижнів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Нематоди</a:t>
            </a:r>
            <a:r>
              <a:rPr lang="ru-RU" b="1" dirty="0"/>
              <a:t> (</a:t>
            </a:r>
            <a:r>
              <a:rPr lang="ru-RU" b="1" dirty="0" err="1"/>
              <a:t>круглі</a:t>
            </a:r>
            <a:r>
              <a:rPr lang="ru-RU" b="1" dirty="0"/>
              <a:t> </a:t>
            </a:r>
            <a:r>
              <a:rPr lang="ru-RU" b="1" dirty="0" err="1"/>
              <a:t>гельмінти</a:t>
            </a:r>
            <a:r>
              <a:rPr lang="ru-RU" b="1" dirty="0"/>
              <a:t>) </a:t>
            </a:r>
          </a:p>
          <a:p>
            <a:pPr algn="just"/>
            <a:r>
              <a:rPr lang="ru-RU" b="1" dirty="0"/>
              <a:t>Аскаридоз (</a:t>
            </a:r>
            <a:r>
              <a:rPr lang="ru-RU" b="1" dirty="0" err="1"/>
              <a:t>син</a:t>
            </a:r>
            <a:r>
              <a:rPr lang="ru-RU" b="1" dirty="0"/>
              <a:t>. - </a:t>
            </a:r>
            <a:r>
              <a:rPr lang="en-US" b="1" dirty="0" err="1"/>
              <a:t>Ascariasis</a:t>
            </a:r>
            <a:r>
              <a:rPr lang="en-US" b="1" dirty="0"/>
              <a:t>, </a:t>
            </a:r>
            <a:r>
              <a:rPr lang="en-US" b="1" dirty="0" err="1"/>
              <a:t>lumbricosis</a:t>
            </a:r>
            <a:r>
              <a:rPr lang="en-US" b="1" dirty="0"/>
              <a:t>). </a:t>
            </a:r>
            <a:r>
              <a:rPr lang="ru-RU" b="1" dirty="0" err="1"/>
              <a:t>Етіологія</a:t>
            </a:r>
            <a:r>
              <a:rPr lang="ru-RU" b="1" dirty="0"/>
              <a:t>. </a:t>
            </a:r>
            <a:r>
              <a:rPr lang="ru-RU" b="1" dirty="0" err="1"/>
              <a:t>Збудником</a:t>
            </a:r>
            <a:r>
              <a:rPr lang="ru-RU" b="1" dirty="0"/>
              <a:t> аскаридозу </a:t>
            </a:r>
            <a:r>
              <a:rPr lang="ru-RU" b="1" dirty="0" err="1"/>
              <a:t>є</a:t>
            </a:r>
            <a:r>
              <a:rPr lang="ru-RU" b="1" dirty="0"/>
              <a:t> аскарида </a:t>
            </a:r>
            <a:r>
              <a:rPr lang="ru-RU" b="1" dirty="0" err="1"/>
              <a:t>людська</a:t>
            </a:r>
            <a:r>
              <a:rPr lang="ru-RU" b="1" dirty="0"/>
              <a:t> (</a:t>
            </a:r>
            <a:r>
              <a:rPr lang="en-US" b="1" dirty="0" err="1"/>
              <a:t>Ascaris</a:t>
            </a:r>
            <a:r>
              <a:rPr lang="en-US" b="1" dirty="0"/>
              <a:t> </a:t>
            </a:r>
            <a:r>
              <a:rPr lang="en-US" b="1" dirty="0" err="1"/>
              <a:t>lumbricoides</a:t>
            </a:r>
            <a:r>
              <a:rPr lang="en-US" b="1" dirty="0"/>
              <a:t>). </a:t>
            </a:r>
            <a:r>
              <a:rPr lang="ru-RU" b="1" dirty="0" err="1"/>
              <a:t>Дорослі</a:t>
            </a:r>
            <a:r>
              <a:rPr lang="ru-RU" b="1" dirty="0"/>
              <a:t> </a:t>
            </a:r>
            <a:r>
              <a:rPr lang="ru-RU" b="1" dirty="0" err="1"/>
              <a:t>особини</a:t>
            </a:r>
            <a:r>
              <a:rPr lang="ru-RU" b="1" dirty="0"/>
              <a:t>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err="1"/>
              <a:t>веретеноподібну</a:t>
            </a:r>
            <a:r>
              <a:rPr lang="ru-RU" b="1" dirty="0"/>
              <a:t> форму. </a:t>
            </a:r>
            <a:r>
              <a:rPr lang="ru-RU" b="1" dirty="0" err="1"/>
              <a:t>Довжина</a:t>
            </a:r>
            <a:r>
              <a:rPr lang="ru-RU" b="1" dirty="0"/>
              <a:t> самок 20-40 см, </a:t>
            </a:r>
            <a:r>
              <a:rPr lang="ru-RU" b="1" dirty="0" err="1"/>
              <a:t>самців</a:t>
            </a:r>
            <a:r>
              <a:rPr lang="ru-RU" b="1" dirty="0"/>
              <a:t> – 15-25 см. </a:t>
            </a:r>
            <a:r>
              <a:rPr lang="ru-RU" b="1" dirty="0" err="1"/>
              <a:t>Кожна</a:t>
            </a:r>
            <a:r>
              <a:rPr lang="ru-RU" b="1" dirty="0"/>
              <a:t> самка </a:t>
            </a:r>
            <a:r>
              <a:rPr lang="ru-RU" b="1" dirty="0" err="1"/>
              <a:t>відкладає</a:t>
            </a:r>
            <a:r>
              <a:rPr lang="ru-RU" b="1" dirty="0"/>
              <a:t> </a:t>
            </a:r>
            <a:r>
              <a:rPr lang="ru-RU" b="1" dirty="0" err="1"/>
              <a:t>щодня</a:t>
            </a:r>
            <a:r>
              <a:rPr lang="ru-RU" b="1" dirty="0"/>
              <a:t> </a:t>
            </a:r>
            <a:r>
              <a:rPr lang="ru-RU" b="1" dirty="0" err="1"/>
              <a:t>близько</a:t>
            </a:r>
            <a:r>
              <a:rPr lang="ru-RU" b="1" dirty="0"/>
              <a:t> 200 тис. </a:t>
            </a:r>
            <a:r>
              <a:rPr lang="ru-RU" b="1" dirty="0" err="1"/>
              <a:t>яєць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є</a:t>
            </a:r>
            <a:r>
              <a:rPr lang="ru-RU" b="1" dirty="0"/>
              <a:t> </a:t>
            </a:r>
            <a:r>
              <a:rPr lang="ru-RU" b="1" dirty="0" err="1"/>
              <a:t>неінвазивними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, </a:t>
            </a:r>
            <a:r>
              <a:rPr lang="ru-RU" b="1" dirty="0" err="1"/>
              <a:t>потрапляючи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фекаліями</a:t>
            </a:r>
            <a:r>
              <a:rPr lang="ru-RU" b="1" dirty="0"/>
              <a:t> в грунт, при </a:t>
            </a:r>
            <a:r>
              <a:rPr lang="ru-RU" b="1" dirty="0" err="1"/>
              <a:t>оптимальних</a:t>
            </a:r>
            <a:r>
              <a:rPr lang="ru-RU" b="1" dirty="0"/>
              <a:t> </a:t>
            </a:r>
            <a:r>
              <a:rPr lang="ru-RU" b="1" dirty="0" err="1"/>
              <a:t>умовах</a:t>
            </a:r>
            <a:r>
              <a:rPr lang="ru-RU" b="1" dirty="0"/>
              <a:t> </a:t>
            </a:r>
            <a:r>
              <a:rPr lang="ru-RU" b="1" dirty="0" err="1"/>
              <a:t>температури</a:t>
            </a:r>
            <a:r>
              <a:rPr lang="ru-RU" b="1" dirty="0"/>
              <a:t> (+ </a:t>
            </a:r>
            <a:r>
              <a:rPr lang="ru-RU" dirty="0" smtClean="0"/>
              <a:t>24-30 </a:t>
            </a:r>
            <a:r>
              <a:rPr lang="ru-RU" dirty="0"/>
              <a:t>° С), </a:t>
            </a:r>
            <a:r>
              <a:rPr lang="ru-RU" dirty="0" err="1"/>
              <a:t>вологості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аерації</a:t>
            </a:r>
            <a:r>
              <a:rPr lang="ru-RU" dirty="0"/>
              <a:t> через 12-14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дозрівають</a:t>
            </a:r>
            <a:r>
              <a:rPr lang="ru-RU" dirty="0"/>
              <a:t> до </a:t>
            </a:r>
            <a:r>
              <a:rPr lang="ru-RU" dirty="0" err="1"/>
              <a:t>інвазивної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, </a:t>
            </a:r>
            <a:r>
              <a:rPr lang="ru-RU" dirty="0" err="1"/>
              <a:t>здатної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у </a:t>
            </a:r>
            <a:r>
              <a:rPr lang="ru-RU" dirty="0" err="1"/>
              <a:t>людини</a:t>
            </a:r>
            <a:r>
              <a:rPr lang="ru-RU" dirty="0"/>
              <a:t>. При </a:t>
            </a:r>
            <a:r>
              <a:rPr lang="ru-RU" dirty="0" err="1"/>
              <a:t>температурі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12 ° С </a:t>
            </a:r>
            <a:r>
              <a:rPr lang="ru-RU" dirty="0" err="1"/>
              <a:t>розвитку</a:t>
            </a:r>
            <a:r>
              <a:rPr lang="ru-RU" dirty="0"/>
              <a:t> не </a:t>
            </a:r>
            <a:r>
              <a:rPr lang="ru-RU" dirty="0" err="1"/>
              <a:t>відбувається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життєздатність</a:t>
            </a:r>
            <a:r>
              <a:rPr lang="ru-RU" dirty="0"/>
              <a:t> </a:t>
            </a:r>
            <a:r>
              <a:rPr lang="ru-RU" dirty="0" err="1"/>
              <a:t>яєць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личинок, </a:t>
            </a:r>
            <a:r>
              <a:rPr lang="ru-RU" dirty="0" err="1"/>
              <a:t>що</a:t>
            </a:r>
            <a:r>
              <a:rPr lang="ru-RU" dirty="0"/>
              <a:t> почали </a:t>
            </a:r>
            <a:r>
              <a:rPr lang="ru-RU" dirty="0" err="1"/>
              <a:t>розвиватися</a:t>
            </a:r>
            <a:r>
              <a:rPr lang="ru-RU" dirty="0"/>
              <a:t> - </a:t>
            </a:r>
            <a:r>
              <a:rPr lang="ru-RU" dirty="0" err="1"/>
              <a:t>зберігається</a:t>
            </a:r>
            <a:r>
              <a:rPr lang="ru-RU" dirty="0"/>
              <a:t>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48101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80112" y="3356992"/>
            <a:ext cx="2500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Етіологія</a:t>
            </a:r>
            <a:r>
              <a:rPr lang="ru-RU" dirty="0"/>
              <a:t> аскаридоза.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87025"/>
            <a:ext cx="7920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Стрічкові</a:t>
            </a:r>
            <a:r>
              <a:rPr lang="ru-RU" sz="2400" dirty="0"/>
              <a:t> </a:t>
            </a:r>
            <a:r>
              <a:rPr lang="ru-RU" sz="2400" dirty="0" err="1"/>
              <a:t>гельмінти</a:t>
            </a:r>
            <a:r>
              <a:rPr lang="ru-RU" sz="2400" dirty="0"/>
              <a:t> не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травної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. </a:t>
            </a:r>
            <a:r>
              <a:rPr lang="ru-RU" sz="2400" dirty="0" err="1"/>
              <a:t>Харчування</a:t>
            </a:r>
            <a:r>
              <a:rPr lang="ru-RU" sz="2400" dirty="0"/>
              <a:t> </a:t>
            </a:r>
            <a:r>
              <a:rPr lang="ru-RU" sz="2400" dirty="0" err="1"/>
              <a:t>здійснюється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всмоктування</a:t>
            </a:r>
            <a:r>
              <a:rPr lang="ru-RU" sz="2400" dirty="0"/>
              <a:t> </a:t>
            </a:r>
            <a:r>
              <a:rPr lang="ru-RU" sz="2400" dirty="0" err="1"/>
              <a:t>поживних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 </a:t>
            </a:r>
            <a:r>
              <a:rPr lang="ru-RU" sz="2400" dirty="0" err="1"/>
              <a:t>поверхневою</a:t>
            </a:r>
            <a:r>
              <a:rPr lang="ru-RU" sz="2400" dirty="0"/>
              <a:t> </a:t>
            </a:r>
            <a:r>
              <a:rPr lang="ru-RU" sz="2400" dirty="0" err="1"/>
              <a:t>оболонкою</a:t>
            </a:r>
            <a:r>
              <a:rPr lang="ru-RU" sz="2400" dirty="0"/>
              <a:t>. Є гермафродитом,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запліднюються</a:t>
            </a:r>
            <a:r>
              <a:rPr lang="ru-RU" sz="2400" dirty="0"/>
              <a:t> </a:t>
            </a:r>
            <a:r>
              <a:rPr lang="ru-RU" sz="2400" dirty="0" err="1"/>
              <a:t>перехресно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в </a:t>
            </a:r>
            <a:r>
              <a:rPr lang="ru-RU" sz="2400" dirty="0" err="1"/>
              <a:t>одній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тій</a:t>
            </a:r>
            <a:r>
              <a:rPr lang="ru-RU" sz="2400" dirty="0"/>
              <a:t> же </a:t>
            </a:r>
            <a:r>
              <a:rPr lang="ru-RU" sz="2400" dirty="0" err="1"/>
              <a:t>проглотиді</a:t>
            </a:r>
            <a:r>
              <a:rPr lang="ru-RU" sz="2400" dirty="0"/>
              <a:t>. </a:t>
            </a:r>
          </a:p>
          <a:p>
            <a:pPr algn="just"/>
            <a:r>
              <a:rPr lang="ru-RU" sz="2400" dirty="0" err="1"/>
              <a:t>Нематоди</a:t>
            </a:r>
            <a:r>
              <a:rPr lang="ru-RU" sz="2400" dirty="0"/>
              <a:t> (аскаридоз, </a:t>
            </a:r>
            <a:r>
              <a:rPr lang="ru-RU" sz="2400" dirty="0" err="1"/>
              <a:t>ентеробіоз</a:t>
            </a:r>
            <a:r>
              <a:rPr lang="ru-RU" sz="2400" dirty="0"/>
              <a:t>, </a:t>
            </a:r>
            <a:r>
              <a:rPr lang="ru-RU" sz="2400" dirty="0" err="1"/>
              <a:t>анкілостомідоз</a:t>
            </a:r>
            <a:r>
              <a:rPr lang="ru-RU" sz="2400" dirty="0"/>
              <a:t>, </a:t>
            </a:r>
            <a:r>
              <a:rPr lang="ru-RU" sz="2400" dirty="0" err="1"/>
              <a:t>стронгілоїдоз</a:t>
            </a:r>
            <a:r>
              <a:rPr lang="ru-RU" sz="2400" dirty="0"/>
              <a:t>, </a:t>
            </a:r>
            <a:r>
              <a:rPr lang="ru-RU" sz="2400" dirty="0" err="1"/>
              <a:t>трихоцефальоз</a:t>
            </a:r>
            <a:r>
              <a:rPr lang="ru-RU" sz="2400" dirty="0"/>
              <a:t>, </a:t>
            </a:r>
            <a:r>
              <a:rPr lang="ru-RU" sz="2400" dirty="0" err="1"/>
              <a:t>токсокароз</a:t>
            </a:r>
            <a:r>
              <a:rPr lang="ru-RU" sz="2400" dirty="0"/>
              <a:t>, </a:t>
            </a:r>
            <a:r>
              <a:rPr lang="ru-RU" sz="2400" dirty="0" err="1"/>
              <a:t>дирофіляріоз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/>
              <a:t>.) - </a:t>
            </a:r>
            <a:r>
              <a:rPr lang="ru-RU" sz="2400" dirty="0" err="1"/>
              <a:t>група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викликаються</a:t>
            </a:r>
            <a:r>
              <a:rPr lang="ru-RU" sz="2400" dirty="0"/>
              <a:t> </a:t>
            </a:r>
            <a:r>
              <a:rPr lang="ru-RU" sz="2400" dirty="0" err="1"/>
              <a:t>круглими</a:t>
            </a:r>
            <a:r>
              <a:rPr lang="ru-RU" sz="2400" dirty="0"/>
              <a:t> </a:t>
            </a:r>
            <a:r>
              <a:rPr lang="ru-RU" sz="2400" dirty="0" err="1"/>
              <a:t>хробаками</a:t>
            </a:r>
            <a:r>
              <a:rPr lang="ru-RU" sz="2400" dirty="0"/>
              <a:t>. </a:t>
            </a:r>
            <a:r>
              <a:rPr lang="ru-RU" sz="2400" dirty="0" err="1"/>
              <a:t>Нематоди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однакову</a:t>
            </a:r>
            <a:r>
              <a:rPr lang="ru-RU" sz="2400" dirty="0"/>
              <a:t> </a:t>
            </a:r>
            <a:r>
              <a:rPr lang="ru-RU" sz="2400" dirty="0" err="1"/>
              <a:t>будову</a:t>
            </a:r>
            <a:r>
              <a:rPr lang="ru-RU" sz="2400" dirty="0"/>
              <a:t> (</a:t>
            </a:r>
            <a:r>
              <a:rPr lang="ru-RU" sz="2400" dirty="0" err="1"/>
              <a:t>покриті</a:t>
            </a:r>
            <a:r>
              <a:rPr lang="ru-RU" sz="2400" dirty="0"/>
              <a:t> </a:t>
            </a:r>
            <a:r>
              <a:rPr lang="ru-RU" sz="2400" dirty="0" err="1"/>
              <a:t>щільною</a:t>
            </a:r>
            <a:r>
              <a:rPr lang="ru-RU" sz="2400" dirty="0"/>
              <a:t> кутикулою,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якою</a:t>
            </a:r>
            <a:r>
              <a:rPr lang="ru-RU" sz="2400" dirty="0"/>
              <a:t> </a:t>
            </a:r>
            <a:r>
              <a:rPr lang="ru-RU" sz="2400" dirty="0" err="1"/>
              <a:t>розташований</a:t>
            </a:r>
            <a:r>
              <a:rPr lang="ru-RU" sz="2400" dirty="0"/>
              <a:t> </a:t>
            </a:r>
            <a:r>
              <a:rPr lang="ru-RU" sz="2400" dirty="0" err="1"/>
              <a:t>м'язовий</a:t>
            </a:r>
            <a:r>
              <a:rPr lang="ru-RU" sz="2400" dirty="0"/>
              <a:t> шар), </a:t>
            </a:r>
            <a:r>
              <a:rPr lang="ru-RU" sz="2400" dirty="0" err="1"/>
              <a:t>травну</a:t>
            </a:r>
            <a:r>
              <a:rPr lang="ru-RU" sz="2400" dirty="0"/>
              <a:t> систему (</a:t>
            </a:r>
            <a:r>
              <a:rPr lang="ru-RU" sz="2400" dirty="0" err="1"/>
              <a:t>ротова</a:t>
            </a:r>
            <a:r>
              <a:rPr lang="ru-RU" sz="2400" dirty="0"/>
              <a:t> </a:t>
            </a:r>
            <a:r>
              <a:rPr lang="ru-RU" sz="2400" dirty="0" err="1"/>
              <a:t>порожнина</a:t>
            </a:r>
            <a:r>
              <a:rPr lang="ru-RU" sz="2400" dirty="0"/>
              <a:t>, </a:t>
            </a:r>
            <a:r>
              <a:rPr lang="ru-RU" sz="2400" dirty="0" err="1"/>
              <a:t>стравохід</a:t>
            </a:r>
            <a:r>
              <a:rPr lang="ru-RU" sz="2400" dirty="0"/>
              <a:t>, кишка, </a:t>
            </a:r>
            <a:r>
              <a:rPr lang="ru-RU" sz="2400" dirty="0" err="1"/>
              <a:t>анус</a:t>
            </a:r>
            <a:r>
              <a:rPr lang="ru-RU" sz="2400" dirty="0"/>
              <a:t>). </a:t>
            </a:r>
            <a:r>
              <a:rPr lang="ru-RU" sz="2400" dirty="0" err="1"/>
              <a:t>Роздільностатеві</a:t>
            </a:r>
            <a:r>
              <a:rPr lang="ru-RU" sz="2400" dirty="0"/>
              <a:t>.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нематоди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активно </a:t>
            </a:r>
            <a:r>
              <a:rPr lang="ru-RU" sz="2400" dirty="0" err="1"/>
              <a:t>рухатися</a:t>
            </a:r>
            <a:r>
              <a:rPr lang="ru-RU" sz="2400" dirty="0"/>
              <a:t> </a:t>
            </a:r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/>
              <a:t>скороченню</a:t>
            </a:r>
            <a:r>
              <a:rPr lang="ru-RU" sz="2400" dirty="0"/>
              <a:t> </a:t>
            </a:r>
            <a:r>
              <a:rPr lang="ru-RU" sz="2400" dirty="0" err="1"/>
              <a:t>поздовжніх</a:t>
            </a:r>
            <a:r>
              <a:rPr lang="ru-RU" sz="2400" dirty="0"/>
              <a:t> </a:t>
            </a:r>
            <a:r>
              <a:rPr lang="ru-RU" sz="2400" dirty="0" err="1"/>
              <a:t>м'язів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переміщенню</a:t>
            </a:r>
            <a:r>
              <a:rPr lang="ru-RU" sz="2400" dirty="0"/>
              <a:t> </a:t>
            </a:r>
            <a:r>
              <a:rPr lang="ru-RU" sz="2400" dirty="0" err="1"/>
              <a:t>рідини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знаходиться</a:t>
            </a:r>
            <a:r>
              <a:rPr lang="ru-RU" sz="2400" dirty="0"/>
              <a:t> в </a:t>
            </a:r>
            <a:r>
              <a:rPr lang="ru-RU" sz="2400" dirty="0" err="1"/>
              <a:t>порожнині</a:t>
            </a:r>
            <a:r>
              <a:rPr lang="ru-RU" sz="2400" dirty="0"/>
              <a:t> нематод. </a:t>
            </a:r>
            <a:r>
              <a:rPr lang="ru-RU" sz="2400" dirty="0" err="1"/>
              <a:t>Нематоди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однаковий</a:t>
            </a:r>
            <a:r>
              <a:rPr lang="ru-RU" sz="2400" dirty="0"/>
              <a:t> цикл </a:t>
            </a:r>
            <a:r>
              <a:rPr lang="ru-RU" sz="2400" dirty="0" err="1"/>
              <a:t>розвитку</a:t>
            </a:r>
            <a:r>
              <a:rPr lang="ru-RU" sz="2400" dirty="0"/>
              <a:t> (</a:t>
            </a:r>
            <a:r>
              <a:rPr lang="ru-RU" sz="2400" dirty="0" err="1"/>
              <a:t>стадія</a:t>
            </a:r>
            <a:r>
              <a:rPr lang="ru-RU" sz="2400" dirty="0"/>
              <a:t> </a:t>
            </a:r>
            <a:r>
              <a:rPr lang="ru-RU" sz="2400" dirty="0" err="1"/>
              <a:t>кільця</a:t>
            </a:r>
            <a:r>
              <a:rPr lang="ru-RU" sz="2400" dirty="0"/>
              <a:t>, 4 </a:t>
            </a:r>
            <a:r>
              <a:rPr lang="ru-RU" sz="2400" dirty="0" err="1"/>
              <a:t>личинкових</a:t>
            </a:r>
            <a:r>
              <a:rPr lang="ru-RU" sz="2400" dirty="0"/>
              <a:t> </a:t>
            </a:r>
            <a:r>
              <a:rPr lang="ru-RU" sz="2400" dirty="0" err="1"/>
              <a:t>стадії</a:t>
            </a:r>
            <a:r>
              <a:rPr lang="ru-RU" sz="2400" dirty="0"/>
              <a:t>, </a:t>
            </a:r>
            <a:r>
              <a:rPr lang="ru-RU" sz="2400" dirty="0" err="1"/>
              <a:t>стадію</a:t>
            </a:r>
            <a:r>
              <a:rPr lang="ru-RU" sz="2400" dirty="0"/>
              <a:t> </a:t>
            </a:r>
            <a:r>
              <a:rPr lang="ru-RU" sz="2400" dirty="0" err="1"/>
              <a:t>дорослого</a:t>
            </a:r>
            <a:r>
              <a:rPr lang="ru-RU" sz="2400" dirty="0"/>
              <a:t> </a:t>
            </a:r>
            <a:r>
              <a:rPr lang="ru-RU" sz="2400" dirty="0" err="1"/>
              <a:t>гельмінта</a:t>
            </a:r>
            <a:r>
              <a:rPr lang="ru-RU" sz="2400" dirty="0"/>
              <a:t>).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Епідеміологія</a:t>
            </a:r>
            <a:r>
              <a:rPr lang="ru-RU" sz="1600" dirty="0"/>
              <a:t>. </a:t>
            </a:r>
            <a:r>
              <a:rPr lang="ru-RU" sz="1600" dirty="0" err="1"/>
              <a:t>Джерелом</a:t>
            </a:r>
            <a:r>
              <a:rPr lang="ru-RU" sz="1600" dirty="0"/>
              <a:t> </a:t>
            </a:r>
            <a:r>
              <a:rPr lang="ru-RU" sz="1600" dirty="0" err="1"/>
              <a:t>інвазії</a:t>
            </a:r>
            <a:r>
              <a:rPr lang="ru-RU" sz="1600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людина</a:t>
            </a:r>
            <a:r>
              <a:rPr lang="ru-RU" sz="1600" dirty="0"/>
              <a:t>, хвора на аскаридоз. </a:t>
            </a:r>
            <a:r>
              <a:rPr lang="ru-RU" sz="1600" dirty="0" err="1"/>
              <a:t>Механізм</a:t>
            </a:r>
            <a:r>
              <a:rPr lang="ru-RU" sz="1600" dirty="0"/>
              <a:t> </a:t>
            </a:r>
            <a:r>
              <a:rPr lang="ru-RU" sz="1600" dirty="0" err="1"/>
              <a:t>зараження</a:t>
            </a:r>
            <a:r>
              <a:rPr lang="ru-RU" sz="1600" dirty="0"/>
              <a:t> - </a:t>
            </a:r>
            <a:r>
              <a:rPr lang="ru-RU" sz="1600" dirty="0" err="1"/>
              <a:t>фекально-оральний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найчастіше</a:t>
            </a:r>
            <a:r>
              <a:rPr lang="ru-RU" sz="1600" dirty="0"/>
              <a:t> </a:t>
            </a:r>
            <a:r>
              <a:rPr lang="ru-RU" sz="1600" dirty="0" err="1"/>
              <a:t>реалізується</a:t>
            </a:r>
            <a:r>
              <a:rPr lang="ru-RU" sz="1600" dirty="0"/>
              <a:t> </a:t>
            </a:r>
            <a:r>
              <a:rPr lang="ru-RU" sz="1600" dirty="0" err="1"/>
              <a:t>аліментарним</a:t>
            </a:r>
            <a:r>
              <a:rPr lang="ru-RU" sz="1600" dirty="0"/>
              <a:t> шляхом. </a:t>
            </a:r>
            <a:r>
              <a:rPr lang="ru-RU" sz="1600" dirty="0" err="1"/>
              <a:t>Яйця</a:t>
            </a:r>
            <a:r>
              <a:rPr lang="ru-RU" sz="1600" dirty="0"/>
              <a:t> аскарид,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виділяються</a:t>
            </a:r>
            <a:r>
              <a:rPr lang="ru-RU" sz="1600" dirty="0"/>
              <a:t> </a:t>
            </a:r>
            <a:r>
              <a:rPr lang="ru-RU" sz="1600" dirty="0" err="1"/>
              <a:t>джерелами</a:t>
            </a:r>
            <a:r>
              <a:rPr lang="ru-RU" sz="1600" dirty="0"/>
              <a:t> </a:t>
            </a:r>
            <a:r>
              <a:rPr lang="ru-RU" sz="1600" dirty="0" err="1"/>
              <a:t>інвазії</a:t>
            </a:r>
            <a:r>
              <a:rPr lang="ru-RU" sz="1600" dirty="0"/>
              <a:t>, разом </a:t>
            </a:r>
            <a:r>
              <a:rPr lang="ru-RU" sz="1600" dirty="0" err="1"/>
              <a:t>з</a:t>
            </a:r>
            <a:r>
              <a:rPr lang="ru-RU" sz="1600" dirty="0"/>
              <a:t> калом </a:t>
            </a:r>
            <a:r>
              <a:rPr lang="ru-RU" sz="1600" dirty="0" err="1"/>
              <a:t>потрапляють</a:t>
            </a:r>
            <a:r>
              <a:rPr lang="ru-RU" sz="1600" dirty="0"/>
              <a:t> у </a:t>
            </a:r>
            <a:r>
              <a:rPr lang="ru-RU" sz="1600" dirty="0" err="1"/>
              <a:t>зовнішнє</a:t>
            </a:r>
            <a:r>
              <a:rPr lang="ru-RU" sz="1600" dirty="0"/>
              <a:t> </a:t>
            </a:r>
            <a:r>
              <a:rPr lang="ru-RU" sz="1600" dirty="0" err="1"/>
              <a:t>середовище</a:t>
            </a:r>
            <a:r>
              <a:rPr lang="ru-RU" sz="1600" dirty="0"/>
              <a:t>, </a:t>
            </a:r>
            <a:r>
              <a:rPr lang="ru-RU" sz="1600" dirty="0" err="1"/>
              <a:t>дозрівають</a:t>
            </a:r>
            <a:r>
              <a:rPr lang="ru-RU" sz="1600" dirty="0"/>
              <a:t> в </a:t>
            </a:r>
            <a:r>
              <a:rPr lang="ru-RU" sz="1600" dirty="0" err="1"/>
              <a:t>грунті</a:t>
            </a:r>
            <a:r>
              <a:rPr lang="ru-RU" sz="1600" dirty="0"/>
              <a:t>, </a:t>
            </a:r>
            <a:r>
              <a:rPr lang="ru-RU" sz="1600" dirty="0" err="1"/>
              <a:t>забруднюють</a:t>
            </a:r>
            <a:r>
              <a:rPr lang="ru-RU" sz="1600" dirty="0"/>
              <a:t> </a:t>
            </a:r>
            <a:r>
              <a:rPr lang="ru-RU" sz="1600" dirty="0" err="1"/>
              <a:t>овочі</a:t>
            </a:r>
            <a:r>
              <a:rPr lang="ru-RU" sz="1600" dirty="0"/>
              <a:t>, </a:t>
            </a:r>
            <a:r>
              <a:rPr lang="ru-RU" sz="1600" dirty="0" err="1"/>
              <a:t>ягоди</a:t>
            </a:r>
            <a:r>
              <a:rPr lang="ru-RU" sz="1600" dirty="0"/>
              <a:t>, </a:t>
            </a:r>
            <a:r>
              <a:rPr lang="ru-RU" sz="1600" dirty="0" err="1"/>
              <a:t>фрукти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руки, </a:t>
            </a:r>
            <a:r>
              <a:rPr lang="ru-RU" sz="1600" dirty="0" err="1"/>
              <a:t>предмети</a:t>
            </a:r>
            <a:r>
              <a:rPr lang="ru-RU" sz="1600" dirty="0"/>
              <a:t> </a:t>
            </a:r>
            <a:r>
              <a:rPr lang="ru-RU" sz="1600" dirty="0" err="1"/>
              <a:t>побуту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служать</a:t>
            </a:r>
            <a:r>
              <a:rPr lang="ru-RU" sz="1600" dirty="0"/>
              <a:t> </a:t>
            </a:r>
            <a:r>
              <a:rPr lang="ru-RU" sz="1600" dirty="0" err="1"/>
              <a:t>чинниками</a:t>
            </a:r>
            <a:r>
              <a:rPr lang="ru-RU" sz="1600" dirty="0"/>
              <a:t> </a:t>
            </a:r>
            <a:r>
              <a:rPr lang="ru-RU" sz="1600" dirty="0" err="1"/>
              <a:t>передачі</a:t>
            </a:r>
            <a:r>
              <a:rPr lang="ru-RU" sz="1600" dirty="0"/>
              <a:t> </a:t>
            </a:r>
            <a:r>
              <a:rPr lang="ru-RU" sz="1600" dirty="0" err="1"/>
              <a:t>інвазії</a:t>
            </a:r>
            <a:r>
              <a:rPr lang="ru-RU" sz="1600" dirty="0"/>
              <a:t>. </a:t>
            </a:r>
            <a:r>
              <a:rPr lang="ru-RU" sz="1600" dirty="0" err="1"/>
              <a:t>Зараження</a:t>
            </a:r>
            <a:r>
              <a:rPr lang="ru-RU" sz="1600" dirty="0"/>
              <a:t> </a:t>
            </a:r>
            <a:r>
              <a:rPr lang="ru-RU" sz="1600" dirty="0" err="1"/>
              <a:t>відбувається</a:t>
            </a:r>
            <a:r>
              <a:rPr lang="ru-RU" sz="1600" dirty="0"/>
              <a:t> при </a:t>
            </a:r>
            <a:r>
              <a:rPr lang="ru-RU" sz="1600" dirty="0" err="1"/>
              <a:t>ковтанні</a:t>
            </a:r>
            <a:r>
              <a:rPr lang="ru-RU" sz="1600" dirty="0"/>
              <a:t> </a:t>
            </a:r>
            <a:r>
              <a:rPr lang="ru-RU" sz="1600" dirty="0" err="1"/>
              <a:t>зрілих</a:t>
            </a:r>
            <a:r>
              <a:rPr lang="ru-RU" sz="1600" dirty="0"/>
              <a:t> </a:t>
            </a:r>
            <a:r>
              <a:rPr lang="ru-RU" sz="1600" dirty="0" err="1"/>
              <a:t>яєць</a:t>
            </a:r>
            <a:r>
              <a:rPr lang="ru-RU" sz="1600" dirty="0"/>
              <a:t>, тому </a:t>
            </a:r>
            <a:r>
              <a:rPr lang="ru-RU" sz="1600" dirty="0" err="1"/>
              <a:t>хворі</a:t>
            </a:r>
            <a:r>
              <a:rPr lang="ru-RU" sz="1600" dirty="0"/>
              <a:t> на аскаридоз люди не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служити</a:t>
            </a:r>
            <a:r>
              <a:rPr lang="ru-RU" sz="1600" dirty="0"/>
              <a:t> </a:t>
            </a:r>
            <a:r>
              <a:rPr lang="ru-RU" sz="1600" dirty="0" err="1"/>
              <a:t>джерелом</a:t>
            </a:r>
            <a:r>
              <a:rPr lang="ru-RU" sz="1600" dirty="0"/>
              <a:t> </a:t>
            </a:r>
            <a:r>
              <a:rPr lang="ru-RU" sz="1600" dirty="0" err="1"/>
              <a:t>інвазії</a:t>
            </a:r>
            <a:r>
              <a:rPr lang="ru-RU" sz="1600" dirty="0"/>
              <a:t> для </a:t>
            </a:r>
            <a:r>
              <a:rPr lang="ru-RU" sz="1600" dirty="0" err="1"/>
              <a:t>оточуючих</a:t>
            </a:r>
            <a:r>
              <a:rPr lang="ru-RU" sz="1600" dirty="0"/>
              <a:t> при </a:t>
            </a:r>
            <a:r>
              <a:rPr lang="ru-RU" sz="1600" dirty="0" err="1"/>
              <a:t>побутовому</a:t>
            </a:r>
            <a:r>
              <a:rPr lang="ru-RU" sz="1600" dirty="0"/>
              <a:t> </a:t>
            </a:r>
            <a:r>
              <a:rPr lang="ru-RU" sz="1600" dirty="0" err="1"/>
              <a:t>контакті</a:t>
            </a:r>
            <a:r>
              <a:rPr lang="ru-RU" sz="1600" dirty="0"/>
              <a:t>. </a:t>
            </a:r>
            <a:r>
              <a:rPr lang="ru-RU" sz="1600" dirty="0" err="1"/>
              <a:t>Найбільшому</a:t>
            </a:r>
            <a:r>
              <a:rPr lang="ru-RU" sz="1600" dirty="0"/>
              <a:t> </a:t>
            </a:r>
            <a:r>
              <a:rPr lang="ru-RU" sz="1600" dirty="0" err="1"/>
              <a:t>ризику</a:t>
            </a:r>
            <a:r>
              <a:rPr lang="ru-RU" sz="1600" dirty="0"/>
              <a:t> </a:t>
            </a:r>
            <a:r>
              <a:rPr lang="ru-RU" sz="1600" dirty="0" err="1"/>
              <a:t>зараження</a:t>
            </a:r>
            <a:r>
              <a:rPr lang="ru-RU" sz="1600" dirty="0"/>
              <a:t> </a:t>
            </a:r>
            <a:r>
              <a:rPr lang="ru-RU" sz="1600" dirty="0" err="1"/>
              <a:t>піддаються</a:t>
            </a:r>
            <a:r>
              <a:rPr lang="ru-RU" sz="1600" dirty="0"/>
              <a:t> </a:t>
            </a:r>
            <a:r>
              <a:rPr lang="ru-RU" sz="1600" dirty="0" err="1"/>
              <a:t>діти</a:t>
            </a:r>
            <a:r>
              <a:rPr lang="ru-RU" sz="1600" dirty="0"/>
              <a:t> через </a:t>
            </a:r>
            <a:r>
              <a:rPr lang="ru-RU" sz="1600" dirty="0" err="1"/>
              <a:t>недостатнє</a:t>
            </a:r>
            <a:r>
              <a:rPr lang="ru-RU" sz="1600" dirty="0"/>
              <a:t> </a:t>
            </a:r>
            <a:r>
              <a:rPr lang="ru-RU" sz="1600" dirty="0" err="1"/>
              <a:t>дотримання</a:t>
            </a:r>
            <a:r>
              <a:rPr lang="ru-RU" sz="1600" dirty="0"/>
              <a:t> </a:t>
            </a:r>
            <a:r>
              <a:rPr lang="ru-RU" sz="1600" dirty="0" err="1"/>
              <a:t>заходів</a:t>
            </a:r>
            <a:r>
              <a:rPr lang="ru-RU" sz="1600" dirty="0"/>
              <a:t> </a:t>
            </a:r>
            <a:r>
              <a:rPr lang="ru-RU" sz="1600" dirty="0" err="1"/>
              <a:t>особистої</a:t>
            </a:r>
            <a:r>
              <a:rPr lang="ru-RU" sz="1600" dirty="0"/>
              <a:t> </a:t>
            </a:r>
            <a:r>
              <a:rPr lang="ru-RU" sz="1600" dirty="0" err="1"/>
              <a:t>гігієни</a:t>
            </a:r>
            <a:r>
              <a:rPr lang="ru-RU" sz="1600" dirty="0"/>
              <a:t>. В </a:t>
            </a:r>
            <a:r>
              <a:rPr lang="ru-RU" sz="1600" dirty="0" err="1"/>
              <a:t>даний</a:t>
            </a:r>
            <a:r>
              <a:rPr lang="ru-RU" sz="1600" dirty="0"/>
              <a:t> час </a:t>
            </a:r>
            <a:r>
              <a:rPr lang="ru-RU" sz="1600" dirty="0" err="1"/>
              <a:t>велику</a:t>
            </a:r>
            <a:r>
              <a:rPr lang="ru-RU" sz="1600" dirty="0"/>
              <a:t> </a:t>
            </a:r>
            <a:r>
              <a:rPr lang="ru-RU" sz="1600" dirty="0" err="1"/>
              <a:t>небезпеку</a:t>
            </a:r>
            <a:r>
              <a:rPr lang="ru-RU" sz="1600" dirty="0"/>
              <a:t> для </a:t>
            </a:r>
            <a:r>
              <a:rPr lang="ru-RU" sz="1600" dirty="0" err="1"/>
              <a:t>поширення</a:t>
            </a:r>
            <a:r>
              <a:rPr lang="ru-RU" sz="1600" dirty="0"/>
              <a:t> аскаридозу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садово-городні</a:t>
            </a:r>
            <a:r>
              <a:rPr lang="ru-RU" sz="1600" dirty="0"/>
              <a:t> </a:t>
            </a:r>
            <a:r>
              <a:rPr lang="ru-RU" sz="1600" dirty="0" err="1"/>
              <a:t>ділянки</a:t>
            </a:r>
            <a:r>
              <a:rPr lang="ru-RU" sz="1600" dirty="0"/>
              <a:t>, де </a:t>
            </a:r>
            <a:r>
              <a:rPr lang="ru-RU" sz="1600" dirty="0" err="1"/>
              <a:t>іноді</a:t>
            </a:r>
            <a:r>
              <a:rPr lang="ru-RU" sz="1600" dirty="0"/>
              <a:t> </a:t>
            </a:r>
            <a:r>
              <a:rPr lang="ru-RU" sz="1600" dirty="0" err="1"/>
              <a:t>відбувається</a:t>
            </a:r>
            <a:r>
              <a:rPr lang="ru-RU" sz="1600" dirty="0"/>
              <a:t> </a:t>
            </a:r>
            <a:r>
              <a:rPr lang="ru-RU" sz="1600" dirty="0" err="1"/>
              <a:t>використання</a:t>
            </a:r>
            <a:r>
              <a:rPr lang="ru-RU" sz="1600" dirty="0"/>
              <a:t> не </a:t>
            </a:r>
            <a:r>
              <a:rPr lang="ru-RU" sz="1600" dirty="0" err="1"/>
              <a:t>знезаражених</a:t>
            </a:r>
            <a:r>
              <a:rPr lang="ru-RU" sz="1600" dirty="0"/>
              <a:t> </a:t>
            </a:r>
            <a:r>
              <a:rPr lang="ru-RU" sz="1600" dirty="0" err="1"/>
              <a:t>фекалій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 для </a:t>
            </a:r>
            <a:r>
              <a:rPr lang="ru-RU" sz="1600" dirty="0" err="1"/>
              <a:t>удобрення</a:t>
            </a:r>
            <a:r>
              <a:rPr lang="ru-RU" sz="1600" dirty="0"/>
              <a:t> грунту. </a:t>
            </a:r>
          </a:p>
          <a:p>
            <a:pPr algn="just"/>
            <a:r>
              <a:rPr lang="ru-RU" sz="1600" dirty="0" err="1"/>
              <a:t>Патогенез.Із</a:t>
            </a:r>
            <a:r>
              <a:rPr lang="ru-RU" sz="1600" dirty="0"/>
              <a:t> </a:t>
            </a:r>
            <a:r>
              <a:rPr lang="ru-RU" sz="1600" dirty="0" err="1"/>
              <a:t>зрілих</a:t>
            </a:r>
            <a:r>
              <a:rPr lang="ru-RU" sz="1600" dirty="0"/>
              <a:t> </a:t>
            </a:r>
            <a:r>
              <a:rPr lang="ru-RU" sz="1600" dirty="0" err="1"/>
              <a:t>яєць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проковтнула</a:t>
            </a:r>
            <a:r>
              <a:rPr lang="ru-RU" sz="1600" dirty="0"/>
              <a:t> </a:t>
            </a:r>
            <a:r>
              <a:rPr lang="ru-RU" sz="1600" dirty="0" err="1"/>
              <a:t>людина</a:t>
            </a:r>
            <a:r>
              <a:rPr lang="ru-RU" sz="1600" dirty="0"/>
              <a:t>, у </a:t>
            </a:r>
            <a:r>
              <a:rPr lang="ru-RU" sz="1600" dirty="0" err="1"/>
              <a:t>тонкій</a:t>
            </a:r>
            <a:r>
              <a:rPr lang="ru-RU" sz="1600" dirty="0"/>
              <a:t> </a:t>
            </a:r>
            <a:r>
              <a:rPr lang="ru-RU" sz="1600" dirty="0" err="1"/>
              <a:t>кишці</a:t>
            </a:r>
            <a:r>
              <a:rPr lang="ru-RU" sz="1600" dirty="0"/>
              <a:t> </a:t>
            </a:r>
            <a:r>
              <a:rPr lang="ru-RU" sz="1600" dirty="0" err="1"/>
              <a:t>виходять</a:t>
            </a:r>
            <a:r>
              <a:rPr lang="ru-RU" sz="1600" dirty="0"/>
              <a:t> личинки, </a:t>
            </a:r>
            <a:r>
              <a:rPr lang="ru-RU" sz="1600" dirty="0" err="1"/>
              <a:t>проникають</a:t>
            </a:r>
            <a:r>
              <a:rPr lang="ru-RU" sz="1600" dirty="0"/>
              <a:t> в </a:t>
            </a:r>
            <a:r>
              <a:rPr lang="ru-RU" sz="1600" dirty="0" err="1"/>
              <a:t>стінку</a:t>
            </a:r>
            <a:r>
              <a:rPr lang="ru-RU" sz="1600" dirty="0"/>
              <a:t> кишки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потрапляють</a:t>
            </a:r>
            <a:r>
              <a:rPr lang="ru-RU" sz="1600" dirty="0"/>
              <a:t> в </a:t>
            </a:r>
            <a:r>
              <a:rPr lang="ru-RU" sz="1600" dirty="0" err="1"/>
              <a:t>кровоносні</a:t>
            </a:r>
            <a:r>
              <a:rPr lang="ru-RU" sz="1600" dirty="0"/>
              <a:t> </a:t>
            </a:r>
            <a:r>
              <a:rPr lang="ru-RU" sz="1600" dirty="0" err="1"/>
              <a:t>капіляри</a:t>
            </a:r>
            <a:r>
              <a:rPr lang="ru-RU" sz="1600" dirty="0"/>
              <a:t>, </a:t>
            </a:r>
            <a:r>
              <a:rPr lang="ru-RU" sz="1600" dirty="0" err="1"/>
              <a:t>потім</a:t>
            </a:r>
            <a:r>
              <a:rPr lang="ru-RU" sz="1600" dirty="0"/>
              <a:t> </a:t>
            </a:r>
            <a:r>
              <a:rPr lang="ru-RU" sz="1600" dirty="0" err="1"/>
              <a:t>гематогенно</a:t>
            </a:r>
            <a:r>
              <a:rPr lang="ru-RU" sz="1600" dirty="0"/>
              <a:t> </a:t>
            </a:r>
            <a:r>
              <a:rPr lang="ru-RU" sz="1600" dirty="0" err="1"/>
              <a:t>мігрують</a:t>
            </a:r>
            <a:r>
              <a:rPr lang="ru-RU" sz="1600" dirty="0"/>
              <a:t> </a:t>
            </a:r>
            <a:r>
              <a:rPr lang="ru-RU" sz="1600" dirty="0" err="1"/>
              <a:t>в</a:t>
            </a:r>
            <a:r>
              <a:rPr lang="ru-RU" sz="1600" dirty="0"/>
              <a:t> </a:t>
            </a:r>
            <a:r>
              <a:rPr lang="ru-RU" sz="1600" dirty="0" err="1"/>
              <a:t>печінку</a:t>
            </a:r>
            <a:r>
              <a:rPr lang="ru-RU" sz="1600" dirty="0"/>
              <a:t>, </a:t>
            </a:r>
            <a:r>
              <a:rPr lang="ru-RU" sz="1600" dirty="0" err="1"/>
              <a:t>легені</a:t>
            </a:r>
            <a:r>
              <a:rPr lang="ru-RU" sz="1600" dirty="0"/>
              <a:t> та </a:t>
            </a:r>
            <a:r>
              <a:rPr lang="ru-RU" sz="1600" dirty="0" err="1"/>
              <a:t>інші</a:t>
            </a:r>
            <a:r>
              <a:rPr lang="ru-RU" sz="1600" dirty="0"/>
              <a:t> </a:t>
            </a:r>
            <a:r>
              <a:rPr lang="ru-RU" sz="1600" dirty="0" err="1"/>
              <a:t>органи</a:t>
            </a:r>
            <a:r>
              <a:rPr lang="ru-RU" sz="1600" dirty="0"/>
              <a:t>. </a:t>
            </a:r>
            <a:r>
              <a:rPr lang="ru-RU" sz="1600" dirty="0" err="1"/>
              <a:t>Починається</a:t>
            </a:r>
            <a:r>
              <a:rPr lang="ru-RU" sz="1600" dirty="0"/>
              <a:t> </a:t>
            </a:r>
            <a:r>
              <a:rPr lang="ru-RU" sz="1600" dirty="0" err="1"/>
              <a:t>рання</a:t>
            </a:r>
            <a:r>
              <a:rPr lang="ru-RU" sz="1600" dirty="0"/>
              <a:t> (</a:t>
            </a:r>
            <a:r>
              <a:rPr lang="ru-RU" sz="1600" dirty="0" err="1"/>
              <a:t>міграційна</a:t>
            </a:r>
            <a:r>
              <a:rPr lang="ru-RU" sz="1600" dirty="0"/>
              <a:t>) фаза патогенезу, в </a:t>
            </a:r>
            <a:r>
              <a:rPr lang="ru-RU" sz="1600" dirty="0" err="1"/>
              <a:t>основі</a:t>
            </a:r>
            <a:r>
              <a:rPr lang="ru-RU" sz="1600" dirty="0"/>
              <a:t> </a:t>
            </a:r>
            <a:r>
              <a:rPr lang="ru-RU" sz="1600" dirty="0" err="1"/>
              <a:t>якої</a:t>
            </a:r>
            <a:r>
              <a:rPr lang="ru-RU" sz="1600" dirty="0"/>
              <a:t> </a:t>
            </a:r>
            <a:r>
              <a:rPr lang="ru-RU" sz="1600" dirty="0" err="1"/>
              <a:t>лежить</a:t>
            </a:r>
            <a:r>
              <a:rPr lang="ru-RU" sz="1600" dirty="0"/>
              <a:t> </a:t>
            </a:r>
            <a:r>
              <a:rPr lang="ru-RU" sz="1600" dirty="0" err="1" smtClean="0"/>
              <a:t>сенсибілізація</a:t>
            </a:r>
            <a:r>
              <a:rPr lang="ru-RU" sz="1600" dirty="0" smtClean="0"/>
              <a:t> </a:t>
            </a:r>
            <a:r>
              <a:rPr lang="ru-RU" sz="1600" dirty="0"/>
              <a:t>продуктами </a:t>
            </a:r>
            <a:r>
              <a:rPr lang="ru-RU" sz="1600" dirty="0" err="1"/>
              <a:t>метаболізму</a:t>
            </a:r>
            <a:r>
              <a:rPr lang="ru-RU" sz="1600" dirty="0"/>
              <a:t> личинок аскарид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травматизація</a:t>
            </a:r>
            <a:r>
              <a:rPr lang="ru-RU" sz="1600" dirty="0"/>
              <a:t> тканин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міграції</a:t>
            </a:r>
            <a:r>
              <a:rPr lang="ru-RU" sz="1600" dirty="0"/>
              <a:t>. По ходу </a:t>
            </a:r>
            <a:r>
              <a:rPr lang="ru-RU" sz="1600" dirty="0" err="1"/>
              <a:t>міграції</a:t>
            </a:r>
            <a:r>
              <a:rPr lang="ru-RU" sz="1600" dirty="0"/>
              <a:t> личинок </a:t>
            </a:r>
            <a:r>
              <a:rPr lang="ru-RU" sz="1600" dirty="0" err="1"/>
              <a:t>утворюються</a:t>
            </a:r>
            <a:r>
              <a:rPr lang="ru-RU" sz="1600" dirty="0"/>
              <a:t> </a:t>
            </a:r>
            <a:r>
              <a:rPr lang="ru-RU" sz="1600" dirty="0" err="1"/>
              <a:t>запальні</a:t>
            </a:r>
            <a:r>
              <a:rPr lang="ru-RU" sz="1600" dirty="0"/>
              <a:t> </a:t>
            </a:r>
            <a:r>
              <a:rPr lang="ru-RU" sz="1600" dirty="0" err="1"/>
              <a:t>клітинні</a:t>
            </a:r>
            <a:r>
              <a:rPr lang="ru-RU" sz="1600" dirty="0"/>
              <a:t> </a:t>
            </a:r>
            <a:r>
              <a:rPr lang="ru-RU" sz="1600" dirty="0" err="1"/>
              <a:t>інфільтрати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великим </a:t>
            </a:r>
            <a:r>
              <a:rPr lang="ru-RU" sz="1600" dirty="0" err="1"/>
              <a:t>вмістом</a:t>
            </a:r>
            <a:r>
              <a:rPr lang="ru-RU" sz="1600" dirty="0"/>
              <a:t> </a:t>
            </a:r>
            <a:r>
              <a:rPr lang="ru-RU" sz="1600" dirty="0" err="1"/>
              <a:t>еозинофілів</a:t>
            </a:r>
            <a:r>
              <a:rPr lang="ru-RU" sz="1600" dirty="0"/>
              <a:t> (в </a:t>
            </a:r>
            <a:r>
              <a:rPr lang="ru-RU" sz="1600" dirty="0" err="1"/>
              <a:t>печінці</a:t>
            </a:r>
            <a:r>
              <a:rPr lang="ru-RU" sz="1600" dirty="0"/>
              <a:t>, </a:t>
            </a:r>
            <a:r>
              <a:rPr lang="ru-RU" sz="1600" dirty="0" err="1"/>
              <a:t>легенях</a:t>
            </a:r>
            <a:r>
              <a:rPr lang="ru-RU" sz="1600" dirty="0"/>
              <a:t>),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мати</a:t>
            </a:r>
            <a:r>
              <a:rPr lang="ru-RU" sz="1600" dirty="0"/>
              <a:t> </a:t>
            </a:r>
            <a:r>
              <a:rPr lang="ru-RU" sz="1600" dirty="0" err="1"/>
              <a:t>клінічні</a:t>
            </a:r>
            <a:r>
              <a:rPr lang="ru-RU" sz="1600" dirty="0"/>
              <a:t> прояви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розвиватися</a:t>
            </a:r>
            <a:r>
              <a:rPr lang="ru-RU" sz="1600" dirty="0"/>
              <a:t> </a:t>
            </a:r>
            <a:r>
              <a:rPr lang="ru-RU" sz="1600" dirty="0" err="1"/>
              <a:t>безсимптомно</a:t>
            </a:r>
            <a:r>
              <a:rPr lang="ru-RU" sz="1600" dirty="0"/>
              <a:t>. У </a:t>
            </a:r>
            <a:r>
              <a:rPr lang="ru-RU" sz="1600" dirty="0" err="1"/>
              <a:t>легенях</a:t>
            </a:r>
            <a:r>
              <a:rPr lang="ru-RU" sz="1600" dirty="0"/>
              <a:t> личинки </a:t>
            </a:r>
            <a:r>
              <a:rPr lang="ru-RU" sz="1600" dirty="0" err="1"/>
              <a:t>виходять</a:t>
            </a:r>
            <a:r>
              <a:rPr lang="ru-RU" sz="1600" dirty="0"/>
              <a:t> в </a:t>
            </a:r>
            <a:r>
              <a:rPr lang="ru-RU" sz="1600" dirty="0" err="1"/>
              <a:t>альвеоли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бронхіоли</a:t>
            </a:r>
            <a:r>
              <a:rPr lang="ru-RU" sz="1600" dirty="0"/>
              <a:t>, </a:t>
            </a:r>
            <a:r>
              <a:rPr lang="ru-RU" sz="1600" dirty="0" err="1"/>
              <a:t>просуваються</a:t>
            </a:r>
            <a:r>
              <a:rPr lang="ru-RU" sz="1600" dirty="0"/>
              <a:t> по </a:t>
            </a:r>
            <a:r>
              <a:rPr lang="ru-RU" sz="1600" dirty="0" err="1"/>
              <a:t>дрібним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великим бронхам за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dirty="0" err="1"/>
              <a:t>миготливого</a:t>
            </a:r>
            <a:r>
              <a:rPr lang="ru-RU" sz="1600" dirty="0"/>
              <a:t> </a:t>
            </a:r>
            <a:r>
              <a:rPr lang="ru-RU" sz="1600" dirty="0" err="1"/>
              <a:t>епітелію</a:t>
            </a:r>
            <a:r>
              <a:rPr lang="ru-RU" sz="1600" dirty="0"/>
              <a:t> до ротоглотки, де </a:t>
            </a:r>
            <a:r>
              <a:rPr lang="ru-RU" sz="1600" dirty="0" err="1"/>
              <a:t>відбувається</a:t>
            </a:r>
            <a:r>
              <a:rPr lang="ru-RU" sz="1600" dirty="0"/>
              <a:t> </a:t>
            </a:r>
            <a:r>
              <a:rPr lang="ru-RU" sz="1600" dirty="0" err="1"/>
              <a:t>заковтування</a:t>
            </a:r>
            <a:r>
              <a:rPr lang="ru-RU" sz="1600" dirty="0"/>
              <a:t> личинок </a:t>
            </a:r>
            <a:r>
              <a:rPr lang="ru-RU" sz="1600" dirty="0" err="1"/>
              <a:t>з</a:t>
            </a:r>
            <a:r>
              <a:rPr lang="ru-RU" sz="1600" dirty="0"/>
              <a:t> мокротою. </a:t>
            </a:r>
            <a:r>
              <a:rPr lang="ru-RU" sz="1600" dirty="0" err="1"/>
              <a:t>Потрапляючи</a:t>
            </a:r>
            <a:r>
              <a:rPr lang="ru-RU" sz="1600" dirty="0"/>
              <a:t> в кишечник, личинки </a:t>
            </a:r>
            <a:r>
              <a:rPr lang="ru-RU" sz="1600" dirty="0" err="1"/>
              <a:t>протягом</a:t>
            </a:r>
            <a:r>
              <a:rPr lang="ru-RU" sz="1600" dirty="0"/>
              <a:t> 70-75 </a:t>
            </a:r>
            <a:r>
              <a:rPr lang="ru-RU" sz="1600" dirty="0" err="1"/>
              <a:t>діб</a:t>
            </a:r>
            <a:r>
              <a:rPr lang="ru-RU" sz="1600" dirty="0"/>
              <a:t> </a:t>
            </a:r>
            <a:r>
              <a:rPr lang="ru-RU" sz="1600" dirty="0" err="1"/>
              <a:t>досягають</a:t>
            </a:r>
            <a:r>
              <a:rPr lang="ru-RU" sz="1600" dirty="0"/>
              <a:t> </a:t>
            </a:r>
            <a:r>
              <a:rPr lang="ru-RU" sz="1600" dirty="0" err="1"/>
              <a:t>статевої</a:t>
            </a:r>
            <a:r>
              <a:rPr lang="ru-RU" sz="1600" dirty="0"/>
              <a:t> </a:t>
            </a:r>
            <a:r>
              <a:rPr lang="ru-RU" sz="1600" dirty="0" err="1"/>
              <a:t>зрілості</a:t>
            </a:r>
            <a:r>
              <a:rPr lang="ru-RU" sz="1600" dirty="0"/>
              <a:t>. </a:t>
            </a:r>
            <a:r>
              <a:rPr lang="ru-RU" sz="1600" dirty="0" err="1"/>
              <a:t>Пізня</a:t>
            </a:r>
            <a:r>
              <a:rPr lang="ru-RU" sz="1600" dirty="0"/>
              <a:t> фаза патогенезу (</a:t>
            </a:r>
            <a:r>
              <a:rPr lang="ru-RU" sz="1600" dirty="0" err="1"/>
              <a:t>кишкова</a:t>
            </a:r>
            <a:r>
              <a:rPr lang="ru-RU" sz="1600" dirty="0"/>
              <a:t>) </a:t>
            </a:r>
            <a:r>
              <a:rPr lang="ru-RU" sz="1600" dirty="0" err="1"/>
              <a:t>обумовлена</a:t>
            </a:r>
            <a:r>
              <a:rPr lang="ru-RU" sz="1600" dirty="0"/>
              <a:t> </a:t>
            </a:r>
            <a:r>
              <a:rPr lang="ru-RU" sz="1600" dirty="0" err="1"/>
              <a:t>паразитуванням</a:t>
            </a:r>
            <a:r>
              <a:rPr lang="ru-RU" sz="1600" dirty="0"/>
              <a:t> </a:t>
            </a:r>
            <a:r>
              <a:rPr lang="ru-RU" sz="1600" dirty="0" err="1"/>
              <a:t>зрілих</a:t>
            </a:r>
            <a:r>
              <a:rPr lang="ru-RU" sz="1600" dirty="0"/>
              <a:t> </a:t>
            </a:r>
            <a:r>
              <a:rPr lang="ru-RU" sz="1600" dirty="0" err="1"/>
              <a:t>особин</a:t>
            </a:r>
            <a:r>
              <a:rPr lang="ru-RU" sz="1600" dirty="0"/>
              <a:t> </a:t>
            </a:r>
            <a:r>
              <a:rPr lang="ru-RU" sz="1600" dirty="0" err="1"/>
              <a:t>гельмінтів</a:t>
            </a:r>
            <a:r>
              <a:rPr lang="ru-RU" sz="1600" dirty="0"/>
              <a:t> в </a:t>
            </a:r>
            <a:r>
              <a:rPr lang="ru-RU" sz="1600" dirty="0" err="1"/>
              <a:t>просвіті</a:t>
            </a:r>
            <a:r>
              <a:rPr lang="ru-RU" sz="1600" dirty="0"/>
              <a:t> </a:t>
            </a:r>
            <a:r>
              <a:rPr lang="ru-RU" sz="1600" dirty="0" err="1"/>
              <a:t>тонкої</a:t>
            </a:r>
            <a:r>
              <a:rPr lang="ru-RU" sz="1600" dirty="0"/>
              <a:t> кишки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характеризується</a:t>
            </a:r>
            <a:r>
              <a:rPr lang="ru-RU" sz="1600" dirty="0"/>
              <a:t> </a:t>
            </a:r>
            <a:r>
              <a:rPr lang="ru-RU" sz="1600" dirty="0" err="1"/>
              <a:t>механічним</a:t>
            </a:r>
            <a:r>
              <a:rPr lang="ru-RU" sz="1600" dirty="0"/>
              <a:t> </a:t>
            </a:r>
            <a:r>
              <a:rPr lang="ru-RU" sz="1600" dirty="0" err="1"/>
              <a:t>пошкодженням</a:t>
            </a:r>
            <a:r>
              <a:rPr lang="ru-RU" sz="1600" dirty="0"/>
              <a:t> </a:t>
            </a:r>
            <a:r>
              <a:rPr lang="ru-RU" sz="1600" dirty="0" err="1"/>
              <a:t>слизової</a:t>
            </a:r>
            <a:r>
              <a:rPr lang="ru-RU" sz="1600" dirty="0"/>
              <a:t> </a:t>
            </a:r>
            <a:r>
              <a:rPr lang="ru-RU" sz="1600" dirty="0" err="1"/>
              <a:t>оболонки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токсичною </a:t>
            </a:r>
            <a:r>
              <a:rPr lang="ru-RU" sz="1600" dirty="0" err="1"/>
              <a:t>дією</a:t>
            </a:r>
            <a:r>
              <a:rPr lang="ru-RU" sz="1600" dirty="0"/>
              <a:t> </a:t>
            </a:r>
            <a:r>
              <a:rPr lang="ru-RU" sz="1600" dirty="0" err="1"/>
              <a:t>продуктів</a:t>
            </a:r>
            <a:r>
              <a:rPr lang="ru-RU" sz="1600" dirty="0"/>
              <a:t> </a:t>
            </a:r>
            <a:r>
              <a:rPr lang="ru-RU" sz="1600" dirty="0" err="1"/>
              <a:t>обміну</a:t>
            </a:r>
            <a:r>
              <a:rPr lang="ru-RU" sz="1600" dirty="0"/>
              <a:t> </a:t>
            </a:r>
            <a:r>
              <a:rPr lang="ru-RU" sz="1600" dirty="0" err="1"/>
              <a:t>гельмінта</a:t>
            </a:r>
            <a:r>
              <a:rPr lang="ru-RU" sz="1600" dirty="0"/>
              <a:t> на </a:t>
            </a:r>
            <a:r>
              <a:rPr lang="ru-RU" sz="1600" dirty="0" err="1"/>
              <a:t>різні</a:t>
            </a:r>
            <a:r>
              <a:rPr lang="ru-RU" sz="1600" dirty="0"/>
              <a:t> </a:t>
            </a:r>
            <a:r>
              <a:rPr lang="ru-RU" sz="1600" dirty="0" err="1"/>
              <a:t>органи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тканини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, перш за все, на </a:t>
            </a:r>
            <a:r>
              <a:rPr lang="ru-RU" sz="1600" dirty="0" err="1"/>
              <a:t>нервову</a:t>
            </a:r>
            <a:r>
              <a:rPr lang="ru-RU" sz="1600" dirty="0"/>
              <a:t> систему. У кишечнику </a:t>
            </a:r>
            <a:r>
              <a:rPr lang="ru-RU" sz="1600" dirty="0" err="1"/>
              <a:t>аскариди</a:t>
            </a:r>
            <a:r>
              <a:rPr lang="ru-RU" sz="1600" dirty="0"/>
              <a:t> НЕ </a:t>
            </a:r>
            <a:r>
              <a:rPr lang="ru-RU" sz="1600" dirty="0" err="1"/>
              <a:t>прикріплюються</a:t>
            </a:r>
            <a:r>
              <a:rPr lang="ru-RU" sz="1600" dirty="0"/>
              <a:t>, а </a:t>
            </a:r>
            <a:r>
              <a:rPr lang="ru-RU" sz="1600" dirty="0" err="1"/>
              <a:t>утримуються</a:t>
            </a:r>
            <a:r>
              <a:rPr lang="ru-RU" sz="1600" dirty="0"/>
              <a:t>, </a:t>
            </a:r>
            <a:r>
              <a:rPr lang="ru-RU" sz="1600" dirty="0" err="1"/>
              <a:t>впираючись</a:t>
            </a:r>
            <a:r>
              <a:rPr lang="ru-RU" sz="1600" dirty="0"/>
              <a:t> </a:t>
            </a:r>
            <a:r>
              <a:rPr lang="ru-RU" sz="1600" dirty="0" err="1"/>
              <a:t>своїми</a:t>
            </a:r>
            <a:r>
              <a:rPr lang="ru-RU" sz="1600" dirty="0"/>
              <a:t> </a:t>
            </a:r>
            <a:r>
              <a:rPr lang="ru-RU" sz="1600" dirty="0" err="1"/>
              <a:t>кінцями</a:t>
            </a:r>
            <a:r>
              <a:rPr lang="ru-RU" sz="1600" dirty="0"/>
              <a:t> в </a:t>
            </a:r>
            <a:r>
              <a:rPr lang="ru-RU" sz="1600" dirty="0" err="1"/>
              <a:t>стінку</a:t>
            </a:r>
            <a:r>
              <a:rPr lang="ru-RU" sz="1600" dirty="0"/>
              <a:t> кишки. Тому вони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спускатися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підніматися</a:t>
            </a:r>
            <a:r>
              <a:rPr lang="ru-RU" sz="1600" dirty="0"/>
              <a:t> по ходу кишечника, </a:t>
            </a:r>
            <a:r>
              <a:rPr lang="ru-RU" sz="1600" dirty="0" err="1"/>
              <a:t>проникати</a:t>
            </a:r>
            <a:r>
              <a:rPr lang="ru-RU" sz="1600" dirty="0"/>
              <a:t> в </a:t>
            </a:r>
            <a:r>
              <a:rPr lang="ru-RU" sz="1600" dirty="0" err="1"/>
              <a:t>шлунок</a:t>
            </a:r>
            <a:r>
              <a:rPr lang="ru-RU" sz="1600" dirty="0"/>
              <a:t>, а </a:t>
            </a:r>
            <a:r>
              <a:rPr lang="ru-RU" sz="1600" dirty="0" err="1"/>
              <a:t>далі</a:t>
            </a:r>
            <a:r>
              <a:rPr lang="ru-RU" sz="1600" dirty="0"/>
              <a:t> через </a:t>
            </a:r>
            <a:r>
              <a:rPr lang="ru-RU" sz="1600" dirty="0" err="1"/>
              <a:t>стравохід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глотку - в </a:t>
            </a:r>
            <a:r>
              <a:rPr lang="ru-RU" sz="1600" dirty="0" err="1"/>
              <a:t>дихальні</a:t>
            </a:r>
            <a:r>
              <a:rPr lang="ru-RU" sz="1600" dirty="0"/>
              <a:t> шляхи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навіть</a:t>
            </a:r>
            <a:r>
              <a:rPr lang="ru-RU" sz="1600" dirty="0"/>
              <a:t> </a:t>
            </a:r>
            <a:r>
              <a:rPr lang="ru-RU" sz="1600" dirty="0" err="1"/>
              <a:t>лобові</a:t>
            </a:r>
            <a:r>
              <a:rPr lang="ru-RU" sz="1600" dirty="0"/>
              <a:t> пазухи.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err="1"/>
              <a:t>Клініка</a:t>
            </a:r>
            <a:r>
              <a:rPr lang="ru-RU" sz="1500" dirty="0"/>
              <a:t>. </a:t>
            </a:r>
            <a:r>
              <a:rPr lang="ru-RU" sz="1500" dirty="0" err="1"/>
              <a:t>Клінічні</a:t>
            </a:r>
            <a:r>
              <a:rPr lang="ru-RU" sz="1500" dirty="0"/>
              <a:t> прояви аскаридозу </a:t>
            </a:r>
            <a:r>
              <a:rPr lang="ru-RU" sz="1500" dirty="0" err="1"/>
              <a:t>залежать</a:t>
            </a:r>
            <a:r>
              <a:rPr lang="ru-RU" sz="1500" dirty="0"/>
              <a:t> </a:t>
            </a:r>
            <a:r>
              <a:rPr lang="ru-RU" sz="1500" dirty="0" err="1"/>
              <a:t>від</a:t>
            </a:r>
            <a:r>
              <a:rPr lang="ru-RU" sz="1500" dirty="0"/>
              <a:t> </a:t>
            </a:r>
            <a:r>
              <a:rPr lang="ru-RU" sz="1500" dirty="0" err="1"/>
              <a:t>локалізації</a:t>
            </a:r>
            <a:r>
              <a:rPr lang="ru-RU" sz="1500" dirty="0"/>
              <a:t> </a:t>
            </a:r>
            <a:r>
              <a:rPr lang="ru-RU" sz="1500" dirty="0" err="1"/>
              <a:t>паразитів</a:t>
            </a:r>
            <a:r>
              <a:rPr lang="ru-RU" sz="1500" dirty="0"/>
              <a:t> </a:t>
            </a:r>
            <a:r>
              <a:rPr lang="ru-RU" sz="1500" dirty="0" err="1"/>
              <a:t>і</a:t>
            </a:r>
            <a:r>
              <a:rPr lang="ru-RU" sz="1500" dirty="0"/>
              <a:t> </a:t>
            </a:r>
            <a:r>
              <a:rPr lang="ru-RU" sz="1500" dirty="0" err="1"/>
              <a:t>інтенсивності</a:t>
            </a:r>
            <a:r>
              <a:rPr lang="ru-RU" sz="1500" dirty="0"/>
              <a:t> </a:t>
            </a:r>
            <a:r>
              <a:rPr lang="ru-RU" sz="1500" dirty="0" err="1"/>
              <a:t>інвазії</a:t>
            </a:r>
            <a:r>
              <a:rPr lang="ru-RU" sz="1500" dirty="0"/>
              <a:t>. У </a:t>
            </a:r>
            <a:r>
              <a:rPr lang="ru-RU" sz="1500" dirty="0" err="1"/>
              <a:t>клінічному</a:t>
            </a:r>
            <a:r>
              <a:rPr lang="ru-RU" sz="1500" dirty="0"/>
              <a:t> </a:t>
            </a:r>
            <a:r>
              <a:rPr lang="ru-RU" sz="1500" dirty="0" err="1"/>
              <a:t>перебігу</a:t>
            </a:r>
            <a:r>
              <a:rPr lang="ru-RU" sz="1500" dirty="0"/>
              <a:t> аскаридозу </a:t>
            </a:r>
            <a:r>
              <a:rPr lang="ru-RU" sz="1500" dirty="0" err="1"/>
              <a:t>виділяють</a:t>
            </a:r>
            <a:r>
              <a:rPr lang="ru-RU" sz="1500" dirty="0"/>
              <a:t> </a:t>
            </a:r>
            <a:r>
              <a:rPr lang="ru-RU" sz="1500" dirty="0" err="1"/>
              <a:t>дві</a:t>
            </a:r>
            <a:r>
              <a:rPr lang="ru-RU" sz="1500" dirty="0"/>
              <a:t> </a:t>
            </a:r>
            <a:r>
              <a:rPr lang="ru-RU" sz="1500" dirty="0" err="1"/>
              <a:t>фази</a:t>
            </a:r>
            <a:r>
              <a:rPr lang="ru-RU" sz="1500" dirty="0"/>
              <a:t> - </a:t>
            </a:r>
            <a:r>
              <a:rPr lang="ru-RU" sz="1500" dirty="0" err="1"/>
              <a:t>ранню</a:t>
            </a:r>
            <a:r>
              <a:rPr lang="ru-RU" sz="1500" dirty="0"/>
              <a:t> (</a:t>
            </a:r>
            <a:r>
              <a:rPr lang="ru-RU" sz="1500" dirty="0" err="1"/>
              <a:t>міграційну</a:t>
            </a:r>
            <a:r>
              <a:rPr lang="ru-RU" sz="1500" dirty="0"/>
              <a:t>) </a:t>
            </a:r>
            <a:r>
              <a:rPr lang="ru-RU" sz="1500" dirty="0" err="1"/>
              <a:t>і</a:t>
            </a:r>
            <a:r>
              <a:rPr lang="ru-RU" sz="1500" dirty="0"/>
              <a:t> </a:t>
            </a:r>
            <a:r>
              <a:rPr lang="ru-RU" sz="1500" dirty="0" err="1"/>
              <a:t>пізню</a:t>
            </a:r>
            <a:r>
              <a:rPr lang="ru-RU" sz="1500" dirty="0"/>
              <a:t> (</a:t>
            </a:r>
            <a:r>
              <a:rPr lang="ru-RU" sz="1500" dirty="0" err="1"/>
              <a:t>кишкову</a:t>
            </a:r>
            <a:r>
              <a:rPr lang="ru-RU" sz="1500" dirty="0"/>
              <a:t>). Перша фаза </a:t>
            </a:r>
            <a:r>
              <a:rPr lang="ru-RU" sz="1500" dirty="0" err="1"/>
              <a:t>збігається</a:t>
            </a:r>
            <a:r>
              <a:rPr lang="ru-RU" sz="1500" dirty="0"/>
              <a:t> </a:t>
            </a:r>
            <a:r>
              <a:rPr lang="ru-RU" sz="1500" dirty="0" err="1"/>
              <a:t>з</a:t>
            </a:r>
            <a:r>
              <a:rPr lang="ru-RU" sz="1500" dirty="0"/>
              <a:t> </a:t>
            </a:r>
            <a:r>
              <a:rPr lang="ru-RU" sz="1500" dirty="0" err="1"/>
              <a:t>періодом</a:t>
            </a:r>
            <a:r>
              <a:rPr lang="ru-RU" sz="1500" dirty="0"/>
              <a:t> </a:t>
            </a:r>
            <a:r>
              <a:rPr lang="ru-RU" sz="1500" dirty="0" err="1"/>
              <a:t>міграції</a:t>
            </a:r>
            <a:r>
              <a:rPr lang="ru-RU" sz="1500" dirty="0"/>
              <a:t> личинок, друга </a:t>
            </a:r>
            <a:r>
              <a:rPr lang="ru-RU" sz="1500" dirty="0" err="1"/>
              <a:t>обумовлена</a:t>
            </a:r>
            <a:r>
              <a:rPr lang="ru-RU" sz="1500" dirty="0"/>
              <a:t> </a:t>
            </a:r>
            <a:r>
              <a:rPr lang="ru-RU" sz="1500" dirty="0" err="1"/>
              <a:t>паразитуванням</a:t>
            </a:r>
            <a:r>
              <a:rPr lang="ru-RU" sz="1500" dirty="0"/>
              <a:t> </a:t>
            </a:r>
            <a:r>
              <a:rPr lang="ru-RU" sz="1500" dirty="0" err="1"/>
              <a:t>гельмінтів</a:t>
            </a:r>
            <a:r>
              <a:rPr lang="ru-RU" sz="1500" dirty="0"/>
              <a:t> в кишечнику </a:t>
            </a:r>
            <a:r>
              <a:rPr lang="ru-RU" sz="1500" dirty="0" err="1"/>
              <a:t>і</a:t>
            </a:r>
            <a:r>
              <a:rPr lang="ru-RU" sz="1500" dirty="0"/>
              <a:t> </a:t>
            </a:r>
            <a:r>
              <a:rPr lang="ru-RU" sz="1500" dirty="0" err="1"/>
              <a:t>можливими</a:t>
            </a:r>
            <a:r>
              <a:rPr lang="ru-RU" sz="1500" dirty="0"/>
              <a:t> </a:t>
            </a:r>
            <a:r>
              <a:rPr lang="ru-RU" sz="1500" dirty="0" err="1"/>
              <a:t>ускладненнями</a:t>
            </a:r>
            <a:r>
              <a:rPr lang="ru-RU" sz="1500" dirty="0"/>
              <a:t>. У </a:t>
            </a:r>
            <a:r>
              <a:rPr lang="ru-RU" sz="1500" dirty="0" err="1"/>
              <a:t>ранній</a:t>
            </a:r>
            <a:r>
              <a:rPr lang="ru-RU" sz="1500" dirty="0"/>
              <a:t> </a:t>
            </a:r>
            <a:r>
              <a:rPr lang="ru-RU" sz="1500" dirty="0" err="1"/>
              <a:t>фазі</a:t>
            </a:r>
            <a:r>
              <a:rPr lang="ru-RU" sz="1500" dirty="0"/>
              <a:t> аскаридозу </a:t>
            </a:r>
            <a:r>
              <a:rPr lang="ru-RU" sz="1500" dirty="0" err="1"/>
              <a:t>клінічні</a:t>
            </a:r>
            <a:r>
              <a:rPr lang="ru-RU" sz="1500" dirty="0"/>
              <a:t> прояви часом мало </a:t>
            </a:r>
            <a:r>
              <a:rPr lang="ru-RU" sz="1500" dirty="0" err="1"/>
              <a:t>виражені</a:t>
            </a:r>
            <a:r>
              <a:rPr lang="ru-RU" sz="1500" dirty="0"/>
              <a:t>, </a:t>
            </a:r>
            <a:r>
              <a:rPr lang="ru-RU" sz="1500" dirty="0" err="1"/>
              <a:t>захворювання</a:t>
            </a:r>
            <a:r>
              <a:rPr lang="ru-RU" sz="1500" dirty="0"/>
              <a:t> </a:t>
            </a:r>
            <a:r>
              <a:rPr lang="ru-RU" sz="1500" dirty="0" err="1"/>
              <a:t>перебігає</a:t>
            </a:r>
            <a:r>
              <a:rPr lang="ru-RU" sz="1500" dirty="0"/>
              <a:t> </a:t>
            </a:r>
            <a:r>
              <a:rPr lang="ru-RU" sz="1500" dirty="0" err="1"/>
              <a:t>непомітно</a:t>
            </a:r>
            <a:r>
              <a:rPr lang="ru-RU" sz="1500" dirty="0"/>
              <a:t>. </a:t>
            </a:r>
            <a:r>
              <a:rPr lang="ru-RU" sz="1500" dirty="0" err="1"/>
              <a:t>Іноді</a:t>
            </a:r>
            <a:r>
              <a:rPr lang="ru-RU" sz="1500" dirty="0"/>
              <a:t> початок </a:t>
            </a:r>
            <a:r>
              <a:rPr lang="ru-RU" sz="1500" dirty="0" err="1"/>
              <a:t>хвороби</a:t>
            </a:r>
            <a:r>
              <a:rPr lang="ru-RU" sz="1500" dirty="0"/>
              <a:t> </a:t>
            </a:r>
            <a:r>
              <a:rPr lang="ru-RU" sz="1500" dirty="0" err="1"/>
              <a:t>проявляється</a:t>
            </a:r>
            <a:r>
              <a:rPr lang="ru-RU" sz="1500" dirty="0"/>
              <a:t> </a:t>
            </a:r>
            <a:r>
              <a:rPr lang="ru-RU" sz="1500" dirty="0" err="1"/>
              <a:t>вираженим</a:t>
            </a:r>
            <a:r>
              <a:rPr lang="ru-RU" sz="1500" dirty="0"/>
              <a:t> </a:t>
            </a:r>
            <a:r>
              <a:rPr lang="ru-RU" sz="1500" dirty="0" err="1"/>
              <a:t>нездужанням</a:t>
            </a:r>
            <a:r>
              <a:rPr lang="ru-RU" sz="1500" dirty="0"/>
              <a:t>, </a:t>
            </a:r>
            <a:r>
              <a:rPr lang="ru-RU" sz="1500" dirty="0" err="1"/>
              <a:t>з'являється</a:t>
            </a:r>
            <a:r>
              <a:rPr lang="ru-RU" sz="1500" dirty="0"/>
              <a:t> </a:t>
            </a:r>
            <a:r>
              <a:rPr lang="ru-RU" sz="1500" dirty="0" err="1"/>
              <a:t>сухий</a:t>
            </a:r>
            <a:r>
              <a:rPr lang="ru-RU" sz="1500" dirty="0"/>
              <a:t> кашель </a:t>
            </a:r>
            <a:r>
              <a:rPr lang="ru-RU" sz="1500" dirty="0" err="1"/>
              <a:t>або</a:t>
            </a:r>
            <a:r>
              <a:rPr lang="ru-RU" sz="1500" dirty="0"/>
              <a:t> </a:t>
            </a:r>
            <a:r>
              <a:rPr lang="ru-RU" sz="1500" dirty="0" err="1"/>
              <a:t>з</a:t>
            </a:r>
            <a:r>
              <a:rPr lang="ru-RU" sz="1500" dirty="0"/>
              <a:t> </a:t>
            </a:r>
            <a:r>
              <a:rPr lang="ru-RU" sz="1500" dirty="0" err="1"/>
              <a:t>незначною</a:t>
            </a:r>
            <a:r>
              <a:rPr lang="ru-RU" sz="1500" dirty="0"/>
              <a:t> </a:t>
            </a:r>
            <a:r>
              <a:rPr lang="ru-RU" sz="1500" dirty="0" err="1"/>
              <a:t>кількістю</a:t>
            </a:r>
            <a:r>
              <a:rPr lang="ru-RU" sz="1500" dirty="0"/>
              <a:t> </a:t>
            </a:r>
            <a:r>
              <a:rPr lang="ru-RU" sz="1500" dirty="0" err="1"/>
              <a:t>слизового</a:t>
            </a:r>
            <a:r>
              <a:rPr lang="ru-RU" sz="1500" dirty="0"/>
              <a:t> </a:t>
            </a:r>
            <a:r>
              <a:rPr lang="ru-RU" sz="1500" dirty="0" err="1"/>
              <a:t>мокротиння</a:t>
            </a:r>
            <a:r>
              <a:rPr lang="ru-RU" sz="1500" dirty="0"/>
              <a:t>, </a:t>
            </a:r>
            <a:r>
              <a:rPr lang="ru-RU" sz="1500" dirty="0" err="1"/>
              <a:t>рідше</a:t>
            </a:r>
            <a:r>
              <a:rPr lang="ru-RU" sz="1500" dirty="0"/>
              <a:t> </a:t>
            </a:r>
            <a:r>
              <a:rPr lang="ru-RU" sz="1500" dirty="0" err="1"/>
              <a:t>слизово-гнійного</a:t>
            </a:r>
            <a:r>
              <a:rPr lang="ru-RU" sz="1500" dirty="0"/>
              <a:t>. Мокрота </a:t>
            </a:r>
            <a:r>
              <a:rPr lang="ru-RU" sz="1500" dirty="0" err="1"/>
              <a:t>іноді</a:t>
            </a:r>
            <a:r>
              <a:rPr lang="ru-RU" sz="1500" dirty="0"/>
              <a:t> </a:t>
            </a:r>
            <a:r>
              <a:rPr lang="ru-RU" sz="1500" dirty="0" err="1"/>
              <a:t>набуває</a:t>
            </a:r>
            <a:r>
              <a:rPr lang="ru-RU" sz="1500" dirty="0"/>
              <a:t> </a:t>
            </a:r>
            <a:r>
              <a:rPr lang="ru-RU" sz="1500" dirty="0" err="1"/>
              <a:t>помаранчевого</a:t>
            </a:r>
            <a:r>
              <a:rPr lang="ru-RU" sz="1500" dirty="0"/>
              <a:t> </a:t>
            </a:r>
            <a:r>
              <a:rPr lang="ru-RU" sz="1500" dirty="0" err="1"/>
              <a:t>забарвлення</a:t>
            </a:r>
            <a:r>
              <a:rPr lang="ru-RU" sz="1500" dirty="0"/>
              <a:t> </a:t>
            </a:r>
            <a:r>
              <a:rPr lang="ru-RU" sz="1500" dirty="0" err="1"/>
              <a:t>і</a:t>
            </a:r>
            <a:r>
              <a:rPr lang="ru-RU" sz="1500" dirty="0"/>
              <a:t> </a:t>
            </a:r>
            <a:r>
              <a:rPr lang="ru-RU" sz="1500" dirty="0" err="1"/>
              <a:t>має</a:t>
            </a:r>
            <a:r>
              <a:rPr lang="ru-RU" sz="1500" dirty="0"/>
              <a:t> </a:t>
            </a:r>
            <a:r>
              <a:rPr lang="ru-RU" sz="1500" dirty="0" err="1"/>
              <a:t>невелику</a:t>
            </a:r>
            <a:r>
              <a:rPr lang="ru-RU" sz="1500" dirty="0"/>
              <a:t> </a:t>
            </a:r>
            <a:r>
              <a:rPr lang="ru-RU" sz="1500" dirty="0" err="1"/>
              <a:t>домішку</a:t>
            </a:r>
            <a:r>
              <a:rPr lang="ru-RU" sz="1500" dirty="0"/>
              <a:t> </a:t>
            </a:r>
            <a:r>
              <a:rPr lang="ru-RU" sz="1500" dirty="0" err="1"/>
              <a:t>крові</a:t>
            </a:r>
            <a:r>
              <a:rPr lang="ru-RU" sz="1500" dirty="0"/>
              <a:t>. Температура </a:t>
            </a:r>
            <a:r>
              <a:rPr lang="ru-RU" sz="1500" dirty="0" err="1"/>
              <a:t>тіла</a:t>
            </a:r>
            <a:r>
              <a:rPr lang="ru-RU" sz="1500" dirty="0"/>
              <a:t> </a:t>
            </a:r>
            <a:r>
              <a:rPr lang="ru-RU" sz="1500" dirty="0" err="1"/>
              <a:t>зазвичай</a:t>
            </a:r>
            <a:r>
              <a:rPr lang="ru-RU" sz="1500" dirty="0"/>
              <a:t> нормальна </a:t>
            </a:r>
            <a:r>
              <a:rPr lang="ru-RU" sz="1500" dirty="0" err="1"/>
              <a:t>або</a:t>
            </a:r>
            <a:r>
              <a:rPr lang="ru-RU" sz="1500" dirty="0"/>
              <a:t> </a:t>
            </a:r>
            <a:r>
              <a:rPr lang="ru-RU" sz="1500" dirty="0" err="1"/>
              <a:t>субфебрильна</a:t>
            </a:r>
            <a:r>
              <a:rPr lang="ru-RU" sz="1500" dirty="0"/>
              <a:t>. У </a:t>
            </a:r>
            <a:r>
              <a:rPr lang="ru-RU" sz="1500" dirty="0" err="1"/>
              <a:t>легенях</a:t>
            </a:r>
            <a:r>
              <a:rPr lang="ru-RU" sz="1500" dirty="0"/>
              <a:t> </a:t>
            </a:r>
            <a:r>
              <a:rPr lang="ru-RU" sz="1500" dirty="0" err="1"/>
              <a:t>відзначаються</a:t>
            </a:r>
            <a:r>
              <a:rPr lang="ru-RU" sz="1500" dirty="0"/>
              <a:t> </a:t>
            </a:r>
            <a:r>
              <a:rPr lang="ru-RU" sz="1500" dirty="0" err="1"/>
              <a:t>сухі</a:t>
            </a:r>
            <a:r>
              <a:rPr lang="ru-RU" sz="1500" dirty="0"/>
              <a:t> </a:t>
            </a:r>
            <a:r>
              <a:rPr lang="ru-RU" sz="1500" dirty="0" err="1"/>
              <a:t>і</a:t>
            </a:r>
            <a:r>
              <a:rPr lang="ru-RU" sz="1500" dirty="0"/>
              <a:t> </a:t>
            </a:r>
            <a:r>
              <a:rPr lang="ru-RU" sz="1500" dirty="0" err="1"/>
              <a:t>вологі</a:t>
            </a:r>
            <a:r>
              <a:rPr lang="ru-RU" sz="1500" dirty="0"/>
              <a:t> хрипи, у ряда </a:t>
            </a:r>
            <a:r>
              <a:rPr lang="ru-RU" sz="1500" dirty="0" err="1"/>
              <a:t>хворих</a:t>
            </a:r>
            <a:r>
              <a:rPr lang="ru-RU" sz="1500" dirty="0"/>
              <a:t> </a:t>
            </a:r>
            <a:r>
              <a:rPr lang="ru-RU" sz="1500" dirty="0" err="1"/>
              <a:t>виявляється</a:t>
            </a:r>
            <a:r>
              <a:rPr lang="ru-RU" sz="1500" dirty="0"/>
              <a:t> </a:t>
            </a:r>
            <a:r>
              <a:rPr lang="ru-RU" sz="1500" dirty="0" err="1"/>
              <a:t>вкорочення</a:t>
            </a:r>
            <a:r>
              <a:rPr lang="ru-RU" sz="1500" dirty="0"/>
              <a:t> </a:t>
            </a:r>
            <a:r>
              <a:rPr lang="ru-RU" sz="1500" dirty="0" err="1"/>
              <a:t>перкуторного</a:t>
            </a:r>
            <a:r>
              <a:rPr lang="ru-RU" sz="1500" dirty="0"/>
              <a:t> звуку. В </a:t>
            </a:r>
            <a:r>
              <a:rPr lang="ru-RU" sz="1500" dirty="0" err="1"/>
              <a:t>окремих</a:t>
            </a:r>
            <a:r>
              <a:rPr lang="ru-RU" sz="1500" dirty="0"/>
              <a:t> </a:t>
            </a:r>
            <a:r>
              <a:rPr lang="ru-RU" sz="1500" dirty="0" err="1"/>
              <a:t>випадках</a:t>
            </a:r>
            <a:r>
              <a:rPr lang="ru-RU" sz="1500" dirty="0"/>
              <a:t> </a:t>
            </a:r>
            <a:r>
              <a:rPr lang="ru-RU" sz="1500" dirty="0" err="1"/>
              <a:t>виникає</a:t>
            </a:r>
            <a:r>
              <a:rPr lang="ru-RU" sz="1500" dirty="0"/>
              <a:t> </a:t>
            </a:r>
            <a:r>
              <a:rPr lang="ru-RU" sz="1500" dirty="0" err="1"/>
              <a:t>сухий</a:t>
            </a:r>
            <a:r>
              <a:rPr lang="ru-RU" sz="1500" dirty="0"/>
              <a:t> </a:t>
            </a:r>
            <a:r>
              <a:rPr lang="ru-RU" sz="1500" dirty="0" err="1"/>
              <a:t>або</a:t>
            </a:r>
            <a:r>
              <a:rPr lang="ru-RU" sz="1500" dirty="0"/>
              <a:t> </a:t>
            </a:r>
            <a:r>
              <a:rPr lang="ru-RU" sz="1500" dirty="0" err="1"/>
              <a:t>випітний</a:t>
            </a:r>
            <a:r>
              <a:rPr lang="ru-RU" sz="1500" dirty="0"/>
              <a:t> плеврит. </a:t>
            </a:r>
            <a:r>
              <a:rPr lang="ru-RU" sz="1500" dirty="0" err="1"/>
              <a:t>Фізикальні</a:t>
            </a:r>
            <a:r>
              <a:rPr lang="ru-RU" sz="1500" dirty="0"/>
              <a:t> </a:t>
            </a:r>
            <a:r>
              <a:rPr lang="ru-RU" sz="1500" dirty="0" err="1"/>
              <a:t>методи</a:t>
            </a:r>
            <a:r>
              <a:rPr lang="ru-RU" sz="1500" dirty="0"/>
              <a:t> не </a:t>
            </a:r>
            <a:r>
              <a:rPr lang="ru-RU" sz="1500" dirty="0" err="1"/>
              <a:t>завжди</a:t>
            </a:r>
            <a:r>
              <a:rPr lang="ru-RU" sz="1500" dirty="0"/>
              <a:t> </a:t>
            </a:r>
            <a:r>
              <a:rPr lang="ru-RU" sz="1500" dirty="0" err="1"/>
              <a:t>виявляють</a:t>
            </a:r>
            <a:r>
              <a:rPr lang="ru-RU" sz="1500" dirty="0"/>
              <a:t> </a:t>
            </a:r>
            <a:r>
              <a:rPr lang="ru-RU" sz="1500" dirty="0" err="1"/>
              <a:t>зміни</a:t>
            </a:r>
            <a:r>
              <a:rPr lang="ru-RU" sz="1500" dirty="0"/>
              <a:t> в </a:t>
            </a:r>
            <a:r>
              <a:rPr lang="ru-RU" sz="1500" dirty="0" err="1"/>
              <a:t>легенях</a:t>
            </a:r>
            <a:r>
              <a:rPr lang="ru-RU" sz="1500" dirty="0"/>
              <a:t>. </a:t>
            </a:r>
            <a:r>
              <a:rPr lang="ru-RU" sz="1500" dirty="0" err="1"/>
              <a:t>Характерні</a:t>
            </a:r>
            <a:r>
              <a:rPr lang="ru-RU" sz="1500" dirty="0"/>
              <a:t> для </a:t>
            </a:r>
            <a:r>
              <a:rPr lang="ru-RU" sz="1500" dirty="0" err="1"/>
              <a:t>цієї</a:t>
            </a:r>
            <a:r>
              <a:rPr lang="ru-RU" sz="1500" dirty="0"/>
              <a:t> </a:t>
            </a:r>
            <a:r>
              <a:rPr lang="ru-RU" sz="1500" dirty="0" err="1"/>
              <a:t>стадії</a:t>
            </a:r>
            <a:r>
              <a:rPr lang="ru-RU" sz="1500" dirty="0"/>
              <a:t> </a:t>
            </a:r>
            <a:r>
              <a:rPr lang="ru-RU" sz="1500" dirty="0" err="1"/>
              <a:t>зміни</a:t>
            </a:r>
            <a:r>
              <a:rPr lang="ru-RU" sz="1500" dirty="0"/>
              <a:t> на </a:t>
            </a:r>
            <a:r>
              <a:rPr lang="ru-RU" sz="1500" dirty="0" err="1"/>
              <a:t>шкірі</a:t>
            </a:r>
            <a:r>
              <a:rPr lang="ru-RU" sz="1500" dirty="0"/>
              <a:t> кистей </a:t>
            </a:r>
            <a:r>
              <a:rPr lang="ru-RU" sz="1500" dirty="0" err="1"/>
              <a:t>і</a:t>
            </a:r>
            <a:r>
              <a:rPr lang="ru-RU" sz="1500" dirty="0"/>
              <a:t> стоп у </a:t>
            </a:r>
            <a:r>
              <a:rPr lang="ru-RU" sz="1500" dirty="0" err="1"/>
              <a:t>вигляді</a:t>
            </a:r>
            <a:r>
              <a:rPr lang="ru-RU" sz="1500" dirty="0"/>
              <a:t> </a:t>
            </a:r>
            <a:r>
              <a:rPr lang="ru-RU" sz="1500" dirty="0" err="1"/>
              <a:t>кропивниці</a:t>
            </a:r>
            <a:r>
              <a:rPr lang="ru-RU" sz="1500" dirty="0"/>
              <a:t> </a:t>
            </a:r>
            <a:r>
              <a:rPr lang="ru-RU" sz="1500" dirty="0" err="1"/>
              <a:t>і</a:t>
            </a:r>
            <a:r>
              <a:rPr lang="ru-RU" sz="1500" dirty="0"/>
              <a:t> </a:t>
            </a:r>
            <a:r>
              <a:rPr lang="ru-RU" sz="1500" dirty="0" err="1" smtClean="0"/>
              <a:t>дрібних</a:t>
            </a:r>
            <a:r>
              <a:rPr lang="ru-RU" sz="1500" dirty="0" smtClean="0"/>
              <a:t> </a:t>
            </a:r>
            <a:r>
              <a:rPr lang="ru-RU" sz="1500" dirty="0" err="1"/>
              <a:t>пухирців</a:t>
            </a:r>
            <a:r>
              <a:rPr lang="ru-RU" sz="1500" dirty="0"/>
              <a:t> </a:t>
            </a:r>
            <a:r>
              <a:rPr lang="ru-RU" sz="1500" dirty="0" err="1"/>
              <a:t>з</a:t>
            </a:r>
            <a:r>
              <a:rPr lang="ru-RU" sz="1500" dirty="0"/>
              <a:t> </a:t>
            </a:r>
            <a:r>
              <a:rPr lang="ru-RU" sz="1500" dirty="0" err="1"/>
              <a:t>прозорим</a:t>
            </a:r>
            <a:r>
              <a:rPr lang="ru-RU" sz="1500" dirty="0"/>
              <a:t> </a:t>
            </a:r>
            <a:r>
              <a:rPr lang="ru-RU" sz="1500" dirty="0" err="1"/>
              <a:t>вмістом</a:t>
            </a:r>
            <a:r>
              <a:rPr lang="ru-RU" sz="1500" dirty="0"/>
              <a:t>. При </a:t>
            </a:r>
            <a:r>
              <a:rPr lang="ru-RU" sz="1500" dirty="0" err="1"/>
              <a:t>рентгенологічному</a:t>
            </a:r>
            <a:r>
              <a:rPr lang="ru-RU" sz="1500" dirty="0"/>
              <a:t> </a:t>
            </a:r>
            <a:r>
              <a:rPr lang="ru-RU" sz="1500" dirty="0" err="1"/>
              <a:t>дослідженні</a:t>
            </a:r>
            <a:r>
              <a:rPr lang="ru-RU" sz="1500" dirty="0"/>
              <a:t> </a:t>
            </a:r>
            <a:r>
              <a:rPr lang="ru-RU" sz="1500" dirty="0" err="1"/>
              <a:t>легень</a:t>
            </a:r>
            <a:r>
              <a:rPr lang="ru-RU" sz="1500" dirty="0"/>
              <a:t> </a:t>
            </a:r>
            <a:r>
              <a:rPr lang="ru-RU" sz="1500" dirty="0" err="1"/>
              <a:t>відзначається</a:t>
            </a:r>
            <a:r>
              <a:rPr lang="ru-RU" sz="1500" dirty="0"/>
              <a:t> </a:t>
            </a:r>
            <a:r>
              <a:rPr lang="ru-RU" sz="1500" dirty="0" err="1"/>
              <a:t>наявність</a:t>
            </a:r>
            <a:r>
              <a:rPr lang="ru-RU" sz="1500" dirty="0"/>
              <a:t> </a:t>
            </a:r>
            <a:r>
              <a:rPr lang="ru-RU" sz="1500" dirty="0" err="1"/>
              <a:t>округлих</a:t>
            </a:r>
            <a:r>
              <a:rPr lang="ru-RU" sz="1500" dirty="0"/>
              <a:t>, </a:t>
            </a:r>
            <a:r>
              <a:rPr lang="ru-RU" sz="1500" dirty="0" err="1"/>
              <a:t>овальних</a:t>
            </a:r>
            <a:r>
              <a:rPr lang="ru-RU" sz="1500" dirty="0"/>
              <a:t>, </a:t>
            </a:r>
            <a:r>
              <a:rPr lang="ru-RU" sz="1500" dirty="0" err="1"/>
              <a:t>зірчастих</a:t>
            </a:r>
            <a:r>
              <a:rPr lang="ru-RU" sz="1500" dirty="0"/>
              <a:t>, </a:t>
            </a:r>
            <a:r>
              <a:rPr lang="ru-RU" sz="1500" dirty="0" err="1"/>
              <a:t>фестончатих</a:t>
            </a:r>
            <a:r>
              <a:rPr lang="ru-RU" sz="1500" dirty="0"/>
              <a:t>, </a:t>
            </a:r>
            <a:r>
              <a:rPr lang="ru-RU" sz="1500" dirty="0" err="1"/>
              <a:t>багатокутних</a:t>
            </a:r>
            <a:r>
              <a:rPr lang="ru-RU" sz="1500" dirty="0"/>
              <a:t> </a:t>
            </a:r>
            <a:r>
              <a:rPr lang="ru-RU" sz="1500" dirty="0" err="1"/>
              <a:t>інфільтратів</a:t>
            </a:r>
            <a:r>
              <a:rPr lang="ru-RU" sz="1500" dirty="0"/>
              <a:t>. </a:t>
            </a:r>
            <a:r>
              <a:rPr lang="ru-RU" sz="1500" dirty="0" err="1"/>
              <a:t>Інфільтрати</a:t>
            </a:r>
            <a:r>
              <a:rPr lang="ru-RU" sz="1500" dirty="0"/>
              <a:t> </a:t>
            </a:r>
            <a:r>
              <a:rPr lang="ru-RU" sz="1500" dirty="0" err="1"/>
              <a:t>можуть</a:t>
            </a:r>
            <a:r>
              <a:rPr lang="ru-RU" sz="1500" dirty="0"/>
              <a:t> бути як </a:t>
            </a:r>
            <a:r>
              <a:rPr lang="ru-RU" sz="1500" dirty="0" err="1"/>
              <a:t>поодинокими</a:t>
            </a:r>
            <a:r>
              <a:rPr lang="ru-RU" sz="1500" dirty="0"/>
              <a:t>, так </a:t>
            </a:r>
            <a:r>
              <a:rPr lang="ru-RU" sz="1500" dirty="0" err="1"/>
              <a:t>і</a:t>
            </a:r>
            <a:r>
              <a:rPr lang="ru-RU" sz="1500" dirty="0"/>
              <a:t> </a:t>
            </a:r>
            <a:r>
              <a:rPr lang="ru-RU" sz="1500" dirty="0" err="1"/>
              <a:t>множинними</a:t>
            </a:r>
            <a:r>
              <a:rPr lang="ru-RU" sz="1500" dirty="0"/>
              <a:t>, </a:t>
            </a:r>
            <a:r>
              <a:rPr lang="ru-RU" sz="1500" dirty="0" err="1"/>
              <a:t>виявляються</a:t>
            </a:r>
            <a:r>
              <a:rPr lang="ru-RU" sz="1500" dirty="0"/>
              <a:t> в </a:t>
            </a:r>
            <a:r>
              <a:rPr lang="ru-RU" sz="1500" dirty="0" err="1"/>
              <a:t>одній</a:t>
            </a:r>
            <a:r>
              <a:rPr lang="ru-RU" sz="1500" dirty="0"/>
              <a:t> </a:t>
            </a:r>
            <a:r>
              <a:rPr lang="ru-RU" sz="1500" dirty="0" err="1"/>
              <a:t>частці</a:t>
            </a:r>
            <a:r>
              <a:rPr lang="ru-RU" sz="1500" dirty="0"/>
              <a:t> </a:t>
            </a:r>
            <a:r>
              <a:rPr lang="ru-RU" sz="1500" dirty="0" err="1"/>
              <a:t>або</a:t>
            </a:r>
            <a:r>
              <a:rPr lang="ru-RU" sz="1500" dirty="0"/>
              <a:t> по </a:t>
            </a:r>
            <a:r>
              <a:rPr lang="ru-RU" sz="1500" dirty="0" err="1"/>
              <a:t>всій</a:t>
            </a:r>
            <a:r>
              <a:rPr lang="ru-RU" sz="1500" dirty="0"/>
              <a:t> </a:t>
            </a:r>
            <a:r>
              <a:rPr lang="ru-RU" sz="1500" dirty="0" err="1"/>
              <a:t>легені</a:t>
            </a:r>
            <a:r>
              <a:rPr lang="ru-RU" sz="1500" dirty="0"/>
              <a:t>. </a:t>
            </a:r>
            <a:r>
              <a:rPr lang="ru-RU" sz="1500" dirty="0" err="1"/>
              <a:t>Контури</a:t>
            </a:r>
            <a:r>
              <a:rPr lang="ru-RU" sz="1500" dirty="0"/>
              <a:t> </a:t>
            </a:r>
            <a:r>
              <a:rPr lang="ru-RU" sz="1500" dirty="0" err="1"/>
              <a:t>їх</a:t>
            </a:r>
            <a:r>
              <a:rPr lang="ru-RU" sz="1500" dirty="0"/>
              <a:t> </a:t>
            </a:r>
            <a:r>
              <a:rPr lang="ru-RU" sz="1500" dirty="0" err="1"/>
              <a:t>нерівні</a:t>
            </a:r>
            <a:r>
              <a:rPr lang="ru-RU" sz="1500" dirty="0"/>
              <a:t>, </a:t>
            </a:r>
            <a:r>
              <a:rPr lang="ru-RU" sz="1500" dirty="0" err="1"/>
              <a:t>розпливчасті</a:t>
            </a:r>
            <a:r>
              <a:rPr lang="ru-RU" sz="1500" dirty="0"/>
              <a:t>. </a:t>
            </a:r>
            <a:r>
              <a:rPr lang="ru-RU" sz="1500" dirty="0" err="1"/>
              <a:t>Еозинофільні</a:t>
            </a:r>
            <a:r>
              <a:rPr lang="ru-RU" sz="1500" dirty="0"/>
              <a:t> </a:t>
            </a:r>
            <a:r>
              <a:rPr lang="ru-RU" sz="1500" dirty="0" err="1"/>
              <a:t>інфільтрати</a:t>
            </a:r>
            <a:r>
              <a:rPr lang="ru-RU" sz="1500" dirty="0"/>
              <a:t> </a:t>
            </a:r>
            <a:r>
              <a:rPr lang="ru-RU" sz="1500" dirty="0" err="1"/>
              <a:t>виявляються</a:t>
            </a:r>
            <a:r>
              <a:rPr lang="ru-RU" sz="1500" dirty="0"/>
              <a:t> в межах 2-3 </a:t>
            </a:r>
            <a:r>
              <a:rPr lang="ru-RU" sz="1500" dirty="0" err="1"/>
              <a:t>тижнів</a:t>
            </a:r>
            <a:r>
              <a:rPr lang="ru-RU" sz="1500" dirty="0"/>
              <a:t>; у </a:t>
            </a:r>
            <a:r>
              <a:rPr lang="ru-RU" sz="1500" dirty="0" err="1"/>
              <a:t>окремих</a:t>
            </a:r>
            <a:r>
              <a:rPr lang="ru-RU" sz="1500" dirty="0"/>
              <a:t> </a:t>
            </a:r>
            <a:r>
              <a:rPr lang="ru-RU" sz="1500" dirty="0" err="1"/>
              <a:t>хворих</a:t>
            </a:r>
            <a:r>
              <a:rPr lang="ru-RU" sz="1500" dirty="0"/>
              <a:t>, </a:t>
            </a:r>
            <a:r>
              <a:rPr lang="ru-RU" sz="1500" dirty="0" err="1"/>
              <a:t>зникнувши</a:t>
            </a:r>
            <a:r>
              <a:rPr lang="ru-RU" sz="1500" dirty="0"/>
              <a:t>, вони </a:t>
            </a:r>
            <a:r>
              <a:rPr lang="ru-RU" sz="1500" dirty="0" err="1"/>
              <a:t>з'являються</a:t>
            </a:r>
            <a:r>
              <a:rPr lang="ru-RU" sz="1500" dirty="0"/>
              <a:t> </a:t>
            </a:r>
            <a:r>
              <a:rPr lang="ru-RU" sz="1500" dirty="0" err="1"/>
              <a:t>знову</a:t>
            </a:r>
            <a:r>
              <a:rPr lang="ru-RU" sz="1500" dirty="0"/>
              <a:t> через </a:t>
            </a:r>
            <a:r>
              <a:rPr lang="ru-RU" sz="1500" dirty="0" err="1"/>
              <a:t>деякий</a:t>
            </a:r>
            <a:r>
              <a:rPr lang="ru-RU" sz="1500" dirty="0"/>
              <a:t> час. </a:t>
            </a:r>
            <a:r>
              <a:rPr lang="ru-RU" sz="1500" dirty="0" err="1"/>
              <a:t>Основна</a:t>
            </a:r>
            <a:r>
              <a:rPr lang="ru-RU" sz="1500" dirty="0"/>
              <a:t> </a:t>
            </a:r>
            <a:r>
              <a:rPr lang="ru-RU" sz="1500" dirty="0" err="1"/>
              <a:t>відмінність</a:t>
            </a:r>
            <a:r>
              <a:rPr lang="ru-RU" sz="1500" dirty="0"/>
              <a:t> </a:t>
            </a:r>
            <a:r>
              <a:rPr lang="ru-RU" sz="1500" dirty="0" err="1"/>
              <a:t>інфільтратів</a:t>
            </a:r>
            <a:r>
              <a:rPr lang="ru-RU" sz="1500" dirty="0"/>
              <a:t> при </a:t>
            </a:r>
            <a:r>
              <a:rPr lang="ru-RU" sz="1500" dirty="0" err="1"/>
              <a:t>аскаридозі</a:t>
            </a:r>
            <a:r>
              <a:rPr lang="ru-RU" sz="1500" dirty="0"/>
              <a:t> - </a:t>
            </a:r>
            <a:r>
              <a:rPr lang="ru-RU" sz="1500" dirty="0" err="1"/>
              <a:t>швидке</a:t>
            </a:r>
            <a:r>
              <a:rPr lang="ru-RU" sz="1500" dirty="0"/>
              <a:t> </a:t>
            </a:r>
            <a:r>
              <a:rPr lang="ru-RU" sz="1500" dirty="0" err="1"/>
              <a:t>їх</a:t>
            </a:r>
            <a:r>
              <a:rPr lang="ru-RU" sz="1500" dirty="0"/>
              <a:t> </a:t>
            </a:r>
            <a:r>
              <a:rPr lang="ru-RU" sz="1500" dirty="0" err="1"/>
              <a:t>зникнення</a:t>
            </a:r>
            <a:r>
              <a:rPr lang="ru-RU" sz="1500" dirty="0"/>
              <a:t> без </a:t>
            </a:r>
            <a:r>
              <a:rPr lang="ru-RU" sz="1500" dirty="0" err="1"/>
              <a:t>будь-яких</a:t>
            </a:r>
            <a:r>
              <a:rPr lang="ru-RU" sz="1500" dirty="0"/>
              <a:t> </a:t>
            </a:r>
            <a:r>
              <a:rPr lang="ru-RU" sz="1500" dirty="0" err="1"/>
              <a:t>залишкових</a:t>
            </a:r>
            <a:r>
              <a:rPr lang="ru-RU" sz="1500" dirty="0"/>
              <a:t> </a:t>
            </a:r>
            <a:r>
              <a:rPr lang="ru-RU" sz="1500" dirty="0" err="1"/>
              <a:t>явищ</a:t>
            </a:r>
            <a:r>
              <a:rPr lang="ru-RU" sz="1500" dirty="0"/>
              <a:t>. </a:t>
            </a:r>
            <a:r>
              <a:rPr lang="ru-RU" sz="1500" dirty="0" err="1"/>
              <a:t>Кількість</a:t>
            </a:r>
            <a:r>
              <a:rPr lang="ru-RU" sz="1500" dirty="0"/>
              <a:t> </a:t>
            </a:r>
            <a:r>
              <a:rPr lang="ru-RU" sz="1500" dirty="0" err="1"/>
              <a:t>лейкоцитів</a:t>
            </a:r>
            <a:r>
              <a:rPr lang="ru-RU" sz="1500" dirty="0"/>
              <a:t> </a:t>
            </a:r>
            <a:r>
              <a:rPr lang="ru-RU" sz="1500" dirty="0" err="1"/>
              <a:t>зазвичай</a:t>
            </a:r>
            <a:r>
              <a:rPr lang="ru-RU" sz="1500" dirty="0"/>
              <a:t> нормальна </a:t>
            </a:r>
            <a:r>
              <a:rPr lang="ru-RU" sz="1500" dirty="0" err="1"/>
              <a:t>і</a:t>
            </a:r>
            <a:r>
              <a:rPr lang="ru-RU" sz="1500" dirty="0"/>
              <a:t> </a:t>
            </a:r>
            <a:r>
              <a:rPr lang="ru-RU" sz="1500" dirty="0" err="1"/>
              <a:t>лише</a:t>
            </a:r>
            <a:r>
              <a:rPr lang="ru-RU" sz="1500" dirty="0"/>
              <a:t> </a:t>
            </a:r>
            <a:r>
              <a:rPr lang="ru-RU" sz="1500" dirty="0" err="1"/>
              <a:t>іноді</a:t>
            </a:r>
            <a:r>
              <a:rPr lang="ru-RU" sz="1500" dirty="0"/>
              <a:t> </a:t>
            </a:r>
            <a:r>
              <a:rPr lang="ru-RU" sz="1500" dirty="0" err="1"/>
              <a:t>спостерігається</a:t>
            </a:r>
            <a:r>
              <a:rPr lang="ru-RU" sz="1500" dirty="0"/>
              <a:t> лейкоцитоз. Характерна </a:t>
            </a:r>
            <a:r>
              <a:rPr lang="ru-RU" sz="1500" dirty="0" err="1"/>
              <a:t>еозинофілія</a:t>
            </a:r>
            <a:r>
              <a:rPr lang="ru-RU" sz="1500" dirty="0"/>
              <a:t>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досягає</a:t>
            </a:r>
            <a:r>
              <a:rPr lang="ru-RU" sz="1500" dirty="0"/>
              <a:t> в </a:t>
            </a:r>
            <a:r>
              <a:rPr lang="ru-RU" sz="1500" dirty="0" err="1"/>
              <a:t>деяких</a:t>
            </a:r>
            <a:r>
              <a:rPr lang="ru-RU" sz="1500" dirty="0"/>
              <a:t> </a:t>
            </a:r>
            <a:r>
              <a:rPr lang="ru-RU" sz="1500" dirty="0" err="1"/>
              <a:t>хворих</a:t>
            </a:r>
            <a:r>
              <a:rPr lang="ru-RU" sz="1500" dirty="0"/>
              <a:t> 60-80%; вона </a:t>
            </a:r>
            <a:r>
              <a:rPr lang="ru-RU" sz="1500" dirty="0" err="1"/>
              <a:t>з'являється</a:t>
            </a:r>
            <a:r>
              <a:rPr lang="ru-RU" sz="1500" dirty="0"/>
              <a:t>, як правило, </a:t>
            </a:r>
            <a:r>
              <a:rPr lang="ru-RU" sz="1500" dirty="0" err="1"/>
              <a:t>одночасно</a:t>
            </a:r>
            <a:r>
              <a:rPr lang="ru-RU" sz="1500" dirty="0"/>
              <a:t> </a:t>
            </a:r>
            <a:r>
              <a:rPr lang="ru-RU" sz="1500" dirty="0" err="1"/>
              <a:t>з</a:t>
            </a:r>
            <a:r>
              <a:rPr lang="ru-RU" sz="1500" dirty="0"/>
              <a:t> </a:t>
            </a:r>
            <a:r>
              <a:rPr lang="ru-RU" sz="1500" dirty="0" err="1"/>
              <a:t>інфільтратами</a:t>
            </a:r>
            <a:r>
              <a:rPr lang="ru-RU" sz="1500" dirty="0"/>
              <a:t> в </a:t>
            </a:r>
            <a:r>
              <a:rPr lang="ru-RU" sz="1500" dirty="0" err="1"/>
              <a:t>легенях</a:t>
            </a:r>
            <a:r>
              <a:rPr lang="ru-RU" sz="1500" dirty="0"/>
              <a:t>. ШОЕ </a:t>
            </a:r>
            <a:r>
              <a:rPr lang="ru-RU" sz="1500" dirty="0" err="1"/>
              <a:t>зазвичай</a:t>
            </a:r>
            <a:r>
              <a:rPr lang="ru-RU" sz="1500" dirty="0"/>
              <a:t> нормальна, </a:t>
            </a:r>
            <a:r>
              <a:rPr lang="ru-RU" sz="1500" dirty="0" err="1"/>
              <a:t>рідше</a:t>
            </a:r>
            <a:r>
              <a:rPr lang="ru-RU" sz="1500" dirty="0"/>
              <a:t> - </a:t>
            </a:r>
            <a:r>
              <a:rPr lang="ru-RU" sz="1500" dirty="0" err="1"/>
              <a:t>прискорена</a:t>
            </a:r>
            <a:r>
              <a:rPr lang="ru-RU" sz="1500" dirty="0"/>
              <a:t>. </a:t>
            </a:r>
            <a:r>
              <a:rPr lang="ru-RU" sz="1500" dirty="0" err="1"/>
              <a:t>Пізня</a:t>
            </a:r>
            <a:r>
              <a:rPr lang="ru-RU" sz="1500" dirty="0"/>
              <a:t> (</a:t>
            </a:r>
            <a:r>
              <a:rPr lang="ru-RU" sz="1500" dirty="0" err="1"/>
              <a:t>кишкова</a:t>
            </a:r>
            <a:r>
              <a:rPr lang="ru-RU" sz="1500" dirty="0"/>
              <a:t>) фаза аскаридозу </a:t>
            </a:r>
            <a:r>
              <a:rPr lang="ru-RU" sz="1500" dirty="0" err="1"/>
              <a:t>пов'язана</a:t>
            </a:r>
            <a:r>
              <a:rPr lang="ru-RU" sz="1500" dirty="0"/>
              <a:t> </a:t>
            </a:r>
            <a:r>
              <a:rPr lang="ru-RU" sz="1500" dirty="0" err="1"/>
              <a:t>з</a:t>
            </a:r>
            <a:r>
              <a:rPr lang="ru-RU" sz="1500" dirty="0"/>
              <a:t> </a:t>
            </a:r>
            <a:r>
              <a:rPr lang="ru-RU" sz="1500" dirty="0" err="1"/>
              <a:t>перебуванням</a:t>
            </a:r>
            <a:r>
              <a:rPr lang="ru-RU" sz="1500" dirty="0"/>
              <a:t> </a:t>
            </a:r>
            <a:r>
              <a:rPr lang="ru-RU" sz="1500" dirty="0" err="1"/>
              <a:t>гельмінтів</a:t>
            </a:r>
            <a:r>
              <a:rPr lang="ru-RU" sz="1500" dirty="0"/>
              <a:t> в кишечнику. </a:t>
            </a:r>
            <a:r>
              <a:rPr lang="ru-RU" sz="1500" dirty="0" err="1"/>
              <a:t>Хворі</a:t>
            </a:r>
            <a:r>
              <a:rPr lang="ru-RU" sz="1500" dirty="0"/>
              <a:t> </a:t>
            </a:r>
            <a:r>
              <a:rPr lang="ru-RU" sz="1500" dirty="0" err="1"/>
              <a:t>відзначають</a:t>
            </a:r>
            <a:r>
              <a:rPr lang="ru-RU" sz="1500" dirty="0"/>
              <a:t> </a:t>
            </a:r>
            <a:r>
              <a:rPr lang="ru-RU" sz="1500" dirty="0" err="1"/>
              <a:t>підвищену</a:t>
            </a:r>
            <a:r>
              <a:rPr lang="ru-RU" sz="1500" dirty="0"/>
              <a:t> </a:t>
            </a:r>
            <a:r>
              <a:rPr lang="ru-RU" sz="1500" dirty="0" err="1"/>
              <a:t>стомлюваність</a:t>
            </a:r>
            <a:r>
              <a:rPr lang="ru-RU" sz="1500" dirty="0"/>
              <a:t>, </a:t>
            </a:r>
            <a:r>
              <a:rPr lang="ru-RU" sz="1500" dirty="0" err="1"/>
              <a:t>зниження</a:t>
            </a:r>
            <a:r>
              <a:rPr lang="ru-RU" sz="1500" dirty="0"/>
              <a:t> </a:t>
            </a:r>
            <a:r>
              <a:rPr lang="ru-RU" sz="1500" dirty="0" err="1"/>
              <a:t>апетиту</a:t>
            </a:r>
            <a:r>
              <a:rPr lang="ru-RU" sz="1500" dirty="0"/>
              <a:t>, </a:t>
            </a:r>
            <a:r>
              <a:rPr lang="ru-RU" sz="1500" dirty="0" err="1"/>
              <a:t>нудоту</a:t>
            </a:r>
            <a:r>
              <a:rPr lang="ru-RU" sz="1500" dirty="0"/>
              <a:t>, </a:t>
            </a:r>
            <a:r>
              <a:rPr lang="ru-RU" sz="1500" dirty="0" err="1"/>
              <a:t>іноді</a:t>
            </a:r>
            <a:r>
              <a:rPr lang="ru-RU" sz="1500" dirty="0"/>
              <a:t> </a:t>
            </a:r>
            <a:r>
              <a:rPr lang="ru-RU" sz="1500" dirty="0" err="1"/>
              <a:t>блювоту</a:t>
            </a:r>
            <a:r>
              <a:rPr lang="ru-RU" sz="1500" dirty="0"/>
              <a:t>, </a:t>
            </a:r>
            <a:r>
              <a:rPr lang="ru-RU" sz="1500" dirty="0" err="1"/>
              <a:t>переймоподібні</a:t>
            </a:r>
            <a:r>
              <a:rPr lang="ru-RU" sz="1500" dirty="0"/>
              <a:t> </a:t>
            </a:r>
            <a:r>
              <a:rPr lang="ru-RU" sz="1500" dirty="0" err="1"/>
              <a:t>болі</a:t>
            </a:r>
            <a:r>
              <a:rPr lang="ru-RU" sz="1500" dirty="0"/>
              <a:t> в </a:t>
            </a:r>
            <a:r>
              <a:rPr lang="ru-RU" sz="1500" dirty="0" err="1"/>
              <a:t>епігастрії</a:t>
            </a:r>
            <a:r>
              <a:rPr lang="ru-RU" sz="1500" dirty="0"/>
              <a:t>, </a:t>
            </a:r>
            <a:r>
              <a:rPr lang="ru-RU" sz="1500" dirty="0" err="1"/>
              <a:t>навколо</a:t>
            </a:r>
            <a:r>
              <a:rPr lang="ru-RU" sz="1500" dirty="0"/>
              <a:t> пупка </a:t>
            </a:r>
            <a:r>
              <a:rPr lang="ru-RU" sz="1500" dirty="0" err="1"/>
              <a:t>або</a:t>
            </a:r>
            <a:r>
              <a:rPr lang="ru-RU" sz="1500" dirty="0"/>
              <a:t> в </a:t>
            </a:r>
            <a:r>
              <a:rPr lang="ru-RU" sz="1500" dirty="0" err="1"/>
              <a:t>правій</a:t>
            </a:r>
            <a:r>
              <a:rPr lang="ru-RU" sz="1500" dirty="0"/>
              <a:t> </a:t>
            </a:r>
            <a:r>
              <a:rPr lang="ru-RU" sz="1500" dirty="0" err="1"/>
              <a:t>клубовій</a:t>
            </a:r>
            <a:r>
              <a:rPr lang="ru-RU" sz="1500" dirty="0"/>
              <a:t> </a:t>
            </a:r>
            <a:r>
              <a:rPr lang="ru-RU" sz="1500" dirty="0" err="1"/>
              <a:t>області</a:t>
            </a:r>
            <a:r>
              <a:rPr lang="ru-RU" sz="1500" dirty="0"/>
              <a:t>. У </a:t>
            </a:r>
            <a:r>
              <a:rPr lang="ru-RU" sz="1500" dirty="0" err="1"/>
              <a:t>деяких</a:t>
            </a:r>
            <a:r>
              <a:rPr lang="ru-RU" sz="1500" dirty="0"/>
              <a:t> </a:t>
            </a:r>
            <a:r>
              <a:rPr lang="ru-RU" sz="1500" dirty="0" err="1"/>
              <a:t>хворих</a:t>
            </a:r>
            <a:r>
              <a:rPr lang="ru-RU" sz="1500" dirty="0"/>
              <a:t> </a:t>
            </a:r>
            <a:r>
              <a:rPr lang="ru-RU" sz="1500" dirty="0" err="1"/>
              <a:t>бувають</a:t>
            </a:r>
            <a:r>
              <a:rPr lang="ru-RU" sz="1500" dirty="0"/>
              <a:t> проноси, в </a:t>
            </a:r>
            <a:r>
              <a:rPr lang="ru-RU" sz="1500" dirty="0" err="1"/>
              <a:t>інших</a:t>
            </a:r>
            <a:r>
              <a:rPr lang="ru-RU" sz="1500" dirty="0"/>
              <a:t> - запори. З боку </a:t>
            </a:r>
            <a:r>
              <a:rPr lang="ru-RU" sz="1500" dirty="0" err="1"/>
              <a:t>нервової</a:t>
            </a:r>
            <a:r>
              <a:rPr lang="ru-RU" sz="1500" dirty="0"/>
              <a:t> </a:t>
            </a:r>
            <a:r>
              <a:rPr lang="ru-RU" sz="1500" dirty="0" err="1"/>
              <a:t>системи</a:t>
            </a:r>
            <a:r>
              <a:rPr lang="ru-RU" sz="1500" dirty="0"/>
              <a:t> </a:t>
            </a:r>
            <a:r>
              <a:rPr lang="ru-RU" sz="1500" dirty="0" err="1"/>
              <a:t>звичайним</a:t>
            </a:r>
            <a:r>
              <a:rPr lang="ru-RU" sz="1500" dirty="0"/>
              <a:t> </a:t>
            </a:r>
            <a:r>
              <a:rPr lang="ru-RU" sz="1500" dirty="0" err="1"/>
              <a:t>є</a:t>
            </a:r>
            <a:r>
              <a:rPr lang="ru-RU" sz="1500" dirty="0"/>
              <a:t> </a:t>
            </a:r>
            <a:r>
              <a:rPr lang="ru-RU" sz="1500" dirty="0" err="1"/>
              <a:t>головний</a:t>
            </a:r>
            <a:r>
              <a:rPr lang="ru-RU" sz="1500" dirty="0"/>
              <a:t> </a:t>
            </a:r>
            <a:r>
              <a:rPr lang="ru-RU" sz="1500" dirty="0" err="1"/>
              <a:t>біль</a:t>
            </a:r>
            <a:r>
              <a:rPr lang="ru-RU" sz="1500" dirty="0"/>
              <a:t>, </a:t>
            </a:r>
            <a:r>
              <a:rPr lang="ru-RU" sz="1500" dirty="0" err="1"/>
              <a:t>запаморочення</a:t>
            </a:r>
            <a:r>
              <a:rPr lang="ru-RU" sz="1500" dirty="0"/>
              <a:t>, </a:t>
            </a:r>
            <a:r>
              <a:rPr lang="ru-RU" sz="1500" dirty="0" err="1"/>
              <a:t>стомлюваність</a:t>
            </a:r>
            <a:r>
              <a:rPr lang="ru-RU" sz="1500" dirty="0"/>
              <a:t>, </a:t>
            </a:r>
            <a:r>
              <a:rPr lang="ru-RU" sz="1500" dirty="0" err="1"/>
              <a:t>неспокійний</a:t>
            </a:r>
            <a:r>
              <a:rPr lang="ru-RU" sz="1500" dirty="0"/>
              <a:t> сон, </a:t>
            </a:r>
            <a:r>
              <a:rPr lang="ru-RU" sz="1500" dirty="0" err="1"/>
              <a:t>іноді</a:t>
            </a:r>
            <a:r>
              <a:rPr lang="ru-RU" sz="1500" dirty="0"/>
              <a:t> - </a:t>
            </a:r>
            <a:r>
              <a:rPr lang="ru-RU" sz="1500" dirty="0" err="1"/>
              <a:t>істеричні</a:t>
            </a:r>
            <a:r>
              <a:rPr lang="ru-RU" sz="1500" dirty="0"/>
              <a:t> припадки, </a:t>
            </a:r>
            <a:r>
              <a:rPr lang="ru-RU" sz="1500" dirty="0" err="1"/>
              <a:t>епілептиформні</a:t>
            </a:r>
            <a:r>
              <a:rPr lang="ru-RU" sz="1500" dirty="0"/>
              <a:t> </a:t>
            </a:r>
            <a:r>
              <a:rPr lang="ru-RU" sz="1500" dirty="0" err="1"/>
              <a:t>судоми</a:t>
            </a:r>
            <a:r>
              <a:rPr lang="ru-RU" sz="1500" dirty="0"/>
              <a:t>, </a:t>
            </a:r>
            <a:r>
              <a:rPr lang="ru-RU" sz="1500" dirty="0" err="1"/>
              <a:t>менінгізм</a:t>
            </a:r>
            <a:r>
              <a:rPr lang="ru-RU" sz="1500" dirty="0"/>
              <a:t>. З боку очей </a:t>
            </a:r>
            <a:r>
              <a:rPr lang="ru-RU" sz="1500" dirty="0" err="1"/>
              <a:t>відзначаються</a:t>
            </a:r>
            <a:r>
              <a:rPr lang="ru-RU" sz="1500" dirty="0"/>
              <a:t> </a:t>
            </a:r>
            <a:r>
              <a:rPr lang="ru-RU" sz="1500" dirty="0" err="1"/>
              <a:t>розширення</a:t>
            </a:r>
            <a:r>
              <a:rPr lang="ru-RU" sz="1500" dirty="0"/>
              <a:t> </a:t>
            </a:r>
            <a:r>
              <a:rPr lang="ru-RU" sz="1500" dirty="0" err="1"/>
              <a:t>зіниць</a:t>
            </a:r>
            <a:r>
              <a:rPr lang="ru-RU" sz="1500" dirty="0"/>
              <a:t>, </a:t>
            </a:r>
            <a:r>
              <a:rPr lang="ru-RU" sz="1500" dirty="0" err="1"/>
              <a:t>анізокорія</a:t>
            </a:r>
            <a:r>
              <a:rPr lang="ru-RU" sz="1500" dirty="0"/>
              <a:t>, </a:t>
            </a:r>
            <a:r>
              <a:rPr lang="ru-RU" sz="1500" dirty="0" err="1"/>
              <a:t>світлобоязнь</a:t>
            </a:r>
            <a:r>
              <a:rPr lang="ru-RU" sz="1500" dirty="0"/>
              <a:t>, </a:t>
            </a:r>
            <a:r>
              <a:rPr lang="ru-RU" sz="1500" dirty="0" err="1"/>
              <a:t>амбліопія</a:t>
            </a:r>
            <a:r>
              <a:rPr lang="ru-RU" sz="1500" dirty="0"/>
              <a:t>. З боку </a:t>
            </a:r>
            <a:r>
              <a:rPr lang="ru-RU" sz="1500" dirty="0" err="1"/>
              <a:t>серцево-судинної</a:t>
            </a:r>
            <a:r>
              <a:rPr lang="ru-RU" sz="1500" dirty="0"/>
              <a:t> </a:t>
            </a:r>
            <a:r>
              <a:rPr lang="ru-RU" sz="1500" dirty="0" err="1"/>
              <a:t>системи</a:t>
            </a:r>
            <a:r>
              <a:rPr lang="ru-RU" sz="1500" dirty="0"/>
              <a:t> у </a:t>
            </a:r>
            <a:r>
              <a:rPr lang="ru-RU" sz="1500" dirty="0" err="1"/>
              <a:t>частини</a:t>
            </a:r>
            <a:r>
              <a:rPr lang="ru-RU" sz="1500" dirty="0"/>
              <a:t> </a:t>
            </a:r>
            <a:r>
              <a:rPr lang="ru-RU" sz="1500" dirty="0" err="1"/>
              <a:t>хворих</a:t>
            </a:r>
            <a:r>
              <a:rPr lang="ru-RU" sz="1500" dirty="0"/>
              <a:t> </a:t>
            </a:r>
            <a:r>
              <a:rPr lang="ru-RU" sz="1500" dirty="0" err="1"/>
              <a:t>відзначається</a:t>
            </a:r>
            <a:r>
              <a:rPr lang="ru-RU" sz="1500" dirty="0"/>
              <a:t> </a:t>
            </a:r>
            <a:r>
              <a:rPr lang="ru-RU" sz="1500" dirty="0" err="1"/>
              <a:t>зниження</a:t>
            </a:r>
            <a:r>
              <a:rPr lang="ru-RU" sz="1500" dirty="0"/>
              <a:t> </a:t>
            </a:r>
            <a:r>
              <a:rPr lang="ru-RU" sz="1500" dirty="0" err="1"/>
              <a:t>артеріального</a:t>
            </a:r>
            <a:r>
              <a:rPr lang="ru-RU" sz="1500" dirty="0"/>
              <a:t> </a:t>
            </a:r>
            <a:r>
              <a:rPr lang="ru-RU" sz="1500" dirty="0" err="1"/>
              <a:t>тиску</a:t>
            </a:r>
            <a:r>
              <a:rPr lang="ru-RU" sz="1500" dirty="0"/>
              <a:t>. В </a:t>
            </a:r>
            <a:r>
              <a:rPr lang="ru-RU" sz="1500" dirty="0" err="1"/>
              <a:t>аналізах</a:t>
            </a:r>
            <a:r>
              <a:rPr lang="ru-RU" sz="1500" dirty="0"/>
              <a:t> </a:t>
            </a:r>
            <a:r>
              <a:rPr lang="ru-RU" sz="1500" dirty="0" err="1"/>
              <a:t>крові</a:t>
            </a:r>
            <a:r>
              <a:rPr lang="ru-RU" sz="1500" dirty="0"/>
              <a:t> часто </a:t>
            </a:r>
            <a:r>
              <a:rPr lang="ru-RU" sz="1500" dirty="0" err="1"/>
              <a:t>виявляють</a:t>
            </a:r>
            <a:r>
              <a:rPr lang="ru-RU" sz="1500" dirty="0"/>
              <a:t> </a:t>
            </a:r>
            <a:r>
              <a:rPr lang="ru-RU" sz="1500" dirty="0" err="1"/>
              <a:t>помірну</a:t>
            </a:r>
            <a:r>
              <a:rPr lang="ru-RU" sz="1500" dirty="0"/>
              <a:t> </a:t>
            </a:r>
            <a:r>
              <a:rPr lang="ru-RU" sz="1500" dirty="0" err="1"/>
              <a:t>гіпохромною</a:t>
            </a:r>
            <a:r>
              <a:rPr lang="ru-RU" sz="1500" dirty="0"/>
              <a:t> </a:t>
            </a:r>
            <a:r>
              <a:rPr lang="ru-RU" sz="1500" dirty="0" err="1"/>
              <a:t>або</a:t>
            </a:r>
            <a:r>
              <a:rPr lang="ru-RU" sz="1500" dirty="0"/>
              <a:t> </a:t>
            </a:r>
            <a:r>
              <a:rPr lang="ru-RU" sz="1500" dirty="0" err="1"/>
              <a:t>нормохромну</a:t>
            </a:r>
            <a:r>
              <a:rPr lang="ru-RU" sz="1500" dirty="0"/>
              <a:t> </a:t>
            </a:r>
            <a:r>
              <a:rPr lang="ru-RU" sz="1500" dirty="0" err="1"/>
              <a:t>анемію</a:t>
            </a:r>
            <a:r>
              <a:rPr lang="ru-RU" sz="1500" dirty="0"/>
              <a:t>; </a:t>
            </a:r>
            <a:r>
              <a:rPr lang="ru-RU" sz="1500" dirty="0" err="1"/>
              <a:t>еозинофілія</a:t>
            </a:r>
            <a:r>
              <a:rPr lang="ru-RU" sz="1500" dirty="0"/>
              <a:t> </a:t>
            </a:r>
            <a:r>
              <a:rPr lang="ru-RU" sz="1500" dirty="0" err="1"/>
              <a:t>зустрічається</a:t>
            </a:r>
            <a:r>
              <a:rPr lang="ru-RU" sz="1500" dirty="0"/>
              <a:t> не </a:t>
            </a:r>
            <a:r>
              <a:rPr lang="ru-RU" sz="1500" dirty="0" err="1"/>
              <a:t>завжди</a:t>
            </a:r>
            <a:r>
              <a:rPr lang="ru-RU" sz="1500" dirty="0"/>
              <a:t>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4692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Ускладнення</a:t>
            </a:r>
            <a:r>
              <a:rPr lang="ru-RU" dirty="0"/>
              <a:t>. </a:t>
            </a:r>
            <a:r>
              <a:rPr lang="ru-RU" dirty="0" err="1"/>
              <a:t>Непрохідність</a:t>
            </a:r>
            <a:r>
              <a:rPr lang="ru-RU" dirty="0"/>
              <a:t> кишечника, </a:t>
            </a:r>
            <a:r>
              <a:rPr lang="ru-RU" dirty="0" err="1"/>
              <a:t>апендицит</a:t>
            </a:r>
            <a:r>
              <a:rPr lang="ru-RU" dirty="0"/>
              <a:t>, </a:t>
            </a:r>
            <a:r>
              <a:rPr lang="ru-RU" dirty="0" err="1"/>
              <a:t>механічна</a:t>
            </a:r>
            <a:r>
              <a:rPr lang="ru-RU" dirty="0"/>
              <a:t> </a:t>
            </a:r>
            <a:r>
              <a:rPr lang="ru-RU" dirty="0" err="1"/>
              <a:t>жовтяниця</a:t>
            </a:r>
            <a:r>
              <a:rPr lang="ru-RU" dirty="0"/>
              <a:t>, </a:t>
            </a:r>
            <a:r>
              <a:rPr lang="ru-RU" dirty="0" err="1"/>
              <a:t>гострий</a:t>
            </a:r>
            <a:r>
              <a:rPr lang="ru-RU" dirty="0"/>
              <a:t> панкреатит, </a:t>
            </a:r>
            <a:r>
              <a:rPr lang="ru-RU" dirty="0" err="1"/>
              <a:t>гнійний</a:t>
            </a:r>
            <a:r>
              <a:rPr lang="ru-RU" dirty="0"/>
              <a:t> </a:t>
            </a:r>
            <a:r>
              <a:rPr lang="ru-RU" dirty="0" err="1"/>
              <a:t>холангіт</a:t>
            </a:r>
            <a:r>
              <a:rPr lang="ru-RU" dirty="0"/>
              <a:t>, </a:t>
            </a:r>
            <a:r>
              <a:rPr lang="ru-RU" dirty="0" err="1"/>
              <a:t>абсцеси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, </a:t>
            </a:r>
            <a:r>
              <a:rPr lang="ru-RU" dirty="0" err="1"/>
              <a:t>асфіксія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Специфічна</a:t>
            </a:r>
            <a:r>
              <a:rPr lang="ru-RU" dirty="0"/>
              <a:t> </a:t>
            </a:r>
            <a:r>
              <a:rPr lang="ru-RU" dirty="0" err="1"/>
              <a:t>діагностика</a:t>
            </a:r>
            <a:r>
              <a:rPr lang="ru-RU" dirty="0"/>
              <a:t> аскаридоза в </a:t>
            </a:r>
            <a:r>
              <a:rPr lang="ru-RU" dirty="0" err="1"/>
              <a:t>міграційній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ґрунтується</a:t>
            </a:r>
            <a:r>
              <a:rPr lang="ru-RU" dirty="0"/>
              <a:t> на </a:t>
            </a:r>
            <a:r>
              <a:rPr lang="ru-RU" dirty="0" err="1"/>
              <a:t>виявленні</a:t>
            </a:r>
            <a:r>
              <a:rPr lang="ru-RU" dirty="0"/>
              <a:t> личинок аскарид в </a:t>
            </a:r>
            <a:r>
              <a:rPr lang="ru-RU" dirty="0" err="1"/>
              <a:t>мокроті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постановці</a:t>
            </a:r>
            <a:r>
              <a:rPr lang="ru-RU" dirty="0"/>
              <a:t> </a:t>
            </a:r>
            <a:r>
              <a:rPr lang="ru-RU" dirty="0" err="1"/>
              <a:t>серологічних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виявляють</a:t>
            </a:r>
            <a:r>
              <a:rPr lang="ru-RU" dirty="0"/>
              <a:t> у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антитіла</a:t>
            </a:r>
            <a:r>
              <a:rPr lang="ru-RU" dirty="0"/>
              <a:t> (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непрямої</a:t>
            </a:r>
            <a:r>
              <a:rPr lang="ru-RU" dirty="0"/>
              <a:t> </a:t>
            </a:r>
            <a:r>
              <a:rPr lang="ru-RU" dirty="0" err="1"/>
              <a:t>гемаглютинації</a:t>
            </a:r>
            <a:r>
              <a:rPr lang="ru-RU" dirty="0"/>
              <a:t>, латекс </a:t>
            </a:r>
            <a:r>
              <a:rPr lang="ru-RU" dirty="0" err="1"/>
              <a:t>аглютинації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аскаридозним</a:t>
            </a:r>
            <a:r>
              <a:rPr lang="ru-RU" dirty="0"/>
              <a:t> антигеном). У </a:t>
            </a:r>
            <a:r>
              <a:rPr lang="ru-RU" dirty="0" err="1"/>
              <a:t>кишковій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основним</a:t>
            </a:r>
            <a:r>
              <a:rPr lang="ru-RU" dirty="0"/>
              <a:t> методом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калу на </a:t>
            </a:r>
            <a:r>
              <a:rPr lang="ru-RU" dirty="0" err="1"/>
              <a:t>яйця</a:t>
            </a:r>
            <a:r>
              <a:rPr lang="ru-RU" dirty="0"/>
              <a:t> аскарид. </a:t>
            </a:r>
          </a:p>
          <a:p>
            <a:pPr algn="just"/>
            <a:r>
              <a:rPr lang="ru-RU" dirty="0" err="1"/>
              <a:t>Лікування</a:t>
            </a:r>
            <a:r>
              <a:rPr lang="ru-RU" dirty="0"/>
              <a:t>. У </a:t>
            </a:r>
            <a:r>
              <a:rPr lang="ru-RU" dirty="0" err="1"/>
              <a:t>ранній</a:t>
            </a:r>
            <a:r>
              <a:rPr lang="ru-RU" dirty="0"/>
              <a:t> </a:t>
            </a:r>
            <a:r>
              <a:rPr lang="ru-RU" dirty="0" err="1"/>
              <a:t>фазі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призначають</a:t>
            </a:r>
            <a:r>
              <a:rPr lang="ru-RU" dirty="0"/>
              <a:t> </a:t>
            </a:r>
            <a:r>
              <a:rPr lang="ru-RU" dirty="0" err="1"/>
              <a:t>десенсибілізуючу</a:t>
            </a:r>
            <a:r>
              <a:rPr lang="ru-RU" dirty="0"/>
              <a:t> </a:t>
            </a:r>
            <a:r>
              <a:rPr lang="ru-RU" dirty="0" err="1" smtClean="0"/>
              <a:t>терапію</a:t>
            </a:r>
            <a:r>
              <a:rPr lang="ru-RU" dirty="0" smtClean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протинематодозні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 широкого спектру </a:t>
            </a:r>
            <a:r>
              <a:rPr lang="ru-RU" dirty="0" err="1"/>
              <a:t>дії</a:t>
            </a:r>
            <a:r>
              <a:rPr lang="ru-RU" dirty="0"/>
              <a:t> - </a:t>
            </a:r>
            <a:r>
              <a:rPr lang="ru-RU" dirty="0" err="1"/>
              <a:t>мебендазол</a:t>
            </a:r>
            <a:r>
              <a:rPr lang="ru-RU" dirty="0"/>
              <a:t> (в </a:t>
            </a:r>
            <a:r>
              <a:rPr lang="ru-RU" dirty="0" err="1"/>
              <a:t>дозі</a:t>
            </a:r>
            <a:r>
              <a:rPr lang="ru-RU" dirty="0"/>
              <a:t> 100 мг 2 рази на день </a:t>
            </a:r>
            <a:r>
              <a:rPr lang="ru-RU" dirty="0" err="1"/>
              <a:t>протягом</a:t>
            </a:r>
            <a:r>
              <a:rPr lang="ru-RU" dirty="0"/>
              <a:t> 3 </a:t>
            </a:r>
            <a:r>
              <a:rPr lang="ru-RU" dirty="0" err="1"/>
              <a:t>днів</a:t>
            </a:r>
            <a:r>
              <a:rPr lang="ru-RU" dirty="0"/>
              <a:t>), </a:t>
            </a:r>
            <a:r>
              <a:rPr lang="ru-RU" dirty="0" err="1"/>
              <a:t>мінтезол</a:t>
            </a:r>
            <a:r>
              <a:rPr lang="ru-RU" dirty="0"/>
              <a:t> (50 мг / кг / </a:t>
            </a:r>
            <a:r>
              <a:rPr lang="ru-RU" dirty="0" err="1"/>
              <a:t>добу</a:t>
            </a:r>
            <a:r>
              <a:rPr lang="ru-RU" dirty="0"/>
              <a:t> в 2-3 </a:t>
            </a:r>
            <a:r>
              <a:rPr lang="ru-RU" dirty="0" err="1"/>
              <a:t>прийоми</a:t>
            </a:r>
            <a:r>
              <a:rPr lang="ru-RU" dirty="0"/>
              <a:t> курсом 5-7 </a:t>
            </a:r>
            <a:r>
              <a:rPr lang="ru-RU" dirty="0" err="1"/>
              <a:t>днів</a:t>
            </a:r>
            <a:r>
              <a:rPr lang="ru-RU" dirty="0"/>
              <a:t> ), </a:t>
            </a:r>
            <a:r>
              <a:rPr lang="ru-RU" dirty="0" err="1"/>
              <a:t>альбендазол</a:t>
            </a:r>
            <a:r>
              <a:rPr lang="ru-RU" dirty="0"/>
              <a:t> (400 мг одноразово). </a:t>
            </a:r>
          </a:p>
          <a:p>
            <a:pPr algn="just"/>
            <a:r>
              <a:rPr lang="ru-RU" dirty="0"/>
              <a:t>Для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кишкового</a:t>
            </a:r>
            <a:r>
              <a:rPr lang="ru-RU" dirty="0"/>
              <a:t> аскаридозу </a:t>
            </a:r>
            <a:r>
              <a:rPr lang="ru-RU" dirty="0" err="1"/>
              <a:t>використовують</a:t>
            </a:r>
            <a:r>
              <a:rPr lang="ru-RU" dirty="0"/>
              <a:t>: </a:t>
            </a:r>
            <a:r>
              <a:rPr lang="ru-RU" dirty="0" err="1"/>
              <a:t>піперазин</a:t>
            </a:r>
            <a:r>
              <a:rPr lang="ru-RU" dirty="0"/>
              <a:t> </a:t>
            </a:r>
            <a:r>
              <a:rPr lang="ru-RU" dirty="0" err="1"/>
              <a:t>адипінат</a:t>
            </a:r>
            <a:r>
              <a:rPr lang="ru-RU" dirty="0"/>
              <a:t> по 2,0 </a:t>
            </a:r>
            <a:r>
              <a:rPr lang="ru-RU" dirty="0" err="1"/>
              <a:t>гр</a:t>
            </a:r>
            <a:r>
              <a:rPr lang="ru-RU" dirty="0"/>
              <a:t> 2 рази в день через 1 годину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інтервалом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прийомами</a:t>
            </a:r>
            <a:r>
              <a:rPr lang="ru-RU" dirty="0"/>
              <a:t> 6 годин, </a:t>
            </a:r>
            <a:r>
              <a:rPr lang="ru-RU" dirty="0" err="1"/>
              <a:t>протягом</a:t>
            </a:r>
            <a:r>
              <a:rPr lang="ru-RU" dirty="0"/>
              <a:t> 2 </a:t>
            </a:r>
            <a:r>
              <a:rPr lang="ru-RU" dirty="0" err="1"/>
              <a:t>днів</a:t>
            </a:r>
            <a:r>
              <a:rPr lang="ru-RU" dirty="0"/>
              <a:t>. Препарат </a:t>
            </a:r>
            <a:r>
              <a:rPr lang="ru-RU" dirty="0" err="1"/>
              <a:t>малотоксичний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не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попередньої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спеціальної</a:t>
            </a:r>
            <a:r>
              <a:rPr lang="ru-RU" dirty="0"/>
              <a:t> </a:t>
            </a:r>
            <a:r>
              <a:rPr lang="ru-RU" dirty="0" err="1"/>
              <a:t>дієти</a:t>
            </a:r>
            <a:r>
              <a:rPr lang="ru-RU" dirty="0"/>
              <a:t>; </a:t>
            </a:r>
            <a:r>
              <a:rPr lang="ru-RU" dirty="0" err="1"/>
              <a:t>левамізол</a:t>
            </a:r>
            <a:r>
              <a:rPr lang="ru-RU" dirty="0"/>
              <a:t> (150 мг одноразово), </a:t>
            </a:r>
            <a:r>
              <a:rPr lang="ru-RU" dirty="0" err="1"/>
              <a:t>пірантел</a:t>
            </a:r>
            <a:r>
              <a:rPr lang="ru-RU" dirty="0"/>
              <a:t> (10 мг / кг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одноразово), </a:t>
            </a:r>
            <a:r>
              <a:rPr lang="ru-RU" dirty="0" err="1"/>
              <a:t>мебендазол</a:t>
            </a:r>
            <a:r>
              <a:rPr lang="ru-RU" dirty="0"/>
              <a:t>, </a:t>
            </a:r>
            <a:r>
              <a:rPr lang="ru-RU" dirty="0" err="1"/>
              <a:t>альбендазол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Через 3 </a:t>
            </a:r>
            <a:r>
              <a:rPr lang="ru-RU" dirty="0" err="1"/>
              <a:t>тижні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провести </a:t>
            </a:r>
            <a:r>
              <a:rPr lang="ru-RU" dirty="0" err="1"/>
              <a:t>гельмінтологічні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(</a:t>
            </a:r>
            <a:r>
              <a:rPr lang="ru-RU" dirty="0" err="1"/>
              <a:t>триразове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інтервалом</a:t>
            </a:r>
            <a:r>
              <a:rPr lang="ru-RU" dirty="0"/>
              <a:t> в 2 </a:t>
            </a:r>
            <a:r>
              <a:rPr lang="ru-RU" dirty="0" err="1"/>
              <a:t>тижні</a:t>
            </a:r>
            <a:r>
              <a:rPr lang="ru-RU" dirty="0"/>
              <a:t>). </a:t>
            </a:r>
          </a:p>
          <a:p>
            <a:pPr algn="just"/>
            <a:r>
              <a:rPr lang="ru-RU" dirty="0" err="1"/>
              <a:t>Профілактика</a:t>
            </a:r>
            <a:r>
              <a:rPr lang="ru-RU" dirty="0"/>
              <a:t>. У </a:t>
            </a:r>
            <a:r>
              <a:rPr lang="ru-RU" dirty="0" err="1"/>
              <a:t>профілактиці</a:t>
            </a:r>
            <a:r>
              <a:rPr lang="ru-RU" dirty="0"/>
              <a:t> аскаридозу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санітарний</a:t>
            </a:r>
            <a:r>
              <a:rPr lang="ru-RU" dirty="0"/>
              <a:t> </a:t>
            </a:r>
            <a:r>
              <a:rPr lang="ru-RU" dirty="0" err="1"/>
              <a:t>благоустрій</a:t>
            </a:r>
            <a:r>
              <a:rPr lang="ru-RU" dirty="0"/>
              <a:t> </a:t>
            </a:r>
            <a:r>
              <a:rPr lang="ru-RU" dirty="0" err="1"/>
              <a:t>населених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. </a:t>
            </a:r>
            <a:r>
              <a:rPr lang="ru-RU" dirty="0" err="1"/>
              <a:t>Удобрення</a:t>
            </a:r>
            <a:r>
              <a:rPr lang="ru-RU" dirty="0"/>
              <a:t> грунту допустимо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знезаражені</a:t>
            </a:r>
            <a:r>
              <a:rPr lang="ru-RU" dirty="0"/>
              <a:t> </a:t>
            </a:r>
            <a:r>
              <a:rPr lang="ru-RU" dirty="0" err="1"/>
              <a:t>фекаліями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/>
              <a:t>Ентеробіоз</a:t>
            </a:r>
            <a:r>
              <a:rPr lang="ru-RU" sz="1600" b="1" dirty="0"/>
              <a:t> (</a:t>
            </a:r>
            <a:r>
              <a:rPr lang="ru-RU" sz="1600" b="1" dirty="0" err="1"/>
              <a:t>син</a:t>
            </a:r>
            <a:r>
              <a:rPr lang="ru-RU" sz="1600" b="1" dirty="0"/>
              <a:t>. - </a:t>
            </a:r>
            <a:r>
              <a:rPr lang="en-US" sz="1600" b="1" dirty="0" err="1"/>
              <a:t>Enterobi</a:t>
            </a:r>
            <a:r>
              <a:rPr lang="ru-RU" sz="1600" b="1" dirty="0"/>
              <a:t>а</a:t>
            </a:r>
            <a:r>
              <a:rPr lang="en-US" sz="1600" b="1" dirty="0"/>
              <a:t>sis, </a:t>
            </a:r>
            <a:r>
              <a:rPr lang="en-US" sz="1600" b="1" dirty="0" err="1"/>
              <a:t>oxyuriasis</a:t>
            </a:r>
            <a:r>
              <a:rPr lang="en-US" sz="1600" b="1" dirty="0"/>
              <a:t>). </a:t>
            </a:r>
            <a:r>
              <a:rPr lang="ru-RU" sz="1600" b="1" dirty="0" err="1"/>
              <a:t>Етіологія</a:t>
            </a:r>
            <a:r>
              <a:rPr lang="ru-RU" sz="1600" b="1" dirty="0"/>
              <a:t>. </a:t>
            </a:r>
            <a:r>
              <a:rPr lang="ru-RU" sz="1600" b="1" dirty="0" err="1"/>
              <a:t>Збудник</a:t>
            </a:r>
            <a:r>
              <a:rPr lang="ru-RU" sz="1600" b="1" dirty="0"/>
              <a:t> </a:t>
            </a:r>
            <a:r>
              <a:rPr lang="ru-RU" sz="1600" b="1" dirty="0" err="1"/>
              <a:t>ентеробіозу</a:t>
            </a:r>
            <a:r>
              <a:rPr lang="ru-RU" sz="1600" b="1" dirty="0"/>
              <a:t> - </a:t>
            </a:r>
            <a:r>
              <a:rPr lang="ru-RU" sz="1600" b="1" dirty="0" err="1"/>
              <a:t>гострик</a:t>
            </a:r>
            <a:r>
              <a:rPr lang="ru-RU" sz="1600" b="1" dirty="0"/>
              <a:t> </a:t>
            </a:r>
            <a:r>
              <a:rPr lang="en-US" sz="1600" b="1" dirty="0" err="1"/>
              <a:t>Enterobius</a:t>
            </a:r>
            <a:r>
              <a:rPr lang="en-US" sz="1600" b="1" dirty="0"/>
              <a:t> </a:t>
            </a:r>
            <a:r>
              <a:rPr lang="en-US" sz="1600" b="1" dirty="0" err="1"/>
              <a:t>vermicularis</a:t>
            </a:r>
            <a:r>
              <a:rPr lang="en-US" sz="1600" b="1" dirty="0"/>
              <a:t> </a:t>
            </a:r>
            <a:r>
              <a:rPr lang="ru-RU" sz="1600" b="1" dirty="0" err="1"/>
              <a:t>або</a:t>
            </a:r>
            <a:r>
              <a:rPr lang="ru-RU" sz="1600" b="1" dirty="0"/>
              <a:t> </a:t>
            </a:r>
            <a:r>
              <a:rPr lang="en-US" sz="1600" b="1" dirty="0" err="1"/>
              <a:t>Oxyuris</a:t>
            </a:r>
            <a:r>
              <a:rPr lang="en-US" sz="1600" b="1" dirty="0"/>
              <a:t> </a:t>
            </a:r>
            <a:r>
              <a:rPr lang="en-US" sz="1600" b="1" dirty="0" err="1"/>
              <a:t>vermicularis</a:t>
            </a:r>
            <a:r>
              <a:rPr lang="en-US" sz="1600" b="1" dirty="0"/>
              <a:t>. </a:t>
            </a:r>
            <a:r>
              <a:rPr lang="ru-RU" sz="1600" b="1" dirty="0" err="1"/>
              <a:t>Розміри</a:t>
            </a:r>
            <a:r>
              <a:rPr lang="ru-RU" sz="1600" b="1" dirty="0"/>
              <a:t> самки 9-12 мм, </a:t>
            </a:r>
            <a:r>
              <a:rPr lang="ru-RU" sz="1600" b="1" dirty="0" err="1"/>
              <a:t>самця</a:t>
            </a:r>
            <a:r>
              <a:rPr lang="ru-RU" sz="1600" b="1" dirty="0"/>
              <a:t> 2-5 мм. </a:t>
            </a:r>
            <a:r>
              <a:rPr lang="ru-RU" sz="1600" b="1" dirty="0" err="1"/>
              <a:t>Гострики</a:t>
            </a:r>
            <a:r>
              <a:rPr lang="ru-RU" sz="1600" b="1" dirty="0"/>
              <a:t> </a:t>
            </a:r>
            <a:r>
              <a:rPr lang="ru-RU" sz="1600" b="1" dirty="0" err="1"/>
              <a:t>паразитують</a:t>
            </a:r>
            <a:r>
              <a:rPr lang="ru-RU" sz="1600" b="1" dirty="0"/>
              <a:t> в дистальному </a:t>
            </a:r>
            <a:r>
              <a:rPr lang="ru-RU" sz="1600" b="1" dirty="0" err="1"/>
              <a:t>відділі</a:t>
            </a:r>
            <a:r>
              <a:rPr lang="ru-RU" sz="1600" b="1" dirty="0"/>
              <a:t> </a:t>
            </a:r>
            <a:r>
              <a:rPr lang="ru-RU" sz="1600" b="1" dirty="0" err="1"/>
              <a:t>тонкої</a:t>
            </a:r>
            <a:r>
              <a:rPr lang="ru-RU" sz="1600" b="1" dirty="0"/>
              <a:t> </a:t>
            </a:r>
            <a:r>
              <a:rPr lang="ru-RU" sz="1600" b="1" dirty="0" err="1"/>
              <a:t>і</a:t>
            </a:r>
            <a:r>
              <a:rPr lang="ru-RU" sz="1600" b="1" dirty="0"/>
              <a:t> проксимальному </a:t>
            </a:r>
            <a:r>
              <a:rPr lang="ru-RU" sz="1600" b="1" dirty="0" err="1"/>
              <a:t>відділі</a:t>
            </a:r>
            <a:r>
              <a:rPr lang="ru-RU" sz="1600" b="1" dirty="0"/>
              <a:t> </a:t>
            </a:r>
            <a:r>
              <a:rPr lang="ru-RU" sz="1600" b="1" dirty="0" err="1"/>
              <a:t>товстої</a:t>
            </a:r>
            <a:r>
              <a:rPr lang="ru-RU" sz="1600" b="1" dirty="0"/>
              <a:t> кишки. </a:t>
            </a:r>
            <a:r>
              <a:rPr lang="ru-RU" sz="1600" b="1" dirty="0" err="1"/>
              <a:t>Після</a:t>
            </a:r>
            <a:r>
              <a:rPr lang="ru-RU" sz="1600" b="1" dirty="0"/>
              <a:t> </a:t>
            </a:r>
            <a:r>
              <a:rPr lang="ru-RU" sz="1600" b="1" dirty="0" err="1"/>
              <a:t>запліднення</a:t>
            </a:r>
            <a:r>
              <a:rPr lang="ru-RU" sz="1600" b="1" dirty="0"/>
              <a:t> самки </a:t>
            </a:r>
            <a:r>
              <a:rPr lang="ru-RU" sz="1600" b="1" dirty="0" err="1"/>
              <a:t>спускаються</a:t>
            </a:r>
            <a:r>
              <a:rPr lang="ru-RU" sz="1600" b="1" dirty="0"/>
              <a:t> в </a:t>
            </a:r>
            <a:r>
              <a:rPr lang="ru-RU" sz="1600" b="1" dirty="0" err="1"/>
              <a:t>нижні</a:t>
            </a:r>
            <a:r>
              <a:rPr lang="ru-RU" sz="1600" b="1" dirty="0"/>
              <a:t> </a:t>
            </a:r>
            <a:r>
              <a:rPr lang="ru-RU" sz="1600" b="1" dirty="0" err="1"/>
              <a:t>відділи</a:t>
            </a:r>
            <a:r>
              <a:rPr lang="ru-RU" sz="1600" b="1" dirty="0"/>
              <a:t> </a:t>
            </a:r>
            <a:r>
              <a:rPr lang="ru-RU" sz="1600" b="1" dirty="0" err="1"/>
              <a:t>товстої</a:t>
            </a:r>
            <a:r>
              <a:rPr lang="ru-RU" sz="1600" b="1" dirty="0"/>
              <a:t> кишки, </a:t>
            </a:r>
            <a:r>
              <a:rPr lang="ru-RU" sz="1600" b="1" dirty="0" err="1"/>
              <a:t>виповзають</a:t>
            </a:r>
            <a:r>
              <a:rPr lang="ru-RU" sz="1600" b="1" dirty="0"/>
              <a:t> </a:t>
            </a:r>
            <a:r>
              <a:rPr lang="ru-RU" sz="1600" b="1" dirty="0" err="1"/>
              <a:t>з</a:t>
            </a:r>
            <a:r>
              <a:rPr lang="ru-RU" sz="1600" b="1" dirty="0"/>
              <a:t> анального </a:t>
            </a:r>
            <a:r>
              <a:rPr lang="ru-RU" sz="1600" b="1" dirty="0" err="1"/>
              <a:t>отвору</a:t>
            </a:r>
            <a:r>
              <a:rPr lang="ru-RU" sz="1600" b="1" dirty="0"/>
              <a:t> </a:t>
            </a:r>
            <a:r>
              <a:rPr lang="ru-RU" sz="1600" b="1" dirty="0" err="1"/>
              <a:t>і</a:t>
            </a:r>
            <a:r>
              <a:rPr lang="ru-RU" sz="1600" b="1" dirty="0"/>
              <a:t> в </a:t>
            </a:r>
            <a:r>
              <a:rPr lang="ru-RU" sz="1600" b="1" dirty="0" err="1"/>
              <a:t>перианальних</a:t>
            </a:r>
            <a:r>
              <a:rPr lang="ru-RU" sz="1600" b="1" dirty="0"/>
              <a:t> складках </a:t>
            </a:r>
            <a:r>
              <a:rPr lang="ru-RU" sz="1600" b="1" dirty="0" err="1"/>
              <a:t>відкладають</a:t>
            </a:r>
            <a:r>
              <a:rPr lang="ru-RU" sz="1600" b="1" dirty="0"/>
              <a:t> </a:t>
            </a:r>
            <a:r>
              <a:rPr lang="ru-RU" sz="1600" b="1" dirty="0" err="1"/>
              <a:t>яйця</a:t>
            </a:r>
            <a:r>
              <a:rPr lang="ru-RU" sz="1600" b="1" dirty="0"/>
              <a:t>, </a:t>
            </a:r>
            <a:r>
              <a:rPr lang="ru-RU" sz="1600" b="1" dirty="0" err="1"/>
              <a:t>які</a:t>
            </a:r>
            <a:r>
              <a:rPr lang="ru-RU" sz="1600" b="1" dirty="0"/>
              <a:t> через 4-6 годин </a:t>
            </a:r>
            <a:r>
              <a:rPr lang="ru-RU" sz="1600" b="1" dirty="0" err="1"/>
              <a:t>стають</a:t>
            </a:r>
            <a:r>
              <a:rPr lang="ru-RU" sz="1600" b="1" dirty="0"/>
              <a:t> </a:t>
            </a:r>
            <a:r>
              <a:rPr lang="ru-RU" sz="1600" b="1" dirty="0" err="1"/>
              <a:t>інвазивними</a:t>
            </a:r>
            <a:r>
              <a:rPr lang="ru-RU" sz="1600" b="1" dirty="0"/>
              <a:t>. </a:t>
            </a:r>
            <a:r>
              <a:rPr lang="ru-RU" sz="1600" b="1" dirty="0" err="1"/>
              <a:t>Після</a:t>
            </a:r>
            <a:r>
              <a:rPr lang="ru-RU" sz="1600" b="1" dirty="0"/>
              <a:t> </a:t>
            </a:r>
            <a:r>
              <a:rPr lang="ru-RU" sz="1600" b="1" dirty="0" err="1"/>
              <a:t>відкладання</a:t>
            </a:r>
            <a:r>
              <a:rPr lang="ru-RU" sz="1600" b="1" dirty="0"/>
              <a:t> </a:t>
            </a:r>
            <a:r>
              <a:rPr lang="ru-RU" sz="1600" b="1" dirty="0" err="1"/>
              <a:t>яєць</a:t>
            </a:r>
            <a:r>
              <a:rPr lang="ru-RU" sz="1600" b="1" dirty="0"/>
              <a:t> самки </a:t>
            </a:r>
            <a:r>
              <a:rPr lang="ru-RU" sz="1600" b="1" dirty="0" err="1"/>
              <a:t>гостриків</a:t>
            </a:r>
            <a:r>
              <a:rPr lang="ru-RU" sz="1600" b="1" dirty="0"/>
              <a:t> гинуть. </a:t>
            </a:r>
            <a:r>
              <a:rPr lang="ru-RU" sz="1600" b="1" dirty="0" err="1"/>
              <a:t>Загальна</a:t>
            </a:r>
            <a:r>
              <a:rPr lang="ru-RU" sz="1600" b="1" dirty="0"/>
              <a:t> </a:t>
            </a:r>
            <a:r>
              <a:rPr lang="ru-RU" sz="1600" b="1" dirty="0" err="1"/>
              <a:t>тривалість</a:t>
            </a:r>
            <a:r>
              <a:rPr lang="ru-RU" sz="1600" b="1" dirty="0"/>
              <a:t> </a:t>
            </a:r>
            <a:r>
              <a:rPr lang="ru-RU" sz="1600" b="1" dirty="0" err="1"/>
              <a:t>життя</a:t>
            </a:r>
            <a:r>
              <a:rPr lang="ru-RU" sz="1600" b="1" dirty="0"/>
              <a:t> </a:t>
            </a:r>
            <a:r>
              <a:rPr lang="ru-RU" sz="1600" b="1" dirty="0" err="1"/>
              <a:t>гостриків</a:t>
            </a:r>
            <a:r>
              <a:rPr lang="ru-RU" sz="1600" b="1" dirty="0"/>
              <a:t> в </a:t>
            </a:r>
            <a:r>
              <a:rPr lang="ru-RU" sz="1600" b="1" dirty="0" err="1"/>
              <a:t>організмі</a:t>
            </a:r>
            <a:r>
              <a:rPr lang="ru-RU" sz="1600" b="1" dirty="0"/>
              <a:t> </a:t>
            </a:r>
            <a:r>
              <a:rPr lang="ru-RU" sz="1600" b="1" dirty="0" err="1"/>
              <a:t>людини</a:t>
            </a:r>
            <a:r>
              <a:rPr lang="ru-RU" sz="1600" b="1" dirty="0"/>
              <a:t> не </a:t>
            </a:r>
            <a:r>
              <a:rPr lang="ru-RU" sz="1600" b="1" dirty="0" err="1"/>
              <a:t>перевищує</a:t>
            </a:r>
            <a:r>
              <a:rPr lang="ru-RU" sz="1600" b="1" dirty="0"/>
              <a:t> 1 </a:t>
            </a:r>
            <a:r>
              <a:rPr lang="ru-RU" sz="1600" b="1" dirty="0" err="1"/>
              <a:t>місяць</a:t>
            </a:r>
            <a:r>
              <a:rPr lang="ru-RU" sz="1600" b="1" dirty="0"/>
              <a:t>. </a:t>
            </a:r>
            <a:endParaRPr lang="ru-RU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247290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11760" y="2492896"/>
            <a:ext cx="4410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Доросла </a:t>
            </a:r>
            <a:r>
              <a:rPr lang="ru-RU" dirty="0" err="1"/>
              <a:t>особина</a:t>
            </a:r>
            <a:r>
              <a:rPr lang="en-US" dirty="0" err="1"/>
              <a:t>Enterobiusvermicularis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564791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Епідеміологія</a:t>
            </a:r>
            <a:r>
              <a:rPr lang="ru-RU" sz="1600" dirty="0"/>
              <a:t>. </a:t>
            </a:r>
            <a:r>
              <a:rPr lang="ru-RU" sz="1600" dirty="0" err="1"/>
              <a:t>Джерелом</a:t>
            </a:r>
            <a:r>
              <a:rPr lang="ru-RU" sz="1600" dirty="0"/>
              <a:t> </a:t>
            </a:r>
            <a:r>
              <a:rPr lang="ru-RU" sz="1600" dirty="0" err="1"/>
              <a:t>інвазії</a:t>
            </a:r>
            <a:r>
              <a:rPr lang="ru-RU" sz="1600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людина</a:t>
            </a:r>
            <a:r>
              <a:rPr lang="ru-RU" sz="1600" dirty="0"/>
              <a:t>, хвора на </a:t>
            </a:r>
            <a:r>
              <a:rPr lang="ru-RU" sz="1600" dirty="0" err="1"/>
              <a:t>ентеробіоз</a:t>
            </a:r>
            <a:r>
              <a:rPr lang="ru-RU" sz="1600" dirty="0"/>
              <a:t>. </a:t>
            </a:r>
            <a:r>
              <a:rPr lang="ru-RU" sz="1600" dirty="0" err="1"/>
              <a:t>Механізм</a:t>
            </a:r>
            <a:r>
              <a:rPr lang="ru-RU" sz="1600" dirty="0"/>
              <a:t> </a:t>
            </a:r>
            <a:r>
              <a:rPr lang="ru-RU" sz="1600" dirty="0" err="1"/>
              <a:t>передачі</a:t>
            </a:r>
            <a:r>
              <a:rPr lang="ru-RU" sz="1600" dirty="0"/>
              <a:t> - </a:t>
            </a:r>
            <a:r>
              <a:rPr lang="ru-RU" sz="1600" dirty="0" err="1"/>
              <a:t>фекально-оральний</a:t>
            </a:r>
            <a:r>
              <a:rPr lang="ru-RU" sz="1600" dirty="0"/>
              <a:t>. Факторами </a:t>
            </a:r>
            <a:r>
              <a:rPr lang="ru-RU" sz="1600" dirty="0" err="1"/>
              <a:t>передачі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бути </a:t>
            </a:r>
            <a:r>
              <a:rPr lang="ru-RU" sz="1600" dirty="0" err="1"/>
              <a:t>обсіменені</a:t>
            </a:r>
            <a:r>
              <a:rPr lang="ru-RU" sz="1600" dirty="0"/>
              <a:t> </a:t>
            </a:r>
            <a:r>
              <a:rPr lang="ru-RU" sz="1600" dirty="0" err="1"/>
              <a:t>інвазивними</a:t>
            </a:r>
            <a:r>
              <a:rPr lang="ru-RU" sz="1600" dirty="0"/>
              <a:t> </a:t>
            </a:r>
            <a:r>
              <a:rPr lang="ru-RU" sz="1600" dirty="0" err="1"/>
              <a:t>яйцями</a:t>
            </a:r>
            <a:r>
              <a:rPr lang="ru-RU" sz="1600" dirty="0"/>
              <a:t> руки, </a:t>
            </a:r>
            <a:r>
              <a:rPr lang="ru-RU" sz="1600" dirty="0" err="1"/>
              <a:t>іграшки</a:t>
            </a:r>
            <a:r>
              <a:rPr lang="ru-RU" sz="1600" dirty="0"/>
              <a:t>, </a:t>
            </a:r>
            <a:r>
              <a:rPr lang="ru-RU" sz="1600" dirty="0" err="1"/>
              <a:t>продукти</a:t>
            </a:r>
            <a:r>
              <a:rPr lang="ru-RU" sz="1600" dirty="0"/>
              <a:t> </a:t>
            </a:r>
            <a:r>
              <a:rPr lang="ru-RU" sz="1600" dirty="0" err="1"/>
              <a:t>харчування</a:t>
            </a:r>
            <a:r>
              <a:rPr lang="ru-RU" sz="1600" dirty="0"/>
              <a:t>. </a:t>
            </a:r>
            <a:r>
              <a:rPr lang="ru-RU" sz="1600" dirty="0" err="1"/>
              <a:t>Можливий</a:t>
            </a:r>
            <a:r>
              <a:rPr lang="ru-RU" sz="1600" dirty="0"/>
              <a:t> </a:t>
            </a:r>
            <a:r>
              <a:rPr lang="ru-RU" sz="1600" dirty="0" err="1"/>
              <a:t>пиловий</a:t>
            </a:r>
            <a:r>
              <a:rPr lang="ru-RU" sz="1600" dirty="0"/>
              <a:t> шлях </a:t>
            </a:r>
            <a:r>
              <a:rPr lang="ru-RU" sz="1600" dirty="0" err="1"/>
              <a:t>інвазії</a:t>
            </a:r>
            <a:r>
              <a:rPr lang="ru-RU" sz="1600" dirty="0"/>
              <a:t> - </a:t>
            </a:r>
            <a:r>
              <a:rPr lang="ru-RU" sz="1600" dirty="0" err="1"/>
              <a:t>яйця</a:t>
            </a:r>
            <a:r>
              <a:rPr lang="ru-RU" sz="1600" dirty="0"/>
              <a:t> </a:t>
            </a:r>
            <a:r>
              <a:rPr lang="ru-RU" sz="1600" dirty="0" err="1"/>
              <a:t>гостриків</a:t>
            </a:r>
            <a:r>
              <a:rPr lang="ru-RU" sz="1600" dirty="0"/>
              <a:t> </a:t>
            </a:r>
            <a:r>
              <a:rPr lang="ru-RU" sz="1600" dirty="0" err="1"/>
              <a:t>досить</a:t>
            </a:r>
            <a:r>
              <a:rPr lang="ru-RU" sz="1600" dirty="0"/>
              <a:t> </a:t>
            </a:r>
            <a:r>
              <a:rPr lang="ru-RU" sz="1600" dirty="0" err="1"/>
              <a:t>легкі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відбувається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заковтування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пилом</a:t>
            </a:r>
            <a:r>
              <a:rPr lang="ru-RU" sz="1600" dirty="0"/>
              <a:t>. </a:t>
            </a:r>
            <a:r>
              <a:rPr lang="ru-RU" sz="1600" dirty="0" err="1"/>
              <a:t>Яйця</a:t>
            </a:r>
            <a:r>
              <a:rPr lang="ru-RU" sz="1600" dirty="0"/>
              <a:t> </a:t>
            </a:r>
            <a:r>
              <a:rPr lang="ru-RU" sz="1600" dirty="0" err="1"/>
              <a:t>гостриків</a:t>
            </a:r>
            <a:r>
              <a:rPr lang="ru-RU" sz="1600" dirty="0"/>
              <a:t> у </a:t>
            </a:r>
            <a:r>
              <a:rPr lang="ru-RU" sz="1600" dirty="0" err="1"/>
              <a:t>зовнішньому</a:t>
            </a:r>
            <a:r>
              <a:rPr lang="ru-RU" sz="1600" dirty="0"/>
              <a:t> </a:t>
            </a:r>
            <a:r>
              <a:rPr lang="ru-RU" sz="1600" dirty="0" err="1"/>
              <a:t>середовищі</a:t>
            </a:r>
            <a:r>
              <a:rPr lang="ru-RU" sz="1600" dirty="0"/>
              <a:t> </a:t>
            </a:r>
            <a:r>
              <a:rPr lang="ru-RU" sz="1600" dirty="0" err="1"/>
              <a:t>стійкі</a:t>
            </a:r>
            <a:r>
              <a:rPr lang="ru-RU" sz="1600" dirty="0"/>
              <a:t>, </a:t>
            </a:r>
            <a:r>
              <a:rPr lang="ru-RU" sz="1600" dirty="0" err="1"/>
              <a:t>зберігають</a:t>
            </a:r>
            <a:r>
              <a:rPr lang="ru-RU" sz="1600" dirty="0"/>
              <a:t> </a:t>
            </a:r>
            <a:r>
              <a:rPr lang="ru-RU" sz="1600" dirty="0" err="1"/>
              <a:t>інвазивність</a:t>
            </a:r>
            <a:r>
              <a:rPr lang="ru-RU" sz="1600" dirty="0"/>
              <a:t> до 4-х </a:t>
            </a:r>
            <a:r>
              <a:rPr lang="ru-RU" sz="1600" dirty="0" err="1"/>
              <a:t>тижнів</a:t>
            </a:r>
            <a:r>
              <a:rPr lang="ru-RU" sz="1600" dirty="0"/>
              <a:t>. </a:t>
            </a:r>
          </a:p>
          <a:p>
            <a:pPr algn="just"/>
            <a:r>
              <a:rPr lang="ru-RU" sz="1600" dirty="0"/>
              <a:t>Патогенез. </a:t>
            </a:r>
            <a:r>
              <a:rPr lang="ru-RU" sz="1600" dirty="0" err="1"/>
              <a:t>Яйця</a:t>
            </a:r>
            <a:r>
              <a:rPr lang="ru-RU" sz="1600" dirty="0"/>
              <a:t> </a:t>
            </a:r>
            <a:r>
              <a:rPr lang="ru-RU" sz="1600" dirty="0" err="1"/>
              <a:t>гостриків</a:t>
            </a:r>
            <a:r>
              <a:rPr lang="ru-RU" sz="1600" dirty="0"/>
              <a:t> </a:t>
            </a:r>
            <a:r>
              <a:rPr lang="ru-RU" sz="1600" dirty="0" err="1"/>
              <a:t>потрапляють</a:t>
            </a:r>
            <a:r>
              <a:rPr lang="ru-RU" sz="1600" dirty="0"/>
              <a:t> в </a:t>
            </a:r>
            <a:r>
              <a:rPr lang="ru-RU" sz="1600" dirty="0" err="1"/>
              <a:t>шлунково-кишковий</a:t>
            </a:r>
            <a:r>
              <a:rPr lang="ru-RU" sz="1600" dirty="0"/>
              <a:t> тракт, </a:t>
            </a:r>
            <a:r>
              <a:rPr lang="ru-RU" sz="1600" dirty="0" err="1"/>
              <a:t>і</a:t>
            </a:r>
            <a:r>
              <a:rPr lang="ru-RU" sz="1600" dirty="0"/>
              <a:t>, </a:t>
            </a:r>
            <a:r>
              <a:rPr lang="ru-RU" sz="1600" dirty="0" err="1"/>
              <a:t>звільнившись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оболонок</a:t>
            </a:r>
            <a:r>
              <a:rPr lang="ru-RU" sz="1600" dirty="0"/>
              <a:t> </a:t>
            </a:r>
            <a:r>
              <a:rPr lang="ru-RU" sz="1600" dirty="0" err="1"/>
              <a:t>яйця</a:t>
            </a:r>
            <a:r>
              <a:rPr lang="ru-RU" sz="1600" dirty="0"/>
              <a:t>, личинки </a:t>
            </a:r>
            <a:r>
              <a:rPr lang="ru-RU" sz="1600" dirty="0" err="1"/>
              <a:t>присмоктуються</a:t>
            </a:r>
            <a:r>
              <a:rPr lang="ru-RU" sz="1600" dirty="0"/>
              <a:t>, а </a:t>
            </a:r>
            <a:r>
              <a:rPr lang="ru-RU" sz="1600" dirty="0" err="1"/>
              <a:t>іноді</a:t>
            </a:r>
            <a:r>
              <a:rPr lang="ru-RU" sz="1600" dirty="0"/>
              <a:t> </a:t>
            </a:r>
            <a:r>
              <a:rPr lang="ru-RU" sz="1600" dirty="0" err="1"/>
              <a:t>проникають</a:t>
            </a:r>
            <a:r>
              <a:rPr lang="ru-RU" sz="1600" dirty="0"/>
              <a:t> в </a:t>
            </a:r>
            <a:r>
              <a:rPr lang="ru-RU" sz="1600" dirty="0" err="1"/>
              <a:t>слизову</a:t>
            </a:r>
            <a:r>
              <a:rPr lang="ru-RU" sz="1600" dirty="0"/>
              <a:t> </a:t>
            </a:r>
            <a:r>
              <a:rPr lang="ru-RU" sz="1600" dirty="0" err="1"/>
              <a:t>оболонку</a:t>
            </a:r>
            <a:r>
              <a:rPr lang="ru-RU" sz="1600" dirty="0"/>
              <a:t> дистального </a:t>
            </a:r>
            <a:r>
              <a:rPr lang="ru-RU" sz="1600" dirty="0" err="1"/>
              <a:t>відділу</a:t>
            </a:r>
            <a:r>
              <a:rPr lang="ru-RU" sz="1600" dirty="0"/>
              <a:t> </a:t>
            </a:r>
            <a:r>
              <a:rPr lang="ru-RU" sz="1600" dirty="0" err="1"/>
              <a:t>тонкої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проксимального </a:t>
            </a:r>
            <a:r>
              <a:rPr lang="ru-RU" sz="1600" dirty="0" err="1"/>
              <a:t>відділу</a:t>
            </a:r>
            <a:r>
              <a:rPr lang="ru-RU" sz="1600" dirty="0"/>
              <a:t> </a:t>
            </a:r>
            <a:r>
              <a:rPr lang="ru-RU" sz="1600" dirty="0" err="1"/>
              <a:t>товстої</a:t>
            </a:r>
            <a:r>
              <a:rPr lang="ru-RU" sz="1600" dirty="0"/>
              <a:t> кишки. Через 12-14 </a:t>
            </a:r>
            <a:r>
              <a:rPr lang="ru-RU" sz="1600" dirty="0" err="1"/>
              <a:t>днів</a:t>
            </a:r>
            <a:r>
              <a:rPr lang="ru-RU" sz="1600" dirty="0"/>
              <a:t> вони </a:t>
            </a:r>
            <a:r>
              <a:rPr lang="ru-RU" sz="1600" dirty="0" err="1"/>
              <a:t>досягають</a:t>
            </a:r>
            <a:r>
              <a:rPr lang="ru-RU" sz="1600" dirty="0"/>
              <a:t> </a:t>
            </a:r>
            <a:r>
              <a:rPr lang="ru-RU" sz="1600" dirty="0" err="1"/>
              <a:t>статевої</a:t>
            </a:r>
            <a:r>
              <a:rPr lang="ru-RU" sz="1600" dirty="0"/>
              <a:t> </a:t>
            </a:r>
            <a:r>
              <a:rPr lang="ru-RU" sz="1600" dirty="0" err="1"/>
              <a:t>зрілості</a:t>
            </a:r>
            <a:r>
              <a:rPr lang="ru-RU" sz="1600" dirty="0"/>
              <a:t>. </a:t>
            </a:r>
            <a:r>
              <a:rPr lang="ru-RU" sz="1600" dirty="0" err="1"/>
              <a:t>Навколо</a:t>
            </a:r>
            <a:r>
              <a:rPr lang="ru-RU" sz="1600" dirty="0"/>
              <a:t> </a:t>
            </a:r>
            <a:r>
              <a:rPr lang="ru-RU" sz="1600" dirty="0" err="1"/>
              <a:t>гостриків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проникли,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утворюватися</a:t>
            </a:r>
            <a:r>
              <a:rPr lang="ru-RU" sz="1600" dirty="0"/>
              <a:t> </a:t>
            </a:r>
            <a:r>
              <a:rPr lang="ru-RU" sz="1600" dirty="0" err="1"/>
              <a:t>гранульоми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складаються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еозинофілів</a:t>
            </a:r>
            <a:r>
              <a:rPr lang="ru-RU" sz="1600" dirty="0"/>
              <a:t>, </a:t>
            </a:r>
            <a:r>
              <a:rPr lang="ru-RU" sz="1600" dirty="0" err="1"/>
              <a:t>лімфоцитів</a:t>
            </a:r>
            <a:r>
              <a:rPr lang="ru-RU" sz="1600" dirty="0"/>
              <a:t>, </a:t>
            </a:r>
            <a:r>
              <a:rPr lang="ru-RU" sz="1600" dirty="0" err="1"/>
              <a:t>макрофагів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призводить</a:t>
            </a:r>
            <a:r>
              <a:rPr lang="ru-RU" sz="1600" dirty="0"/>
              <a:t> до </a:t>
            </a:r>
            <a:r>
              <a:rPr lang="ru-RU" sz="1600" dirty="0" err="1"/>
              <a:t>появи</a:t>
            </a:r>
            <a:r>
              <a:rPr lang="ru-RU" sz="1600" dirty="0"/>
              <a:t> </a:t>
            </a:r>
            <a:r>
              <a:rPr lang="ru-RU" sz="1600" dirty="0" err="1"/>
              <a:t>дискінезії</a:t>
            </a:r>
            <a:r>
              <a:rPr lang="ru-RU" sz="1600" dirty="0"/>
              <a:t> кишечника. </a:t>
            </a:r>
            <a:r>
              <a:rPr lang="ru-RU" sz="1600" dirty="0" err="1"/>
              <a:t>Продукти</a:t>
            </a:r>
            <a:r>
              <a:rPr lang="ru-RU" sz="1600" dirty="0"/>
              <a:t> </a:t>
            </a:r>
            <a:r>
              <a:rPr lang="ru-RU" sz="1600" dirty="0" err="1"/>
              <a:t>обміну</a:t>
            </a:r>
            <a:r>
              <a:rPr lang="ru-RU" sz="1600" dirty="0"/>
              <a:t> </a:t>
            </a:r>
            <a:r>
              <a:rPr lang="ru-RU" sz="1600" dirty="0" err="1"/>
              <a:t>речовин</a:t>
            </a:r>
            <a:r>
              <a:rPr lang="ru-RU" sz="1600" dirty="0"/>
              <a:t> </a:t>
            </a:r>
            <a:r>
              <a:rPr lang="ru-RU" sz="1600" dirty="0" err="1"/>
              <a:t>гельмінтів</a:t>
            </a:r>
            <a:r>
              <a:rPr lang="ru-RU" sz="1600" dirty="0"/>
              <a:t> </a:t>
            </a:r>
            <a:r>
              <a:rPr lang="ru-RU" sz="1600" dirty="0" err="1"/>
              <a:t>викликають</a:t>
            </a:r>
            <a:r>
              <a:rPr lang="ru-RU" sz="1600" dirty="0"/>
              <a:t> </a:t>
            </a:r>
            <a:r>
              <a:rPr lang="ru-RU" sz="1600" dirty="0" err="1"/>
              <a:t>розвиток</a:t>
            </a:r>
            <a:r>
              <a:rPr lang="ru-RU" sz="1600" dirty="0"/>
              <a:t> </a:t>
            </a:r>
            <a:r>
              <a:rPr lang="ru-RU" sz="1600" dirty="0" err="1"/>
              <a:t>токсико-алергічних</a:t>
            </a:r>
            <a:r>
              <a:rPr lang="ru-RU" sz="1600" dirty="0"/>
              <a:t> </a:t>
            </a:r>
            <a:r>
              <a:rPr lang="ru-RU" sz="1600" dirty="0" err="1"/>
              <a:t>реакцій</a:t>
            </a:r>
            <a:r>
              <a:rPr lang="ru-RU" sz="1600" dirty="0"/>
              <a:t>. Самки </a:t>
            </a:r>
            <a:r>
              <a:rPr lang="ru-RU" sz="1600" dirty="0" err="1"/>
              <a:t>гостриків</a:t>
            </a:r>
            <a:r>
              <a:rPr lang="ru-RU" sz="1600" dirty="0"/>
              <a:t>, </a:t>
            </a:r>
            <a:r>
              <a:rPr lang="ru-RU" sz="1600" dirty="0" err="1"/>
              <a:t>проникаючи</a:t>
            </a:r>
            <a:r>
              <a:rPr lang="ru-RU" sz="1600" dirty="0"/>
              <a:t> в </a:t>
            </a:r>
            <a:r>
              <a:rPr lang="ru-RU" sz="1600" dirty="0" err="1"/>
              <a:t>жіночі</a:t>
            </a:r>
            <a:r>
              <a:rPr lang="ru-RU" sz="1600" dirty="0"/>
              <a:t> </a:t>
            </a:r>
            <a:r>
              <a:rPr lang="ru-RU" sz="1600" dirty="0" err="1"/>
              <a:t>статеві</a:t>
            </a:r>
            <a:r>
              <a:rPr lang="ru-RU" sz="1600" dirty="0"/>
              <a:t> </a:t>
            </a:r>
            <a:r>
              <a:rPr lang="ru-RU" sz="1600" dirty="0" err="1"/>
              <a:t>органи</a:t>
            </a:r>
            <a:r>
              <a:rPr lang="ru-RU" sz="1600" dirty="0"/>
              <a:t>, </a:t>
            </a:r>
            <a:r>
              <a:rPr lang="ru-RU" sz="1600" dirty="0" err="1"/>
              <a:t>заносять</a:t>
            </a:r>
            <a:r>
              <a:rPr lang="ru-RU" sz="1600" dirty="0"/>
              <a:t> </a:t>
            </a:r>
            <a:r>
              <a:rPr lang="ru-RU" sz="1600" dirty="0" err="1"/>
              <a:t>бактеріальну</a:t>
            </a:r>
            <a:r>
              <a:rPr lang="ru-RU" sz="1600" dirty="0"/>
              <a:t> </a:t>
            </a:r>
            <a:r>
              <a:rPr lang="ru-RU" sz="1600" dirty="0" err="1"/>
              <a:t>інфекцію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кишечника.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Клініка</a:t>
            </a:r>
            <a:r>
              <a:rPr lang="ru-RU" dirty="0"/>
              <a:t>. </a:t>
            </a:r>
            <a:r>
              <a:rPr lang="ru-RU" dirty="0" err="1"/>
              <a:t>Інкубаційний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15 </a:t>
            </a:r>
            <a:r>
              <a:rPr lang="ru-RU" dirty="0" err="1"/>
              <a:t>днів</a:t>
            </a:r>
            <a:r>
              <a:rPr lang="ru-RU" dirty="0"/>
              <a:t>.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безсимптомні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клінічно</a:t>
            </a:r>
            <a:r>
              <a:rPr lang="ru-RU" dirty="0"/>
              <a:t> </a:t>
            </a:r>
            <a:r>
              <a:rPr lang="ru-RU" dirty="0" err="1"/>
              <a:t>виражені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ентеробіозу</a:t>
            </a:r>
            <a:r>
              <a:rPr lang="ru-RU" dirty="0"/>
              <a:t>. </a:t>
            </a:r>
            <a:r>
              <a:rPr lang="ru-RU" dirty="0" err="1"/>
              <a:t>Провідним</a:t>
            </a:r>
            <a:r>
              <a:rPr lang="ru-RU" dirty="0"/>
              <a:t> </a:t>
            </a:r>
            <a:r>
              <a:rPr lang="ru-RU" dirty="0" err="1"/>
              <a:t>клінічним</a:t>
            </a:r>
            <a:r>
              <a:rPr lang="ru-RU" dirty="0"/>
              <a:t> симптомом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перианальний</a:t>
            </a:r>
            <a:r>
              <a:rPr lang="ru-RU" dirty="0"/>
              <a:t> </a:t>
            </a:r>
            <a:r>
              <a:rPr lang="ru-RU" dirty="0" err="1"/>
              <a:t>свербіж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ввечері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вночі</a:t>
            </a:r>
            <a:r>
              <a:rPr lang="ru-RU" dirty="0"/>
              <a:t>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виповзання</a:t>
            </a:r>
            <a:r>
              <a:rPr lang="ru-RU" dirty="0"/>
              <a:t> </a:t>
            </a:r>
            <a:r>
              <a:rPr lang="ru-RU" dirty="0" err="1"/>
              <a:t>гостриків</a:t>
            </a:r>
            <a:r>
              <a:rPr lang="ru-RU" dirty="0"/>
              <a:t>. </a:t>
            </a:r>
            <a:r>
              <a:rPr lang="ru-RU" dirty="0" err="1"/>
              <a:t>Сверблячка</a:t>
            </a:r>
            <a:r>
              <a:rPr lang="ru-RU" dirty="0"/>
              <a:t> </a:t>
            </a:r>
            <a:r>
              <a:rPr lang="ru-RU" dirty="0" err="1"/>
              <a:t>тримається</a:t>
            </a:r>
            <a:r>
              <a:rPr lang="ru-RU" dirty="0"/>
              <a:t> 1-3 </a:t>
            </a:r>
            <a:r>
              <a:rPr lang="ru-RU" dirty="0" err="1"/>
              <a:t>дні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зникає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реінвазії</a:t>
            </a:r>
            <a:r>
              <a:rPr lang="ru-RU" dirty="0"/>
              <a:t>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через 2-3 </a:t>
            </a:r>
            <a:r>
              <a:rPr lang="ru-RU" dirty="0" err="1"/>
              <a:t>тижні</a:t>
            </a:r>
            <a:r>
              <a:rPr lang="ru-RU" dirty="0"/>
              <a:t>. При </a:t>
            </a:r>
            <a:r>
              <a:rPr lang="ru-RU" dirty="0" err="1"/>
              <a:t>масивної</a:t>
            </a:r>
            <a:r>
              <a:rPr lang="ru-RU" dirty="0"/>
              <a:t> </a:t>
            </a:r>
            <a:r>
              <a:rPr lang="ru-RU" dirty="0" err="1" smtClean="0"/>
              <a:t>інвазії</a:t>
            </a:r>
            <a:r>
              <a:rPr lang="ru-RU" dirty="0" smtClean="0"/>
              <a:t> </a:t>
            </a:r>
            <a:r>
              <a:rPr lang="ru-RU" dirty="0" err="1"/>
              <a:t>свербіж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болісним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постійним</a:t>
            </a:r>
            <a:r>
              <a:rPr lang="ru-RU" dirty="0"/>
              <a:t>. </a:t>
            </a:r>
            <a:r>
              <a:rPr lang="ru-RU" dirty="0" err="1"/>
              <a:t>Розчісування</a:t>
            </a:r>
            <a:r>
              <a:rPr lang="ru-RU" dirty="0"/>
              <a:t> </a:t>
            </a:r>
            <a:r>
              <a:rPr lang="ru-RU" dirty="0" err="1"/>
              <a:t>хворим</a:t>
            </a:r>
            <a:r>
              <a:rPr lang="ru-RU" dirty="0"/>
              <a:t> </a:t>
            </a:r>
            <a:r>
              <a:rPr lang="ru-RU" dirty="0" err="1"/>
              <a:t>окружності</a:t>
            </a:r>
            <a:r>
              <a:rPr lang="ru-RU" dirty="0"/>
              <a:t> </a:t>
            </a:r>
            <a:r>
              <a:rPr lang="ru-RU" dirty="0" err="1"/>
              <a:t>заднього</a:t>
            </a:r>
            <a:r>
              <a:rPr lang="ru-RU" dirty="0"/>
              <a:t> проходу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вторинної</a:t>
            </a:r>
            <a:r>
              <a:rPr lang="ru-RU" dirty="0"/>
              <a:t> </a:t>
            </a:r>
            <a:r>
              <a:rPr lang="ru-RU" dirty="0" err="1"/>
              <a:t>бактеріальної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. 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кишкові</a:t>
            </a:r>
            <a:r>
              <a:rPr lang="ru-RU" dirty="0"/>
              <a:t> </a:t>
            </a:r>
            <a:r>
              <a:rPr lang="ru-RU" dirty="0" err="1"/>
              <a:t>розлади</a:t>
            </a:r>
            <a:r>
              <a:rPr lang="ru-RU" dirty="0"/>
              <a:t> - </a:t>
            </a:r>
            <a:r>
              <a:rPr lang="ru-RU" dirty="0" err="1"/>
              <a:t>прискорений</a:t>
            </a:r>
            <a:r>
              <a:rPr lang="ru-RU" dirty="0"/>
              <a:t> </a:t>
            </a:r>
            <a:r>
              <a:rPr lang="ru-RU" dirty="0" err="1"/>
              <a:t>кашкоподібний</a:t>
            </a:r>
            <a:r>
              <a:rPr lang="ru-RU" dirty="0"/>
              <a:t> </a:t>
            </a:r>
            <a:r>
              <a:rPr lang="ru-RU" dirty="0" err="1"/>
              <a:t>стілець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слизом</a:t>
            </a:r>
            <a:r>
              <a:rPr lang="ru-RU" dirty="0"/>
              <a:t>, </a:t>
            </a:r>
            <a:r>
              <a:rPr lang="ru-RU" dirty="0" err="1"/>
              <a:t>тенезми</a:t>
            </a:r>
            <a:r>
              <a:rPr lang="ru-RU" dirty="0"/>
              <a:t>, при </a:t>
            </a:r>
            <a:r>
              <a:rPr lang="ru-RU" dirty="0" err="1"/>
              <a:t>ректороманоскопії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на </a:t>
            </a:r>
            <a:r>
              <a:rPr lang="ru-RU" dirty="0" err="1"/>
              <a:t>слизовій</a:t>
            </a:r>
            <a:r>
              <a:rPr lang="ru-RU" dirty="0"/>
              <a:t> </a:t>
            </a:r>
            <a:r>
              <a:rPr lang="ru-RU" dirty="0" err="1"/>
              <a:t>оболонці</a:t>
            </a:r>
            <a:r>
              <a:rPr lang="ru-RU" dirty="0"/>
              <a:t> </a:t>
            </a:r>
            <a:r>
              <a:rPr lang="ru-RU" dirty="0" err="1"/>
              <a:t>виявляються</a:t>
            </a:r>
            <a:r>
              <a:rPr lang="ru-RU" dirty="0"/>
              <a:t> </a:t>
            </a:r>
            <a:r>
              <a:rPr lang="ru-RU" dirty="0" err="1"/>
              <a:t>точкові</a:t>
            </a:r>
            <a:r>
              <a:rPr lang="ru-RU" dirty="0"/>
              <a:t> </a:t>
            </a:r>
            <a:r>
              <a:rPr lang="ru-RU" dirty="0" err="1"/>
              <a:t>крововиливи</a:t>
            </a:r>
            <a:r>
              <a:rPr lang="ru-RU" dirty="0"/>
              <a:t>,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ерозії</a:t>
            </a:r>
            <a:r>
              <a:rPr lang="ru-RU" dirty="0"/>
              <a:t>, </a:t>
            </a:r>
            <a:r>
              <a:rPr lang="ru-RU" dirty="0" err="1"/>
              <a:t>подразнення</a:t>
            </a:r>
            <a:r>
              <a:rPr lang="ru-RU" dirty="0"/>
              <a:t>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сфінктерів</a:t>
            </a:r>
            <a:r>
              <a:rPr lang="ru-RU" dirty="0"/>
              <a:t>.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спостерігатися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інтоксикації</a:t>
            </a:r>
            <a:r>
              <a:rPr lang="ru-RU" dirty="0"/>
              <a:t> - </a:t>
            </a:r>
            <a:r>
              <a:rPr lang="ru-RU" dirty="0" err="1"/>
              <a:t>слабкість</a:t>
            </a:r>
            <a:r>
              <a:rPr lang="ru-RU" dirty="0"/>
              <a:t>, </a:t>
            </a:r>
            <a:r>
              <a:rPr lang="ru-RU" dirty="0" err="1"/>
              <a:t>нездужання</a:t>
            </a:r>
            <a:r>
              <a:rPr lang="ru-RU" dirty="0"/>
              <a:t>, </a:t>
            </a:r>
            <a:r>
              <a:rPr lang="ru-RU" dirty="0" err="1"/>
              <a:t>дратівливість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апетиту</a:t>
            </a:r>
            <a:r>
              <a:rPr lang="ru-RU" dirty="0"/>
              <a:t>. </a:t>
            </a:r>
            <a:r>
              <a:rPr lang="ru-RU" dirty="0" err="1"/>
              <a:t>Рідше</a:t>
            </a:r>
            <a:r>
              <a:rPr lang="ru-RU" dirty="0"/>
              <a:t> </a:t>
            </a:r>
            <a:r>
              <a:rPr lang="ru-RU" dirty="0" err="1"/>
              <a:t>відзначаються</a:t>
            </a:r>
            <a:r>
              <a:rPr lang="ru-RU" dirty="0"/>
              <a:t> </a:t>
            </a:r>
            <a:r>
              <a:rPr lang="ru-RU" dirty="0" err="1"/>
              <a:t>субфебрильна</a:t>
            </a:r>
            <a:r>
              <a:rPr lang="ru-RU" dirty="0"/>
              <a:t> температура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кропив'янка</a:t>
            </a:r>
            <a:r>
              <a:rPr lang="ru-RU" dirty="0"/>
              <a:t>. У </a:t>
            </a:r>
            <a:r>
              <a:rPr lang="ru-RU" dirty="0" err="1"/>
              <a:t>крові</a:t>
            </a:r>
            <a:r>
              <a:rPr lang="ru-RU" dirty="0"/>
              <a:t> при </a:t>
            </a:r>
            <a:r>
              <a:rPr lang="ru-RU" dirty="0" err="1"/>
              <a:t>свіжому</a:t>
            </a:r>
            <a:r>
              <a:rPr lang="ru-RU" dirty="0"/>
              <a:t> </a:t>
            </a:r>
            <a:r>
              <a:rPr lang="ru-RU" dirty="0" err="1"/>
              <a:t>ентеробіозі</a:t>
            </a:r>
            <a:r>
              <a:rPr lang="ru-RU" dirty="0"/>
              <a:t> часто </a:t>
            </a:r>
            <a:r>
              <a:rPr lang="ru-RU" dirty="0" err="1"/>
              <a:t>відзначається</a:t>
            </a:r>
            <a:r>
              <a:rPr lang="ru-RU" dirty="0"/>
              <a:t> </a:t>
            </a:r>
            <a:r>
              <a:rPr lang="ru-RU" dirty="0" err="1"/>
              <a:t>еозинофілія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Ускладнення</a:t>
            </a:r>
            <a:r>
              <a:rPr lang="ru-RU" dirty="0"/>
              <a:t>. </a:t>
            </a:r>
            <a:r>
              <a:rPr lang="ru-RU" dirty="0" err="1"/>
              <a:t>Апендицит</a:t>
            </a:r>
            <a:r>
              <a:rPr lang="ru-RU" dirty="0"/>
              <a:t>, </a:t>
            </a:r>
            <a:r>
              <a:rPr lang="ru-RU" dirty="0" err="1"/>
              <a:t>сфінктерит</a:t>
            </a:r>
            <a:r>
              <a:rPr lang="ru-RU" dirty="0"/>
              <a:t>, парапроктит, </a:t>
            </a:r>
            <a:r>
              <a:rPr lang="ru-RU" dirty="0" err="1"/>
              <a:t>дисбактеріоз</a:t>
            </a:r>
            <a:r>
              <a:rPr lang="ru-RU" dirty="0"/>
              <a:t> кишечника, у </a:t>
            </a:r>
            <a:r>
              <a:rPr lang="ru-RU" dirty="0" err="1"/>
              <a:t>жінок</a:t>
            </a:r>
            <a:r>
              <a:rPr lang="ru-RU" dirty="0"/>
              <a:t> - </a:t>
            </a:r>
            <a:r>
              <a:rPr lang="ru-RU" dirty="0" err="1"/>
              <a:t>вульвовагініт</a:t>
            </a:r>
            <a:r>
              <a:rPr lang="ru-RU" dirty="0"/>
              <a:t>, </a:t>
            </a:r>
            <a:r>
              <a:rPr lang="ru-RU" dirty="0" err="1"/>
              <a:t>ендометрит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Специфічна</a:t>
            </a:r>
            <a:r>
              <a:rPr lang="ru-RU" dirty="0"/>
              <a:t> </a:t>
            </a:r>
            <a:r>
              <a:rPr lang="ru-RU" dirty="0" err="1"/>
              <a:t>діагностика</a:t>
            </a:r>
            <a:r>
              <a:rPr lang="ru-RU" dirty="0"/>
              <a:t>. </a:t>
            </a:r>
            <a:r>
              <a:rPr lang="ru-RU" dirty="0" err="1"/>
              <a:t>Інформативним</a:t>
            </a:r>
            <a:r>
              <a:rPr lang="ru-RU" dirty="0"/>
              <a:t> методом </a:t>
            </a:r>
            <a:r>
              <a:rPr lang="ru-RU" dirty="0" err="1"/>
              <a:t>діагностики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яєць</a:t>
            </a:r>
            <a:r>
              <a:rPr lang="ru-RU" dirty="0"/>
              <a:t> в </a:t>
            </a:r>
            <a:r>
              <a:rPr lang="ru-RU" dirty="0" err="1"/>
              <a:t>зішкрібку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перианальних</a:t>
            </a:r>
            <a:r>
              <a:rPr lang="ru-RU" dirty="0"/>
              <a:t> складок. </a:t>
            </a:r>
            <a:r>
              <a:rPr lang="ru-RU" dirty="0" err="1"/>
              <a:t>Зішкріб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в </a:t>
            </a:r>
            <a:r>
              <a:rPr lang="ru-RU" dirty="0" err="1"/>
              <a:t>ранкові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до </a:t>
            </a:r>
            <a:r>
              <a:rPr lang="ru-RU" dirty="0" err="1"/>
              <a:t>дефекації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дерев'яного</a:t>
            </a:r>
            <a:r>
              <a:rPr lang="ru-RU" dirty="0"/>
              <a:t> шпателя, ватного тампона, 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- </a:t>
            </a:r>
            <a:r>
              <a:rPr lang="ru-RU" dirty="0" err="1"/>
              <a:t>липкої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подальшою</a:t>
            </a:r>
            <a:r>
              <a:rPr lang="ru-RU" dirty="0"/>
              <a:t> </a:t>
            </a:r>
            <a:r>
              <a:rPr lang="ru-RU" dirty="0" err="1"/>
              <a:t>мікроскопією</a:t>
            </a:r>
            <a:r>
              <a:rPr lang="ru-RU" dirty="0"/>
              <a:t>.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триразове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перервою</a:t>
            </a:r>
            <a:r>
              <a:rPr lang="ru-RU" dirty="0"/>
              <a:t> в 3-5 </a:t>
            </a:r>
            <a:r>
              <a:rPr lang="ru-RU" dirty="0" err="1"/>
              <a:t>днів</a:t>
            </a:r>
            <a:r>
              <a:rPr lang="ru-RU" dirty="0"/>
              <a:t>. </a:t>
            </a:r>
            <a:r>
              <a:rPr lang="ru-RU" dirty="0" err="1"/>
              <a:t>Дорослих</a:t>
            </a:r>
            <a:r>
              <a:rPr lang="ru-RU" dirty="0"/>
              <a:t> </a:t>
            </a:r>
            <a:r>
              <a:rPr lang="ru-RU" dirty="0" err="1"/>
              <a:t>рухомих</a:t>
            </a:r>
            <a:r>
              <a:rPr lang="ru-RU" dirty="0"/>
              <a:t> самок </a:t>
            </a:r>
            <a:r>
              <a:rPr lang="ru-RU" dirty="0" err="1"/>
              <a:t>гостриків</a:t>
            </a:r>
            <a:r>
              <a:rPr lang="ru-RU" dirty="0"/>
              <a:t> часто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на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свіжовиділених</a:t>
            </a:r>
            <a:r>
              <a:rPr lang="ru-RU" dirty="0"/>
              <a:t> </a:t>
            </a:r>
            <a:r>
              <a:rPr lang="ru-RU" dirty="0" err="1"/>
              <a:t>фекалій</a:t>
            </a:r>
            <a:r>
              <a:rPr lang="ru-RU" dirty="0"/>
              <a:t> хворого.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Лікування</a:t>
            </a:r>
            <a:r>
              <a:rPr lang="ru-RU" dirty="0"/>
              <a:t> при </a:t>
            </a:r>
            <a:r>
              <a:rPr lang="ru-RU" dirty="0" err="1"/>
              <a:t>ентеробіозі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гігієнічні</a:t>
            </a:r>
            <a:r>
              <a:rPr lang="ru-RU" dirty="0"/>
              <a:t> заходи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медикаментозних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. До числа </a:t>
            </a:r>
            <a:r>
              <a:rPr lang="ru-RU" dirty="0" err="1"/>
              <a:t>гігієнічних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попереджують</a:t>
            </a:r>
            <a:r>
              <a:rPr lang="ru-RU" dirty="0"/>
              <a:t> </a:t>
            </a:r>
            <a:r>
              <a:rPr lang="ru-RU" dirty="0" err="1"/>
              <a:t>аутоінвазію</a:t>
            </a:r>
            <a:r>
              <a:rPr lang="ru-RU" dirty="0"/>
              <a:t>, </a:t>
            </a:r>
            <a:r>
              <a:rPr lang="ru-RU" dirty="0" err="1"/>
              <a:t>відносяться</a:t>
            </a:r>
            <a:r>
              <a:rPr lang="ru-RU" dirty="0"/>
              <a:t>: </a:t>
            </a:r>
            <a:r>
              <a:rPr lang="ru-RU" dirty="0" err="1"/>
              <a:t>щоденний</a:t>
            </a:r>
            <a:r>
              <a:rPr lang="ru-RU" dirty="0"/>
              <a:t> туалет </a:t>
            </a:r>
            <a:r>
              <a:rPr lang="ru-RU" dirty="0" err="1"/>
              <a:t>перианальної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, сон в трусах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гумкою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ніг</a:t>
            </a:r>
            <a:r>
              <a:rPr lang="ru-RU" dirty="0"/>
              <a:t>, </a:t>
            </a:r>
            <a:r>
              <a:rPr lang="ru-RU" dirty="0" err="1"/>
              <a:t>щоденна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натільної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постільної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подальшим</a:t>
            </a:r>
            <a:r>
              <a:rPr lang="ru-RU" dirty="0"/>
              <a:t> </a:t>
            </a:r>
            <a:r>
              <a:rPr lang="ru-RU" dirty="0" err="1"/>
              <a:t>кип'ятінням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прогладжуванням</a:t>
            </a:r>
            <a:r>
              <a:rPr lang="ru-RU" dirty="0"/>
              <a:t> </a:t>
            </a:r>
            <a:r>
              <a:rPr lang="ru-RU" dirty="0" err="1"/>
              <a:t>гарячою</a:t>
            </a:r>
            <a:r>
              <a:rPr lang="ru-RU" dirty="0"/>
              <a:t> </a:t>
            </a:r>
            <a:r>
              <a:rPr lang="ru-RU" dirty="0" err="1"/>
              <a:t>праскою</a:t>
            </a:r>
            <a:r>
              <a:rPr lang="ru-RU" dirty="0"/>
              <a:t>, </a:t>
            </a:r>
            <a:r>
              <a:rPr lang="ru-RU" dirty="0" err="1"/>
              <a:t>содові</a:t>
            </a:r>
            <a:r>
              <a:rPr lang="ru-RU" dirty="0"/>
              <a:t> </a:t>
            </a:r>
            <a:r>
              <a:rPr lang="ru-RU" dirty="0" err="1"/>
              <a:t>очисні</a:t>
            </a:r>
            <a:r>
              <a:rPr lang="ru-RU" dirty="0"/>
              <a:t> </a:t>
            </a:r>
            <a:r>
              <a:rPr lang="ru-RU" dirty="0" err="1"/>
              <a:t>клізми</a:t>
            </a:r>
            <a:r>
              <a:rPr lang="ru-RU" dirty="0"/>
              <a:t> на </a:t>
            </a:r>
            <a:r>
              <a:rPr lang="ru-RU" dirty="0" err="1"/>
              <a:t>ніч</a:t>
            </a:r>
            <a:r>
              <a:rPr lang="ru-RU" dirty="0"/>
              <a:t>. З </a:t>
            </a:r>
            <a:r>
              <a:rPr lang="ru-RU" dirty="0" err="1"/>
              <a:t>медикаментозних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ефективними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мебендазол</a:t>
            </a:r>
            <a:r>
              <a:rPr lang="ru-RU" dirty="0"/>
              <a:t> (в </a:t>
            </a:r>
            <a:r>
              <a:rPr lang="ru-RU" dirty="0" err="1"/>
              <a:t>дозі</a:t>
            </a:r>
            <a:r>
              <a:rPr lang="ru-RU" dirty="0"/>
              <a:t> 0,1 г одноразово), </a:t>
            </a:r>
            <a:r>
              <a:rPr lang="ru-RU" dirty="0" err="1"/>
              <a:t>пірантел</a:t>
            </a:r>
            <a:r>
              <a:rPr lang="ru-RU" dirty="0"/>
              <a:t> (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розрахунку</a:t>
            </a:r>
            <a:r>
              <a:rPr lang="ru-RU" dirty="0"/>
              <a:t> 10 мг / кг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одноразово), </a:t>
            </a:r>
            <a:r>
              <a:rPr lang="ru-RU" dirty="0" err="1"/>
              <a:t>альбендазол</a:t>
            </a:r>
            <a:r>
              <a:rPr lang="ru-RU" dirty="0"/>
              <a:t> (400 мг одноразово), </a:t>
            </a:r>
            <a:r>
              <a:rPr lang="ru-RU" dirty="0" err="1"/>
              <a:t>піперазину</a:t>
            </a:r>
            <a:r>
              <a:rPr lang="ru-RU" dirty="0"/>
              <a:t> </a:t>
            </a:r>
            <a:r>
              <a:rPr lang="ru-RU" dirty="0" err="1"/>
              <a:t>адипінат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5 </a:t>
            </a:r>
            <a:r>
              <a:rPr lang="ru-RU" dirty="0" err="1"/>
              <a:t>днів</a:t>
            </a:r>
            <a:r>
              <a:rPr lang="ru-RU" dirty="0"/>
              <a:t>. При сильному </a:t>
            </a:r>
            <a:r>
              <a:rPr lang="ru-RU" dirty="0" err="1"/>
              <a:t>свербінні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перианальних</a:t>
            </a:r>
            <a:r>
              <a:rPr lang="ru-RU" dirty="0"/>
              <a:t> складок </a:t>
            </a:r>
            <a:r>
              <a:rPr lang="ru-RU" dirty="0" err="1"/>
              <a:t>призначають</a:t>
            </a:r>
            <a:r>
              <a:rPr lang="ru-RU" dirty="0"/>
              <a:t> мазь </a:t>
            </a:r>
            <a:r>
              <a:rPr lang="ru-RU" dirty="0" err="1"/>
              <a:t>з</a:t>
            </a:r>
            <a:r>
              <a:rPr lang="ru-RU" dirty="0"/>
              <a:t> анестезином. </a:t>
            </a:r>
          </a:p>
          <a:p>
            <a:pPr algn="just"/>
            <a:r>
              <a:rPr lang="ru-RU" dirty="0" err="1" smtClean="0"/>
              <a:t>Диспансерне</a:t>
            </a:r>
            <a:r>
              <a:rPr lang="ru-RU" dirty="0" smtClean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за </a:t>
            </a:r>
            <a:r>
              <a:rPr lang="ru-RU" dirty="0" err="1"/>
              <a:t>перехворівшими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2 </a:t>
            </a:r>
            <a:r>
              <a:rPr lang="ru-RU" dirty="0" err="1"/>
              <a:t>місяці</a:t>
            </a:r>
            <a:r>
              <a:rPr lang="ru-RU" dirty="0"/>
              <a:t>.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проведеного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3 </a:t>
            </a:r>
            <a:r>
              <a:rPr lang="ru-RU" dirty="0" err="1"/>
              <a:t>тижнів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14 дня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Профілактика</a:t>
            </a:r>
            <a:r>
              <a:rPr lang="ru-RU" dirty="0"/>
              <a:t> та заходи в </a:t>
            </a:r>
            <a:r>
              <a:rPr lang="ru-RU" dirty="0" err="1"/>
              <a:t>осередках</a:t>
            </a:r>
            <a:r>
              <a:rPr lang="ru-RU" dirty="0"/>
              <a:t>: </a:t>
            </a:r>
            <a:r>
              <a:rPr lang="ru-RU" dirty="0" err="1"/>
              <a:t>Ретельне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санітарно-гігієнічних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ліквідації</a:t>
            </a:r>
            <a:r>
              <a:rPr lang="ru-RU" dirty="0"/>
              <a:t> </a:t>
            </a:r>
            <a:r>
              <a:rPr lang="ru-RU" dirty="0" err="1"/>
              <a:t>ентеробіозу</a:t>
            </a:r>
            <a:r>
              <a:rPr lang="ru-RU" dirty="0"/>
              <a:t>.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суворо</a:t>
            </a:r>
            <a:r>
              <a:rPr lang="ru-RU" dirty="0"/>
              <a:t> </a:t>
            </a:r>
            <a:r>
              <a:rPr lang="ru-RU" dirty="0" err="1"/>
              <a:t>стежити</a:t>
            </a:r>
            <a:r>
              <a:rPr lang="ru-RU" dirty="0"/>
              <a:t> за чистотою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житла</a:t>
            </a:r>
            <a:r>
              <a:rPr lang="ru-RU" dirty="0"/>
              <a:t>, </a:t>
            </a:r>
            <a:r>
              <a:rPr lang="ru-RU" dirty="0" err="1"/>
              <a:t>службових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, особливо </a:t>
            </a:r>
            <a:r>
              <a:rPr lang="ru-RU" dirty="0" err="1"/>
              <a:t>дитячих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Трихоцефальоз</a:t>
            </a:r>
            <a:r>
              <a:rPr lang="ru-RU" b="1" dirty="0"/>
              <a:t> (</a:t>
            </a:r>
            <a:r>
              <a:rPr lang="ru-RU" b="1" dirty="0" err="1"/>
              <a:t>син</a:t>
            </a:r>
            <a:r>
              <a:rPr lang="ru-RU" b="1" dirty="0"/>
              <a:t>. - </a:t>
            </a:r>
            <a:r>
              <a:rPr lang="en-US" b="1" dirty="0" err="1"/>
              <a:t>Trichuriasis</a:t>
            </a:r>
            <a:r>
              <a:rPr lang="en-US" b="1" dirty="0"/>
              <a:t>, whip worm infection). </a:t>
            </a:r>
            <a:r>
              <a:rPr lang="ru-RU" b="1" dirty="0" err="1"/>
              <a:t>Етіологія</a:t>
            </a:r>
            <a:r>
              <a:rPr lang="ru-RU" b="1" dirty="0"/>
              <a:t>. </a:t>
            </a:r>
            <a:r>
              <a:rPr lang="ru-RU" b="1" dirty="0" err="1"/>
              <a:t>Збудник</a:t>
            </a:r>
            <a:r>
              <a:rPr lang="ru-RU" b="1" dirty="0"/>
              <a:t> - </a:t>
            </a:r>
            <a:r>
              <a:rPr lang="en-US" b="1" dirty="0" err="1"/>
              <a:t>Trichocephalus</a:t>
            </a:r>
            <a:r>
              <a:rPr lang="en-US" b="1" dirty="0"/>
              <a:t> </a:t>
            </a:r>
            <a:r>
              <a:rPr lang="en-US" b="1" dirty="0" err="1"/>
              <a:t>trichiuris</a:t>
            </a:r>
            <a:r>
              <a:rPr lang="en-US" b="1" dirty="0"/>
              <a:t> - </a:t>
            </a:r>
            <a:r>
              <a:rPr lang="ru-RU" b="1" dirty="0"/>
              <a:t>нематода 3,5-5,5 см,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паразитує</a:t>
            </a:r>
            <a:r>
              <a:rPr lang="ru-RU" b="1" dirty="0"/>
              <a:t> в </a:t>
            </a:r>
            <a:r>
              <a:rPr lang="ru-RU" b="1" dirty="0" err="1"/>
              <a:t>товстій</a:t>
            </a:r>
            <a:r>
              <a:rPr lang="ru-RU" b="1" dirty="0"/>
              <a:t> </a:t>
            </a:r>
            <a:r>
              <a:rPr lang="ru-RU" b="1" dirty="0" err="1"/>
              <a:t>кишці</a:t>
            </a:r>
            <a:r>
              <a:rPr lang="ru-RU" b="1" dirty="0"/>
              <a:t>, </a:t>
            </a:r>
            <a:r>
              <a:rPr lang="ru-RU" b="1" dirty="0" err="1"/>
              <a:t>рідше</a:t>
            </a:r>
            <a:r>
              <a:rPr lang="ru-RU" b="1" dirty="0"/>
              <a:t> - </a:t>
            </a:r>
            <a:r>
              <a:rPr lang="ru-RU" b="1" dirty="0" err="1"/>
              <a:t>в</a:t>
            </a:r>
            <a:r>
              <a:rPr lang="ru-RU" b="1" dirty="0"/>
              <a:t> </a:t>
            </a:r>
            <a:r>
              <a:rPr lang="ru-RU" b="1" dirty="0" err="1"/>
              <a:t>нижньому</a:t>
            </a:r>
            <a:r>
              <a:rPr lang="ru-RU" b="1" dirty="0"/>
              <a:t> </a:t>
            </a:r>
            <a:r>
              <a:rPr lang="ru-RU" b="1" dirty="0" err="1"/>
              <a:t>відділі</a:t>
            </a:r>
            <a:r>
              <a:rPr lang="ru-RU" b="1" dirty="0"/>
              <a:t> </a:t>
            </a:r>
            <a:r>
              <a:rPr lang="ru-RU" b="1" dirty="0" err="1"/>
              <a:t>тонкої</a:t>
            </a:r>
            <a:r>
              <a:rPr lang="ru-RU" b="1" dirty="0"/>
              <a:t>. </a:t>
            </a:r>
            <a:r>
              <a:rPr lang="ru-RU" b="1" dirty="0" err="1"/>
              <a:t>Передня</a:t>
            </a:r>
            <a:r>
              <a:rPr lang="ru-RU" b="1" dirty="0"/>
              <a:t> </a:t>
            </a:r>
            <a:r>
              <a:rPr lang="ru-RU" b="1" dirty="0" err="1"/>
              <a:t>частина</a:t>
            </a:r>
            <a:r>
              <a:rPr lang="ru-RU" b="1" dirty="0"/>
              <a:t> </a:t>
            </a:r>
            <a:r>
              <a:rPr lang="ru-RU" b="1" dirty="0" err="1"/>
              <a:t>гельмінта</a:t>
            </a:r>
            <a:r>
              <a:rPr lang="ru-RU" b="1" dirty="0"/>
              <a:t> </a:t>
            </a:r>
            <a:r>
              <a:rPr lang="ru-RU" b="1" dirty="0" err="1"/>
              <a:t>витягнута</a:t>
            </a:r>
            <a:r>
              <a:rPr lang="ru-RU" b="1" dirty="0"/>
              <a:t> у </a:t>
            </a:r>
            <a:r>
              <a:rPr lang="ru-RU" b="1" dirty="0" err="1"/>
              <a:t>вигляді</a:t>
            </a:r>
            <a:r>
              <a:rPr lang="ru-RU" b="1" dirty="0"/>
              <a:t> волоска. </a:t>
            </a:r>
            <a:r>
              <a:rPr lang="ru-RU" b="1" dirty="0" err="1"/>
              <a:t>Волосоголевець</a:t>
            </a:r>
            <a:r>
              <a:rPr lang="ru-RU" b="1" dirty="0"/>
              <a:t> - </a:t>
            </a:r>
            <a:r>
              <a:rPr lang="ru-RU" b="1" dirty="0" err="1"/>
              <a:t>облігатний</a:t>
            </a:r>
            <a:r>
              <a:rPr lang="ru-RU" b="1" dirty="0"/>
              <a:t> </a:t>
            </a:r>
            <a:r>
              <a:rPr lang="ru-RU" b="1" dirty="0" err="1"/>
              <a:t>гематофаг</a:t>
            </a:r>
            <a:r>
              <a:rPr lang="ru-RU" b="1" dirty="0"/>
              <a:t>.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запліднення</a:t>
            </a:r>
            <a:r>
              <a:rPr lang="ru-RU" b="1" dirty="0"/>
              <a:t> самка в </a:t>
            </a:r>
            <a:r>
              <a:rPr lang="ru-RU" b="1" dirty="0" err="1"/>
              <a:t>просвіті</a:t>
            </a:r>
            <a:r>
              <a:rPr lang="ru-RU" b="1" dirty="0"/>
              <a:t> </a:t>
            </a:r>
            <a:r>
              <a:rPr lang="ru-RU" b="1" dirty="0" err="1"/>
              <a:t>товстої</a:t>
            </a:r>
            <a:r>
              <a:rPr lang="ru-RU" b="1" dirty="0"/>
              <a:t> кишки </a:t>
            </a:r>
            <a:r>
              <a:rPr lang="ru-RU" b="1" dirty="0" err="1"/>
              <a:t>виділяє</a:t>
            </a:r>
            <a:r>
              <a:rPr lang="ru-RU" b="1" dirty="0"/>
              <a:t> </a:t>
            </a:r>
            <a:r>
              <a:rPr lang="ru-RU" b="1" dirty="0" err="1"/>
              <a:t>яйця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потрапляють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фекаліями</a:t>
            </a:r>
            <a:r>
              <a:rPr lang="ru-RU" b="1" dirty="0"/>
              <a:t> в грунт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дозрівають</a:t>
            </a:r>
            <a:r>
              <a:rPr lang="ru-RU" b="1" dirty="0"/>
              <a:t> до </a:t>
            </a:r>
            <a:r>
              <a:rPr lang="ru-RU" b="1" dirty="0" err="1"/>
              <a:t>рухомиї</a:t>
            </a:r>
            <a:r>
              <a:rPr lang="ru-RU" b="1" dirty="0"/>
              <a:t> личинки за 17-20 </a:t>
            </a:r>
            <a:r>
              <a:rPr lang="ru-RU" b="1" dirty="0" err="1"/>
              <a:t>днів</a:t>
            </a:r>
            <a:r>
              <a:rPr lang="ru-RU" b="1" dirty="0"/>
              <a:t> при </a:t>
            </a:r>
            <a:r>
              <a:rPr lang="ru-RU" b="1" dirty="0" err="1"/>
              <a:t>температурі</a:t>
            </a:r>
            <a:r>
              <a:rPr lang="ru-RU" b="1" dirty="0"/>
              <a:t> 26-30 ° </a:t>
            </a:r>
            <a:r>
              <a:rPr lang="en-US" b="1" dirty="0"/>
              <a:t>C, </a:t>
            </a:r>
            <a:r>
              <a:rPr lang="ru-RU" b="1" dirty="0" err="1"/>
              <a:t>високої</a:t>
            </a:r>
            <a:r>
              <a:rPr lang="ru-RU" b="1" dirty="0"/>
              <a:t> </a:t>
            </a:r>
            <a:r>
              <a:rPr lang="ru-RU" b="1" dirty="0" err="1"/>
              <a:t>відносної</a:t>
            </a:r>
            <a:r>
              <a:rPr lang="ru-RU" b="1" dirty="0"/>
              <a:t> </a:t>
            </a:r>
            <a:r>
              <a:rPr lang="ru-RU" b="1" dirty="0" err="1"/>
              <a:t>вологості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хорошої</a:t>
            </a:r>
            <a:r>
              <a:rPr lang="ru-RU" b="1" dirty="0"/>
              <a:t> </a:t>
            </a:r>
            <a:r>
              <a:rPr lang="ru-RU" b="1" dirty="0" err="1"/>
              <a:t>аерації</a:t>
            </a:r>
            <a:r>
              <a:rPr lang="ru-RU" b="1" dirty="0"/>
              <a:t>.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348880"/>
            <a:ext cx="2570820" cy="226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" y="3212976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Збудник</a:t>
            </a:r>
            <a:r>
              <a:rPr lang="ru-RU" dirty="0"/>
              <a:t> - </a:t>
            </a:r>
            <a:r>
              <a:rPr lang="en-US" dirty="0" err="1"/>
              <a:t>Trichocephalus</a:t>
            </a:r>
            <a:r>
              <a:rPr lang="en-US" dirty="0"/>
              <a:t> </a:t>
            </a:r>
            <a:r>
              <a:rPr lang="en-US" dirty="0" err="1"/>
              <a:t>trichiuris</a:t>
            </a:r>
            <a:r>
              <a:rPr lang="en-US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Епідеміологія</a:t>
            </a:r>
            <a:r>
              <a:rPr lang="ru-RU" dirty="0"/>
              <a:t>. Резервуар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- </a:t>
            </a:r>
            <a:r>
              <a:rPr lang="ru-RU" dirty="0" err="1"/>
              <a:t>людина</a:t>
            </a:r>
            <a:r>
              <a:rPr lang="ru-RU" dirty="0"/>
              <a:t>.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яєць</a:t>
            </a:r>
            <a:r>
              <a:rPr lang="ru-RU" dirty="0"/>
              <a:t> </a:t>
            </a:r>
            <a:r>
              <a:rPr lang="ru-RU" dirty="0" err="1"/>
              <a:t>гельмінтів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калом </a:t>
            </a:r>
            <a:r>
              <a:rPr lang="ru-RU" dirty="0" err="1"/>
              <a:t>починається</a:t>
            </a:r>
            <a:r>
              <a:rPr lang="ru-RU" dirty="0"/>
              <a:t> через 1-1,5 </a:t>
            </a:r>
            <a:r>
              <a:rPr lang="ru-RU" dirty="0" err="1"/>
              <a:t>місяці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3-6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- </a:t>
            </a:r>
            <a:r>
              <a:rPr lang="ru-RU" dirty="0" err="1"/>
              <a:t>фекально-оральний</a:t>
            </a:r>
            <a:r>
              <a:rPr lang="ru-RU" dirty="0"/>
              <a:t>. </a:t>
            </a:r>
            <a:r>
              <a:rPr lang="ru-RU" dirty="0" err="1"/>
              <a:t>Головний</a:t>
            </a:r>
            <a:r>
              <a:rPr lang="ru-RU" dirty="0"/>
              <a:t> фактор </a:t>
            </a:r>
            <a:r>
              <a:rPr lang="ru-RU" dirty="0" err="1"/>
              <a:t>передачі</a:t>
            </a:r>
            <a:r>
              <a:rPr lang="ru-RU" dirty="0"/>
              <a:t> - </a:t>
            </a:r>
            <a:r>
              <a:rPr lang="ru-RU" dirty="0" err="1"/>
              <a:t>овочі</a:t>
            </a:r>
            <a:r>
              <a:rPr lang="ru-RU" dirty="0"/>
              <a:t>, </a:t>
            </a:r>
            <a:r>
              <a:rPr lang="ru-RU" dirty="0" err="1"/>
              <a:t>ягоди</a:t>
            </a:r>
            <a:r>
              <a:rPr lang="ru-RU" dirty="0"/>
              <a:t>, зелень, </a:t>
            </a:r>
            <a:r>
              <a:rPr lang="ru-RU" dirty="0" err="1"/>
              <a:t>вирощені</a:t>
            </a:r>
            <a:r>
              <a:rPr lang="ru-RU" dirty="0"/>
              <a:t> в </a:t>
            </a:r>
            <a:r>
              <a:rPr lang="ru-RU" dirty="0" err="1"/>
              <a:t>грунті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удобрювався</a:t>
            </a:r>
            <a:r>
              <a:rPr lang="ru-RU" dirty="0"/>
              <a:t> </a:t>
            </a:r>
            <a:r>
              <a:rPr lang="ru-RU" dirty="0" err="1"/>
              <a:t>незнезараженими</a:t>
            </a:r>
            <a:r>
              <a:rPr lang="ru-RU" dirty="0"/>
              <a:t> </a:t>
            </a:r>
            <a:r>
              <a:rPr lang="ru-RU" dirty="0" err="1"/>
              <a:t>фекаліями</a:t>
            </a:r>
            <a:r>
              <a:rPr lang="ru-RU" dirty="0"/>
              <a:t>.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при </a:t>
            </a:r>
            <a:r>
              <a:rPr lang="ru-RU" dirty="0" err="1" smtClean="0"/>
              <a:t>вживанні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їжу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зрілих</a:t>
            </a:r>
            <a:r>
              <a:rPr lang="ru-RU" dirty="0"/>
              <a:t> </a:t>
            </a:r>
            <a:r>
              <a:rPr lang="ru-RU" dirty="0" err="1"/>
              <a:t>яєць</a:t>
            </a:r>
            <a:r>
              <a:rPr lang="ru-RU" dirty="0"/>
              <a:t>, тому </a:t>
            </a:r>
            <a:r>
              <a:rPr lang="ru-RU" dirty="0" err="1"/>
              <a:t>безпосередній</a:t>
            </a:r>
            <a:r>
              <a:rPr lang="ru-RU" dirty="0"/>
              <a:t> контакт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хворим</a:t>
            </a:r>
            <a:r>
              <a:rPr lang="ru-RU" dirty="0"/>
              <a:t> </a:t>
            </a:r>
            <a:r>
              <a:rPr lang="ru-RU" dirty="0" err="1"/>
              <a:t>небезпеку</a:t>
            </a:r>
            <a:r>
              <a:rPr lang="ru-RU" dirty="0"/>
              <a:t> не становить. </a:t>
            </a:r>
          </a:p>
          <a:p>
            <a:pPr algn="just"/>
            <a:r>
              <a:rPr lang="ru-RU" dirty="0"/>
              <a:t>Патогенез. При </a:t>
            </a:r>
            <a:r>
              <a:rPr lang="ru-RU" dirty="0" err="1"/>
              <a:t>попаданні</a:t>
            </a:r>
            <a:r>
              <a:rPr lang="ru-RU" dirty="0"/>
              <a:t> в </a:t>
            </a:r>
            <a:r>
              <a:rPr lang="ru-RU" dirty="0" err="1"/>
              <a:t>товсту</a:t>
            </a:r>
            <a:r>
              <a:rPr lang="ru-RU" dirty="0"/>
              <a:t> кишку </a:t>
            </a:r>
            <a:r>
              <a:rPr lang="ru-RU" dirty="0" err="1"/>
              <a:t>зрілого</a:t>
            </a:r>
            <a:r>
              <a:rPr lang="ru-RU" dirty="0"/>
              <a:t> (</a:t>
            </a:r>
            <a:r>
              <a:rPr lang="ru-RU" dirty="0" err="1"/>
              <a:t>інвазивного</a:t>
            </a:r>
            <a:r>
              <a:rPr lang="ru-RU" dirty="0"/>
              <a:t>) </a:t>
            </a:r>
            <a:r>
              <a:rPr lang="ru-RU" dirty="0" err="1"/>
              <a:t>яйця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личинка, яка </a:t>
            </a:r>
            <a:r>
              <a:rPr lang="ru-RU" dirty="0" err="1"/>
              <a:t>проникає</a:t>
            </a:r>
            <a:r>
              <a:rPr lang="ru-RU" dirty="0"/>
              <a:t> в ворсинки. Через 3 </a:t>
            </a:r>
            <a:r>
              <a:rPr lang="ru-RU" dirty="0" err="1"/>
              <a:t>доби</a:t>
            </a:r>
            <a:r>
              <a:rPr lang="ru-RU" dirty="0"/>
              <a:t> вона </a:t>
            </a:r>
            <a:r>
              <a:rPr lang="ru-RU" dirty="0" err="1"/>
              <a:t>випадає</a:t>
            </a:r>
            <a:r>
              <a:rPr lang="ru-RU" dirty="0"/>
              <a:t> в </a:t>
            </a:r>
            <a:r>
              <a:rPr lang="ru-RU" dirty="0" err="1"/>
              <a:t>просвіт</a:t>
            </a:r>
            <a:r>
              <a:rPr lang="ru-RU" dirty="0"/>
              <a:t> кишечника. </a:t>
            </a:r>
            <a:r>
              <a:rPr lang="ru-RU" dirty="0" err="1"/>
              <a:t>Проникаючи</a:t>
            </a:r>
            <a:r>
              <a:rPr lang="ru-RU" dirty="0"/>
              <a:t> тонким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кінцем</a:t>
            </a:r>
            <a:r>
              <a:rPr lang="ru-RU" dirty="0"/>
              <a:t> в </a:t>
            </a:r>
            <a:r>
              <a:rPr lang="ru-RU" dirty="0" err="1"/>
              <a:t>товщу</a:t>
            </a:r>
            <a:r>
              <a:rPr lang="ru-RU" dirty="0"/>
              <a:t>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, личинка </a:t>
            </a:r>
            <a:r>
              <a:rPr lang="ru-RU" dirty="0" err="1"/>
              <a:t>фіксується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. Через 1-1,5 </a:t>
            </a:r>
            <a:r>
              <a:rPr lang="ru-RU" dirty="0" err="1"/>
              <a:t>місяця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личинок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статевозрілі</a:t>
            </a:r>
            <a:r>
              <a:rPr lang="ru-RU" dirty="0"/>
              <a:t> </a:t>
            </a:r>
            <a:r>
              <a:rPr lang="ru-RU" dirty="0" err="1"/>
              <a:t>гельмінти</a:t>
            </a:r>
            <a:r>
              <a:rPr lang="ru-RU" dirty="0"/>
              <a:t>. </a:t>
            </a:r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 </a:t>
            </a:r>
            <a:r>
              <a:rPr lang="ru-RU" dirty="0" err="1"/>
              <a:t>гельмінтів</a:t>
            </a:r>
            <a:r>
              <a:rPr lang="ru-RU" dirty="0"/>
              <a:t> - </a:t>
            </a:r>
            <a:r>
              <a:rPr lang="ru-RU" dirty="0" err="1"/>
              <a:t>сліпа</a:t>
            </a:r>
            <a:r>
              <a:rPr lang="ru-RU" dirty="0"/>
              <a:t> кишка, </a:t>
            </a:r>
            <a:r>
              <a:rPr lang="ru-RU" dirty="0" err="1"/>
              <a:t>іноді</a:t>
            </a:r>
            <a:r>
              <a:rPr lang="ru-RU" dirty="0"/>
              <a:t> - </a:t>
            </a:r>
            <a:r>
              <a:rPr lang="ru-RU" dirty="0" err="1"/>
              <a:t>червоподібний</a:t>
            </a:r>
            <a:r>
              <a:rPr lang="ru-RU" dirty="0"/>
              <a:t> </a:t>
            </a:r>
            <a:r>
              <a:rPr lang="ru-RU" dirty="0" err="1"/>
              <a:t>відросток</a:t>
            </a:r>
            <a:r>
              <a:rPr lang="ru-RU" dirty="0"/>
              <a:t>, </a:t>
            </a:r>
            <a:r>
              <a:rPr lang="ru-RU" dirty="0" err="1"/>
              <a:t>рідше</a:t>
            </a:r>
            <a:r>
              <a:rPr lang="ru-RU" dirty="0"/>
              <a:t> -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відділи</a:t>
            </a:r>
            <a:r>
              <a:rPr lang="ru-RU" dirty="0"/>
              <a:t> </a:t>
            </a:r>
            <a:r>
              <a:rPr lang="ru-RU" dirty="0" err="1"/>
              <a:t>товстої</a:t>
            </a:r>
            <a:r>
              <a:rPr lang="ru-RU" dirty="0"/>
              <a:t> кишки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нижні</a:t>
            </a:r>
            <a:r>
              <a:rPr lang="ru-RU" dirty="0"/>
              <a:t> </a:t>
            </a:r>
            <a:r>
              <a:rPr lang="ru-RU" dirty="0" err="1"/>
              <a:t>відділи</a:t>
            </a:r>
            <a:r>
              <a:rPr lang="ru-RU" dirty="0"/>
              <a:t> </a:t>
            </a:r>
            <a:r>
              <a:rPr lang="ru-RU" dirty="0" err="1"/>
              <a:t>тонкої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волосоподібна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волосоголовця</a:t>
            </a:r>
            <a:r>
              <a:rPr lang="ru-RU" dirty="0"/>
              <a:t> </a:t>
            </a:r>
            <a:r>
              <a:rPr lang="ru-RU" dirty="0" err="1"/>
              <a:t>занурена</a:t>
            </a:r>
            <a:r>
              <a:rPr lang="ru-RU" dirty="0"/>
              <a:t> в </a:t>
            </a:r>
            <a:r>
              <a:rPr lang="ru-RU" dirty="0" err="1"/>
              <a:t>слізовий</a:t>
            </a:r>
            <a:r>
              <a:rPr lang="ru-RU" dirty="0"/>
              <a:t>, </a:t>
            </a:r>
            <a:r>
              <a:rPr lang="ru-RU" dirty="0" err="1"/>
              <a:t>підслизовий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м'язовий</a:t>
            </a:r>
            <a:r>
              <a:rPr lang="ru-RU" dirty="0"/>
              <a:t> </a:t>
            </a:r>
            <a:r>
              <a:rPr lang="ru-RU" dirty="0" err="1"/>
              <a:t>шари</a:t>
            </a:r>
            <a:r>
              <a:rPr lang="ru-RU" dirty="0"/>
              <a:t>, </a:t>
            </a:r>
            <a:r>
              <a:rPr lang="ru-RU" dirty="0" err="1"/>
              <a:t>задня</a:t>
            </a:r>
            <a:r>
              <a:rPr lang="ru-RU" dirty="0"/>
              <a:t> </a:t>
            </a:r>
            <a:r>
              <a:rPr lang="ru-RU" dirty="0" err="1"/>
              <a:t>потовщена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звисає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просвіт</a:t>
            </a:r>
            <a:r>
              <a:rPr lang="ru-RU" dirty="0"/>
              <a:t> кишечника.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волосоголовця</a:t>
            </a:r>
            <a:r>
              <a:rPr lang="ru-RU" dirty="0"/>
              <a:t> </a:t>
            </a:r>
            <a:r>
              <a:rPr lang="ru-RU" dirty="0" err="1"/>
              <a:t>пов'язано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особливостями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-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поглинає</a:t>
            </a:r>
            <a:r>
              <a:rPr lang="ru-RU" dirty="0"/>
              <a:t> кров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кровоносних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проходять</a:t>
            </a:r>
            <a:r>
              <a:rPr lang="ru-RU" dirty="0"/>
              <a:t> в </a:t>
            </a:r>
            <a:r>
              <a:rPr lang="ru-RU" dirty="0" err="1"/>
              <a:t>кишковій</a:t>
            </a:r>
            <a:r>
              <a:rPr lang="ru-RU" dirty="0"/>
              <a:t> </a:t>
            </a:r>
            <a:r>
              <a:rPr lang="ru-RU" dirty="0" err="1"/>
              <a:t>стінці</a:t>
            </a:r>
            <a:r>
              <a:rPr lang="ru-RU" dirty="0"/>
              <a:t>. У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проникнення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фіксації</a:t>
            </a:r>
            <a:r>
              <a:rPr lang="ru-RU" dirty="0"/>
              <a:t> </a:t>
            </a:r>
            <a:r>
              <a:rPr lang="ru-RU" dirty="0" err="1"/>
              <a:t>волосоголовця</a:t>
            </a:r>
            <a:r>
              <a:rPr lang="ru-RU" dirty="0"/>
              <a:t> в </a:t>
            </a:r>
            <a:r>
              <a:rPr lang="ru-RU" dirty="0" err="1"/>
              <a:t>слизову</a:t>
            </a:r>
            <a:r>
              <a:rPr lang="ru-RU" dirty="0"/>
              <a:t> </a:t>
            </a:r>
            <a:r>
              <a:rPr lang="ru-RU" dirty="0" err="1"/>
              <a:t>оболонку</a:t>
            </a:r>
            <a:r>
              <a:rPr lang="ru-RU" dirty="0"/>
              <a:t> </a:t>
            </a:r>
            <a:r>
              <a:rPr lang="ru-RU" dirty="0" err="1"/>
              <a:t>товстої</a:t>
            </a:r>
            <a:r>
              <a:rPr lang="ru-RU" dirty="0"/>
              <a:t> кишки </a:t>
            </a:r>
            <a:r>
              <a:rPr lang="ru-RU" dirty="0" err="1"/>
              <a:t>розвиваються</a:t>
            </a:r>
            <a:r>
              <a:rPr lang="ru-RU" dirty="0"/>
              <a:t> набряк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інфільтрація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крововиливи</a:t>
            </a:r>
            <a:r>
              <a:rPr lang="ru-RU" dirty="0"/>
              <a:t>. </a:t>
            </a:r>
            <a:r>
              <a:rPr lang="ru-RU" dirty="0" err="1"/>
              <a:t>Перебування</a:t>
            </a:r>
            <a:r>
              <a:rPr lang="ru-RU" dirty="0"/>
              <a:t> </a:t>
            </a:r>
            <a:r>
              <a:rPr lang="ru-RU" dirty="0" err="1"/>
              <a:t>паразитів</a:t>
            </a:r>
            <a:r>
              <a:rPr lang="ru-RU" dirty="0"/>
              <a:t> </a:t>
            </a:r>
            <a:r>
              <a:rPr lang="ru-RU" dirty="0" err="1"/>
              <a:t>глибоко</a:t>
            </a:r>
            <a:r>
              <a:rPr lang="ru-RU" dirty="0"/>
              <a:t> в </a:t>
            </a:r>
            <a:r>
              <a:rPr lang="ru-RU" dirty="0" err="1"/>
              <a:t>слизовій</a:t>
            </a:r>
            <a:r>
              <a:rPr lang="ru-RU" dirty="0"/>
              <a:t> </a:t>
            </a:r>
            <a:r>
              <a:rPr lang="ru-RU" dirty="0" err="1"/>
              <a:t>оболонці</a:t>
            </a:r>
            <a:r>
              <a:rPr lang="ru-RU" dirty="0"/>
              <a:t> </a:t>
            </a:r>
            <a:r>
              <a:rPr lang="ru-RU" dirty="0" err="1"/>
              <a:t>обумовлює</a:t>
            </a:r>
            <a:r>
              <a:rPr lang="ru-RU" dirty="0"/>
              <a:t> </a:t>
            </a:r>
            <a:r>
              <a:rPr lang="ru-RU" dirty="0" err="1"/>
              <a:t>постійне</a:t>
            </a:r>
            <a:r>
              <a:rPr lang="ru-RU" dirty="0"/>
              <a:t> </a:t>
            </a:r>
            <a:r>
              <a:rPr lang="ru-RU" dirty="0" err="1"/>
              <a:t>подразнення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рецепторів</a:t>
            </a:r>
            <a:r>
              <a:rPr lang="ru-RU" dirty="0"/>
              <a:t>, </a:t>
            </a:r>
            <a:r>
              <a:rPr lang="ru-RU" dirty="0" err="1"/>
              <a:t>викликаючи</a:t>
            </a:r>
            <a:r>
              <a:rPr lang="ru-RU" dirty="0"/>
              <a:t> </a:t>
            </a:r>
            <a:r>
              <a:rPr lang="ru-RU" dirty="0" err="1"/>
              <a:t>рефлекторний</a:t>
            </a:r>
            <a:r>
              <a:rPr lang="ru-RU" dirty="0"/>
              <a:t> </a:t>
            </a:r>
            <a:r>
              <a:rPr lang="ru-RU" dirty="0" err="1"/>
              <a:t>розлад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шлунка</a:t>
            </a:r>
            <a:r>
              <a:rPr lang="ru-RU" dirty="0"/>
              <a:t>, </a:t>
            </a:r>
            <a:r>
              <a:rPr lang="ru-RU" dirty="0" err="1"/>
              <a:t>дванадцятипалої</a:t>
            </a:r>
            <a:r>
              <a:rPr lang="ru-RU" dirty="0"/>
              <a:t> кишки, а </a:t>
            </a:r>
            <a:r>
              <a:rPr lang="ru-RU" dirty="0" err="1"/>
              <a:t>також</a:t>
            </a:r>
            <a:r>
              <a:rPr lang="ru-RU" dirty="0"/>
              <a:t> ЦНС.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в </a:t>
            </a:r>
            <a:r>
              <a:rPr lang="ru-RU" dirty="0" err="1"/>
              <a:t>патогенезі</a:t>
            </a:r>
            <a:r>
              <a:rPr lang="ru-RU" dirty="0"/>
              <a:t> </a:t>
            </a:r>
            <a:r>
              <a:rPr lang="ru-RU" dirty="0" err="1"/>
              <a:t>трихоцефальозу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сенсибілізація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метаболітами</a:t>
            </a:r>
            <a:r>
              <a:rPr lang="ru-RU" dirty="0"/>
              <a:t> паразита.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Клініка</a:t>
            </a:r>
            <a:r>
              <a:rPr lang="ru-RU" dirty="0"/>
              <a:t>. </a:t>
            </a:r>
            <a:r>
              <a:rPr lang="ru-RU" dirty="0" err="1"/>
              <a:t>Слабка</a:t>
            </a:r>
            <a:r>
              <a:rPr lang="ru-RU" dirty="0"/>
              <a:t> </a:t>
            </a:r>
            <a:r>
              <a:rPr lang="ru-RU" dirty="0" err="1"/>
              <a:t>інвазія</a:t>
            </a:r>
            <a:r>
              <a:rPr lang="ru-RU" dirty="0"/>
              <a:t> </a:t>
            </a:r>
            <a:r>
              <a:rPr lang="ru-RU" dirty="0" err="1"/>
              <a:t>волосоголовцями</a:t>
            </a:r>
            <a:r>
              <a:rPr lang="ru-RU" dirty="0"/>
              <a:t> не </a:t>
            </a:r>
            <a:r>
              <a:rPr lang="ru-RU" dirty="0" err="1"/>
              <a:t>викликає</a:t>
            </a:r>
            <a:r>
              <a:rPr lang="ru-RU" dirty="0"/>
              <a:t> тяжких </a:t>
            </a:r>
            <a:r>
              <a:rPr lang="ru-RU" dirty="0" err="1"/>
              <a:t>уражень</a:t>
            </a:r>
            <a:r>
              <a:rPr lang="ru-RU" dirty="0"/>
              <a:t> в </a:t>
            </a:r>
            <a:r>
              <a:rPr lang="ru-RU" dirty="0" err="1"/>
              <a:t>товстій</a:t>
            </a:r>
            <a:r>
              <a:rPr lang="ru-RU" dirty="0"/>
              <a:t> </a:t>
            </a:r>
            <a:r>
              <a:rPr lang="ru-RU" dirty="0" err="1"/>
              <a:t>кишці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протікає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субклінічно</a:t>
            </a:r>
            <a:r>
              <a:rPr lang="ru-RU" dirty="0"/>
              <a:t>. При </a:t>
            </a:r>
            <a:r>
              <a:rPr lang="ru-RU" dirty="0" err="1"/>
              <a:t>значній</a:t>
            </a:r>
            <a:r>
              <a:rPr lang="ru-RU" dirty="0"/>
              <a:t> </a:t>
            </a:r>
            <a:r>
              <a:rPr lang="ru-RU" dirty="0" err="1"/>
              <a:t>інвазії</a:t>
            </a:r>
            <a:r>
              <a:rPr lang="ru-RU" dirty="0"/>
              <a:t> </a:t>
            </a:r>
            <a:r>
              <a:rPr lang="ru-RU" dirty="0" err="1"/>
              <a:t>основними</a:t>
            </a:r>
            <a:r>
              <a:rPr lang="ru-RU" dirty="0"/>
              <a:t> симптомами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нудота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блювота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апетиту</a:t>
            </a:r>
            <a:r>
              <a:rPr lang="ru-RU" dirty="0"/>
              <a:t>, </a:t>
            </a:r>
            <a:r>
              <a:rPr lang="ru-RU" dirty="0" err="1"/>
              <a:t>слинотеча</a:t>
            </a:r>
            <a:r>
              <a:rPr lang="ru-RU" dirty="0"/>
              <a:t>, </a:t>
            </a:r>
            <a:r>
              <a:rPr lang="ru-RU" dirty="0" err="1"/>
              <a:t>біль</a:t>
            </a:r>
            <a:r>
              <a:rPr lang="ru-RU" dirty="0"/>
              <a:t> в </a:t>
            </a:r>
            <a:r>
              <a:rPr lang="ru-RU" dirty="0" err="1"/>
              <a:t>животі</a:t>
            </a:r>
            <a:r>
              <a:rPr lang="ru-RU" dirty="0"/>
              <a:t>, яка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локалізується</a:t>
            </a:r>
            <a:r>
              <a:rPr lang="ru-RU" dirty="0"/>
              <a:t> в </a:t>
            </a:r>
            <a:r>
              <a:rPr lang="ru-RU" dirty="0" err="1"/>
              <a:t>правої</a:t>
            </a:r>
            <a:r>
              <a:rPr lang="ru-RU" dirty="0"/>
              <a:t> </a:t>
            </a:r>
            <a:r>
              <a:rPr lang="ru-RU" dirty="0" err="1"/>
              <a:t>клубовій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, метеоризм. </a:t>
            </a:r>
            <a:r>
              <a:rPr lang="ru-RU" dirty="0" err="1"/>
              <a:t>Хворі</a:t>
            </a:r>
            <a:r>
              <a:rPr lang="ru-RU" dirty="0"/>
              <a:t> часто </a:t>
            </a:r>
            <a:r>
              <a:rPr lang="ru-RU" dirty="0" err="1"/>
              <a:t>відзначають</a:t>
            </a:r>
            <a:r>
              <a:rPr lang="ru-RU" dirty="0"/>
              <a:t> </a:t>
            </a:r>
            <a:r>
              <a:rPr lang="ru-RU" dirty="0" err="1"/>
              <a:t>дратівливість</a:t>
            </a:r>
            <a:r>
              <a:rPr lang="ru-RU" dirty="0"/>
              <a:t>, </a:t>
            </a:r>
            <a:r>
              <a:rPr lang="ru-RU" dirty="0" err="1"/>
              <a:t>безсоння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. При </a:t>
            </a:r>
            <a:r>
              <a:rPr lang="ru-RU" dirty="0" err="1"/>
              <a:t>трихоцефальозі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нестійкі</a:t>
            </a:r>
            <a:r>
              <a:rPr lang="ru-RU" dirty="0"/>
              <a:t> </a:t>
            </a:r>
            <a:r>
              <a:rPr lang="ru-RU" dirty="0" err="1"/>
              <a:t>випорожнення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помірна</a:t>
            </a:r>
            <a:r>
              <a:rPr lang="ru-RU" dirty="0"/>
              <a:t> </a:t>
            </a:r>
            <a:r>
              <a:rPr lang="ru-RU" dirty="0" err="1"/>
              <a:t>діарея</a:t>
            </a:r>
            <a:r>
              <a:rPr lang="ru-RU" dirty="0"/>
              <a:t>, яка </a:t>
            </a:r>
            <a:r>
              <a:rPr lang="ru-RU" dirty="0" err="1"/>
              <a:t>обумовлена</a:t>
            </a:r>
            <a:r>
              <a:rPr lang="ru-RU" dirty="0"/>
              <a:t>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порушенням</a:t>
            </a:r>
            <a:r>
              <a:rPr lang="ru-RU" dirty="0"/>
              <a:t> </a:t>
            </a:r>
            <a:r>
              <a:rPr lang="ru-RU" dirty="0" err="1"/>
              <a:t>всмоктування</a:t>
            </a:r>
            <a:r>
              <a:rPr lang="ru-RU" dirty="0"/>
              <a:t> води в </a:t>
            </a:r>
            <a:r>
              <a:rPr lang="ru-RU" dirty="0" err="1"/>
              <a:t>товстій</a:t>
            </a:r>
            <a:r>
              <a:rPr lang="ru-RU" dirty="0"/>
              <a:t> </a:t>
            </a:r>
            <a:r>
              <a:rPr lang="ru-RU" dirty="0" err="1"/>
              <a:t>кишці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подразнення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рецепторів</a:t>
            </a:r>
            <a:r>
              <a:rPr lang="ru-RU" dirty="0"/>
              <a:t>. При </a:t>
            </a:r>
            <a:r>
              <a:rPr lang="ru-RU" dirty="0" err="1"/>
              <a:t>дослідженні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(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)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помірну</a:t>
            </a:r>
            <a:r>
              <a:rPr lang="ru-RU" dirty="0"/>
              <a:t> </a:t>
            </a:r>
            <a:r>
              <a:rPr lang="ru-RU" dirty="0" err="1"/>
              <a:t>еозинофілію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гіпохромну</a:t>
            </a:r>
            <a:r>
              <a:rPr lang="ru-RU" dirty="0"/>
              <a:t> </a:t>
            </a:r>
            <a:r>
              <a:rPr lang="ru-RU" dirty="0" err="1"/>
              <a:t>анемію</a:t>
            </a:r>
            <a:r>
              <a:rPr lang="ru-RU" dirty="0"/>
              <a:t>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Ускладнення</a:t>
            </a:r>
            <a:r>
              <a:rPr lang="ru-RU" dirty="0"/>
              <a:t>. </a:t>
            </a:r>
            <a:r>
              <a:rPr lang="ru-RU" dirty="0" err="1"/>
              <a:t>Проктосигмоїдит</a:t>
            </a:r>
            <a:r>
              <a:rPr lang="ru-RU" dirty="0"/>
              <a:t>, </a:t>
            </a:r>
            <a:r>
              <a:rPr lang="ru-RU" dirty="0" err="1"/>
              <a:t>випадіння</a:t>
            </a:r>
            <a:r>
              <a:rPr lang="ru-RU" dirty="0"/>
              <a:t> </a:t>
            </a:r>
            <a:r>
              <a:rPr lang="ru-RU" dirty="0" err="1"/>
              <a:t>прямої</a:t>
            </a:r>
            <a:r>
              <a:rPr lang="ru-RU" dirty="0"/>
              <a:t> кишки, </a:t>
            </a:r>
            <a:r>
              <a:rPr lang="ru-RU" dirty="0" err="1"/>
              <a:t>апендицит</a:t>
            </a:r>
            <a:r>
              <a:rPr lang="ru-RU" dirty="0"/>
              <a:t>, </a:t>
            </a:r>
            <a:r>
              <a:rPr lang="ru-RU" dirty="0" err="1"/>
              <a:t>гіпохромна</a:t>
            </a:r>
            <a:r>
              <a:rPr lang="ru-RU" dirty="0"/>
              <a:t> </a:t>
            </a:r>
            <a:r>
              <a:rPr lang="ru-RU" dirty="0" err="1"/>
              <a:t>анемія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Специфічна</a:t>
            </a:r>
            <a:r>
              <a:rPr lang="ru-RU" dirty="0"/>
              <a:t> </a:t>
            </a:r>
            <a:r>
              <a:rPr lang="ru-RU" dirty="0" err="1"/>
              <a:t>діагностика</a:t>
            </a:r>
            <a:r>
              <a:rPr lang="ru-RU" dirty="0"/>
              <a:t> </a:t>
            </a:r>
            <a:r>
              <a:rPr lang="ru-RU" dirty="0" err="1"/>
              <a:t>заснована</a:t>
            </a:r>
            <a:r>
              <a:rPr lang="ru-RU" dirty="0"/>
              <a:t> на </a:t>
            </a:r>
            <a:r>
              <a:rPr lang="ru-RU" dirty="0" err="1"/>
              <a:t>виявленні</a:t>
            </a:r>
            <a:r>
              <a:rPr lang="ru-RU" dirty="0"/>
              <a:t> </a:t>
            </a:r>
            <a:r>
              <a:rPr lang="ru-RU" dirty="0" err="1"/>
              <a:t>яєць</a:t>
            </a:r>
            <a:r>
              <a:rPr lang="ru-RU" dirty="0"/>
              <a:t> </a:t>
            </a:r>
            <a:r>
              <a:rPr lang="ru-RU" dirty="0" err="1"/>
              <a:t>волосоголовця</a:t>
            </a:r>
            <a:r>
              <a:rPr lang="ru-RU" dirty="0"/>
              <a:t> в </a:t>
            </a:r>
            <a:r>
              <a:rPr lang="ru-RU" dirty="0" err="1"/>
              <a:t>фекаліях</a:t>
            </a:r>
            <a:r>
              <a:rPr lang="ru-RU" dirty="0"/>
              <a:t>.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збагачення</a:t>
            </a:r>
            <a:r>
              <a:rPr lang="ru-RU" dirty="0"/>
              <a:t>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паразитологічних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поспіль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Лікування</a:t>
            </a:r>
            <a:r>
              <a:rPr lang="ru-RU" dirty="0"/>
              <a:t>.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віддають</a:t>
            </a:r>
            <a:r>
              <a:rPr lang="ru-RU" dirty="0"/>
              <a:t> </a:t>
            </a:r>
            <a:r>
              <a:rPr lang="ru-RU" dirty="0" err="1"/>
              <a:t>мебендазолу</a:t>
            </a:r>
            <a:r>
              <a:rPr lang="ru-RU" dirty="0"/>
              <a:t> (в </a:t>
            </a:r>
            <a:r>
              <a:rPr lang="ru-RU" dirty="0" err="1"/>
              <a:t>дозі</a:t>
            </a:r>
            <a:r>
              <a:rPr lang="ru-RU" dirty="0"/>
              <a:t> 0,1 г одноразово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), </a:t>
            </a:r>
            <a:r>
              <a:rPr lang="ru-RU" dirty="0" err="1"/>
              <a:t>медамін</a:t>
            </a:r>
            <a:r>
              <a:rPr lang="ru-RU" dirty="0"/>
              <a:t> (10 мг / кг, курс - 3 </a:t>
            </a:r>
            <a:r>
              <a:rPr lang="ru-RU" dirty="0" err="1"/>
              <a:t>дні</a:t>
            </a:r>
            <a:r>
              <a:rPr lang="ru-RU" dirty="0"/>
              <a:t>), </a:t>
            </a:r>
            <a:r>
              <a:rPr lang="ru-RU" dirty="0" err="1"/>
              <a:t>альбендазолу</a:t>
            </a:r>
            <a:r>
              <a:rPr lang="ru-RU" dirty="0"/>
              <a:t> (0,4 г одноразово). Так як </a:t>
            </a:r>
            <a:r>
              <a:rPr lang="ru-RU" dirty="0" err="1"/>
              <a:t>волосоголовці</a:t>
            </a:r>
            <a:r>
              <a:rPr lang="ru-RU" dirty="0"/>
              <a:t> </a:t>
            </a:r>
            <a:r>
              <a:rPr lang="ru-RU" dirty="0" err="1"/>
              <a:t>пристосувалися</a:t>
            </a:r>
            <a:r>
              <a:rPr lang="ru-RU" dirty="0"/>
              <a:t> до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анаеробних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,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</a:t>
            </a:r>
            <a:r>
              <a:rPr lang="ru-RU" dirty="0" err="1"/>
              <a:t>згубний</a:t>
            </a:r>
            <a:r>
              <a:rPr lang="ru-RU" dirty="0"/>
              <a:t> для них. Тому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зволоженого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призначають</a:t>
            </a:r>
            <a:r>
              <a:rPr lang="ru-RU" dirty="0"/>
              <a:t> </a:t>
            </a:r>
            <a:r>
              <a:rPr lang="en-US" dirty="0"/>
              <a:t>per rectum </a:t>
            </a:r>
            <a:r>
              <a:rPr lang="ru-RU" dirty="0"/>
              <a:t>курсом 5-7 </a:t>
            </a:r>
            <a:r>
              <a:rPr lang="ru-RU" dirty="0" err="1"/>
              <a:t>днів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Профілактика</a:t>
            </a:r>
            <a:r>
              <a:rPr lang="ru-RU" dirty="0"/>
              <a:t>. </a:t>
            </a:r>
            <a:r>
              <a:rPr lang="ru-RU" dirty="0" err="1"/>
              <a:t>Своєчасне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інвазованих</a:t>
            </a:r>
            <a:r>
              <a:rPr lang="ru-RU" dirty="0"/>
              <a:t> людей,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фекального </a:t>
            </a:r>
            <a:r>
              <a:rPr lang="ru-RU" dirty="0" err="1"/>
              <a:t>забруднення</a:t>
            </a:r>
            <a:r>
              <a:rPr lang="ru-RU" dirty="0"/>
              <a:t>, </a:t>
            </a:r>
            <a:r>
              <a:rPr lang="ru-RU" dirty="0" err="1"/>
              <a:t>дотримання</a:t>
            </a:r>
            <a:r>
              <a:rPr lang="ru-RU" dirty="0"/>
              <a:t> правил </a:t>
            </a:r>
            <a:r>
              <a:rPr lang="ru-RU" dirty="0" err="1"/>
              <a:t>особистої</a:t>
            </a:r>
            <a:r>
              <a:rPr lang="ru-RU" dirty="0"/>
              <a:t> </a:t>
            </a:r>
            <a:r>
              <a:rPr lang="ru-RU" dirty="0" err="1"/>
              <a:t>гігієни</a:t>
            </a:r>
            <a:r>
              <a:rPr lang="ru-RU" dirty="0"/>
              <a:t>, </a:t>
            </a:r>
            <a:r>
              <a:rPr lang="ru-RU" dirty="0" err="1"/>
              <a:t>ретельне</a:t>
            </a:r>
            <a:r>
              <a:rPr lang="ru-RU" dirty="0"/>
              <a:t> </a:t>
            </a:r>
            <a:r>
              <a:rPr lang="ru-RU" dirty="0" err="1"/>
              <a:t>миття</a:t>
            </a:r>
            <a:r>
              <a:rPr lang="ru-RU" dirty="0"/>
              <a:t> </a:t>
            </a:r>
            <a:r>
              <a:rPr lang="ru-RU" dirty="0" err="1"/>
              <a:t>овочів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фруктів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Трихінельоз</a:t>
            </a:r>
            <a:r>
              <a:rPr lang="ru-RU" b="1" dirty="0"/>
              <a:t> - </a:t>
            </a:r>
            <a:r>
              <a:rPr lang="ru-RU" b="1" dirty="0" err="1"/>
              <a:t>пероральний</a:t>
            </a:r>
            <a:r>
              <a:rPr lang="ru-RU" b="1" dirty="0"/>
              <a:t> </a:t>
            </a:r>
            <a:r>
              <a:rPr lang="ru-RU" b="1" dirty="0" err="1"/>
              <a:t>біогельмінтоз</a:t>
            </a:r>
            <a:r>
              <a:rPr lang="ru-RU" b="1" dirty="0"/>
              <a:t>, </a:t>
            </a:r>
            <a:r>
              <a:rPr lang="ru-RU" b="1" dirty="0" err="1"/>
              <a:t>супроводжується</a:t>
            </a:r>
            <a:r>
              <a:rPr lang="ru-RU" b="1" dirty="0"/>
              <a:t> лихоманкою, </a:t>
            </a:r>
            <a:r>
              <a:rPr lang="ru-RU" b="1" dirty="0" err="1"/>
              <a:t>м'язовим</a:t>
            </a:r>
            <a:r>
              <a:rPr lang="ru-RU" b="1" dirty="0"/>
              <a:t> </a:t>
            </a:r>
            <a:r>
              <a:rPr lang="ru-RU" b="1" dirty="0" err="1"/>
              <a:t>болем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алергічними</a:t>
            </a:r>
            <a:r>
              <a:rPr lang="ru-RU" b="1" dirty="0"/>
              <a:t> </a:t>
            </a:r>
            <a:r>
              <a:rPr lang="ru-RU" b="1" dirty="0" err="1"/>
              <a:t>проявами</a:t>
            </a:r>
            <a:r>
              <a:rPr lang="ru-RU" b="1" dirty="0"/>
              <a:t>. </a:t>
            </a:r>
          </a:p>
          <a:p>
            <a:pPr algn="just"/>
            <a:r>
              <a:rPr lang="ru-RU" dirty="0" err="1"/>
              <a:t>Етіологія</a:t>
            </a:r>
            <a:r>
              <a:rPr lang="ru-RU" dirty="0"/>
              <a:t>. </a:t>
            </a:r>
            <a:r>
              <a:rPr lang="ru-RU" dirty="0" err="1"/>
              <a:t>Збудник</a:t>
            </a:r>
            <a:r>
              <a:rPr lang="ru-RU" dirty="0"/>
              <a:t> </a:t>
            </a:r>
            <a:r>
              <a:rPr lang="en-US" dirty="0" err="1"/>
              <a:t>Trichinella</a:t>
            </a:r>
            <a:r>
              <a:rPr lang="en-US" dirty="0"/>
              <a:t> </a:t>
            </a:r>
            <a:r>
              <a:rPr lang="en-US" dirty="0" err="1"/>
              <a:t>spiralis</a:t>
            </a:r>
            <a:r>
              <a:rPr lang="en-US" dirty="0"/>
              <a:t>. </a:t>
            </a:r>
            <a:r>
              <a:rPr lang="ru-RU" dirty="0" err="1"/>
              <a:t>Довжина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самки - 1,5-0,8 мм до </a:t>
            </a:r>
            <a:r>
              <a:rPr lang="ru-RU" dirty="0" err="1"/>
              <a:t>запліднення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4,4 мм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запліднення</a:t>
            </a:r>
            <a:r>
              <a:rPr lang="ru-RU" dirty="0"/>
              <a:t>, </a:t>
            </a:r>
            <a:r>
              <a:rPr lang="ru-RU" dirty="0" err="1"/>
              <a:t>довжина</a:t>
            </a:r>
            <a:r>
              <a:rPr lang="ru-RU" dirty="0"/>
              <a:t> </a:t>
            </a:r>
            <a:r>
              <a:rPr lang="ru-RU" dirty="0" err="1"/>
              <a:t>самця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2,2 мм. </a:t>
            </a:r>
            <a:r>
              <a:rPr lang="ru-RU" dirty="0" err="1"/>
              <a:t>Тіло</a:t>
            </a:r>
            <a:r>
              <a:rPr lang="ru-RU" dirty="0"/>
              <a:t> паразита </a:t>
            </a:r>
            <a:r>
              <a:rPr lang="ru-RU" dirty="0" err="1"/>
              <a:t>округле</a:t>
            </a:r>
            <a:r>
              <a:rPr lang="ru-RU" dirty="0"/>
              <a:t>, </a:t>
            </a:r>
            <a:r>
              <a:rPr lang="ru-RU" dirty="0" err="1"/>
              <a:t>звужене</a:t>
            </a:r>
            <a:r>
              <a:rPr lang="ru-RU" dirty="0"/>
              <a:t> </a:t>
            </a:r>
            <a:r>
              <a:rPr lang="ru-RU" dirty="0" err="1"/>
              <a:t>спереду</a:t>
            </a:r>
            <a:r>
              <a:rPr lang="ru-RU" dirty="0"/>
              <a:t>. </a:t>
            </a:r>
            <a:r>
              <a:rPr lang="ru-RU" dirty="0" err="1"/>
              <a:t>Самці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запліднення</a:t>
            </a:r>
            <a:r>
              <a:rPr lang="ru-RU" dirty="0"/>
              <a:t> самок гинуть. Один </a:t>
            </a:r>
            <a:r>
              <a:rPr lang="ru-RU" dirty="0" err="1"/>
              <a:t>і</a:t>
            </a:r>
            <a:r>
              <a:rPr lang="ru-RU" dirty="0"/>
              <a:t> той же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служить для </a:t>
            </a:r>
            <a:r>
              <a:rPr lang="ru-RU" dirty="0" err="1"/>
              <a:t>трихінел</a:t>
            </a:r>
            <a:r>
              <a:rPr lang="ru-RU" dirty="0"/>
              <a:t> </a:t>
            </a:r>
            <a:r>
              <a:rPr lang="ru-RU" dirty="0" err="1"/>
              <a:t>остаточним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проміжним</a:t>
            </a:r>
            <a:r>
              <a:rPr lang="ru-RU" dirty="0"/>
              <a:t> господарем.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43719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92080" y="2996952"/>
            <a:ext cx="2988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Збудник</a:t>
            </a:r>
            <a:r>
              <a:rPr lang="ru-RU" dirty="0"/>
              <a:t> </a:t>
            </a:r>
            <a:r>
              <a:rPr lang="en-US" dirty="0" err="1"/>
              <a:t>Trichinella</a:t>
            </a:r>
            <a:r>
              <a:rPr lang="en-US" dirty="0"/>
              <a:t> </a:t>
            </a:r>
            <a:r>
              <a:rPr lang="en-US" dirty="0" err="1"/>
              <a:t>spiralis</a:t>
            </a:r>
            <a:r>
              <a:rPr lang="en-US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Трематоди</a:t>
            </a:r>
            <a:r>
              <a:rPr lang="ru-RU" sz="2400" dirty="0"/>
              <a:t> (</a:t>
            </a:r>
            <a:r>
              <a:rPr lang="ru-RU" sz="2400" dirty="0" err="1"/>
              <a:t>опісторхоз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/>
              <a:t>.) - </a:t>
            </a:r>
            <a:r>
              <a:rPr lang="ru-RU" sz="2400" dirty="0" err="1"/>
              <a:t>група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викликаються</a:t>
            </a:r>
            <a:r>
              <a:rPr lang="ru-RU" sz="2400" dirty="0"/>
              <a:t> </a:t>
            </a:r>
            <a:r>
              <a:rPr lang="ru-RU" sz="2400" dirty="0" err="1"/>
              <a:t>сисунами</a:t>
            </a:r>
            <a:r>
              <a:rPr lang="ru-RU" sz="2400" dirty="0"/>
              <a:t>. </a:t>
            </a:r>
            <a:r>
              <a:rPr lang="ru-RU" sz="2400" dirty="0" err="1"/>
              <a:t>Трематоди</a:t>
            </a:r>
            <a:r>
              <a:rPr lang="ru-RU" sz="2400" dirty="0"/>
              <a:t> невеликого </a:t>
            </a:r>
            <a:r>
              <a:rPr lang="ru-RU" sz="2400" dirty="0" err="1"/>
              <a:t>розміру</a:t>
            </a:r>
            <a:r>
              <a:rPr lang="ru-RU" sz="2400" dirty="0"/>
              <a:t> (до 1 мм),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листоподібну</a:t>
            </a:r>
            <a:r>
              <a:rPr lang="ru-RU" sz="2400" dirty="0"/>
              <a:t> форму </a:t>
            </a:r>
            <a:r>
              <a:rPr lang="ru-RU" sz="2400" dirty="0" err="1"/>
              <a:t>тіла</a:t>
            </a:r>
            <a:r>
              <a:rPr lang="ru-RU" sz="2400" dirty="0"/>
              <a:t>, </a:t>
            </a:r>
            <a:r>
              <a:rPr lang="ru-RU" sz="2400" dirty="0" err="1"/>
              <a:t>травну</a:t>
            </a:r>
            <a:r>
              <a:rPr lang="ru-RU" sz="2400" dirty="0"/>
              <a:t> систему, </a:t>
            </a:r>
            <a:r>
              <a:rPr lang="ru-RU" sz="2400" dirty="0" err="1"/>
              <a:t>гермафродити</a:t>
            </a:r>
            <a:r>
              <a:rPr lang="ru-RU" sz="2400" dirty="0"/>
              <a:t> (</a:t>
            </a:r>
            <a:r>
              <a:rPr lang="ru-RU" sz="2400" dirty="0" err="1"/>
              <a:t>крім</a:t>
            </a:r>
            <a:r>
              <a:rPr lang="ru-RU" sz="2400" dirty="0"/>
              <a:t> шистосом). </a:t>
            </a:r>
            <a:r>
              <a:rPr lang="ru-RU" sz="2400" dirty="0" smtClean="0"/>
              <a:t>Хвора </a:t>
            </a:r>
            <a:r>
              <a:rPr lang="ru-RU" sz="2400" dirty="0" err="1"/>
              <a:t>людина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заразною - </a:t>
            </a:r>
            <a:r>
              <a:rPr lang="ru-RU" sz="2400" dirty="0" err="1"/>
              <a:t>контагіозною</a:t>
            </a:r>
            <a:r>
              <a:rPr lang="ru-RU" sz="2400" dirty="0"/>
              <a:t> для </a:t>
            </a:r>
            <a:r>
              <a:rPr lang="ru-RU" sz="2400" dirty="0" err="1"/>
              <a:t>оточуючих</a:t>
            </a:r>
            <a:r>
              <a:rPr lang="ru-RU" sz="2400" dirty="0"/>
              <a:t>, </a:t>
            </a:r>
            <a:r>
              <a:rPr lang="ru-RU" sz="2400" dirty="0" err="1"/>
              <a:t>і</a:t>
            </a:r>
            <a:r>
              <a:rPr lang="ru-RU" sz="2400" dirty="0"/>
              <a:t> не заразною - не </a:t>
            </a:r>
            <a:r>
              <a:rPr lang="ru-RU" sz="2400" dirty="0" err="1"/>
              <a:t>контагіозною</a:t>
            </a:r>
            <a:r>
              <a:rPr lang="ru-RU" sz="2400" dirty="0"/>
              <a:t>. При </a:t>
            </a:r>
            <a:r>
              <a:rPr lang="ru-RU" sz="2400" dirty="0" err="1"/>
              <a:t>неконтагіозних</a:t>
            </a:r>
            <a:r>
              <a:rPr lang="ru-RU" sz="2400" dirty="0"/>
              <a:t> </a:t>
            </a:r>
            <a:r>
              <a:rPr lang="ru-RU" sz="2400" dirty="0" err="1"/>
              <a:t>гельмінтозах</a:t>
            </a:r>
            <a:r>
              <a:rPr lang="ru-RU" sz="2400" dirty="0"/>
              <a:t> </a:t>
            </a:r>
            <a:r>
              <a:rPr lang="ru-RU" sz="2400" dirty="0" err="1"/>
              <a:t>прямий</a:t>
            </a:r>
            <a:r>
              <a:rPr lang="ru-RU" sz="2400" dirty="0"/>
              <a:t> контакт </a:t>
            </a:r>
            <a:r>
              <a:rPr lang="ru-RU" sz="2400" dirty="0" err="1"/>
              <a:t>здорової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хворим</a:t>
            </a:r>
            <a:r>
              <a:rPr lang="ru-RU" sz="2400" dirty="0"/>
              <a:t> </a:t>
            </a:r>
            <a:r>
              <a:rPr lang="ru-RU" sz="2400" dirty="0" err="1"/>
              <a:t>безпечний</a:t>
            </a:r>
            <a:r>
              <a:rPr lang="ru-RU" sz="2400" dirty="0"/>
              <a:t>, тому </a:t>
            </a:r>
            <a:r>
              <a:rPr lang="ru-RU" sz="2400" dirty="0" err="1"/>
              <a:t>що</a:t>
            </a:r>
            <a:r>
              <a:rPr lang="ru-RU" sz="2400" dirty="0"/>
              <a:t> хвора </a:t>
            </a:r>
            <a:r>
              <a:rPr lang="ru-RU" sz="2400" dirty="0" err="1"/>
              <a:t>людина</a:t>
            </a:r>
            <a:r>
              <a:rPr lang="ru-RU" sz="2400" dirty="0"/>
              <a:t> </a:t>
            </a:r>
            <a:r>
              <a:rPr lang="ru-RU" sz="2400" dirty="0" err="1"/>
              <a:t>яйця</a:t>
            </a:r>
            <a:r>
              <a:rPr lang="ru-RU" sz="2400" dirty="0"/>
              <a:t> в </a:t>
            </a:r>
            <a:r>
              <a:rPr lang="ru-RU" sz="2400" dirty="0" err="1"/>
              <a:t>навколишнє</a:t>
            </a:r>
            <a:r>
              <a:rPr lang="ru-RU" sz="2400" dirty="0"/>
              <a:t> </a:t>
            </a:r>
            <a:r>
              <a:rPr lang="ru-RU" sz="2400" dirty="0" err="1"/>
              <a:t>середовище</a:t>
            </a:r>
            <a:r>
              <a:rPr lang="ru-RU" sz="2400" dirty="0"/>
              <a:t> </a:t>
            </a:r>
            <a:r>
              <a:rPr lang="ru-RU" sz="2400" dirty="0" err="1"/>
              <a:t>виділяє</a:t>
            </a:r>
            <a:r>
              <a:rPr lang="ru-RU" sz="2400" dirty="0"/>
              <a:t> </a:t>
            </a:r>
            <a:r>
              <a:rPr lang="ru-RU" sz="2400" dirty="0" err="1"/>
              <a:t>неінвазивними</a:t>
            </a:r>
            <a:r>
              <a:rPr lang="ru-RU" sz="2400" dirty="0"/>
              <a:t>. В одних </a:t>
            </a:r>
            <a:r>
              <a:rPr lang="ru-RU" sz="2400" dirty="0" err="1"/>
              <a:t>випадках</a:t>
            </a:r>
            <a:r>
              <a:rPr lang="ru-RU" sz="2400" dirty="0"/>
              <a:t> (</a:t>
            </a:r>
            <a:r>
              <a:rPr lang="ru-RU" sz="2400" dirty="0" err="1"/>
              <a:t>дифілоботріоз</a:t>
            </a:r>
            <a:r>
              <a:rPr lang="ru-RU" sz="2400" dirty="0"/>
              <a:t>, </a:t>
            </a:r>
            <a:r>
              <a:rPr lang="ru-RU" sz="2400" dirty="0" err="1"/>
              <a:t>теніаринхоз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ін</a:t>
            </a:r>
            <a:r>
              <a:rPr lang="ru-RU" sz="2400" dirty="0"/>
              <a:t>.) для </a:t>
            </a:r>
            <a:r>
              <a:rPr lang="ru-RU" sz="2400" dirty="0" err="1"/>
              <a:t>дозрівання</a:t>
            </a:r>
            <a:r>
              <a:rPr lang="ru-RU" sz="2400" dirty="0"/>
              <a:t> </a:t>
            </a:r>
            <a:r>
              <a:rPr lang="ru-RU" sz="2400" dirty="0" err="1"/>
              <a:t>яєць</a:t>
            </a:r>
            <a:r>
              <a:rPr lang="ru-RU" sz="2400" dirty="0"/>
              <a:t> </a:t>
            </a:r>
            <a:r>
              <a:rPr lang="ru-RU" sz="2400" dirty="0" err="1"/>
              <a:t>необхідні</a:t>
            </a:r>
            <a:r>
              <a:rPr lang="ru-RU" sz="2400" dirty="0"/>
              <a:t> </a:t>
            </a:r>
            <a:r>
              <a:rPr lang="ru-RU" sz="2400" dirty="0" err="1"/>
              <a:t>проміжні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додаткові</a:t>
            </a:r>
            <a:r>
              <a:rPr lang="ru-RU" sz="2400" dirty="0"/>
              <a:t> </a:t>
            </a:r>
            <a:r>
              <a:rPr lang="ru-RU" sz="2400" dirty="0" err="1"/>
              <a:t>господарі</a:t>
            </a:r>
            <a:r>
              <a:rPr lang="ru-RU" sz="2400" dirty="0"/>
              <a:t>, в </a:t>
            </a:r>
            <a:r>
              <a:rPr lang="ru-RU" sz="2400" dirty="0" err="1"/>
              <a:t>інших</a:t>
            </a:r>
            <a:r>
              <a:rPr lang="ru-RU" sz="2400" dirty="0"/>
              <a:t> (аскаридоз, </a:t>
            </a:r>
            <a:r>
              <a:rPr lang="ru-RU" sz="2400" dirty="0" err="1"/>
              <a:t>анкілостомідоз</a:t>
            </a:r>
            <a:r>
              <a:rPr lang="ru-RU" sz="2400" dirty="0"/>
              <a:t>) - </a:t>
            </a:r>
            <a:r>
              <a:rPr lang="ru-RU" sz="2400" dirty="0" err="1"/>
              <a:t>дозрівання</a:t>
            </a:r>
            <a:r>
              <a:rPr lang="ru-RU" sz="2400" dirty="0"/>
              <a:t> </a:t>
            </a:r>
            <a:r>
              <a:rPr lang="ru-RU" sz="2400" dirty="0" err="1"/>
              <a:t>яєць</a:t>
            </a:r>
            <a:r>
              <a:rPr lang="ru-RU" sz="2400" dirty="0"/>
              <a:t> </a:t>
            </a:r>
            <a:r>
              <a:rPr lang="ru-RU" sz="2400" dirty="0" err="1"/>
              <a:t>йде</a:t>
            </a:r>
            <a:r>
              <a:rPr lang="ru-RU" sz="2400" dirty="0"/>
              <a:t> </a:t>
            </a:r>
            <a:r>
              <a:rPr lang="ru-RU" sz="2400" dirty="0" err="1"/>
              <a:t>тривалий</a:t>
            </a:r>
            <a:r>
              <a:rPr lang="ru-RU" sz="2400" dirty="0"/>
              <a:t> час в </a:t>
            </a:r>
            <a:r>
              <a:rPr lang="ru-RU" sz="2400" dirty="0" err="1"/>
              <a:t>навколишньому</a:t>
            </a:r>
            <a:r>
              <a:rPr lang="ru-RU" sz="2400" dirty="0"/>
              <a:t> </a:t>
            </a:r>
            <a:r>
              <a:rPr lang="ru-RU" sz="2400" dirty="0" err="1"/>
              <a:t>середовищі</a:t>
            </a:r>
            <a:r>
              <a:rPr lang="ru-RU" sz="2400" dirty="0"/>
              <a:t>, </a:t>
            </a:r>
            <a:r>
              <a:rPr lang="ru-RU" sz="2400" dirty="0" err="1"/>
              <a:t>найчастіше</a:t>
            </a:r>
            <a:r>
              <a:rPr lang="ru-RU" sz="2400" dirty="0"/>
              <a:t> </a:t>
            </a:r>
            <a:r>
              <a:rPr lang="ru-RU" sz="2400" dirty="0" err="1"/>
              <a:t>в</a:t>
            </a:r>
            <a:r>
              <a:rPr lang="ru-RU" sz="2400" dirty="0"/>
              <a:t> </a:t>
            </a:r>
            <a:r>
              <a:rPr lang="ru-RU" sz="2400" dirty="0" err="1"/>
              <a:t>грунті</a:t>
            </a:r>
            <a:r>
              <a:rPr lang="ru-RU" sz="2400" dirty="0"/>
              <a:t>. При </a:t>
            </a:r>
            <a:r>
              <a:rPr lang="ru-RU" sz="2400" dirty="0" err="1"/>
              <a:t>токсокарозі</a:t>
            </a:r>
            <a:r>
              <a:rPr lang="ru-RU" sz="2400" dirty="0"/>
              <a:t>, </a:t>
            </a:r>
            <a:r>
              <a:rPr lang="ru-RU" sz="2400" dirty="0" err="1"/>
              <a:t>ехінококозі</a:t>
            </a:r>
            <a:r>
              <a:rPr lang="ru-RU" sz="2400" dirty="0"/>
              <a:t>, </a:t>
            </a:r>
            <a:r>
              <a:rPr lang="ru-RU" sz="2400" dirty="0" err="1"/>
              <a:t>дирофіляриозі</a:t>
            </a:r>
            <a:r>
              <a:rPr lang="ru-RU" sz="2400" dirty="0"/>
              <a:t> хвора </a:t>
            </a:r>
            <a:r>
              <a:rPr lang="ru-RU" sz="2400" dirty="0" err="1"/>
              <a:t>людина</a:t>
            </a:r>
            <a:r>
              <a:rPr lang="ru-RU" sz="2400" dirty="0"/>
              <a:t> </a:t>
            </a:r>
            <a:r>
              <a:rPr lang="ru-RU" sz="2400" dirty="0" err="1"/>
              <a:t>є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проміжним</a:t>
            </a:r>
            <a:r>
              <a:rPr lang="ru-RU" sz="2400" dirty="0"/>
              <a:t> господарем </a:t>
            </a:r>
            <a:r>
              <a:rPr lang="ru-RU" sz="2400" dirty="0" err="1"/>
              <a:t>і</a:t>
            </a:r>
            <a:r>
              <a:rPr lang="ru-RU" sz="2400" dirty="0"/>
              <a:t> для </a:t>
            </a:r>
            <a:r>
              <a:rPr lang="ru-RU" sz="2400" dirty="0" err="1"/>
              <a:t>оточуючих</a:t>
            </a:r>
            <a:r>
              <a:rPr lang="ru-RU" sz="2400" dirty="0"/>
              <a:t> не </a:t>
            </a:r>
            <a:r>
              <a:rPr lang="ru-RU" sz="2400" dirty="0" err="1"/>
              <a:t>є</a:t>
            </a:r>
            <a:r>
              <a:rPr lang="ru-RU" sz="2400" dirty="0"/>
              <a:t> </a:t>
            </a:r>
            <a:r>
              <a:rPr lang="ru-RU" sz="2400" dirty="0" err="1"/>
              <a:t>небезпечною</a:t>
            </a:r>
            <a:r>
              <a:rPr lang="ru-RU" sz="2400" dirty="0"/>
              <a:t>. </a:t>
            </a:r>
            <a:r>
              <a:rPr lang="ru-RU" sz="2400" dirty="0" smtClean="0"/>
              <a:t>При </a:t>
            </a:r>
            <a:r>
              <a:rPr lang="ru-RU" sz="2400" dirty="0" err="1"/>
              <a:t>контагіозних</a:t>
            </a:r>
            <a:r>
              <a:rPr lang="ru-RU" sz="2400" dirty="0"/>
              <a:t> </a:t>
            </a:r>
            <a:r>
              <a:rPr lang="ru-RU" sz="2400" dirty="0" err="1"/>
              <a:t>гельмінтозах</a:t>
            </a:r>
            <a:r>
              <a:rPr lang="ru-RU" sz="2400" dirty="0"/>
              <a:t> хвора </a:t>
            </a:r>
            <a:r>
              <a:rPr lang="ru-RU" sz="2400" dirty="0" err="1"/>
              <a:t>людина</a:t>
            </a:r>
            <a:r>
              <a:rPr lang="ru-RU" sz="2400" dirty="0"/>
              <a:t> </a:t>
            </a:r>
            <a:r>
              <a:rPr lang="ru-RU" sz="2400" dirty="0" err="1"/>
              <a:t>виділяє</a:t>
            </a:r>
            <a:r>
              <a:rPr lang="ru-RU" sz="2400" dirty="0"/>
              <a:t> уже </a:t>
            </a:r>
            <a:r>
              <a:rPr lang="ru-RU" sz="2400" dirty="0" err="1"/>
              <a:t>інвазивні</a:t>
            </a:r>
            <a:r>
              <a:rPr lang="ru-RU" sz="2400" dirty="0"/>
              <a:t> </a:t>
            </a:r>
            <a:r>
              <a:rPr lang="ru-RU" sz="2400" dirty="0" err="1"/>
              <a:t>яйця</a:t>
            </a:r>
            <a:r>
              <a:rPr lang="ru-RU" sz="2400" dirty="0"/>
              <a:t> в </a:t>
            </a:r>
            <a:r>
              <a:rPr lang="ru-RU" sz="2400" dirty="0" err="1"/>
              <a:t>зовнішнє</a:t>
            </a:r>
            <a:r>
              <a:rPr lang="ru-RU" sz="2400" dirty="0"/>
              <a:t> </a:t>
            </a:r>
            <a:r>
              <a:rPr lang="ru-RU" sz="2400" dirty="0" err="1"/>
              <a:t>середовище</a:t>
            </a:r>
            <a:r>
              <a:rPr lang="ru-RU" sz="2400" dirty="0"/>
              <a:t> (</a:t>
            </a:r>
            <a:r>
              <a:rPr lang="ru-RU" sz="2400" dirty="0" err="1"/>
              <a:t>теніоз</a:t>
            </a:r>
            <a:r>
              <a:rPr lang="ru-RU" sz="2400" dirty="0"/>
              <a:t>, </a:t>
            </a:r>
            <a:r>
              <a:rPr lang="ru-RU" sz="2400" dirty="0" err="1"/>
              <a:t>стронгілоїдоз</a:t>
            </a:r>
            <a:r>
              <a:rPr lang="ru-RU" sz="2400" dirty="0"/>
              <a:t>, </a:t>
            </a:r>
            <a:r>
              <a:rPr lang="ru-RU" sz="2400" dirty="0" err="1"/>
              <a:t>гіменолепідоз</a:t>
            </a:r>
            <a:r>
              <a:rPr lang="ru-RU" sz="2400" dirty="0"/>
              <a:t>)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вже</a:t>
            </a:r>
            <a:r>
              <a:rPr lang="ru-RU" sz="2400" dirty="0"/>
              <a:t> через </a:t>
            </a:r>
            <a:r>
              <a:rPr lang="ru-RU" sz="2400" dirty="0" err="1"/>
              <a:t>кілька</a:t>
            </a:r>
            <a:r>
              <a:rPr lang="ru-RU" sz="2400" dirty="0"/>
              <a:t> годин </a:t>
            </a:r>
            <a:r>
              <a:rPr lang="ru-RU" sz="2400" dirty="0" err="1"/>
              <a:t>яйця</a:t>
            </a:r>
            <a:r>
              <a:rPr lang="ru-RU" sz="2400" dirty="0"/>
              <a:t> </a:t>
            </a:r>
            <a:r>
              <a:rPr lang="ru-RU" sz="2400" dirty="0" err="1"/>
              <a:t>стають</a:t>
            </a:r>
            <a:r>
              <a:rPr lang="ru-RU" sz="2400" dirty="0"/>
              <a:t> </a:t>
            </a:r>
            <a:r>
              <a:rPr lang="ru-RU" sz="2400" dirty="0" err="1"/>
              <a:t>інвазивними</a:t>
            </a:r>
            <a:r>
              <a:rPr lang="ru-RU" sz="2400" dirty="0"/>
              <a:t> (</a:t>
            </a:r>
            <a:r>
              <a:rPr lang="ru-RU" sz="2400" dirty="0" err="1"/>
              <a:t>ентеробіоз</a:t>
            </a:r>
            <a:r>
              <a:rPr lang="ru-RU" sz="2400" dirty="0"/>
              <a:t>).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2359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/>
              <a:t>Епідеміологія</a:t>
            </a:r>
            <a:r>
              <a:rPr lang="ru-RU" sz="1400" dirty="0"/>
              <a:t>. </a:t>
            </a:r>
            <a:r>
              <a:rPr lang="ru-RU" sz="1400" dirty="0" err="1"/>
              <a:t>Джерело</a:t>
            </a:r>
            <a:r>
              <a:rPr lang="ru-RU" sz="1400" dirty="0"/>
              <a:t> </a:t>
            </a:r>
            <a:r>
              <a:rPr lang="ru-RU" sz="1400" dirty="0" err="1"/>
              <a:t>інфекції</a:t>
            </a:r>
            <a:r>
              <a:rPr lang="ru-RU" sz="1400" dirty="0"/>
              <a:t> </a:t>
            </a:r>
            <a:r>
              <a:rPr lang="ru-RU" sz="1400" dirty="0" err="1"/>
              <a:t>домашні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дикі</a:t>
            </a:r>
            <a:r>
              <a:rPr lang="ru-RU" sz="1400" dirty="0"/>
              <a:t> </a:t>
            </a:r>
            <a:r>
              <a:rPr lang="ru-RU" sz="1400" dirty="0" err="1"/>
              <a:t>тварини</a:t>
            </a:r>
            <a:r>
              <a:rPr lang="ru-RU" sz="1400" dirty="0"/>
              <a:t>. У </a:t>
            </a:r>
            <a:r>
              <a:rPr lang="ru-RU" sz="1400" dirty="0" err="1"/>
              <a:t>природних</a:t>
            </a:r>
            <a:r>
              <a:rPr lang="ru-RU" sz="1400" dirty="0"/>
              <a:t> </a:t>
            </a:r>
            <a:r>
              <a:rPr lang="ru-RU" sz="1400" dirty="0" err="1"/>
              <a:t>вогнищах</a:t>
            </a:r>
            <a:r>
              <a:rPr lang="ru-RU" sz="1400" dirty="0"/>
              <a:t> - </a:t>
            </a:r>
            <a:r>
              <a:rPr lang="ru-RU" sz="1400" dirty="0" err="1"/>
              <a:t>дикі</a:t>
            </a:r>
            <a:r>
              <a:rPr lang="ru-RU" sz="1400" dirty="0"/>
              <a:t> </a:t>
            </a:r>
            <a:r>
              <a:rPr lang="ru-RU" sz="1400" dirty="0" err="1"/>
              <a:t>тварини</a:t>
            </a:r>
            <a:r>
              <a:rPr lang="ru-RU" sz="1400" dirty="0"/>
              <a:t> (</a:t>
            </a:r>
            <a:r>
              <a:rPr lang="ru-RU" sz="1400" dirty="0" err="1"/>
              <a:t>вовки</a:t>
            </a:r>
            <a:r>
              <a:rPr lang="ru-RU" sz="1400" dirty="0"/>
              <a:t>, </a:t>
            </a:r>
            <a:r>
              <a:rPr lang="ru-RU" sz="1400" dirty="0" err="1"/>
              <a:t>лисиці</a:t>
            </a:r>
            <a:r>
              <a:rPr lang="ru-RU" sz="1400" dirty="0"/>
              <a:t>, </a:t>
            </a:r>
            <a:r>
              <a:rPr lang="ru-RU" sz="1400" dirty="0" err="1"/>
              <a:t>кабани</a:t>
            </a:r>
            <a:r>
              <a:rPr lang="ru-RU" sz="1400" dirty="0"/>
              <a:t>, </a:t>
            </a:r>
            <a:r>
              <a:rPr lang="ru-RU" sz="1400" dirty="0" err="1"/>
              <a:t>борсуки</a:t>
            </a:r>
            <a:r>
              <a:rPr lang="ru-RU" sz="1400" dirty="0"/>
              <a:t>, </a:t>
            </a:r>
            <a:r>
              <a:rPr lang="ru-RU" sz="1400" dirty="0" err="1"/>
              <a:t>ведмеді</a:t>
            </a:r>
            <a:r>
              <a:rPr lang="ru-RU" sz="1400" dirty="0"/>
              <a:t> та </a:t>
            </a:r>
            <a:r>
              <a:rPr lang="ru-RU" sz="1400" dirty="0" err="1"/>
              <a:t>ін</a:t>
            </a:r>
            <a:r>
              <a:rPr lang="ru-RU" sz="1400" dirty="0"/>
              <a:t>.). У </a:t>
            </a:r>
            <a:r>
              <a:rPr lang="ru-RU" sz="1400" dirty="0" err="1"/>
              <a:t>синантропних</a:t>
            </a:r>
            <a:r>
              <a:rPr lang="ru-RU" sz="1400" dirty="0"/>
              <a:t> </a:t>
            </a:r>
            <a:r>
              <a:rPr lang="ru-RU" sz="1400" dirty="0" err="1"/>
              <a:t>осередках</a:t>
            </a:r>
            <a:r>
              <a:rPr lang="ru-RU" sz="1400" dirty="0"/>
              <a:t> - </a:t>
            </a:r>
            <a:r>
              <a:rPr lang="ru-RU" sz="1400" dirty="0" err="1"/>
              <a:t>щури</a:t>
            </a:r>
            <a:r>
              <a:rPr lang="ru-RU" sz="1400" dirty="0"/>
              <a:t>, </a:t>
            </a:r>
            <a:r>
              <a:rPr lang="ru-RU" sz="1400" dirty="0" err="1"/>
              <a:t>свині</a:t>
            </a:r>
            <a:r>
              <a:rPr lang="ru-RU" sz="1400" dirty="0"/>
              <a:t>. </a:t>
            </a:r>
            <a:r>
              <a:rPr lang="ru-RU" sz="1400" dirty="0" err="1"/>
              <a:t>Зараження</a:t>
            </a:r>
            <a:r>
              <a:rPr lang="ru-RU" sz="1400" dirty="0"/>
              <a:t> </a:t>
            </a:r>
            <a:r>
              <a:rPr lang="ru-RU" sz="1400" dirty="0" err="1"/>
              <a:t>людини</a:t>
            </a:r>
            <a:r>
              <a:rPr lang="ru-RU" sz="1400" dirty="0"/>
              <a:t> </a:t>
            </a:r>
            <a:r>
              <a:rPr lang="ru-RU" sz="1400" dirty="0" err="1"/>
              <a:t>відбувається</a:t>
            </a:r>
            <a:r>
              <a:rPr lang="ru-RU" sz="1400" dirty="0"/>
              <a:t> при </a:t>
            </a:r>
            <a:r>
              <a:rPr lang="ru-RU" sz="1400" dirty="0" err="1"/>
              <a:t>вживанні</a:t>
            </a:r>
            <a:r>
              <a:rPr lang="ru-RU" sz="1400" dirty="0"/>
              <a:t> в </a:t>
            </a:r>
            <a:r>
              <a:rPr lang="ru-RU" sz="1400" dirty="0" err="1"/>
              <a:t>їжу</a:t>
            </a:r>
            <a:r>
              <a:rPr lang="ru-RU" sz="1400" dirty="0"/>
              <a:t> сирого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недостатньо</a:t>
            </a:r>
            <a:r>
              <a:rPr lang="ru-RU" sz="1400" dirty="0"/>
              <a:t> </a:t>
            </a:r>
            <a:r>
              <a:rPr lang="ru-RU" sz="1400" dirty="0" err="1"/>
              <a:t>термічно</a:t>
            </a:r>
            <a:r>
              <a:rPr lang="ru-RU" sz="1400" dirty="0"/>
              <a:t> </a:t>
            </a:r>
            <a:r>
              <a:rPr lang="ru-RU" sz="1400" dirty="0" err="1"/>
              <a:t>обробленого</a:t>
            </a:r>
            <a:r>
              <a:rPr lang="ru-RU" sz="1400" dirty="0"/>
              <a:t> </a:t>
            </a:r>
            <a:r>
              <a:rPr lang="ru-RU" sz="1400" dirty="0" err="1"/>
              <a:t>м'яса</a:t>
            </a:r>
            <a:r>
              <a:rPr lang="ru-RU" sz="1400" dirty="0"/>
              <a:t> </a:t>
            </a:r>
            <a:r>
              <a:rPr lang="ru-RU" sz="1400" dirty="0" err="1"/>
              <a:t>свині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диких </a:t>
            </a:r>
            <a:r>
              <a:rPr lang="ru-RU" sz="1400" dirty="0" err="1"/>
              <a:t>тварин</a:t>
            </a:r>
            <a:r>
              <a:rPr lang="ru-RU" sz="1400" dirty="0"/>
              <a:t> (</a:t>
            </a:r>
            <a:r>
              <a:rPr lang="ru-RU" sz="1400" dirty="0" err="1"/>
              <a:t>кабани</a:t>
            </a:r>
            <a:r>
              <a:rPr lang="ru-RU" sz="1400" dirty="0"/>
              <a:t>, </a:t>
            </a:r>
            <a:r>
              <a:rPr lang="ru-RU" sz="1400" dirty="0" err="1"/>
              <a:t>ведмеді</a:t>
            </a:r>
            <a:r>
              <a:rPr lang="ru-RU" sz="1400" dirty="0"/>
              <a:t>). </a:t>
            </a:r>
            <a:r>
              <a:rPr lang="ru-RU" sz="1400" dirty="0" err="1"/>
              <a:t>Трихінельоз</a:t>
            </a:r>
            <a:r>
              <a:rPr lang="ru-RU" sz="1400" dirty="0"/>
              <a:t> - </a:t>
            </a:r>
            <a:r>
              <a:rPr lang="ru-RU" sz="1400" dirty="0" err="1"/>
              <a:t>неконтактний</a:t>
            </a:r>
            <a:r>
              <a:rPr lang="ru-RU" sz="1400" dirty="0"/>
              <a:t> </a:t>
            </a:r>
            <a:r>
              <a:rPr lang="ru-RU" sz="1400" dirty="0" err="1"/>
              <a:t>гельмінтоз</a:t>
            </a:r>
            <a:r>
              <a:rPr lang="ru-RU" sz="1400" dirty="0"/>
              <a:t>, хвора </a:t>
            </a:r>
            <a:r>
              <a:rPr lang="ru-RU" sz="1400" dirty="0" err="1"/>
              <a:t>людина</a:t>
            </a:r>
            <a:r>
              <a:rPr lang="ru-RU" sz="1400" dirty="0"/>
              <a:t> не </a:t>
            </a:r>
            <a:r>
              <a:rPr lang="ru-RU" sz="1400" dirty="0" err="1"/>
              <a:t>є</a:t>
            </a:r>
            <a:r>
              <a:rPr lang="ru-RU" sz="1400" dirty="0"/>
              <a:t> </a:t>
            </a:r>
            <a:r>
              <a:rPr lang="ru-RU" sz="1400" dirty="0" err="1"/>
              <a:t>небезпечною</a:t>
            </a:r>
            <a:r>
              <a:rPr lang="ru-RU" sz="1400" dirty="0"/>
              <a:t>. </a:t>
            </a:r>
            <a:r>
              <a:rPr lang="ru-RU" sz="1400" dirty="0" err="1"/>
              <a:t>Поширений</a:t>
            </a:r>
            <a:r>
              <a:rPr lang="ru-RU" sz="1400" dirty="0"/>
              <a:t> </a:t>
            </a:r>
            <a:r>
              <a:rPr lang="ru-RU" sz="1400" dirty="0" err="1"/>
              <a:t>повсюдно</a:t>
            </a:r>
            <a:r>
              <a:rPr lang="ru-RU" sz="1400" dirty="0"/>
              <a:t>, </a:t>
            </a:r>
            <a:r>
              <a:rPr lang="ru-RU" sz="1400" dirty="0" err="1"/>
              <a:t>сприйнятливість</a:t>
            </a:r>
            <a:r>
              <a:rPr lang="ru-RU" sz="1400" dirty="0"/>
              <a:t> </a:t>
            </a:r>
            <a:r>
              <a:rPr lang="ru-RU" sz="1400" dirty="0" err="1"/>
              <a:t>висока</a:t>
            </a:r>
            <a:r>
              <a:rPr lang="ru-RU" sz="1400" dirty="0"/>
              <a:t>, </a:t>
            </a:r>
            <a:r>
              <a:rPr lang="ru-RU" sz="1400" dirty="0" err="1"/>
              <a:t>сезонність</a:t>
            </a:r>
            <a:r>
              <a:rPr lang="ru-RU" sz="1400" dirty="0"/>
              <a:t> </a:t>
            </a:r>
            <a:r>
              <a:rPr lang="ru-RU" sz="1400" dirty="0" err="1"/>
              <a:t>літньо-осіння</a:t>
            </a:r>
            <a:r>
              <a:rPr lang="ru-RU" sz="1400" dirty="0"/>
              <a:t>. </a:t>
            </a:r>
          </a:p>
          <a:p>
            <a:pPr algn="just"/>
            <a:r>
              <a:rPr lang="ru-RU" sz="1400" dirty="0"/>
              <a:t>Патогенез. У </a:t>
            </a:r>
            <a:r>
              <a:rPr lang="ru-RU" sz="1400" dirty="0" err="1"/>
              <a:t>розвитку</a:t>
            </a:r>
            <a:r>
              <a:rPr lang="ru-RU" sz="1400" dirty="0"/>
              <a:t> </a:t>
            </a:r>
            <a:r>
              <a:rPr lang="ru-RU" sz="1400" dirty="0" err="1"/>
              <a:t>інвазії</a:t>
            </a:r>
            <a:r>
              <a:rPr lang="ru-RU" sz="1400" dirty="0"/>
              <a:t> </a:t>
            </a:r>
            <a:r>
              <a:rPr lang="ru-RU" sz="1400" dirty="0" err="1"/>
              <a:t>розрізняють</a:t>
            </a:r>
            <a:r>
              <a:rPr lang="ru-RU" sz="1400" dirty="0"/>
              <a:t> </a:t>
            </a:r>
            <a:r>
              <a:rPr lang="ru-RU" sz="1400" dirty="0" err="1"/>
              <a:t>дві</a:t>
            </a:r>
            <a:r>
              <a:rPr lang="ru-RU" sz="1400" dirty="0"/>
              <a:t> </a:t>
            </a:r>
            <a:r>
              <a:rPr lang="ru-RU" sz="1400" dirty="0" err="1"/>
              <a:t>стадії</a:t>
            </a:r>
            <a:r>
              <a:rPr lang="ru-RU" sz="1400" dirty="0"/>
              <a:t>: </a:t>
            </a:r>
            <a:r>
              <a:rPr lang="ru-RU" sz="1400" dirty="0" err="1"/>
              <a:t>кишкову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міграційну</a:t>
            </a:r>
            <a:r>
              <a:rPr lang="ru-RU" sz="1400" dirty="0"/>
              <a:t>. В </a:t>
            </a:r>
            <a:r>
              <a:rPr lang="ru-RU" sz="1400" dirty="0" err="1"/>
              <a:t>організм</a:t>
            </a:r>
            <a:r>
              <a:rPr lang="ru-RU" sz="1400" dirty="0"/>
              <a:t> нового господаря паразит </a:t>
            </a:r>
            <a:r>
              <a:rPr lang="ru-RU" sz="1400" dirty="0" err="1"/>
              <a:t>потрапляє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м'ясом</a:t>
            </a:r>
            <a:r>
              <a:rPr lang="ru-RU" sz="1400" dirty="0"/>
              <a:t> </a:t>
            </a:r>
            <a:r>
              <a:rPr lang="ru-RU" sz="1400" dirty="0" err="1"/>
              <a:t>тварин</a:t>
            </a:r>
            <a:r>
              <a:rPr lang="ru-RU" sz="1400" dirty="0"/>
              <a:t>, в </a:t>
            </a:r>
            <a:r>
              <a:rPr lang="ru-RU" sz="1400" dirty="0" err="1"/>
              <a:t>якому</a:t>
            </a:r>
            <a:r>
              <a:rPr lang="ru-RU" sz="1400" dirty="0"/>
              <a:t> </a:t>
            </a:r>
            <a:r>
              <a:rPr lang="ru-RU" sz="1400" dirty="0" err="1"/>
              <a:t>містяться</a:t>
            </a:r>
            <a:r>
              <a:rPr lang="ru-RU" sz="1400" dirty="0"/>
              <a:t> </a:t>
            </a:r>
            <a:r>
              <a:rPr lang="ru-RU" sz="1400" dirty="0" err="1"/>
              <a:t>живі</a:t>
            </a:r>
            <a:r>
              <a:rPr lang="ru-RU" sz="1400" dirty="0"/>
              <a:t> личинки в капсулах.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дією</a:t>
            </a:r>
            <a:r>
              <a:rPr lang="ru-RU" sz="1400" dirty="0"/>
              <a:t> </a:t>
            </a:r>
            <a:r>
              <a:rPr lang="ru-RU" sz="1400" dirty="0" err="1"/>
              <a:t>шлункового</a:t>
            </a:r>
            <a:r>
              <a:rPr lang="ru-RU" sz="1400" dirty="0"/>
              <a:t> соку капсула </a:t>
            </a:r>
            <a:r>
              <a:rPr lang="ru-RU" sz="1400" dirty="0" err="1"/>
              <a:t>розчиняється</a:t>
            </a:r>
            <a:r>
              <a:rPr lang="ru-RU" sz="1400" dirty="0"/>
              <a:t>, личинки в </a:t>
            </a:r>
            <a:r>
              <a:rPr lang="ru-RU" sz="1400" dirty="0" err="1"/>
              <a:t>тонкій</a:t>
            </a:r>
            <a:r>
              <a:rPr lang="ru-RU" sz="1400" dirty="0"/>
              <a:t> </a:t>
            </a:r>
            <a:r>
              <a:rPr lang="ru-RU" sz="1400" dirty="0" err="1"/>
              <a:t>кишці</a:t>
            </a:r>
            <a:r>
              <a:rPr lang="ru-RU" sz="1400" dirty="0"/>
              <a:t> </a:t>
            </a:r>
            <a:r>
              <a:rPr lang="ru-RU" sz="1400" dirty="0" err="1"/>
              <a:t>проникають</a:t>
            </a:r>
            <a:r>
              <a:rPr lang="ru-RU" sz="1400" dirty="0"/>
              <a:t> </a:t>
            </a:r>
            <a:r>
              <a:rPr lang="ru-RU" sz="1400" dirty="0" err="1"/>
              <a:t>в</a:t>
            </a:r>
            <a:r>
              <a:rPr lang="ru-RU" sz="1400" dirty="0"/>
              <a:t> </a:t>
            </a:r>
            <a:r>
              <a:rPr lang="ru-RU" sz="1400" dirty="0" err="1"/>
              <a:t>слизову</a:t>
            </a:r>
            <a:r>
              <a:rPr lang="ru-RU" sz="1400" dirty="0"/>
              <a:t> </a:t>
            </a:r>
            <a:r>
              <a:rPr lang="ru-RU" sz="1400" dirty="0" err="1"/>
              <a:t>оболонку</a:t>
            </a:r>
            <a:r>
              <a:rPr lang="ru-RU" sz="1400" dirty="0"/>
              <a:t>. На 4-7 </a:t>
            </a:r>
            <a:r>
              <a:rPr lang="ru-RU" sz="1400" dirty="0" err="1"/>
              <a:t>добу</a:t>
            </a:r>
            <a:r>
              <a:rPr lang="ru-RU" sz="1400" dirty="0"/>
              <a:t> самки </a:t>
            </a:r>
            <a:r>
              <a:rPr lang="ru-RU" sz="1400" dirty="0" err="1"/>
              <a:t>починають</a:t>
            </a:r>
            <a:r>
              <a:rPr lang="ru-RU" sz="1400" dirty="0"/>
              <a:t> </a:t>
            </a:r>
            <a:r>
              <a:rPr lang="ru-RU" sz="1400" dirty="0" err="1"/>
              <a:t>виробляти</a:t>
            </a:r>
            <a:r>
              <a:rPr lang="ru-RU" sz="1400" dirty="0"/>
              <a:t> </a:t>
            </a:r>
            <a:r>
              <a:rPr lang="ru-RU" sz="1400" dirty="0" err="1"/>
              <a:t>живих</a:t>
            </a:r>
            <a:r>
              <a:rPr lang="ru-RU" sz="1400" dirty="0"/>
              <a:t> личинок. З кишечника личинки потоком </a:t>
            </a:r>
            <a:r>
              <a:rPr lang="ru-RU" sz="1400" dirty="0" err="1"/>
              <a:t>крові</a:t>
            </a:r>
            <a:r>
              <a:rPr lang="ru-RU" sz="1400" dirty="0"/>
              <a:t> </a:t>
            </a:r>
            <a:r>
              <a:rPr lang="ru-RU" sz="1400" dirty="0" err="1"/>
              <a:t>розносяться</a:t>
            </a:r>
            <a:r>
              <a:rPr lang="ru-RU" sz="1400" dirty="0"/>
              <a:t> по </a:t>
            </a:r>
            <a:r>
              <a:rPr lang="ru-RU" sz="1400" dirty="0" err="1"/>
              <a:t>всьому</a:t>
            </a:r>
            <a:r>
              <a:rPr lang="ru-RU" sz="1400" dirty="0"/>
              <a:t> </a:t>
            </a:r>
            <a:r>
              <a:rPr lang="ru-RU" sz="1400" dirty="0" err="1"/>
              <a:t>організму</a:t>
            </a:r>
            <a:r>
              <a:rPr lang="ru-RU" sz="1400" dirty="0"/>
              <a:t> - </a:t>
            </a:r>
            <a:r>
              <a:rPr lang="ru-RU" sz="1400" dirty="0" err="1"/>
              <a:t>починається</a:t>
            </a:r>
            <a:r>
              <a:rPr lang="ru-RU" sz="1400" dirty="0"/>
              <a:t> </a:t>
            </a:r>
            <a:r>
              <a:rPr lang="ru-RU" sz="1400" dirty="0" err="1"/>
              <a:t>міграційна</a:t>
            </a:r>
            <a:r>
              <a:rPr lang="ru-RU" sz="1400" dirty="0"/>
              <a:t> </a:t>
            </a:r>
            <a:r>
              <a:rPr lang="ru-RU" sz="1400" dirty="0" err="1"/>
              <a:t>стадія</a:t>
            </a:r>
            <a:r>
              <a:rPr lang="ru-RU" sz="1400" dirty="0"/>
              <a:t>. </a:t>
            </a:r>
            <a:r>
              <a:rPr lang="ru-RU" sz="1400" dirty="0" err="1"/>
              <a:t>Подальший</a:t>
            </a:r>
            <a:r>
              <a:rPr lang="ru-RU" sz="1400" dirty="0"/>
              <a:t> </a:t>
            </a:r>
            <a:r>
              <a:rPr lang="ru-RU" sz="1400" dirty="0" err="1"/>
              <a:t>розвиток</a:t>
            </a:r>
            <a:r>
              <a:rPr lang="ru-RU" sz="1400" dirty="0"/>
              <a:t> паразита </a:t>
            </a:r>
            <a:r>
              <a:rPr lang="ru-RU" sz="1400" dirty="0" err="1"/>
              <a:t>можливий</a:t>
            </a:r>
            <a:r>
              <a:rPr lang="ru-RU" sz="1400" dirty="0"/>
              <a:t> </a:t>
            </a:r>
            <a:r>
              <a:rPr lang="ru-RU" sz="1400" dirty="0" err="1"/>
              <a:t>тільки</a:t>
            </a:r>
            <a:r>
              <a:rPr lang="ru-RU" sz="1400" dirty="0"/>
              <a:t> в </a:t>
            </a:r>
            <a:r>
              <a:rPr lang="ru-RU" sz="1400" dirty="0" err="1"/>
              <a:t>поперечносмугастих</a:t>
            </a:r>
            <a:r>
              <a:rPr lang="ru-RU" sz="1400" dirty="0"/>
              <a:t> </a:t>
            </a:r>
            <a:r>
              <a:rPr lang="ru-RU" sz="1400" dirty="0" err="1"/>
              <a:t>м'язах</a:t>
            </a:r>
            <a:r>
              <a:rPr lang="ru-RU" sz="1400" dirty="0"/>
              <a:t>. У </a:t>
            </a:r>
            <a:r>
              <a:rPr lang="ru-RU" sz="1400" dirty="0" err="1"/>
              <a:t>скелетних</a:t>
            </a:r>
            <a:r>
              <a:rPr lang="ru-RU" sz="1400" dirty="0"/>
              <a:t> </a:t>
            </a:r>
            <a:r>
              <a:rPr lang="ru-RU" sz="1400" dirty="0" err="1"/>
              <a:t>м'язах</a:t>
            </a:r>
            <a:r>
              <a:rPr lang="ru-RU" sz="1400" dirty="0"/>
              <a:t> </a:t>
            </a:r>
            <a:r>
              <a:rPr lang="ru-RU" sz="1400" dirty="0" err="1"/>
              <a:t>утворюються</a:t>
            </a:r>
            <a:r>
              <a:rPr lang="ru-RU" sz="1400" dirty="0"/>
              <a:t> </a:t>
            </a:r>
            <a:r>
              <a:rPr lang="ru-RU" sz="1400" dirty="0" err="1"/>
              <a:t>інфільтрати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формують</a:t>
            </a:r>
            <a:r>
              <a:rPr lang="ru-RU" sz="1400" dirty="0"/>
              <a:t> </a:t>
            </a:r>
            <a:r>
              <a:rPr lang="ru-RU" sz="1400" dirty="0" err="1"/>
              <a:t>навколо</a:t>
            </a:r>
            <a:r>
              <a:rPr lang="ru-RU" sz="1400" dirty="0"/>
              <a:t> личинки капсулу </a:t>
            </a:r>
            <a:r>
              <a:rPr lang="ru-RU" sz="1400" dirty="0" err="1"/>
              <a:t>зі</a:t>
            </a:r>
            <a:r>
              <a:rPr lang="ru-RU" sz="1400" dirty="0"/>
              <a:t> </a:t>
            </a:r>
            <a:r>
              <a:rPr lang="ru-RU" sz="1400" dirty="0" err="1"/>
              <a:t>сполучної</a:t>
            </a:r>
            <a:r>
              <a:rPr lang="ru-RU" sz="1400" dirty="0"/>
              <a:t> </a:t>
            </a:r>
            <a:r>
              <a:rPr lang="ru-RU" sz="1400" dirty="0" err="1"/>
              <a:t>тканини</a:t>
            </a:r>
            <a:r>
              <a:rPr lang="ru-RU" sz="1400" dirty="0"/>
              <a:t>. </a:t>
            </a:r>
            <a:r>
              <a:rPr lang="ru-RU" sz="1400" dirty="0" err="1"/>
              <a:t>Усередині</a:t>
            </a:r>
            <a:r>
              <a:rPr lang="ru-RU" sz="1400" dirty="0"/>
              <a:t> </a:t>
            </a:r>
            <a:r>
              <a:rPr lang="ru-RU" sz="1400" dirty="0" err="1"/>
              <a:t>капсули</a:t>
            </a:r>
            <a:r>
              <a:rPr lang="ru-RU" sz="1400" dirty="0"/>
              <a:t> личинка проходить </a:t>
            </a:r>
            <a:r>
              <a:rPr lang="ru-RU" sz="1400" dirty="0" err="1"/>
              <a:t>стадії</a:t>
            </a:r>
            <a:r>
              <a:rPr lang="ru-RU" sz="1400" dirty="0"/>
              <a:t> </a:t>
            </a:r>
            <a:r>
              <a:rPr lang="ru-RU" sz="1400" dirty="0" err="1"/>
              <a:t>розвитку</a:t>
            </a:r>
            <a:r>
              <a:rPr lang="ru-RU" sz="1400" dirty="0"/>
              <a:t> до </a:t>
            </a:r>
            <a:r>
              <a:rPr lang="ru-RU" sz="1400" dirty="0" err="1"/>
              <a:t>інвазивної</a:t>
            </a:r>
            <a:r>
              <a:rPr lang="ru-RU" sz="1400" dirty="0"/>
              <a:t> личинки. Через 6 </a:t>
            </a:r>
            <a:r>
              <a:rPr lang="ru-RU" sz="1400" dirty="0" err="1"/>
              <a:t>місяців</a:t>
            </a:r>
            <a:r>
              <a:rPr lang="ru-RU" sz="1400" dirty="0"/>
              <a:t> </a:t>
            </a:r>
            <a:r>
              <a:rPr lang="ru-RU" sz="1400" dirty="0" err="1"/>
              <a:t>починається</a:t>
            </a:r>
            <a:r>
              <a:rPr lang="ru-RU" sz="1400" dirty="0"/>
              <a:t> </a:t>
            </a:r>
            <a:r>
              <a:rPr lang="ru-RU" sz="1400" dirty="0" err="1"/>
              <a:t>звапніння</a:t>
            </a:r>
            <a:r>
              <a:rPr lang="ru-RU" sz="1400" dirty="0"/>
              <a:t> </a:t>
            </a:r>
            <a:r>
              <a:rPr lang="ru-RU" sz="1400" dirty="0" err="1"/>
              <a:t>капсули</a:t>
            </a:r>
            <a:r>
              <a:rPr lang="ru-RU" sz="1400" dirty="0"/>
              <a:t>. У капсулах личинки </a:t>
            </a:r>
            <a:r>
              <a:rPr lang="ru-RU" sz="1400" dirty="0" err="1"/>
              <a:t>зберігають</a:t>
            </a:r>
            <a:r>
              <a:rPr lang="ru-RU" sz="1400" dirty="0"/>
              <a:t> </a:t>
            </a:r>
            <a:r>
              <a:rPr lang="ru-RU" sz="1400" dirty="0" err="1"/>
              <a:t>життєздатність</a:t>
            </a:r>
            <a:r>
              <a:rPr lang="ru-RU" sz="1400" dirty="0"/>
              <a:t> 5-10 </a:t>
            </a:r>
            <a:r>
              <a:rPr lang="ru-RU" sz="1400" dirty="0" err="1"/>
              <a:t>років</a:t>
            </a:r>
            <a:r>
              <a:rPr lang="ru-RU" sz="1400" dirty="0"/>
              <a:t>. </a:t>
            </a:r>
            <a:r>
              <a:rPr lang="ru-RU" sz="1400" dirty="0" err="1"/>
              <a:t>Міграція</a:t>
            </a:r>
            <a:r>
              <a:rPr lang="ru-RU" sz="1400" dirty="0"/>
              <a:t> личинок </a:t>
            </a:r>
            <a:r>
              <a:rPr lang="ru-RU" sz="1400" dirty="0" err="1"/>
              <a:t>супроводжується</a:t>
            </a:r>
            <a:r>
              <a:rPr lang="ru-RU" sz="1400" dirty="0"/>
              <a:t> </a:t>
            </a:r>
            <a:r>
              <a:rPr lang="ru-RU" sz="1400" dirty="0" err="1"/>
              <a:t>загальними</a:t>
            </a:r>
            <a:r>
              <a:rPr lang="ru-RU" sz="1400" dirty="0"/>
              <a:t> </a:t>
            </a:r>
            <a:r>
              <a:rPr lang="ru-RU" sz="1400" dirty="0" err="1"/>
              <a:t>алергічними</a:t>
            </a:r>
            <a:r>
              <a:rPr lang="ru-RU" sz="1400" dirty="0"/>
              <a:t> </a:t>
            </a:r>
            <a:r>
              <a:rPr lang="ru-RU" sz="1400" dirty="0" err="1"/>
              <a:t>реакціями</a:t>
            </a:r>
            <a:r>
              <a:rPr lang="ru-RU" sz="1400" dirty="0"/>
              <a:t>. </a:t>
            </a:r>
          </a:p>
          <a:p>
            <a:pPr algn="just"/>
            <a:r>
              <a:rPr lang="ru-RU" sz="1400" dirty="0" err="1"/>
              <a:t>Клініка</a:t>
            </a:r>
            <a:r>
              <a:rPr lang="ru-RU" sz="1400" dirty="0"/>
              <a:t>. </a:t>
            </a:r>
            <a:r>
              <a:rPr lang="ru-RU" sz="1400" dirty="0" err="1"/>
              <a:t>Інкубаційний</a:t>
            </a:r>
            <a:r>
              <a:rPr lang="ru-RU" sz="1400" dirty="0"/>
              <a:t> </a:t>
            </a:r>
            <a:r>
              <a:rPr lang="ru-RU" sz="1400" dirty="0" err="1"/>
              <a:t>період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10 до 25 </a:t>
            </a:r>
            <a:r>
              <a:rPr lang="ru-RU" sz="1400" dirty="0" err="1"/>
              <a:t>днів</a:t>
            </a:r>
            <a:r>
              <a:rPr lang="ru-RU" sz="1400" dirty="0"/>
              <a:t>. </a:t>
            </a:r>
            <a:r>
              <a:rPr lang="ru-RU" sz="1400" dirty="0" err="1"/>
              <a:t>Типові</a:t>
            </a:r>
            <a:r>
              <a:rPr lang="ru-RU" sz="1400" dirty="0"/>
              <a:t> </a:t>
            </a:r>
            <a:r>
              <a:rPr lang="ru-RU" sz="1400" dirty="0" err="1"/>
              <a:t>ознаки</a:t>
            </a:r>
            <a:r>
              <a:rPr lang="ru-RU" sz="1400" dirty="0"/>
              <a:t> - набряк </a:t>
            </a:r>
            <a:r>
              <a:rPr lang="ru-RU" sz="1400" dirty="0" err="1"/>
              <a:t>повік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обличчя</a:t>
            </a:r>
            <a:r>
              <a:rPr lang="ru-RU" sz="1400" dirty="0"/>
              <a:t>, </a:t>
            </a:r>
            <a:r>
              <a:rPr lang="ru-RU" sz="1400" dirty="0" err="1"/>
              <a:t>м'язовий</a:t>
            </a:r>
            <a:r>
              <a:rPr lang="ru-RU" sz="1400" dirty="0"/>
              <a:t> </a:t>
            </a:r>
            <a:r>
              <a:rPr lang="ru-RU" sz="1400" dirty="0" err="1"/>
              <a:t>біль</a:t>
            </a:r>
            <a:r>
              <a:rPr lang="ru-RU" sz="1400" dirty="0"/>
              <a:t>, лихоманка, </a:t>
            </a:r>
            <a:r>
              <a:rPr lang="ru-RU" sz="1400" dirty="0" err="1"/>
              <a:t>мультиформний</a:t>
            </a:r>
            <a:r>
              <a:rPr lang="ru-RU" sz="1400" dirty="0"/>
              <a:t> </a:t>
            </a:r>
            <a:r>
              <a:rPr lang="ru-RU" sz="1400" dirty="0" err="1"/>
              <a:t>висип</a:t>
            </a:r>
            <a:r>
              <a:rPr lang="ru-RU" sz="1400" dirty="0"/>
              <a:t>, </a:t>
            </a:r>
            <a:r>
              <a:rPr lang="ru-RU" sz="1400" dirty="0" err="1"/>
              <a:t>еозинофілія</a:t>
            </a:r>
            <a:r>
              <a:rPr lang="ru-RU" sz="1400" dirty="0"/>
              <a:t>. </a:t>
            </a:r>
            <a:r>
              <a:rPr lang="ru-RU" sz="1400" dirty="0" err="1"/>
              <a:t>Характерні</a:t>
            </a:r>
            <a:r>
              <a:rPr lang="ru-RU" sz="1400" dirty="0"/>
              <a:t> </a:t>
            </a:r>
            <a:r>
              <a:rPr lang="ru-RU" sz="1400" dirty="0" err="1"/>
              <a:t>міалгії</a:t>
            </a:r>
            <a:r>
              <a:rPr lang="ru-RU" sz="1400" dirty="0"/>
              <a:t> </a:t>
            </a:r>
            <a:r>
              <a:rPr lang="ru-RU" sz="1400" dirty="0" err="1"/>
              <a:t>різної</a:t>
            </a:r>
            <a:r>
              <a:rPr lang="ru-RU" sz="1400" dirty="0"/>
              <a:t> </a:t>
            </a:r>
            <a:r>
              <a:rPr lang="ru-RU" sz="1400" dirty="0" err="1"/>
              <a:t>локалізації</a:t>
            </a:r>
            <a:r>
              <a:rPr lang="ru-RU" sz="1400" dirty="0"/>
              <a:t> в </a:t>
            </a:r>
            <a:r>
              <a:rPr lang="ru-RU" sz="1400" dirty="0" err="1"/>
              <a:t>перші</a:t>
            </a:r>
            <a:r>
              <a:rPr lang="ru-RU" sz="1400" dirty="0"/>
              <a:t> </a:t>
            </a:r>
            <a:r>
              <a:rPr lang="ru-RU" sz="1400" dirty="0" err="1"/>
              <a:t>дні</a:t>
            </a:r>
            <a:r>
              <a:rPr lang="ru-RU" sz="1400" dirty="0"/>
              <a:t> </a:t>
            </a:r>
            <a:r>
              <a:rPr lang="ru-RU" sz="1400" dirty="0" err="1"/>
              <a:t>хвороби</a:t>
            </a:r>
            <a:r>
              <a:rPr lang="ru-RU" sz="1400" dirty="0"/>
              <a:t>, </a:t>
            </a:r>
            <a:r>
              <a:rPr lang="ru-RU" sz="1400" dirty="0" err="1"/>
              <a:t>біль</a:t>
            </a:r>
            <a:r>
              <a:rPr lang="ru-RU" sz="1400" dirty="0"/>
              <a:t> </a:t>
            </a:r>
            <a:r>
              <a:rPr lang="ru-RU" sz="1400" dirty="0" err="1"/>
              <a:t>в</a:t>
            </a:r>
            <a:r>
              <a:rPr lang="ru-RU" sz="1400" dirty="0"/>
              <a:t> </a:t>
            </a:r>
            <a:r>
              <a:rPr lang="ru-RU" sz="1400" dirty="0" err="1"/>
              <a:t>м'язах</a:t>
            </a:r>
            <a:r>
              <a:rPr lang="ru-RU" sz="1400" dirty="0"/>
              <a:t> очка, </a:t>
            </a:r>
            <a:r>
              <a:rPr lang="ru-RU" sz="1400" dirty="0" err="1"/>
              <a:t>жувальних</a:t>
            </a:r>
            <a:r>
              <a:rPr lang="ru-RU" sz="1400" dirty="0"/>
              <a:t>, </a:t>
            </a:r>
            <a:r>
              <a:rPr lang="ru-RU" sz="1400" dirty="0" err="1"/>
              <a:t>язика</a:t>
            </a:r>
            <a:r>
              <a:rPr lang="ru-RU" sz="1400" dirty="0"/>
              <a:t>, </a:t>
            </a:r>
            <a:r>
              <a:rPr lang="ru-RU" sz="1400" dirty="0" err="1"/>
              <a:t>спини</a:t>
            </a:r>
            <a:r>
              <a:rPr lang="ru-RU" sz="1400" dirty="0"/>
              <a:t>, </a:t>
            </a:r>
            <a:r>
              <a:rPr lang="ru-RU" sz="1400" dirty="0" err="1"/>
              <a:t>нижніх</a:t>
            </a:r>
            <a:r>
              <a:rPr lang="ru-RU" sz="1400" dirty="0"/>
              <a:t> </a:t>
            </a:r>
            <a:r>
              <a:rPr lang="ru-RU" sz="1400" dirty="0" err="1"/>
              <a:t>кінцівок</a:t>
            </a:r>
            <a:r>
              <a:rPr lang="ru-RU" sz="1400" dirty="0"/>
              <a:t>. Цей </a:t>
            </a:r>
            <a:r>
              <a:rPr lang="ru-RU" sz="1400" dirty="0" err="1"/>
              <a:t>біль</a:t>
            </a:r>
            <a:r>
              <a:rPr lang="ru-RU" sz="1400" dirty="0"/>
              <a:t> </a:t>
            </a:r>
            <a:r>
              <a:rPr lang="ru-RU" sz="1400" dirty="0" err="1"/>
              <a:t>відсутній</a:t>
            </a:r>
            <a:r>
              <a:rPr lang="ru-RU" sz="1400" dirty="0"/>
              <a:t> в </a:t>
            </a:r>
            <a:r>
              <a:rPr lang="ru-RU" sz="1400" dirty="0" err="1"/>
              <a:t>спокої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виникає</a:t>
            </a:r>
            <a:r>
              <a:rPr lang="ru-RU" sz="1400" dirty="0"/>
              <a:t> при </a:t>
            </a:r>
            <a:r>
              <a:rPr lang="ru-RU" sz="1400" dirty="0" err="1"/>
              <a:t>русі</a:t>
            </a:r>
            <a:r>
              <a:rPr lang="ru-RU" sz="1400" dirty="0"/>
              <a:t> хворого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пальпації</a:t>
            </a:r>
            <a:r>
              <a:rPr lang="ru-RU" sz="1400" dirty="0"/>
              <a:t> </a:t>
            </a:r>
            <a:r>
              <a:rPr lang="ru-RU" sz="1400" dirty="0" err="1"/>
              <a:t>м'язів</a:t>
            </a:r>
            <a:r>
              <a:rPr lang="ru-RU" sz="1400" dirty="0"/>
              <a:t>. </a:t>
            </a:r>
            <a:r>
              <a:rPr lang="ru-RU" sz="1400" dirty="0" err="1"/>
              <a:t>Одночасно</a:t>
            </a:r>
            <a:r>
              <a:rPr lang="ru-RU" sz="1400" dirty="0"/>
              <a:t> </a:t>
            </a:r>
            <a:r>
              <a:rPr lang="ru-RU" sz="1400" dirty="0" err="1"/>
              <a:t>з'являється</a:t>
            </a:r>
            <a:r>
              <a:rPr lang="ru-RU" sz="1400" dirty="0"/>
              <a:t> лихоманка до 39-40 ° С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зберігатися</a:t>
            </a:r>
            <a:r>
              <a:rPr lang="ru-RU" sz="1400" dirty="0"/>
              <a:t> </a:t>
            </a:r>
            <a:r>
              <a:rPr lang="ru-RU" sz="1400" dirty="0" err="1"/>
              <a:t>протягом</a:t>
            </a:r>
            <a:r>
              <a:rPr lang="ru-RU" sz="1400" dirty="0"/>
              <a:t> 2-3 </a:t>
            </a:r>
            <a:r>
              <a:rPr lang="ru-RU" sz="1400" dirty="0" err="1"/>
              <a:t>тижнів</a:t>
            </a:r>
            <a:r>
              <a:rPr lang="ru-RU" sz="1400" dirty="0"/>
              <a:t>. </a:t>
            </a:r>
            <a:r>
              <a:rPr lang="ru-RU" sz="1400" dirty="0" err="1"/>
              <a:t>Шкірні</a:t>
            </a:r>
            <a:r>
              <a:rPr lang="ru-RU" sz="1400" dirty="0"/>
              <a:t> </a:t>
            </a:r>
            <a:r>
              <a:rPr lang="ru-RU" sz="1400" dirty="0" err="1"/>
              <a:t>висипання</a:t>
            </a:r>
            <a:r>
              <a:rPr lang="ru-RU" sz="1400" dirty="0"/>
              <a:t> </a:t>
            </a:r>
            <a:r>
              <a:rPr lang="ru-RU" sz="1400" dirty="0" err="1"/>
              <a:t>еритематозно-папульозного</a:t>
            </a:r>
            <a:r>
              <a:rPr lang="ru-RU" sz="1400" dirty="0"/>
              <a:t> характеру, </a:t>
            </a:r>
            <a:r>
              <a:rPr lang="ru-RU" sz="1400" dirty="0" err="1"/>
              <a:t>локалізуються</a:t>
            </a:r>
            <a:r>
              <a:rPr lang="ru-RU" sz="1400" dirty="0"/>
              <a:t> на </a:t>
            </a:r>
            <a:r>
              <a:rPr lang="ru-RU" sz="1400" dirty="0" err="1"/>
              <a:t>внутрішній</a:t>
            </a:r>
            <a:r>
              <a:rPr lang="ru-RU" sz="1400" dirty="0"/>
              <a:t> </a:t>
            </a:r>
            <a:r>
              <a:rPr lang="ru-RU" sz="1400" dirty="0" err="1"/>
              <a:t>поверхні</a:t>
            </a:r>
            <a:r>
              <a:rPr lang="ru-RU" sz="1400" dirty="0"/>
              <a:t> </a:t>
            </a:r>
            <a:r>
              <a:rPr lang="ru-RU" sz="1400" dirty="0" err="1"/>
              <a:t>кінцівок</a:t>
            </a:r>
            <a:r>
              <a:rPr lang="ru-RU" sz="1400" dirty="0"/>
              <a:t>, </a:t>
            </a:r>
            <a:r>
              <a:rPr lang="ru-RU" sz="1400" dirty="0" err="1"/>
              <a:t>тулуб</a:t>
            </a:r>
            <a:r>
              <a:rPr lang="ru-RU" sz="1400" dirty="0"/>
              <a:t>. </a:t>
            </a:r>
            <a:r>
              <a:rPr lang="ru-RU" sz="1400" dirty="0" err="1"/>
              <a:t>Набряки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обличчя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шиї</a:t>
            </a:r>
            <a:r>
              <a:rPr lang="ru-RU" sz="1400" dirty="0"/>
              <a:t> </a:t>
            </a:r>
            <a:r>
              <a:rPr lang="ru-RU" sz="1400" dirty="0" err="1"/>
              <a:t>поширюються</a:t>
            </a:r>
            <a:r>
              <a:rPr lang="ru-RU" sz="1400" dirty="0"/>
              <a:t> на </a:t>
            </a:r>
            <a:r>
              <a:rPr lang="ru-RU" sz="1400" dirty="0" err="1"/>
              <a:t>тулуб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кінцівки</a:t>
            </a:r>
            <a:r>
              <a:rPr lang="ru-RU" sz="1400" dirty="0"/>
              <a:t>. </a:t>
            </a:r>
            <a:r>
              <a:rPr lang="ru-RU" sz="1400" dirty="0" err="1"/>
              <a:t>Розрізняють</a:t>
            </a:r>
            <a:r>
              <a:rPr lang="ru-RU" sz="1400" dirty="0"/>
              <a:t> </a:t>
            </a:r>
            <a:r>
              <a:rPr lang="ru-RU" sz="1400" dirty="0" err="1"/>
              <a:t>стертий</a:t>
            </a:r>
            <a:r>
              <a:rPr lang="ru-RU" sz="1400" dirty="0"/>
              <a:t>, легкий, </a:t>
            </a:r>
            <a:r>
              <a:rPr lang="ru-RU" sz="1400" dirty="0" err="1"/>
              <a:t>середньотяжкий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тяжкий </a:t>
            </a:r>
            <a:r>
              <a:rPr lang="ru-RU" sz="1400" dirty="0" err="1"/>
              <a:t>перебіг</a:t>
            </a:r>
            <a:r>
              <a:rPr lang="ru-RU" sz="1400" dirty="0"/>
              <a:t> </a:t>
            </a:r>
            <a:r>
              <a:rPr lang="ru-RU" sz="1400" dirty="0" err="1"/>
              <a:t>хвороби</a:t>
            </a:r>
            <a:r>
              <a:rPr lang="ru-RU" sz="1400" dirty="0"/>
              <a:t>. При стертому </a:t>
            </a:r>
            <a:r>
              <a:rPr lang="ru-RU" sz="1400" dirty="0" err="1"/>
              <a:t>перебігу</a:t>
            </a:r>
            <a:r>
              <a:rPr lang="ru-RU" sz="1400" dirty="0"/>
              <a:t> - </a:t>
            </a:r>
            <a:r>
              <a:rPr lang="ru-RU" sz="1400" dirty="0" err="1"/>
              <a:t>субфебрилітет</a:t>
            </a:r>
            <a:r>
              <a:rPr lang="ru-RU" sz="1400" dirty="0"/>
              <a:t>, </a:t>
            </a:r>
            <a:r>
              <a:rPr lang="ru-RU" sz="1400" dirty="0" err="1"/>
              <a:t>незначний</a:t>
            </a:r>
            <a:r>
              <a:rPr lang="ru-RU" sz="1400" dirty="0"/>
              <a:t> </a:t>
            </a:r>
            <a:r>
              <a:rPr lang="ru-RU" sz="1400" dirty="0" err="1"/>
              <a:t>м'язовий</a:t>
            </a:r>
            <a:r>
              <a:rPr lang="ru-RU" sz="1400" dirty="0"/>
              <a:t> </a:t>
            </a:r>
            <a:r>
              <a:rPr lang="ru-RU" sz="1400" dirty="0" err="1" smtClean="0"/>
              <a:t>біль</a:t>
            </a:r>
            <a:r>
              <a:rPr lang="ru-RU" sz="1400" dirty="0"/>
              <a:t>, </a:t>
            </a:r>
            <a:r>
              <a:rPr lang="ru-RU" sz="1400" dirty="0" err="1"/>
              <a:t>набряклість</a:t>
            </a:r>
            <a:r>
              <a:rPr lang="ru-RU" sz="1400" dirty="0"/>
              <a:t> </a:t>
            </a:r>
            <a:r>
              <a:rPr lang="ru-RU" sz="1400" dirty="0" err="1"/>
              <a:t>обличчя</a:t>
            </a:r>
            <a:r>
              <a:rPr lang="ru-RU" sz="1400" dirty="0"/>
              <a:t>, </a:t>
            </a:r>
            <a:r>
              <a:rPr lang="ru-RU" sz="1400" dirty="0" err="1"/>
              <a:t>невисока</a:t>
            </a:r>
            <a:r>
              <a:rPr lang="ru-RU" sz="1400" dirty="0"/>
              <a:t> </a:t>
            </a:r>
            <a:r>
              <a:rPr lang="ru-RU" sz="1400" dirty="0" err="1"/>
              <a:t>еозинофілія</a:t>
            </a:r>
            <a:r>
              <a:rPr lang="ru-RU" sz="1400" dirty="0"/>
              <a:t>. </a:t>
            </a:r>
            <a:r>
              <a:rPr lang="ru-RU" sz="1400" dirty="0" err="1"/>
              <a:t>Кишкові</a:t>
            </a:r>
            <a:r>
              <a:rPr lang="ru-RU" sz="1400" dirty="0"/>
              <a:t> прояви </a:t>
            </a:r>
            <a:r>
              <a:rPr lang="ru-RU" sz="1400" dirty="0" err="1"/>
              <a:t>відсутні</a:t>
            </a:r>
            <a:r>
              <a:rPr lang="ru-RU" sz="1400" dirty="0"/>
              <a:t>. При легкому </a:t>
            </a:r>
            <a:r>
              <a:rPr lang="ru-RU" sz="1400" dirty="0" err="1"/>
              <a:t>перебігу</a:t>
            </a:r>
            <a:r>
              <a:rPr lang="ru-RU" sz="1400" dirty="0"/>
              <a:t> - </a:t>
            </a:r>
            <a:r>
              <a:rPr lang="ru-RU" sz="1400" dirty="0" err="1"/>
              <a:t>підвищення</a:t>
            </a:r>
            <a:r>
              <a:rPr lang="ru-RU" sz="1400" dirty="0"/>
              <a:t> </a:t>
            </a:r>
            <a:r>
              <a:rPr lang="ru-RU" sz="1400" dirty="0" err="1"/>
              <a:t>температури</a:t>
            </a:r>
            <a:r>
              <a:rPr lang="ru-RU" sz="1400" dirty="0"/>
              <a:t> до 39 ° С, </a:t>
            </a:r>
            <a:r>
              <a:rPr lang="ru-RU" sz="1400" dirty="0" err="1"/>
              <a:t>помірна</a:t>
            </a:r>
            <a:r>
              <a:rPr lang="ru-RU" sz="1400" dirty="0"/>
              <a:t> </a:t>
            </a:r>
            <a:r>
              <a:rPr lang="ru-RU" sz="1400" dirty="0" err="1"/>
              <a:t>м'язова</a:t>
            </a:r>
            <a:r>
              <a:rPr lang="ru-RU" sz="1400" dirty="0"/>
              <a:t> </a:t>
            </a:r>
            <a:r>
              <a:rPr lang="ru-RU" sz="1400" dirty="0" err="1"/>
              <a:t>біль</a:t>
            </a:r>
            <a:r>
              <a:rPr lang="ru-RU" sz="1400" dirty="0"/>
              <a:t>, </a:t>
            </a:r>
            <a:r>
              <a:rPr lang="ru-RU" sz="1400" dirty="0" err="1"/>
              <a:t>одутлість</a:t>
            </a:r>
            <a:r>
              <a:rPr lang="ru-RU" sz="1400" dirty="0"/>
              <a:t> </a:t>
            </a:r>
            <a:r>
              <a:rPr lang="ru-RU" sz="1400" dirty="0" err="1"/>
              <a:t>обличчя</a:t>
            </a:r>
            <a:r>
              <a:rPr lang="ru-RU" sz="1400" dirty="0"/>
              <a:t>, </a:t>
            </a:r>
            <a:r>
              <a:rPr lang="ru-RU" sz="1400" dirty="0" err="1"/>
              <a:t>еозинофілія</a:t>
            </a:r>
            <a:r>
              <a:rPr lang="ru-RU" sz="1400" dirty="0"/>
              <a:t> до 20%. При </a:t>
            </a:r>
            <a:r>
              <a:rPr lang="ru-RU" sz="1400" dirty="0" err="1"/>
              <a:t>середньотяжкому</a:t>
            </a:r>
            <a:r>
              <a:rPr lang="ru-RU" sz="1400" dirty="0"/>
              <a:t> </a:t>
            </a:r>
            <a:r>
              <a:rPr lang="ru-RU" sz="1400" dirty="0" err="1"/>
              <a:t>перебігу</a:t>
            </a:r>
            <a:r>
              <a:rPr lang="ru-RU" sz="1400" dirty="0"/>
              <a:t> - </a:t>
            </a:r>
            <a:r>
              <a:rPr lang="ru-RU" sz="1400" dirty="0" err="1"/>
              <a:t>висока</a:t>
            </a:r>
            <a:r>
              <a:rPr lang="ru-RU" sz="1400" dirty="0"/>
              <a:t> температура 7-8 </a:t>
            </a:r>
            <a:r>
              <a:rPr lang="ru-RU" sz="1400" dirty="0" err="1"/>
              <a:t>днів</a:t>
            </a:r>
            <a:r>
              <a:rPr lang="ru-RU" sz="1400" dirty="0"/>
              <a:t>, </a:t>
            </a:r>
            <a:r>
              <a:rPr lang="ru-RU" sz="1400" dirty="0" err="1"/>
              <a:t>далі</a:t>
            </a:r>
            <a:r>
              <a:rPr lang="ru-RU" sz="1400" dirty="0"/>
              <a:t> 7-10 </a:t>
            </a:r>
            <a:r>
              <a:rPr lang="ru-RU" sz="1400" dirty="0" err="1"/>
              <a:t>днів</a:t>
            </a:r>
            <a:r>
              <a:rPr lang="ru-RU" sz="1400" dirty="0"/>
              <a:t> </a:t>
            </a:r>
            <a:r>
              <a:rPr lang="ru-RU" sz="1400" dirty="0" err="1"/>
              <a:t>субфебрилітет</a:t>
            </a:r>
            <a:r>
              <a:rPr lang="ru-RU" sz="1400" dirty="0"/>
              <a:t>, </a:t>
            </a:r>
            <a:r>
              <a:rPr lang="ru-RU" sz="1400" dirty="0" err="1"/>
              <a:t>інтенсивний</a:t>
            </a:r>
            <a:r>
              <a:rPr lang="ru-RU" sz="1400" dirty="0"/>
              <a:t> </a:t>
            </a:r>
            <a:r>
              <a:rPr lang="ru-RU" sz="1400" dirty="0" err="1"/>
              <a:t>біль</a:t>
            </a:r>
            <a:r>
              <a:rPr lang="ru-RU" sz="1400" dirty="0"/>
              <a:t> в </a:t>
            </a:r>
            <a:r>
              <a:rPr lang="ru-RU" sz="1400" dirty="0" err="1"/>
              <a:t>м'язах</a:t>
            </a:r>
            <a:r>
              <a:rPr lang="ru-RU" sz="1400" dirty="0"/>
              <a:t>, </a:t>
            </a:r>
            <a:r>
              <a:rPr lang="ru-RU" sz="1400" dirty="0" err="1"/>
              <a:t>пастозність</a:t>
            </a:r>
            <a:r>
              <a:rPr lang="ru-RU" sz="1400" dirty="0"/>
              <a:t> </a:t>
            </a:r>
            <a:r>
              <a:rPr lang="ru-RU" sz="1400" dirty="0" err="1"/>
              <a:t>шкіри</a:t>
            </a:r>
            <a:r>
              <a:rPr lang="ru-RU" sz="1400" dirty="0"/>
              <a:t>, </a:t>
            </a:r>
            <a:r>
              <a:rPr lang="ru-RU" sz="1400" dirty="0" err="1"/>
              <a:t>сверблячий</a:t>
            </a:r>
            <a:r>
              <a:rPr lang="ru-RU" sz="1400" dirty="0"/>
              <a:t> </a:t>
            </a:r>
            <a:r>
              <a:rPr lang="ru-RU" sz="1400" dirty="0" err="1"/>
              <a:t>висип</a:t>
            </a:r>
            <a:r>
              <a:rPr lang="ru-RU" sz="1400" dirty="0"/>
              <a:t>, </a:t>
            </a:r>
            <a:r>
              <a:rPr lang="ru-RU" sz="1400" dirty="0" err="1"/>
              <a:t>кон'юнктивіт</a:t>
            </a:r>
            <a:r>
              <a:rPr lang="ru-RU" sz="1400" dirty="0"/>
              <a:t>. </a:t>
            </a:r>
            <a:r>
              <a:rPr lang="ru-RU" sz="1400" dirty="0" err="1"/>
              <a:t>З'являються</a:t>
            </a:r>
            <a:r>
              <a:rPr lang="ru-RU" sz="1400" dirty="0"/>
              <a:t> </a:t>
            </a:r>
            <a:r>
              <a:rPr lang="ru-RU" sz="1400" dirty="0" err="1"/>
              <a:t>ознаки</a:t>
            </a:r>
            <a:r>
              <a:rPr lang="ru-RU" sz="1400" dirty="0"/>
              <a:t> </a:t>
            </a:r>
            <a:r>
              <a:rPr lang="ru-RU" sz="1400" dirty="0" err="1"/>
              <a:t>ураження</a:t>
            </a:r>
            <a:r>
              <a:rPr lang="ru-RU" sz="1400" dirty="0"/>
              <a:t>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органів</a:t>
            </a:r>
            <a:r>
              <a:rPr lang="ru-RU" sz="1400" dirty="0"/>
              <a:t> - </a:t>
            </a:r>
            <a:r>
              <a:rPr lang="ru-RU" sz="1400" dirty="0" err="1"/>
              <a:t>легень</a:t>
            </a:r>
            <a:r>
              <a:rPr lang="ru-RU" sz="1400" dirty="0"/>
              <a:t> (кашель, хрипи), </a:t>
            </a:r>
            <a:r>
              <a:rPr lang="ru-RU" sz="1400" dirty="0" err="1"/>
              <a:t>серця</a:t>
            </a:r>
            <a:r>
              <a:rPr lang="ru-RU" sz="1400" dirty="0"/>
              <a:t> (</a:t>
            </a:r>
            <a:r>
              <a:rPr lang="ru-RU" sz="1400" dirty="0" err="1"/>
              <a:t>глухість</a:t>
            </a:r>
            <a:r>
              <a:rPr lang="ru-RU" sz="1400" dirty="0"/>
              <a:t> </a:t>
            </a:r>
            <a:r>
              <a:rPr lang="ru-RU" sz="1400" dirty="0" err="1"/>
              <a:t>тонів</a:t>
            </a:r>
            <a:r>
              <a:rPr lang="ru-RU" sz="1400" dirty="0"/>
              <a:t>, </a:t>
            </a:r>
            <a:r>
              <a:rPr lang="ru-RU" sz="1400" dirty="0" err="1"/>
              <a:t>зниження</a:t>
            </a:r>
            <a:r>
              <a:rPr lang="ru-RU" sz="1400" dirty="0"/>
              <a:t> </a:t>
            </a:r>
            <a:r>
              <a:rPr lang="ru-RU" sz="1400" dirty="0" err="1"/>
              <a:t>артеріального</a:t>
            </a:r>
            <a:r>
              <a:rPr lang="ru-RU" sz="1400" dirty="0"/>
              <a:t> </a:t>
            </a:r>
            <a:r>
              <a:rPr lang="ru-RU" sz="1400" dirty="0" err="1"/>
              <a:t>тиску</a:t>
            </a:r>
            <a:r>
              <a:rPr lang="ru-RU" sz="1400" dirty="0"/>
              <a:t>, </a:t>
            </a:r>
            <a:r>
              <a:rPr lang="ru-RU" sz="1400" dirty="0" err="1"/>
              <a:t>тахікардія</a:t>
            </a:r>
            <a:r>
              <a:rPr lang="ru-RU" sz="1400" dirty="0"/>
              <a:t>). </a:t>
            </a:r>
            <a:r>
              <a:rPr lang="ru-RU" sz="1400" dirty="0" err="1"/>
              <a:t>Можуть</a:t>
            </a:r>
            <a:r>
              <a:rPr lang="ru-RU" sz="1400" dirty="0"/>
              <a:t> </a:t>
            </a:r>
            <a:r>
              <a:rPr lang="ru-RU" sz="1400" dirty="0" err="1"/>
              <a:t>збільшуватися</a:t>
            </a:r>
            <a:r>
              <a:rPr lang="ru-RU" sz="1400" dirty="0"/>
              <a:t> </a:t>
            </a:r>
            <a:r>
              <a:rPr lang="ru-RU" sz="1400" dirty="0" err="1"/>
              <a:t>лімфатичні</a:t>
            </a:r>
            <a:r>
              <a:rPr lang="ru-RU" sz="1400" dirty="0"/>
              <a:t> </a:t>
            </a:r>
            <a:r>
              <a:rPr lang="ru-RU" sz="1400" dirty="0" err="1"/>
              <a:t>вузли</a:t>
            </a:r>
            <a:r>
              <a:rPr lang="ru-RU" sz="1400" dirty="0"/>
              <a:t>. </a:t>
            </a:r>
            <a:r>
              <a:rPr lang="ru-RU" sz="1400" dirty="0" err="1"/>
              <a:t>З'являється</a:t>
            </a:r>
            <a:r>
              <a:rPr lang="ru-RU" sz="1400" dirty="0"/>
              <a:t> </a:t>
            </a:r>
            <a:r>
              <a:rPr lang="ru-RU" sz="1400" dirty="0" err="1"/>
              <a:t>біль</a:t>
            </a:r>
            <a:r>
              <a:rPr lang="ru-RU" sz="1400" dirty="0"/>
              <a:t> у </a:t>
            </a:r>
            <a:r>
              <a:rPr lang="ru-RU" sz="1400" dirty="0" err="1"/>
              <a:t>животі</a:t>
            </a:r>
            <a:r>
              <a:rPr lang="ru-RU" sz="1400" dirty="0"/>
              <a:t>, </a:t>
            </a:r>
            <a:r>
              <a:rPr lang="ru-RU" sz="1400" dirty="0" err="1"/>
              <a:t>еозинофілія</a:t>
            </a:r>
            <a:r>
              <a:rPr lang="ru-RU" sz="1400" dirty="0"/>
              <a:t> до 40%. </a:t>
            </a:r>
            <a:r>
              <a:rPr lang="ru-RU" sz="1400" dirty="0" err="1"/>
              <a:t>Тривалість</a:t>
            </a:r>
            <a:r>
              <a:rPr lang="ru-RU" sz="1400" dirty="0"/>
              <a:t> </a:t>
            </a:r>
            <a:r>
              <a:rPr lang="ru-RU" sz="1400" dirty="0" err="1"/>
              <a:t>захворювання</a:t>
            </a:r>
            <a:r>
              <a:rPr lang="ru-RU" sz="1400" dirty="0"/>
              <a:t> до 3-4 </a:t>
            </a:r>
            <a:r>
              <a:rPr lang="ru-RU" sz="1400" dirty="0" err="1"/>
              <a:t>тижнів</a:t>
            </a:r>
            <a:r>
              <a:rPr lang="ru-RU" sz="1400" dirty="0"/>
              <a:t>. При тяжкому </a:t>
            </a:r>
            <a:r>
              <a:rPr lang="ru-RU" sz="1400" dirty="0" err="1"/>
              <a:t>перебігу</a:t>
            </a:r>
            <a:r>
              <a:rPr lang="ru-RU" sz="1400" dirty="0"/>
              <a:t> хвороба </a:t>
            </a:r>
            <a:r>
              <a:rPr lang="ru-RU" sz="1400" dirty="0" err="1"/>
              <a:t>починається</a:t>
            </a:r>
            <a:r>
              <a:rPr lang="ru-RU" sz="1400" dirty="0"/>
              <a:t> через 1-2 </a:t>
            </a:r>
            <a:r>
              <a:rPr lang="ru-RU" sz="1400" dirty="0" err="1"/>
              <a:t>дні</a:t>
            </a:r>
            <a:r>
              <a:rPr lang="ru-RU" sz="1400" dirty="0"/>
              <a:t>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зараження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нудоти</a:t>
            </a:r>
            <a:r>
              <a:rPr lang="ru-RU" sz="1400" dirty="0"/>
              <a:t>, </a:t>
            </a:r>
            <a:r>
              <a:rPr lang="ru-RU" sz="1400" dirty="0" err="1"/>
              <a:t>блювоти</a:t>
            </a:r>
            <a:r>
              <a:rPr lang="ru-RU" sz="1400" dirty="0"/>
              <a:t>, </a:t>
            </a:r>
            <a:r>
              <a:rPr lang="ru-RU" sz="1400" dirty="0" err="1"/>
              <a:t>діареї</a:t>
            </a:r>
            <a:r>
              <a:rPr lang="ru-RU" sz="1400" dirty="0"/>
              <a:t>, болю в </a:t>
            </a:r>
            <a:r>
              <a:rPr lang="ru-RU" sz="1400" dirty="0" err="1"/>
              <a:t>животі</a:t>
            </a:r>
            <a:r>
              <a:rPr lang="ru-RU" sz="1400" dirty="0"/>
              <a:t>. </a:t>
            </a:r>
            <a:r>
              <a:rPr lang="ru-RU" sz="1400" dirty="0" err="1"/>
              <a:t>Виражений</a:t>
            </a:r>
            <a:r>
              <a:rPr lang="ru-RU" sz="1400" dirty="0"/>
              <a:t> </a:t>
            </a:r>
            <a:r>
              <a:rPr lang="ru-RU" sz="1400" dirty="0" err="1"/>
              <a:t>інтоксикаційний</a:t>
            </a:r>
            <a:r>
              <a:rPr lang="ru-RU" sz="1400" dirty="0"/>
              <a:t> синдром, </a:t>
            </a:r>
            <a:r>
              <a:rPr lang="ru-RU" sz="1400" dirty="0" err="1"/>
              <a:t>шкірні</a:t>
            </a:r>
            <a:r>
              <a:rPr lang="ru-RU" sz="1400" dirty="0"/>
              <a:t> </a:t>
            </a:r>
            <a:r>
              <a:rPr lang="ru-RU" sz="1400" dirty="0" err="1"/>
              <a:t>алергічні</a:t>
            </a:r>
            <a:r>
              <a:rPr lang="ru-RU" sz="1400" dirty="0"/>
              <a:t> прояви, </a:t>
            </a:r>
            <a:r>
              <a:rPr lang="ru-RU" sz="1400" dirty="0" err="1"/>
              <a:t>висока</a:t>
            </a:r>
            <a:r>
              <a:rPr lang="ru-RU" sz="1400" dirty="0"/>
              <a:t> лихоманка, </a:t>
            </a:r>
            <a:r>
              <a:rPr lang="ru-RU" sz="1400" dirty="0" err="1"/>
              <a:t>гіпереозинофілія</a:t>
            </a:r>
            <a:r>
              <a:rPr lang="ru-RU" sz="1400" dirty="0"/>
              <a:t> (до 80- 90%), </a:t>
            </a:r>
            <a:r>
              <a:rPr lang="ru-RU" sz="1400" dirty="0" err="1"/>
              <a:t>м'язові</a:t>
            </a:r>
            <a:r>
              <a:rPr lang="ru-RU" sz="1400" dirty="0"/>
              <a:t> </a:t>
            </a:r>
            <a:r>
              <a:rPr lang="ru-RU" sz="1400" dirty="0" err="1"/>
              <a:t>болі</a:t>
            </a:r>
            <a:r>
              <a:rPr lang="ru-RU" sz="1400" dirty="0"/>
              <a:t>, </a:t>
            </a:r>
            <a:r>
              <a:rPr lang="ru-RU" sz="1400" dirty="0" err="1"/>
              <a:t>ознаки</a:t>
            </a:r>
            <a:r>
              <a:rPr lang="ru-RU" sz="1400" dirty="0"/>
              <a:t> </a:t>
            </a:r>
            <a:r>
              <a:rPr lang="ru-RU" sz="1400" dirty="0" err="1"/>
              <a:t>ураження</a:t>
            </a:r>
            <a:r>
              <a:rPr lang="ru-RU" sz="1400" dirty="0"/>
              <a:t> </a:t>
            </a:r>
            <a:r>
              <a:rPr lang="ru-RU" sz="1400" dirty="0" err="1"/>
              <a:t>різних</a:t>
            </a:r>
            <a:r>
              <a:rPr lang="ru-RU" sz="1400" dirty="0"/>
              <a:t> </a:t>
            </a:r>
            <a:r>
              <a:rPr lang="ru-RU" sz="1400" dirty="0" err="1"/>
              <a:t>органів</a:t>
            </a:r>
            <a:r>
              <a:rPr lang="ru-RU" sz="1400" dirty="0"/>
              <a:t> - </a:t>
            </a:r>
            <a:r>
              <a:rPr lang="ru-RU" sz="1400" dirty="0" err="1"/>
              <a:t>легень</a:t>
            </a:r>
            <a:r>
              <a:rPr lang="ru-RU" sz="1400" dirty="0"/>
              <a:t>, </a:t>
            </a:r>
            <a:r>
              <a:rPr lang="ru-RU" sz="1400" dirty="0" err="1"/>
              <a:t>серця</a:t>
            </a:r>
            <a:r>
              <a:rPr lang="ru-RU" sz="1400" dirty="0"/>
              <a:t>, травного тракту.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Ускладнення</a:t>
            </a:r>
            <a:r>
              <a:rPr lang="ru-RU" dirty="0"/>
              <a:t> - </a:t>
            </a:r>
            <a:r>
              <a:rPr lang="ru-RU" dirty="0" err="1"/>
              <a:t>міокардит</a:t>
            </a:r>
            <a:r>
              <a:rPr lang="ru-RU" dirty="0"/>
              <a:t>, </a:t>
            </a:r>
            <a:r>
              <a:rPr lang="ru-RU" dirty="0" err="1"/>
              <a:t>пневмонія</a:t>
            </a:r>
            <a:r>
              <a:rPr lang="ru-RU" dirty="0"/>
              <a:t>, </a:t>
            </a:r>
            <a:r>
              <a:rPr lang="ru-RU" dirty="0" err="1"/>
              <a:t>менінгоенцефаліт</a:t>
            </a:r>
            <a:r>
              <a:rPr lang="ru-RU" dirty="0"/>
              <a:t>, </a:t>
            </a:r>
            <a:r>
              <a:rPr lang="ru-RU" dirty="0" err="1"/>
              <a:t>абдомінальний</a:t>
            </a:r>
            <a:r>
              <a:rPr lang="ru-RU" dirty="0"/>
              <a:t> синдром,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, </a:t>
            </a:r>
            <a:r>
              <a:rPr lang="ru-RU" dirty="0" err="1"/>
              <a:t>нирок</a:t>
            </a:r>
            <a:r>
              <a:rPr lang="ru-RU" dirty="0"/>
              <a:t>, </a:t>
            </a:r>
            <a:r>
              <a:rPr lang="ru-RU" dirty="0" err="1"/>
              <a:t>флебіти</a:t>
            </a:r>
            <a:r>
              <a:rPr lang="ru-RU" dirty="0"/>
              <a:t>, </a:t>
            </a:r>
            <a:r>
              <a:rPr lang="ru-RU" dirty="0" err="1"/>
              <a:t>тромбози</a:t>
            </a:r>
            <a:r>
              <a:rPr lang="ru-RU" dirty="0"/>
              <a:t> великих </a:t>
            </a:r>
            <a:r>
              <a:rPr lang="ru-RU" dirty="0" err="1"/>
              <a:t>судин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Специфічна</a:t>
            </a:r>
            <a:r>
              <a:rPr lang="ru-RU" dirty="0"/>
              <a:t> </a:t>
            </a:r>
            <a:r>
              <a:rPr lang="ru-RU" dirty="0" err="1"/>
              <a:t>діагностика</a:t>
            </a:r>
            <a:r>
              <a:rPr lang="ru-RU" dirty="0"/>
              <a:t>. </a:t>
            </a:r>
            <a:r>
              <a:rPr lang="ru-RU" dirty="0" err="1"/>
              <a:t>Діагноз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підтвердити</a:t>
            </a:r>
            <a:r>
              <a:rPr lang="ru-RU" dirty="0"/>
              <a:t> </a:t>
            </a:r>
            <a:r>
              <a:rPr lang="ru-RU" dirty="0" err="1"/>
              <a:t>виявленням</a:t>
            </a:r>
            <a:r>
              <a:rPr lang="ru-RU" dirty="0"/>
              <a:t> личинок </a:t>
            </a:r>
            <a:r>
              <a:rPr lang="ru-RU" dirty="0" err="1"/>
              <a:t>трихінел</a:t>
            </a:r>
            <a:r>
              <a:rPr lang="ru-RU" dirty="0"/>
              <a:t> у </a:t>
            </a:r>
            <a:r>
              <a:rPr lang="ru-RU" dirty="0" err="1"/>
              <a:t>м'ясі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біоптаті</a:t>
            </a:r>
            <a:r>
              <a:rPr lang="ru-RU" dirty="0"/>
              <a:t> </a:t>
            </a:r>
            <a:r>
              <a:rPr lang="ru-RU" dirty="0" err="1"/>
              <a:t>м'яза</a:t>
            </a:r>
            <a:r>
              <a:rPr lang="ru-RU" dirty="0"/>
              <a:t> хворого. Для </a:t>
            </a:r>
            <a:r>
              <a:rPr lang="ru-RU" dirty="0" err="1"/>
              <a:t>серологічної</a:t>
            </a:r>
            <a:r>
              <a:rPr lang="ru-RU" dirty="0"/>
              <a:t> </a:t>
            </a:r>
            <a:r>
              <a:rPr lang="ru-RU" dirty="0" err="1"/>
              <a:t>діагностики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реакцію</a:t>
            </a:r>
            <a:r>
              <a:rPr lang="ru-RU" dirty="0"/>
              <a:t> </a:t>
            </a:r>
            <a:r>
              <a:rPr lang="ru-RU" dirty="0" err="1"/>
              <a:t>зв'язування</a:t>
            </a:r>
            <a:r>
              <a:rPr lang="ru-RU" dirty="0"/>
              <a:t> комплементу, </a:t>
            </a:r>
            <a:r>
              <a:rPr lang="ru-RU" dirty="0" err="1"/>
              <a:t>реакцію</a:t>
            </a:r>
            <a:r>
              <a:rPr lang="ru-RU" dirty="0"/>
              <a:t> </a:t>
            </a:r>
            <a:r>
              <a:rPr lang="ru-RU" dirty="0" err="1"/>
              <a:t>кільцепреципітації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реакцію</a:t>
            </a:r>
            <a:r>
              <a:rPr lang="ru-RU" dirty="0"/>
              <a:t> </a:t>
            </a:r>
            <a:r>
              <a:rPr lang="ru-RU" dirty="0" err="1"/>
              <a:t>преципітації</a:t>
            </a:r>
            <a:r>
              <a:rPr lang="ru-RU" dirty="0"/>
              <a:t>. </a:t>
            </a:r>
            <a:r>
              <a:rPr lang="ru-RU" dirty="0" err="1"/>
              <a:t>Серологічні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повторюють</a:t>
            </a:r>
            <a:r>
              <a:rPr lang="ru-RU" dirty="0"/>
              <a:t> в </a:t>
            </a:r>
            <a:r>
              <a:rPr lang="ru-RU" dirty="0" err="1"/>
              <a:t>динаміці</a:t>
            </a:r>
            <a:r>
              <a:rPr lang="ru-RU" dirty="0"/>
              <a:t>. </a:t>
            </a:r>
            <a:r>
              <a:rPr lang="ru-RU" dirty="0" err="1"/>
              <a:t>Максимальний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 </a:t>
            </a:r>
            <a:r>
              <a:rPr lang="ru-RU" dirty="0" err="1"/>
              <a:t>виявляють</a:t>
            </a:r>
            <a:r>
              <a:rPr lang="ru-RU" dirty="0"/>
              <a:t> на 4-12-му </a:t>
            </a:r>
            <a:r>
              <a:rPr lang="ru-RU" dirty="0" err="1"/>
              <a:t>тижні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. З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при </a:t>
            </a:r>
            <a:r>
              <a:rPr lang="ru-RU" dirty="0" err="1"/>
              <a:t>рентгеноскопії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мігруючі</a:t>
            </a:r>
            <a:r>
              <a:rPr lang="ru-RU" dirty="0"/>
              <a:t> </a:t>
            </a:r>
            <a:r>
              <a:rPr lang="ru-RU" dirty="0" err="1"/>
              <a:t>вогнища</a:t>
            </a:r>
            <a:r>
              <a:rPr lang="ru-RU" dirty="0"/>
              <a:t> в </a:t>
            </a:r>
            <a:r>
              <a:rPr lang="ru-RU" dirty="0" err="1"/>
              <a:t>легенях</a:t>
            </a:r>
            <a:r>
              <a:rPr lang="ru-RU" dirty="0"/>
              <a:t>, при </a:t>
            </a:r>
            <a:r>
              <a:rPr lang="ru-RU" dirty="0" err="1"/>
              <a:t>рентгенографії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інкапсульовані</a:t>
            </a:r>
            <a:r>
              <a:rPr lang="ru-RU" dirty="0"/>
              <a:t> личинки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утвореньзвапніння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Лікування</a:t>
            </a:r>
            <a:r>
              <a:rPr lang="ru-RU" dirty="0"/>
              <a:t>. </a:t>
            </a:r>
            <a:r>
              <a:rPr lang="ru-RU" dirty="0" err="1"/>
              <a:t>Хворі</a:t>
            </a:r>
            <a:r>
              <a:rPr lang="ru-RU" dirty="0"/>
              <a:t> на </a:t>
            </a:r>
            <a:r>
              <a:rPr lang="ru-RU" dirty="0" err="1"/>
              <a:t>трихінельоз</a:t>
            </a:r>
            <a:r>
              <a:rPr lang="ru-RU" dirty="0"/>
              <a:t>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госпіталізації</a:t>
            </a:r>
            <a:r>
              <a:rPr lang="ru-RU" dirty="0"/>
              <a:t>. </a:t>
            </a:r>
            <a:r>
              <a:rPr lang="ru-RU" dirty="0" err="1"/>
              <a:t>Препарати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мебендазол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альбендазол</a:t>
            </a:r>
            <a:r>
              <a:rPr lang="ru-RU" dirty="0"/>
              <a:t>. </a:t>
            </a:r>
            <a:r>
              <a:rPr lang="ru-RU" dirty="0" err="1"/>
              <a:t>Мебендазол</a:t>
            </a:r>
            <a:r>
              <a:rPr lang="ru-RU" dirty="0"/>
              <a:t> </a:t>
            </a:r>
            <a:r>
              <a:rPr lang="ru-RU" dirty="0" err="1"/>
              <a:t>призначають</a:t>
            </a:r>
            <a:r>
              <a:rPr lang="ru-RU" dirty="0"/>
              <a:t> в </a:t>
            </a:r>
            <a:r>
              <a:rPr lang="ru-RU" dirty="0" err="1"/>
              <a:t>дозі</a:t>
            </a:r>
            <a:r>
              <a:rPr lang="ru-RU" dirty="0"/>
              <a:t> 10 мг / кг на </a:t>
            </a:r>
            <a:r>
              <a:rPr lang="ru-RU" dirty="0" err="1"/>
              <a:t>добу</a:t>
            </a:r>
            <a:r>
              <a:rPr lang="ru-RU" dirty="0"/>
              <a:t> в 3 </a:t>
            </a:r>
            <a:r>
              <a:rPr lang="ru-RU" dirty="0" err="1"/>
              <a:t>прийоми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. </a:t>
            </a:r>
            <a:r>
              <a:rPr lang="ru-RU" dirty="0" err="1"/>
              <a:t>Альбендазол</a:t>
            </a:r>
            <a:r>
              <a:rPr lang="ru-RU" dirty="0"/>
              <a:t> </a:t>
            </a:r>
            <a:r>
              <a:rPr lang="ru-RU" dirty="0" err="1"/>
              <a:t>призначають</a:t>
            </a:r>
            <a:r>
              <a:rPr lang="ru-RU" dirty="0"/>
              <a:t> по 400 мг два рази на </a:t>
            </a:r>
            <a:r>
              <a:rPr lang="ru-RU" dirty="0" err="1"/>
              <a:t>добу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. Курс </a:t>
            </a:r>
            <a:r>
              <a:rPr lang="ru-RU" dirty="0" err="1"/>
              <a:t>лікування</a:t>
            </a:r>
            <a:r>
              <a:rPr lang="ru-RU" dirty="0"/>
              <a:t> 14 </a:t>
            </a:r>
            <a:r>
              <a:rPr lang="ru-RU" dirty="0" err="1"/>
              <a:t>днів</a:t>
            </a:r>
            <a:r>
              <a:rPr lang="ru-RU" dirty="0"/>
              <a:t>. На </a:t>
            </a:r>
            <a:r>
              <a:rPr lang="ru-RU" dirty="0" err="1"/>
              <a:t>тлі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етіотропних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загибель</a:t>
            </a:r>
            <a:r>
              <a:rPr lang="ru-RU" dirty="0"/>
              <a:t> </a:t>
            </a:r>
            <a:r>
              <a:rPr lang="ru-RU" dirty="0" err="1"/>
              <a:t>трихінел</a:t>
            </a:r>
            <a:r>
              <a:rPr lang="ru-RU" dirty="0"/>
              <a:t> у </a:t>
            </a:r>
            <a:r>
              <a:rPr lang="ru-RU" dirty="0" err="1"/>
              <a:t>м'язах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кишечнику,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проявитися</a:t>
            </a:r>
            <a:r>
              <a:rPr lang="ru-RU" dirty="0"/>
              <a:t> </a:t>
            </a:r>
            <a:r>
              <a:rPr lang="ru-RU" dirty="0" err="1"/>
              <a:t>посиленням</a:t>
            </a:r>
            <a:r>
              <a:rPr lang="ru-RU" dirty="0"/>
              <a:t> </a:t>
            </a:r>
            <a:r>
              <a:rPr lang="ru-RU" dirty="0" err="1"/>
              <a:t>клінічних</a:t>
            </a:r>
            <a:r>
              <a:rPr lang="ru-RU" dirty="0"/>
              <a:t> </a:t>
            </a:r>
            <a:r>
              <a:rPr lang="ru-RU" dirty="0" err="1"/>
              <a:t>проявів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. У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/>
              <a:t>призначають</a:t>
            </a:r>
            <a:r>
              <a:rPr lang="ru-RU" dirty="0"/>
              <a:t> </a:t>
            </a:r>
            <a:r>
              <a:rPr lang="ru-RU" dirty="0" err="1"/>
              <a:t>глюкокортикоїди</a:t>
            </a:r>
            <a:r>
              <a:rPr lang="ru-RU" dirty="0"/>
              <a:t> - </a:t>
            </a:r>
            <a:r>
              <a:rPr lang="ru-RU" dirty="0" err="1"/>
              <a:t>преднізолон</a:t>
            </a:r>
            <a:r>
              <a:rPr lang="ru-RU" dirty="0"/>
              <a:t> в </a:t>
            </a:r>
            <a:r>
              <a:rPr lang="ru-RU" dirty="0" err="1"/>
              <a:t>добовій</a:t>
            </a:r>
            <a:r>
              <a:rPr lang="ru-RU" dirty="0"/>
              <a:t> </a:t>
            </a:r>
            <a:r>
              <a:rPr lang="ru-RU" dirty="0" err="1"/>
              <a:t>дозі</a:t>
            </a:r>
            <a:r>
              <a:rPr lang="ru-RU" dirty="0"/>
              <a:t> 30-80 мг, </a:t>
            </a:r>
            <a:r>
              <a:rPr lang="ru-RU" dirty="0" err="1"/>
              <a:t>десенсибілізуючі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. </a:t>
            </a:r>
            <a:r>
              <a:rPr lang="ru-RU" dirty="0" err="1"/>
              <a:t>Реконвалесцентів</a:t>
            </a:r>
            <a:r>
              <a:rPr lang="ru-RU" dirty="0"/>
              <a:t> </a:t>
            </a:r>
            <a:r>
              <a:rPr lang="ru-RU" dirty="0" err="1"/>
              <a:t>виписують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стаціонару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зникнення</a:t>
            </a:r>
            <a:r>
              <a:rPr lang="ru-RU" dirty="0"/>
              <a:t> </a:t>
            </a:r>
            <a:r>
              <a:rPr lang="ru-RU" dirty="0" err="1"/>
              <a:t>набрякового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алергічного</a:t>
            </a:r>
            <a:r>
              <a:rPr lang="ru-RU" dirty="0"/>
              <a:t> </a:t>
            </a:r>
            <a:r>
              <a:rPr lang="ru-RU" dirty="0" err="1"/>
              <a:t>синдромів</a:t>
            </a:r>
            <a:r>
              <a:rPr lang="ru-RU" dirty="0"/>
              <a:t>,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рухової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, </a:t>
            </a:r>
            <a:r>
              <a:rPr lang="ru-RU" dirty="0" err="1"/>
              <a:t>нормалізації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ЕКГ, </a:t>
            </a:r>
            <a:r>
              <a:rPr lang="ru-RU" dirty="0" err="1"/>
              <a:t>зникнення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в </a:t>
            </a:r>
            <a:r>
              <a:rPr lang="ru-RU" dirty="0" err="1"/>
              <a:t>легенях</a:t>
            </a:r>
            <a:r>
              <a:rPr lang="ru-RU" dirty="0"/>
              <a:t>. </a:t>
            </a:r>
            <a:r>
              <a:rPr lang="ru-RU" dirty="0" err="1"/>
              <a:t>Хворі</a:t>
            </a:r>
            <a:r>
              <a:rPr lang="ru-RU" dirty="0"/>
              <a:t> </a:t>
            </a:r>
            <a:r>
              <a:rPr lang="ru-RU" dirty="0" err="1"/>
              <a:t>підлягають</a:t>
            </a:r>
            <a:r>
              <a:rPr lang="ru-RU" dirty="0"/>
              <a:t> диспансерному </a:t>
            </a:r>
            <a:r>
              <a:rPr lang="ru-RU" dirty="0" err="1"/>
              <a:t>спостереженню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12 </a:t>
            </a:r>
            <a:r>
              <a:rPr lang="ru-RU" dirty="0" err="1"/>
              <a:t>місяців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Профілактика</a:t>
            </a:r>
            <a:r>
              <a:rPr lang="ru-RU" dirty="0"/>
              <a:t> -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ветеринарно-санітарного</a:t>
            </a:r>
            <a:r>
              <a:rPr lang="ru-RU" dirty="0"/>
              <a:t> </a:t>
            </a:r>
            <a:r>
              <a:rPr lang="ru-RU" dirty="0" err="1"/>
              <a:t>нагляду</a:t>
            </a:r>
            <a:r>
              <a:rPr lang="ru-RU" dirty="0"/>
              <a:t> та широка </a:t>
            </a:r>
            <a:r>
              <a:rPr lang="ru-RU" dirty="0" err="1"/>
              <a:t>санітарно</a:t>
            </a:r>
            <a:r>
              <a:rPr lang="ru-RU" dirty="0"/>
              <a:t> -</a:t>
            </a:r>
            <a:r>
              <a:rPr lang="ru-RU" dirty="0" err="1"/>
              <a:t>просвітницька</a:t>
            </a:r>
            <a:r>
              <a:rPr lang="ru-RU" dirty="0"/>
              <a:t> робота.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вогнищ</a:t>
            </a:r>
            <a:r>
              <a:rPr lang="ru-RU" dirty="0"/>
              <a:t> </a:t>
            </a:r>
            <a:r>
              <a:rPr lang="ru-RU" dirty="0" err="1"/>
              <a:t>трихінельозу</a:t>
            </a:r>
            <a:r>
              <a:rPr lang="ru-RU" dirty="0"/>
              <a:t>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профілактичною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служить </a:t>
            </a:r>
            <a:r>
              <a:rPr lang="ru-RU" dirty="0" err="1"/>
              <a:t>закопування</a:t>
            </a:r>
            <a:r>
              <a:rPr lang="ru-RU" dirty="0"/>
              <a:t> </a:t>
            </a:r>
            <a:r>
              <a:rPr lang="ru-RU" dirty="0" err="1"/>
              <a:t>мисливцями</a:t>
            </a:r>
            <a:r>
              <a:rPr lang="ru-RU" dirty="0"/>
              <a:t> </a:t>
            </a:r>
            <a:r>
              <a:rPr lang="ru-RU" dirty="0" err="1"/>
              <a:t>тушок</a:t>
            </a:r>
            <a:r>
              <a:rPr lang="ru-RU" dirty="0"/>
              <a:t> </a:t>
            </a:r>
            <a:r>
              <a:rPr lang="ru-RU" dirty="0" err="1"/>
              <a:t>хижих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зняття</a:t>
            </a:r>
            <a:r>
              <a:rPr lang="ru-RU" dirty="0"/>
              <a:t> шкурок, </a:t>
            </a:r>
            <a:r>
              <a:rPr lang="ru-RU" dirty="0" err="1"/>
              <a:t>ретельна</a:t>
            </a:r>
            <a:r>
              <a:rPr lang="ru-RU" dirty="0"/>
              <a:t> </a:t>
            </a:r>
            <a:r>
              <a:rPr lang="ru-RU" dirty="0" err="1"/>
              <a:t>термічна</a:t>
            </a:r>
            <a:r>
              <a:rPr lang="ru-RU" dirty="0"/>
              <a:t> </a:t>
            </a:r>
            <a:r>
              <a:rPr lang="ru-RU" dirty="0" err="1"/>
              <a:t>обробка</a:t>
            </a:r>
            <a:r>
              <a:rPr lang="ru-RU" dirty="0"/>
              <a:t> </a:t>
            </a:r>
            <a:r>
              <a:rPr lang="ru-RU" dirty="0" err="1"/>
              <a:t>ведмедини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кабанятини</a:t>
            </a:r>
            <a:r>
              <a:rPr lang="ru-RU" dirty="0"/>
              <a:t> при </a:t>
            </a:r>
            <a:r>
              <a:rPr lang="ru-RU" dirty="0" err="1"/>
              <a:t>вживанні</a:t>
            </a:r>
            <a:r>
              <a:rPr lang="ru-RU" dirty="0"/>
              <a:t> в </a:t>
            </a:r>
            <a:r>
              <a:rPr lang="ru-RU" dirty="0" err="1"/>
              <a:t>їжу</a:t>
            </a:r>
            <a:r>
              <a:rPr lang="ru-RU" dirty="0"/>
              <a:t>, </a:t>
            </a:r>
            <a:r>
              <a:rPr lang="ru-RU" dirty="0" err="1"/>
              <a:t>неприпустимість</a:t>
            </a:r>
            <a:r>
              <a:rPr lang="ru-RU" dirty="0"/>
              <a:t> </a:t>
            </a:r>
            <a:r>
              <a:rPr lang="ru-RU" dirty="0" err="1"/>
              <a:t>згодовування</a:t>
            </a:r>
            <a:r>
              <a:rPr lang="ru-RU" dirty="0"/>
              <a:t> </a:t>
            </a:r>
            <a:r>
              <a:rPr lang="ru-RU" dirty="0" err="1"/>
              <a:t>домашнім</a:t>
            </a:r>
            <a:r>
              <a:rPr lang="ru-RU" dirty="0"/>
              <a:t> </a:t>
            </a:r>
            <a:r>
              <a:rPr lang="ru-RU" dirty="0" err="1"/>
              <a:t>тваринам</a:t>
            </a:r>
            <a:r>
              <a:rPr lang="ru-RU" dirty="0"/>
              <a:t> </a:t>
            </a:r>
            <a:r>
              <a:rPr lang="ru-RU" dirty="0" err="1"/>
              <a:t>м'яса</a:t>
            </a:r>
            <a:r>
              <a:rPr lang="ru-RU" dirty="0"/>
              <a:t> диких </a:t>
            </a:r>
            <a:r>
              <a:rPr lang="ru-RU" dirty="0" err="1"/>
              <a:t>ссавців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Стронгілоїдоз</a:t>
            </a:r>
            <a:r>
              <a:rPr lang="ru-RU" b="1" dirty="0"/>
              <a:t> - </a:t>
            </a:r>
            <a:r>
              <a:rPr lang="ru-RU" b="1" dirty="0" err="1"/>
              <a:t>кишковий</a:t>
            </a:r>
            <a:r>
              <a:rPr lang="ru-RU" b="1" dirty="0"/>
              <a:t> </a:t>
            </a:r>
            <a:r>
              <a:rPr lang="ru-RU" b="1" dirty="0" err="1"/>
              <a:t>нематодоз</a:t>
            </a:r>
            <a:r>
              <a:rPr lang="ru-RU" b="1" dirty="0"/>
              <a:t>, антропоноз, </a:t>
            </a:r>
            <a:r>
              <a:rPr lang="ru-RU" b="1" dirty="0" err="1"/>
              <a:t>перкутанний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пероральний</a:t>
            </a:r>
            <a:r>
              <a:rPr lang="ru-RU" b="1" dirty="0"/>
              <a:t> </a:t>
            </a:r>
            <a:r>
              <a:rPr lang="ru-RU" b="1" dirty="0" err="1"/>
              <a:t>геогельмінтоз</a:t>
            </a:r>
            <a:r>
              <a:rPr lang="ru-RU" b="1" dirty="0"/>
              <a:t>. </a:t>
            </a:r>
          </a:p>
          <a:p>
            <a:pPr algn="just"/>
            <a:r>
              <a:rPr lang="ru-RU" dirty="0" err="1"/>
              <a:t>Етіологія</a:t>
            </a:r>
            <a:r>
              <a:rPr lang="ru-RU" dirty="0"/>
              <a:t>. </a:t>
            </a:r>
            <a:r>
              <a:rPr lang="ru-RU" dirty="0" err="1"/>
              <a:t>Збудник</a:t>
            </a:r>
            <a:r>
              <a:rPr lang="ru-RU" dirty="0"/>
              <a:t> - </a:t>
            </a:r>
            <a:r>
              <a:rPr lang="en-US" dirty="0" err="1"/>
              <a:t>Strongyloides</a:t>
            </a:r>
            <a:r>
              <a:rPr lang="en-US" dirty="0"/>
              <a:t> </a:t>
            </a:r>
            <a:r>
              <a:rPr lang="en-US" dirty="0" err="1"/>
              <a:t>stercoralis</a:t>
            </a:r>
            <a:r>
              <a:rPr lang="en-US" dirty="0"/>
              <a:t>. </a:t>
            </a:r>
            <a:r>
              <a:rPr lang="ru-RU" dirty="0" err="1"/>
              <a:t>Самець</a:t>
            </a:r>
            <a:r>
              <a:rPr lang="ru-RU" dirty="0"/>
              <a:t> </a:t>
            </a:r>
            <a:r>
              <a:rPr lang="ru-RU" dirty="0" err="1"/>
              <a:t>завдовжки</a:t>
            </a:r>
            <a:r>
              <a:rPr lang="ru-RU" dirty="0"/>
              <a:t> 0,7 мм, шириною 0,04 - 0,06 мм. Самка </a:t>
            </a:r>
            <a:r>
              <a:rPr lang="ru-RU" dirty="0" err="1"/>
              <a:t>довжиною</a:t>
            </a:r>
            <a:r>
              <a:rPr lang="ru-RU" dirty="0"/>
              <a:t> 2,2 мм, шириною 0,03 - 0,7 мм. </a:t>
            </a:r>
            <a:r>
              <a:rPr lang="ru-RU" dirty="0" err="1"/>
              <a:t>Яйця</a:t>
            </a:r>
            <a:r>
              <a:rPr lang="ru-RU" dirty="0"/>
              <a:t> </a:t>
            </a:r>
            <a:r>
              <a:rPr lang="ru-RU" dirty="0" err="1"/>
              <a:t>прозорі</a:t>
            </a:r>
            <a:r>
              <a:rPr lang="ru-RU" dirty="0"/>
              <a:t>, </a:t>
            </a:r>
            <a:r>
              <a:rPr lang="ru-RU" dirty="0" err="1"/>
              <a:t>овальної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розміром</a:t>
            </a:r>
            <a:r>
              <a:rPr lang="ru-RU" dirty="0"/>
              <a:t> 0,05 × 0,03 мм.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84784"/>
            <a:ext cx="4164639" cy="274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1988840"/>
            <a:ext cx="269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Збудник</a:t>
            </a:r>
            <a:r>
              <a:rPr lang="en-US" dirty="0" err="1"/>
              <a:t>Strongyloidesstercoralis</a:t>
            </a:r>
            <a:r>
              <a:rPr lang="en-US" dirty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71691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гельмінта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без </a:t>
            </a:r>
            <a:r>
              <a:rPr lang="ru-RU" dirty="0" err="1"/>
              <a:t>проміжного</a:t>
            </a:r>
            <a:r>
              <a:rPr lang="ru-RU" dirty="0"/>
              <a:t> господаря. </a:t>
            </a:r>
            <a:r>
              <a:rPr lang="ru-RU" dirty="0" err="1"/>
              <a:t>Статевозрілі</a:t>
            </a:r>
            <a:r>
              <a:rPr lang="ru-RU" dirty="0"/>
              <a:t> самки </a:t>
            </a:r>
            <a:r>
              <a:rPr lang="ru-RU" dirty="0" err="1"/>
              <a:t>локалізуються</a:t>
            </a:r>
            <a:r>
              <a:rPr lang="ru-RU" dirty="0"/>
              <a:t> в </a:t>
            </a:r>
            <a:r>
              <a:rPr lang="ru-RU" dirty="0" err="1"/>
              <a:t>товщі</a:t>
            </a:r>
            <a:r>
              <a:rPr lang="ru-RU" dirty="0"/>
              <a:t>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</a:t>
            </a:r>
            <a:r>
              <a:rPr lang="ru-RU" dirty="0" err="1"/>
              <a:t>дванадцятипалої</a:t>
            </a:r>
            <a:r>
              <a:rPr lang="ru-RU" dirty="0"/>
              <a:t> кишки, при </a:t>
            </a:r>
            <a:r>
              <a:rPr lang="ru-RU" dirty="0" err="1"/>
              <a:t>інтенсивній</a:t>
            </a:r>
            <a:r>
              <a:rPr lang="ru-RU" dirty="0"/>
              <a:t> </a:t>
            </a:r>
            <a:r>
              <a:rPr lang="ru-RU" dirty="0" err="1"/>
              <a:t>інвазії</a:t>
            </a:r>
            <a:r>
              <a:rPr lang="ru-RU" dirty="0"/>
              <a:t> </a:t>
            </a:r>
            <a:r>
              <a:rPr lang="ru-RU" dirty="0" err="1"/>
              <a:t>проникають</a:t>
            </a:r>
            <a:r>
              <a:rPr lang="ru-RU" dirty="0"/>
              <a:t> в </a:t>
            </a:r>
            <a:r>
              <a:rPr lang="ru-RU" dirty="0" err="1"/>
              <a:t>шлунок</a:t>
            </a:r>
            <a:r>
              <a:rPr lang="ru-RU" dirty="0"/>
              <a:t>, </a:t>
            </a:r>
            <a:r>
              <a:rPr lang="ru-RU" dirty="0" err="1"/>
              <a:t>слизову</a:t>
            </a:r>
            <a:r>
              <a:rPr lang="ru-RU" dirty="0"/>
              <a:t> </a:t>
            </a:r>
            <a:r>
              <a:rPr lang="ru-RU" dirty="0" err="1"/>
              <a:t>оболонку</a:t>
            </a:r>
            <a:r>
              <a:rPr lang="ru-RU" dirty="0"/>
              <a:t> тонкого кишечника, </a:t>
            </a:r>
            <a:r>
              <a:rPr lang="ru-RU" dirty="0" err="1"/>
              <a:t>панкреатичні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жовчні</a:t>
            </a:r>
            <a:r>
              <a:rPr lang="ru-RU" dirty="0"/>
              <a:t> ходи. </a:t>
            </a:r>
            <a:r>
              <a:rPr lang="ru-RU" dirty="0" err="1"/>
              <a:t>Запліднені</a:t>
            </a:r>
            <a:r>
              <a:rPr lang="ru-RU" dirty="0"/>
              <a:t> самки </a:t>
            </a:r>
            <a:r>
              <a:rPr lang="ru-RU" dirty="0" err="1"/>
              <a:t>відкладають</a:t>
            </a:r>
            <a:r>
              <a:rPr lang="ru-RU" dirty="0"/>
              <a:t> </a:t>
            </a:r>
            <a:r>
              <a:rPr lang="ru-RU" dirty="0" err="1"/>
              <a:t>яйця</a:t>
            </a:r>
            <a:r>
              <a:rPr lang="ru-RU" dirty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виходять</a:t>
            </a:r>
            <a:r>
              <a:rPr lang="ru-RU" dirty="0"/>
              <a:t> личинки. Личинки </a:t>
            </a:r>
            <a:r>
              <a:rPr lang="ru-RU" dirty="0" err="1"/>
              <a:t>виділяються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фекаліями</a:t>
            </a:r>
            <a:r>
              <a:rPr lang="ru-RU" dirty="0"/>
              <a:t> в </a:t>
            </a:r>
            <a:r>
              <a:rPr lang="ru-RU" dirty="0" err="1"/>
              <a:t>зовнішнє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де </a:t>
            </a:r>
            <a:r>
              <a:rPr lang="ru-RU" dirty="0" err="1"/>
              <a:t>перетворюються</a:t>
            </a:r>
            <a:r>
              <a:rPr lang="ru-RU" dirty="0"/>
              <a:t> в </a:t>
            </a:r>
            <a:r>
              <a:rPr lang="ru-RU" dirty="0" err="1"/>
              <a:t>філяріовидні</a:t>
            </a:r>
            <a:r>
              <a:rPr lang="ru-RU" dirty="0"/>
              <a:t> личинки (</a:t>
            </a:r>
            <a:r>
              <a:rPr lang="ru-RU" dirty="0" err="1"/>
              <a:t>гомогенія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вільноживучих</a:t>
            </a:r>
            <a:r>
              <a:rPr lang="ru-RU" dirty="0"/>
              <a:t> </a:t>
            </a:r>
            <a:r>
              <a:rPr lang="ru-RU" dirty="0" err="1"/>
              <a:t>статевозрілих</a:t>
            </a:r>
            <a:r>
              <a:rPr lang="ru-RU" dirty="0"/>
              <a:t> </a:t>
            </a:r>
            <a:r>
              <a:rPr lang="ru-RU" dirty="0" err="1"/>
              <a:t>самців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самок (</a:t>
            </a:r>
            <a:r>
              <a:rPr lang="ru-RU" dirty="0" err="1"/>
              <a:t>гетерогонія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відкладати</a:t>
            </a:r>
            <a:r>
              <a:rPr lang="ru-RU" dirty="0"/>
              <a:t> </a:t>
            </a:r>
            <a:r>
              <a:rPr lang="ru-RU" dirty="0" err="1"/>
              <a:t>яйця</a:t>
            </a:r>
            <a:r>
              <a:rPr lang="ru-RU" dirty="0"/>
              <a:t>. </a:t>
            </a:r>
            <a:r>
              <a:rPr lang="ru-RU" dirty="0" err="1"/>
              <a:t>Філяріовидні</a:t>
            </a:r>
            <a:r>
              <a:rPr lang="ru-RU" dirty="0"/>
              <a:t> личинки </a:t>
            </a:r>
            <a:r>
              <a:rPr lang="ru-RU" dirty="0" err="1"/>
              <a:t>можуть</a:t>
            </a:r>
            <a:r>
              <a:rPr lang="ru-RU" dirty="0"/>
              <a:t> повторно </a:t>
            </a:r>
            <a:r>
              <a:rPr lang="ru-RU" dirty="0" err="1"/>
              <a:t>инвазувати</a:t>
            </a:r>
            <a:r>
              <a:rPr lang="ru-RU" dirty="0"/>
              <a:t> </a:t>
            </a:r>
            <a:r>
              <a:rPr lang="ru-RU" dirty="0" err="1"/>
              <a:t>хвору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, </a:t>
            </a:r>
            <a:r>
              <a:rPr lang="ru-RU" dirty="0" err="1"/>
              <a:t>проникаючи</a:t>
            </a:r>
            <a:r>
              <a:rPr lang="ru-RU" dirty="0"/>
              <a:t> в </a:t>
            </a:r>
            <a:r>
              <a:rPr lang="ru-RU" dirty="0" err="1"/>
              <a:t>слизову</a:t>
            </a:r>
            <a:r>
              <a:rPr lang="ru-RU" dirty="0"/>
              <a:t> </a:t>
            </a:r>
            <a:r>
              <a:rPr lang="ru-RU" dirty="0" err="1"/>
              <a:t>оболонку</a:t>
            </a:r>
            <a:r>
              <a:rPr lang="ru-RU" dirty="0"/>
              <a:t> кишечника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шкіру</a:t>
            </a:r>
            <a:r>
              <a:rPr lang="ru-RU" dirty="0"/>
              <a:t> </a:t>
            </a:r>
            <a:r>
              <a:rPr lang="ru-RU" dirty="0" err="1"/>
              <a:t>періанальної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(</a:t>
            </a:r>
            <a:r>
              <a:rPr lang="ru-RU" dirty="0" err="1"/>
              <a:t>аутосуперінвазія</a:t>
            </a:r>
            <a:r>
              <a:rPr lang="ru-RU" dirty="0"/>
              <a:t>). </a:t>
            </a:r>
          </a:p>
          <a:p>
            <a:pPr algn="just"/>
            <a:r>
              <a:rPr lang="ru-RU" dirty="0" err="1"/>
              <a:t>Епідеміологія</a:t>
            </a:r>
            <a:r>
              <a:rPr lang="ru-RU" dirty="0"/>
              <a:t>.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- хвора </a:t>
            </a:r>
            <a:r>
              <a:rPr lang="ru-RU" dirty="0" err="1"/>
              <a:t>людина</a:t>
            </a:r>
            <a:r>
              <a:rPr lang="ru-RU" dirty="0"/>
              <a:t>.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через заражений грунт (</a:t>
            </a:r>
            <a:r>
              <a:rPr lang="ru-RU" dirty="0" err="1"/>
              <a:t>перкутанний</a:t>
            </a:r>
            <a:r>
              <a:rPr lang="ru-RU" dirty="0"/>
              <a:t> шлях), </a:t>
            </a:r>
            <a:r>
              <a:rPr lang="ru-RU" dirty="0" err="1"/>
              <a:t>проникаючи</a:t>
            </a:r>
            <a:r>
              <a:rPr lang="ru-RU" dirty="0"/>
              <a:t> через </a:t>
            </a:r>
            <a:r>
              <a:rPr lang="ru-RU" dirty="0" err="1"/>
              <a:t>шкіру</a:t>
            </a:r>
            <a:r>
              <a:rPr lang="ru-RU" dirty="0"/>
              <a:t>.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аліментарний</a:t>
            </a:r>
            <a:r>
              <a:rPr lang="ru-RU" dirty="0"/>
              <a:t> (при </a:t>
            </a:r>
            <a:r>
              <a:rPr lang="ru-RU" dirty="0" err="1"/>
              <a:t>вживанні</a:t>
            </a:r>
            <a:r>
              <a:rPr lang="ru-RU" dirty="0"/>
              <a:t> </a:t>
            </a:r>
            <a:r>
              <a:rPr lang="ru-RU" dirty="0" err="1"/>
              <a:t>овочів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фруктів</a:t>
            </a:r>
            <a:r>
              <a:rPr lang="ru-RU" dirty="0"/>
              <a:t>)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водний</a:t>
            </a:r>
            <a:r>
              <a:rPr lang="ru-RU" dirty="0"/>
              <a:t> шляхи, </a:t>
            </a:r>
            <a:r>
              <a:rPr lang="ru-RU" dirty="0" err="1"/>
              <a:t>внутрішньокишкове</a:t>
            </a:r>
            <a:r>
              <a:rPr lang="ru-RU" dirty="0"/>
              <a:t> </a:t>
            </a:r>
            <a:r>
              <a:rPr lang="ru-RU" dirty="0" err="1"/>
              <a:t>самозараження</a:t>
            </a:r>
            <a:r>
              <a:rPr lang="ru-RU" dirty="0"/>
              <a:t>. </a:t>
            </a:r>
            <a:r>
              <a:rPr lang="ru-RU" dirty="0" err="1"/>
              <a:t>Стронгілоїдоз</a:t>
            </a:r>
            <a:r>
              <a:rPr lang="ru-RU" dirty="0"/>
              <a:t> </a:t>
            </a:r>
            <a:r>
              <a:rPr lang="ru-RU" dirty="0" err="1"/>
              <a:t>поширений</a:t>
            </a:r>
            <a:r>
              <a:rPr lang="ru-RU" dirty="0"/>
              <a:t> в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Південної</a:t>
            </a:r>
            <a:r>
              <a:rPr lang="ru-RU" dirty="0"/>
              <a:t> Африки, </a:t>
            </a:r>
            <a:r>
              <a:rPr lang="ru-RU" dirty="0" err="1"/>
              <a:t>Південно-Східної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, </a:t>
            </a:r>
            <a:r>
              <a:rPr lang="ru-RU" dirty="0" err="1"/>
              <a:t>Південної</a:t>
            </a:r>
            <a:r>
              <a:rPr lang="ru-RU" dirty="0"/>
              <a:t> Америки. </a:t>
            </a:r>
          </a:p>
          <a:p>
            <a:pPr algn="just"/>
            <a:r>
              <a:rPr lang="ru-RU" dirty="0"/>
              <a:t>Патогенез. При </a:t>
            </a:r>
            <a:r>
              <a:rPr lang="ru-RU" dirty="0" err="1"/>
              <a:t>ураженні</a:t>
            </a:r>
            <a:r>
              <a:rPr lang="ru-RU" dirty="0"/>
              <a:t> через </a:t>
            </a:r>
            <a:r>
              <a:rPr lang="ru-RU" dirty="0" err="1"/>
              <a:t>шкіру</a:t>
            </a:r>
            <a:r>
              <a:rPr lang="ru-RU" dirty="0"/>
              <a:t> личинка через </a:t>
            </a:r>
            <a:r>
              <a:rPr lang="ru-RU" dirty="0" err="1"/>
              <a:t>потові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волосяні</a:t>
            </a:r>
            <a:r>
              <a:rPr lang="ru-RU" dirty="0"/>
              <a:t> </a:t>
            </a:r>
            <a:r>
              <a:rPr lang="ru-RU" dirty="0" err="1"/>
              <a:t>фолікули</a:t>
            </a:r>
            <a:r>
              <a:rPr lang="ru-RU" dirty="0"/>
              <a:t> </a:t>
            </a:r>
            <a:r>
              <a:rPr lang="ru-RU" dirty="0" err="1"/>
              <a:t>проникає</a:t>
            </a:r>
            <a:r>
              <a:rPr lang="ru-RU" dirty="0"/>
              <a:t> </a:t>
            </a:r>
            <a:r>
              <a:rPr lang="ru-RU" dirty="0" err="1"/>
              <a:t>вглиб</a:t>
            </a:r>
            <a:r>
              <a:rPr lang="ru-RU" dirty="0"/>
              <a:t> тканин, </a:t>
            </a:r>
            <a:r>
              <a:rPr lang="ru-RU" dirty="0" err="1"/>
              <a:t>далі</a:t>
            </a:r>
            <a:r>
              <a:rPr lang="ru-RU" dirty="0"/>
              <a:t> в </a:t>
            </a:r>
            <a:r>
              <a:rPr lang="ru-RU" dirty="0" err="1"/>
              <a:t>кровоносні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лімфатичні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. З потоком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лімфи</a:t>
            </a:r>
            <a:r>
              <a:rPr lang="ru-RU" dirty="0"/>
              <a:t> личинки </a:t>
            </a:r>
            <a:r>
              <a:rPr lang="ru-RU" dirty="0" err="1"/>
              <a:t>потрапляють</a:t>
            </a:r>
            <a:r>
              <a:rPr lang="ru-RU" dirty="0"/>
              <a:t> в </a:t>
            </a:r>
            <a:r>
              <a:rPr lang="ru-RU" dirty="0" err="1"/>
              <a:t>серце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в </a:t>
            </a:r>
            <a:r>
              <a:rPr lang="ru-RU" dirty="0" err="1"/>
              <a:t>легені</a:t>
            </a:r>
            <a:r>
              <a:rPr lang="ru-RU" dirty="0"/>
              <a:t>. Через </a:t>
            </a:r>
            <a:r>
              <a:rPr lang="ru-RU" dirty="0" err="1"/>
              <a:t>альвеоли</a:t>
            </a:r>
            <a:r>
              <a:rPr lang="ru-RU" dirty="0"/>
              <a:t>, бронхи, трахею, личинки </a:t>
            </a:r>
            <a:r>
              <a:rPr lang="ru-RU" dirty="0" err="1"/>
              <a:t>потрапляють</a:t>
            </a:r>
            <a:r>
              <a:rPr lang="ru-RU" dirty="0"/>
              <a:t> в </a:t>
            </a:r>
            <a:r>
              <a:rPr lang="ru-RU" dirty="0" err="1"/>
              <a:t>порожнину</a:t>
            </a:r>
            <a:r>
              <a:rPr lang="ru-RU" dirty="0"/>
              <a:t> рота, а </a:t>
            </a:r>
            <a:r>
              <a:rPr lang="ru-RU" dirty="0" err="1"/>
              <a:t>потім</a:t>
            </a:r>
            <a:r>
              <a:rPr lang="ru-RU" dirty="0"/>
              <a:t>, </a:t>
            </a:r>
            <a:r>
              <a:rPr lang="ru-RU" dirty="0" err="1"/>
              <a:t>заковтуються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потрапляють</a:t>
            </a:r>
            <a:r>
              <a:rPr lang="ru-RU" dirty="0"/>
              <a:t> в кишечник. </a:t>
            </a:r>
            <a:r>
              <a:rPr lang="ru-RU" dirty="0" err="1"/>
              <a:t>Кишкова</a:t>
            </a:r>
            <a:r>
              <a:rPr lang="ru-RU" dirty="0"/>
              <a:t> фаза </a:t>
            </a:r>
            <a:r>
              <a:rPr lang="ru-RU" dirty="0" err="1"/>
              <a:t>розвивається</a:t>
            </a:r>
            <a:r>
              <a:rPr lang="ru-RU" dirty="0"/>
              <a:t> через 20-30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зараження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err="1"/>
              <a:t>Клініка</a:t>
            </a:r>
            <a:r>
              <a:rPr lang="ru-RU" sz="1300" dirty="0"/>
              <a:t>. У </a:t>
            </a:r>
            <a:r>
              <a:rPr lang="ru-RU" sz="1300" dirty="0" err="1"/>
              <a:t>клінічному</a:t>
            </a:r>
            <a:r>
              <a:rPr lang="ru-RU" sz="1300" dirty="0"/>
              <a:t> </a:t>
            </a:r>
            <a:r>
              <a:rPr lang="ru-RU" sz="1300" dirty="0" err="1"/>
              <a:t>перебігу</a:t>
            </a:r>
            <a:r>
              <a:rPr lang="ru-RU" sz="1300" dirty="0"/>
              <a:t> </a:t>
            </a:r>
            <a:r>
              <a:rPr lang="ru-RU" sz="1300" dirty="0" err="1"/>
              <a:t>розрізняють</a:t>
            </a:r>
            <a:r>
              <a:rPr lang="ru-RU" sz="1300" dirty="0"/>
              <a:t> </a:t>
            </a:r>
            <a:r>
              <a:rPr lang="ru-RU" sz="1300" dirty="0" err="1"/>
              <a:t>ранню</a:t>
            </a:r>
            <a:r>
              <a:rPr lang="ru-RU" sz="1300" dirty="0"/>
              <a:t> (</a:t>
            </a:r>
            <a:r>
              <a:rPr lang="ru-RU" sz="1300" dirty="0" err="1"/>
              <a:t>гостру</a:t>
            </a:r>
            <a:r>
              <a:rPr lang="ru-RU" sz="1300" dirty="0"/>
              <a:t>, </a:t>
            </a:r>
            <a:r>
              <a:rPr lang="ru-RU" sz="1300" dirty="0" err="1"/>
              <a:t>міграційну</a:t>
            </a:r>
            <a:r>
              <a:rPr lang="ru-RU" sz="1300" dirty="0"/>
              <a:t>)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пізню</a:t>
            </a:r>
            <a:r>
              <a:rPr lang="ru-RU" sz="1300" dirty="0"/>
              <a:t> (</a:t>
            </a:r>
            <a:r>
              <a:rPr lang="ru-RU" sz="1300" dirty="0" err="1"/>
              <a:t>хронічну</a:t>
            </a:r>
            <a:r>
              <a:rPr lang="ru-RU" sz="1300" dirty="0"/>
              <a:t>, </a:t>
            </a:r>
            <a:r>
              <a:rPr lang="ru-RU" sz="1300" dirty="0" err="1"/>
              <a:t>кишкову</a:t>
            </a:r>
            <a:r>
              <a:rPr lang="ru-RU" sz="1300" dirty="0"/>
              <a:t>) </a:t>
            </a:r>
            <a:r>
              <a:rPr lang="ru-RU" sz="1300" dirty="0" err="1"/>
              <a:t>стадії</a:t>
            </a:r>
            <a:r>
              <a:rPr lang="ru-RU" sz="1300" dirty="0"/>
              <a:t>. </a:t>
            </a:r>
            <a:r>
              <a:rPr lang="ru-RU" sz="1300" dirty="0" err="1"/>
              <a:t>Інкубаційний</a:t>
            </a:r>
            <a:r>
              <a:rPr lang="ru-RU" sz="1300" dirty="0"/>
              <a:t> </a:t>
            </a:r>
            <a:r>
              <a:rPr lang="ru-RU" sz="1300" dirty="0" err="1"/>
              <a:t>період</a:t>
            </a:r>
            <a:r>
              <a:rPr lang="ru-RU" sz="1300" dirty="0"/>
              <a:t> короткий, через 1-2 дня </a:t>
            </a:r>
            <a:r>
              <a:rPr lang="ru-RU" sz="1300" dirty="0" err="1"/>
              <a:t>виникають</a:t>
            </a:r>
            <a:r>
              <a:rPr lang="ru-RU" sz="1300" dirty="0"/>
              <a:t> </a:t>
            </a:r>
            <a:r>
              <a:rPr lang="ru-RU" sz="1300" dirty="0" err="1"/>
              <a:t>шкірні</a:t>
            </a:r>
            <a:r>
              <a:rPr lang="ru-RU" sz="1300" dirty="0"/>
              <a:t> прояви. У </a:t>
            </a:r>
            <a:r>
              <a:rPr lang="ru-RU" sz="1300" dirty="0" err="1"/>
              <a:t>ранній</a:t>
            </a:r>
            <a:r>
              <a:rPr lang="ru-RU" sz="1300" dirty="0"/>
              <a:t> </a:t>
            </a:r>
            <a:r>
              <a:rPr lang="ru-RU" sz="1300" dirty="0" err="1"/>
              <a:t>міграційній</a:t>
            </a:r>
            <a:r>
              <a:rPr lang="ru-RU" sz="1300" dirty="0"/>
              <a:t> </a:t>
            </a:r>
            <a:r>
              <a:rPr lang="ru-RU" sz="1300" dirty="0" err="1"/>
              <a:t>стадії</a:t>
            </a:r>
            <a:r>
              <a:rPr lang="ru-RU" sz="1300" dirty="0"/>
              <a:t> (до 10 </a:t>
            </a:r>
            <a:r>
              <a:rPr lang="ru-RU" sz="1300" dirty="0" err="1"/>
              <a:t>діб</a:t>
            </a:r>
            <a:r>
              <a:rPr lang="ru-RU" sz="1300" dirty="0"/>
              <a:t>) </a:t>
            </a:r>
            <a:r>
              <a:rPr lang="ru-RU" sz="1300" dirty="0" err="1"/>
              <a:t>виникає</a:t>
            </a:r>
            <a:r>
              <a:rPr lang="ru-RU" sz="1300" dirty="0"/>
              <a:t> лихоманка, </a:t>
            </a:r>
            <a:r>
              <a:rPr lang="ru-RU" sz="1300" dirty="0" err="1"/>
              <a:t>свербіж</a:t>
            </a:r>
            <a:r>
              <a:rPr lang="ru-RU" sz="1300" dirty="0"/>
              <a:t> </a:t>
            </a:r>
            <a:r>
              <a:rPr lang="ru-RU" sz="1300" dirty="0" err="1"/>
              <a:t>шкіри</a:t>
            </a:r>
            <a:r>
              <a:rPr lang="ru-RU" sz="1300" dirty="0"/>
              <a:t>, </a:t>
            </a:r>
            <a:r>
              <a:rPr lang="ru-RU" sz="1300" dirty="0" err="1"/>
              <a:t>кропив'янка</a:t>
            </a:r>
            <a:r>
              <a:rPr lang="ru-RU" sz="1300" dirty="0"/>
              <a:t> </a:t>
            </a:r>
            <a:r>
              <a:rPr lang="ru-RU" sz="1300" dirty="0" err="1"/>
              <a:t>або</a:t>
            </a:r>
            <a:r>
              <a:rPr lang="ru-RU" sz="1300" dirty="0"/>
              <a:t> папули, </a:t>
            </a:r>
            <a:r>
              <a:rPr lang="ru-RU" sz="1300" dirty="0" err="1"/>
              <a:t>місцеві</a:t>
            </a:r>
            <a:r>
              <a:rPr lang="ru-RU" sz="1300" dirty="0"/>
              <a:t> </a:t>
            </a:r>
            <a:r>
              <a:rPr lang="ru-RU" sz="1300" dirty="0" err="1"/>
              <a:t>набряки</a:t>
            </a:r>
            <a:r>
              <a:rPr lang="ru-RU" sz="1300" dirty="0"/>
              <a:t>, в </a:t>
            </a:r>
            <a:r>
              <a:rPr lang="ru-RU" sz="1300" dirty="0" err="1"/>
              <a:t>легенях</a:t>
            </a:r>
            <a:r>
              <a:rPr lang="ru-RU" sz="1300" dirty="0"/>
              <a:t> </a:t>
            </a:r>
            <a:r>
              <a:rPr lang="ru-RU" sz="1300" dirty="0" err="1"/>
              <a:t>з'являються</a:t>
            </a:r>
            <a:r>
              <a:rPr lang="ru-RU" sz="1300" dirty="0"/>
              <a:t> </a:t>
            </a:r>
            <a:r>
              <a:rPr lang="ru-RU" sz="1300" dirty="0" err="1"/>
              <a:t>еозинофільні</a:t>
            </a:r>
            <a:r>
              <a:rPr lang="ru-RU" sz="1300" dirty="0"/>
              <a:t> </a:t>
            </a:r>
            <a:r>
              <a:rPr lang="ru-RU" sz="1300" dirty="0" err="1"/>
              <a:t>інфільтрати</a:t>
            </a:r>
            <a:r>
              <a:rPr lang="ru-RU" sz="1300" dirty="0"/>
              <a:t>. </a:t>
            </a:r>
            <a:r>
              <a:rPr lang="ru-RU" sz="1300" dirty="0" err="1"/>
              <a:t>Відзначаються</a:t>
            </a:r>
            <a:r>
              <a:rPr lang="ru-RU" sz="1300" dirty="0"/>
              <a:t> </a:t>
            </a:r>
            <a:r>
              <a:rPr lang="ru-RU" sz="1300" dirty="0" err="1"/>
              <a:t>нудота</a:t>
            </a:r>
            <a:r>
              <a:rPr lang="ru-RU" sz="1300" dirty="0"/>
              <a:t>, </a:t>
            </a:r>
            <a:r>
              <a:rPr lang="ru-RU" sz="1300" dirty="0" err="1"/>
              <a:t>тупий</a:t>
            </a:r>
            <a:r>
              <a:rPr lang="ru-RU" sz="1300" dirty="0"/>
              <a:t> </a:t>
            </a:r>
            <a:r>
              <a:rPr lang="ru-RU" sz="1300" dirty="0" err="1"/>
              <a:t>біль</a:t>
            </a:r>
            <a:r>
              <a:rPr lang="ru-RU" sz="1300" dirty="0"/>
              <a:t> в </a:t>
            </a:r>
            <a:r>
              <a:rPr lang="ru-RU" sz="1300" dirty="0" err="1"/>
              <a:t>епігастрії</a:t>
            </a:r>
            <a:r>
              <a:rPr lang="ru-RU" sz="1300" dirty="0"/>
              <a:t>, запори </a:t>
            </a:r>
            <a:r>
              <a:rPr lang="ru-RU" sz="1300" dirty="0" err="1"/>
              <a:t>або</a:t>
            </a:r>
            <a:r>
              <a:rPr lang="ru-RU" sz="1300" dirty="0"/>
              <a:t> </a:t>
            </a:r>
            <a:r>
              <a:rPr lang="ru-RU" sz="1300" dirty="0" err="1"/>
              <a:t>чергування</a:t>
            </a:r>
            <a:r>
              <a:rPr lang="ru-RU" sz="1300" dirty="0"/>
              <a:t> </a:t>
            </a:r>
            <a:r>
              <a:rPr lang="ru-RU" sz="1300" dirty="0" err="1"/>
              <a:t>запорів</a:t>
            </a:r>
            <a:r>
              <a:rPr lang="ru-RU" sz="1300" dirty="0"/>
              <a:t> </a:t>
            </a:r>
            <a:r>
              <a:rPr lang="ru-RU" sz="1300" dirty="0" err="1"/>
              <a:t>з</a:t>
            </a:r>
            <a:r>
              <a:rPr lang="ru-RU" sz="1300" dirty="0"/>
              <a:t> проносами. При </a:t>
            </a:r>
            <a:r>
              <a:rPr lang="ru-RU" sz="1300" dirty="0" err="1"/>
              <a:t>виражених</a:t>
            </a:r>
            <a:r>
              <a:rPr lang="ru-RU" sz="1300" dirty="0"/>
              <a:t> </a:t>
            </a:r>
            <a:r>
              <a:rPr lang="ru-RU" sz="1300" dirty="0" err="1"/>
              <a:t>проявах</a:t>
            </a:r>
            <a:r>
              <a:rPr lang="ru-RU" sz="1300" dirty="0"/>
              <a:t> </a:t>
            </a:r>
            <a:r>
              <a:rPr lang="ru-RU" sz="1300" dirty="0" err="1"/>
              <a:t>нудота</a:t>
            </a:r>
            <a:r>
              <a:rPr lang="ru-RU" sz="1300" dirty="0"/>
              <a:t> </a:t>
            </a:r>
            <a:r>
              <a:rPr lang="ru-RU" sz="1300" dirty="0" err="1"/>
              <a:t>з</a:t>
            </a:r>
            <a:r>
              <a:rPr lang="ru-RU" sz="1300" dirty="0"/>
              <a:t> </a:t>
            </a:r>
            <a:r>
              <a:rPr lang="ru-RU" sz="1300" dirty="0" err="1"/>
              <a:t>блювотою</a:t>
            </a:r>
            <a:r>
              <a:rPr lang="ru-RU" sz="1300" dirty="0"/>
              <a:t>, </a:t>
            </a:r>
            <a:r>
              <a:rPr lang="ru-RU" sz="1300" dirty="0" err="1"/>
              <a:t>гострі</a:t>
            </a:r>
            <a:r>
              <a:rPr lang="ru-RU" sz="1300" dirty="0"/>
              <a:t> </a:t>
            </a:r>
            <a:r>
              <a:rPr lang="ru-RU" sz="1300" dirty="0" err="1"/>
              <a:t>болі</a:t>
            </a:r>
            <a:r>
              <a:rPr lang="ru-RU" sz="1300" dirty="0"/>
              <a:t> в </a:t>
            </a:r>
            <a:r>
              <a:rPr lang="ru-RU" sz="1300" dirty="0" err="1"/>
              <a:t>епігастрії</a:t>
            </a:r>
            <a:r>
              <a:rPr lang="ru-RU" sz="1300" dirty="0"/>
              <a:t> </a:t>
            </a:r>
            <a:r>
              <a:rPr lang="ru-RU" sz="1300" dirty="0" err="1"/>
              <a:t>або</a:t>
            </a:r>
            <a:r>
              <a:rPr lang="ru-RU" sz="1300" dirty="0"/>
              <a:t> по </a:t>
            </a:r>
            <a:r>
              <a:rPr lang="ru-RU" sz="1300" dirty="0" err="1"/>
              <a:t>всьому</a:t>
            </a:r>
            <a:r>
              <a:rPr lang="ru-RU" sz="1300" dirty="0"/>
              <a:t> </a:t>
            </a:r>
            <a:r>
              <a:rPr lang="ru-RU" sz="1300" dirty="0" err="1"/>
              <a:t>животі</a:t>
            </a:r>
            <a:r>
              <a:rPr lang="ru-RU" sz="1300" dirty="0"/>
              <a:t>, </a:t>
            </a:r>
            <a:r>
              <a:rPr lang="ru-RU" sz="1300" dirty="0" err="1"/>
              <a:t>періодичні</a:t>
            </a:r>
            <a:r>
              <a:rPr lang="ru-RU" sz="1300" dirty="0"/>
              <a:t> проноси до 5-7 </a:t>
            </a:r>
            <a:r>
              <a:rPr lang="ru-RU" sz="1300" dirty="0" err="1"/>
              <a:t>разів</a:t>
            </a:r>
            <a:r>
              <a:rPr lang="ru-RU" sz="1300" dirty="0"/>
              <a:t> на </a:t>
            </a:r>
            <a:r>
              <a:rPr lang="ru-RU" sz="1300" dirty="0" err="1"/>
              <a:t>добу</a:t>
            </a:r>
            <a:r>
              <a:rPr lang="ru-RU" sz="1300" dirty="0"/>
              <a:t>. </a:t>
            </a:r>
            <a:r>
              <a:rPr lang="ru-RU" sz="1300" dirty="0" err="1"/>
              <a:t>Печінка</a:t>
            </a:r>
            <a:r>
              <a:rPr lang="ru-RU" sz="1300" dirty="0"/>
              <a:t> </a:t>
            </a:r>
            <a:r>
              <a:rPr lang="ru-RU" sz="1300" dirty="0" err="1"/>
              <a:t>збільшена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ущільнена</a:t>
            </a:r>
            <a:r>
              <a:rPr lang="ru-RU" sz="1300" dirty="0"/>
              <a:t>. У </a:t>
            </a:r>
            <a:r>
              <a:rPr lang="ru-RU" sz="1300" dirty="0" err="1"/>
              <a:t>периферичної</a:t>
            </a:r>
            <a:r>
              <a:rPr lang="ru-RU" sz="1300" dirty="0"/>
              <a:t> </a:t>
            </a:r>
            <a:r>
              <a:rPr lang="ru-RU" sz="1300" dirty="0" err="1"/>
              <a:t>крові</a:t>
            </a:r>
            <a:r>
              <a:rPr lang="ru-RU" sz="1300" dirty="0"/>
              <a:t> </a:t>
            </a:r>
            <a:r>
              <a:rPr lang="ru-RU" sz="1300" dirty="0" err="1"/>
              <a:t>виявляється</a:t>
            </a:r>
            <a:r>
              <a:rPr lang="ru-RU" sz="1300" dirty="0"/>
              <a:t> </a:t>
            </a:r>
            <a:r>
              <a:rPr lang="ru-RU" sz="1300" dirty="0" err="1"/>
              <a:t>еозинофілія</a:t>
            </a:r>
            <a:r>
              <a:rPr lang="ru-RU" sz="1300" dirty="0"/>
              <a:t> до 70-80%, при </a:t>
            </a:r>
            <a:r>
              <a:rPr lang="ru-RU" sz="1300" dirty="0" err="1"/>
              <a:t>тривалих</a:t>
            </a:r>
            <a:r>
              <a:rPr lang="ru-RU" sz="1300" dirty="0"/>
              <a:t> </a:t>
            </a:r>
            <a:r>
              <a:rPr lang="ru-RU" sz="1300" dirty="0" err="1"/>
              <a:t>інвазіях</a:t>
            </a:r>
            <a:r>
              <a:rPr lang="ru-RU" sz="1300" dirty="0"/>
              <a:t> </a:t>
            </a:r>
            <a:r>
              <a:rPr lang="ru-RU" sz="1300" dirty="0" err="1"/>
              <a:t>виникає</a:t>
            </a:r>
            <a:r>
              <a:rPr lang="ru-RU" sz="1300" dirty="0"/>
              <a:t> </a:t>
            </a:r>
            <a:r>
              <a:rPr lang="ru-RU" sz="1300" dirty="0" err="1"/>
              <a:t>вторинна</a:t>
            </a:r>
            <a:r>
              <a:rPr lang="ru-RU" sz="1300" dirty="0"/>
              <a:t> </a:t>
            </a:r>
            <a:r>
              <a:rPr lang="ru-RU" sz="1300" dirty="0" err="1"/>
              <a:t>анемія</a:t>
            </a:r>
            <a:r>
              <a:rPr lang="ru-RU" sz="1300" dirty="0"/>
              <a:t>. При </a:t>
            </a:r>
            <a:r>
              <a:rPr lang="ru-RU" sz="1300" dirty="0" err="1"/>
              <a:t>важких</a:t>
            </a:r>
            <a:r>
              <a:rPr lang="ru-RU" sz="1300" dirty="0"/>
              <a:t> формах </a:t>
            </a:r>
            <a:r>
              <a:rPr lang="ru-RU" sz="1300" dirty="0" err="1"/>
              <a:t>стронгілоїдоза</a:t>
            </a:r>
            <a:r>
              <a:rPr lang="ru-RU" sz="1300" dirty="0"/>
              <a:t> проноси </a:t>
            </a:r>
            <a:r>
              <a:rPr lang="ru-RU" sz="1300" dirty="0" err="1"/>
              <a:t>стають</a:t>
            </a:r>
            <a:r>
              <a:rPr lang="ru-RU" sz="1300" dirty="0"/>
              <a:t> </a:t>
            </a:r>
            <a:r>
              <a:rPr lang="ru-RU" sz="1300" dirty="0" err="1"/>
              <a:t>постійними</a:t>
            </a:r>
            <a:r>
              <a:rPr lang="ru-RU" sz="1300" dirty="0"/>
              <a:t>. </a:t>
            </a:r>
            <a:r>
              <a:rPr lang="ru-RU" sz="1300" dirty="0" err="1"/>
              <a:t>Наступає</a:t>
            </a:r>
            <a:r>
              <a:rPr lang="ru-RU" sz="1300" dirty="0"/>
              <a:t> </a:t>
            </a:r>
            <a:r>
              <a:rPr lang="ru-RU" sz="1300" dirty="0" err="1"/>
              <a:t>зневоднення</a:t>
            </a:r>
            <a:r>
              <a:rPr lang="ru-RU" sz="1300" dirty="0"/>
              <a:t> </a:t>
            </a:r>
            <a:r>
              <a:rPr lang="ru-RU" sz="1300" dirty="0" err="1"/>
              <a:t>організму</a:t>
            </a:r>
            <a:r>
              <a:rPr lang="ru-RU" sz="1300" dirty="0"/>
              <a:t>, </a:t>
            </a:r>
            <a:r>
              <a:rPr lang="ru-RU" sz="1300" dirty="0" err="1"/>
              <a:t>важка</a:t>
            </a:r>
            <a:r>
              <a:rPr lang="ru-RU" sz="1300" dirty="0"/>
              <a:t> </a:t>
            </a:r>
            <a:r>
              <a:rPr lang="ru-RU" sz="1300" dirty="0" err="1"/>
              <a:t>вторинна</a:t>
            </a:r>
            <a:r>
              <a:rPr lang="ru-RU" sz="1300" dirty="0"/>
              <a:t> </a:t>
            </a:r>
            <a:r>
              <a:rPr lang="ru-RU" sz="1300" dirty="0" err="1"/>
              <a:t>анемія</a:t>
            </a:r>
            <a:r>
              <a:rPr lang="ru-RU" sz="1300" dirty="0"/>
              <a:t>, </a:t>
            </a:r>
            <a:r>
              <a:rPr lang="ru-RU" sz="1300" dirty="0" err="1"/>
              <a:t>кахексія</a:t>
            </a:r>
            <a:r>
              <a:rPr lang="ru-RU" sz="1300" dirty="0"/>
              <a:t>. З боку </a:t>
            </a:r>
            <a:r>
              <a:rPr lang="ru-RU" sz="1300" dirty="0" err="1"/>
              <a:t>нервової</a:t>
            </a:r>
            <a:r>
              <a:rPr lang="ru-RU" sz="1300" dirty="0"/>
              <a:t> </a:t>
            </a:r>
          </a:p>
          <a:p>
            <a:r>
              <a:rPr lang="ru-RU" sz="1300" dirty="0" err="1" smtClean="0"/>
              <a:t>системи</a:t>
            </a:r>
            <a:r>
              <a:rPr lang="ru-RU" sz="1300" dirty="0" smtClean="0"/>
              <a:t> </a:t>
            </a:r>
            <a:r>
              <a:rPr lang="ru-RU" sz="1300" dirty="0" err="1"/>
              <a:t>відзначаються</a:t>
            </a:r>
            <a:r>
              <a:rPr lang="ru-RU" sz="1300" dirty="0"/>
              <a:t> </a:t>
            </a:r>
            <a:r>
              <a:rPr lang="ru-RU" sz="1300" dirty="0" err="1"/>
              <a:t>головний</a:t>
            </a:r>
            <a:r>
              <a:rPr lang="ru-RU" sz="1300" dirty="0"/>
              <a:t> </a:t>
            </a:r>
            <a:r>
              <a:rPr lang="ru-RU" sz="1300" dirty="0" err="1"/>
              <a:t>біль</a:t>
            </a:r>
            <a:r>
              <a:rPr lang="ru-RU" sz="1300" dirty="0"/>
              <a:t>, </a:t>
            </a:r>
            <a:r>
              <a:rPr lang="ru-RU" sz="1300" dirty="0" err="1"/>
              <a:t>запаморочення</a:t>
            </a:r>
            <a:r>
              <a:rPr lang="ru-RU" sz="1300" dirty="0"/>
              <a:t>, </a:t>
            </a:r>
            <a:r>
              <a:rPr lang="ru-RU" sz="1300" dirty="0" err="1"/>
              <a:t>підвищена</a:t>
            </a:r>
            <a:r>
              <a:rPr lang="ru-RU" sz="1300" dirty="0"/>
              <a:t> </a:t>
            </a:r>
            <a:r>
              <a:rPr lang="ru-RU" sz="1300" dirty="0" err="1"/>
              <a:t>стомлюваність</a:t>
            </a:r>
            <a:r>
              <a:rPr lang="ru-RU" sz="1300" dirty="0"/>
              <a:t>. </a:t>
            </a:r>
            <a:r>
              <a:rPr lang="ru-RU" sz="1300" dirty="0" err="1"/>
              <a:t>Спостерігаються</a:t>
            </a:r>
            <a:r>
              <a:rPr lang="ru-RU" sz="1300" dirty="0"/>
              <a:t> </a:t>
            </a:r>
            <a:r>
              <a:rPr lang="ru-RU" sz="1300" dirty="0" err="1"/>
              <a:t>симптоми</a:t>
            </a:r>
            <a:r>
              <a:rPr lang="ru-RU" sz="1300" dirty="0"/>
              <a:t> </a:t>
            </a:r>
            <a:r>
              <a:rPr lang="ru-RU" sz="1300" dirty="0" err="1"/>
              <a:t>дуоденіту</a:t>
            </a:r>
            <a:r>
              <a:rPr lang="ru-RU" sz="1300" dirty="0"/>
              <a:t>, </a:t>
            </a:r>
            <a:r>
              <a:rPr lang="ru-RU" sz="1300" dirty="0" err="1"/>
              <a:t>ентероколіту</a:t>
            </a:r>
            <a:r>
              <a:rPr lang="ru-RU" sz="1300" dirty="0"/>
              <a:t>, </a:t>
            </a:r>
            <a:r>
              <a:rPr lang="ru-RU" sz="1300" dirty="0" err="1"/>
              <a:t>рідше</a:t>
            </a:r>
            <a:r>
              <a:rPr lang="ru-RU" sz="1300" dirty="0"/>
              <a:t> </a:t>
            </a:r>
            <a:r>
              <a:rPr lang="ru-RU" sz="1300" dirty="0" err="1"/>
              <a:t>ангіохоліти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гепатиту. При </a:t>
            </a:r>
            <a:r>
              <a:rPr lang="ru-RU" sz="1300" dirty="0" err="1"/>
              <a:t>відсутності</a:t>
            </a:r>
            <a:r>
              <a:rPr lang="ru-RU" sz="1300" dirty="0"/>
              <a:t> </a:t>
            </a:r>
            <a:r>
              <a:rPr lang="ru-RU" sz="1300" dirty="0" err="1"/>
              <a:t>лікування</a:t>
            </a:r>
            <a:r>
              <a:rPr lang="ru-RU" sz="1300" dirty="0"/>
              <a:t> </a:t>
            </a:r>
            <a:r>
              <a:rPr lang="ru-RU" sz="1300" dirty="0" err="1"/>
              <a:t>гельмінтоз</a:t>
            </a:r>
            <a:r>
              <a:rPr lang="ru-RU" sz="1300" dirty="0"/>
              <a:t> </a:t>
            </a:r>
            <a:r>
              <a:rPr lang="ru-RU" sz="1300" dirty="0" err="1"/>
              <a:t>набуває</a:t>
            </a:r>
            <a:r>
              <a:rPr lang="ru-RU" sz="1300" dirty="0"/>
              <a:t> </a:t>
            </a:r>
            <a:r>
              <a:rPr lang="ru-RU" sz="1300" dirty="0" err="1"/>
              <a:t>тривалого</a:t>
            </a:r>
            <a:r>
              <a:rPr lang="ru-RU" sz="1300" dirty="0"/>
              <a:t> </a:t>
            </a:r>
            <a:r>
              <a:rPr lang="ru-RU" sz="1300" dirty="0" err="1"/>
              <a:t>хронічного</a:t>
            </a:r>
            <a:r>
              <a:rPr lang="ru-RU" sz="1300" dirty="0"/>
              <a:t> </a:t>
            </a:r>
            <a:r>
              <a:rPr lang="ru-RU" sz="1300" dirty="0" err="1"/>
              <a:t>перебігу</a:t>
            </a:r>
            <a:r>
              <a:rPr lang="ru-RU" sz="1300" dirty="0"/>
              <a:t>. У </a:t>
            </a:r>
            <a:r>
              <a:rPr lang="ru-RU" sz="1300" dirty="0" err="1"/>
              <a:t>пізній</a:t>
            </a:r>
            <a:r>
              <a:rPr lang="ru-RU" sz="1300" dirty="0"/>
              <a:t> (</a:t>
            </a:r>
            <a:r>
              <a:rPr lang="ru-RU" sz="1300" dirty="0" err="1"/>
              <a:t>хронічної</a:t>
            </a:r>
            <a:r>
              <a:rPr lang="ru-RU" sz="1300" dirty="0"/>
              <a:t>) </a:t>
            </a:r>
            <a:r>
              <a:rPr lang="ru-RU" sz="1300" dirty="0" err="1"/>
              <a:t>стадії</a:t>
            </a:r>
            <a:r>
              <a:rPr lang="ru-RU" sz="1300" dirty="0"/>
              <a:t> </a:t>
            </a:r>
            <a:r>
              <a:rPr lang="ru-RU" sz="1300" dirty="0" err="1"/>
              <a:t>хвороби</a:t>
            </a:r>
            <a:r>
              <a:rPr lang="ru-RU" sz="1300" dirty="0"/>
              <a:t> </a:t>
            </a:r>
            <a:r>
              <a:rPr lang="ru-RU" sz="1300" dirty="0" err="1"/>
              <a:t>ознаки</a:t>
            </a:r>
            <a:r>
              <a:rPr lang="ru-RU" sz="1300" dirty="0"/>
              <a:t> </a:t>
            </a:r>
            <a:r>
              <a:rPr lang="ru-RU" sz="1300" dirty="0" err="1"/>
              <a:t>виникають</a:t>
            </a:r>
            <a:r>
              <a:rPr lang="ru-RU" sz="1300" dirty="0"/>
              <a:t> через 4-5 </a:t>
            </a:r>
            <a:r>
              <a:rPr lang="ru-RU" sz="1300" dirty="0" err="1"/>
              <a:t>тижнів</a:t>
            </a:r>
            <a:r>
              <a:rPr lang="ru-RU" sz="1300" dirty="0"/>
              <a:t>. </a:t>
            </a:r>
            <a:r>
              <a:rPr lang="ru-RU" sz="1300" dirty="0" err="1"/>
              <a:t>Виділяють</a:t>
            </a:r>
            <a:r>
              <a:rPr lang="ru-RU" sz="1300" dirty="0"/>
              <a:t> </a:t>
            </a:r>
            <a:r>
              <a:rPr lang="ru-RU" sz="1300" dirty="0" err="1"/>
              <a:t>клінічні</a:t>
            </a:r>
            <a:r>
              <a:rPr lang="ru-RU" sz="1300" dirty="0"/>
              <a:t> </a:t>
            </a:r>
            <a:r>
              <a:rPr lang="ru-RU" sz="1300" dirty="0" err="1"/>
              <a:t>форми</a:t>
            </a:r>
            <a:r>
              <a:rPr lang="ru-RU" sz="1300" dirty="0"/>
              <a:t> </a:t>
            </a:r>
            <a:r>
              <a:rPr lang="ru-RU" sz="1300" dirty="0" err="1"/>
              <a:t>стронгілоїдозу</a:t>
            </a:r>
            <a:r>
              <a:rPr lang="ru-RU" sz="1300" dirty="0"/>
              <a:t>: </a:t>
            </a:r>
            <a:r>
              <a:rPr lang="ru-RU" sz="1300" dirty="0" err="1"/>
              <a:t>кишкову</a:t>
            </a:r>
            <a:r>
              <a:rPr lang="ru-RU" sz="1300" dirty="0"/>
              <a:t>, </a:t>
            </a:r>
            <a:r>
              <a:rPr lang="ru-RU" sz="1300" dirty="0" err="1"/>
              <a:t>алерготоксичну</a:t>
            </a:r>
            <a:r>
              <a:rPr lang="ru-RU" sz="1300" dirty="0"/>
              <a:t>, </a:t>
            </a:r>
            <a:r>
              <a:rPr lang="ru-RU" sz="1300" dirty="0" err="1"/>
              <a:t>дуодено-шлунково-міхурову</a:t>
            </a:r>
            <a:r>
              <a:rPr lang="ru-RU" sz="1300" dirty="0"/>
              <a:t>, </a:t>
            </a:r>
            <a:r>
              <a:rPr lang="ru-RU" sz="1300" dirty="0" err="1"/>
              <a:t>змішану</a:t>
            </a:r>
            <a:r>
              <a:rPr lang="ru-RU" sz="1300" dirty="0"/>
              <a:t>. За </a:t>
            </a:r>
            <a:r>
              <a:rPr lang="ru-RU" sz="1300" dirty="0" err="1"/>
              <a:t>ступенем</a:t>
            </a:r>
            <a:r>
              <a:rPr lang="ru-RU" sz="1300" dirty="0"/>
              <a:t> </a:t>
            </a:r>
            <a:r>
              <a:rPr lang="ru-RU" sz="1300" dirty="0" err="1"/>
              <a:t>тяжкості</a:t>
            </a:r>
            <a:r>
              <a:rPr lang="ru-RU" sz="1300" dirty="0"/>
              <a:t> легкий, </a:t>
            </a:r>
            <a:r>
              <a:rPr lang="ru-RU" sz="1300" dirty="0" err="1"/>
              <a:t>середньотяжкий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тяжкий </a:t>
            </a:r>
            <a:r>
              <a:rPr lang="ru-RU" sz="1300" dirty="0" err="1"/>
              <a:t>перебіг</a:t>
            </a:r>
            <a:r>
              <a:rPr lang="ru-RU" sz="1300" dirty="0"/>
              <a:t>. </a:t>
            </a:r>
            <a:r>
              <a:rPr lang="ru-RU" sz="1300" dirty="0" err="1"/>
              <a:t>Існує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безсимптомна</a:t>
            </a:r>
            <a:r>
              <a:rPr lang="ru-RU" sz="1300" dirty="0"/>
              <a:t> форма. При </a:t>
            </a:r>
            <a:r>
              <a:rPr lang="ru-RU" sz="1300" dirty="0" err="1"/>
              <a:t>кишковій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дуодено-шлунково-міхуровій</a:t>
            </a:r>
            <a:r>
              <a:rPr lang="ru-RU" sz="1300" dirty="0"/>
              <a:t> формах </a:t>
            </a:r>
            <a:r>
              <a:rPr lang="ru-RU" sz="1300" dirty="0" err="1"/>
              <a:t>хворі</a:t>
            </a:r>
            <a:r>
              <a:rPr lang="ru-RU" sz="1300" dirty="0"/>
              <a:t> </a:t>
            </a:r>
            <a:r>
              <a:rPr lang="ru-RU" sz="1300" dirty="0" err="1"/>
              <a:t>скаржаться</a:t>
            </a:r>
            <a:r>
              <a:rPr lang="ru-RU" sz="1300" dirty="0"/>
              <a:t> на </a:t>
            </a:r>
            <a:r>
              <a:rPr lang="ru-RU" sz="1300" dirty="0" err="1"/>
              <a:t>зниження</a:t>
            </a:r>
            <a:r>
              <a:rPr lang="ru-RU" sz="1300" dirty="0"/>
              <a:t> </a:t>
            </a:r>
            <a:r>
              <a:rPr lang="ru-RU" sz="1300" dirty="0" err="1"/>
              <a:t>апетиту</a:t>
            </a:r>
            <a:r>
              <a:rPr lang="ru-RU" sz="1300" dirty="0"/>
              <a:t>, </a:t>
            </a:r>
            <a:r>
              <a:rPr lang="ru-RU" sz="1300" dirty="0" err="1"/>
              <a:t>відрижку</a:t>
            </a:r>
            <a:r>
              <a:rPr lang="ru-RU" sz="1300" dirty="0"/>
              <a:t>, </a:t>
            </a:r>
            <a:r>
              <a:rPr lang="ru-RU" sz="1300" dirty="0" err="1"/>
              <a:t>печію</a:t>
            </a:r>
            <a:r>
              <a:rPr lang="ru-RU" sz="1300" dirty="0"/>
              <a:t>, </a:t>
            </a:r>
            <a:r>
              <a:rPr lang="ru-RU" sz="1300" dirty="0" err="1"/>
              <a:t>нудоту</a:t>
            </a:r>
            <a:r>
              <a:rPr lang="ru-RU" sz="1300" dirty="0"/>
              <a:t>, </a:t>
            </a:r>
            <a:r>
              <a:rPr lang="ru-RU" sz="1300" dirty="0" err="1"/>
              <a:t>блювоту</a:t>
            </a:r>
            <a:r>
              <a:rPr lang="ru-RU" sz="1300" dirty="0"/>
              <a:t>, </a:t>
            </a:r>
            <a:r>
              <a:rPr lang="ru-RU" sz="1300" dirty="0" err="1"/>
              <a:t>біль</a:t>
            </a:r>
            <a:r>
              <a:rPr lang="ru-RU" sz="1300" dirty="0"/>
              <a:t> в </a:t>
            </a:r>
            <a:r>
              <a:rPr lang="ru-RU" sz="1300" dirty="0" err="1"/>
              <a:t>різних</a:t>
            </a:r>
            <a:r>
              <a:rPr lang="ru-RU" sz="1300" dirty="0"/>
              <a:t> </a:t>
            </a:r>
            <a:r>
              <a:rPr lang="ru-RU" sz="1300" dirty="0" err="1"/>
              <a:t>відділах</a:t>
            </a:r>
            <a:r>
              <a:rPr lang="ru-RU" sz="1300" dirty="0"/>
              <a:t> живота, </a:t>
            </a:r>
            <a:r>
              <a:rPr lang="ru-RU" sz="1300" dirty="0" err="1"/>
              <a:t>розлад</a:t>
            </a:r>
            <a:r>
              <a:rPr lang="ru-RU" sz="1300" dirty="0"/>
              <a:t> </a:t>
            </a:r>
            <a:r>
              <a:rPr lang="ru-RU" sz="1300" dirty="0" err="1"/>
              <a:t>шлунку</a:t>
            </a:r>
            <a:r>
              <a:rPr lang="ru-RU" sz="1300" dirty="0"/>
              <a:t>. </a:t>
            </a:r>
            <a:r>
              <a:rPr lang="ru-RU" sz="1300" dirty="0" err="1"/>
              <a:t>Діарея</a:t>
            </a:r>
            <a:r>
              <a:rPr lang="ru-RU" sz="1300" dirty="0"/>
              <a:t> </a:t>
            </a:r>
            <a:r>
              <a:rPr lang="ru-RU" sz="1300" dirty="0" err="1"/>
              <a:t>є</a:t>
            </a:r>
            <a:r>
              <a:rPr lang="ru-RU" sz="1300" dirty="0"/>
              <a:t> </a:t>
            </a:r>
            <a:r>
              <a:rPr lang="ru-RU" sz="1300" dirty="0" err="1"/>
              <a:t>основним</a:t>
            </a:r>
            <a:r>
              <a:rPr lang="ru-RU" sz="1300" dirty="0"/>
              <a:t> симптомом. </a:t>
            </a:r>
            <a:r>
              <a:rPr lang="ru-RU" sz="1300" dirty="0" err="1"/>
              <a:t>Стілець</a:t>
            </a:r>
            <a:r>
              <a:rPr lang="ru-RU" sz="1300" dirty="0"/>
              <a:t> </a:t>
            </a:r>
            <a:r>
              <a:rPr lang="ru-RU" sz="1300" dirty="0" err="1"/>
              <a:t>може</a:t>
            </a:r>
            <a:r>
              <a:rPr lang="ru-RU" sz="1300" dirty="0"/>
              <a:t> бути до 15-20 </a:t>
            </a:r>
            <a:r>
              <a:rPr lang="ru-RU" sz="1300" dirty="0" err="1"/>
              <a:t>разів</a:t>
            </a:r>
            <a:r>
              <a:rPr lang="ru-RU" sz="1300" dirty="0"/>
              <a:t> на </a:t>
            </a:r>
            <a:r>
              <a:rPr lang="ru-RU" sz="1300" dirty="0" err="1"/>
              <a:t>добу</a:t>
            </a:r>
            <a:r>
              <a:rPr lang="ru-RU" sz="1300" dirty="0"/>
              <a:t>, </a:t>
            </a:r>
            <a:r>
              <a:rPr lang="ru-RU" sz="1300" dirty="0" err="1"/>
              <a:t>водянистий</a:t>
            </a:r>
            <a:r>
              <a:rPr lang="ru-RU" sz="1300" dirty="0"/>
              <a:t>, </a:t>
            </a:r>
            <a:r>
              <a:rPr lang="ru-RU" sz="1300" dirty="0" err="1"/>
              <a:t>іноді</a:t>
            </a:r>
            <a:r>
              <a:rPr lang="ru-RU" sz="1300" dirty="0"/>
              <a:t> </a:t>
            </a:r>
            <a:r>
              <a:rPr lang="ru-RU" sz="1300" dirty="0" err="1"/>
              <a:t>з</a:t>
            </a:r>
            <a:r>
              <a:rPr lang="ru-RU" sz="1300" dirty="0"/>
              <a:t> </a:t>
            </a:r>
            <a:r>
              <a:rPr lang="ru-RU" sz="1300" dirty="0" err="1"/>
              <a:t>домішками</a:t>
            </a:r>
            <a:r>
              <a:rPr lang="ru-RU" sz="1300" dirty="0"/>
              <a:t> </a:t>
            </a:r>
            <a:r>
              <a:rPr lang="ru-RU" sz="1300" dirty="0" err="1"/>
              <a:t>слизу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крові</a:t>
            </a:r>
            <a:r>
              <a:rPr lang="ru-RU" sz="1300" dirty="0"/>
              <a:t>. </a:t>
            </a:r>
            <a:r>
              <a:rPr lang="ru-RU" sz="1300" dirty="0" err="1"/>
              <a:t>Алерготоксична</a:t>
            </a:r>
            <a:r>
              <a:rPr lang="ru-RU" sz="1300" dirty="0"/>
              <a:t> форма </a:t>
            </a:r>
            <a:r>
              <a:rPr lang="ru-RU" sz="1300" dirty="0" err="1"/>
              <a:t>характеризується</a:t>
            </a:r>
            <a:r>
              <a:rPr lang="ru-RU" sz="1300" dirty="0"/>
              <a:t> </a:t>
            </a:r>
            <a:r>
              <a:rPr lang="ru-RU" sz="1300" dirty="0" err="1"/>
              <a:t>явищами</a:t>
            </a:r>
            <a:r>
              <a:rPr lang="ru-RU" sz="1300" dirty="0"/>
              <a:t> </a:t>
            </a:r>
            <a:r>
              <a:rPr lang="ru-RU" sz="1300" dirty="0" err="1"/>
              <a:t>кропив'янки</a:t>
            </a:r>
            <a:r>
              <a:rPr lang="ru-RU" sz="1300" dirty="0"/>
              <a:t>, свербежу, </a:t>
            </a:r>
            <a:r>
              <a:rPr lang="ru-RU" sz="1300" dirty="0" err="1"/>
              <a:t>міалгії</a:t>
            </a:r>
            <a:r>
              <a:rPr lang="ru-RU" sz="1300" dirty="0"/>
              <a:t>, </a:t>
            </a:r>
            <a:r>
              <a:rPr lang="ru-RU" sz="1300" dirty="0" err="1"/>
              <a:t>артралгії</a:t>
            </a:r>
            <a:r>
              <a:rPr lang="ru-RU" sz="1300" dirty="0"/>
              <a:t>. У </a:t>
            </a:r>
            <a:r>
              <a:rPr lang="ru-RU" sz="1300" dirty="0" err="1"/>
              <a:t>деяких</a:t>
            </a:r>
            <a:r>
              <a:rPr lang="ru-RU" sz="1300" dirty="0"/>
              <a:t> </a:t>
            </a:r>
            <a:r>
              <a:rPr lang="ru-RU" sz="1300" dirty="0" err="1"/>
              <a:t>хворих</a:t>
            </a:r>
            <a:r>
              <a:rPr lang="ru-RU" sz="1300" dirty="0"/>
              <a:t> </a:t>
            </a:r>
            <a:r>
              <a:rPr lang="ru-RU" sz="1300" dirty="0" err="1"/>
              <a:t>виникають</a:t>
            </a:r>
            <a:r>
              <a:rPr lang="ru-RU" sz="1300" dirty="0"/>
              <a:t> </a:t>
            </a:r>
            <a:r>
              <a:rPr lang="ru-RU" sz="1300" dirty="0" err="1"/>
              <a:t>алергічний</a:t>
            </a:r>
            <a:r>
              <a:rPr lang="ru-RU" sz="1300" dirty="0"/>
              <a:t> </a:t>
            </a:r>
            <a:r>
              <a:rPr lang="ru-RU" sz="1300" dirty="0" err="1"/>
              <a:t>міокардит</a:t>
            </a:r>
            <a:r>
              <a:rPr lang="ru-RU" sz="1300" dirty="0"/>
              <a:t>, </a:t>
            </a:r>
            <a:r>
              <a:rPr lang="ru-RU" sz="1300" dirty="0" err="1"/>
              <a:t>бронхіт</a:t>
            </a:r>
            <a:r>
              <a:rPr lang="ru-RU" sz="1300" dirty="0"/>
              <a:t>, </a:t>
            </a:r>
            <a:r>
              <a:rPr lang="ru-RU" sz="1300" dirty="0" err="1"/>
              <a:t>астеновегетативний</a:t>
            </a:r>
            <a:r>
              <a:rPr lang="ru-RU" sz="1300" dirty="0"/>
              <a:t> синдром, </a:t>
            </a:r>
            <a:r>
              <a:rPr lang="ru-RU" sz="1300" dirty="0" err="1"/>
              <a:t>поліартралгії</a:t>
            </a:r>
            <a:r>
              <a:rPr lang="ru-RU" sz="1300" dirty="0"/>
              <a:t> як </a:t>
            </a:r>
            <a:r>
              <a:rPr lang="ru-RU" sz="1300" dirty="0" err="1"/>
              <a:t>прояв</a:t>
            </a:r>
            <a:r>
              <a:rPr lang="ru-RU" sz="1300" dirty="0"/>
              <a:t> </a:t>
            </a:r>
            <a:r>
              <a:rPr lang="ru-RU" sz="1300" dirty="0" err="1"/>
              <a:t>алергії</a:t>
            </a:r>
            <a:r>
              <a:rPr lang="ru-RU" sz="1300" dirty="0"/>
              <a:t>. </a:t>
            </a:r>
            <a:r>
              <a:rPr lang="ru-RU" sz="1300" dirty="0" err="1"/>
              <a:t>Ураження</a:t>
            </a:r>
            <a:r>
              <a:rPr lang="ru-RU" sz="1300" dirty="0"/>
              <a:t> травного тракту при </a:t>
            </a:r>
            <a:r>
              <a:rPr lang="ru-RU" sz="1300" dirty="0" err="1"/>
              <a:t>цій</a:t>
            </a:r>
            <a:r>
              <a:rPr lang="ru-RU" sz="1300" dirty="0"/>
              <a:t> </a:t>
            </a:r>
            <a:r>
              <a:rPr lang="ru-RU" sz="1300" dirty="0" err="1"/>
              <a:t>формі</a:t>
            </a:r>
            <a:r>
              <a:rPr lang="ru-RU" sz="1300" dirty="0"/>
              <a:t> </a:t>
            </a:r>
            <a:r>
              <a:rPr lang="ru-RU" sz="1300" dirty="0" err="1"/>
              <a:t>хвороби</a:t>
            </a:r>
            <a:r>
              <a:rPr lang="ru-RU" sz="1300" dirty="0"/>
              <a:t> </a:t>
            </a:r>
            <a:r>
              <a:rPr lang="ru-RU" sz="1300" dirty="0" err="1"/>
              <a:t>проявляється</a:t>
            </a:r>
            <a:r>
              <a:rPr lang="ru-RU" sz="1300" dirty="0"/>
              <a:t> </a:t>
            </a:r>
            <a:r>
              <a:rPr lang="ru-RU" sz="1300" dirty="0" err="1"/>
              <a:t>помірними</a:t>
            </a:r>
            <a:r>
              <a:rPr lang="ru-RU" sz="1300" dirty="0"/>
              <a:t> диспепсическими </a:t>
            </a:r>
            <a:r>
              <a:rPr lang="ru-RU" sz="1300" dirty="0" err="1"/>
              <a:t>розладами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абдомінальної</a:t>
            </a:r>
            <a:r>
              <a:rPr lang="ru-RU" sz="1300" dirty="0"/>
              <a:t> </a:t>
            </a:r>
            <a:r>
              <a:rPr lang="ru-RU" sz="1300" dirty="0" err="1"/>
              <a:t>болем</a:t>
            </a:r>
            <a:r>
              <a:rPr lang="ru-RU" sz="1300" dirty="0"/>
              <a:t>. </a:t>
            </a:r>
          </a:p>
          <a:p>
            <a:r>
              <a:rPr lang="ru-RU" sz="1300" dirty="0" err="1"/>
              <a:t>Ускладнення</a:t>
            </a:r>
            <a:r>
              <a:rPr lang="ru-RU" sz="1300" dirty="0"/>
              <a:t>. </a:t>
            </a:r>
            <a:r>
              <a:rPr lang="ru-RU" sz="1300" dirty="0" err="1"/>
              <a:t>Виразкові</a:t>
            </a:r>
            <a:r>
              <a:rPr lang="ru-RU" sz="1300" dirty="0"/>
              <a:t> </a:t>
            </a:r>
            <a:r>
              <a:rPr lang="ru-RU" sz="1300" dirty="0" err="1"/>
              <a:t>ураження</a:t>
            </a:r>
            <a:r>
              <a:rPr lang="ru-RU" sz="1300" dirty="0"/>
              <a:t> кишечника, </a:t>
            </a:r>
            <a:r>
              <a:rPr lang="ru-RU" sz="1300" dirty="0" err="1"/>
              <a:t>перфоративний</a:t>
            </a:r>
            <a:r>
              <a:rPr lang="ru-RU" sz="1300" dirty="0"/>
              <a:t> </a:t>
            </a:r>
            <a:r>
              <a:rPr lang="ru-RU" sz="1300" dirty="0" err="1"/>
              <a:t>перитоніт</a:t>
            </a:r>
            <a:r>
              <a:rPr lang="ru-RU" sz="1300" dirty="0"/>
              <a:t>, </a:t>
            </a:r>
            <a:r>
              <a:rPr lang="ru-RU" sz="1300" dirty="0" err="1"/>
              <a:t>некротичний</a:t>
            </a:r>
            <a:r>
              <a:rPr lang="ru-RU" sz="1300" dirty="0"/>
              <a:t> панкреатит, </a:t>
            </a:r>
            <a:r>
              <a:rPr lang="ru-RU" sz="1300" dirty="0" err="1"/>
              <a:t>кишкові</a:t>
            </a:r>
            <a:r>
              <a:rPr lang="ru-RU" sz="1300" dirty="0"/>
              <a:t> </a:t>
            </a:r>
            <a:r>
              <a:rPr lang="ru-RU" sz="1300" dirty="0" err="1"/>
              <a:t>кровотечі</a:t>
            </a:r>
            <a:r>
              <a:rPr lang="ru-RU" sz="1300" dirty="0"/>
              <a:t>, </a:t>
            </a:r>
            <a:r>
              <a:rPr lang="ru-RU" sz="1300" dirty="0" err="1"/>
              <a:t>міокардит</a:t>
            </a:r>
            <a:r>
              <a:rPr lang="ru-RU" sz="1300" dirty="0"/>
              <a:t>, </a:t>
            </a:r>
            <a:r>
              <a:rPr lang="ru-RU" sz="1300" dirty="0" err="1"/>
              <a:t>менінгоенцефаліт</a:t>
            </a:r>
            <a:r>
              <a:rPr lang="ru-RU" sz="1300" dirty="0"/>
              <a:t>, </a:t>
            </a:r>
            <a:r>
              <a:rPr lang="ru-RU" sz="1300" dirty="0" err="1"/>
              <a:t>астенічний</a:t>
            </a:r>
            <a:r>
              <a:rPr lang="ru-RU" sz="1300" dirty="0"/>
              <a:t> синдром, </a:t>
            </a:r>
            <a:r>
              <a:rPr lang="ru-RU" sz="1300" dirty="0" err="1"/>
              <a:t>кахексія</a:t>
            </a:r>
            <a:r>
              <a:rPr lang="ru-RU" sz="1300" dirty="0"/>
              <a:t>. </a:t>
            </a:r>
          </a:p>
          <a:p>
            <a:r>
              <a:rPr lang="ru-RU" sz="1300" dirty="0" err="1"/>
              <a:t>Специфічна</a:t>
            </a:r>
            <a:r>
              <a:rPr lang="ru-RU" sz="1300" dirty="0"/>
              <a:t> </a:t>
            </a:r>
            <a:r>
              <a:rPr lang="ru-RU" sz="1300" dirty="0" err="1"/>
              <a:t>діагностика</a:t>
            </a:r>
            <a:r>
              <a:rPr lang="ru-RU" sz="1300" dirty="0"/>
              <a:t>. </a:t>
            </a:r>
            <a:r>
              <a:rPr lang="ru-RU" sz="1300" dirty="0" err="1"/>
              <a:t>Діагноз</a:t>
            </a:r>
            <a:r>
              <a:rPr lang="ru-RU" sz="1300" dirty="0"/>
              <a:t> </a:t>
            </a:r>
            <a:r>
              <a:rPr lang="ru-RU" sz="1300" dirty="0" err="1"/>
              <a:t>встановлюється</a:t>
            </a:r>
            <a:r>
              <a:rPr lang="ru-RU" sz="1300" dirty="0"/>
              <a:t> при </a:t>
            </a:r>
            <a:r>
              <a:rPr lang="ru-RU" sz="1300" dirty="0" err="1"/>
              <a:t>виявленні</a:t>
            </a:r>
            <a:r>
              <a:rPr lang="ru-RU" sz="1300" dirty="0"/>
              <a:t> личинок паразита в дуоденальному </a:t>
            </a:r>
            <a:r>
              <a:rPr lang="ru-RU" sz="1300" dirty="0" err="1"/>
              <a:t>вмісті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в </a:t>
            </a:r>
            <a:r>
              <a:rPr lang="ru-RU" sz="1300" dirty="0" err="1"/>
              <a:t>калі</a:t>
            </a:r>
            <a:r>
              <a:rPr lang="ru-RU" sz="1300" dirty="0"/>
              <a:t>, </a:t>
            </a:r>
            <a:r>
              <a:rPr lang="ru-RU" sz="1300" dirty="0" err="1"/>
              <a:t>оброблених</a:t>
            </a:r>
            <a:r>
              <a:rPr lang="ru-RU" sz="1300" dirty="0"/>
              <a:t> по методу Бермана. Метод Бермана </a:t>
            </a:r>
            <a:r>
              <a:rPr lang="ru-RU" sz="1300" dirty="0" err="1"/>
              <a:t>заснований</a:t>
            </a:r>
            <a:r>
              <a:rPr lang="ru-RU" sz="1300" dirty="0"/>
              <a:t> на </a:t>
            </a:r>
            <a:r>
              <a:rPr lang="ru-RU" sz="1300" dirty="0" err="1"/>
              <a:t>термотропності</a:t>
            </a:r>
            <a:r>
              <a:rPr lang="ru-RU" sz="1300" dirty="0"/>
              <a:t> личинок (</a:t>
            </a:r>
            <a:r>
              <a:rPr lang="ru-RU" sz="1300" dirty="0" err="1"/>
              <a:t>здатність</a:t>
            </a:r>
            <a:r>
              <a:rPr lang="ru-RU" sz="1300" dirty="0"/>
              <a:t> активного </a:t>
            </a:r>
            <a:r>
              <a:rPr lang="ru-RU" sz="1300" dirty="0" err="1"/>
              <a:t>виходу</a:t>
            </a:r>
            <a:r>
              <a:rPr lang="ru-RU" sz="1300" dirty="0"/>
              <a:t> </a:t>
            </a:r>
            <a:r>
              <a:rPr lang="ru-RU" sz="1300" dirty="0" err="1"/>
              <a:t>з</a:t>
            </a:r>
            <a:r>
              <a:rPr lang="ru-RU" sz="1300" dirty="0"/>
              <a:t> </a:t>
            </a:r>
            <a:r>
              <a:rPr lang="ru-RU" sz="1300" dirty="0" err="1"/>
              <a:t>фекалій</a:t>
            </a:r>
            <a:r>
              <a:rPr lang="ru-RU" sz="1300" dirty="0"/>
              <a:t> в теплу воду). У </a:t>
            </a:r>
            <a:r>
              <a:rPr lang="ru-RU" sz="1300" dirty="0" err="1"/>
              <a:t>міграційній</a:t>
            </a:r>
            <a:r>
              <a:rPr lang="ru-RU" sz="1300" dirty="0"/>
              <a:t> </a:t>
            </a:r>
            <a:r>
              <a:rPr lang="ru-RU" sz="1300" dirty="0" err="1"/>
              <a:t>стадії</a:t>
            </a:r>
            <a:r>
              <a:rPr lang="ru-RU" sz="1300" dirty="0"/>
              <a:t> </a:t>
            </a:r>
            <a:r>
              <a:rPr lang="ru-RU" sz="1300" dirty="0" err="1"/>
              <a:t>можливо</a:t>
            </a:r>
            <a:r>
              <a:rPr lang="ru-RU" sz="1300" dirty="0"/>
              <a:t> </a:t>
            </a:r>
            <a:r>
              <a:rPr lang="ru-RU" sz="1300" dirty="0" err="1"/>
              <a:t>виявити</a:t>
            </a:r>
            <a:r>
              <a:rPr lang="ru-RU" sz="1300" dirty="0"/>
              <a:t> личинки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статевозрілих</a:t>
            </a:r>
            <a:r>
              <a:rPr lang="ru-RU" sz="1300" dirty="0"/>
              <a:t> </a:t>
            </a:r>
            <a:r>
              <a:rPr lang="ru-RU" sz="1300" dirty="0" err="1"/>
              <a:t>паразитів</a:t>
            </a:r>
            <a:r>
              <a:rPr lang="ru-RU" sz="1300" dirty="0"/>
              <a:t> в </a:t>
            </a:r>
            <a:r>
              <a:rPr lang="ru-RU" sz="1300" dirty="0" err="1"/>
              <a:t>мокротинні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сечі</a:t>
            </a:r>
            <a:r>
              <a:rPr lang="ru-RU" sz="1300" dirty="0"/>
              <a:t>. </a:t>
            </a:r>
          </a:p>
          <a:p>
            <a:r>
              <a:rPr lang="ru-RU" sz="1300" dirty="0" err="1"/>
              <a:t>Лікування</a:t>
            </a:r>
            <a:r>
              <a:rPr lang="ru-RU" sz="1300" dirty="0"/>
              <a:t>. </a:t>
            </a:r>
            <a:r>
              <a:rPr lang="ru-RU" sz="1300" dirty="0" err="1"/>
              <a:t>Етіотропна</a:t>
            </a:r>
            <a:r>
              <a:rPr lang="ru-RU" sz="1300" dirty="0"/>
              <a:t> </a:t>
            </a:r>
            <a:r>
              <a:rPr lang="ru-RU" sz="1300" dirty="0" err="1"/>
              <a:t>терапія</a:t>
            </a:r>
            <a:r>
              <a:rPr lang="ru-RU" sz="1300" dirty="0"/>
              <a:t> - </a:t>
            </a:r>
            <a:r>
              <a:rPr lang="ru-RU" sz="1300" dirty="0" err="1"/>
              <a:t>альбендазол</a:t>
            </a:r>
            <a:r>
              <a:rPr lang="ru-RU" sz="1300" dirty="0"/>
              <a:t>, </a:t>
            </a:r>
            <a:r>
              <a:rPr lang="ru-RU" sz="1300" dirty="0" err="1"/>
              <a:t>карбендацим</a:t>
            </a:r>
            <a:r>
              <a:rPr lang="ru-RU" sz="1300" dirty="0"/>
              <a:t>, </a:t>
            </a:r>
            <a:r>
              <a:rPr lang="ru-RU" sz="1300" dirty="0" err="1"/>
              <a:t>мебендазол</a:t>
            </a:r>
            <a:r>
              <a:rPr lang="ru-RU" sz="1300" dirty="0"/>
              <a:t>. </a:t>
            </a:r>
            <a:r>
              <a:rPr lang="ru-RU" sz="1300" dirty="0" err="1"/>
              <a:t>Альбендазол</a:t>
            </a:r>
            <a:r>
              <a:rPr lang="ru-RU" sz="1300" dirty="0"/>
              <a:t> </a:t>
            </a:r>
            <a:r>
              <a:rPr lang="ru-RU" sz="1300" dirty="0" err="1"/>
              <a:t>призначають</a:t>
            </a:r>
            <a:r>
              <a:rPr lang="ru-RU" sz="1300" dirty="0"/>
              <a:t> 400-800 мг на </a:t>
            </a:r>
            <a:r>
              <a:rPr lang="ru-RU" sz="1300" dirty="0" err="1"/>
              <a:t>добу</a:t>
            </a:r>
            <a:r>
              <a:rPr lang="ru-RU" sz="1300" dirty="0"/>
              <a:t> в 1-2 </a:t>
            </a:r>
            <a:r>
              <a:rPr lang="ru-RU" sz="1300" dirty="0" err="1"/>
              <a:t>прийоми</a:t>
            </a:r>
            <a:r>
              <a:rPr lang="ru-RU" sz="1300" dirty="0"/>
              <a:t>, 3-5 </a:t>
            </a:r>
            <a:r>
              <a:rPr lang="ru-RU" sz="1300" dirty="0" err="1"/>
              <a:t>днів</a:t>
            </a:r>
            <a:r>
              <a:rPr lang="ru-RU" sz="1300" dirty="0"/>
              <a:t>. </a:t>
            </a:r>
            <a:r>
              <a:rPr lang="ru-RU" sz="1300" dirty="0" err="1"/>
              <a:t>Карбендацим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мебендазол</a:t>
            </a:r>
            <a:r>
              <a:rPr lang="ru-RU" sz="1300" dirty="0"/>
              <a:t> </a:t>
            </a:r>
            <a:r>
              <a:rPr lang="ru-RU" sz="1300" dirty="0" err="1"/>
              <a:t>всередину</a:t>
            </a:r>
            <a:r>
              <a:rPr lang="ru-RU" sz="1300" dirty="0"/>
              <a:t> в </a:t>
            </a:r>
            <a:r>
              <a:rPr lang="ru-RU" sz="1300" dirty="0" err="1"/>
              <a:t>дозі</a:t>
            </a:r>
            <a:r>
              <a:rPr lang="ru-RU" sz="1300" dirty="0"/>
              <a:t> 10 мг / кг на </a:t>
            </a:r>
            <a:r>
              <a:rPr lang="ru-RU" sz="1300" dirty="0" err="1"/>
              <a:t>добу</a:t>
            </a:r>
            <a:r>
              <a:rPr lang="ru-RU" sz="1300" dirty="0"/>
              <a:t> 3-5 </a:t>
            </a:r>
            <a:r>
              <a:rPr lang="ru-RU" sz="1300" dirty="0" err="1"/>
              <a:t>днів</a:t>
            </a:r>
            <a:r>
              <a:rPr lang="ru-RU" sz="1300" dirty="0"/>
              <a:t>. </a:t>
            </a:r>
            <a:r>
              <a:rPr lang="ru-RU" sz="1300" dirty="0" err="1"/>
              <a:t>Проводять</a:t>
            </a:r>
            <a:r>
              <a:rPr lang="ru-RU" sz="1300" dirty="0"/>
              <a:t> 1-2 </a:t>
            </a:r>
            <a:r>
              <a:rPr lang="ru-RU" sz="1300" dirty="0" err="1"/>
              <a:t>курси</a:t>
            </a:r>
            <a:r>
              <a:rPr lang="ru-RU" sz="1300" dirty="0"/>
              <a:t> </a:t>
            </a:r>
            <a:r>
              <a:rPr lang="ru-RU" sz="1300" dirty="0" err="1"/>
              <a:t>етіотропної</a:t>
            </a:r>
            <a:r>
              <a:rPr lang="ru-RU" sz="1300" dirty="0"/>
              <a:t> </a:t>
            </a:r>
            <a:r>
              <a:rPr lang="ru-RU" sz="1300" dirty="0" err="1"/>
              <a:t>терапії</a:t>
            </a:r>
            <a:r>
              <a:rPr lang="ru-RU" sz="1300" dirty="0"/>
              <a:t>. </a:t>
            </a:r>
            <a:r>
              <a:rPr lang="ru-RU" sz="1300" dirty="0" err="1"/>
              <a:t>Призначають</a:t>
            </a:r>
            <a:r>
              <a:rPr lang="ru-RU" sz="1300" dirty="0"/>
              <a:t> </a:t>
            </a:r>
            <a:r>
              <a:rPr lang="ru-RU" sz="1300" dirty="0" err="1"/>
              <a:t>десенсибілізуючі</a:t>
            </a:r>
            <a:r>
              <a:rPr lang="ru-RU" sz="1300" dirty="0"/>
              <a:t> </a:t>
            </a:r>
            <a:r>
              <a:rPr lang="ru-RU" sz="1300" dirty="0" err="1"/>
              <a:t>препарати</a:t>
            </a:r>
            <a:r>
              <a:rPr lang="ru-RU" sz="1300" dirty="0"/>
              <a:t>, </a:t>
            </a:r>
            <a:r>
              <a:rPr lang="ru-RU" sz="1300" dirty="0" err="1"/>
              <a:t>спазмолітики</a:t>
            </a:r>
            <a:r>
              <a:rPr lang="ru-RU" sz="1300" dirty="0"/>
              <a:t>. </a:t>
            </a:r>
            <a:r>
              <a:rPr lang="ru-RU" sz="1300" dirty="0" err="1"/>
              <a:t>Лікування</a:t>
            </a:r>
            <a:r>
              <a:rPr lang="ru-RU" sz="1300" dirty="0"/>
              <a:t> </a:t>
            </a:r>
            <a:r>
              <a:rPr lang="ru-RU" sz="1300" dirty="0" err="1"/>
              <a:t>ефективне</a:t>
            </a:r>
            <a:r>
              <a:rPr lang="ru-RU" sz="1300" dirty="0"/>
              <a:t>, </a:t>
            </a:r>
            <a:r>
              <a:rPr lang="ru-RU" sz="1300" dirty="0" err="1"/>
              <a:t>якщо</a:t>
            </a:r>
            <a:r>
              <a:rPr lang="ru-RU" sz="1300" dirty="0"/>
              <a:t> при </a:t>
            </a:r>
            <a:r>
              <a:rPr lang="ru-RU" sz="1300" dirty="0" err="1"/>
              <a:t>повторних</a:t>
            </a:r>
            <a:r>
              <a:rPr lang="ru-RU" sz="1300" dirty="0"/>
              <a:t> </a:t>
            </a:r>
            <a:r>
              <a:rPr lang="ru-RU" sz="1300" dirty="0" err="1"/>
              <a:t>дослідженнях</a:t>
            </a:r>
            <a:r>
              <a:rPr lang="ru-RU" sz="1300" dirty="0"/>
              <a:t> </a:t>
            </a:r>
            <a:r>
              <a:rPr lang="ru-RU" sz="1300" dirty="0" err="1"/>
              <a:t>фекалій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жовчі</a:t>
            </a:r>
            <a:r>
              <a:rPr lang="ru-RU" sz="1300" dirty="0"/>
              <a:t>, </a:t>
            </a:r>
            <a:r>
              <a:rPr lang="ru-RU" sz="1300" dirty="0" err="1"/>
              <a:t>які</a:t>
            </a:r>
            <a:r>
              <a:rPr lang="ru-RU" sz="1300" dirty="0"/>
              <a:t> </a:t>
            </a:r>
            <a:r>
              <a:rPr lang="ru-RU" sz="1300" dirty="0" err="1"/>
              <a:t>проводять</a:t>
            </a:r>
            <a:r>
              <a:rPr lang="ru-RU" sz="1300" dirty="0"/>
              <a:t> через 1-2-3 </a:t>
            </a:r>
            <a:r>
              <a:rPr lang="ru-RU" sz="1300" dirty="0" err="1"/>
              <a:t>місяців</a:t>
            </a:r>
            <a:r>
              <a:rPr lang="ru-RU" sz="1300" dirty="0"/>
              <a:t> </a:t>
            </a:r>
            <a:r>
              <a:rPr lang="ru-RU" sz="1300" dirty="0" err="1" smtClean="0"/>
              <a:t>після</a:t>
            </a:r>
            <a:r>
              <a:rPr lang="ru-RU" sz="1300" dirty="0" smtClean="0"/>
              <a:t> </a:t>
            </a:r>
            <a:r>
              <a:rPr lang="ru-RU" sz="1300" dirty="0" err="1" smtClean="0"/>
              <a:t>лікування</a:t>
            </a:r>
            <a:r>
              <a:rPr lang="ru-RU" sz="1300" dirty="0"/>
              <a:t>, личинки паразита не </a:t>
            </a:r>
            <a:r>
              <a:rPr lang="ru-RU" sz="1300" dirty="0" err="1"/>
              <a:t>виявляють</a:t>
            </a:r>
            <a:r>
              <a:rPr lang="ru-RU" sz="1300" dirty="0"/>
              <a:t>. </a:t>
            </a:r>
            <a:r>
              <a:rPr lang="ru-RU" sz="1300" dirty="0" err="1"/>
              <a:t>Диспансерне</a:t>
            </a:r>
            <a:r>
              <a:rPr lang="ru-RU" sz="1300" dirty="0"/>
              <a:t> </a:t>
            </a:r>
            <a:r>
              <a:rPr lang="ru-RU" sz="1300" dirty="0" err="1"/>
              <a:t>спостереження</a:t>
            </a:r>
            <a:r>
              <a:rPr lang="ru-RU" sz="1300" dirty="0"/>
              <a:t> </a:t>
            </a:r>
            <a:r>
              <a:rPr lang="ru-RU" sz="1300" dirty="0" err="1"/>
              <a:t>встановлюють</a:t>
            </a:r>
            <a:r>
              <a:rPr lang="ru-RU" sz="1300" dirty="0"/>
              <a:t> на 6 </a:t>
            </a:r>
            <a:r>
              <a:rPr lang="ru-RU" sz="1300" dirty="0" err="1"/>
              <a:t>місяців</a:t>
            </a:r>
            <a:r>
              <a:rPr lang="ru-RU" sz="1300" dirty="0"/>
              <a:t> </a:t>
            </a:r>
            <a:r>
              <a:rPr lang="ru-RU" sz="1300" dirty="0" err="1"/>
              <a:t>з</a:t>
            </a:r>
            <a:r>
              <a:rPr lang="ru-RU" sz="1300" dirty="0"/>
              <a:t> </a:t>
            </a:r>
            <a:r>
              <a:rPr lang="ru-RU" sz="1300" dirty="0" err="1"/>
              <a:t>щомісячним</a:t>
            </a:r>
            <a:r>
              <a:rPr lang="ru-RU" sz="1300" dirty="0"/>
              <a:t> </a:t>
            </a:r>
            <a:r>
              <a:rPr lang="ru-RU" sz="1300" dirty="0" err="1"/>
              <a:t>контрольним</a:t>
            </a:r>
            <a:r>
              <a:rPr lang="ru-RU" sz="1300" dirty="0"/>
              <a:t> </a:t>
            </a:r>
            <a:r>
              <a:rPr lang="ru-RU" sz="1300" dirty="0" err="1"/>
              <a:t>обстеженням</a:t>
            </a:r>
            <a:r>
              <a:rPr lang="ru-RU" sz="1300" dirty="0"/>
              <a:t>. </a:t>
            </a:r>
          </a:p>
          <a:p>
            <a:r>
              <a:rPr lang="ru-RU" sz="1300" dirty="0" err="1"/>
              <a:t>Профілактика</a:t>
            </a:r>
            <a:r>
              <a:rPr lang="ru-RU" sz="1300" dirty="0"/>
              <a:t> та заходи в </a:t>
            </a:r>
            <a:r>
              <a:rPr lang="ru-RU" sz="1300" dirty="0" err="1"/>
              <a:t>осередку</a:t>
            </a:r>
            <a:r>
              <a:rPr lang="ru-RU" sz="1300" dirty="0"/>
              <a:t>: </a:t>
            </a:r>
            <a:r>
              <a:rPr lang="ru-RU" sz="1300" dirty="0" err="1"/>
              <a:t>виявлення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лікування</a:t>
            </a:r>
            <a:r>
              <a:rPr lang="ru-RU" sz="1300" dirty="0"/>
              <a:t> </a:t>
            </a:r>
            <a:r>
              <a:rPr lang="ru-RU" sz="1300" dirty="0" err="1"/>
              <a:t>хворих</a:t>
            </a:r>
            <a:r>
              <a:rPr lang="ru-RU" sz="1300" dirty="0"/>
              <a:t>, </a:t>
            </a:r>
            <a:r>
              <a:rPr lang="ru-RU" sz="1300" dirty="0" err="1"/>
              <a:t>проведення</a:t>
            </a:r>
            <a:r>
              <a:rPr lang="ru-RU" sz="1300" dirty="0"/>
              <a:t> </a:t>
            </a:r>
            <a:r>
              <a:rPr lang="ru-RU" sz="1300" dirty="0" err="1"/>
              <a:t>санітарних</a:t>
            </a:r>
            <a:r>
              <a:rPr lang="ru-RU" sz="1300" dirty="0"/>
              <a:t> </a:t>
            </a:r>
            <a:r>
              <a:rPr lang="ru-RU" sz="1300" dirty="0" err="1"/>
              <a:t>заходів</a:t>
            </a:r>
            <a:r>
              <a:rPr lang="ru-RU" sz="1300" dirty="0"/>
              <a:t>, </a:t>
            </a:r>
            <a:r>
              <a:rPr lang="ru-RU" sz="1300" dirty="0" err="1"/>
              <a:t>дотримання</a:t>
            </a:r>
            <a:r>
              <a:rPr lang="ru-RU" sz="1300" dirty="0"/>
              <a:t> </a:t>
            </a:r>
            <a:r>
              <a:rPr lang="ru-RU" sz="1300" dirty="0" err="1"/>
              <a:t>особистої</a:t>
            </a:r>
            <a:r>
              <a:rPr lang="ru-RU" sz="1300" dirty="0"/>
              <a:t> </a:t>
            </a:r>
            <a:r>
              <a:rPr lang="ru-RU" sz="1300" dirty="0" err="1"/>
              <a:t>гігієни</a:t>
            </a:r>
            <a:r>
              <a:rPr lang="ru-RU" sz="1300" dirty="0"/>
              <a:t>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Анкілостомідоз</a:t>
            </a:r>
            <a:r>
              <a:rPr lang="ru-RU" b="1" dirty="0"/>
              <a:t> (</a:t>
            </a:r>
            <a:r>
              <a:rPr lang="ru-RU" b="1" dirty="0" err="1"/>
              <a:t>син</a:t>
            </a:r>
            <a:r>
              <a:rPr lang="ru-RU" b="1" dirty="0"/>
              <a:t>. - </a:t>
            </a:r>
            <a:r>
              <a:rPr lang="en-US" b="1" dirty="0" err="1"/>
              <a:t>Ancylostomiasis</a:t>
            </a:r>
            <a:r>
              <a:rPr lang="en-US" b="1" dirty="0"/>
              <a:t>, hookworm diseases) </a:t>
            </a:r>
            <a:r>
              <a:rPr lang="ru-RU" b="1" dirty="0" err="1"/>
              <a:t>Етіологія</a:t>
            </a:r>
            <a:r>
              <a:rPr lang="ru-RU" b="1" dirty="0"/>
              <a:t>. </a:t>
            </a:r>
            <a:r>
              <a:rPr lang="ru-RU" b="1" dirty="0" err="1"/>
              <a:t>Анкілостомідози</a:t>
            </a:r>
            <a:r>
              <a:rPr lang="ru-RU" b="1" dirty="0"/>
              <a:t> </a:t>
            </a:r>
            <a:r>
              <a:rPr lang="ru-RU" b="1" dirty="0" err="1"/>
              <a:t>об'єднують</a:t>
            </a:r>
            <a:r>
              <a:rPr lang="ru-RU" b="1" dirty="0"/>
              <a:t> два </a:t>
            </a:r>
            <a:r>
              <a:rPr lang="ru-RU" b="1" dirty="0" err="1"/>
              <a:t>гельмінтози</a:t>
            </a:r>
            <a:r>
              <a:rPr lang="ru-RU" b="1" dirty="0"/>
              <a:t>, </a:t>
            </a:r>
            <a:r>
              <a:rPr lang="ru-RU" b="1" dirty="0" err="1"/>
              <a:t>подібних</a:t>
            </a:r>
            <a:r>
              <a:rPr lang="ru-RU" b="1" dirty="0"/>
              <a:t> за </a:t>
            </a:r>
            <a:r>
              <a:rPr lang="ru-RU" b="1" dirty="0" err="1"/>
              <a:t>епідеміологічними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клінічними</a:t>
            </a:r>
            <a:r>
              <a:rPr lang="ru-RU" b="1" dirty="0"/>
              <a:t> </a:t>
            </a:r>
            <a:r>
              <a:rPr lang="ru-RU" b="1" dirty="0" err="1"/>
              <a:t>проявами</a:t>
            </a:r>
            <a:r>
              <a:rPr lang="ru-RU" b="1" dirty="0"/>
              <a:t>. </a:t>
            </a:r>
            <a:r>
              <a:rPr lang="ru-RU" b="1" dirty="0" err="1"/>
              <a:t>Збудник</a:t>
            </a:r>
            <a:r>
              <a:rPr lang="ru-RU" b="1" dirty="0"/>
              <a:t> </a:t>
            </a:r>
            <a:r>
              <a:rPr lang="ru-RU" b="1" dirty="0" err="1"/>
              <a:t>анкілостомозу</a:t>
            </a:r>
            <a:r>
              <a:rPr lang="ru-RU" b="1" dirty="0"/>
              <a:t> - </a:t>
            </a:r>
            <a:r>
              <a:rPr lang="en-US" b="1" dirty="0" err="1"/>
              <a:t>Ancylostoma</a:t>
            </a:r>
            <a:r>
              <a:rPr lang="en-US" b="1" dirty="0"/>
              <a:t> </a:t>
            </a:r>
            <a:r>
              <a:rPr lang="en-US" b="1" dirty="0" err="1"/>
              <a:t>duodenale</a:t>
            </a:r>
            <a:r>
              <a:rPr lang="en-US" b="1" dirty="0"/>
              <a:t>, </a:t>
            </a:r>
            <a:r>
              <a:rPr lang="ru-RU" b="1" dirty="0"/>
              <a:t>некатороза - </a:t>
            </a:r>
            <a:r>
              <a:rPr lang="en-US" b="1" dirty="0" err="1"/>
              <a:t>Necator</a:t>
            </a:r>
            <a:r>
              <a:rPr lang="en-US" b="1" dirty="0"/>
              <a:t> </a:t>
            </a:r>
            <a:r>
              <a:rPr lang="en-US" b="1" dirty="0" err="1"/>
              <a:t>americanus</a:t>
            </a:r>
            <a:r>
              <a:rPr lang="en-US" b="1" dirty="0"/>
              <a:t>. </a:t>
            </a:r>
            <a:r>
              <a:rPr lang="ru-RU" b="1" dirty="0" err="1"/>
              <a:t>Розміри</a:t>
            </a:r>
            <a:r>
              <a:rPr lang="ru-RU" b="1" dirty="0"/>
              <a:t> самки </a:t>
            </a:r>
            <a:r>
              <a:rPr lang="en-US" b="1" dirty="0" err="1"/>
              <a:t>A.duodenale</a:t>
            </a:r>
            <a:r>
              <a:rPr lang="en-US" b="1" dirty="0"/>
              <a:t> - 10-13 * 0,4-0,6 </a:t>
            </a:r>
            <a:r>
              <a:rPr lang="ru-RU" b="1" dirty="0"/>
              <a:t>мм, </a:t>
            </a:r>
            <a:r>
              <a:rPr lang="ru-RU" b="1" dirty="0" err="1"/>
              <a:t>самця</a:t>
            </a:r>
            <a:r>
              <a:rPr lang="ru-RU" b="1" dirty="0"/>
              <a:t> - 8-11 * 0,4-0,5 мм; </a:t>
            </a:r>
            <a:r>
              <a:rPr lang="ru-RU" b="1" dirty="0" err="1"/>
              <a:t>розміри</a:t>
            </a:r>
            <a:r>
              <a:rPr lang="ru-RU" b="1" dirty="0"/>
              <a:t> самки </a:t>
            </a:r>
            <a:r>
              <a:rPr lang="en-US" b="1" dirty="0" err="1"/>
              <a:t>N.americanus</a:t>
            </a:r>
            <a:r>
              <a:rPr lang="en-US" b="1" dirty="0"/>
              <a:t> - 7,6-13,5 * 0,3-0,35 </a:t>
            </a:r>
            <a:r>
              <a:rPr lang="ru-RU" b="1" dirty="0"/>
              <a:t>мм, </a:t>
            </a:r>
            <a:r>
              <a:rPr lang="ru-RU" b="1" dirty="0" err="1"/>
              <a:t>самця</a:t>
            </a:r>
            <a:r>
              <a:rPr lang="ru-RU" b="1" dirty="0"/>
              <a:t> - 5,5- 10 * 0,2-0,25 мм. </a:t>
            </a:r>
            <a:r>
              <a:rPr lang="ru-RU" b="1" dirty="0" err="1"/>
              <a:t>Яйця</a:t>
            </a:r>
            <a:r>
              <a:rPr lang="ru-RU" b="1" dirty="0"/>
              <a:t> некатора </a:t>
            </a:r>
            <a:r>
              <a:rPr lang="ru-RU" b="1" dirty="0" err="1"/>
              <a:t>схожі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яйцями</a:t>
            </a:r>
            <a:r>
              <a:rPr lang="ru-RU" b="1" dirty="0"/>
              <a:t> </a:t>
            </a:r>
            <a:r>
              <a:rPr lang="ru-RU" b="1" dirty="0" err="1"/>
              <a:t>анкілостоми</a:t>
            </a:r>
            <a:r>
              <a:rPr lang="ru-RU" b="1" dirty="0"/>
              <a:t>.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7625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92080" y="2636912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Збудники</a:t>
            </a:r>
            <a:r>
              <a:rPr lang="ru-RU" dirty="0"/>
              <a:t> </a:t>
            </a:r>
            <a:r>
              <a:rPr lang="ru-RU" dirty="0" err="1"/>
              <a:t>анкілостомідоза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/>
              <a:t>Епідеміологія</a:t>
            </a:r>
            <a:r>
              <a:rPr lang="ru-RU" sz="1500" dirty="0"/>
              <a:t>. </a:t>
            </a:r>
            <a:r>
              <a:rPr lang="ru-RU" sz="1500" dirty="0" err="1"/>
              <a:t>Джерело</a:t>
            </a:r>
            <a:r>
              <a:rPr lang="ru-RU" sz="1500" dirty="0"/>
              <a:t> </a:t>
            </a:r>
            <a:r>
              <a:rPr lang="ru-RU" sz="1500" dirty="0" err="1"/>
              <a:t>інфекції</a:t>
            </a:r>
            <a:r>
              <a:rPr lang="ru-RU" sz="1500" dirty="0"/>
              <a:t> - хвора </a:t>
            </a:r>
            <a:r>
              <a:rPr lang="ru-RU" sz="1500" dirty="0" err="1"/>
              <a:t>людина</a:t>
            </a:r>
            <a:r>
              <a:rPr lang="ru-RU" sz="1500" dirty="0"/>
              <a:t>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виділяє</a:t>
            </a:r>
            <a:r>
              <a:rPr lang="ru-RU" sz="1500" dirty="0"/>
              <a:t> в </a:t>
            </a:r>
            <a:r>
              <a:rPr lang="ru-RU" sz="1500" dirty="0" err="1"/>
              <a:t>навколишнє</a:t>
            </a:r>
            <a:r>
              <a:rPr lang="ru-RU" sz="1500" dirty="0"/>
              <a:t> </a:t>
            </a:r>
            <a:r>
              <a:rPr lang="ru-RU" sz="1500" dirty="0" err="1"/>
              <a:t>середовище</a:t>
            </a:r>
            <a:r>
              <a:rPr lang="ru-RU" sz="1500" dirty="0"/>
              <a:t> </a:t>
            </a:r>
            <a:r>
              <a:rPr lang="ru-RU" sz="1500" dirty="0" err="1"/>
              <a:t>незрілі</a:t>
            </a:r>
            <a:r>
              <a:rPr lang="ru-RU" sz="1500" dirty="0"/>
              <a:t> </a:t>
            </a:r>
            <a:r>
              <a:rPr lang="ru-RU" sz="1500" dirty="0" err="1"/>
              <a:t>яйця</a:t>
            </a:r>
            <a:r>
              <a:rPr lang="ru-RU" sz="1500" dirty="0"/>
              <a:t> </a:t>
            </a:r>
            <a:r>
              <a:rPr lang="ru-RU" sz="1500" dirty="0" err="1"/>
              <a:t>анкілостомід</a:t>
            </a:r>
            <a:r>
              <a:rPr lang="ru-RU" sz="1500" dirty="0"/>
              <a:t>. </a:t>
            </a:r>
            <a:r>
              <a:rPr lang="ru-RU" sz="1500" dirty="0" err="1"/>
              <a:t>Розвиток</a:t>
            </a:r>
            <a:r>
              <a:rPr lang="ru-RU" sz="1500" dirty="0"/>
              <a:t> личинок у </a:t>
            </a:r>
            <a:r>
              <a:rPr lang="ru-RU" sz="1500" dirty="0" err="1"/>
              <a:t>зовнішньому</a:t>
            </a:r>
            <a:r>
              <a:rPr lang="ru-RU" sz="1500" dirty="0"/>
              <a:t> </a:t>
            </a:r>
            <a:r>
              <a:rPr lang="ru-RU" sz="1500" dirty="0" err="1"/>
              <a:t>середовищі</a:t>
            </a:r>
            <a:r>
              <a:rPr lang="ru-RU" sz="1500" dirty="0"/>
              <a:t> </a:t>
            </a:r>
            <a:r>
              <a:rPr lang="ru-RU" sz="1500" dirty="0" err="1"/>
              <a:t>можливий</a:t>
            </a:r>
            <a:r>
              <a:rPr lang="ru-RU" sz="1500" dirty="0"/>
              <a:t> при </a:t>
            </a:r>
            <a:r>
              <a:rPr lang="ru-RU" sz="1500" dirty="0" err="1"/>
              <a:t>температурі</a:t>
            </a:r>
            <a:r>
              <a:rPr lang="ru-RU" sz="1500" dirty="0"/>
              <a:t> </a:t>
            </a:r>
            <a:r>
              <a:rPr lang="ru-RU" sz="1500" dirty="0" err="1"/>
              <a:t>від</a:t>
            </a:r>
            <a:r>
              <a:rPr lang="ru-RU" sz="1500" dirty="0"/>
              <a:t> 14 до 40 ° С (оптимальна - 27-30 ° С), </a:t>
            </a:r>
            <a:r>
              <a:rPr lang="ru-RU" sz="1500" dirty="0" err="1"/>
              <a:t>високої</a:t>
            </a:r>
            <a:r>
              <a:rPr lang="ru-RU" sz="1500" dirty="0"/>
              <a:t> </a:t>
            </a:r>
            <a:r>
              <a:rPr lang="ru-RU" sz="1500" dirty="0" err="1"/>
              <a:t>вологості</a:t>
            </a:r>
            <a:r>
              <a:rPr lang="ru-RU" sz="1500" dirty="0"/>
              <a:t> грунту </a:t>
            </a:r>
            <a:r>
              <a:rPr lang="ru-RU" sz="1500" dirty="0" err="1"/>
              <a:t>і</a:t>
            </a:r>
            <a:r>
              <a:rPr lang="ru-RU" sz="1500" dirty="0"/>
              <a:t> </a:t>
            </a:r>
            <a:r>
              <a:rPr lang="ru-RU" sz="1500" dirty="0" err="1"/>
              <a:t>хорошої</a:t>
            </a:r>
            <a:r>
              <a:rPr lang="ru-RU" sz="1500" dirty="0"/>
              <a:t> </a:t>
            </a:r>
            <a:r>
              <a:rPr lang="ru-RU" sz="1500" dirty="0" err="1"/>
              <a:t>аерації</a:t>
            </a:r>
            <a:r>
              <a:rPr lang="ru-RU" sz="1500" dirty="0"/>
              <a:t>. </a:t>
            </a:r>
            <a:r>
              <a:rPr lang="ru-RU" sz="1500" dirty="0" err="1"/>
              <a:t>Безпосередній</a:t>
            </a:r>
            <a:r>
              <a:rPr lang="ru-RU" sz="1500" dirty="0"/>
              <a:t> контакт </a:t>
            </a:r>
            <a:r>
              <a:rPr lang="ru-RU" sz="1500" dirty="0" err="1"/>
              <a:t>з</a:t>
            </a:r>
            <a:r>
              <a:rPr lang="ru-RU" sz="1500" dirty="0"/>
              <a:t> </a:t>
            </a:r>
            <a:r>
              <a:rPr lang="ru-RU" sz="1500" dirty="0" err="1"/>
              <a:t>хворим</a:t>
            </a:r>
            <a:r>
              <a:rPr lang="ru-RU" sz="1500" dirty="0"/>
              <a:t> </a:t>
            </a:r>
            <a:r>
              <a:rPr lang="ru-RU" sz="1500" dirty="0" err="1"/>
              <a:t>небезпеки</a:t>
            </a:r>
            <a:r>
              <a:rPr lang="ru-RU" sz="1500" dirty="0"/>
              <a:t> для </a:t>
            </a:r>
            <a:r>
              <a:rPr lang="ru-RU" sz="1500" dirty="0" err="1"/>
              <a:t>оточуючих</a:t>
            </a:r>
            <a:r>
              <a:rPr lang="ru-RU" sz="1500" dirty="0"/>
              <a:t> не становить. </a:t>
            </a:r>
            <a:r>
              <a:rPr lang="ru-RU" sz="1500" dirty="0" err="1"/>
              <a:t>Зараження</a:t>
            </a:r>
            <a:r>
              <a:rPr lang="ru-RU" sz="1500" dirty="0"/>
              <a:t> </a:t>
            </a:r>
            <a:r>
              <a:rPr lang="ru-RU" sz="1500" dirty="0" err="1"/>
              <a:t>анкілостомозом</a:t>
            </a:r>
            <a:r>
              <a:rPr lang="ru-RU" sz="1500" dirty="0"/>
              <a:t> </a:t>
            </a:r>
            <a:r>
              <a:rPr lang="ru-RU" sz="1500" dirty="0" err="1"/>
              <a:t>частіше</a:t>
            </a:r>
            <a:r>
              <a:rPr lang="ru-RU" sz="1500" dirty="0"/>
              <a:t> </a:t>
            </a:r>
            <a:r>
              <a:rPr lang="ru-RU" sz="1500" dirty="0" err="1"/>
              <a:t>відбувається</a:t>
            </a:r>
            <a:r>
              <a:rPr lang="ru-RU" sz="1500" dirty="0"/>
              <a:t> через </a:t>
            </a:r>
            <a:r>
              <a:rPr lang="ru-RU" sz="1500" dirty="0" err="1"/>
              <a:t>забруднені</a:t>
            </a:r>
            <a:r>
              <a:rPr lang="ru-RU" sz="1500" dirty="0"/>
              <a:t> руки, </a:t>
            </a:r>
            <a:r>
              <a:rPr lang="ru-RU" sz="1500" dirty="0" err="1"/>
              <a:t>овочі</a:t>
            </a:r>
            <a:r>
              <a:rPr lang="ru-RU" sz="1500" dirty="0"/>
              <a:t>, </a:t>
            </a:r>
            <a:r>
              <a:rPr lang="ru-RU" sz="1500" dirty="0" err="1"/>
              <a:t>фрукти</a:t>
            </a:r>
            <a:r>
              <a:rPr lang="ru-RU" sz="1500" dirty="0"/>
              <a:t>, зелень, а некаторозом - при </a:t>
            </a:r>
            <a:r>
              <a:rPr lang="ru-RU" sz="1500" dirty="0" err="1"/>
              <a:t>ходьбі</a:t>
            </a:r>
            <a:r>
              <a:rPr lang="ru-RU" sz="1500" dirty="0"/>
              <a:t> </a:t>
            </a:r>
            <a:r>
              <a:rPr lang="ru-RU" sz="1500" dirty="0" err="1"/>
              <a:t>босоніж</a:t>
            </a:r>
            <a:r>
              <a:rPr lang="ru-RU" sz="1500" dirty="0"/>
              <a:t>, </a:t>
            </a:r>
            <a:r>
              <a:rPr lang="ru-RU" sz="1500" dirty="0" err="1"/>
              <a:t>лежанні</a:t>
            </a:r>
            <a:r>
              <a:rPr lang="ru-RU" sz="1500" dirty="0"/>
              <a:t> на </a:t>
            </a:r>
            <a:r>
              <a:rPr lang="ru-RU" sz="1500" dirty="0" err="1"/>
              <a:t>землі</a:t>
            </a:r>
            <a:r>
              <a:rPr lang="ru-RU" sz="1500" dirty="0"/>
              <a:t>. </a:t>
            </a:r>
          </a:p>
          <a:p>
            <a:r>
              <a:rPr lang="ru-RU" sz="1500" dirty="0"/>
              <a:t>Патогенез. </a:t>
            </a:r>
            <a:r>
              <a:rPr lang="ru-RU" sz="1500" dirty="0" err="1"/>
              <a:t>Анкілостома</a:t>
            </a:r>
            <a:r>
              <a:rPr lang="ru-RU" sz="1500" dirty="0"/>
              <a:t> </a:t>
            </a:r>
            <a:r>
              <a:rPr lang="ru-RU" sz="1500" dirty="0" err="1"/>
              <a:t>і</a:t>
            </a:r>
            <a:r>
              <a:rPr lang="ru-RU" sz="1500" dirty="0"/>
              <a:t> некатор </a:t>
            </a:r>
            <a:r>
              <a:rPr lang="ru-RU" sz="1500" dirty="0" err="1"/>
              <a:t>локалізуються</a:t>
            </a:r>
            <a:r>
              <a:rPr lang="ru-RU" sz="1500" dirty="0"/>
              <a:t> в </a:t>
            </a:r>
            <a:r>
              <a:rPr lang="ru-RU" sz="1500" dirty="0" err="1"/>
              <a:t>тонкій</a:t>
            </a:r>
            <a:r>
              <a:rPr lang="ru-RU" sz="1500" dirty="0"/>
              <a:t> </a:t>
            </a:r>
            <a:r>
              <a:rPr lang="ru-RU" sz="1500" dirty="0" err="1"/>
              <a:t>кишці</a:t>
            </a:r>
            <a:r>
              <a:rPr lang="ru-RU" sz="1500" dirty="0"/>
              <a:t>, </a:t>
            </a:r>
            <a:r>
              <a:rPr lang="ru-RU" sz="1500" dirty="0" err="1"/>
              <a:t>головним</a:t>
            </a:r>
            <a:r>
              <a:rPr lang="ru-RU" sz="1500" dirty="0"/>
              <a:t> чином у </a:t>
            </a:r>
            <a:r>
              <a:rPr lang="ru-RU" sz="1500" dirty="0" err="1"/>
              <a:t>дванадцятипалій</a:t>
            </a:r>
            <a:r>
              <a:rPr lang="ru-RU" sz="1500" dirty="0"/>
              <a:t> </a:t>
            </a:r>
            <a:r>
              <a:rPr lang="ru-RU" sz="1500" dirty="0" err="1"/>
              <a:t>і</a:t>
            </a:r>
            <a:r>
              <a:rPr lang="ru-RU" sz="1500" dirty="0"/>
              <a:t> </a:t>
            </a:r>
            <a:r>
              <a:rPr lang="ru-RU" sz="1500" dirty="0" err="1"/>
              <a:t>порожній</a:t>
            </a:r>
            <a:r>
              <a:rPr lang="ru-RU" sz="1500" dirty="0"/>
              <a:t> кишках. Личинки </a:t>
            </a:r>
            <a:r>
              <a:rPr lang="ru-RU" sz="1500" dirty="0" err="1"/>
              <a:t>анкілостом</a:t>
            </a:r>
            <a:r>
              <a:rPr lang="ru-RU" sz="1500" dirty="0"/>
              <a:t> </a:t>
            </a:r>
            <a:r>
              <a:rPr lang="ru-RU" sz="1500" dirty="0" smtClean="0"/>
              <a:t> </a:t>
            </a:r>
            <a:r>
              <a:rPr lang="ru-RU" sz="1500" dirty="0" err="1" smtClean="0"/>
              <a:t>потрапляють</a:t>
            </a:r>
            <a:r>
              <a:rPr lang="ru-RU" sz="1500" dirty="0" smtClean="0"/>
              <a:t> </a:t>
            </a:r>
            <a:r>
              <a:rPr lang="ru-RU" sz="1500" dirty="0"/>
              <a:t>в </a:t>
            </a:r>
            <a:r>
              <a:rPr lang="ru-RU" sz="1500" dirty="0" err="1"/>
              <a:t>організм</a:t>
            </a:r>
            <a:r>
              <a:rPr lang="ru-RU" sz="1500" dirty="0"/>
              <a:t> господаря </a:t>
            </a:r>
            <a:r>
              <a:rPr lang="ru-RU" sz="1500" dirty="0" err="1"/>
              <a:t>переважно</a:t>
            </a:r>
            <a:r>
              <a:rPr lang="ru-RU" sz="1500" dirty="0"/>
              <a:t> через рот </a:t>
            </a:r>
            <a:r>
              <a:rPr lang="ru-RU" sz="1500" dirty="0" err="1"/>
              <a:t>і</a:t>
            </a:r>
            <a:r>
              <a:rPr lang="ru-RU" sz="1500" dirty="0"/>
              <a:t> </a:t>
            </a:r>
            <a:r>
              <a:rPr lang="ru-RU" sz="1500" dirty="0" err="1"/>
              <a:t>розвиваються</a:t>
            </a:r>
            <a:r>
              <a:rPr lang="ru-RU" sz="1500" dirty="0"/>
              <a:t> в кишечнику без </a:t>
            </a:r>
            <a:r>
              <a:rPr lang="ru-RU" sz="1500" dirty="0" err="1"/>
              <a:t>міграції</a:t>
            </a:r>
            <a:r>
              <a:rPr lang="ru-RU" sz="1500" dirty="0"/>
              <a:t>. Личинки некатора </a:t>
            </a:r>
            <a:r>
              <a:rPr lang="ru-RU" sz="1500" dirty="0" err="1"/>
              <a:t>зазвичай</a:t>
            </a:r>
            <a:r>
              <a:rPr lang="ru-RU" sz="1500" dirty="0"/>
              <a:t> </a:t>
            </a:r>
            <a:r>
              <a:rPr lang="ru-RU" sz="1500" dirty="0" err="1"/>
              <a:t>впроваджуються</a:t>
            </a:r>
            <a:r>
              <a:rPr lang="ru-RU" sz="1500" dirty="0"/>
              <a:t> активно через </a:t>
            </a:r>
            <a:r>
              <a:rPr lang="ru-RU" sz="1500" dirty="0" err="1"/>
              <a:t>шкіру</a:t>
            </a:r>
            <a:r>
              <a:rPr lang="ru-RU" sz="1500" dirty="0"/>
              <a:t>, </a:t>
            </a:r>
            <a:r>
              <a:rPr lang="ru-RU" sz="1500" dirty="0" err="1"/>
              <a:t>проникають</a:t>
            </a:r>
            <a:r>
              <a:rPr lang="ru-RU" sz="1500" dirty="0"/>
              <a:t> в </a:t>
            </a:r>
            <a:r>
              <a:rPr lang="ru-RU" sz="1500" dirty="0" err="1"/>
              <a:t>кровоносні</a:t>
            </a:r>
            <a:r>
              <a:rPr lang="ru-RU" sz="1500" dirty="0"/>
              <a:t> </a:t>
            </a:r>
            <a:r>
              <a:rPr lang="ru-RU" sz="1500" dirty="0" err="1"/>
              <a:t>капіляри</a:t>
            </a:r>
            <a:r>
              <a:rPr lang="ru-RU" sz="1500" dirty="0"/>
              <a:t>, </a:t>
            </a:r>
            <a:r>
              <a:rPr lang="ru-RU" sz="1500" dirty="0" err="1"/>
              <a:t>мігрують</a:t>
            </a:r>
            <a:r>
              <a:rPr lang="ru-RU" sz="1500" dirty="0"/>
              <a:t> по великому </a:t>
            </a:r>
            <a:r>
              <a:rPr lang="ru-RU" sz="1500" dirty="0" err="1"/>
              <a:t>і</a:t>
            </a:r>
            <a:r>
              <a:rPr lang="ru-RU" sz="1500" dirty="0"/>
              <a:t> малому колах </a:t>
            </a:r>
            <a:r>
              <a:rPr lang="ru-RU" sz="1500" dirty="0" err="1"/>
              <a:t>кровообігу</a:t>
            </a:r>
            <a:r>
              <a:rPr lang="ru-RU" sz="1500" dirty="0"/>
              <a:t>. Досягнувши </a:t>
            </a:r>
            <a:r>
              <a:rPr lang="ru-RU" sz="1500" dirty="0" err="1"/>
              <a:t>легенів</a:t>
            </a:r>
            <a:r>
              <a:rPr lang="ru-RU" sz="1500" dirty="0"/>
              <a:t>, через </a:t>
            </a:r>
            <a:r>
              <a:rPr lang="ru-RU" sz="1500" dirty="0" err="1"/>
              <a:t>повітроносні</a:t>
            </a:r>
            <a:r>
              <a:rPr lang="ru-RU" sz="1500" dirty="0"/>
              <a:t> шляхи, гортань </a:t>
            </a:r>
            <a:r>
              <a:rPr lang="ru-RU" sz="1500" dirty="0" err="1"/>
              <a:t>і</a:t>
            </a:r>
            <a:r>
              <a:rPr lang="ru-RU" sz="1500" dirty="0"/>
              <a:t> глотку вони </a:t>
            </a:r>
            <a:r>
              <a:rPr lang="ru-RU" sz="1500" dirty="0" err="1"/>
              <a:t>потрапляють</a:t>
            </a:r>
            <a:r>
              <a:rPr lang="ru-RU" sz="1500" dirty="0"/>
              <a:t> в кишечник, де через 4-5 </a:t>
            </a:r>
            <a:r>
              <a:rPr lang="ru-RU" sz="1500" dirty="0" err="1"/>
              <a:t>тижнів</a:t>
            </a:r>
            <a:r>
              <a:rPr lang="ru-RU" sz="1500" dirty="0"/>
              <a:t> </a:t>
            </a:r>
            <a:r>
              <a:rPr lang="ru-RU" sz="1500" dirty="0" err="1"/>
              <a:t>розвиваються</a:t>
            </a:r>
            <a:r>
              <a:rPr lang="ru-RU" sz="1500" dirty="0"/>
              <a:t> в </a:t>
            </a:r>
            <a:r>
              <a:rPr lang="ru-RU" sz="1500" dirty="0" err="1"/>
              <a:t>дорослих</a:t>
            </a:r>
            <a:r>
              <a:rPr lang="ru-RU" sz="1500" dirty="0"/>
              <a:t> </a:t>
            </a:r>
            <a:r>
              <a:rPr lang="ru-RU" sz="1500" dirty="0" err="1"/>
              <a:t>гельмінтів</a:t>
            </a:r>
            <a:r>
              <a:rPr lang="ru-RU" sz="1500" dirty="0"/>
              <a:t>. </a:t>
            </a:r>
            <a:r>
              <a:rPr lang="ru-RU" sz="1500" dirty="0" err="1"/>
              <a:t>Прикріплення</a:t>
            </a:r>
            <a:r>
              <a:rPr lang="ru-RU" sz="1500" dirty="0"/>
              <a:t> </a:t>
            </a:r>
            <a:r>
              <a:rPr lang="ru-RU" sz="1500" dirty="0" err="1"/>
              <a:t>анкілостомід</a:t>
            </a:r>
            <a:r>
              <a:rPr lang="ru-RU" sz="1500" dirty="0"/>
              <a:t> до </a:t>
            </a:r>
            <a:r>
              <a:rPr lang="ru-RU" sz="1500" dirty="0" err="1"/>
              <a:t>слизової</a:t>
            </a:r>
            <a:r>
              <a:rPr lang="ru-RU" sz="1500" dirty="0"/>
              <a:t> </a:t>
            </a:r>
            <a:r>
              <a:rPr lang="ru-RU" sz="1500" dirty="0" err="1"/>
              <a:t>оболонки</a:t>
            </a:r>
            <a:r>
              <a:rPr lang="ru-RU" sz="1500" dirty="0"/>
              <a:t> кишки </a:t>
            </a:r>
            <a:r>
              <a:rPr lang="ru-RU" sz="1500" dirty="0" err="1"/>
              <a:t>супроводжується</a:t>
            </a:r>
            <a:r>
              <a:rPr lang="ru-RU" sz="1500" dirty="0"/>
              <a:t> </a:t>
            </a:r>
            <a:r>
              <a:rPr lang="ru-RU" sz="1500" dirty="0" err="1"/>
              <a:t>місцевим</a:t>
            </a:r>
            <a:r>
              <a:rPr lang="ru-RU" sz="1500" dirty="0"/>
              <a:t> </a:t>
            </a:r>
            <a:r>
              <a:rPr lang="ru-RU" sz="1500" dirty="0" err="1"/>
              <a:t>пошкодженням</a:t>
            </a:r>
            <a:r>
              <a:rPr lang="ru-RU" sz="1500" dirty="0"/>
              <a:t> тканин, </a:t>
            </a:r>
            <a:r>
              <a:rPr lang="ru-RU" sz="1500" dirty="0" err="1"/>
              <a:t>виникненням</a:t>
            </a:r>
            <a:r>
              <a:rPr lang="ru-RU" sz="1500" dirty="0"/>
              <a:t> </a:t>
            </a:r>
            <a:r>
              <a:rPr lang="ru-RU" sz="1500" dirty="0" err="1"/>
              <a:t>мікрокровотеч</a:t>
            </a:r>
            <a:r>
              <a:rPr lang="ru-RU" sz="1500" dirty="0"/>
              <a:t>. </a:t>
            </a:r>
            <a:r>
              <a:rPr lang="ru-RU" sz="1500" dirty="0" err="1"/>
              <a:t>Гельмінти</a:t>
            </a:r>
            <a:r>
              <a:rPr lang="ru-RU" sz="1500" dirty="0"/>
              <a:t> </a:t>
            </a:r>
            <a:r>
              <a:rPr lang="ru-RU" sz="1500" dirty="0" err="1"/>
              <a:t>харчуються</a:t>
            </a:r>
            <a:r>
              <a:rPr lang="ru-RU" sz="1500" dirty="0"/>
              <a:t> </a:t>
            </a:r>
            <a:r>
              <a:rPr lang="ru-RU" sz="1500" dirty="0" err="1"/>
              <a:t>кров'ю</a:t>
            </a:r>
            <a:r>
              <a:rPr lang="ru-RU" sz="1500" dirty="0"/>
              <a:t> </a:t>
            </a:r>
            <a:r>
              <a:rPr lang="ru-RU" sz="1500" dirty="0" err="1"/>
              <a:t>і</a:t>
            </a:r>
            <a:r>
              <a:rPr lang="ru-RU" sz="1500" dirty="0"/>
              <a:t> </a:t>
            </a:r>
            <a:r>
              <a:rPr lang="ru-RU" sz="1500" dirty="0" err="1"/>
              <a:t>виділяють</a:t>
            </a:r>
            <a:r>
              <a:rPr lang="ru-RU" sz="1500" dirty="0"/>
              <a:t> </a:t>
            </a:r>
            <a:r>
              <a:rPr lang="ru-RU" sz="1500" dirty="0" err="1"/>
              <a:t>особливі</a:t>
            </a:r>
            <a:r>
              <a:rPr lang="ru-RU" sz="1500" dirty="0"/>
              <a:t> </a:t>
            </a:r>
            <a:r>
              <a:rPr lang="ru-RU" sz="1500" dirty="0" err="1"/>
              <a:t>антикоагулянти</a:t>
            </a:r>
            <a:r>
              <a:rPr lang="ru-RU" sz="1500" dirty="0"/>
              <a:t>, </a:t>
            </a:r>
            <a:r>
              <a:rPr lang="ru-RU" sz="1500" dirty="0" err="1"/>
              <a:t>які</a:t>
            </a:r>
            <a:r>
              <a:rPr lang="ru-RU" sz="1500" dirty="0"/>
              <a:t> </a:t>
            </a:r>
            <a:r>
              <a:rPr lang="ru-RU" sz="1500" dirty="0" err="1"/>
              <a:t>обумовлюють</a:t>
            </a:r>
            <a:r>
              <a:rPr lang="ru-RU" sz="1500" dirty="0"/>
              <a:t> </a:t>
            </a:r>
            <a:r>
              <a:rPr lang="ru-RU" sz="1500" dirty="0" err="1"/>
              <a:t>тривалу</a:t>
            </a:r>
            <a:r>
              <a:rPr lang="ru-RU" sz="1500" dirty="0"/>
              <a:t> </a:t>
            </a:r>
            <a:r>
              <a:rPr lang="ru-RU" sz="1500" dirty="0" err="1"/>
              <a:t>кровотечу</a:t>
            </a:r>
            <a:r>
              <a:rPr lang="ru-RU" sz="1500" dirty="0"/>
              <a:t>. </a:t>
            </a:r>
            <a:r>
              <a:rPr lang="ru-RU" sz="1500" dirty="0" err="1"/>
              <a:t>Тривалість</a:t>
            </a:r>
            <a:r>
              <a:rPr lang="ru-RU" sz="1500" dirty="0"/>
              <a:t> </a:t>
            </a:r>
            <a:r>
              <a:rPr lang="ru-RU" sz="1500" dirty="0" err="1"/>
              <a:t>життя</a:t>
            </a:r>
            <a:r>
              <a:rPr lang="ru-RU" sz="1500" dirty="0"/>
              <a:t> </a:t>
            </a:r>
            <a:r>
              <a:rPr lang="ru-RU" sz="1500" dirty="0" err="1"/>
              <a:t>гельмінтів</a:t>
            </a:r>
            <a:r>
              <a:rPr lang="ru-RU" sz="1500" dirty="0"/>
              <a:t> 3-5 </a:t>
            </a:r>
            <a:r>
              <a:rPr lang="ru-RU" sz="1500" dirty="0" err="1"/>
              <a:t>років</a:t>
            </a:r>
            <a:r>
              <a:rPr lang="ru-RU" sz="1500" dirty="0"/>
              <a:t>, </a:t>
            </a:r>
            <a:r>
              <a:rPr lang="ru-RU" sz="1500" dirty="0" err="1"/>
              <a:t>можливо</a:t>
            </a:r>
            <a:r>
              <a:rPr lang="ru-RU" sz="1500" dirty="0"/>
              <a:t>, </a:t>
            </a:r>
            <a:r>
              <a:rPr lang="ru-RU" sz="1500" dirty="0" err="1"/>
              <a:t>довше</a:t>
            </a:r>
            <a:r>
              <a:rPr lang="ru-RU" sz="1500" dirty="0"/>
              <a:t>. </a:t>
            </a:r>
          </a:p>
          <a:p>
            <a:r>
              <a:rPr lang="ru-RU" sz="1500" dirty="0" err="1"/>
              <a:t>Клініка</a:t>
            </a:r>
            <a:r>
              <a:rPr lang="ru-RU" sz="1500" dirty="0"/>
              <a:t>. У </a:t>
            </a:r>
            <a:r>
              <a:rPr lang="ru-RU" sz="1500" dirty="0" err="1"/>
              <a:t>разі</a:t>
            </a:r>
            <a:r>
              <a:rPr lang="ru-RU" sz="1500" dirty="0"/>
              <a:t> </a:t>
            </a:r>
            <a:r>
              <a:rPr lang="ru-RU" sz="1500" dirty="0" err="1"/>
              <a:t>проникнення</a:t>
            </a:r>
            <a:r>
              <a:rPr lang="ru-RU" sz="1500" dirty="0"/>
              <a:t> личинок </a:t>
            </a:r>
            <a:r>
              <a:rPr lang="ru-RU" sz="1500" dirty="0" err="1"/>
              <a:t>анкілостомід</a:t>
            </a:r>
            <a:r>
              <a:rPr lang="ru-RU" sz="1500" dirty="0"/>
              <a:t> через </a:t>
            </a:r>
            <a:r>
              <a:rPr lang="ru-RU" sz="1500" dirty="0" err="1"/>
              <a:t>шкіру</a:t>
            </a:r>
            <a:r>
              <a:rPr lang="ru-RU" sz="1500" dirty="0"/>
              <a:t> </a:t>
            </a:r>
            <a:r>
              <a:rPr lang="ru-RU" sz="1500" dirty="0" err="1"/>
              <a:t>ранні</a:t>
            </a:r>
            <a:r>
              <a:rPr lang="ru-RU" sz="1500" dirty="0"/>
              <a:t> </a:t>
            </a:r>
            <a:r>
              <a:rPr lang="ru-RU" sz="1500" dirty="0" err="1"/>
              <a:t>клінічні</a:t>
            </a:r>
            <a:r>
              <a:rPr lang="ru-RU" sz="1500" dirty="0"/>
              <a:t> </a:t>
            </a:r>
            <a:r>
              <a:rPr lang="ru-RU" sz="1500" dirty="0" err="1"/>
              <a:t>явища</a:t>
            </a:r>
            <a:r>
              <a:rPr lang="ru-RU" sz="1500" dirty="0"/>
              <a:t> </a:t>
            </a:r>
            <a:r>
              <a:rPr lang="ru-RU" sz="1500" dirty="0" err="1"/>
              <a:t>пов'язані</a:t>
            </a:r>
            <a:r>
              <a:rPr lang="ru-RU" sz="1500" dirty="0"/>
              <a:t> </a:t>
            </a:r>
            <a:r>
              <a:rPr lang="ru-RU" sz="1500" dirty="0" err="1"/>
              <a:t>з</a:t>
            </a:r>
            <a:r>
              <a:rPr lang="ru-RU" sz="1500" dirty="0"/>
              <a:t> </a:t>
            </a:r>
            <a:r>
              <a:rPr lang="ru-RU" sz="1500" dirty="0" err="1"/>
              <a:t>їх</a:t>
            </a:r>
            <a:r>
              <a:rPr lang="ru-RU" sz="1500" dirty="0"/>
              <a:t> </a:t>
            </a:r>
            <a:r>
              <a:rPr lang="ru-RU" sz="1500" dirty="0" err="1"/>
              <a:t>міграцією</a:t>
            </a:r>
            <a:r>
              <a:rPr lang="ru-RU" sz="1500" dirty="0"/>
              <a:t> по </a:t>
            </a:r>
            <a:r>
              <a:rPr lang="ru-RU" sz="1500" dirty="0" err="1"/>
              <a:t>організму</a:t>
            </a:r>
            <a:r>
              <a:rPr lang="ru-RU" sz="1500" dirty="0"/>
              <a:t>. У </a:t>
            </a:r>
            <a:r>
              <a:rPr lang="ru-RU" sz="1500" dirty="0" err="1"/>
              <a:t>ранній</a:t>
            </a:r>
            <a:r>
              <a:rPr lang="ru-RU" sz="1500" dirty="0"/>
              <a:t> </a:t>
            </a:r>
            <a:r>
              <a:rPr lang="ru-RU" sz="1500" dirty="0" err="1"/>
              <a:t>фазі</a:t>
            </a:r>
            <a:r>
              <a:rPr lang="ru-RU" sz="1500" dirty="0"/>
              <a:t> </a:t>
            </a:r>
            <a:r>
              <a:rPr lang="ru-RU" sz="1500" dirty="0" err="1"/>
              <a:t>анкілостомідозів</a:t>
            </a:r>
            <a:r>
              <a:rPr lang="ru-RU" sz="1500" dirty="0"/>
              <a:t> </a:t>
            </a:r>
            <a:r>
              <a:rPr lang="ru-RU" sz="1500" dirty="0" err="1"/>
              <a:t>описані</a:t>
            </a:r>
            <a:r>
              <a:rPr lang="ru-RU" sz="1500" dirty="0"/>
              <a:t> </a:t>
            </a:r>
            <a:r>
              <a:rPr lang="ru-RU" sz="1500" dirty="0" err="1"/>
              <a:t>еозинофільні</a:t>
            </a:r>
            <a:r>
              <a:rPr lang="ru-RU" sz="1500" dirty="0"/>
              <a:t> </a:t>
            </a:r>
            <a:r>
              <a:rPr lang="ru-RU" sz="1500" dirty="0" err="1"/>
              <a:t>інфільтрати</a:t>
            </a:r>
            <a:r>
              <a:rPr lang="ru-RU" sz="1500" dirty="0"/>
              <a:t> в </a:t>
            </a:r>
            <a:r>
              <a:rPr lang="ru-RU" sz="1500" dirty="0" err="1"/>
              <a:t>легенях</a:t>
            </a:r>
            <a:r>
              <a:rPr lang="ru-RU" sz="1500" dirty="0"/>
              <a:t> </a:t>
            </a:r>
            <a:r>
              <a:rPr lang="ru-RU" sz="1500" dirty="0" err="1"/>
              <a:t>і</a:t>
            </a:r>
            <a:r>
              <a:rPr lang="ru-RU" sz="1500" dirty="0"/>
              <a:t> </a:t>
            </a:r>
            <a:r>
              <a:rPr lang="ru-RU" sz="1500" dirty="0" err="1"/>
              <a:t>судинні</a:t>
            </a:r>
            <a:r>
              <a:rPr lang="ru-RU" sz="1500" dirty="0"/>
              <a:t> </a:t>
            </a:r>
            <a:r>
              <a:rPr lang="ru-RU" sz="1500" dirty="0" err="1"/>
              <a:t>пневмонії</a:t>
            </a:r>
            <a:r>
              <a:rPr lang="ru-RU" sz="1500" dirty="0"/>
              <a:t>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протікають</a:t>
            </a:r>
            <a:r>
              <a:rPr lang="ru-RU" sz="1500" dirty="0"/>
              <a:t> </a:t>
            </a:r>
            <a:r>
              <a:rPr lang="ru-RU" sz="1500" dirty="0" err="1"/>
              <a:t>з</a:t>
            </a:r>
            <a:r>
              <a:rPr lang="ru-RU" sz="1500" dirty="0"/>
              <a:t> лихоманкою </a:t>
            </a:r>
            <a:r>
              <a:rPr lang="ru-RU" sz="1500" dirty="0" err="1"/>
              <a:t>і</a:t>
            </a:r>
            <a:r>
              <a:rPr lang="ru-RU" sz="1500" dirty="0"/>
              <a:t> </a:t>
            </a:r>
            <a:r>
              <a:rPr lang="ru-RU" sz="1500" dirty="0" err="1"/>
              <a:t>високою</a:t>
            </a:r>
            <a:r>
              <a:rPr lang="ru-RU" sz="1500" dirty="0"/>
              <a:t> (до 30-60%) </a:t>
            </a:r>
            <a:r>
              <a:rPr lang="ru-RU" sz="1500" dirty="0" err="1"/>
              <a:t>еозинофілією</a:t>
            </a:r>
            <a:r>
              <a:rPr lang="ru-RU" sz="1500" dirty="0"/>
              <a:t> </a:t>
            </a:r>
            <a:r>
              <a:rPr lang="ru-RU" sz="1500" dirty="0" err="1"/>
              <a:t>крові</a:t>
            </a:r>
            <a:r>
              <a:rPr lang="ru-RU" sz="1500" dirty="0"/>
              <a:t>. </a:t>
            </a:r>
            <a:r>
              <a:rPr lang="ru-RU" sz="1500" dirty="0" err="1"/>
              <a:t>Спостерігаються</a:t>
            </a:r>
            <a:r>
              <a:rPr lang="ru-RU" sz="1500" dirty="0"/>
              <a:t> </a:t>
            </a:r>
            <a:r>
              <a:rPr lang="ru-RU" sz="1500" dirty="0" err="1"/>
              <a:t>трахеїти</a:t>
            </a:r>
            <a:r>
              <a:rPr lang="ru-RU" sz="1500" dirty="0"/>
              <a:t> </a:t>
            </a:r>
            <a:r>
              <a:rPr lang="ru-RU" sz="1500" dirty="0" err="1"/>
              <a:t>і</a:t>
            </a:r>
            <a:r>
              <a:rPr lang="ru-RU" sz="1500" dirty="0"/>
              <a:t> </a:t>
            </a:r>
            <a:r>
              <a:rPr lang="ru-RU" sz="1500" dirty="0" err="1"/>
              <a:t>ларингіти</a:t>
            </a:r>
            <a:r>
              <a:rPr lang="ru-RU" sz="1500" dirty="0"/>
              <a:t> </a:t>
            </a:r>
            <a:r>
              <a:rPr lang="ru-RU" sz="1500" dirty="0" err="1"/>
              <a:t>з</a:t>
            </a:r>
            <a:r>
              <a:rPr lang="ru-RU" sz="1500" dirty="0"/>
              <a:t> </a:t>
            </a:r>
            <a:r>
              <a:rPr lang="ru-RU" sz="1500" dirty="0" err="1"/>
              <a:t>охриплістю</a:t>
            </a:r>
            <a:r>
              <a:rPr lang="ru-RU" sz="1500" dirty="0"/>
              <a:t> голосу </a:t>
            </a:r>
            <a:r>
              <a:rPr lang="ru-RU" sz="1500" dirty="0" err="1"/>
              <a:t>і</a:t>
            </a:r>
            <a:r>
              <a:rPr lang="ru-RU" sz="1500" dirty="0"/>
              <a:t> </a:t>
            </a:r>
            <a:r>
              <a:rPr lang="ru-RU" sz="1500" dirty="0" err="1"/>
              <a:t>навіть</a:t>
            </a:r>
            <a:r>
              <a:rPr lang="ru-RU" sz="1500" dirty="0"/>
              <a:t> </a:t>
            </a:r>
            <a:r>
              <a:rPr lang="ru-RU" sz="1500" dirty="0" err="1"/>
              <a:t>афонією</a:t>
            </a:r>
            <a:r>
              <a:rPr lang="ru-RU" sz="1500" dirty="0"/>
              <a:t>. </a:t>
            </a:r>
            <a:r>
              <a:rPr lang="ru-RU" sz="1500" dirty="0" err="1"/>
              <a:t>Кишкова</a:t>
            </a:r>
            <a:r>
              <a:rPr lang="ru-RU" sz="1500" dirty="0"/>
              <a:t> фаза </a:t>
            </a:r>
            <a:r>
              <a:rPr lang="ru-RU" sz="1500" dirty="0" err="1"/>
              <a:t>проявляється</a:t>
            </a:r>
            <a:r>
              <a:rPr lang="ru-RU" sz="1500" dirty="0"/>
              <a:t> через 30-60 </a:t>
            </a:r>
            <a:r>
              <a:rPr lang="ru-RU" sz="1500" dirty="0" err="1"/>
              <a:t>днів</a:t>
            </a:r>
            <a:r>
              <a:rPr lang="ru-RU" sz="1500" dirty="0"/>
              <a:t> </a:t>
            </a:r>
            <a:r>
              <a:rPr lang="ru-RU" sz="1500" dirty="0" err="1"/>
              <a:t>після</a:t>
            </a:r>
            <a:r>
              <a:rPr lang="ru-RU" sz="1500" dirty="0"/>
              <a:t> </a:t>
            </a:r>
            <a:r>
              <a:rPr lang="ru-RU" sz="1500" dirty="0" err="1"/>
              <a:t>зараження</a:t>
            </a:r>
            <a:r>
              <a:rPr lang="ru-RU" sz="1500" dirty="0"/>
              <a:t> - </a:t>
            </a:r>
            <a:r>
              <a:rPr lang="ru-RU" sz="1500" dirty="0" err="1"/>
              <a:t>з'являються</a:t>
            </a:r>
            <a:r>
              <a:rPr lang="ru-RU" sz="1500" dirty="0"/>
              <a:t> </a:t>
            </a:r>
            <a:r>
              <a:rPr lang="ru-RU" sz="1500" dirty="0" err="1"/>
              <a:t>болі</a:t>
            </a:r>
            <a:r>
              <a:rPr lang="ru-RU" sz="1500" dirty="0"/>
              <a:t> в </a:t>
            </a:r>
            <a:r>
              <a:rPr lang="ru-RU" sz="1500" dirty="0" err="1"/>
              <a:t>животі</a:t>
            </a:r>
            <a:r>
              <a:rPr lang="ru-RU" sz="1500" dirty="0"/>
              <a:t>, </a:t>
            </a:r>
            <a:r>
              <a:rPr lang="ru-RU" sz="1500" dirty="0" err="1"/>
              <a:t>блювота</a:t>
            </a:r>
            <a:r>
              <a:rPr lang="ru-RU" sz="1500" dirty="0"/>
              <a:t>, пронос </a:t>
            </a:r>
            <a:r>
              <a:rPr lang="ru-RU" sz="1500" dirty="0" err="1"/>
              <a:t>і</a:t>
            </a:r>
            <a:r>
              <a:rPr lang="ru-RU" sz="1500" dirty="0"/>
              <a:t> </a:t>
            </a:r>
            <a:r>
              <a:rPr lang="ru-RU" sz="1500" dirty="0" err="1"/>
              <a:t>загальне</a:t>
            </a:r>
            <a:r>
              <a:rPr lang="ru-RU" sz="1500" dirty="0"/>
              <a:t> </a:t>
            </a:r>
            <a:r>
              <a:rPr lang="ru-RU" sz="1500" dirty="0" err="1"/>
              <a:t>нездужання</a:t>
            </a:r>
            <a:r>
              <a:rPr lang="ru-RU" sz="1500" dirty="0"/>
              <a:t>. </a:t>
            </a:r>
            <a:r>
              <a:rPr lang="ru-RU" sz="1500" dirty="0" err="1"/>
              <a:t>Болі</a:t>
            </a:r>
            <a:r>
              <a:rPr lang="ru-RU" sz="1500" dirty="0"/>
              <a:t> в </a:t>
            </a:r>
            <a:r>
              <a:rPr lang="ru-RU" sz="1500" dirty="0" err="1"/>
              <a:t>епігастральній</a:t>
            </a:r>
            <a:r>
              <a:rPr lang="ru-RU" sz="1500" dirty="0"/>
              <a:t> </a:t>
            </a:r>
            <a:r>
              <a:rPr lang="ru-RU" sz="1500" dirty="0" err="1"/>
              <a:t>ділянці</a:t>
            </a:r>
            <a:r>
              <a:rPr lang="ru-RU" sz="1500" dirty="0"/>
              <a:t> </a:t>
            </a:r>
            <a:r>
              <a:rPr lang="ru-RU" sz="1500" dirty="0" err="1"/>
              <a:t>нагадують</a:t>
            </a:r>
            <a:r>
              <a:rPr lang="ru-RU" sz="1500" dirty="0"/>
              <a:t> </a:t>
            </a:r>
            <a:r>
              <a:rPr lang="ru-RU" sz="1500" dirty="0" err="1"/>
              <a:t>болі</a:t>
            </a:r>
            <a:r>
              <a:rPr lang="ru-RU" sz="1500" dirty="0"/>
              <a:t> при </a:t>
            </a:r>
            <a:r>
              <a:rPr lang="ru-RU" sz="1500" dirty="0" err="1"/>
              <a:t>виразковій</a:t>
            </a:r>
            <a:r>
              <a:rPr lang="ru-RU" sz="1500" dirty="0"/>
              <a:t> </a:t>
            </a:r>
            <a:r>
              <a:rPr lang="ru-RU" sz="1500" dirty="0" err="1"/>
              <a:t>хворобі</a:t>
            </a:r>
            <a:r>
              <a:rPr lang="ru-RU" sz="1500" dirty="0"/>
              <a:t> </a:t>
            </a:r>
            <a:r>
              <a:rPr lang="ru-RU" sz="1500" dirty="0" err="1"/>
              <a:t>дванадцятипалої</a:t>
            </a:r>
            <a:r>
              <a:rPr lang="ru-RU" sz="1500" dirty="0"/>
              <a:t> кишки. При </a:t>
            </a:r>
            <a:r>
              <a:rPr lang="ru-RU" sz="1500" dirty="0" err="1"/>
              <a:t>дослідженні</a:t>
            </a:r>
            <a:r>
              <a:rPr lang="ru-RU" sz="1500" dirty="0"/>
              <a:t> калу (</a:t>
            </a:r>
            <a:r>
              <a:rPr lang="ru-RU" sz="1500" dirty="0" err="1"/>
              <a:t>копроцитограма</a:t>
            </a:r>
            <a:r>
              <a:rPr lang="ru-RU" sz="1500" dirty="0"/>
              <a:t>) </a:t>
            </a:r>
            <a:r>
              <a:rPr lang="ru-RU" sz="1500" dirty="0" err="1"/>
              <a:t>можуть</a:t>
            </a:r>
            <a:r>
              <a:rPr lang="ru-RU" sz="1500" dirty="0"/>
              <a:t> </a:t>
            </a:r>
            <a:r>
              <a:rPr lang="ru-RU" sz="1500" dirty="0" err="1"/>
              <a:t>виявлятися</a:t>
            </a:r>
            <a:r>
              <a:rPr lang="ru-RU" sz="1500" dirty="0"/>
              <a:t> </a:t>
            </a:r>
            <a:r>
              <a:rPr lang="ru-RU" sz="1500" dirty="0" err="1"/>
              <a:t>еритроцити</a:t>
            </a:r>
            <a:r>
              <a:rPr lang="ru-RU" sz="1500" dirty="0"/>
              <a:t>. </a:t>
            </a:r>
            <a:r>
              <a:rPr lang="ru-RU" sz="1500" dirty="0" err="1"/>
              <a:t>Реакція</a:t>
            </a:r>
            <a:r>
              <a:rPr lang="ru-RU" sz="1500" dirty="0"/>
              <a:t> </a:t>
            </a:r>
            <a:r>
              <a:rPr lang="ru-RU" sz="1500" dirty="0" err="1"/>
              <a:t>Грегерсена</a:t>
            </a:r>
            <a:r>
              <a:rPr lang="ru-RU" sz="1500" dirty="0"/>
              <a:t> практично </a:t>
            </a:r>
            <a:r>
              <a:rPr lang="ru-RU" sz="1500" dirty="0" err="1"/>
              <a:t>завжди</a:t>
            </a:r>
            <a:r>
              <a:rPr lang="ru-RU" sz="1500" dirty="0"/>
              <a:t> позитивна. </a:t>
            </a:r>
            <a:r>
              <a:rPr lang="ru-RU" sz="1500" dirty="0" err="1"/>
              <a:t>Найбільш</a:t>
            </a:r>
            <a:r>
              <a:rPr lang="ru-RU" sz="1500" dirty="0"/>
              <a:t> характерною </a:t>
            </a:r>
            <a:r>
              <a:rPr lang="ru-RU" sz="1500" dirty="0" err="1"/>
              <a:t>особливістю</a:t>
            </a:r>
            <a:r>
              <a:rPr lang="ru-RU" sz="1500" dirty="0"/>
              <a:t> </a:t>
            </a:r>
            <a:r>
              <a:rPr lang="ru-RU" sz="1500" dirty="0" err="1"/>
              <a:t>анкілостомідозів</a:t>
            </a:r>
            <a:r>
              <a:rPr lang="ru-RU" sz="1500" dirty="0"/>
              <a:t> </a:t>
            </a:r>
            <a:r>
              <a:rPr lang="ru-RU" sz="1500" dirty="0" err="1"/>
              <a:t>є</a:t>
            </a:r>
            <a:r>
              <a:rPr lang="ru-RU" sz="1500" dirty="0"/>
              <a:t> </a:t>
            </a:r>
            <a:r>
              <a:rPr lang="ru-RU" sz="1500" dirty="0" err="1"/>
              <a:t>розвиток</a:t>
            </a:r>
            <a:r>
              <a:rPr lang="ru-RU" sz="1500" dirty="0"/>
              <a:t> у </a:t>
            </a:r>
            <a:r>
              <a:rPr lang="ru-RU" sz="1500" dirty="0" err="1"/>
              <a:t>значної</a:t>
            </a:r>
            <a:r>
              <a:rPr lang="ru-RU" sz="1500" dirty="0"/>
              <a:t> </a:t>
            </a:r>
            <a:r>
              <a:rPr lang="ru-RU" sz="1500" dirty="0" err="1"/>
              <a:t>частини</a:t>
            </a:r>
            <a:r>
              <a:rPr lang="ru-RU" sz="1500" dirty="0"/>
              <a:t> </a:t>
            </a:r>
            <a:r>
              <a:rPr lang="ru-RU" sz="1500" dirty="0" err="1"/>
              <a:t>хворих</a:t>
            </a:r>
            <a:r>
              <a:rPr lang="ru-RU" sz="1500" dirty="0"/>
              <a:t> </a:t>
            </a:r>
            <a:r>
              <a:rPr lang="ru-RU" sz="1500" dirty="0" err="1"/>
              <a:t>гіпохромної</a:t>
            </a:r>
            <a:r>
              <a:rPr lang="ru-RU" sz="1500" dirty="0"/>
              <a:t> </a:t>
            </a:r>
            <a:r>
              <a:rPr lang="ru-RU" sz="1500" dirty="0" err="1"/>
              <a:t>анемії</a:t>
            </a:r>
            <a:r>
              <a:rPr lang="ru-RU" sz="1500" dirty="0"/>
              <a:t>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протікає</a:t>
            </a:r>
            <a:r>
              <a:rPr lang="ru-RU" sz="1500" dirty="0"/>
              <a:t> </a:t>
            </a:r>
            <a:r>
              <a:rPr lang="ru-RU" sz="1500" dirty="0" err="1"/>
              <a:t>іноді</a:t>
            </a:r>
            <a:r>
              <a:rPr lang="ru-RU" sz="1500" dirty="0"/>
              <a:t> в </a:t>
            </a:r>
            <a:r>
              <a:rPr lang="ru-RU" sz="1500" dirty="0" err="1"/>
              <a:t>дуже</a:t>
            </a:r>
            <a:r>
              <a:rPr lang="ru-RU" sz="1500" dirty="0"/>
              <a:t> </a:t>
            </a:r>
            <a:r>
              <a:rPr lang="ru-RU" sz="1500" dirty="0" err="1"/>
              <a:t>тяжкій</a:t>
            </a:r>
            <a:r>
              <a:rPr lang="ru-RU" sz="1500" dirty="0"/>
              <a:t> </a:t>
            </a:r>
            <a:r>
              <a:rPr lang="ru-RU" sz="1500" dirty="0" err="1"/>
              <a:t>формі</a:t>
            </a:r>
            <a:r>
              <a:rPr lang="ru-RU" sz="1500" dirty="0"/>
              <a:t>. </a:t>
            </a:r>
            <a:r>
              <a:rPr lang="ru-RU" sz="1500" dirty="0" err="1"/>
              <a:t>Хворі</a:t>
            </a:r>
            <a:r>
              <a:rPr lang="ru-RU" sz="1500" dirty="0"/>
              <a:t> </a:t>
            </a:r>
            <a:r>
              <a:rPr lang="ru-RU" sz="1500" dirty="0" err="1"/>
              <a:t>скаржаться</a:t>
            </a:r>
            <a:r>
              <a:rPr lang="ru-RU" sz="1500" dirty="0"/>
              <a:t> на </a:t>
            </a:r>
            <a:r>
              <a:rPr lang="ru-RU" sz="1500" dirty="0" err="1"/>
              <a:t>загальну</a:t>
            </a:r>
            <a:r>
              <a:rPr lang="ru-RU" sz="1500" dirty="0"/>
              <a:t> </a:t>
            </a:r>
            <a:r>
              <a:rPr lang="ru-RU" sz="1500" dirty="0" err="1"/>
              <a:t>слабкість</a:t>
            </a:r>
            <a:r>
              <a:rPr lang="ru-RU" sz="1500" dirty="0"/>
              <a:t>, </a:t>
            </a:r>
            <a:r>
              <a:rPr lang="ru-RU" sz="1500" dirty="0" err="1"/>
              <a:t>задишку</a:t>
            </a:r>
            <a:r>
              <a:rPr lang="ru-RU" sz="1500" dirty="0"/>
              <a:t>, шум у </a:t>
            </a:r>
            <a:r>
              <a:rPr lang="ru-RU" sz="1500" dirty="0" err="1"/>
              <a:t>вухах</a:t>
            </a:r>
            <a:r>
              <a:rPr lang="ru-RU" sz="1500" dirty="0"/>
              <a:t>, </a:t>
            </a:r>
            <a:r>
              <a:rPr lang="ru-RU" sz="1500" dirty="0" err="1"/>
              <a:t>підвищену</a:t>
            </a:r>
            <a:r>
              <a:rPr lang="ru-RU" sz="1500" dirty="0"/>
              <a:t> </a:t>
            </a:r>
            <a:r>
              <a:rPr lang="ru-RU" sz="1500" dirty="0" err="1"/>
              <a:t>розумову</a:t>
            </a:r>
            <a:r>
              <a:rPr lang="ru-RU" sz="1500" dirty="0"/>
              <a:t> </a:t>
            </a:r>
            <a:r>
              <a:rPr lang="ru-RU" sz="1500" dirty="0" err="1"/>
              <a:t>і</a:t>
            </a:r>
            <a:r>
              <a:rPr lang="ru-RU" sz="1500" dirty="0"/>
              <a:t> </a:t>
            </a:r>
            <a:r>
              <a:rPr lang="ru-RU" sz="1500" dirty="0" err="1"/>
              <a:t>фізичну</a:t>
            </a:r>
            <a:r>
              <a:rPr lang="ru-RU" sz="1500" dirty="0"/>
              <a:t> </a:t>
            </a:r>
            <a:r>
              <a:rPr lang="ru-RU" sz="1500" dirty="0" err="1"/>
              <a:t>втому</a:t>
            </a:r>
            <a:r>
              <a:rPr lang="ru-RU" sz="1500" dirty="0"/>
              <a:t>, </a:t>
            </a:r>
            <a:r>
              <a:rPr lang="ru-RU" sz="1500" dirty="0" err="1"/>
              <a:t>запаморочення</a:t>
            </a:r>
            <a:r>
              <a:rPr lang="ru-RU" sz="1500" dirty="0"/>
              <a:t>, </a:t>
            </a:r>
            <a:r>
              <a:rPr lang="ru-RU" sz="1500" dirty="0" err="1"/>
              <a:t>потемніння</a:t>
            </a:r>
            <a:r>
              <a:rPr lang="ru-RU" sz="1500" dirty="0"/>
              <a:t> в очах, </a:t>
            </a:r>
            <a:r>
              <a:rPr lang="ru-RU" sz="1500" dirty="0" err="1"/>
              <a:t>втрату</a:t>
            </a:r>
            <a:r>
              <a:rPr lang="ru-RU" sz="1500" dirty="0"/>
              <a:t> ваги, </a:t>
            </a:r>
            <a:r>
              <a:rPr lang="ru-RU" sz="1500" dirty="0" err="1"/>
              <a:t>зниження</a:t>
            </a:r>
            <a:r>
              <a:rPr lang="ru-RU" sz="1500" dirty="0"/>
              <a:t>, </a:t>
            </a:r>
            <a:r>
              <a:rPr lang="ru-RU" sz="1500" dirty="0" err="1"/>
              <a:t>рідше</a:t>
            </a:r>
            <a:r>
              <a:rPr lang="ru-RU" sz="1500" dirty="0"/>
              <a:t> - </a:t>
            </a:r>
            <a:r>
              <a:rPr lang="ru-RU" sz="1500" dirty="0" err="1"/>
              <a:t>підвищення</a:t>
            </a:r>
            <a:r>
              <a:rPr lang="ru-RU" sz="1500" dirty="0"/>
              <a:t> </a:t>
            </a:r>
            <a:r>
              <a:rPr lang="ru-RU" sz="1500" dirty="0" err="1"/>
              <a:t>апетиту</a:t>
            </a:r>
            <a:r>
              <a:rPr lang="ru-RU" sz="1500" dirty="0"/>
              <a:t>. Вони </a:t>
            </a:r>
            <a:r>
              <a:rPr lang="ru-RU" sz="1500" dirty="0" err="1"/>
              <a:t>нерідко</a:t>
            </a:r>
            <a:r>
              <a:rPr lang="ru-RU" sz="1500" dirty="0"/>
              <a:t> </a:t>
            </a:r>
            <a:r>
              <a:rPr lang="ru-RU" sz="1500" dirty="0" err="1"/>
              <a:t>їдять</a:t>
            </a:r>
            <a:r>
              <a:rPr lang="ru-RU" sz="1500" dirty="0"/>
              <a:t> глину, </a:t>
            </a:r>
            <a:r>
              <a:rPr lang="ru-RU" sz="1500" dirty="0" err="1"/>
              <a:t>вапно</a:t>
            </a:r>
            <a:r>
              <a:rPr lang="ru-RU" sz="1500" dirty="0"/>
              <a:t>, </a:t>
            </a:r>
            <a:r>
              <a:rPr lang="ru-RU" sz="1500" dirty="0" err="1"/>
              <a:t>папір</a:t>
            </a:r>
            <a:r>
              <a:rPr lang="ru-RU" sz="1500" dirty="0"/>
              <a:t>, </a:t>
            </a:r>
            <a:r>
              <a:rPr lang="ru-RU" sz="1500" dirty="0" err="1"/>
              <a:t>облизують</a:t>
            </a:r>
            <a:r>
              <a:rPr lang="ru-RU" sz="1500" dirty="0"/>
              <a:t> </a:t>
            </a:r>
            <a:r>
              <a:rPr lang="ru-RU" sz="1500" dirty="0" err="1"/>
              <a:t>металеві</a:t>
            </a:r>
            <a:r>
              <a:rPr lang="ru-RU" sz="1500" dirty="0"/>
              <a:t> </a:t>
            </a:r>
            <a:r>
              <a:rPr lang="ru-RU" sz="1500" dirty="0" err="1"/>
              <a:t>предмети</a:t>
            </a:r>
            <a:r>
              <a:rPr lang="ru-RU" sz="1500" dirty="0"/>
              <a:t>, </a:t>
            </a:r>
            <a:r>
              <a:rPr lang="ru-RU" sz="1500" dirty="0" err="1"/>
              <a:t>сіль</a:t>
            </a:r>
            <a:r>
              <a:rPr lang="ru-RU" sz="1500" dirty="0"/>
              <a:t>, мило. При </a:t>
            </a:r>
            <a:r>
              <a:rPr lang="ru-RU" sz="1500" dirty="0" err="1"/>
              <a:t>аналізі</a:t>
            </a:r>
            <a:r>
              <a:rPr lang="ru-RU" sz="1500" dirty="0"/>
              <a:t> мазка </a:t>
            </a:r>
            <a:r>
              <a:rPr lang="ru-RU" sz="1500" dirty="0" err="1"/>
              <a:t>крові</a:t>
            </a:r>
            <a:r>
              <a:rPr lang="ru-RU" sz="1500" dirty="0"/>
              <a:t> </a:t>
            </a:r>
            <a:r>
              <a:rPr lang="ru-RU" sz="1500" dirty="0" err="1"/>
              <a:t>виявляють</a:t>
            </a:r>
            <a:r>
              <a:rPr lang="ru-RU" sz="1500" dirty="0"/>
              <a:t> </a:t>
            </a:r>
            <a:r>
              <a:rPr lang="ru-RU" sz="1500" dirty="0" err="1"/>
              <a:t>анізо-пойкілоцитоз</a:t>
            </a:r>
            <a:r>
              <a:rPr lang="ru-RU" sz="1500" dirty="0"/>
              <a:t>, </a:t>
            </a:r>
            <a:r>
              <a:rPr lang="ru-RU" sz="1500" dirty="0" err="1"/>
              <a:t>мікроцитоз</a:t>
            </a:r>
            <a:r>
              <a:rPr lang="ru-RU" sz="1500" dirty="0"/>
              <a:t>, </a:t>
            </a:r>
            <a:r>
              <a:rPr lang="ru-RU" sz="1500" dirty="0" err="1"/>
              <a:t>гіпохромія</a:t>
            </a:r>
            <a:r>
              <a:rPr lang="ru-RU" sz="1500" dirty="0"/>
              <a:t> </a:t>
            </a:r>
            <a:r>
              <a:rPr lang="ru-RU" sz="1500" dirty="0" err="1"/>
              <a:t>еритроцитів</a:t>
            </a:r>
            <a:r>
              <a:rPr lang="ru-RU" sz="1500" dirty="0"/>
              <a:t>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Ускладнення</a:t>
            </a:r>
            <a:r>
              <a:rPr lang="ru-RU" dirty="0"/>
              <a:t>. У </a:t>
            </a:r>
            <a:r>
              <a:rPr lang="ru-RU" dirty="0" err="1"/>
              <a:t>початковій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анкілостомідозів</a:t>
            </a:r>
            <a:r>
              <a:rPr lang="ru-RU" dirty="0"/>
              <a:t> - </a:t>
            </a:r>
            <a:r>
              <a:rPr lang="ru-RU" dirty="0" err="1"/>
              <a:t>інфікування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вхідних</a:t>
            </a:r>
            <a:r>
              <a:rPr lang="ru-RU" dirty="0"/>
              <a:t> </a:t>
            </a:r>
            <a:r>
              <a:rPr lang="ru-RU" dirty="0" err="1"/>
              <a:t>воріт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запальних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. У </a:t>
            </a:r>
            <a:r>
              <a:rPr lang="ru-RU" dirty="0" err="1"/>
              <a:t>фазі</a:t>
            </a:r>
            <a:r>
              <a:rPr lang="ru-RU" dirty="0"/>
              <a:t> </a:t>
            </a:r>
            <a:r>
              <a:rPr lang="ru-RU" dirty="0" err="1"/>
              <a:t>міграції</a:t>
            </a:r>
            <a:r>
              <a:rPr lang="ru-RU" dirty="0"/>
              <a:t> - </a:t>
            </a:r>
            <a:r>
              <a:rPr lang="ru-RU" dirty="0" err="1"/>
              <a:t>алергічні</a:t>
            </a:r>
            <a:r>
              <a:rPr lang="ru-RU" dirty="0"/>
              <a:t> прояви аж до </a:t>
            </a:r>
            <a:r>
              <a:rPr lang="ru-RU" dirty="0" err="1"/>
              <a:t>набряку</a:t>
            </a:r>
            <a:r>
              <a:rPr lang="ru-RU" dirty="0"/>
              <a:t> </a:t>
            </a:r>
            <a:r>
              <a:rPr lang="ru-RU" dirty="0" err="1"/>
              <a:t>Квінке</a:t>
            </a:r>
            <a:r>
              <a:rPr lang="ru-RU" dirty="0"/>
              <a:t>, ларингоспазму, в </a:t>
            </a:r>
            <a:r>
              <a:rPr lang="ru-RU" dirty="0" err="1"/>
              <a:t>кишковій</a:t>
            </a:r>
            <a:r>
              <a:rPr lang="ru-RU" dirty="0"/>
              <a:t> </a:t>
            </a:r>
            <a:r>
              <a:rPr lang="ru-RU" dirty="0" err="1" smtClean="0"/>
              <a:t>фазі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гіпохромна</a:t>
            </a:r>
            <a:r>
              <a:rPr lang="ru-RU" dirty="0"/>
              <a:t> </a:t>
            </a:r>
            <a:r>
              <a:rPr lang="ru-RU" dirty="0" err="1"/>
              <a:t>анемія</a:t>
            </a:r>
            <a:r>
              <a:rPr lang="ru-RU" dirty="0"/>
              <a:t>. При </a:t>
            </a:r>
            <a:r>
              <a:rPr lang="ru-RU" dirty="0" err="1"/>
              <a:t>тривалому</a:t>
            </a:r>
            <a:r>
              <a:rPr lang="ru-RU" dirty="0"/>
              <a:t> </a:t>
            </a:r>
            <a:r>
              <a:rPr lang="ru-RU" dirty="0" err="1"/>
              <a:t>паразитуванні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виникнути</a:t>
            </a:r>
            <a:r>
              <a:rPr lang="ru-RU" dirty="0"/>
              <a:t> </a:t>
            </a:r>
            <a:r>
              <a:rPr lang="ru-RU" dirty="0" err="1"/>
              <a:t>важке</a:t>
            </a:r>
            <a:r>
              <a:rPr lang="ru-RU" dirty="0"/>
              <a:t> </a:t>
            </a:r>
            <a:r>
              <a:rPr lang="ru-RU" dirty="0" err="1"/>
              <a:t>виснаження</a:t>
            </a:r>
            <a:r>
              <a:rPr lang="ru-RU" dirty="0"/>
              <a:t>, а у </a:t>
            </a:r>
            <a:r>
              <a:rPr lang="ru-RU" dirty="0" err="1"/>
              <a:t>дітей</a:t>
            </a:r>
            <a:r>
              <a:rPr lang="ru-RU" dirty="0"/>
              <a:t> - </a:t>
            </a:r>
            <a:r>
              <a:rPr lang="ru-RU" dirty="0" err="1"/>
              <a:t>затримка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та </a:t>
            </a:r>
            <a:r>
              <a:rPr lang="ru-RU" dirty="0" err="1"/>
              <a:t>розумового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Специфічна</a:t>
            </a:r>
            <a:r>
              <a:rPr lang="ru-RU" dirty="0"/>
              <a:t> </a:t>
            </a:r>
            <a:r>
              <a:rPr lang="ru-RU" dirty="0" err="1"/>
              <a:t>діагностика</a:t>
            </a:r>
            <a:r>
              <a:rPr lang="ru-RU" dirty="0"/>
              <a:t>. З метою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яєць</a:t>
            </a:r>
            <a:r>
              <a:rPr lang="ru-RU" dirty="0"/>
              <a:t> </a:t>
            </a:r>
            <a:r>
              <a:rPr lang="ru-RU" dirty="0" err="1"/>
              <a:t>анкілостомід</a:t>
            </a:r>
            <a:r>
              <a:rPr lang="ru-RU" dirty="0"/>
              <a:t> </a:t>
            </a:r>
            <a:r>
              <a:rPr lang="ru-RU" dirty="0" err="1"/>
              <a:t>досліджуються</a:t>
            </a:r>
            <a:r>
              <a:rPr lang="ru-RU" dirty="0"/>
              <a:t> </a:t>
            </a:r>
            <a:r>
              <a:rPr lang="ru-RU" dirty="0" err="1"/>
              <a:t>фекалії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дуоденальний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методом </a:t>
            </a:r>
            <a:r>
              <a:rPr lang="ru-RU" dirty="0" err="1"/>
              <a:t>нативного</a:t>
            </a:r>
            <a:r>
              <a:rPr lang="ru-RU" dirty="0"/>
              <a:t> мазка на великому </a:t>
            </a:r>
            <a:r>
              <a:rPr lang="ru-RU" dirty="0" err="1"/>
              <a:t>склі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анкілостомідозів</a:t>
            </a:r>
            <a:r>
              <a:rPr lang="ru-RU" dirty="0"/>
              <a:t> проводиться </a:t>
            </a:r>
            <a:r>
              <a:rPr lang="ru-RU" dirty="0" err="1"/>
              <a:t>левамізолом</a:t>
            </a:r>
            <a:r>
              <a:rPr lang="ru-RU" dirty="0"/>
              <a:t> (120 -150 мг на </a:t>
            </a:r>
            <a:r>
              <a:rPr lang="ru-RU" dirty="0" err="1"/>
              <a:t>ніч</a:t>
            </a:r>
            <a:r>
              <a:rPr lang="ru-RU" dirty="0"/>
              <a:t> одноразово), </a:t>
            </a:r>
            <a:r>
              <a:rPr lang="ru-RU" dirty="0" err="1"/>
              <a:t>мебендазолом</a:t>
            </a:r>
            <a:r>
              <a:rPr lang="ru-RU" dirty="0"/>
              <a:t> (100 мг 2 рази на день </a:t>
            </a:r>
            <a:r>
              <a:rPr lang="ru-RU" dirty="0" err="1"/>
              <a:t>протягом</a:t>
            </a:r>
            <a:r>
              <a:rPr lang="ru-RU" dirty="0"/>
              <a:t> 3 </a:t>
            </a:r>
            <a:r>
              <a:rPr lang="ru-RU" dirty="0" err="1"/>
              <a:t>днів</a:t>
            </a:r>
            <a:r>
              <a:rPr lang="ru-RU" dirty="0"/>
              <a:t>), </a:t>
            </a:r>
            <a:r>
              <a:rPr lang="ru-RU" dirty="0" err="1"/>
              <a:t>альбендазолом</a:t>
            </a:r>
            <a:r>
              <a:rPr lang="ru-RU" dirty="0"/>
              <a:t> (400 мг одноразово), </a:t>
            </a:r>
            <a:r>
              <a:rPr lang="ru-RU" dirty="0" err="1"/>
              <a:t>пірантел</a:t>
            </a:r>
            <a:r>
              <a:rPr lang="ru-RU" dirty="0"/>
              <a:t> </a:t>
            </a:r>
            <a:r>
              <a:rPr lang="ru-RU" dirty="0" err="1"/>
              <a:t>памоатом</a:t>
            </a:r>
            <a:r>
              <a:rPr lang="ru-RU" dirty="0"/>
              <a:t> (11 мг / кг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1 раз на 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3 </a:t>
            </a:r>
            <a:r>
              <a:rPr lang="ru-RU" dirty="0" err="1"/>
              <a:t>діб</a:t>
            </a:r>
            <a:r>
              <a:rPr lang="ru-RU" dirty="0"/>
              <a:t>). Для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залізодефіцитної</a:t>
            </a:r>
            <a:r>
              <a:rPr lang="ru-RU" dirty="0"/>
              <a:t> </a:t>
            </a:r>
            <a:r>
              <a:rPr lang="ru-RU" dirty="0" err="1"/>
              <a:t>анемії</a:t>
            </a:r>
            <a:r>
              <a:rPr lang="ru-RU" dirty="0"/>
              <a:t> </a:t>
            </a:r>
            <a:r>
              <a:rPr lang="ru-RU" dirty="0" err="1"/>
              <a:t>призначають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 </a:t>
            </a:r>
            <a:r>
              <a:rPr lang="ru-RU" dirty="0" err="1"/>
              <a:t>всередину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парентерально</a:t>
            </a:r>
            <a:r>
              <a:rPr lang="ru-RU" dirty="0"/>
              <a:t>.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призначати</a:t>
            </a:r>
            <a:r>
              <a:rPr lang="ru-RU" dirty="0"/>
              <a:t> </a:t>
            </a:r>
            <a:r>
              <a:rPr lang="ru-RU" dirty="0" err="1"/>
              <a:t>фолієву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аскорбінову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. При </a:t>
            </a:r>
            <a:r>
              <a:rPr lang="ru-RU" dirty="0" err="1"/>
              <a:t>виражених</a:t>
            </a:r>
            <a:r>
              <a:rPr lang="ru-RU" dirty="0"/>
              <a:t> </a:t>
            </a:r>
            <a:r>
              <a:rPr lang="ru-RU" dirty="0" err="1"/>
              <a:t>алергічних</a:t>
            </a:r>
            <a:r>
              <a:rPr lang="ru-RU" dirty="0"/>
              <a:t> </a:t>
            </a:r>
            <a:r>
              <a:rPr lang="ru-RU" dirty="0" err="1"/>
              <a:t>реакціях</a:t>
            </a:r>
            <a:r>
              <a:rPr lang="ru-RU" dirty="0"/>
              <a:t> </a:t>
            </a:r>
            <a:r>
              <a:rPr lang="ru-RU" dirty="0" err="1"/>
              <a:t>показані</a:t>
            </a:r>
            <a:r>
              <a:rPr lang="ru-RU" dirty="0"/>
              <a:t> </a:t>
            </a:r>
            <a:r>
              <a:rPr lang="ru-RU" dirty="0" err="1"/>
              <a:t>антигістамінні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Профілактика</a:t>
            </a:r>
            <a:r>
              <a:rPr lang="ru-RU" dirty="0"/>
              <a:t>. </a:t>
            </a:r>
            <a:r>
              <a:rPr lang="ru-RU" dirty="0" err="1"/>
              <a:t>Виявлення</a:t>
            </a:r>
            <a:r>
              <a:rPr lang="ru-RU" dirty="0"/>
              <a:t> та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,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санітарних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особистої</a:t>
            </a:r>
            <a:r>
              <a:rPr lang="ru-RU" dirty="0"/>
              <a:t> </a:t>
            </a:r>
            <a:r>
              <a:rPr lang="ru-RU" dirty="0" err="1"/>
              <a:t>гігієни</a:t>
            </a:r>
            <a:r>
              <a:rPr lang="ru-RU" dirty="0"/>
              <a:t>. У </a:t>
            </a:r>
            <a:r>
              <a:rPr lang="ru-RU" dirty="0" err="1"/>
              <a:t>вогнищах</a:t>
            </a:r>
            <a:r>
              <a:rPr lang="ru-RU" dirty="0"/>
              <a:t> </a:t>
            </a:r>
            <a:r>
              <a:rPr lang="ru-RU" dirty="0" err="1"/>
              <a:t>анкілостомідозів</a:t>
            </a:r>
            <a:r>
              <a:rPr lang="ru-RU" dirty="0"/>
              <a:t> 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ходити</a:t>
            </a:r>
            <a:r>
              <a:rPr lang="ru-RU" dirty="0"/>
              <a:t> </a:t>
            </a:r>
            <a:r>
              <a:rPr lang="ru-RU" dirty="0" err="1"/>
              <a:t>босоніж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лежати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. Грунт, заражений </a:t>
            </a:r>
            <a:r>
              <a:rPr lang="ru-RU" dirty="0" err="1"/>
              <a:t>гельмінтами</a:t>
            </a:r>
            <a:r>
              <a:rPr lang="ru-RU" dirty="0"/>
              <a:t>, </a:t>
            </a:r>
            <a:r>
              <a:rPr lang="ru-RU" dirty="0" err="1"/>
              <a:t>засипають</a:t>
            </a:r>
            <a:r>
              <a:rPr lang="ru-RU" dirty="0"/>
              <a:t> кухонною </a:t>
            </a:r>
            <a:r>
              <a:rPr lang="ru-RU" dirty="0" err="1"/>
              <a:t>сіллю</a:t>
            </a:r>
            <a:r>
              <a:rPr lang="ru-RU" dirty="0"/>
              <a:t> через </a:t>
            </a:r>
            <a:r>
              <a:rPr lang="ru-RU" dirty="0" err="1"/>
              <a:t>кожні</a:t>
            </a:r>
            <a:r>
              <a:rPr lang="ru-RU" dirty="0"/>
              <a:t> 10-15 </a:t>
            </a:r>
            <a:r>
              <a:rPr lang="ru-RU" dirty="0" err="1"/>
              <a:t>днів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Токсокароз</a:t>
            </a:r>
            <a:r>
              <a:rPr lang="ru-RU" b="1" dirty="0"/>
              <a:t> - </a:t>
            </a:r>
            <a:r>
              <a:rPr lang="ru-RU" b="1" dirty="0" err="1"/>
              <a:t>тканинний</a:t>
            </a:r>
            <a:r>
              <a:rPr lang="ru-RU" b="1" dirty="0"/>
              <a:t> </a:t>
            </a:r>
            <a:r>
              <a:rPr lang="ru-RU" b="1" dirty="0" err="1"/>
              <a:t>зоонозний</a:t>
            </a:r>
            <a:r>
              <a:rPr lang="ru-RU" b="1" dirty="0"/>
              <a:t> </a:t>
            </a:r>
            <a:r>
              <a:rPr lang="ru-RU" b="1" dirty="0" err="1"/>
              <a:t>гельмінтоз</a:t>
            </a:r>
            <a:r>
              <a:rPr lang="ru-RU" b="1" dirty="0"/>
              <a:t>, </a:t>
            </a:r>
            <a:r>
              <a:rPr lang="ru-RU" b="1" dirty="0" err="1"/>
              <a:t>протікає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ураженням</a:t>
            </a:r>
            <a:r>
              <a:rPr lang="ru-RU" b="1" dirty="0"/>
              <a:t> </a:t>
            </a:r>
            <a:r>
              <a:rPr lang="ru-RU" b="1" dirty="0" err="1"/>
              <a:t>внутрішніх</a:t>
            </a:r>
            <a:r>
              <a:rPr lang="ru-RU" b="1" dirty="0"/>
              <a:t> </a:t>
            </a:r>
            <a:r>
              <a:rPr lang="ru-RU" b="1" dirty="0" err="1"/>
              <a:t>органів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очей. </a:t>
            </a:r>
            <a:r>
              <a:rPr lang="ru-RU" b="1" dirty="0" err="1"/>
              <a:t>Етіологія</a:t>
            </a:r>
            <a:r>
              <a:rPr lang="ru-RU" b="1" dirty="0"/>
              <a:t>. </a:t>
            </a:r>
            <a:r>
              <a:rPr lang="ru-RU" b="1" dirty="0" err="1"/>
              <a:t>Збудник</a:t>
            </a:r>
            <a:r>
              <a:rPr lang="ru-RU" b="1" dirty="0"/>
              <a:t> </a:t>
            </a:r>
            <a:r>
              <a:rPr lang="ru-RU" b="1" dirty="0" err="1"/>
              <a:t>Тохоса</a:t>
            </a:r>
            <a:r>
              <a:rPr lang="en-US" b="1" dirty="0"/>
              <a:t>r</a:t>
            </a:r>
            <a:r>
              <a:rPr lang="ru-RU" b="1" dirty="0"/>
              <a:t>а </a:t>
            </a:r>
            <a:r>
              <a:rPr lang="en-US" b="1" dirty="0" err="1"/>
              <a:t>canis</a:t>
            </a:r>
            <a:r>
              <a:rPr lang="en-US" b="1" dirty="0"/>
              <a:t> - </a:t>
            </a:r>
            <a:r>
              <a:rPr lang="ru-RU" b="1" dirty="0" err="1"/>
              <a:t>круглі</a:t>
            </a:r>
            <a:r>
              <a:rPr lang="ru-RU" b="1" dirty="0"/>
              <a:t> </a:t>
            </a:r>
            <a:r>
              <a:rPr lang="ru-RU" b="1" dirty="0" err="1"/>
              <a:t>черв'яки</a:t>
            </a:r>
            <a:r>
              <a:rPr lang="ru-RU" b="1" dirty="0"/>
              <a:t> </a:t>
            </a:r>
            <a:r>
              <a:rPr lang="en-US" b="1" dirty="0" err="1"/>
              <a:t>Ascaridida</a:t>
            </a:r>
            <a:r>
              <a:rPr lang="en-US" b="1" dirty="0"/>
              <a:t>, </a:t>
            </a:r>
            <a:r>
              <a:rPr lang="ru-RU" b="1" dirty="0" err="1"/>
              <a:t>сімейства</a:t>
            </a:r>
            <a:r>
              <a:rPr lang="ru-RU" b="1" dirty="0"/>
              <a:t> </a:t>
            </a:r>
            <a:r>
              <a:rPr lang="en-US" b="1" dirty="0" err="1"/>
              <a:t>Anisakidae</a:t>
            </a:r>
            <a:r>
              <a:rPr lang="en-US" b="1" dirty="0"/>
              <a:t>, </a:t>
            </a:r>
            <a:r>
              <a:rPr lang="ru-RU" b="1" dirty="0"/>
              <a:t>роду </a:t>
            </a:r>
            <a:r>
              <a:rPr lang="ru-RU" b="1" dirty="0" err="1"/>
              <a:t>Тохоса</a:t>
            </a:r>
            <a:r>
              <a:rPr lang="en-US" b="1" dirty="0"/>
              <a:t>r</a:t>
            </a:r>
            <a:r>
              <a:rPr lang="ru-RU" b="1" dirty="0"/>
              <a:t>а. </a:t>
            </a:r>
            <a:r>
              <a:rPr lang="ru-RU" b="1" dirty="0" err="1"/>
              <a:t>Тохоса</a:t>
            </a:r>
            <a:r>
              <a:rPr lang="en-US" b="1" dirty="0"/>
              <a:t>r</a:t>
            </a:r>
            <a:r>
              <a:rPr lang="ru-RU" b="1" dirty="0"/>
              <a:t>а </a:t>
            </a:r>
            <a:r>
              <a:rPr lang="en-US" b="1" dirty="0" err="1"/>
              <a:t>canis</a:t>
            </a:r>
            <a:r>
              <a:rPr lang="en-US" b="1" dirty="0"/>
              <a:t> - </a:t>
            </a:r>
            <a:r>
              <a:rPr lang="ru-RU" b="1" dirty="0" err="1"/>
              <a:t>гельмінт</a:t>
            </a:r>
            <a:r>
              <a:rPr lang="ru-RU" b="1" dirty="0"/>
              <a:t> </a:t>
            </a:r>
            <a:r>
              <a:rPr lang="ru-RU" b="1" dirty="0" err="1"/>
              <a:t>сімейства</a:t>
            </a:r>
            <a:r>
              <a:rPr lang="ru-RU" b="1" dirty="0"/>
              <a:t> </a:t>
            </a:r>
            <a:r>
              <a:rPr lang="ru-RU" b="1" dirty="0" err="1"/>
              <a:t>псових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найбільш</a:t>
            </a:r>
            <a:r>
              <a:rPr lang="ru-RU" b="1" dirty="0"/>
              <a:t> </a:t>
            </a:r>
            <a:r>
              <a:rPr lang="ru-RU" b="1" dirty="0" err="1"/>
              <a:t>важливе</a:t>
            </a:r>
            <a:r>
              <a:rPr lang="ru-RU" b="1" dirty="0"/>
              <a:t> </a:t>
            </a:r>
            <a:r>
              <a:rPr lang="ru-RU" b="1" dirty="0" err="1"/>
              <a:t>епідеміологічне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 для </a:t>
            </a:r>
            <a:r>
              <a:rPr lang="ru-RU" b="1" dirty="0" err="1"/>
              <a:t>людини</a:t>
            </a:r>
            <a:r>
              <a:rPr lang="ru-RU" b="1" dirty="0"/>
              <a:t>. </a:t>
            </a:r>
            <a:r>
              <a:rPr lang="ru-RU" b="1" dirty="0" err="1"/>
              <a:t>Тохоса</a:t>
            </a:r>
            <a:r>
              <a:rPr lang="en-US" b="1" dirty="0"/>
              <a:t>r</a:t>
            </a:r>
            <a:r>
              <a:rPr lang="ru-RU" b="1" dirty="0"/>
              <a:t>а </a:t>
            </a:r>
            <a:r>
              <a:rPr lang="en-US" b="1" dirty="0" err="1"/>
              <a:t>mystax</a:t>
            </a:r>
            <a:r>
              <a:rPr lang="en-US" b="1" dirty="0"/>
              <a:t> - </a:t>
            </a:r>
            <a:r>
              <a:rPr lang="ru-RU" b="1" dirty="0" err="1"/>
              <a:t>гельмінт</a:t>
            </a:r>
            <a:r>
              <a:rPr lang="ru-RU" b="1" dirty="0"/>
              <a:t> </a:t>
            </a:r>
            <a:r>
              <a:rPr lang="ru-RU" b="1" dirty="0" err="1"/>
              <a:t>сімейства</a:t>
            </a:r>
            <a:r>
              <a:rPr lang="ru-RU" b="1" dirty="0"/>
              <a:t> </a:t>
            </a:r>
            <a:r>
              <a:rPr lang="ru-RU" b="1" dirty="0" err="1"/>
              <a:t>котячих</a:t>
            </a:r>
            <a:r>
              <a:rPr lang="ru-RU" b="1" dirty="0"/>
              <a:t>, чия роль в </a:t>
            </a:r>
            <a:r>
              <a:rPr lang="ru-RU" b="1" dirty="0" err="1"/>
              <a:t>патології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 </a:t>
            </a:r>
            <a:r>
              <a:rPr lang="ru-RU" b="1" dirty="0" err="1"/>
              <a:t>поки</a:t>
            </a:r>
            <a:r>
              <a:rPr lang="ru-RU" b="1" dirty="0"/>
              <a:t> не доведена. </a:t>
            </a:r>
            <a:r>
              <a:rPr lang="ru-RU" b="1" dirty="0" err="1"/>
              <a:t>Розміри</a:t>
            </a:r>
            <a:r>
              <a:rPr lang="ru-RU" b="1" dirty="0"/>
              <a:t> </a:t>
            </a:r>
            <a:r>
              <a:rPr lang="ru-RU" b="1" dirty="0" err="1"/>
              <a:t>статевозрілих</a:t>
            </a:r>
            <a:r>
              <a:rPr lang="ru-RU" b="1" dirty="0"/>
              <a:t> </a:t>
            </a:r>
            <a:r>
              <a:rPr lang="ru-RU" b="1" dirty="0" err="1"/>
              <a:t>гельмінтів</a:t>
            </a:r>
            <a:r>
              <a:rPr lang="ru-RU" b="1" dirty="0"/>
              <a:t> </a:t>
            </a:r>
            <a:r>
              <a:rPr lang="ru-RU" b="1" dirty="0" err="1"/>
              <a:t>Тохоса</a:t>
            </a:r>
            <a:r>
              <a:rPr lang="en-US" b="1" dirty="0"/>
              <a:t>r</a:t>
            </a:r>
            <a:r>
              <a:rPr lang="ru-RU" b="1" dirty="0"/>
              <a:t>а </a:t>
            </a:r>
            <a:r>
              <a:rPr lang="en-US" b="1" dirty="0" err="1"/>
              <a:t>canis</a:t>
            </a:r>
            <a:r>
              <a:rPr lang="en-US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4-до 18 см. Самка Т. </a:t>
            </a:r>
            <a:r>
              <a:rPr lang="en-US" b="1" dirty="0" err="1"/>
              <a:t>canis</a:t>
            </a:r>
            <a:r>
              <a:rPr lang="en-US" b="1" dirty="0"/>
              <a:t> </a:t>
            </a:r>
            <a:r>
              <a:rPr lang="ru-RU" b="1" dirty="0" err="1"/>
              <a:t>відкладає</a:t>
            </a:r>
            <a:r>
              <a:rPr lang="ru-RU" b="1" dirty="0"/>
              <a:t> </a:t>
            </a:r>
            <a:r>
              <a:rPr lang="ru-RU" b="1" dirty="0" err="1"/>
              <a:t>понад</a:t>
            </a:r>
            <a:r>
              <a:rPr lang="ru-RU" b="1" dirty="0"/>
              <a:t> 200 тис. </a:t>
            </a:r>
            <a:r>
              <a:rPr lang="ru-RU" b="1" dirty="0" err="1"/>
              <a:t>яєць</a:t>
            </a:r>
            <a:r>
              <a:rPr lang="ru-RU" b="1" dirty="0"/>
              <a:t> на </a:t>
            </a:r>
            <a:r>
              <a:rPr lang="ru-RU" b="1" dirty="0" err="1"/>
              <a:t>добу</a:t>
            </a:r>
            <a:r>
              <a:rPr lang="ru-RU" b="1" dirty="0"/>
              <a:t>. </a:t>
            </a:r>
            <a:r>
              <a:rPr lang="ru-RU" b="1" dirty="0" err="1"/>
              <a:t>Яйця</a:t>
            </a:r>
            <a:r>
              <a:rPr lang="ru-RU" b="1" dirty="0"/>
              <a:t> </a:t>
            </a:r>
            <a:r>
              <a:rPr lang="ru-RU" b="1" dirty="0" err="1"/>
              <a:t>токсокар</a:t>
            </a:r>
            <a:r>
              <a:rPr lang="ru-RU" b="1" dirty="0"/>
              <a:t> </a:t>
            </a:r>
            <a:r>
              <a:rPr lang="ru-RU" b="1" dirty="0" err="1"/>
              <a:t>майже</a:t>
            </a:r>
            <a:r>
              <a:rPr lang="ru-RU" b="1" dirty="0"/>
              <a:t> </a:t>
            </a:r>
            <a:r>
              <a:rPr lang="ru-RU" b="1" dirty="0" err="1"/>
              <a:t>круглої</a:t>
            </a:r>
            <a:r>
              <a:rPr lang="ru-RU" b="1" dirty="0"/>
              <a:t> </a:t>
            </a:r>
            <a:r>
              <a:rPr lang="ru-RU" b="1" dirty="0" err="1"/>
              <a:t>форми</a:t>
            </a:r>
            <a:r>
              <a:rPr lang="ru-RU" b="1" dirty="0"/>
              <a:t>. </a:t>
            </a:r>
            <a:r>
              <a:rPr lang="ru-RU" b="1" dirty="0" err="1"/>
              <a:t>Зрілі</a:t>
            </a:r>
            <a:r>
              <a:rPr lang="ru-RU" b="1" dirty="0"/>
              <a:t> </a:t>
            </a:r>
            <a:r>
              <a:rPr lang="ru-RU" b="1" dirty="0" err="1"/>
              <a:t>інвазійні</a:t>
            </a:r>
            <a:r>
              <a:rPr lang="ru-RU" b="1" dirty="0"/>
              <a:t> </a:t>
            </a:r>
            <a:r>
              <a:rPr lang="ru-RU" b="1" dirty="0" err="1"/>
              <a:t>яйця</a:t>
            </a:r>
            <a:r>
              <a:rPr lang="ru-RU" b="1" dirty="0"/>
              <a:t> </a:t>
            </a:r>
            <a:r>
              <a:rPr lang="ru-RU" b="1" dirty="0" err="1"/>
              <a:t>містять</a:t>
            </a:r>
            <a:r>
              <a:rPr lang="ru-RU" b="1" dirty="0"/>
              <a:t> живу личинку. У </a:t>
            </a:r>
            <a:r>
              <a:rPr lang="ru-RU" b="1" dirty="0" err="1"/>
              <a:t>грунті</a:t>
            </a:r>
            <a:r>
              <a:rPr lang="ru-RU" b="1" dirty="0"/>
              <a:t> </a:t>
            </a:r>
            <a:r>
              <a:rPr lang="ru-RU" b="1" dirty="0" err="1"/>
              <a:t>яйця</a:t>
            </a:r>
            <a:r>
              <a:rPr lang="ru-RU" b="1" dirty="0"/>
              <a:t> </a:t>
            </a:r>
            <a:r>
              <a:rPr lang="ru-RU" b="1" dirty="0" err="1"/>
              <a:t>тривалий</a:t>
            </a:r>
            <a:r>
              <a:rPr lang="ru-RU" b="1" dirty="0"/>
              <a:t> час </a:t>
            </a:r>
            <a:r>
              <a:rPr lang="ru-RU" b="1" dirty="0" err="1"/>
              <a:t>зберігають</a:t>
            </a:r>
            <a:r>
              <a:rPr lang="ru-RU" b="1" dirty="0"/>
              <a:t> </a:t>
            </a:r>
            <a:r>
              <a:rPr lang="ru-RU" b="1" dirty="0" err="1"/>
              <a:t>життєздатність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інвазивність</a:t>
            </a:r>
            <a:r>
              <a:rPr lang="ru-RU" b="1" dirty="0"/>
              <a:t>. 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28575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3968" y="3284984"/>
            <a:ext cx="2665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Збудник</a:t>
            </a:r>
            <a:r>
              <a:rPr lang="ru-RU" dirty="0"/>
              <a:t> </a:t>
            </a:r>
            <a:r>
              <a:rPr lang="ru-RU" dirty="0" err="1"/>
              <a:t>Тохоса</a:t>
            </a:r>
            <a:r>
              <a:rPr lang="en-US" dirty="0"/>
              <a:t>r</a:t>
            </a:r>
            <a:r>
              <a:rPr lang="ru-RU" dirty="0"/>
              <a:t>а </a:t>
            </a:r>
            <a:r>
              <a:rPr lang="en-US" dirty="0" err="1"/>
              <a:t>canis</a:t>
            </a:r>
            <a:r>
              <a:rPr lang="en-US" dirty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Епідеміологія</a:t>
            </a:r>
            <a:r>
              <a:rPr lang="ru-RU" dirty="0"/>
              <a:t>.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поширене</a:t>
            </a:r>
            <a:r>
              <a:rPr lang="ru-RU" dirty="0"/>
              <a:t> </a:t>
            </a:r>
            <a:r>
              <a:rPr lang="ru-RU" dirty="0" err="1"/>
              <a:t>повсюдно</a:t>
            </a:r>
            <a:r>
              <a:rPr lang="ru-RU" dirty="0"/>
              <a:t>.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інвазії</a:t>
            </a:r>
            <a:r>
              <a:rPr lang="ru-RU" dirty="0"/>
              <a:t> - собаки. Вони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яйця</a:t>
            </a:r>
            <a:r>
              <a:rPr lang="ru-RU" dirty="0"/>
              <a:t> </a:t>
            </a:r>
            <a:r>
              <a:rPr lang="ru-RU" dirty="0" err="1"/>
              <a:t>токсокар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фекаліями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забруднюють</a:t>
            </a:r>
            <a:r>
              <a:rPr lang="ru-RU" dirty="0"/>
              <a:t> грунт. У </a:t>
            </a:r>
            <a:r>
              <a:rPr lang="ru-RU" dirty="0" err="1"/>
              <a:t>зовнішньому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при </a:t>
            </a:r>
            <a:r>
              <a:rPr lang="ru-RU" dirty="0" err="1"/>
              <a:t>сприятливій</a:t>
            </a:r>
            <a:r>
              <a:rPr lang="ru-RU" dirty="0"/>
              <a:t> </a:t>
            </a:r>
            <a:r>
              <a:rPr lang="ru-RU" dirty="0" err="1"/>
              <a:t>температурі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вологості</a:t>
            </a:r>
            <a:r>
              <a:rPr lang="ru-RU" dirty="0"/>
              <a:t> через 5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яйця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інвазивна</a:t>
            </a:r>
            <a:r>
              <a:rPr lang="ru-RU" dirty="0"/>
              <a:t> личинка. Люди </a:t>
            </a:r>
            <a:r>
              <a:rPr lang="ru-RU" dirty="0" err="1"/>
              <a:t>заражаються</a:t>
            </a:r>
            <a:r>
              <a:rPr lang="ru-RU" dirty="0"/>
              <a:t> при </a:t>
            </a:r>
            <a:r>
              <a:rPr lang="ru-RU" dirty="0" err="1"/>
              <a:t>ковтанні</a:t>
            </a:r>
            <a:r>
              <a:rPr lang="ru-RU" dirty="0"/>
              <a:t> </a:t>
            </a:r>
            <a:r>
              <a:rPr lang="ru-RU" dirty="0" err="1"/>
              <a:t>яєць</a:t>
            </a:r>
            <a:r>
              <a:rPr lang="ru-RU" dirty="0"/>
              <a:t> </a:t>
            </a:r>
            <a:r>
              <a:rPr lang="ru-RU" dirty="0" err="1"/>
              <a:t>токсокар</a:t>
            </a:r>
            <a:r>
              <a:rPr lang="ru-RU" dirty="0"/>
              <a:t>. </a:t>
            </a:r>
            <a:r>
              <a:rPr lang="ru-RU" dirty="0" err="1"/>
              <a:t>Хворі</a:t>
            </a:r>
            <a:r>
              <a:rPr lang="ru-RU" dirty="0"/>
              <a:t> люди не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інвазії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Патогенез.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при </a:t>
            </a:r>
            <a:r>
              <a:rPr lang="ru-RU" dirty="0" err="1"/>
              <a:t>ковтанні</a:t>
            </a:r>
            <a:r>
              <a:rPr lang="ru-RU" dirty="0"/>
              <a:t> </a:t>
            </a:r>
            <a:r>
              <a:rPr lang="ru-RU" dirty="0" err="1"/>
              <a:t>інвазивних</a:t>
            </a:r>
            <a:r>
              <a:rPr lang="ru-RU" dirty="0"/>
              <a:t> </a:t>
            </a:r>
            <a:r>
              <a:rPr lang="ru-RU" dirty="0" err="1"/>
              <a:t>яєць</a:t>
            </a:r>
            <a:r>
              <a:rPr lang="ru-RU" dirty="0"/>
              <a:t> </a:t>
            </a:r>
            <a:r>
              <a:rPr lang="ru-RU" dirty="0" err="1"/>
              <a:t>токсокар</a:t>
            </a:r>
            <a:r>
              <a:rPr lang="ru-RU" dirty="0"/>
              <a:t>. У проксимальному </a:t>
            </a:r>
            <a:r>
              <a:rPr lang="ru-RU" dirty="0" err="1"/>
              <a:t>відділі</a:t>
            </a:r>
            <a:r>
              <a:rPr lang="ru-RU" dirty="0"/>
              <a:t> тонкого кишечника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яєць</a:t>
            </a:r>
            <a:r>
              <a:rPr lang="ru-RU" dirty="0"/>
              <a:t> </a:t>
            </a:r>
            <a:r>
              <a:rPr lang="ru-RU" dirty="0" err="1"/>
              <a:t>виходять</a:t>
            </a:r>
            <a:r>
              <a:rPr lang="ru-RU" dirty="0"/>
              <a:t> личинки. Личинки через </a:t>
            </a:r>
            <a:r>
              <a:rPr lang="ru-RU" dirty="0" err="1"/>
              <a:t>слизову</a:t>
            </a:r>
            <a:r>
              <a:rPr lang="ru-RU" dirty="0"/>
              <a:t> </a:t>
            </a:r>
            <a:r>
              <a:rPr lang="ru-RU" dirty="0" err="1"/>
              <a:t>оболонку</a:t>
            </a:r>
            <a:r>
              <a:rPr lang="ru-RU" dirty="0"/>
              <a:t> тонкого кишечника </a:t>
            </a:r>
            <a:r>
              <a:rPr lang="ru-RU" dirty="0" err="1"/>
              <a:t>проникають</a:t>
            </a:r>
            <a:r>
              <a:rPr lang="ru-RU" dirty="0"/>
              <a:t> в </a:t>
            </a:r>
            <a:r>
              <a:rPr lang="ru-RU" dirty="0" err="1"/>
              <a:t>кровотік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заносяться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печінку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праву половину </a:t>
            </a:r>
            <a:r>
              <a:rPr lang="ru-RU" dirty="0" err="1"/>
              <a:t>серця</a:t>
            </a:r>
            <a:r>
              <a:rPr lang="ru-RU" dirty="0"/>
              <a:t>. З </a:t>
            </a:r>
            <a:r>
              <a:rPr lang="ru-RU" dirty="0" err="1"/>
              <a:t>легеневої</a:t>
            </a:r>
            <a:r>
              <a:rPr lang="ru-RU" dirty="0"/>
              <a:t> </a:t>
            </a:r>
            <a:r>
              <a:rPr lang="ru-RU" dirty="0" err="1"/>
              <a:t>артерії</a:t>
            </a:r>
            <a:r>
              <a:rPr lang="ru-RU" dirty="0"/>
              <a:t> личинки </a:t>
            </a:r>
            <a:r>
              <a:rPr lang="ru-RU" dirty="0" err="1"/>
              <a:t>продовжують</a:t>
            </a:r>
            <a:r>
              <a:rPr lang="ru-RU" dirty="0"/>
              <a:t> </a:t>
            </a:r>
            <a:r>
              <a:rPr lang="ru-RU" dirty="0" err="1"/>
              <a:t>міграцію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досягають</a:t>
            </a:r>
            <a:r>
              <a:rPr lang="ru-RU" dirty="0"/>
              <a:t> </a:t>
            </a:r>
            <a:r>
              <a:rPr lang="ru-RU" dirty="0" err="1"/>
              <a:t>лівої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розносяться</a:t>
            </a:r>
            <a:r>
              <a:rPr lang="ru-RU" dirty="0"/>
              <a:t> </a:t>
            </a:r>
            <a:r>
              <a:rPr lang="ru-RU" dirty="0" err="1"/>
              <a:t>артеріальною</a:t>
            </a:r>
            <a:r>
              <a:rPr lang="ru-RU" dirty="0"/>
              <a:t> </a:t>
            </a:r>
            <a:r>
              <a:rPr lang="ru-RU" dirty="0" err="1"/>
              <a:t>кров'ю</a:t>
            </a:r>
            <a:r>
              <a:rPr lang="ru-RU" dirty="0"/>
              <a:t> по органам </a:t>
            </a:r>
            <a:r>
              <a:rPr lang="ru-RU" dirty="0" err="1"/>
              <a:t>і</a:t>
            </a:r>
            <a:r>
              <a:rPr lang="ru-RU" dirty="0"/>
              <a:t> тканинам. Вони </a:t>
            </a:r>
            <a:r>
              <a:rPr lang="ru-RU" dirty="0" err="1"/>
              <a:t>циркулюють</a:t>
            </a:r>
            <a:r>
              <a:rPr lang="ru-RU" dirty="0"/>
              <a:t> по </a:t>
            </a:r>
            <a:r>
              <a:rPr lang="ru-RU" dirty="0" err="1"/>
              <a:t>судинній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досягають</a:t>
            </a:r>
            <a:r>
              <a:rPr lang="ru-RU" dirty="0"/>
              <a:t> пункту, де </a:t>
            </a:r>
            <a:r>
              <a:rPr lang="ru-RU" dirty="0" err="1"/>
              <a:t>діаметр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 не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рухатися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(</a:t>
            </a:r>
            <a:r>
              <a:rPr lang="ru-RU" dirty="0" err="1"/>
              <a:t>діаметр</a:t>
            </a:r>
            <a:r>
              <a:rPr lang="ru-RU" dirty="0"/>
              <a:t> личинки 0,02 мм). Тут вони </a:t>
            </a:r>
            <a:r>
              <a:rPr lang="ru-RU" dirty="0" err="1"/>
              <a:t>залишають</a:t>
            </a:r>
            <a:r>
              <a:rPr lang="ru-RU" dirty="0"/>
              <a:t> </a:t>
            </a:r>
            <a:r>
              <a:rPr lang="ru-RU" dirty="0" err="1"/>
              <a:t>кров'яне</a:t>
            </a:r>
            <a:r>
              <a:rPr lang="ru-RU" dirty="0"/>
              <a:t> русло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проникають</a:t>
            </a:r>
            <a:r>
              <a:rPr lang="ru-RU" dirty="0"/>
              <a:t> в </a:t>
            </a:r>
            <a:r>
              <a:rPr lang="ru-RU" dirty="0" err="1"/>
              <a:t>навколишні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. Личинки </a:t>
            </a:r>
            <a:r>
              <a:rPr lang="ru-RU" dirty="0" err="1"/>
              <a:t>токсокар</a:t>
            </a:r>
            <a:r>
              <a:rPr lang="ru-RU" dirty="0"/>
              <a:t> </a:t>
            </a:r>
            <a:r>
              <a:rPr lang="ru-RU" dirty="0" err="1"/>
              <a:t>осідають</a:t>
            </a:r>
            <a:r>
              <a:rPr lang="ru-RU" dirty="0"/>
              <a:t> в </a:t>
            </a:r>
            <a:r>
              <a:rPr lang="ru-RU" dirty="0" err="1"/>
              <a:t>печінці</a:t>
            </a:r>
            <a:r>
              <a:rPr lang="ru-RU" dirty="0"/>
              <a:t>, </a:t>
            </a:r>
            <a:r>
              <a:rPr lang="ru-RU" dirty="0" err="1"/>
              <a:t>легенях</a:t>
            </a:r>
            <a:r>
              <a:rPr lang="ru-RU" dirty="0"/>
              <a:t>, </a:t>
            </a:r>
            <a:r>
              <a:rPr lang="ru-RU" dirty="0" err="1"/>
              <a:t>серці</a:t>
            </a:r>
            <a:r>
              <a:rPr lang="ru-RU" dirty="0"/>
              <a:t>, </a:t>
            </a:r>
            <a:r>
              <a:rPr lang="ru-RU" dirty="0" err="1"/>
              <a:t>нирках</a:t>
            </a:r>
            <a:r>
              <a:rPr lang="ru-RU" dirty="0"/>
              <a:t>, </a:t>
            </a:r>
            <a:r>
              <a:rPr lang="ru-RU" dirty="0" err="1"/>
              <a:t>підшлунковій</a:t>
            </a:r>
            <a:r>
              <a:rPr lang="ru-RU" dirty="0"/>
              <a:t> </a:t>
            </a:r>
            <a:r>
              <a:rPr lang="ru-RU" dirty="0" err="1"/>
              <a:t>залозі</a:t>
            </a:r>
            <a:r>
              <a:rPr lang="ru-RU" dirty="0"/>
              <a:t>, головному </a:t>
            </a:r>
            <a:r>
              <a:rPr lang="ru-RU" dirty="0" err="1"/>
              <a:t>мозку</a:t>
            </a:r>
            <a:r>
              <a:rPr lang="ru-RU" dirty="0"/>
              <a:t>, очах. Личинки </a:t>
            </a:r>
            <a:r>
              <a:rPr lang="ru-RU" dirty="0" err="1"/>
              <a:t>зберігають</a:t>
            </a:r>
            <a:r>
              <a:rPr lang="ru-RU" dirty="0"/>
              <a:t> </a:t>
            </a:r>
            <a:r>
              <a:rPr lang="ru-RU" dirty="0" err="1"/>
              <a:t>життєздатність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до 10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них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активізуватися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продовжити</a:t>
            </a:r>
            <a:r>
              <a:rPr lang="ru-RU" dirty="0"/>
              <a:t> </a:t>
            </a:r>
            <a:r>
              <a:rPr lang="ru-RU" dirty="0" err="1"/>
              <a:t>міграцію</a:t>
            </a:r>
            <a:r>
              <a:rPr lang="ru-RU" dirty="0"/>
              <a:t>.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інкапсулюється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руйнується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капсули</a:t>
            </a:r>
            <a:r>
              <a:rPr lang="ru-RU" dirty="0"/>
              <a:t>. При </a:t>
            </a:r>
            <a:r>
              <a:rPr lang="ru-RU" dirty="0" err="1"/>
              <a:t>міграції</a:t>
            </a:r>
            <a:r>
              <a:rPr lang="ru-RU" dirty="0"/>
              <a:t> личинки </a:t>
            </a:r>
            <a:r>
              <a:rPr lang="ru-RU" dirty="0" err="1"/>
              <a:t>травмують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, </a:t>
            </a:r>
            <a:r>
              <a:rPr lang="ru-RU" dirty="0" err="1"/>
              <a:t>залишають</a:t>
            </a:r>
            <a:r>
              <a:rPr lang="ru-RU" dirty="0"/>
              <a:t> </a:t>
            </a:r>
            <a:r>
              <a:rPr lang="ru-RU" dirty="0" err="1"/>
              <a:t>геморагії</a:t>
            </a:r>
            <a:r>
              <a:rPr lang="ru-RU" dirty="0"/>
              <a:t>, </a:t>
            </a:r>
            <a:r>
              <a:rPr lang="ru-RU" dirty="0" err="1"/>
              <a:t>некрози</a:t>
            </a:r>
            <a:r>
              <a:rPr lang="ru-RU" dirty="0"/>
              <a:t>, </a:t>
            </a:r>
            <a:r>
              <a:rPr lang="ru-RU" dirty="0" err="1"/>
              <a:t>запальні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. </a:t>
            </a:r>
            <a:r>
              <a:rPr lang="ru-RU" dirty="0" err="1"/>
              <a:t>Провідна</a:t>
            </a:r>
            <a:r>
              <a:rPr lang="ru-RU" dirty="0"/>
              <a:t> роль 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імунопатологічних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сенсибілізації</a:t>
            </a:r>
            <a:r>
              <a:rPr lang="ru-RU" dirty="0" smtClean="0"/>
              <a:t> </a:t>
            </a:r>
            <a:r>
              <a:rPr lang="ru-RU" dirty="0" err="1"/>
              <a:t>організму</a:t>
            </a:r>
            <a:r>
              <a:rPr lang="ru-RU" dirty="0"/>
              <a:t> антигенами </a:t>
            </a:r>
            <a:r>
              <a:rPr lang="ru-RU" dirty="0" err="1"/>
              <a:t>токсокар</a:t>
            </a:r>
            <a:r>
              <a:rPr lang="ru-RU" dirty="0"/>
              <a:t>. </a:t>
            </a:r>
            <a:r>
              <a:rPr lang="ru-RU" dirty="0" err="1"/>
              <a:t>Характерним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гранульом</a:t>
            </a:r>
            <a:r>
              <a:rPr lang="ru-RU" dirty="0"/>
              <a:t> в </a:t>
            </a:r>
            <a:r>
              <a:rPr lang="ru-RU" dirty="0" err="1"/>
              <a:t>печінці</a:t>
            </a:r>
            <a:r>
              <a:rPr lang="ru-RU" dirty="0"/>
              <a:t>, </a:t>
            </a:r>
            <a:r>
              <a:rPr lang="ru-RU" dirty="0" err="1"/>
              <a:t>легенях</a:t>
            </a:r>
            <a:r>
              <a:rPr lang="ru-RU" dirty="0"/>
              <a:t>, </a:t>
            </a:r>
            <a:r>
              <a:rPr lang="ru-RU" dirty="0" err="1"/>
              <a:t>підшлунковій</a:t>
            </a:r>
            <a:r>
              <a:rPr lang="ru-RU" dirty="0"/>
              <a:t> </a:t>
            </a:r>
            <a:r>
              <a:rPr lang="ru-RU" dirty="0" err="1"/>
              <a:t>залозі</a:t>
            </a:r>
            <a:r>
              <a:rPr lang="ru-RU" dirty="0"/>
              <a:t>, </a:t>
            </a:r>
            <a:r>
              <a:rPr lang="ru-RU" dirty="0" err="1"/>
              <a:t>міокарді</a:t>
            </a:r>
            <a:r>
              <a:rPr lang="ru-RU" dirty="0"/>
              <a:t>, </a:t>
            </a:r>
            <a:r>
              <a:rPr lang="ru-RU" dirty="0" err="1"/>
              <a:t>мезентеріальних</a:t>
            </a:r>
            <a:r>
              <a:rPr lang="ru-RU" dirty="0"/>
              <a:t> </a:t>
            </a:r>
            <a:r>
              <a:rPr lang="ru-RU" dirty="0" err="1"/>
              <a:t>лімфатичних</a:t>
            </a:r>
            <a:r>
              <a:rPr lang="ru-RU" dirty="0"/>
              <a:t> </a:t>
            </a:r>
            <a:r>
              <a:rPr lang="ru-RU" dirty="0" err="1"/>
              <a:t>вузлах</a:t>
            </a:r>
            <a:r>
              <a:rPr lang="ru-RU" dirty="0"/>
              <a:t>, головному </a:t>
            </a:r>
            <a:r>
              <a:rPr lang="ru-RU" dirty="0" err="1"/>
              <a:t>мозку</a:t>
            </a:r>
            <a:r>
              <a:rPr lang="ru-RU" dirty="0"/>
              <a:t>. </a:t>
            </a:r>
            <a:r>
              <a:rPr lang="ru-RU" dirty="0" err="1"/>
              <a:t>Гранульоми</a:t>
            </a:r>
            <a:r>
              <a:rPr lang="ru-RU" dirty="0"/>
              <a:t> </a:t>
            </a:r>
            <a:r>
              <a:rPr lang="ru-RU" dirty="0" err="1"/>
              <a:t>формуються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алергічної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сповільненого</a:t>
            </a:r>
            <a:r>
              <a:rPr lang="ru-RU" dirty="0"/>
              <a:t> типу.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63915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За </a:t>
            </a:r>
            <a:r>
              <a:rPr lang="ru-RU" sz="1300" dirty="0" err="1"/>
              <a:t>особливостями</a:t>
            </a:r>
            <a:r>
              <a:rPr lang="ru-RU" sz="1300" dirty="0"/>
              <a:t> </a:t>
            </a:r>
            <a:r>
              <a:rPr lang="ru-RU" sz="1300" dirty="0" err="1"/>
              <a:t>життєвого</a:t>
            </a:r>
            <a:r>
              <a:rPr lang="ru-RU" sz="1300" dirty="0"/>
              <a:t> циклу </a:t>
            </a:r>
            <a:r>
              <a:rPr lang="ru-RU" sz="1300" dirty="0" err="1"/>
              <a:t>гельмінти</a:t>
            </a:r>
            <a:r>
              <a:rPr lang="ru-RU" sz="1300" dirty="0"/>
              <a:t> </a:t>
            </a:r>
            <a:r>
              <a:rPr lang="ru-RU" sz="1300" dirty="0" err="1"/>
              <a:t>діляться</a:t>
            </a:r>
            <a:r>
              <a:rPr lang="ru-RU" sz="1300" dirty="0"/>
              <a:t> на </a:t>
            </a:r>
            <a:r>
              <a:rPr lang="ru-RU" sz="1300" dirty="0" err="1"/>
              <a:t>геогельмінтів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біогельмінтів</a:t>
            </a:r>
            <a:r>
              <a:rPr lang="ru-RU" sz="1300" dirty="0"/>
              <a:t>. Для </a:t>
            </a:r>
            <a:r>
              <a:rPr lang="ru-RU" sz="1300" dirty="0" err="1"/>
              <a:t>геогельмінтів</a:t>
            </a:r>
            <a:r>
              <a:rPr lang="ru-RU" sz="1300" dirty="0"/>
              <a:t> характерна </a:t>
            </a:r>
            <a:r>
              <a:rPr lang="ru-RU" sz="1300" dirty="0" err="1"/>
              <a:t>відсутність</a:t>
            </a:r>
            <a:r>
              <a:rPr lang="ru-RU" sz="1300" dirty="0"/>
              <a:t> </a:t>
            </a:r>
            <a:r>
              <a:rPr lang="ru-RU" sz="1300" dirty="0" err="1"/>
              <a:t>проміжного</a:t>
            </a:r>
            <a:r>
              <a:rPr lang="ru-RU" sz="1300" dirty="0"/>
              <a:t> господаря. </a:t>
            </a:r>
            <a:r>
              <a:rPr lang="ru-RU" sz="1300" dirty="0" err="1"/>
              <a:t>Яйця</a:t>
            </a:r>
            <a:r>
              <a:rPr lang="ru-RU" sz="1300" dirty="0"/>
              <a:t> </a:t>
            </a:r>
            <a:r>
              <a:rPr lang="ru-RU" sz="1300" dirty="0" err="1"/>
              <a:t>стають</a:t>
            </a:r>
            <a:r>
              <a:rPr lang="ru-RU" sz="1300" dirty="0"/>
              <a:t> </a:t>
            </a:r>
            <a:r>
              <a:rPr lang="ru-RU" sz="1300" dirty="0" err="1"/>
              <a:t>інвазивними</a:t>
            </a:r>
            <a:r>
              <a:rPr lang="ru-RU" sz="1300" dirty="0"/>
              <a:t> при </a:t>
            </a:r>
            <a:r>
              <a:rPr lang="ru-RU" sz="1300" dirty="0" err="1"/>
              <a:t>наявності</a:t>
            </a:r>
            <a:r>
              <a:rPr lang="ru-RU" sz="1300" dirty="0"/>
              <a:t> </a:t>
            </a:r>
            <a:r>
              <a:rPr lang="ru-RU" sz="1300" dirty="0" err="1"/>
              <a:t>кисню</a:t>
            </a:r>
            <a:r>
              <a:rPr lang="ru-RU" sz="1300" dirty="0"/>
              <a:t>, </a:t>
            </a:r>
            <a:r>
              <a:rPr lang="ru-RU" sz="1300" dirty="0" err="1"/>
              <a:t>певного</a:t>
            </a:r>
            <a:r>
              <a:rPr lang="ru-RU" sz="1300" dirty="0"/>
              <a:t> </a:t>
            </a:r>
            <a:r>
              <a:rPr lang="ru-RU" sz="1300" dirty="0" err="1"/>
              <a:t>проміжку</a:t>
            </a:r>
            <a:r>
              <a:rPr lang="ru-RU" sz="1300" dirty="0"/>
              <a:t> часу (2-3 </a:t>
            </a:r>
            <a:r>
              <a:rPr lang="ru-RU" sz="1300" dirty="0" err="1"/>
              <a:t>години</a:t>
            </a:r>
            <a:r>
              <a:rPr lang="ru-RU" sz="1300" dirty="0"/>
              <a:t> при </a:t>
            </a:r>
            <a:r>
              <a:rPr lang="ru-RU" sz="1300" dirty="0" err="1"/>
              <a:t>ентеробіозі</a:t>
            </a:r>
            <a:r>
              <a:rPr lang="ru-RU" sz="1300" dirty="0"/>
              <a:t>, 2 </a:t>
            </a:r>
            <a:r>
              <a:rPr lang="ru-RU" sz="1300" dirty="0" err="1"/>
              <a:t>тижні</a:t>
            </a:r>
            <a:r>
              <a:rPr lang="ru-RU" sz="1300" dirty="0"/>
              <a:t> при </a:t>
            </a:r>
            <a:r>
              <a:rPr lang="ru-RU" sz="1300" dirty="0" err="1"/>
              <a:t>аскаридозі</a:t>
            </a:r>
            <a:r>
              <a:rPr lang="ru-RU" sz="1300" dirty="0"/>
              <a:t>) та в </a:t>
            </a:r>
            <a:r>
              <a:rPr lang="ru-RU" sz="1300" dirty="0" err="1"/>
              <a:t>більшості</a:t>
            </a:r>
            <a:r>
              <a:rPr lang="ru-RU" sz="1300" dirty="0"/>
              <a:t> </a:t>
            </a:r>
            <a:r>
              <a:rPr lang="ru-RU" sz="1300" dirty="0" err="1"/>
              <a:t>випадків</a:t>
            </a:r>
            <a:r>
              <a:rPr lang="ru-RU" sz="1300" dirty="0"/>
              <a:t> коли вони </a:t>
            </a:r>
            <a:r>
              <a:rPr lang="ru-RU" sz="1300" dirty="0" err="1"/>
              <a:t>з</a:t>
            </a:r>
            <a:r>
              <a:rPr lang="ru-RU" sz="1300" dirty="0"/>
              <a:t> </a:t>
            </a:r>
            <a:r>
              <a:rPr lang="ru-RU" sz="1300" dirty="0" err="1"/>
              <a:t>фекаліями</a:t>
            </a:r>
            <a:r>
              <a:rPr lang="ru-RU" sz="1300" dirty="0"/>
              <a:t> </a:t>
            </a:r>
            <a:r>
              <a:rPr lang="ru-RU" sz="1300" dirty="0" err="1"/>
              <a:t>потрапляють</a:t>
            </a:r>
            <a:r>
              <a:rPr lang="ru-RU" sz="1300" dirty="0"/>
              <a:t> у грунт. </a:t>
            </a:r>
          </a:p>
          <a:p>
            <a:r>
              <a:rPr lang="ru-RU" sz="1300" dirty="0"/>
              <a:t>При </a:t>
            </a:r>
            <a:r>
              <a:rPr lang="ru-RU" sz="1300" dirty="0" err="1"/>
              <a:t>біогельмінтози</a:t>
            </a:r>
            <a:r>
              <a:rPr lang="ru-RU" sz="1300" dirty="0"/>
              <a:t> </a:t>
            </a:r>
            <a:r>
              <a:rPr lang="ru-RU" sz="1300" dirty="0" err="1"/>
              <a:t>личинкові</a:t>
            </a:r>
            <a:r>
              <a:rPr lang="ru-RU" sz="1300" dirty="0"/>
              <a:t> </a:t>
            </a:r>
            <a:r>
              <a:rPr lang="ru-RU" sz="1300" dirty="0" err="1"/>
              <a:t>стадії</a:t>
            </a:r>
            <a:r>
              <a:rPr lang="ru-RU" sz="1300" dirty="0"/>
              <a:t> </a:t>
            </a:r>
            <a:r>
              <a:rPr lang="ru-RU" sz="1300" dirty="0" err="1"/>
              <a:t>гельмінта</a:t>
            </a:r>
            <a:r>
              <a:rPr lang="ru-RU" sz="1300" dirty="0"/>
              <a:t> </a:t>
            </a:r>
            <a:r>
              <a:rPr lang="ru-RU" sz="1300" dirty="0" err="1"/>
              <a:t>проходять</a:t>
            </a:r>
            <a:r>
              <a:rPr lang="ru-RU" sz="1300" dirty="0"/>
              <a:t> в одного </a:t>
            </a:r>
            <a:r>
              <a:rPr lang="ru-RU" sz="1300" dirty="0" err="1"/>
              <a:t>або</a:t>
            </a:r>
            <a:r>
              <a:rPr lang="ru-RU" sz="1300" dirty="0"/>
              <a:t> </a:t>
            </a:r>
            <a:r>
              <a:rPr lang="ru-RU" sz="1300" dirty="0" err="1"/>
              <a:t>двох</a:t>
            </a:r>
            <a:r>
              <a:rPr lang="ru-RU" sz="1300" dirty="0"/>
              <a:t> </a:t>
            </a:r>
            <a:r>
              <a:rPr lang="ru-RU" sz="1300" dirty="0" err="1"/>
              <a:t>проміжних</a:t>
            </a:r>
            <a:r>
              <a:rPr lang="ru-RU" sz="1300" dirty="0"/>
              <a:t> </a:t>
            </a:r>
            <a:r>
              <a:rPr lang="ru-RU" sz="1300" dirty="0" err="1"/>
              <a:t>господарів</a:t>
            </a:r>
            <a:r>
              <a:rPr lang="ru-RU" sz="1300" dirty="0"/>
              <a:t> (</a:t>
            </a:r>
            <a:r>
              <a:rPr lang="ru-RU" sz="1300" dirty="0" err="1"/>
              <a:t>дифілоботріоз</a:t>
            </a:r>
            <a:r>
              <a:rPr lang="ru-RU" sz="1300" dirty="0"/>
              <a:t>, </a:t>
            </a:r>
            <a:r>
              <a:rPr lang="ru-RU" sz="1300" dirty="0" err="1"/>
              <a:t>теніаринхоз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ін</a:t>
            </a:r>
            <a:r>
              <a:rPr lang="ru-RU" sz="1300" dirty="0"/>
              <a:t>.). В </a:t>
            </a:r>
            <a:r>
              <a:rPr lang="ru-RU" sz="1300" dirty="0" err="1"/>
              <a:t>організмі</a:t>
            </a:r>
            <a:r>
              <a:rPr lang="ru-RU" sz="1300" dirty="0"/>
              <a:t> основного </a:t>
            </a:r>
            <a:r>
              <a:rPr lang="ru-RU" sz="1300" dirty="0" err="1"/>
              <a:t>хазяїна</a:t>
            </a:r>
            <a:r>
              <a:rPr lang="ru-RU" sz="1300" dirty="0"/>
              <a:t> </a:t>
            </a:r>
            <a:r>
              <a:rPr lang="ru-RU" sz="1300" dirty="0" err="1"/>
              <a:t>паразитує</a:t>
            </a:r>
            <a:r>
              <a:rPr lang="ru-RU" sz="1300" dirty="0"/>
              <a:t> </a:t>
            </a:r>
            <a:r>
              <a:rPr lang="ru-RU" sz="1300" dirty="0" err="1"/>
              <a:t>зрілий</a:t>
            </a:r>
            <a:r>
              <a:rPr lang="ru-RU" sz="1300" dirty="0"/>
              <a:t> </a:t>
            </a:r>
            <a:r>
              <a:rPr lang="ru-RU" sz="1300" dirty="0" err="1"/>
              <a:t>гельмінт</a:t>
            </a:r>
            <a:r>
              <a:rPr lang="ru-RU" sz="1300" dirty="0"/>
              <a:t>, в </a:t>
            </a:r>
            <a:r>
              <a:rPr lang="ru-RU" sz="1300" dirty="0" err="1"/>
              <a:t>організмі</a:t>
            </a:r>
            <a:r>
              <a:rPr lang="ru-RU" sz="1300" dirty="0"/>
              <a:t> </a:t>
            </a:r>
            <a:r>
              <a:rPr lang="ru-RU" sz="1300" dirty="0" err="1"/>
              <a:t>проміжних</a:t>
            </a:r>
            <a:r>
              <a:rPr lang="ru-RU" sz="1300" dirty="0"/>
              <a:t> </a:t>
            </a:r>
            <a:r>
              <a:rPr lang="ru-RU" sz="1300" dirty="0" err="1"/>
              <a:t>йде</a:t>
            </a:r>
            <a:r>
              <a:rPr lang="ru-RU" sz="1300" dirty="0"/>
              <a:t> </a:t>
            </a:r>
            <a:r>
              <a:rPr lang="ru-RU" sz="1300" dirty="0" err="1"/>
              <a:t>розвиток</a:t>
            </a:r>
            <a:r>
              <a:rPr lang="ru-RU" sz="1300" dirty="0"/>
              <a:t> </a:t>
            </a:r>
            <a:r>
              <a:rPr lang="ru-RU" sz="1300" dirty="0" err="1"/>
              <a:t>личинкових</a:t>
            </a:r>
            <a:r>
              <a:rPr lang="ru-RU" sz="1300" dirty="0"/>
              <a:t> форм. При </a:t>
            </a:r>
            <a:r>
              <a:rPr lang="ru-RU" sz="1300" dirty="0" err="1"/>
              <a:t>деяких</a:t>
            </a:r>
            <a:r>
              <a:rPr lang="ru-RU" sz="1300" dirty="0"/>
              <a:t> </a:t>
            </a:r>
            <a:r>
              <a:rPr lang="ru-RU" sz="1300" dirty="0" err="1"/>
              <a:t>гельмінтозах</a:t>
            </a:r>
            <a:r>
              <a:rPr lang="ru-RU" sz="1300" dirty="0"/>
              <a:t> </a:t>
            </a:r>
            <a:r>
              <a:rPr lang="ru-RU" sz="1300" dirty="0" err="1"/>
              <a:t>людина</a:t>
            </a:r>
            <a:r>
              <a:rPr lang="ru-RU" sz="1300" dirty="0"/>
              <a:t> </a:t>
            </a:r>
            <a:r>
              <a:rPr lang="ru-RU" sz="1300" dirty="0" err="1"/>
              <a:t>може</a:t>
            </a:r>
            <a:r>
              <a:rPr lang="ru-RU" sz="1300" dirty="0"/>
              <a:t> бути </a:t>
            </a:r>
            <a:r>
              <a:rPr lang="ru-RU" sz="1300" dirty="0" err="1"/>
              <a:t>одночасно</a:t>
            </a:r>
            <a:r>
              <a:rPr lang="ru-RU" sz="1300" dirty="0"/>
              <a:t> </a:t>
            </a:r>
            <a:r>
              <a:rPr lang="ru-RU" sz="1300" dirty="0" err="1"/>
              <a:t>остаточним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проміжним</a:t>
            </a:r>
            <a:r>
              <a:rPr lang="ru-RU" sz="1300" dirty="0"/>
              <a:t> господарем (</a:t>
            </a:r>
            <a:r>
              <a:rPr lang="ru-RU" sz="1300" dirty="0" err="1"/>
              <a:t>теніоз</a:t>
            </a:r>
            <a:r>
              <a:rPr lang="ru-RU" sz="1300" dirty="0"/>
              <a:t>, </a:t>
            </a:r>
            <a:r>
              <a:rPr lang="ru-RU" sz="1300" dirty="0" err="1"/>
              <a:t>гіменолепідоз</a:t>
            </a:r>
            <a:r>
              <a:rPr lang="ru-RU" sz="1300" dirty="0"/>
              <a:t>). </a:t>
            </a:r>
          </a:p>
          <a:p>
            <a:r>
              <a:rPr lang="ru-RU" sz="1300" dirty="0" err="1"/>
              <a:t>Можливий</a:t>
            </a:r>
            <a:r>
              <a:rPr lang="ru-RU" sz="1300" dirty="0"/>
              <a:t> </a:t>
            </a:r>
            <a:r>
              <a:rPr lang="ru-RU" sz="1300" dirty="0" err="1"/>
              <a:t>різний</a:t>
            </a:r>
            <a:r>
              <a:rPr lang="ru-RU" sz="1300" dirty="0"/>
              <a:t> </a:t>
            </a:r>
            <a:r>
              <a:rPr lang="ru-RU" sz="1300" dirty="0" err="1"/>
              <a:t>механізм</a:t>
            </a:r>
            <a:r>
              <a:rPr lang="ru-RU" sz="1300" dirty="0"/>
              <a:t> </a:t>
            </a:r>
            <a:r>
              <a:rPr lang="ru-RU" sz="1300" dirty="0" err="1"/>
              <a:t>зараження</a:t>
            </a:r>
            <a:r>
              <a:rPr lang="ru-RU" sz="1300" dirty="0"/>
              <a:t> </a:t>
            </a:r>
            <a:r>
              <a:rPr lang="ru-RU" sz="1300" dirty="0" err="1"/>
              <a:t>гельмінтозами</a:t>
            </a:r>
            <a:r>
              <a:rPr lang="ru-RU" sz="1300" dirty="0"/>
              <a:t>: </a:t>
            </a:r>
          </a:p>
          <a:p>
            <a:r>
              <a:rPr lang="ru-RU" sz="1300" dirty="0"/>
              <a:t>- </a:t>
            </a:r>
            <a:r>
              <a:rPr lang="ru-RU" sz="1300" dirty="0" err="1"/>
              <a:t>фекально-оральний</a:t>
            </a:r>
            <a:r>
              <a:rPr lang="ru-RU" sz="1300" dirty="0"/>
              <a:t>, при </a:t>
            </a:r>
            <a:r>
              <a:rPr lang="ru-RU" sz="1300" dirty="0" err="1"/>
              <a:t>якому</a:t>
            </a:r>
            <a:r>
              <a:rPr lang="ru-RU" sz="1300" dirty="0"/>
              <a:t> в </a:t>
            </a:r>
            <a:r>
              <a:rPr lang="ru-RU" sz="1300" dirty="0" err="1"/>
              <a:t>організм</a:t>
            </a:r>
            <a:r>
              <a:rPr lang="ru-RU" sz="1300" dirty="0"/>
              <a:t> </a:t>
            </a:r>
            <a:r>
              <a:rPr lang="ru-RU" sz="1300" dirty="0" err="1"/>
              <a:t>людини</a:t>
            </a:r>
            <a:r>
              <a:rPr lang="ru-RU" sz="1300" dirty="0"/>
              <a:t> </a:t>
            </a:r>
            <a:r>
              <a:rPr lang="ru-RU" sz="1300" dirty="0" err="1"/>
              <a:t>перорально</a:t>
            </a:r>
            <a:r>
              <a:rPr lang="ru-RU" sz="1300" dirty="0"/>
              <a:t> </a:t>
            </a:r>
            <a:r>
              <a:rPr lang="ru-RU" sz="1300" dirty="0" err="1"/>
              <a:t>потрапляють</a:t>
            </a:r>
            <a:r>
              <a:rPr lang="ru-RU" sz="1300" dirty="0"/>
              <a:t> </a:t>
            </a:r>
            <a:r>
              <a:rPr lang="ru-RU" sz="1300" dirty="0" err="1"/>
              <a:t>інвазивні</a:t>
            </a:r>
            <a:r>
              <a:rPr lang="ru-RU" sz="1300" dirty="0"/>
              <a:t> </a:t>
            </a:r>
            <a:r>
              <a:rPr lang="ru-RU" sz="1300" dirty="0" err="1"/>
              <a:t>яйця</a:t>
            </a:r>
            <a:r>
              <a:rPr lang="ru-RU" sz="1300" dirty="0"/>
              <a:t>; </a:t>
            </a:r>
          </a:p>
          <a:p>
            <a:r>
              <a:rPr lang="ru-RU" sz="1300" dirty="0"/>
              <a:t>- </a:t>
            </a:r>
            <a:r>
              <a:rPr lang="ru-RU" sz="1300" dirty="0" err="1"/>
              <a:t>повітряно-пиловий</a:t>
            </a:r>
            <a:r>
              <a:rPr lang="ru-RU" sz="1300" dirty="0"/>
              <a:t>, коли личинки (</a:t>
            </a:r>
            <a:r>
              <a:rPr lang="ru-RU" sz="1300" dirty="0" err="1"/>
              <a:t>онкосфери</a:t>
            </a:r>
            <a:r>
              <a:rPr lang="ru-RU" sz="1300" dirty="0"/>
              <a:t> </a:t>
            </a:r>
            <a:r>
              <a:rPr lang="ru-RU" sz="1300" dirty="0" err="1"/>
              <a:t>ехінокока</a:t>
            </a:r>
            <a:r>
              <a:rPr lang="ru-RU" sz="1300" dirty="0"/>
              <a:t>) </a:t>
            </a:r>
            <a:r>
              <a:rPr lang="ru-RU" sz="1300" dirty="0" err="1"/>
              <a:t>з</a:t>
            </a:r>
            <a:r>
              <a:rPr lang="ru-RU" sz="1300" dirty="0"/>
              <a:t> </a:t>
            </a:r>
            <a:r>
              <a:rPr lang="ru-RU" sz="1300" dirty="0" err="1"/>
              <a:t>пилом</a:t>
            </a:r>
            <a:r>
              <a:rPr lang="ru-RU" sz="1300" dirty="0"/>
              <a:t> </a:t>
            </a:r>
            <a:r>
              <a:rPr lang="ru-RU" sz="1300" dirty="0" err="1"/>
              <a:t>потрапляють</a:t>
            </a:r>
            <a:r>
              <a:rPr lang="ru-RU" sz="1300" dirty="0"/>
              <a:t> в </a:t>
            </a:r>
            <a:r>
              <a:rPr lang="ru-RU" sz="1300" dirty="0" err="1"/>
              <a:t>легені</a:t>
            </a:r>
            <a:r>
              <a:rPr lang="ru-RU" sz="1300" dirty="0"/>
              <a:t>; </a:t>
            </a:r>
          </a:p>
          <a:p>
            <a:r>
              <a:rPr lang="ru-RU" sz="1300" dirty="0"/>
              <a:t>- </a:t>
            </a:r>
            <a:r>
              <a:rPr lang="ru-RU" sz="1300" dirty="0" err="1"/>
              <a:t>перкутанний</a:t>
            </a:r>
            <a:r>
              <a:rPr lang="ru-RU" sz="1300" dirty="0"/>
              <a:t>, при </a:t>
            </a:r>
            <a:r>
              <a:rPr lang="ru-RU" sz="1300" dirty="0" err="1"/>
              <a:t>якому</a:t>
            </a:r>
            <a:r>
              <a:rPr lang="ru-RU" sz="1300" dirty="0"/>
              <a:t> личинки паразита </a:t>
            </a:r>
            <a:r>
              <a:rPr lang="ru-RU" sz="1300" dirty="0" err="1"/>
              <a:t>самостійно</a:t>
            </a:r>
            <a:r>
              <a:rPr lang="ru-RU" sz="1300" dirty="0"/>
              <a:t> </a:t>
            </a:r>
            <a:r>
              <a:rPr lang="ru-RU" sz="1300" dirty="0" err="1"/>
              <a:t>проходять</a:t>
            </a:r>
            <a:r>
              <a:rPr lang="ru-RU" sz="1300" dirty="0"/>
              <a:t> через </a:t>
            </a:r>
            <a:r>
              <a:rPr lang="ru-RU" sz="1300" dirty="0" err="1"/>
              <a:t>неушкоджену</a:t>
            </a:r>
            <a:r>
              <a:rPr lang="ru-RU" sz="1300" dirty="0"/>
              <a:t> </a:t>
            </a:r>
            <a:r>
              <a:rPr lang="ru-RU" sz="1300" dirty="0" err="1"/>
              <a:t>шкіру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проникають</a:t>
            </a:r>
            <a:r>
              <a:rPr lang="ru-RU" sz="1300" dirty="0"/>
              <a:t> </a:t>
            </a:r>
            <a:r>
              <a:rPr lang="ru-RU" sz="1300" dirty="0" err="1"/>
              <a:t>всередину</a:t>
            </a:r>
            <a:r>
              <a:rPr lang="ru-RU" sz="1300" dirty="0"/>
              <a:t> </a:t>
            </a:r>
            <a:r>
              <a:rPr lang="ru-RU" sz="1300" dirty="0" err="1"/>
              <a:t>організму</a:t>
            </a:r>
            <a:r>
              <a:rPr lang="ru-RU" sz="1300" dirty="0"/>
              <a:t>; </a:t>
            </a:r>
          </a:p>
          <a:p>
            <a:r>
              <a:rPr lang="ru-RU" sz="1300" dirty="0"/>
              <a:t>- </a:t>
            </a:r>
            <a:r>
              <a:rPr lang="ru-RU" sz="1300" dirty="0" err="1"/>
              <a:t>трансмісивний</a:t>
            </a:r>
            <a:r>
              <a:rPr lang="ru-RU" sz="1300" dirty="0"/>
              <a:t> (при </a:t>
            </a:r>
            <a:r>
              <a:rPr lang="ru-RU" sz="1300" dirty="0" err="1"/>
              <a:t>укусі</a:t>
            </a:r>
            <a:r>
              <a:rPr lang="ru-RU" sz="1300" dirty="0"/>
              <a:t> </a:t>
            </a:r>
            <a:r>
              <a:rPr lang="ru-RU" sz="1300" dirty="0" err="1"/>
              <a:t>кровосисних</a:t>
            </a:r>
            <a:r>
              <a:rPr lang="ru-RU" sz="1300" dirty="0"/>
              <a:t> комах) </a:t>
            </a:r>
          </a:p>
          <a:p>
            <a:r>
              <a:rPr lang="ru-RU" sz="1300" dirty="0"/>
              <a:t>- </a:t>
            </a:r>
            <a:r>
              <a:rPr lang="ru-RU" sz="1300" dirty="0" err="1"/>
              <a:t>множинний</a:t>
            </a:r>
            <a:r>
              <a:rPr lang="ru-RU" sz="1300" dirty="0"/>
              <a:t> (</a:t>
            </a:r>
            <a:r>
              <a:rPr lang="ru-RU" sz="1300" dirty="0" err="1"/>
              <a:t>фекально-оральний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перкутанний</a:t>
            </a:r>
            <a:r>
              <a:rPr lang="ru-RU" sz="1300" dirty="0"/>
              <a:t>) - </a:t>
            </a:r>
            <a:r>
              <a:rPr lang="ru-RU" sz="1300" dirty="0" err="1"/>
              <a:t>стронгілоїдоз</a:t>
            </a:r>
            <a:r>
              <a:rPr lang="ru-RU" sz="1300" dirty="0"/>
              <a:t>. </a:t>
            </a:r>
          </a:p>
          <a:p>
            <a:r>
              <a:rPr lang="ru-RU" sz="1300" dirty="0"/>
              <a:t>З </a:t>
            </a:r>
            <a:r>
              <a:rPr lang="ru-RU" sz="1300" dirty="0" err="1"/>
              <a:t>урахуванням</a:t>
            </a:r>
            <a:r>
              <a:rPr lang="ru-RU" sz="1300" dirty="0"/>
              <a:t> </a:t>
            </a:r>
            <a:r>
              <a:rPr lang="ru-RU" sz="1300" dirty="0" err="1"/>
              <a:t>специфічної</a:t>
            </a:r>
            <a:r>
              <a:rPr lang="ru-RU" sz="1300" dirty="0"/>
              <a:t> </a:t>
            </a:r>
            <a:r>
              <a:rPr lang="ru-RU" sz="1300" dirty="0" err="1"/>
              <a:t>локалізації</a:t>
            </a:r>
            <a:r>
              <a:rPr lang="ru-RU" sz="1300" dirty="0"/>
              <a:t> в </a:t>
            </a:r>
            <a:r>
              <a:rPr lang="ru-RU" sz="1300" dirty="0" err="1"/>
              <a:t>організмі</a:t>
            </a:r>
            <a:r>
              <a:rPr lang="ru-RU" sz="1300" dirty="0"/>
              <a:t> </a:t>
            </a:r>
            <a:r>
              <a:rPr lang="ru-RU" sz="1300" dirty="0" err="1"/>
              <a:t>людини</a:t>
            </a:r>
            <a:r>
              <a:rPr lang="ru-RU" sz="1300" dirty="0"/>
              <a:t>, </a:t>
            </a:r>
            <a:r>
              <a:rPr lang="ru-RU" sz="1300" dirty="0" err="1"/>
              <a:t>гельмінтози</a:t>
            </a:r>
            <a:r>
              <a:rPr lang="ru-RU" sz="1300" dirty="0"/>
              <a:t> </a:t>
            </a:r>
            <a:r>
              <a:rPr lang="ru-RU" sz="1300" dirty="0" err="1"/>
              <a:t>поділяються</a:t>
            </a:r>
            <a:r>
              <a:rPr lang="ru-RU" sz="1300" dirty="0"/>
              <a:t> на: </a:t>
            </a:r>
          </a:p>
          <a:p>
            <a:r>
              <a:rPr lang="ru-RU" sz="1300" dirty="0"/>
              <a:t>• </a:t>
            </a:r>
            <a:r>
              <a:rPr lang="ru-RU" sz="1300" dirty="0" err="1"/>
              <a:t>кишкові</a:t>
            </a:r>
            <a:r>
              <a:rPr lang="ru-RU" sz="1300" dirty="0"/>
              <a:t>, при </a:t>
            </a:r>
            <a:r>
              <a:rPr lang="ru-RU" sz="1300" dirty="0" err="1"/>
              <a:t>яких</a:t>
            </a:r>
            <a:r>
              <a:rPr lang="ru-RU" sz="1300" dirty="0"/>
              <a:t> кишечник </a:t>
            </a:r>
            <a:r>
              <a:rPr lang="ru-RU" sz="1300" dirty="0" err="1"/>
              <a:t>є</a:t>
            </a:r>
            <a:r>
              <a:rPr lang="ru-RU" sz="1300" dirty="0"/>
              <a:t> </a:t>
            </a:r>
            <a:r>
              <a:rPr lang="ru-RU" sz="1300" dirty="0" err="1"/>
              <a:t>місцем</a:t>
            </a:r>
            <a:r>
              <a:rPr lang="ru-RU" sz="1300" dirty="0"/>
              <a:t> </a:t>
            </a:r>
            <a:r>
              <a:rPr lang="ru-RU" sz="1300" dirty="0" err="1"/>
              <a:t>проживання</a:t>
            </a:r>
            <a:r>
              <a:rPr lang="ru-RU" sz="1300" dirty="0"/>
              <a:t> </a:t>
            </a:r>
            <a:r>
              <a:rPr lang="ru-RU" sz="1300" dirty="0" err="1"/>
              <a:t>статевозрілих</a:t>
            </a:r>
            <a:r>
              <a:rPr lang="ru-RU" sz="1300" dirty="0"/>
              <a:t> форм (</a:t>
            </a:r>
            <a:r>
              <a:rPr lang="ru-RU" sz="1300" dirty="0" err="1"/>
              <a:t>діфілоботріоз</a:t>
            </a:r>
            <a:r>
              <a:rPr lang="ru-RU" sz="1300" dirty="0"/>
              <a:t>, аскаридоз, </a:t>
            </a:r>
            <a:r>
              <a:rPr lang="ru-RU" sz="1300" dirty="0" err="1"/>
              <a:t>ентеробіоз</a:t>
            </a:r>
            <a:r>
              <a:rPr lang="ru-RU" sz="1300" dirty="0"/>
              <a:t> та </a:t>
            </a:r>
            <a:r>
              <a:rPr lang="ru-RU" sz="1300" dirty="0" err="1"/>
              <a:t>ін</a:t>
            </a:r>
            <a:r>
              <a:rPr lang="ru-RU" sz="1300" dirty="0"/>
              <a:t>.); </a:t>
            </a:r>
          </a:p>
          <a:p>
            <a:r>
              <a:rPr lang="ru-RU" sz="1300" dirty="0"/>
              <a:t>• </a:t>
            </a:r>
            <a:r>
              <a:rPr lang="ru-RU" sz="1300" dirty="0" err="1"/>
              <a:t>позакишкові</a:t>
            </a:r>
            <a:r>
              <a:rPr lang="ru-RU" sz="1300" dirty="0"/>
              <a:t> (</a:t>
            </a:r>
            <a:r>
              <a:rPr lang="ru-RU" sz="1300" dirty="0" err="1"/>
              <a:t>опісторхоз</a:t>
            </a:r>
            <a:r>
              <a:rPr lang="ru-RU" sz="1300" dirty="0"/>
              <a:t>, </a:t>
            </a:r>
            <a:r>
              <a:rPr lang="ru-RU" sz="1300" dirty="0" err="1"/>
              <a:t>ехінококоз</a:t>
            </a:r>
            <a:r>
              <a:rPr lang="ru-RU" sz="1300" dirty="0"/>
              <a:t>, </a:t>
            </a:r>
            <a:r>
              <a:rPr lang="ru-RU" sz="1300" dirty="0" err="1"/>
              <a:t>дирофіляріоз</a:t>
            </a:r>
            <a:r>
              <a:rPr lang="ru-RU" sz="1300" dirty="0"/>
              <a:t>, </a:t>
            </a:r>
            <a:r>
              <a:rPr lang="ru-RU" sz="1300" dirty="0" err="1"/>
              <a:t>токсокароз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ін</a:t>
            </a:r>
            <a:r>
              <a:rPr lang="ru-RU" sz="1300" dirty="0"/>
              <a:t>.) </a:t>
            </a:r>
          </a:p>
          <a:p>
            <a:r>
              <a:rPr lang="ru-RU" sz="1300" dirty="0" err="1"/>
              <a:t>Гельмінти</a:t>
            </a:r>
            <a:r>
              <a:rPr lang="ru-RU" sz="1300" dirty="0"/>
              <a:t>, </a:t>
            </a:r>
            <a:r>
              <a:rPr lang="ru-RU" sz="1300" dirty="0" err="1"/>
              <a:t>потрапивши</a:t>
            </a:r>
            <a:r>
              <a:rPr lang="ru-RU" sz="1300" dirty="0"/>
              <a:t> в </a:t>
            </a:r>
            <a:r>
              <a:rPr lang="ru-RU" sz="1300" dirty="0" err="1"/>
              <a:t>організм</a:t>
            </a:r>
            <a:r>
              <a:rPr lang="ru-RU" sz="1300" dirty="0"/>
              <a:t> </a:t>
            </a:r>
            <a:r>
              <a:rPr lang="ru-RU" sz="1300" dirty="0" err="1"/>
              <a:t>людини</a:t>
            </a:r>
            <a:r>
              <a:rPr lang="ru-RU" sz="1300" dirty="0"/>
              <a:t>, </a:t>
            </a:r>
            <a:r>
              <a:rPr lang="ru-RU" sz="1300" dirty="0" err="1"/>
              <a:t>діють</a:t>
            </a:r>
            <a:r>
              <a:rPr lang="ru-RU" sz="1300" dirty="0"/>
              <a:t> на </a:t>
            </a:r>
            <a:r>
              <a:rPr lang="ru-RU" sz="1300" dirty="0" err="1"/>
              <a:t>нього</a:t>
            </a:r>
            <a:r>
              <a:rPr lang="ru-RU" sz="1300" dirty="0"/>
              <a:t> </a:t>
            </a:r>
            <a:r>
              <a:rPr lang="ru-RU" sz="1300" dirty="0" err="1"/>
              <a:t>несприятливо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мають</a:t>
            </a:r>
            <a:r>
              <a:rPr lang="ru-RU" sz="1300" dirty="0"/>
              <a:t> </a:t>
            </a:r>
            <a:r>
              <a:rPr lang="ru-RU" sz="1300" dirty="0" err="1"/>
              <a:t>різний</a:t>
            </a:r>
            <a:r>
              <a:rPr lang="ru-RU" sz="1300" dirty="0"/>
              <a:t> </a:t>
            </a:r>
            <a:r>
              <a:rPr lang="ru-RU" sz="1300" dirty="0" err="1"/>
              <a:t>вплив</a:t>
            </a:r>
            <a:r>
              <a:rPr lang="ru-RU" sz="1300" dirty="0"/>
              <a:t>: </a:t>
            </a:r>
          </a:p>
          <a:p>
            <a:r>
              <a:rPr lang="ru-RU" sz="1300" dirty="0"/>
              <a:t>• </a:t>
            </a:r>
            <a:r>
              <a:rPr lang="ru-RU" sz="1300" dirty="0" err="1"/>
              <a:t>механічне</a:t>
            </a:r>
            <a:r>
              <a:rPr lang="ru-RU" sz="1300" dirty="0"/>
              <a:t> </a:t>
            </a:r>
            <a:r>
              <a:rPr lang="ru-RU" sz="1300" dirty="0" err="1"/>
              <a:t>пошкодження</a:t>
            </a:r>
            <a:r>
              <a:rPr lang="ru-RU" sz="1300" dirty="0"/>
              <a:t> </a:t>
            </a:r>
            <a:r>
              <a:rPr lang="ru-RU" sz="1300" dirty="0" err="1"/>
              <a:t>тканини</a:t>
            </a:r>
            <a:r>
              <a:rPr lang="ru-RU" sz="1300" dirty="0"/>
              <a:t>. Так, свинячий </a:t>
            </a:r>
            <a:r>
              <a:rPr lang="ru-RU" sz="1300" dirty="0" err="1"/>
              <a:t>ціп'як</a:t>
            </a:r>
            <a:r>
              <a:rPr lang="ru-RU" sz="1300" dirty="0"/>
              <a:t> </a:t>
            </a:r>
            <a:r>
              <a:rPr lang="ru-RU" sz="1300" dirty="0" err="1"/>
              <a:t>своїми</a:t>
            </a:r>
            <a:r>
              <a:rPr lang="ru-RU" sz="1300" dirty="0"/>
              <a:t> гаками </a:t>
            </a:r>
            <a:r>
              <a:rPr lang="ru-RU" sz="1300" dirty="0" err="1"/>
              <a:t>пошкоджує</a:t>
            </a:r>
            <a:r>
              <a:rPr lang="ru-RU" sz="1300" dirty="0"/>
              <a:t> </a:t>
            </a:r>
            <a:r>
              <a:rPr lang="ru-RU" sz="1300" dirty="0" err="1"/>
              <a:t>слизову</a:t>
            </a:r>
            <a:r>
              <a:rPr lang="ru-RU" sz="1300" dirty="0"/>
              <a:t> кишечника, а </a:t>
            </a:r>
            <a:r>
              <a:rPr lang="ru-RU" sz="1300" dirty="0" err="1"/>
              <a:t>його</a:t>
            </a:r>
            <a:r>
              <a:rPr lang="ru-RU" sz="1300" dirty="0"/>
              <a:t> </a:t>
            </a:r>
            <a:r>
              <a:rPr lang="ru-RU" sz="1300" dirty="0" err="1"/>
              <a:t>личинкова</a:t>
            </a:r>
            <a:r>
              <a:rPr lang="ru-RU" sz="1300" dirty="0"/>
              <a:t> </a:t>
            </a:r>
            <a:r>
              <a:rPr lang="ru-RU" sz="1300" dirty="0" err="1"/>
              <a:t>стадія</a:t>
            </a:r>
            <a:r>
              <a:rPr lang="ru-RU" sz="1300" dirty="0"/>
              <a:t> - цистицерк в </a:t>
            </a:r>
            <a:r>
              <a:rPr lang="ru-RU" sz="1300" dirty="0" err="1"/>
              <a:t>оці</a:t>
            </a:r>
            <a:r>
              <a:rPr lang="ru-RU" sz="1300" dirty="0"/>
              <a:t>, </a:t>
            </a:r>
            <a:r>
              <a:rPr lang="ru-RU" sz="1300" dirty="0" err="1"/>
              <a:t>призводить</a:t>
            </a:r>
            <a:r>
              <a:rPr lang="ru-RU" sz="1300" dirty="0"/>
              <a:t> до </a:t>
            </a:r>
            <a:r>
              <a:rPr lang="ru-RU" sz="1300" dirty="0" err="1"/>
              <a:t>порушення</a:t>
            </a:r>
            <a:r>
              <a:rPr lang="ru-RU" sz="1300" dirty="0"/>
              <a:t> </a:t>
            </a:r>
            <a:r>
              <a:rPr lang="ru-RU" sz="1300" dirty="0" err="1"/>
              <a:t>функції</a:t>
            </a:r>
            <a:r>
              <a:rPr lang="ru-RU" sz="1300" dirty="0"/>
              <a:t> </a:t>
            </a:r>
            <a:r>
              <a:rPr lang="ru-RU" sz="1300" dirty="0" err="1"/>
              <a:t>останнього</a:t>
            </a:r>
            <a:r>
              <a:rPr lang="ru-RU" sz="1300" dirty="0"/>
              <a:t>; </a:t>
            </a:r>
          </a:p>
          <a:p>
            <a:r>
              <a:rPr lang="ru-RU" sz="1300" dirty="0"/>
              <a:t>• </a:t>
            </a:r>
            <a:r>
              <a:rPr lang="ru-RU" sz="1300" dirty="0" err="1"/>
              <a:t>алергічні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токсичні</a:t>
            </a:r>
            <a:r>
              <a:rPr lang="ru-RU" sz="1300" dirty="0"/>
              <a:t> </a:t>
            </a:r>
            <a:r>
              <a:rPr lang="ru-RU" sz="1300" dirty="0" err="1"/>
              <a:t>реакції</a:t>
            </a:r>
            <a:r>
              <a:rPr lang="ru-RU" sz="1300" dirty="0"/>
              <a:t>, </a:t>
            </a:r>
            <a:r>
              <a:rPr lang="ru-RU" sz="1300" dirty="0" err="1"/>
              <a:t>які</a:t>
            </a:r>
            <a:r>
              <a:rPr lang="ru-RU" sz="1300" dirty="0"/>
              <a:t> особливо </a:t>
            </a:r>
            <a:r>
              <a:rPr lang="ru-RU" sz="1300" dirty="0" err="1"/>
              <a:t>виражені</a:t>
            </a:r>
            <a:r>
              <a:rPr lang="ru-RU" sz="1300" dirty="0"/>
              <a:t> в </a:t>
            </a:r>
            <a:r>
              <a:rPr lang="ru-RU" sz="1300" dirty="0" err="1"/>
              <a:t>період</a:t>
            </a:r>
            <a:r>
              <a:rPr lang="ru-RU" sz="1300" dirty="0"/>
              <a:t> </a:t>
            </a:r>
            <a:r>
              <a:rPr lang="ru-RU" sz="1300" dirty="0" err="1"/>
              <a:t>міграції</a:t>
            </a:r>
            <a:r>
              <a:rPr lang="ru-RU" sz="1300" dirty="0"/>
              <a:t> личинок. Так, при </a:t>
            </a:r>
            <a:r>
              <a:rPr lang="ru-RU" sz="1300" dirty="0" err="1"/>
              <a:t>міграції</a:t>
            </a:r>
            <a:r>
              <a:rPr lang="ru-RU" sz="1300" dirty="0"/>
              <a:t> личинок аскарид, </a:t>
            </a:r>
            <a:r>
              <a:rPr lang="ru-RU" sz="1300" dirty="0" err="1"/>
              <a:t>анкілостом</a:t>
            </a:r>
            <a:r>
              <a:rPr lang="ru-RU" sz="1300" dirty="0"/>
              <a:t>, </a:t>
            </a:r>
            <a:r>
              <a:rPr lang="ru-RU" sz="1300" dirty="0" err="1"/>
              <a:t>кишкової</a:t>
            </a:r>
            <a:r>
              <a:rPr lang="ru-RU" sz="1300" dirty="0"/>
              <a:t> </a:t>
            </a:r>
            <a:r>
              <a:rPr lang="ru-RU" sz="1300" dirty="0" err="1"/>
              <a:t>устриці</a:t>
            </a:r>
            <a:r>
              <a:rPr lang="ru-RU" sz="1300" dirty="0"/>
              <a:t> в </a:t>
            </a:r>
            <a:r>
              <a:rPr lang="ru-RU" sz="1300" dirty="0" err="1"/>
              <a:t>легені</a:t>
            </a:r>
            <a:r>
              <a:rPr lang="ru-RU" sz="1300" dirty="0"/>
              <a:t> у </a:t>
            </a:r>
            <a:r>
              <a:rPr lang="ru-RU" sz="1300" dirty="0" err="1"/>
              <a:t>хворих</a:t>
            </a:r>
            <a:r>
              <a:rPr lang="ru-RU" sz="1300" dirty="0"/>
              <a:t> </a:t>
            </a:r>
            <a:r>
              <a:rPr lang="ru-RU" sz="1300" dirty="0" err="1"/>
              <a:t>можливі</a:t>
            </a:r>
            <a:r>
              <a:rPr lang="ru-RU" sz="1300" dirty="0"/>
              <a:t> </a:t>
            </a:r>
            <a:r>
              <a:rPr lang="ru-RU" sz="1300" dirty="0" err="1"/>
              <a:t>свербіж</a:t>
            </a:r>
            <a:r>
              <a:rPr lang="ru-RU" sz="1300" dirty="0"/>
              <a:t> </a:t>
            </a:r>
            <a:r>
              <a:rPr lang="ru-RU" sz="1300" dirty="0" err="1"/>
              <a:t>шкіри</a:t>
            </a:r>
            <a:r>
              <a:rPr lang="ru-RU" sz="1300" dirty="0"/>
              <a:t>, </a:t>
            </a:r>
            <a:r>
              <a:rPr lang="ru-RU" sz="1300" dirty="0" err="1"/>
              <a:t>кропив'янка</a:t>
            </a:r>
            <a:r>
              <a:rPr lang="ru-RU" sz="1300" dirty="0"/>
              <a:t>, </a:t>
            </a:r>
            <a:r>
              <a:rPr lang="ru-RU" sz="1300" dirty="0" err="1"/>
              <a:t>еозинофільні</a:t>
            </a:r>
            <a:r>
              <a:rPr lang="ru-RU" sz="1300" dirty="0"/>
              <a:t> </a:t>
            </a:r>
            <a:r>
              <a:rPr lang="ru-RU" sz="1300" dirty="0" err="1"/>
              <a:t>інфільтрати</a:t>
            </a:r>
            <a:r>
              <a:rPr lang="ru-RU" sz="1300" dirty="0"/>
              <a:t> в </a:t>
            </a:r>
            <a:r>
              <a:rPr lang="ru-RU" sz="1300" dirty="0" err="1"/>
              <a:t>легенях</a:t>
            </a:r>
            <a:r>
              <a:rPr lang="ru-RU" sz="1300" dirty="0"/>
              <a:t>, </a:t>
            </a:r>
            <a:r>
              <a:rPr lang="ru-RU" sz="1300" dirty="0" err="1"/>
              <a:t>висока</a:t>
            </a:r>
            <a:r>
              <a:rPr lang="ru-RU" sz="1300" dirty="0"/>
              <a:t> (до 30-60%) </a:t>
            </a:r>
            <a:r>
              <a:rPr lang="ru-RU" sz="1300" dirty="0" err="1"/>
              <a:t>еозинофілія</a:t>
            </a:r>
            <a:r>
              <a:rPr lang="ru-RU" sz="1300" dirty="0"/>
              <a:t> в </a:t>
            </a:r>
            <a:r>
              <a:rPr lang="ru-RU" sz="1300" dirty="0" err="1"/>
              <a:t>крові</a:t>
            </a:r>
            <a:r>
              <a:rPr lang="ru-RU" sz="1300" dirty="0"/>
              <a:t>. </a:t>
            </a:r>
          </a:p>
          <a:p>
            <a:r>
              <a:rPr lang="ru-RU" sz="1300" dirty="0"/>
              <a:t>• </a:t>
            </a:r>
            <a:r>
              <a:rPr lang="ru-RU" sz="1300" dirty="0" err="1"/>
              <a:t>порушення</a:t>
            </a:r>
            <a:r>
              <a:rPr lang="ru-RU" sz="1300" dirty="0"/>
              <a:t> </a:t>
            </a:r>
            <a:r>
              <a:rPr lang="ru-RU" sz="1300" dirty="0" err="1"/>
              <a:t>харчування</a:t>
            </a:r>
            <a:r>
              <a:rPr lang="ru-RU" sz="1300" dirty="0"/>
              <a:t> хворого, </a:t>
            </a:r>
            <a:r>
              <a:rPr lang="ru-RU" sz="1300" dirty="0" err="1"/>
              <a:t>анемізація</a:t>
            </a:r>
            <a:r>
              <a:rPr lang="ru-RU" sz="1300" dirty="0"/>
              <a:t>. Так, при </a:t>
            </a:r>
            <a:r>
              <a:rPr lang="ru-RU" sz="1300" dirty="0" err="1"/>
              <a:t>дифілоботриозі</a:t>
            </a:r>
            <a:r>
              <a:rPr lang="ru-RU" sz="1300" dirty="0"/>
              <a:t> </a:t>
            </a:r>
            <a:r>
              <a:rPr lang="ru-RU" sz="1300" dirty="0" err="1"/>
              <a:t>можливий</a:t>
            </a:r>
            <a:r>
              <a:rPr lang="ru-RU" sz="1300" dirty="0"/>
              <a:t> </a:t>
            </a:r>
            <a:r>
              <a:rPr lang="ru-RU" sz="1300" dirty="0" err="1"/>
              <a:t>розвиток</a:t>
            </a:r>
            <a:r>
              <a:rPr lang="ru-RU" sz="1300" dirty="0"/>
              <a:t> </a:t>
            </a:r>
            <a:r>
              <a:rPr lang="ru-RU" sz="1300" dirty="0" err="1"/>
              <a:t>мегалобластної</a:t>
            </a:r>
            <a:r>
              <a:rPr lang="ru-RU" sz="1300" dirty="0"/>
              <a:t> </a:t>
            </a:r>
            <a:r>
              <a:rPr lang="ru-RU" sz="1300" dirty="0" err="1"/>
              <a:t>анемії</a:t>
            </a:r>
            <a:r>
              <a:rPr lang="ru-RU" sz="1300" dirty="0"/>
              <a:t>. </a:t>
            </a:r>
          </a:p>
          <a:p>
            <a:r>
              <a:rPr lang="ru-RU" sz="1300" dirty="0" err="1"/>
              <a:t>Діагностика</a:t>
            </a:r>
            <a:r>
              <a:rPr lang="ru-RU" sz="1300" dirty="0"/>
              <a:t> </a:t>
            </a:r>
            <a:r>
              <a:rPr lang="ru-RU" sz="1300" dirty="0" err="1"/>
              <a:t>гельмінтозів</a:t>
            </a:r>
            <a:r>
              <a:rPr lang="ru-RU" sz="1300" dirty="0"/>
              <a:t> </a:t>
            </a:r>
            <a:r>
              <a:rPr lang="ru-RU" sz="1300" dirty="0" err="1"/>
              <a:t>спирається</a:t>
            </a:r>
            <a:r>
              <a:rPr lang="ru-RU" sz="1300" dirty="0"/>
              <a:t> на </a:t>
            </a:r>
            <a:r>
              <a:rPr lang="ru-RU" sz="1300" dirty="0" err="1"/>
              <a:t>особливості</a:t>
            </a:r>
            <a:r>
              <a:rPr lang="ru-RU" sz="1300" dirty="0"/>
              <a:t> </a:t>
            </a:r>
            <a:r>
              <a:rPr lang="ru-RU" sz="1300" dirty="0" err="1"/>
              <a:t>клінічних</a:t>
            </a:r>
            <a:r>
              <a:rPr lang="ru-RU" sz="1300" dirty="0"/>
              <a:t> </a:t>
            </a:r>
            <a:r>
              <a:rPr lang="ru-RU" sz="1300" dirty="0" err="1"/>
              <a:t>ознак</a:t>
            </a:r>
            <a:r>
              <a:rPr lang="ru-RU" sz="1300" dirty="0"/>
              <a:t>, </a:t>
            </a:r>
            <a:r>
              <a:rPr lang="ru-RU" sz="1300" dirty="0" err="1"/>
              <a:t>дані</a:t>
            </a:r>
            <a:r>
              <a:rPr lang="ru-RU" sz="1300" dirty="0"/>
              <a:t> </a:t>
            </a:r>
            <a:r>
              <a:rPr lang="ru-RU" sz="1300" dirty="0" err="1"/>
              <a:t>епідеміологічного</a:t>
            </a:r>
            <a:r>
              <a:rPr lang="ru-RU" sz="1300" dirty="0"/>
              <a:t> анамнезу та лабораторного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інструментального</a:t>
            </a:r>
            <a:r>
              <a:rPr lang="ru-RU" sz="1300" dirty="0"/>
              <a:t> </a:t>
            </a:r>
            <a:r>
              <a:rPr lang="ru-RU" sz="1300" dirty="0" err="1"/>
              <a:t>досліджень</a:t>
            </a:r>
            <a:r>
              <a:rPr lang="ru-RU" sz="1300" dirty="0"/>
              <a:t>. </a:t>
            </a:r>
            <a:r>
              <a:rPr lang="ru-RU" sz="1300" dirty="0" err="1"/>
              <a:t>Діагноз</a:t>
            </a:r>
            <a:r>
              <a:rPr lang="ru-RU" sz="1300" dirty="0"/>
              <a:t> </a:t>
            </a:r>
            <a:r>
              <a:rPr lang="ru-RU" sz="1300" dirty="0" err="1"/>
              <a:t>можна</a:t>
            </a:r>
            <a:r>
              <a:rPr lang="ru-RU" sz="1300" dirty="0"/>
              <a:t> </a:t>
            </a:r>
            <a:r>
              <a:rPr lang="ru-RU" sz="1300" dirty="0" err="1"/>
              <a:t>підтвердити</a:t>
            </a:r>
            <a:r>
              <a:rPr lang="ru-RU" sz="1300" dirty="0"/>
              <a:t>: </a:t>
            </a:r>
          </a:p>
          <a:p>
            <a:r>
              <a:rPr lang="ru-RU" sz="1300" dirty="0"/>
              <a:t>• </a:t>
            </a:r>
            <a:r>
              <a:rPr lang="ru-RU" sz="1300" dirty="0" err="1"/>
              <a:t>макроскопічно</a:t>
            </a:r>
            <a:r>
              <a:rPr lang="ru-RU" sz="1300" dirty="0"/>
              <a:t> - </a:t>
            </a:r>
            <a:r>
              <a:rPr lang="ru-RU" sz="1300" dirty="0" err="1"/>
              <a:t>наприклад</a:t>
            </a:r>
            <a:r>
              <a:rPr lang="ru-RU" sz="1300" dirty="0"/>
              <a:t>, за </a:t>
            </a:r>
            <a:r>
              <a:rPr lang="ru-RU" sz="1300" dirty="0" err="1"/>
              <a:t>будовою</a:t>
            </a:r>
            <a:r>
              <a:rPr lang="ru-RU" sz="1300" dirty="0"/>
              <a:t> </a:t>
            </a:r>
            <a:r>
              <a:rPr lang="ru-RU" sz="1300" dirty="0" err="1"/>
              <a:t>члеників</a:t>
            </a:r>
            <a:r>
              <a:rPr lang="ru-RU" sz="1300" dirty="0"/>
              <a:t> великих </a:t>
            </a:r>
            <a:r>
              <a:rPr lang="ru-RU" sz="1300" dirty="0" err="1"/>
              <a:t>стрічкових</a:t>
            </a:r>
            <a:r>
              <a:rPr lang="ru-RU" sz="1300" dirty="0"/>
              <a:t> </a:t>
            </a:r>
            <a:r>
              <a:rPr lang="ru-RU" sz="1300" dirty="0" err="1"/>
              <a:t>гельмінтів</a:t>
            </a:r>
            <a:r>
              <a:rPr lang="ru-RU" sz="1300" dirty="0"/>
              <a:t>; </a:t>
            </a:r>
          </a:p>
          <a:p>
            <a:r>
              <a:rPr lang="ru-RU" sz="1300" dirty="0"/>
              <a:t>• </a:t>
            </a:r>
            <a:r>
              <a:rPr lang="ru-RU" sz="1300" dirty="0" err="1"/>
              <a:t>мікроскопічно</a:t>
            </a:r>
            <a:r>
              <a:rPr lang="ru-RU" sz="1300" dirty="0"/>
              <a:t> - </a:t>
            </a:r>
            <a:r>
              <a:rPr lang="ru-RU" sz="1300" dirty="0" err="1"/>
              <a:t>дослідження</a:t>
            </a:r>
            <a:r>
              <a:rPr lang="ru-RU" sz="1300" dirty="0"/>
              <a:t> </a:t>
            </a:r>
            <a:r>
              <a:rPr lang="ru-RU" sz="1300" dirty="0" err="1"/>
              <a:t>нативного</a:t>
            </a:r>
            <a:r>
              <a:rPr lang="ru-RU" sz="1300" dirty="0"/>
              <a:t> мазка калу, </a:t>
            </a:r>
            <a:r>
              <a:rPr lang="ru-RU" sz="1300" dirty="0" err="1"/>
              <a:t>харкотиння</a:t>
            </a:r>
            <a:r>
              <a:rPr lang="ru-RU" sz="1300" dirty="0"/>
              <a:t>, дуоденального </a:t>
            </a:r>
            <a:r>
              <a:rPr lang="ru-RU" sz="1300" dirty="0" err="1"/>
              <a:t>вмісту</a:t>
            </a:r>
            <a:r>
              <a:rPr lang="ru-RU" sz="1300" dirty="0"/>
              <a:t> та </a:t>
            </a:r>
            <a:r>
              <a:rPr lang="ru-RU" sz="1300" dirty="0" err="1"/>
              <a:t>ін</a:t>
            </a:r>
            <a:r>
              <a:rPr lang="ru-RU" sz="1300" dirty="0"/>
              <a:t> .; </a:t>
            </a:r>
          </a:p>
          <a:p>
            <a:r>
              <a:rPr lang="ru-RU" sz="1300" dirty="0"/>
              <a:t>• </a:t>
            </a:r>
            <a:r>
              <a:rPr lang="ru-RU" sz="1300" dirty="0" err="1"/>
              <a:t>гістологічно</a:t>
            </a:r>
            <a:r>
              <a:rPr lang="ru-RU" sz="1300" dirty="0"/>
              <a:t> - </a:t>
            </a:r>
            <a:r>
              <a:rPr lang="ru-RU" sz="1300" dirty="0" err="1"/>
              <a:t>дослідження</a:t>
            </a:r>
            <a:r>
              <a:rPr lang="ru-RU" sz="1300" dirty="0"/>
              <a:t> </a:t>
            </a:r>
            <a:r>
              <a:rPr lang="ru-RU" sz="1300" dirty="0" err="1"/>
              <a:t>зрізів</a:t>
            </a:r>
            <a:r>
              <a:rPr lang="ru-RU" sz="1300" dirty="0"/>
              <a:t> </a:t>
            </a:r>
            <a:r>
              <a:rPr lang="ru-RU" sz="1300" dirty="0" err="1"/>
              <a:t>м'язів</a:t>
            </a:r>
            <a:r>
              <a:rPr lang="ru-RU" sz="1300" dirty="0"/>
              <a:t> при </a:t>
            </a:r>
            <a:r>
              <a:rPr lang="ru-RU" sz="1300" dirty="0" err="1"/>
              <a:t>трихінельозі</a:t>
            </a:r>
            <a:r>
              <a:rPr lang="ru-RU" sz="1300" dirty="0"/>
              <a:t>; </a:t>
            </a:r>
          </a:p>
          <a:p>
            <a:r>
              <a:rPr lang="ru-RU" sz="1300" dirty="0"/>
              <a:t>• </a:t>
            </a:r>
            <a:r>
              <a:rPr lang="ru-RU" sz="1300" dirty="0" err="1"/>
              <a:t>серологічно</a:t>
            </a:r>
            <a:r>
              <a:rPr lang="ru-RU" sz="1300" dirty="0"/>
              <a:t> - РІФ, РНГА при </a:t>
            </a:r>
            <a:r>
              <a:rPr lang="ru-RU" sz="1300" dirty="0" err="1"/>
              <a:t>ехінококозі</a:t>
            </a:r>
            <a:r>
              <a:rPr lang="ru-RU" sz="1300" dirty="0"/>
              <a:t>, </a:t>
            </a:r>
            <a:r>
              <a:rPr lang="ru-RU" sz="1300" dirty="0" err="1"/>
              <a:t>цистицеркозі</a:t>
            </a:r>
            <a:r>
              <a:rPr lang="ru-RU" sz="1300" dirty="0"/>
              <a:t>. </a:t>
            </a:r>
          </a:p>
          <a:p>
            <a:r>
              <a:rPr lang="ru-RU" sz="1300" dirty="0" err="1" smtClean="0"/>
              <a:t>Крім</a:t>
            </a:r>
            <a:r>
              <a:rPr lang="ru-RU" sz="1300" dirty="0" smtClean="0"/>
              <a:t> </a:t>
            </a:r>
            <a:r>
              <a:rPr lang="ru-RU" sz="1300" dirty="0" err="1"/>
              <a:t>специфічних</a:t>
            </a:r>
            <a:r>
              <a:rPr lang="ru-RU" sz="1300" dirty="0"/>
              <a:t> </a:t>
            </a:r>
            <a:r>
              <a:rPr lang="ru-RU" sz="1300" dirty="0" err="1"/>
              <a:t>методів</a:t>
            </a:r>
            <a:r>
              <a:rPr lang="ru-RU" sz="1300" dirty="0"/>
              <a:t> </a:t>
            </a:r>
            <a:r>
              <a:rPr lang="ru-RU" sz="1300" dirty="0" err="1"/>
              <a:t>дослідження</a:t>
            </a:r>
            <a:r>
              <a:rPr lang="ru-RU" sz="1300" dirty="0"/>
              <a:t> </a:t>
            </a:r>
            <a:r>
              <a:rPr lang="ru-RU" sz="1300" dirty="0" err="1"/>
              <a:t>важливе</a:t>
            </a:r>
            <a:r>
              <a:rPr lang="ru-RU" sz="1300" dirty="0"/>
              <a:t> </a:t>
            </a:r>
            <a:r>
              <a:rPr lang="ru-RU" sz="1300" dirty="0" err="1"/>
              <a:t>значення</a:t>
            </a:r>
            <a:r>
              <a:rPr lang="ru-RU" sz="1300" dirty="0"/>
              <a:t> </a:t>
            </a:r>
            <a:r>
              <a:rPr lang="ru-RU" sz="1300" dirty="0" err="1"/>
              <a:t>мають</a:t>
            </a:r>
            <a:r>
              <a:rPr lang="ru-RU" sz="1300" dirty="0"/>
              <a:t> </a:t>
            </a:r>
            <a:r>
              <a:rPr lang="ru-RU" sz="1300" dirty="0" err="1"/>
              <a:t>неспецифічні</a:t>
            </a:r>
            <a:r>
              <a:rPr lang="ru-RU" sz="1300" dirty="0"/>
              <a:t>: </a:t>
            </a:r>
            <a:r>
              <a:rPr lang="ru-RU" sz="1300" dirty="0" err="1"/>
              <a:t>рентгенографія</a:t>
            </a:r>
            <a:r>
              <a:rPr lang="ru-RU" sz="1300" dirty="0"/>
              <a:t> </a:t>
            </a:r>
            <a:r>
              <a:rPr lang="ru-RU" sz="1300" dirty="0" err="1"/>
              <a:t>легень</a:t>
            </a:r>
            <a:r>
              <a:rPr lang="ru-RU" sz="1300" dirty="0"/>
              <a:t>, УЗД, КТ та </a:t>
            </a:r>
            <a:r>
              <a:rPr lang="ru-RU" sz="1300" dirty="0" err="1"/>
              <a:t>інші</a:t>
            </a:r>
            <a:r>
              <a:rPr lang="ru-RU" sz="1300" dirty="0"/>
              <a:t>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/>
              <a:t>Клініка</a:t>
            </a:r>
            <a:r>
              <a:rPr lang="ru-RU" sz="1400" dirty="0"/>
              <a:t>. </a:t>
            </a:r>
            <a:r>
              <a:rPr lang="ru-RU" sz="1400" dirty="0" err="1"/>
              <a:t>Клінічні</a:t>
            </a:r>
            <a:r>
              <a:rPr lang="ru-RU" sz="1400" dirty="0"/>
              <a:t> прояви </a:t>
            </a:r>
            <a:r>
              <a:rPr lang="ru-RU" sz="1400" dirty="0" err="1"/>
              <a:t>токсокароза</a:t>
            </a:r>
            <a:r>
              <a:rPr lang="ru-RU" sz="1400" dirty="0"/>
              <a:t> </a:t>
            </a:r>
            <a:r>
              <a:rPr lang="ru-RU" sz="1400" dirty="0" err="1"/>
              <a:t>залежать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локалізації</a:t>
            </a:r>
            <a:r>
              <a:rPr lang="ru-RU" sz="1400" dirty="0"/>
              <a:t> </a:t>
            </a:r>
            <a:r>
              <a:rPr lang="ru-RU" sz="1400" dirty="0" err="1"/>
              <a:t>паразитів</a:t>
            </a:r>
            <a:r>
              <a:rPr lang="ru-RU" sz="1400" dirty="0"/>
              <a:t>. </a:t>
            </a:r>
            <a:r>
              <a:rPr lang="ru-RU" sz="1400" dirty="0" err="1"/>
              <a:t>Розрізняють</a:t>
            </a:r>
            <a:r>
              <a:rPr lang="ru-RU" sz="1400" dirty="0"/>
              <a:t> 2 </a:t>
            </a:r>
            <a:r>
              <a:rPr lang="ru-RU" sz="1400" dirty="0" err="1"/>
              <a:t>форми</a:t>
            </a:r>
            <a:r>
              <a:rPr lang="ru-RU" sz="1400" dirty="0"/>
              <a:t>: </a:t>
            </a:r>
            <a:r>
              <a:rPr lang="ru-RU" sz="1400" dirty="0" err="1"/>
              <a:t>вісцеральний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очний</a:t>
            </a:r>
            <a:r>
              <a:rPr lang="ru-RU" sz="1400" dirty="0"/>
              <a:t> </a:t>
            </a:r>
            <a:r>
              <a:rPr lang="ru-RU" sz="1400" dirty="0" err="1"/>
              <a:t>токсокароз</a:t>
            </a:r>
            <a:r>
              <a:rPr lang="ru-RU" sz="1400" dirty="0"/>
              <a:t>. </a:t>
            </a:r>
            <a:r>
              <a:rPr lang="ru-RU" sz="1400" dirty="0" err="1"/>
              <a:t>Вісцеральний</a:t>
            </a:r>
            <a:r>
              <a:rPr lang="ru-RU" sz="1400" dirty="0"/>
              <a:t> </a:t>
            </a:r>
            <a:r>
              <a:rPr lang="ru-RU" sz="1400" dirty="0" err="1"/>
              <a:t>токсокароз</a:t>
            </a:r>
            <a:r>
              <a:rPr lang="ru-RU" sz="1400" dirty="0"/>
              <a:t> </a:t>
            </a:r>
            <a:r>
              <a:rPr lang="ru-RU" sz="1400" dirty="0" err="1"/>
              <a:t>проявляється</a:t>
            </a:r>
            <a:r>
              <a:rPr lang="ru-RU" sz="1400" dirty="0"/>
              <a:t> </a:t>
            </a:r>
            <a:r>
              <a:rPr lang="ru-RU" sz="1400" dirty="0" err="1"/>
              <a:t>рецидивуючою</a:t>
            </a:r>
            <a:r>
              <a:rPr lang="ru-RU" sz="1400" dirty="0"/>
              <a:t> лихоманкою </a:t>
            </a:r>
            <a:r>
              <a:rPr lang="ru-RU" sz="1400" dirty="0" err="1"/>
              <a:t>протягом</a:t>
            </a:r>
            <a:r>
              <a:rPr lang="ru-RU" sz="1400" dirty="0"/>
              <a:t> </a:t>
            </a:r>
            <a:r>
              <a:rPr lang="ru-RU" sz="1400" dirty="0" err="1"/>
              <a:t>кількох</a:t>
            </a:r>
            <a:r>
              <a:rPr lang="ru-RU" sz="1400" dirty="0"/>
              <a:t> </a:t>
            </a:r>
            <a:r>
              <a:rPr lang="ru-RU" sz="1400" dirty="0" err="1"/>
              <a:t>тижнів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навіть</a:t>
            </a:r>
            <a:r>
              <a:rPr lang="ru-RU" sz="1400" dirty="0"/>
              <a:t> </a:t>
            </a:r>
            <a:r>
              <a:rPr lang="ru-RU" sz="1400" dirty="0" err="1"/>
              <a:t>місяців</a:t>
            </a:r>
            <a:r>
              <a:rPr lang="ru-RU" sz="1400" dirty="0"/>
              <a:t>. Температура </a:t>
            </a:r>
            <a:r>
              <a:rPr lang="ru-RU" sz="1400" dirty="0" err="1"/>
              <a:t>частіше</a:t>
            </a:r>
            <a:r>
              <a:rPr lang="ru-RU" sz="1400" dirty="0"/>
              <a:t> </a:t>
            </a:r>
            <a:r>
              <a:rPr lang="ru-RU" sz="1400" dirty="0" err="1"/>
              <a:t>субфебрильна</a:t>
            </a:r>
            <a:r>
              <a:rPr lang="ru-RU" sz="1400" dirty="0"/>
              <a:t>, </a:t>
            </a:r>
            <a:r>
              <a:rPr lang="ru-RU" sz="1400" dirty="0" err="1"/>
              <a:t>рідше</a:t>
            </a:r>
            <a:r>
              <a:rPr lang="ru-RU" sz="1400" dirty="0"/>
              <a:t> - </a:t>
            </a:r>
            <a:r>
              <a:rPr lang="ru-RU" sz="1400" dirty="0" err="1"/>
              <a:t>фебрильна</a:t>
            </a:r>
            <a:r>
              <a:rPr lang="ru-RU" sz="1400" dirty="0"/>
              <a:t>. </a:t>
            </a:r>
            <a:r>
              <a:rPr lang="ru-RU" sz="1400" dirty="0" err="1"/>
              <a:t>Можливе</a:t>
            </a:r>
            <a:r>
              <a:rPr lang="ru-RU" sz="1400" dirty="0"/>
              <a:t> </a:t>
            </a:r>
            <a:r>
              <a:rPr lang="ru-RU" sz="1400" dirty="0" err="1"/>
              <a:t>ураження</a:t>
            </a:r>
            <a:r>
              <a:rPr lang="ru-RU" sz="1400" dirty="0"/>
              <a:t> </a:t>
            </a:r>
            <a:r>
              <a:rPr lang="ru-RU" sz="1400" dirty="0" err="1"/>
              <a:t>легень</a:t>
            </a:r>
            <a:r>
              <a:rPr lang="ru-RU" sz="1400" dirty="0"/>
              <a:t> у </a:t>
            </a:r>
            <a:r>
              <a:rPr lang="ru-RU" sz="1400" dirty="0" err="1"/>
              <a:t>вигляді</a:t>
            </a:r>
            <a:r>
              <a:rPr lang="ru-RU" sz="1400" dirty="0"/>
              <a:t> </a:t>
            </a:r>
            <a:r>
              <a:rPr lang="ru-RU" sz="1400" dirty="0" err="1"/>
              <a:t>бронхітів</a:t>
            </a:r>
            <a:r>
              <a:rPr lang="ru-RU" sz="1400" dirty="0"/>
              <a:t>, </a:t>
            </a:r>
            <a:r>
              <a:rPr lang="ru-RU" sz="1400" dirty="0" err="1"/>
              <a:t>бронхопневмоній</a:t>
            </a:r>
            <a:r>
              <a:rPr lang="ru-RU" sz="1400" dirty="0"/>
              <a:t>, </a:t>
            </a:r>
            <a:r>
              <a:rPr lang="ru-RU" sz="1400" dirty="0" err="1"/>
              <a:t>рідко</a:t>
            </a:r>
            <a:r>
              <a:rPr lang="ru-RU" sz="1400" dirty="0"/>
              <a:t> </a:t>
            </a:r>
            <a:r>
              <a:rPr lang="ru-RU" sz="1400" dirty="0" err="1"/>
              <a:t>бронхіальна</a:t>
            </a:r>
            <a:r>
              <a:rPr lang="ru-RU" sz="1400" dirty="0"/>
              <a:t> астма. На </a:t>
            </a:r>
            <a:r>
              <a:rPr lang="ru-RU" sz="1400" dirty="0" err="1"/>
              <a:t>рентгенограмах</a:t>
            </a:r>
            <a:r>
              <a:rPr lang="ru-RU" sz="1400" dirty="0"/>
              <a:t> легких таких </a:t>
            </a:r>
            <a:r>
              <a:rPr lang="ru-RU" sz="1400" dirty="0" err="1"/>
              <a:t>пацієнтів</a:t>
            </a:r>
            <a:r>
              <a:rPr lang="ru-RU" sz="1400" dirty="0"/>
              <a:t> </a:t>
            </a:r>
            <a:r>
              <a:rPr lang="ru-RU" sz="1400" dirty="0" err="1"/>
              <a:t>виявляються</a:t>
            </a:r>
            <a:r>
              <a:rPr lang="ru-RU" sz="1400" dirty="0"/>
              <a:t> </a:t>
            </a:r>
            <a:r>
              <a:rPr lang="ru-RU" sz="1400" dirty="0" err="1"/>
              <a:t>множинні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поодинокі</a:t>
            </a:r>
            <a:r>
              <a:rPr lang="ru-RU" sz="1400" dirty="0"/>
              <a:t> </a:t>
            </a:r>
            <a:r>
              <a:rPr lang="ru-RU" sz="1400" dirty="0" err="1"/>
              <a:t>інфільтрати</a:t>
            </a:r>
            <a:r>
              <a:rPr lang="ru-RU" sz="1400" dirty="0"/>
              <a:t>, </a:t>
            </a:r>
            <a:r>
              <a:rPr lang="ru-RU" sz="1400" dirty="0" err="1"/>
              <a:t>спостерігається</a:t>
            </a:r>
            <a:r>
              <a:rPr lang="ru-RU" sz="1400" dirty="0"/>
              <a:t> </a:t>
            </a:r>
            <a:r>
              <a:rPr lang="ru-RU" sz="1400" dirty="0" err="1"/>
              <a:t>посилення</a:t>
            </a:r>
            <a:r>
              <a:rPr lang="ru-RU" sz="1400" dirty="0"/>
              <a:t> </a:t>
            </a:r>
            <a:r>
              <a:rPr lang="ru-RU" sz="1400" dirty="0" err="1"/>
              <a:t>легеневого</a:t>
            </a:r>
            <a:r>
              <a:rPr lang="ru-RU" sz="1400" dirty="0"/>
              <a:t> </a:t>
            </a:r>
            <a:r>
              <a:rPr lang="ru-RU" sz="1400" dirty="0" err="1"/>
              <a:t>малюнка</a:t>
            </a:r>
            <a:r>
              <a:rPr lang="ru-RU" sz="1400" dirty="0"/>
              <a:t>. Часто </a:t>
            </a:r>
            <a:r>
              <a:rPr lang="ru-RU" sz="1400" dirty="0" err="1"/>
              <a:t>визначається</a:t>
            </a:r>
            <a:r>
              <a:rPr lang="ru-RU" sz="1400" dirty="0"/>
              <a:t> </a:t>
            </a:r>
            <a:r>
              <a:rPr lang="ru-RU" sz="1400" dirty="0" err="1"/>
              <a:t>збільшення</a:t>
            </a:r>
            <a:r>
              <a:rPr lang="ru-RU" sz="1400" dirty="0"/>
              <a:t> </a:t>
            </a:r>
            <a:r>
              <a:rPr lang="ru-RU" sz="1400" dirty="0" err="1"/>
              <a:t>печінки</a:t>
            </a:r>
            <a:r>
              <a:rPr lang="ru-RU" sz="1400" dirty="0"/>
              <a:t>, </a:t>
            </a:r>
            <a:r>
              <a:rPr lang="ru-RU" sz="1400" dirty="0" err="1"/>
              <a:t>рідше</a:t>
            </a:r>
            <a:r>
              <a:rPr lang="ru-RU" sz="1400" dirty="0"/>
              <a:t> </a:t>
            </a:r>
            <a:r>
              <a:rPr lang="ru-RU" sz="1400" dirty="0" err="1"/>
              <a:t>збільшення</a:t>
            </a:r>
            <a:r>
              <a:rPr lang="ru-RU" sz="1400" dirty="0"/>
              <a:t> </a:t>
            </a:r>
            <a:r>
              <a:rPr lang="ru-RU" sz="1400" dirty="0" err="1"/>
              <a:t>селезінки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лімфатичних</a:t>
            </a:r>
            <a:r>
              <a:rPr lang="ru-RU" sz="1400" dirty="0"/>
              <a:t> </a:t>
            </a:r>
            <a:r>
              <a:rPr lang="ru-RU" sz="1400" dirty="0" err="1"/>
              <a:t>вузлів</a:t>
            </a:r>
            <a:r>
              <a:rPr lang="ru-RU" sz="1400" dirty="0"/>
              <a:t>. </a:t>
            </a:r>
            <a:r>
              <a:rPr lang="ru-RU" sz="1400" dirty="0" err="1"/>
              <a:t>Можлива</a:t>
            </a:r>
            <a:r>
              <a:rPr lang="ru-RU" sz="1400" dirty="0"/>
              <a:t> </a:t>
            </a:r>
            <a:r>
              <a:rPr lang="ru-RU" sz="1400" dirty="0" err="1"/>
              <a:t>еритематозний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уртикарний</a:t>
            </a:r>
            <a:r>
              <a:rPr lang="ru-RU" sz="1400" dirty="0"/>
              <a:t> </a:t>
            </a:r>
            <a:r>
              <a:rPr lang="ru-RU" sz="1400" dirty="0" err="1"/>
              <a:t>висип</a:t>
            </a:r>
            <a:r>
              <a:rPr lang="ru-RU" sz="1400" dirty="0"/>
              <a:t> на </a:t>
            </a:r>
            <a:r>
              <a:rPr lang="ru-RU" sz="1400" dirty="0" err="1"/>
              <a:t>шкірі</a:t>
            </a:r>
            <a:r>
              <a:rPr lang="ru-RU" sz="1400" dirty="0"/>
              <a:t>. При </a:t>
            </a:r>
            <a:r>
              <a:rPr lang="ru-RU" sz="1400" dirty="0" err="1"/>
              <a:t>ураженні</a:t>
            </a:r>
            <a:r>
              <a:rPr lang="ru-RU" sz="1400" dirty="0"/>
              <a:t> </a:t>
            </a:r>
            <a:r>
              <a:rPr lang="ru-RU" sz="1400" dirty="0" err="1"/>
              <a:t>центральної</a:t>
            </a:r>
            <a:r>
              <a:rPr lang="ru-RU" sz="1400" dirty="0"/>
              <a:t> </a:t>
            </a:r>
            <a:r>
              <a:rPr lang="ru-RU" sz="1400" dirty="0" err="1"/>
              <a:t>нервової</a:t>
            </a:r>
            <a:r>
              <a:rPr lang="ru-RU" sz="1400" dirty="0"/>
              <a:t> </a:t>
            </a:r>
            <a:r>
              <a:rPr lang="ru-RU" sz="1400" dirty="0" err="1"/>
              <a:t>системи</a:t>
            </a:r>
            <a:r>
              <a:rPr lang="ru-RU" sz="1400" dirty="0"/>
              <a:t> </a:t>
            </a:r>
            <a:r>
              <a:rPr lang="ru-RU" sz="1400" dirty="0" err="1"/>
              <a:t>можуть</a:t>
            </a:r>
            <a:r>
              <a:rPr lang="ru-RU" sz="1400" dirty="0"/>
              <a:t> </a:t>
            </a:r>
            <a:r>
              <a:rPr lang="ru-RU" sz="1400" dirty="0" err="1"/>
              <a:t>виникати</a:t>
            </a:r>
            <a:r>
              <a:rPr lang="ru-RU" sz="1400" dirty="0"/>
              <a:t> </a:t>
            </a:r>
            <a:r>
              <a:rPr lang="ru-RU" sz="1400" dirty="0" err="1"/>
              <a:t>судоми</a:t>
            </a:r>
            <a:r>
              <a:rPr lang="ru-RU" sz="1400" dirty="0"/>
              <a:t>, </a:t>
            </a:r>
            <a:r>
              <a:rPr lang="ru-RU" sz="1400" dirty="0" err="1"/>
              <a:t>епілептиформні</a:t>
            </a:r>
            <a:r>
              <a:rPr lang="ru-RU" sz="1400" dirty="0"/>
              <a:t> припадки, </a:t>
            </a:r>
            <a:r>
              <a:rPr lang="ru-RU" sz="1400" dirty="0" err="1"/>
              <a:t>парези</a:t>
            </a:r>
            <a:r>
              <a:rPr lang="ru-RU" sz="1400" dirty="0"/>
              <a:t> та </a:t>
            </a:r>
            <a:r>
              <a:rPr lang="ru-RU" sz="1400" dirty="0" err="1"/>
              <a:t>паралічі</a:t>
            </a:r>
            <a:r>
              <a:rPr lang="ru-RU" sz="1400" dirty="0"/>
              <a:t>, </a:t>
            </a:r>
            <a:r>
              <a:rPr lang="ru-RU" sz="1400" dirty="0" err="1"/>
              <a:t>зміни</a:t>
            </a:r>
            <a:r>
              <a:rPr lang="ru-RU" sz="1400" dirty="0"/>
              <a:t> </a:t>
            </a:r>
            <a:r>
              <a:rPr lang="ru-RU" sz="1400" dirty="0" err="1"/>
              <a:t>поведінки</a:t>
            </a:r>
            <a:r>
              <a:rPr lang="ru-RU" sz="1400" dirty="0"/>
              <a:t>. </a:t>
            </a:r>
            <a:r>
              <a:rPr lang="ru-RU" sz="1400" dirty="0" err="1"/>
              <a:t>Еозинофілія</a:t>
            </a:r>
            <a:r>
              <a:rPr lang="ru-RU" sz="1400" dirty="0"/>
              <a:t> - </a:t>
            </a:r>
            <a:r>
              <a:rPr lang="ru-RU" sz="1400" dirty="0" err="1"/>
              <a:t>найбільш</a:t>
            </a:r>
            <a:r>
              <a:rPr lang="ru-RU" sz="1400" dirty="0"/>
              <a:t> </a:t>
            </a:r>
            <a:r>
              <a:rPr lang="ru-RU" sz="1400" dirty="0" err="1"/>
              <a:t>постійна</a:t>
            </a:r>
            <a:r>
              <a:rPr lang="ru-RU" sz="1400" dirty="0"/>
              <a:t> </a:t>
            </a:r>
            <a:r>
              <a:rPr lang="ru-RU" sz="1400" dirty="0" err="1"/>
              <a:t>ознака</a:t>
            </a:r>
            <a:r>
              <a:rPr lang="ru-RU" sz="1400" dirty="0"/>
              <a:t> </a:t>
            </a:r>
            <a:r>
              <a:rPr lang="ru-RU" sz="1400" dirty="0" err="1"/>
              <a:t>токсокароза</a:t>
            </a:r>
            <a:r>
              <a:rPr lang="ru-RU" sz="1400" dirty="0"/>
              <a:t>, часто </a:t>
            </a:r>
            <a:r>
              <a:rPr lang="ru-RU" sz="1400" dirty="0" err="1"/>
              <a:t>супроводжується</a:t>
            </a:r>
            <a:r>
              <a:rPr lang="ru-RU" sz="1400" dirty="0"/>
              <a:t> лейкоцитозом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підвищенням</a:t>
            </a:r>
            <a:r>
              <a:rPr lang="ru-RU" sz="1400" dirty="0"/>
              <a:t> ШОЕ. При </a:t>
            </a:r>
            <a:r>
              <a:rPr lang="ru-RU" sz="1400" dirty="0" err="1"/>
              <a:t>біохімічному</a:t>
            </a:r>
            <a:r>
              <a:rPr lang="ru-RU" sz="1400" dirty="0"/>
              <a:t> </a:t>
            </a:r>
            <a:r>
              <a:rPr lang="ru-RU" sz="1400" dirty="0" err="1"/>
              <a:t>дослідженні</a:t>
            </a:r>
            <a:r>
              <a:rPr lang="ru-RU" sz="1400" dirty="0"/>
              <a:t> </a:t>
            </a:r>
            <a:r>
              <a:rPr lang="ru-RU" sz="1400" dirty="0" err="1"/>
              <a:t>крові</a:t>
            </a:r>
            <a:r>
              <a:rPr lang="ru-RU" sz="1400" dirty="0"/>
              <a:t> </a:t>
            </a:r>
            <a:r>
              <a:rPr lang="ru-RU" sz="1400" dirty="0" err="1"/>
              <a:t>відзначається</a:t>
            </a:r>
            <a:r>
              <a:rPr lang="ru-RU" sz="1400" dirty="0"/>
              <a:t> </a:t>
            </a:r>
            <a:r>
              <a:rPr lang="ru-RU" sz="1400" dirty="0" err="1"/>
              <a:t>помірне</a:t>
            </a:r>
            <a:r>
              <a:rPr lang="ru-RU" sz="1400" dirty="0"/>
              <a:t> </a:t>
            </a:r>
            <a:r>
              <a:rPr lang="ru-RU" sz="1400" dirty="0" err="1"/>
              <a:t>збільшення</a:t>
            </a:r>
            <a:r>
              <a:rPr lang="ru-RU" sz="1400" dirty="0"/>
              <a:t> </a:t>
            </a:r>
            <a:r>
              <a:rPr lang="ru-RU" sz="1400" dirty="0" err="1"/>
              <a:t>вмісту</a:t>
            </a:r>
            <a:r>
              <a:rPr lang="ru-RU" sz="1400" dirty="0"/>
              <a:t> </a:t>
            </a:r>
            <a:r>
              <a:rPr lang="ru-RU" sz="1400" dirty="0" err="1"/>
              <a:t>білірубіну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невелике</a:t>
            </a:r>
            <a:r>
              <a:rPr lang="ru-RU" sz="1400" dirty="0"/>
              <a:t> </a:t>
            </a:r>
            <a:r>
              <a:rPr lang="ru-RU" sz="1400" dirty="0" err="1"/>
              <a:t>підвищення</a:t>
            </a:r>
            <a:r>
              <a:rPr lang="ru-RU" sz="1400" dirty="0"/>
              <a:t> </a:t>
            </a:r>
            <a:r>
              <a:rPr lang="ru-RU" sz="1400" dirty="0" err="1"/>
              <a:t>активності</a:t>
            </a:r>
            <a:r>
              <a:rPr lang="ru-RU" sz="1400" dirty="0"/>
              <a:t> </a:t>
            </a:r>
            <a:r>
              <a:rPr lang="ru-RU" sz="1400" dirty="0" err="1"/>
              <a:t>печінкових</a:t>
            </a:r>
            <a:r>
              <a:rPr lang="ru-RU" sz="1400" dirty="0"/>
              <a:t> </a:t>
            </a:r>
            <a:r>
              <a:rPr lang="ru-RU" sz="1400" dirty="0" err="1"/>
              <a:t>ферментів</a:t>
            </a:r>
            <a:r>
              <a:rPr lang="ru-RU" sz="1400" dirty="0"/>
              <a:t>. При </a:t>
            </a:r>
            <a:r>
              <a:rPr lang="ru-RU" sz="1400" dirty="0" err="1"/>
              <a:t>зараженні</a:t>
            </a:r>
            <a:r>
              <a:rPr lang="ru-RU" sz="1400" dirty="0"/>
              <a:t> </a:t>
            </a:r>
            <a:r>
              <a:rPr lang="ru-RU" sz="1400" dirty="0" err="1"/>
              <a:t>людини</a:t>
            </a:r>
            <a:r>
              <a:rPr lang="ru-RU" sz="1400" dirty="0"/>
              <a:t> невеликою </a:t>
            </a:r>
            <a:r>
              <a:rPr lang="ru-RU" sz="1400" dirty="0" err="1"/>
              <a:t>кількістю</a:t>
            </a:r>
            <a:r>
              <a:rPr lang="ru-RU" sz="1400" dirty="0"/>
              <a:t> личинок </a:t>
            </a:r>
            <a:r>
              <a:rPr lang="ru-RU" sz="1400" dirty="0" err="1"/>
              <a:t>токсокар</a:t>
            </a:r>
            <a:r>
              <a:rPr lang="ru-RU" sz="1400" dirty="0"/>
              <a:t> </a:t>
            </a:r>
            <a:r>
              <a:rPr lang="ru-RU" sz="1400" dirty="0" err="1"/>
              <a:t>розвивається</a:t>
            </a:r>
            <a:r>
              <a:rPr lang="ru-RU" sz="1400" dirty="0"/>
              <a:t> </a:t>
            </a:r>
            <a:r>
              <a:rPr lang="ru-RU" sz="1400" dirty="0" err="1"/>
              <a:t>очний</a:t>
            </a:r>
            <a:r>
              <a:rPr lang="ru-RU" sz="1400" dirty="0"/>
              <a:t> </a:t>
            </a:r>
            <a:r>
              <a:rPr lang="ru-RU" sz="1400" dirty="0" err="1"/>
              <a:t>токсокароз</a:t>
            </a:r>
            <a:r>
              <a:rPr lang="ru-RU" sz="1400" dirty="0"/>
              <a:t>. При очному </a:t>
            </a:r>
            <a:r>
              <a:rPr lang="ru-RU" sz="1400" dirty="0" err="1"/>
              <a:t>токсокарозі</a:t>
            </a:r>
            <a:r>
              <a:rPr lang="ru-RU" sz="1400" dirty="0"/>
              <a:t> </a:t>
            </a:r>
            <a:r>
              <a:rPr lang="ru-RU" sz="1400" dirty="0" err="1"/>
              <a:t>розвиваються</a:t>
            </a:r>
            <a:r>
              <a:rPr lang="ru-RU" sz="1400" dirty="0"/>
              <a:t> </a:t>
            </a:r>
            <a:r>
              <a:rPr lang="ru-RU" sz="1400" dirty="0" err="1"/>
              <a:t>гранульоми</a:t>
            </a:r>
            <a:r>
              <a:rPr lang="ru-RU" sz="1400" dirty="0"/>
              <a:t>, </a:t>
            </a:r>
            <a:r>
              <a:rPr lang="ru-RU" sz="1400" dirty="0" err="1"/>
              <a:t>увеїт</a:t>
            </a:r>
            <a:r>
              <a:rPr lang="ru-RU" sz="1400" dirty="0"/>
              <a:t>, </a:t>
            </a:r>
            <a:r>
              <a:rPr lang="ru-RU" sz="1400" dirty="0" err="1"/>
              <a:t>хронічний</a:t>
            </a:r>
            <a:r>
              <a:rPr lang="ru-RU" sz="1400" dirty="0"/>
              <a:t> </a:t>
            </a:r>
            <a:r>
              <a:rPr lang="ru-RU" sz="1400" dirty="0" err="1"/>
              <a:t>ендофтальміт</a:t>
            </a:r>
            <a:r>
              <a:rPr lang="ru-RU" sz="1400" dirty="0"/>
              <a:t>, </a:t>
            </a:r>
            <a:r>
              <a:rPr lang="ru-RU" sz="1400" dirty="0" err="1"/>
              <a:t>абсцес</a:t>
            </a:r>
            <a:r>
              <a:rPr lang="ru-RU" sz="1400" dirty="0"/>
              <a:t> в </a:t>
            </a:r>
            <a:r>
              <a:rPr lang="ru-RU" sz="1400" dirty="0" err="1"/>
              <a:t>склоподібному</a:t>
            </a:r>
            <a:r>
              <a:rPr lang="ru-RU" sz="1400" dirty="0"/>
              <a:t> </a:t>
            </a:r>
            <a:r>
              <a:rPr lang="ru-RU" sz="1400" dirty="0" err="1"/>
              <a:t>тілі</a:t>
            </a:r>
            <a:r>
              <a:rPr lang="ru-RU" sz="1400" dirty="0"/>
              <a:t>, неврит </a:t>
            </a:r>
            <a:r>
              <a:rPr lang="ru-RU" sz="1400" dirty="0" err="1"/>
              <a:t>зорового</a:t>
            </a:r>
            <a:r>
              <a:rPr lang="ru-RU" sz="1400" dirty="0"/>
              <a:t> нерва, кератит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наявність</a:t>
            </a:r>
            <a:r>
              <a:rPr lang="ru-RU" sz="1400" dirty="0"/>
              <a:t> </a:t>
            </a:r>
            <a:r>
              <a:rPr lang="ru-RU" sz="1400" dirty="0" err="1"/>
              <a:t>мігруючих</a:t>
            </a:r>
            <a:r>
              <a:rPr lang="ru-RU" sz="1400" dirty="0"/>
              <a:t> личинок в </a:t>
            </a:r>
            <a:r>
              <a:rPr lang="ru-RU" sz="1400" dirty="0" err="1"/>
              <a:t>склоподібному</a:t>
            </a:r>
            <a:r>
              <a:rPr lang="ru-RU" sz="1400" dirty="0"/>
              <a:t> </a:t>
            </a:r>
            <a:r>
              <a:rPr lang="ru-RU" sz="1400" dirty="0" err="1"/>
              <a:t>тілі</a:t>
            </a:r>
            <a:r>
              <a:rPr lang="ru-RU" sz="1400" dirty="0"/>
              <a:t>. </a:t>
            </a:r>
          </a:p>
          <a:p>
            <a:pPr algn="just"/>
            <a:r>
              <a:rPr lang="ru-RU" sz="1400" dirty="0" err="1"/>
              <a:t>Ускладнення</a:t>
            </a:r>
            <a:r>
              <a:rPr lang="ru-RU" sz="1400" dirty="0"/>
              <a:t>. При </a:t>
            </a:r>
            <a:r>
              <a:rPr lang="ru-RU" sz="1400" dirty="0" err="1"/>
              <a:t>міграції</a:t>
            </a:r>
            <a:r>
              <a:rPr lang="ru-RU" sz="1400" dirty="0"/>
              <a:t> личинок </a:t>
            </a:r>
            <a:r>
              <a:rPr lang="ru-RU" sz="1400" dirty="0" err="1"/>
              <a:t>токсокар</a:t>
            </a:r>
            <a:r>
              <a:rPr lang="ru-RU" sz="1400" dirty="0"/>
              <a:t> в </a:t>
            </a:r>
            <a:r>
              <a:rPr lang="ru-RU" sz="1400" dirty="0" err="1"/>
              <a:t>головний</a:t>
            </a:r>
            <a:r>
              <a:rPr lang="ru-RU" sz="1400" dirty="0"/>
              <a:t> </a:t>
            </a:r>
            <a:r>
              <a:rPr lang="ru-RU" sz="1400" dirty="0" err="1"/>
              <a:t>мозок</a:t>
            </a:r>
            <a:r>
              <a:rPr lang="ru-RU" sz="1400" dirty="0"/>
              <a:t> </a:t>
            </a:r>
            <a:r>
              <a:rPr lang="ru-RU" sz="1400" dirty="0" err="1"/>
              <a:t>можливі</a:t>
            </a:r>
            <a:r>
              <a:rPr lang="ru-RU" sz="1400" dirty="0"/>
              <a:t> </a:t>
            </a:r>
            <a:r>
              <a:rPr lang="ru-RU" sz="1400" dirty="0" err="1"/>
              <a:t>епілептиформні</a:t>
            </a:r>
            <a:r>
              <a:rPr lang="ru-RU" sz="1400" dirty="0"/>
              <a:t> припадки, </a:t>
            </a:r>
            <a:r>
              <a:rPr lang="ru-RU" sz="1400" dirty="0" err="1"/>
              <a:t>парези</a:t>
            </a:r>
            <a:r>
              <a:rPr lang="ru-RU" sz="1400" dirty="0"/>
              <a:t>, </a:t>
            </a:r>
            <a:r>
              <a:rPr lang="ru-RU" sz="1400" dirty="0" err="1"/>
              <a:t>паралічі</a:t>
            </a:r>
            <a:r>
              <a:rPr lang="ru-RU" sz="1400" dirty="0"/>
              <a:t>. При </a:t>
            </a:r>
            <a:r>
              <a:rPr lang="ru-RU" sz="1400" dirty="0" err="1"/>
              <a:t>ураженні</a:t>
            </a:r>
            <a:r>
              <a:rPr lang="ru-RU" sz="1400" dirty="0"/>
              <a:t> </a:t>
            </a:r>
            <a:r>
              <a:rPr lang="ru-RU" sz="1400" dirty="0" err="1"/>
              <a:t>зорового</a:t>
            </a:r>
            <a:r>
              <a:rPr lang="ru-RU" sz="1400" dirty="0"/>
              <a:t> нерва 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настати</a:t>
            </a:r>
            <a:r>
              <a:rPr lang="ru-RU" sz="1400" dirty="0"/>
              <a:t> </a:t>
            </a:r>
            <a:r>
              <a:rPr lang="ru-RU" sz="1400" dirty="0" err="1"/>
              <a:t>сліпота</a:t>
            </a:r>
            <a:r>
              <a:rPr lang="ru-RU" sz="1400" dirty="0"/>
              <a:t>. </a:t>
            </a:r>
          </a:p>
          <a:p>
            <a:pPr algn="just"/>
            <a:r>
              <a:rPr lang="ru-RU" sz="1400" dirty="0" err="1"/>
              <a:t>Специфічна</a:t>
            </a:r>
            <a:r>
              <a:rPr lang="ru-RU" sz="1400" dirty="0"/>
              <a:t> </a:t>
            </a:r>
            <a:r>
              <a:rPr lang="ru-RU" sz="1400" dirty="0" err="1"/>
              <a:t>діагностика</a:t>
            </a:r>
            <a:r>
              <a:rPr lang="ru-RU" sz="1400" dirty="0"/>
              <a:t> </a:t>
            </a:r>
            <a:r>
              <a:rPr lang="ru-RU" sz="1400" dirty="0" err="1"/>
              <a:t>встановлюється</a:t>
            </a:r>
            <a:r>
              <a:rPr lang="ru-RU" sz="1400" dirty="0"/>
              <a:t> на </a:t>
            </a:r>
            <a:r>
              <a:rPr lang="ru-RU" sz="1400" dirty="0" err="1"/>
              <a:t>підставі</a:t>
            </a:r>
            <a:r>
              <a:rPr lang="ru-RU" sz="1400" dirty="0"/>
              <a:t> </a:t>
            </a:r>
            <a:r>
              <a:rPr lang="ru-RU" sz="1400" dirty="0" err="1"/>
              <a:t>гістологічного</a:t>
            </a:r>
            <a:r>
              <a:rPr lang="ru-RU" sz="1400" dirty="0"/>
              <a:t> </a:t>
            </a:r>
            <a:r>
              <a:rPr lang="ru-RU" sz="1400" dirty="0" err="1"/>
              <a:t>дослідження</a:t>
            </a:r>
            <a:r>
              <a:rPr lang="ru-RU" sz="1400" dirty="0"/>
              <a:t> </a:t>
            </a:r>
            <a:r>
              <a:rPr lang="ru-RU" sz="1400" dirty="0" err="1"/>
              <a:t>біоптатів</a:t>
            </a:r>
            <a:r>
              <a:rPr lang="ru-RU" sz="1400" dirty="0"/>
              <a:t> </a:t>
            </a:r>
            <a:r>
              <a:rPr lang="ru-RU" sz="1400" dirty="0" err="1"/>
              <a:t>уражених</a:t>
            </a:r>
            <a:r>
              <a:rPr lang="ru-RU" sz="1400" dirty="0"/>
              <a:t> тканин. Для </a:t>
            </a:r>
            <a:r>
              <a:rPr lang="ru-RU" sz="1400" dirty="0" err="1"/>
              <a:t>серологічної</a:t>
            </a:r>
            <a:r>
              <a:rPr lang="ru-RU" sz="1400" dirty="0"/>
              <a:t> </a:t>
            </a:r>
            <a:r>
              <a:rPr lang="ru-RU" sz="1400" dirty="0" err="1"/>
              <a:t>діагностики</a:t>
            </a:r>
            <a:r>
              <a:rPr lang="ru-RU" sz="1400" dirty="0"/>
              <a:t> </a:t>
            </a:r>
            <a:r>
              <a:rPr lang="ru-RU" sz="1400" dirty="0" err="1"/>
              <a:t>використовують</a:t>
            </a:r>
            <a:r>
              <a:rPr lang="ru-RU" sz="1400" dirty="0"/>
              <a:t> метод </a:t>
            </a:r>
            <a:r>
              <a:rPr lang="ru-RU" sz="1400" dirty="0" err="1"/>
              <a:t>імуноферментного</a:t>
            </a:r>
            <a:r>
              <a:rPr lang="ru-RU" sz="1400" dirty="0"/>
              <a:t> </a:t>
            </a:r>
            <a:r>
              <a:rPr lang="ru-RU" sz="1400" dirty="0" err="1"/>
              <a:t>аналізу</a:t>
            </a:r>
            <a:r>
              <a:rPr lang="ru-RU" sz="1400" dirty="0"/>
              <a:t>. </a:t>
            </a:r>
          </a:p>
          <a:p>
            <a:pPr algn="just"/>
            <a:r>
              <a:rPr lang="ru-RU" sz="1400" dirty="0" err="1" smtClean="0"/>
              <a:t>Лікування</a:t>
            </a:r>
            <a:r>
              <a:rPr lang="ru-RU" sz="1400" dirty="0"/>
              <a:t>. </a:t>
            </a:r>
            <a:r>
              <a:rPr lang="ru-RU" sz="1400" dirty="0" err="1"/>
              <a:t>Використовують</a:t>
            </a:r>
            <a:r>
              <a:rPr lang="ru-RU" sz="1400" dirty="0"/>
              <a:t> </a:t>
            </a:r>
            <a:r>
              <a:rPr lang="ru-RU" sz="1400" dirty="0" err="1"/>
              <a:t>альбендазол</a:t>
            </a:r>
            <a:r>
              <a:rPr lang="ru-RU" sz="1400" dirty="0"/>
              <a:t> (10 мг / кг </a:t>
            </a:r>
            <a:r>
              <a:rPr lang="ru-RU" sz="1400" dirty="0" err="1"/>
              <a:t>маси</a:t>
            </a:r>
            <a:r>
              <a:rPr lang="ru-RU" sz="1400" dirty="0"/>
              <a:t> хворого) </a:t>
            </a:r>
            <a:r>
              <a:rPr lang="ru-RU" sz="1400" dirty="0" err="1"/>
              <a:t>протягом</a:t>
            </a:r>
            <a:r>
              <a:rPr lang="ru-RU" sz="1400" dirty="0"/>
              <a:t> 10 -20 </a:t>
            </a:r>
            <a:r>
              <a:rPr lang="ru-RU" sz="1400" dirty="0" err="1"/>
              <a:t>днів</a:t>
            </a:r>
            <a:r>
              <a:rPr lang="ru-RU" sz="1400" dirty="0"/>
              <a:t>. </a:t>
            </a:r>
            <a:r>
              <a:rPr lang="ru-RU" sz="1400" dirty="0" err="1"/>
              <a:t>Дитразин</a:t>
            </a:r>
            <a:r>
              <a:rPr lang="ru-RU" sz="1400" dirty="0"/>
              <a:t> цитрат </a:t>
            </a:r>
            <a:r>
              <a:rPr lang="ru-RU" sz="1400" dirty="0" err="1"/>
              <a:t>призначають</a:t>
            </a:r>
            <a:r>
              <a:rPr lang="ru-RU" sz="1400" dirty="0"/>
              <a:t> 3 мг / кг </a:t>
            </a:r>
            <a:r>
              <a:rPr lang="ru-RU" sz="1400" dirty="0" err="1"/>
              <a:t>маси</a:t>
            </a:r>
            <a:r>
              <a:rPr lang="ru-RU" sz="1400" dirty="0"/>
              <a:t> </a:t>
            </a:r>
            <a:r>
              <a:rPr lang="ru-RU" sz="1400" dirty="0" err="1"/>
              <a:t>тіла</a:t>
            </a:r>
            <a:r>
              <a:rPr lang="ru-RU" sz="1400" dirty="0"/>
              <a:t> на </a:t>
            </a:r>
            <a:r>
              <a:rPr lang="ru-RU" sz="1400" dirty="0" err="1"/>
              <a:t>добу</a:t>
            </a:r>
            <a:r>
              <a:rPr lang="ru-RU" sz="1400" dirty="0"/>
              <a:t> 2-4 </a:t>
            </a:r>
            <a:r>
              <a:rPr lang="ru-RU" sz="1400" dirty="0" err="1"/>
              <a:t>тижні</a:t>
            </a:r>
            <a:r>
              <a:rPr lang="ru-RU" sz="1400" dirty="0"/>
              <a:t>. </a:t>
            </a:r>
            <a:r>
              <a:rPr lang="ru-RU" sz="1400" dirty="0" err="1"/>
              <a:t>Менш</a:t>
            </a:r>
            <a:r>
              <a:rPr lang="ru-RU" sz="1400" dirty="0"/>
              <a:t> </a:t>
            </a:r>
            <a:r>
              <a:rPr lang="ru-RU" sz="1400" dirty="0" err="1"/>
              <a:t>ефективний</a:t>
            </a:r>
            <a:r>
              <a:rPr lang="ru-RU" sz="1400" dirty="0"/>
              <a:t> </a:t>
            </a:r>
            <a:r>
              <a:rPr lang="ru-RU" sz="1400" dirty="0" err="1"/>
              <a:t>мебендазол</a:t>
            </a:r>
            <a:r>
              <a:rPr lang="ru-RU" sz="1400" dirty="0"/>
              <a:t> по 100 мг 2 рази на </a:t>
            </a:r>
            <a:r>
              <a:rPr lang="ru-RU" sz="1400" dirty="0" err="1"/>
              <a:t>добу</a:t>
            </a:r>
            <a:r>
              <a:rPr lang="ru-RU" sz="1400" dirty="0"/>
              <a:t> </a:t>
            </a:r>
            <a:r>
              <a:rPr lang="ru-RU" sz="1400" dirty="0" err="1"/>
              <a:t>протягом</a:t>
            </a:r>
            <a:r>
              <a:rPr lang="ru-RU" sz="1400" dirty="0"/>
              <a:t> 2 -4 </a:t>
            </a:r>
            <a:r>
              <a:rPr lang="ru-RU" sz="1400" dirty="0" err="1"/>
              <a:t>тижнів</a:t>
            </a:r>
            <a:r>
              <a:rPr lang="ru-RU" sz="1400" dirty="0"/>
              <a:t>. </a:t>
            </a:r>
            <a:r>
              <a:rPr lang="ru-RU" sz="1400" dirty="0" err="1"/>
              <a:t>Паралельно</a:t>
            </a:r>
            <a:r>
              <a:rPr lang="ru-RU" sz="1400" dirty="0"/>
              <a:t> </a:t>
            </a:r>
            <a:r>
              <a:rPr lang="ru-RU" sz="1400" dirty="0" err="1"/>
              <a:t>призначають</a:t>
            </a:r>
            <a:r>
              <a:rPr lang="ru-RU" sz="1400" dirty="0"/>
              <a:t> </a:t>
            </a:r>
            <a:r>
              <a:rPr lang="ru-RU" sz="1400" dirty="0" err="1"/>
              <a:t>антигістамінні</a:t>
            </a:r>
            <a:r>
              <a:rPr lang="ru-RU" sz="1400" dirty="0"/>
              <a:t> </a:t>
            </a:r>
            <a:r>
              <a:rPr lang="ru-RU" sz="1400" dirty="0" err="1"/>
              <a:t>засоби</a:t>
            </a:r>
            <a:r>
              <a:rPr lang="ru-RU" sz="1400" dirty="0"/>
              <a:t>. При очному </a:t>
            </a:r>
            <a:r>
              <a:rPr lang="ru-RU" sz="1400" dirty="0" err="1"/>
              <a:t>токсокарозі</a:t>
            </a:r>
            <a:r>
              <a:rPr lang="ru-RU" sz="1400" dirty="0"/>
              <a:t> </a:t>
            </a:r>
            <a:r>
              <a:rPr lang="ru-RU" sz="1400" dirty="0" err="1"/>
              <a:t>використовують</a:t>
            </a:r>
            <a:r>
              <a:rPr lang="ru-RU" sz="1400" dirty="0"/>
              <a:t> </a:t>
            </a:r>
            <a:r>
              <a:rPr lang="ru-RU" sz="1400" dirty="0" err="1"/>
              <a:t>ті</a:t>
            </a:r>
            <a:r>
              <a:rPr lang="ru-RU" sz="1400" dirty="0"/>
              <a:t> ж </a:t>
            </a:r>
            <a:r>
              <a:rPr lang="ru-RU" sz="1400" dirty="0" err="1"/>
              <a:t>схеми</a:t>
            </a:r>
            <a:r>
              <a:rPr lang="ru-RU" sz="1400" dirty="0"/>
              <a:t> </a:t>
            </a:r>
            <a:r>
              <a:rPr lang="ru-RU" sz="1400" dirty="0" err="1"/>
              <a:t>лікування</a:t>
            </a:r>
            <a:r>
              <a:rPr lang="ru-RU" sz="1400" dirty="0"/>
              <a:t>, як </a:t>
            </a:r>
            <a:r>
              <a:rPr lang="ru-RU" sz="1400" dirty="0" err="1"/>
              <a:t>і</a:t>
            </a:r>
            <a:r>
              <a:rPr lang="ru-RU" sz="1400" dirty="0"/>
              <a:t> при </a:t>
            </a:r>
            <a:r>
              <a:rPr lang="ru-RU" sz="1400" dirty="0" err="1"/>
              <a:t>вісцеральному</a:t>
            </a:r>
            <a:r>
              <a:rPr lang="ru-RU" sz="1400" dirty="0"/>
              <a:t>. У </a:t>
            </a:r>
            <a:r>
              <a:rPr lang="ru-RU" sz="1400" dirty="0" err="1"/>
              <a:t>деяких</a:t>
            </a:r>
            <a:r>
              <a:rPr lang="ru-RU" sz="1400" dirty="0"/>
              <a:t> </a:t>
            </a:r>
            <a:r>
              <a:rPr lang="ru-RU" sz="1400" dirty="0" err="1"/>
              <a:t>випадках</a:t>
            </a:r>
            <a:r>
              <a:rPr lang="ru-RU" sz="1400" dirty="0"/>
              <a:t> </a:t>
            </a:r>
            <a:r>
              <a:rPr lang="ru-RU" sz="1400" dirty="0" err="1"/>
              <a:t>використовуються</a:t>
            </a:r>
            <a:r>
              <a:rPr lang="ru-RU" sz="1400" dirty="0"/>
              <a:t> </a:t>
            </a:r>
            <a:r>
              <a:rPr lang="ru-RU" sz="1400" dirty="0" err="1"/>
              <a:t>хірургічні</a:t>
            </a:r>
            <a:r>
              <a:rPr lang="ru-RU" sz="1400" dirty="0"/>
              <a:t> </a:t>
            </a:r>
            <a:r>
              <a:rPr lang="ru-RU" sz="1400" dirty="0" err="1"/>
              <a:t>методи</a:t>
            </a:r>
            <a:r>
              <a:rPr lang="ru-RU" sz="1400" dirty="0"/>
              <a:t>. </a:t>
            </a:r>
            <a:r>
              <a:rPr lang="ru-RU" sz="1400" dirty="0" err="1"/>
              <a:t>Диспансерне</a:t>
            </a:r>
            <a:r>
              <a:rPr lang="ru-RU" sz="1400" dirty="0"/>
              <a:t> </a:t>
            </a:r>
            <a:r>
              <a:rPr lang="ru-RU" sz="1400" dirty="0" err="1"/>
              <a:t>спостереження</a:t>
            </a:r>
            <a:r>
              <a:rPr lang="ru-RU" sz="1400" dirty="0"/>
              <a:t> </a:t>
            </a:r>
            <a:r>
              <a:rPr lang="ru-RU" sz="1400" dirty="0" err="1"/>
              <a:t>проводять</a:t>
            </a:r>
            <a:r>
              <a:rPr lang="ru-RU" sz="1400" dirty="0"/>
              <a:t> 1 </a:t>
            </a:r>
            <a:r>
              <a:rPr lang="ru-RU" sz="1400" dirty="0" err="1"/>
              <a:t>рік</a:t>
            </a:r>
            <a:r>
              <a:rPr lang="ru-RU" sz="1400" dirty="0"/>
              <a:t>. </a:t>
            </a:r>
          </a:p>
          <a:p>
            <a:pPr algn="just"/>
            <a:r>
              <a:rPr lang="ru-RU" sz="1400" dirty="0" err="1"/>
              <a:t>Профілактика</a:t>
            </a:r>
            <a:r>
              <a:rPr lang="ru-RU" sz="1400" dirty="0"/>
              <a:t> та заходи в </a:t>
            </a:r>
            <a:r>
              <a:rPr lang="ru-RU" sz="1400" dirty="0" err="1"/>
              <a:t>осередку</a:t>
            </a:r>
            <a:r>
              <a:rPr lang="ru-RU" sz="1400" dirty="0"/>
              <a:t>. </a:t>
            </a:r>
            <a:r>
              <a:rPr lang="ru-RU" sz="1400" dirty="0" err="1"/>
              <a:t>Проводяться</a:t>
            </a:r>
            <a:r>
              <a:rPr lang="ru-RU" sz="1400" dirty="0"/>
              <a:t> заходи, </a:t>
            </a:r>
            <a:r>
              <a:rPr lang="ru-RU" sz="1400" dirty="0" err="1"/>
              <a:t>спрямовані</a:t>
            </a:r>
            <a:r>
              <a:rPr lang="ru-RU" sz="1400" dirty="0"/>
              <a:t> на </a:t>
            </a:r>
            <a:r>
              <a:rPr lang="ru-RU" sz="1400" dirty="0" err="1"/>
              <a:t>джерело</a:t>
            </a:r>
            <a:r>
              <a:rPr lang="ru-RU" sz="1400" dirty="0"/>
              <a:t> </a:t>
            </a:r>
            <a:r>
              <a:rPr lang="ru-RU" sz="1400" dirty="0" err="1"/>
              <a:t>інвазії</a:t>
            </a:r>
            <a:r>
              <a:rPr lang="ru-RU" sz="1400" dirty="0"/>
              <a:t> (</a:t>
            </a:r>
            <a:r>
              <a:rPr lang="ru-RU" sz="1400" dirty="0" err="1"/>
              <a:t>обстеження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лікування</a:t>
            </a:r>
            <a:r>
              <a:rPr lang="ru-RU" sz="1400" dirty="0"/>
              <a:t> собак, </a:t>
            </a:r>
            <a:r>
              <a:rPr lang="ru-RU" sz="1400" dirty="0" err="1"/>
              <a:t>вилов</a:t>
            </a:r>
            <a:r>
              <a:rPr lang="ru-RU" sz="1400" dirty="0"/>
              <a:t> </a:t>
            </a:r>
            <a:r>
              <a:rPr lang="ru-RU" sz="1400" dirty="0" err="1"/>
              <a:t>бездоглядних</a:t>
            </a:r>
            <a:r>
              <a:rPr lang="ru-RU" sz="1400" dirty="0"/>
              <a:t> собак, </a:t>
            </a:r>
            <a:r>
              <a:rPr lang="ru-RU" sz="1400" dirty="0" err="1"/>
              <a:t>обладнання</a:t>
            </a:r>
            <a:r>
              <a:rPr lang="ru-RU" sz="1400" dirty="0"/>
              <a:t> </a:t>
            </a:r>
            <a:r>
              <a:rPr lang="ru-RU" sz="1400" dirty="0" err="1"/>
              <a:t>спеціальних</a:t>
            </a:r>
            <a:r>
              <a:rPr lang="ru-RU" sz="1400" dirty="0"/>
              <a:t> </a:t>
            </a:r>
            <a:r>
              <a:rPr lang="ru-RU" sz="1400" dirty="0" err="1"/>
              <a:t>майданчиків</a:t>
            </a:r>
            <a:r>
              <a:rPr lang="ru-RU" sz="1400" dirty="0"/>
              <a:t> для </a:t>
            </a:r>
            <a:r>
              <a:rPr lang="ru-RU" sz="1400" dirty="0" err="1"/>
              <a:t>вигулу</a:t>
            </a:r>
            <a:r>
              <a:rPr lang="ru-RU" sz="1400" dirty="0"/>
              <a:t> собак та </a:t>
            </a:r>
            <a:r>
              <a:rPr lang="ru-RU" sz="1400" dirty="0" err="1"/>
              <a:t>ін</a:t>
            </a:r>
            <a:r>
              <a:rPr lang="ru-RU" sz="1400" dirty="0"/>
              <a:t>.). </a:t>
            </a:r>
            <a:r>
              <a:rPr lang="ru-RU" sz="1400" dirty="0" err="1"/>
              <a:t>Дотримання</a:t>
            </a:r>
            <a:r>
              <a:rPr lang="ru-RU" sz="1400" dirty="0"/>
              <a:t> правил </a:t>
            </a:r>
            <a:r>
              <a:rPr lang="ru-RU" sz="1400" dirty="0" err="1"/>
              <a:t>особистої</a:t>
            </a:r>
            <a:r>
              <a:rPr lang="ru-RU" sz="1400" dirty="0"/>
              <a:t> </a:t>
            </a:r>
            <a:r>
              <a:rPr lang="ru-RU" sz="1400" dirty="0" err="1"/>
              <a:t>гігієни</a:t>
            </a:r>
            <a:r>
              <a:rPr lang="ru-RU" sz="1400" dirty="0"/>
              <a:t> (</a:t>
            </a:r>
            <a:r>
              <a:rPr lang="ru-RU" sz="1400" dirty="0" err="1"/>
              <a:t>миття</a:t>
            </a:r>
            <a:r>
              <a:rPr lang="ru-RU" sz="1400" dirty="0"/>
              <a:t> рук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контактів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грунтом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тваринами</a:t>
            </a:r>
            <a:r>
              <a:rPr lang="ru-RU" sz="1400" dirty="0"/>
              <a:t>; </a:t>
            </a:r>
            <a:r>
              <a:rPr lang="ru-RU" sz="1400" dirty="0" err="1"/>
              <a:t>ретельна</a:t>
            </a:r>
            <a:r>
              <a:rPr lang="ru-RU" sz="1400" dirty="0"/>
              <a:t> </a:t>
            </a:r>
            <a:r>
              <a:rPr lang="ru-RU" sz="1400" dirty="0" err="1"/>
              <a:t>обробка</a:t>
            </a:r>
            <a:r>
              <a:rPr lang="ru-RU" sz="1400" dirty="0"/>
              <a:t> </a:t>
            </a:r>
            <a:r>
              <a:rPr lang="ru-RU" sz="1400" dirty="0" err="1"/>
              <a:t>зелені</a:t>
            </a:r>
            <a:r>
              <a:rPr lang="ru-RU" sz="1400" dirty="0"/>
              <a:t>, </a:t>
            </a:r>
            <a:r>
              <a:rPr lang="ru-RU" sz="1400" dirty="0" err="1"/>
              <a:t>овочів</a:t>
            </a:r>
            <a:r>
              <a:rPr lang="ru-RU" sz="1400" dirty="0"/>
              <a:t> та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харчових</a:t>
            </a:r>
            <a:r>
              <a:rPr lang="ru-RU" sz="1400" dirty="0"/>
              <a:t> </a:t>
            </a:r>
            <a:r>
              <a:rPr lang="ru-RU" sz="1400" dirty="0" err="1"/>
              <a:t>продуктів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можуть</a:t>
            </a:r>
            <a:r>
              <a:rPr lang="ru-RU" sz="1400" dirty="0"/>
              <a:t> </a:t>
            </a:r>
            <a:r>
              <a:rPr lang="ru-RU" sz="1400" dirty="0" err="1"/>
              <a:t>містити</a:t>
            </a:r>
            <a:r>
              <a:rPr lang="ru-RU" sz="1400" dirty="0"/>
              <a:t> </a:t>
            </a:r>
            <a:r>
              <a:rPr lang="ru-RU" sz="1400" dirty="0" err="1"/>
              <a:t>частинки</a:t>
            </a:r>
            <a:r>
              <a:rPr lang="ru-RU" sz="1400" dirty="0"/>
              <a:t> грунту </a:t>
            </a:r>
            <a:r>
              <a:rPr lang="ru-RU" sz="1400" dirty="0" err="1"/>
              <a:t>і</a:t>
            </a:r>
            <a:r>
              <a:rPr lang="ru-RU" sz="1400" dirty="0"/>
              <a:t> т.д.). </a:t>
            </a:r>
            <a:r>
              <a:rPr lang="ru-RU" sz="1400" dirty="0" err="1"/>
              <a:t>Дотримання</a:t>
            </a:r>
            <a:r>
              <a:rPr lang="ru-RU" sz="1400" dirty="0"/>
              <a:t> правил </a:t>
            </a:r>
            <a:r>
              <a:rPr lang="ru-RU" sz="1400" dirty="0" err="1"/>
              <a:t>суспільної</a:t>
            </a:r>
            <a:r>
              <a:rPr lang="ru-RU" sz="1400" dirty="0"/>
              <a:t> </a:t>
            </a:r>
            <a:r>
              <a:rPr lang="ru-RU" sz="1400" dirty="0" err="1"/>
              <a:t>гігієни</a:t>
            </a:r>
            <a:r>
              <a:rPr lang="ru-RU" sz="1400" dirty="0"/>
              <a:t> (</a:t>
            </a:r>
            <a:r>
              <a:rPr lang="ru-RU" sz="1400" dirty="0" err="1"/>
              <a:t>захист</a:t>
            </a:r>
            <a:r>
              <a:rPr lang="ru-RU" sz="1400" dirty="0"/>
              <a:t> </a:t>
            </a:r>
            <a:r>
              <a:rPr lang="ru-RU" sz="1400" dirty="0" err="1"/>
              <a:t>ігрових</a:t>
            </a:r>
            <a:r>
              <a:rPr lang="ru-RU" sz="1400" dirty="0"/>
              <a:t> </a:t>
            </a:r>
            <a:r>
              <a:rPr lang="ru-RU" sz="1400" dirty="0" err="1"/>
              <a:t>дитячих</a:t>
            </a:r>
            <a:r>
              <a:rPr lang="ru-RU" sz="1400" dirty="0"/>
              <a:t> </a:t>
            </a:r>
            <a:r>
              <a:rPr lang="ru-RU" sz="1400" dirty="0" err="1"/>
              <a:t>майданчиків</a:t>
            </a:r>
            <a:r>
              <a:rPr lang="ru-RU" sz="1400" dirty="0"/>
              <a:t>, </a:t>
            </a:r>
            <a:r>
              <a:rPr lang="ru-RU" sz="1400" dirty="0" err="1"/>
              <a:t>парків</a:t>
            </a:r>
            <a:r>
              <a:rPr lang="ru-RU" sz="1400" dirty="0"/>
              <a:t>, </a:t>
            </a:r>
            <a:r>
              <a:rPr lang="ru-RU" sz="1400" dirty="0" err="1"/>
              <a:t>скверів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відвідувань</a:t>
            </a:r>
            <a:r>
              <a:rPr lang="ru-RU" sz="1400" dirty="0"/>
              <a:t> </a:t>
            </a:r>
            <a:r>
              <a:rPr lang="ru-RU" sz="1400" dirty="0" err="1"/>
              <a:t>тварин</a:t>
            </a:r>
            <a:r>
              <a:rPr lang="ru-RU" sz="1400" dirty="0"/>
              <a:t>).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Дирофіляріоз</a:t>
            </a:r>
            <a:r>
              <a:rPr lang="ru-RU" b="1" dirty="0"/>
              <a:t> - </a:t>
            </a:r>
            <a:r>
              <a:rPr lang="ru-RU" b="1" dirty="0" err="1"/>
              <a:t>трансмісивний</a:t>
            </a:r>
            <a:r>
              <a:rPr lang="ru-RU" b="1" dirty="0"/>
              <a:t> </a:t>
            </a:r>
            <a:r>
              <a:rPr lang="ru-RU" b="1" dirty="0" err="1"/>
              <a:t>зоонозний</a:t>
            </a:r>
            <a:r>
              <a:rPr lang="ru-RU" b="1" dirty="0"/>
              <a:t> </a:t>
            </a:r>
            <a:r>
              <a:rPr lang="ru-RU" b="1" dirty="0" err="1"/>
              <a:t>біогельмінтоз</a:t>
            </a:r>
            <a:r>
              <a:rPr lang="ru-RU" b="1" dirty="0"/>
              <a:t>, </a:t>
            </a:r>
            <a:r>
              <a:rPr lang="ru-RU" b="1" dirty="0" err="1"/>
              <a:t>характеризується</a:t>
            </a:r>
            <a:r>
              <a:rPr lang="ru-RU" b="1" dirty="0"/>
              <a:t> </a:t>
            </a:r>
            <a:r>
              <a:rPr lang="ru-RU" b="1" dirty="0" err="1"/>
              <a:t>паразитуванням</a:t>
            </a:r>
            <a:r>
              <a:rPr lang="ru-RU" b="1" dirty="0"/>
              <a:t> у </a:t>
            </a:r>
            <a:r>
              <a:rPr lang="ru-RU" b="1" dirty="0" err="1"/>
              <a:t>людини</a:t>
            </a:r>
            <a:r>
              <a:rPr lang="ru-RU" b="1" dirty="0"/>
              <a:t> в </a:t>
            </a:r>
            <a:r>
              <a:rPr lang="ru-RU" b="1" dirty="0" err="1"/>
              <a:t>підшкірній</a:t>
            </a:r>
            <a:r>
              <a:rPr lang="ru-RU" b="1" dirty="0"/>
              <a:t> </a:t>
            </a:r>
            <a:r>
              <a:rPr lang="ru-RU" b="1" dirty="0" err="1"/>
              <a:t>клітковині</a:t>
            </a:r>
            <a:r>
              <a:rPr lang="ru-RU" b="1" dirty="0"/>
              <a:t> </a:t>
            </a:r>
            <a:r>
              <a:rPr lang="ru-RU" b="1" dirty="0" err="1"/>
              <a:t>нематоди</a:t>
            </a:r>
            <a:r>
              <a:rPr lang="ru-RU" b="1" dirty="0"/>
              <a:t> роду </a:t>
            </a:r>
            <a:r>
              <a:rPr lang="en-US" b="1" dirty="0" err="1"/>
              <a:t>Dirofilaria</a:t>
            </a:r>
            <a:r>
              <a:rPr lang="en-US" b="1" dirty="0"/>
              <a:t>, </a:t>
            </a:r>
            <a:r>
              <a:rPr lang="ru-RU" b="1" dirty="0" err="1"/>
              <a:t>проявляється</a:t>
            </a:r>
            <a:r>
              <a:rPr lang="ru-RU" b="1" dirty="0"/>
              <a:t> </a:t>
            </a:r>
            <a:r>
              <a:rPr lang="ru-RU" b="1" dirty="0" err="1"/>
              <a:t>мігруючою</a:t>
            </a:r>
            <a:r>
              <a:rPr lang="ru-RU" b="1" dirty="0"/>
              <a:t> </a:t>
            </a:r>
            <a:r>
              <a:rPr lang="ru-RU" b="1" dirty="0" err="1"/>
              <a:t>пухлиною</a:t>
            </a:r>
            <a:r>
              <a:rPr lang="ru-RU" b="1" dirty="0"/>
              <a:t> на </a:t>
            </a:r>
            <a:r>
              <a:rPr lang="ru-RU" b="1" dirty="0" err="1"/>
              <a:t>різних</a:t>
            </a:r>
            <a:r>
              <a:rPr lang="ru-RU" b="1" dirty="0"/>
              <a:t> </a:t>
            </a:r>
            <a:r>
              <a:rPr lang="ru-RU" b="1" dirty="0" err="1"/>
              <a:t>ділянках</a:t>
            </a:r>
            <a:r>
              <a:rPr lang="ru-RU" b="1" dirty="0"/>
              <a:t> </a:t>
            </a:r>
            <a:r>
              <a:rPr lang="ru-RU" b="1" dirty="0" err="1"/>
              <a:t>тіла</a:t>
            </a:r>
            <a:r>
              <a:rPr lang="ru-RU" b="1" dirty="0"/>
              <a:t>. </a:t>
            </a:r>
          </a:p>
          <a:p>
            <a:pPr algn="just"/>
            <a:r>
              <a:rPr lang="ru-RU" dirty="0" err="1"/>
              <a:t>Етіологія</a:t>
            </a:r>
            <a:r>
              <a:rPr lang="ru-RU" dirty="0"/>
              <a:t>. </a:t>
            </a:r>
            <a:r>
              <a:rPr lang="ru-RU" dirty="0" err="1"/>
              <a:t>Збудник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до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круглих</a:t>
            </a:r>
            <a:r>
              <a:rPr lang="ru-RU" dirty="0"/>
              <a:t> </a:t>
            </a:r>
            <a:r>
              <a:rPr lang="ru-RU" dirty="0" err="1"/>
              <a:t>черв'яків</a:t>
            </a:r>
            <a:r>
              <a:rPr lang="ru-RU" dirty="0"/>
              <a:t> </a:t>
            </a:r>
            <a:r>
              <a:rPr lang="en-US" dirty="0" err="1"/>
              <a:t>Nematoda</a:t>
            </a:r>
            <a:r>
              <a:rPr lang="en-US" dirty="0"/>
              <a:t>, </a:t>
            </a:r>
            <a:r>
              <a:rPr lang="ru-RU" dirty="0"/>
              <a:t>загону </a:t>
            </a:r>
            <a:r>
              <a:rPr lang="en-US" dirty="0" err="1"/>
              <a:t>Spirurina</a:t>
            </a:r>
            <a:r>
              <a:rPr lang="en-US" dirty="0"/>
              <a:t>, </a:t>
            </a:r>
            <a:r>
              <a:rPr lang="ru-RU" dirty="0" err="1"/>
              <a:t>підряду</a:t>
            </a:r>
            <a:r>
              <a:rPr lang="ru-RU" dirty="0"/>
              <a:t> </a:t>
            </a:r>
            <a:r>
              <a:rPr lang="en-US" dirty="0" err="1"/>
              <a:t>Spiruromorpha</a:t>
            </a:r>
            <a:r>
              <a:rPr lang="en-US" dirty="0"/>
              <a:t>, </a:t>
            </a:r>
            <a:r>
              <a:rPr lang="ru-RU" dirty="0" err="1"/>
              <a:t>сімейству</a:t>
            </a:r>
            <a:r>
              <a:rPr lang="ru-RU" dirty="0"/>
              <a:t> </a:t>
            </a:r>
            <a:r>
              <a:rPr lang="en-US" dirty="0" err="1"/>
              <a:t>Filarioidea</a:t>
            </a:r>
            <a:r>
              <a:rPr lang="en-US" dirty="0"/>
              <a:t>, </a:t>
            </a:r>
            <a:r>
              <a:rPr lang="ru-RU" dirty="0"/>
              <a:t>роду </a:t>
            </a:r>
            <a:r>
              <a:rPr lang="en-US" dirty="0" err="1"/>
              <a:t>Dirofilaria</a:t>
            </a:r>
            <a:r>
              <a:rPr lang="en-US" dirty="0"/>
              <a:t>. </a:t>
            </a:r>
            <a:r>
              <a:rPr lang="ru-RU" dirty="0" err="1"/>
              <a:t>Всього</a:t>
            </a:r>
            <a:r>
              <a:rPr lang="ru-RU" dirty="0"/>
              <a:t> описано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черв'яків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найбільшого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en-US" dirty="0"/>
              <a:t>D. </a:t>
            </a:r>
            <a:r>
              <a:rPr lang="en-US" dirty="0" err="1"/>
              <a:t>repens</a:t>
            </a:r>
            <a:r>
              <a:rPr lang="en-US" dirty="0"/>
              <a:t>, D. </a:t>
            </a:r>
            <a:r>
              <a:rPr lang="en-US" dirty="0" err="1"/>
              <a:t>immitis</a:t>
            </a:r>
            <a:r>
              <a:rPr lang="en-US" dirty="0"/>
              <a:t>. </a:t>
            </a:r>
            <a:r>
              <a:rPr lang="ru-RU" dirty="0"/>
              <a:t>Нематода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ниткоподібне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, </a:t>
            </a:r>
            <a:r>
              <a:rPr lang="ru-RU" dirty="0" err="1"/>
              <a:t>покрите</a:t>
            </a:r>
            <a:r>
              <a:rPr lang="ru-RU" dirty="0"/>
              <a:t> кутикулою.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самця</a:t>
            </a:r>
            <a:r>
              <a:rPr lang="ru-RU" dirty="0"/>
              <a:t> 47-70х0,37-0,45 мм, самки - 100-170х0,46-0,55 мм. </a:t>
            </a:r>
            <a:r>
              <a:rPr lang="ru-RU" dirty="0" err="1"/>
              <a:t>Облігатний</a:t>
            </a:r>
            <a:r>
              <a:rPr lang="ru-RU" dirty="0"/>
              <a:t> </a:t>
            </a:r>
            <a:r>
              <a:rPr lang="ru-RU" dirty="0" err="1"/>
              <a:t>господар</a:t>
            </a:r>
            <a:r>
              <a:rPr lang="ru-RU" dirty="0"/>
              <a:t> - собаки,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шкірою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паразитують</a:t>
            </a:r>
            <a:r>
              <a:rPr lang="ru-RU" dirty="0"/>
              <a:t> </a:t>
            </a:r>
            <a:r>
              <a:rPr lang="ru-RU" dirty="0" err="1"/>
              <a:t>гельмінти</a:t>
            </a:r>
            <a:r>
              <a:rPr lang="ru-RU" dirty="0"/>
              <a:t>. </a:t>
            </a:r>
            <a:r>
              <a:rPr lang="ru-RU" dirty="0" err="1"/>
              <a:t>Проміжні</a:t>
            </a:r>
            <a:r>
              <a:rPr lang="ru-RU" dirty="0"/>
              <a:t> </a:t>
            </a:r>
            <a:r>
              <a:rPr lang="ru-RU" dirty="0" err="1"/>
              <a:t>господарі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переносники</a:t>
            </a:r>
            <a:r>
              <a:rPr lang="ru-RU" dirty="0"/>
              <a:t> </a:t>
            </a:r>
            <a:r>
              <a:rPr lang="ru-RU" dirty="0" err="1"/>
              <a:t>комарі</a:t>
            </a:r>
            <a:r>
              <a:rPr lang="ru-RU" dirty="0"/>
              <a:t> роду </a:t>
            </a:r>
            <a:r>
              <a:rPr lang="en-US" dirty="0" err="1"/>
              <a:t>Aedes</a:t>
            </a:r>
            <a:r>
              <a:rPr lang="en-US" dirty="0"/>
              <a:t>, </a:t>
            </a:r>
            <a:r>
              <a:rPr lang="en-US" dirty="0" err="1"/>
              <a:t>Culex</a:t>
            </a:r>
            <a:r>
              <a:rPr lang="en-US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en-US" dirty="0" err="1"/>
              <a:t>Ano</a:t>
            </a:r>
            <a:r>
              <a:rPr lang="ru-RU" dirty="0" err="1"/>
              <a:t>р</a:t>
            </a:r>
            <a:r>
              <a:rPr lang="en-US" dirty="0" err="1"/>
              <a:t>heles</a:t>
            </a:r>
            <a:r>
              <a:rPr lang="en-US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кров'ю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собак </a:t>
            </a:r>
            <a:r>
              <a:rPr lang="ru-RU" dirty="0" err="1"/>
              <a:t>заковтують</a:t>
            </a:r>
            <a:r>
              <a:rPr lang="ru-RU" dirty="0"/>
              <a:t> </a:t>
            </a:r>
            <a:r>
              <a:rPr lang="ru-RU" dirty="0" err="1"/>
              <a:t>мікрофілярій</a:t>
            </a:r>
            <a:r>
              <a:rPr lang="ru-RU" dirty="0"/>
              <a:t>. В </a:t>
            </a:r>
            <a:r>
              <a:rPr lang="ru-RU" dirty="0" err="1"/>
              <a:t>їхньому</a:t>
            </a:r>
            <a:r>
              <a:rPr lang="ru-RU" dirty="0"/>
              <a:t> </a:t>
            </a:r>
            <a:r>
              <a:rPr lang="ru-RU" dirty="0" err="1"/>
              <a:t>організмі</a:t>
            </a:r>
            <a:r>
              <a:rPr lang="ru-RU" dirty="0"/>
              <a:t> при </a:t>
            </a:r>
            <a:r>
              <a:rPr lang="ru-RU" dirty="0" err="1"/>
              <a:t>температурі</a:t>
            </a:r>
            <a:r>
              <a:rPr lang="ru-RU" dirty="0"/>
              <a:t> 24-28 ° С вони </a:t>
            </a:r>
            <a:r>
              <a:rPr lang="ru-RU" dirty="0" err="1"/>
              <a:t>ростуть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через 15-20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мігрують</a:t>
            </a:r>
            <a:r>
              <a:rPr lang="ru-RU" dirty="0"/>
              <a:t> в </a:t>
            </a:r>
            <a:r>
              <a:rPr lang="ru-RU" dirty="0" err="1"/>
              <a:t>нижню</a:t>
            </a:r>
            <a:r>
              <a:rPr lang="ru-RU" dirty="0"/>
              <a:t> губу комара.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46005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64088" y="4077072"/>
            <a:ext cx="2114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Збудник</a:t>
            </a:r>
            <a:r>
              <a:rPr lang="en-US" dirty="0"/>
              <a:t>D. </a:t>
            </a:r>
            <a:r>
              <a:rPr lang="en-US" dirty="0" err="1"/>
              <a:t>repens</a:t>
            </a:r>
            <a:r>
              <a:rPr lang="en-US" dirty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/>
              <a:t>Епідеміологія</a:t>
            </a:r>
            <a:r>
              <a:rPr lang="ru-RU" sz="1200" dirty="0"/>
              <a:t>. Резервуар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джерело</a:t>
            </a:r>
            <a:r>
              <a:rPr lang="ru-RU" sz="1200" dirty="0"/>
              <a:t> - </a:t>
            </a:r>
            <a:r>
              <a:rPr lang="ru-RU" sz="1200" dirty="0" err="1"/>
              <a:t>сімейство</a:t>
            </a:r>
            <a:r>
              <a:rPr lang="ru-RU" sz="1200" dirty="0"/>
              <a:t> </a:t>
            </a:r>
            <a:r>
              <a:rPr lang="ru-RU" sz="1200" dirty="0" err="1"/>
              <a:t>собачих</a:t>
            </a:r>
            <a:r>
              <a:rPr lang="ru-RU" sz="1200" dirty="0"/>
              <a:t>. </a:t>
            </a:r>
            <a:r>
              <a:rPr lang="ru-RU" sz="1200" dirty="0" err="1"/>
              <a:t>Зараження</a:t>
            </a:r>
            <a:r>
              <a:rPr lang="ru-RU" sz="1200" dirty="0"/>
              <a:t> </a:t>
            </a:r>
            <a:r>
              <a:rPr lang="ru-RU" sz="1200" dirty="0" err="1"/>
              <a:t>людини</a:t>
            </a:r>
            <a:r>
              <a:rPr lang="ru-RU" sz="1200" dirty="0"/>
              <a:t> </a:t>
            </a:r>
            <a:r>
              <a:rPr lang="ru-RU" sz="1200" dirty="0" err="1"/>
              <a:t>відбувається</a:t>
            </a:r>
            <a:r>
              <a:rPr lang="ru-RU" sz="1200" dirty="0"/>
              <a:t> </a:t>
            </a:r>
            <a:r>
              <a:rPr lang="ru-RU" sz="1200" dirty="0" err="1"/>
              <a:t>трансмісивним</a:t>
            </a:r>
            <a:r>
              <a:rPr lang="ru-RU" sz="1200" dirty="0"/>
              <a:t> шляхом, через укуси </a:t>
            </a:r>
            <a:r>
              <a:rPr lang="ru-RU" sz="1200" dirty="0" err="1"/>
              <a:t>комарів</a:t>
            </a:r>
            <a:r>
              <a:rPr lang="ru-RU" sz="1200" dirty="0"/>
              <a:t> </a:t>
            </a:r>
            <a:r>
              <a:rPr lang="ru-RU" sz="1200" dirty="0" err="1"/>
              <a:t>родів</a:t>
            </a:r>
            <a:r>
              <a:rPr lang="ru-RU" sz="1200" dirty="0"/>
              <a:t> </a:t>
            </a:r>
            <a:r>
              <a:rPr lang="en-US" sz="1200" dirty="0" err="1"/>
              <a:t>Aedes</a:t>
            </a:r>
            <a:r>
              <a:rPr lang="en-US" sz="1200" dirty="0"/>
              <a:t>, </a:t>
            </a:r>
            <a:r>
              <a:rPr lang="en-US" sz="1200" dirty="0" err="1"/>
              <a:t>Culex</a:t>
            </a:r>
            <a:r>
              <a:rPr lang="en-US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en-US" sz="1200" dirty="0" err="1"/>
              <a:t>Ano</a:t>
            </a:r>
            <a:r>
              <a:rPr lang="ru-RU" sz="1200" dirty="0" err="1"/>
              <a:t>р</a:t>
            </a:r>
            <a:r>
              <a:rPr lang="en-US" sz="1200" dirty="0" err="1"/>
              <a:t>heles</a:t>
            </a:r>
            <a:r>
              <a:rPr lang="en-US" sz="1200" dirty="0"/>
              <a:t> </a:t>
            </a:r>
            <a:r>
              <a:rPr lang="ru-RU" sz="1200" dirty="0" err="1"/>
              <a:t>Джерело</a:t>
            </a:r>
            <a:r>
              <a:rPr lang="ru-RU" sz="1200" dirty="0"/>
              <a:t> </a:t>
            </a:r>
            <a:r>
              <a:rPr lang="ru-RU" sz="1200" dirty="0" err="1"/>
              <a:t>зараження</a:t>
            </a:r>
            <a:r>
              <a:rPr lang="ru-RU" sz="1200" dirty="0"/>
              <a:t> </a:t>
            </a:r>
            <a:r>
              <a:rPr lang="ru-RU" sz="1200" dirty="0" err="1"/>
              <a:t>комарів</a:t>
            </a:r>
            <a:r>
              <a:rPr lang="ru-RU" sz="1200" dirty="0"/>
              <a:t> - </a:t>
            </a:r>
            <a:r>
              <a:rPr lang="ru-RU" sz="1200" dirty="0" err="1"/>
              <a:t>інвазовані</a:t>
            </a:r>
            <a:r>
              <a:rPr lang="ru-RU" sz="1200" dirty="0"/>
              <a:t> собаки. Людина для </a:t>
            </a:r>
            <a:r>
              <a:rPr lang="ru-RU" sz="1200" dirty="0" err="1"/>
              <a:t>дирофіляріозу</a:t>
            </a:r>
            <a:r>
              <a:rPr lang="ru-RU" sz="1200" dirty="0"/>
              <a:t> </a:t>
            </a:r>
            <a:r>
              <a:rPr lang="ru-RU" sz="1200" dirty="0" err="1"/>
              <a:t>випадковий</a:t>
            </a:r>
            <a:r>
              <a:rPr lang="ru-RU" sz="1200" dirty="0"/>
              <a:t> </a:t>
            </a:r>
            <a:r>
              <a:rPr lang="ru-RU" sz="1200" dirty="0" err="1"/>
              <a:t>господар</a:t>
            </a:r>
            <a:r>
              <a:rPr lang="ru-RU" sz="1200" dirty="0"/>
              <a:t>. В </a:t>
            </a:r>
            <a:r>
              <a:rPr lang="ru-RU" sz="1200" dirty="0" err="1"/>
              <a:t>його</a:t>
            </a:r>
            <a:r>
              <a:rPr lang="ru-RU" sz="1200" dirty="0"/>
              <a:t> </a:t>
            </a:r>
            <a:r>
              <a:rPr lang="ru-RU" sz="1200" dirty="0" err="1"/>
              <a:t>організмі</a:t>
            </a:r>
            <a:r>
              <a:rPr lang="ru-RU" sz="1200" dirty="0"/>
              <a:t> самки не </a:t>
            </a:r>
            <a:r>
              <a:rPr lang="ru-RU" sz="1200" dirty="0" err="1"/>
              <a:t>народжують</a:t>
            </a:r>
            <a:r>
              <a:rPr lang="ru-RU" sz="1200" dirty="0"/>
              <a:t> </a:t>
            </a:r>
            <a:r>
              <a:rPr lang="ru-RU" sz="1200" dirty="0" err="1"/>
              <a:t>мікрофілярій</a:t>
            </a:r>
            <a:r>
              <a:rPr lang="ru-RU" sz="1200" dirty="0"/>
              <a:t>. Людина </a:t>
            </a:r>
            <a:r>
              <a:rPr lang="ru-RU" sz="1200" dirty="0" err="1"/>
              <a:t>є</a:t>
            </a:r>
            <a:r>
              <a:rPr lang="ru-RU" sz="1200" dirty="0"/>
              <a:t> </a:t>
            </a:r>
            <a:r>
              <a:rPr lang="ru-RU" sz="1200" dirty="0" err="1"/>
              <a:t>біологічним</a:t>
            </a:r>
            <a:r>
              <a:rPr lang="ru-RU" sz="1200" dirty="0"/>
              <a:t> тупиком </a:t>
            </a:r>
            <a:r>
              <a:rPr lang="ru-RU" sz="1200" dirty="0" err="1"/>
              <a:t>і</a:t>
            </a:r>
            <a:r>
              <a:rPr lang="ru-RU" sz="1200" dirty="0"/>
              <a:t> не </a:t>
            </a:r>
            <a:r>
              <a:rPr lang="ru-RU" sz="1200" dirty="0" err="1"/>
              <a:t>є</a:t>
            </a:r>
            <a:r>
              <a:rPr lang="ru-RU" sz="1200" dirty="0"/>
              <a:t> </a:t>
            </a:r>
            <a:r>
              <a:rPr lang="ru-RU" sz="1200" dirty="0" err="1"/>
              <a:t>джерелом</a:t>
            </a:r>
            <a:r>
              <a:rPr lang="ru-RU" sz="1200" dirty="0"/>
              <a:t> </a:t>
            </a:r>
            <a:r>
              <a:rPr lang="ru-RU" sz="1200" dirty="0" err="1"/>
              <a:t>інфекції</a:t>
            </a:r>
            <a:r>
              <a:rPr lang="ru-RU" sz="1200" dirty="0"/>
              <a:t>. </a:t>
            </a:r>
            <a:r>
              <a:rPr lang="ru-RU" sz="1200" dirty="0" smtClean="0"/>
              <a:t>Патогенез</a:t>
            </a:r>
            <a:r>
              <a:rPr lang="ru-RU" sz="1200" dirty="0"/>
              <a:t>. При </a:t>
            </a:r>
            <a:r>
              <a:rPr lang="ru-RU" sz="1200" dirty="0" err="1"/>
              <a:t>кровососанні</a:t>
            </a:r>
            <a:r>
              <a:rPr lang="ru-RU" sz="1200" dirty="0"/>
              <a:t> комара </a:t>
            </a:r>
            <a:r>
              <a:rPr lang="ru-RU" sz="1200" dirty="0" err="1"/>
              <a:t>інвазивні</a:t>
            </a:r>
            <a:r>
              <a:rPr lang="ru-RU" sz="1200" dirty="0"/>
              <a:t> </a:t>
            </a:r>
            <a:r>
              <a:rPr lang="ru-RU" sz="1200" dirty="0" err="1"/>
              <a:t>форми</a:t>
            </a:r>
            <a:r>
              <a:rPr lang="ru-RU" sz="1200" dirty="0"/>
              <a:t> </a:t>
            </a:r>
            <a:r>
              <a:rPr lang="ru-RU" sz="1200" dirty="0" err="1"/>
              <a:t>мікродірофілярій</a:t>
            </a:r>
            <a:r>
              <a:rPr lang="ru-RU" sz="1200" dirty="0"/>
              <a:t> </a:t>
            </a:r>
            <a:r>
              <a:rPr lang="ru-RU" sz="1200" dirty="0" err="1"/>
              <a:t>потрапляють</a:t>
            </a:r>
            <a:r>
              <a:rPr lang="ru-RU" sz="1200" dirty="0"/>
              <a:t> в </a:t>
            </a:r>
            <a:r>
              <a:rPr lang="ru-RU" sz="1200" dirty="0" err="1"/>
              <a:t>шкіру</a:t>
            </a:r>
            <a:r>
              <a:rPr lang="ru-RU" sz="1200" dirty="0"/>
              <a:t>. Тут вони </a:t>
            </a:r>
            <a:r>
              <a:rPr lang="ru-RU" sz="1200" dirty="0" err="1"/>
              <a:t>починають</a:t>
            </a:r>
            <a:r>
              <a:rPr lang="ru-RU" sz="1200" dirty="0"/>
              <a:t> </a:t>
            </a:r>
            <a:r>
              <a:rPr lang="ru-RU" sz="1200" dirty="0" err="1"/>
              <a:t>рости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активно </a:t>
            </a:r>
            <a:r>
              <a:rPr lang="ru-RU" sz="1200" dirty="0" err="1"/>
              <a:t>пересуватися</a:t>
            </a:r>
            <a:r>
              <a:rPr lang="ru-RU" sz="1200" dirty="0"/>
              <a:t> по </a:t>
            </a:r>
            <a:r>
              <a:rPr lang="ru-RU" sz="1200" dirty="0" err="1"/>
              <a:t>підшкірній</a:t>
            </a:r>
            <a:r>
              <a:rPr lang="ru-RU" sz="1200" dirty="0"/>
              <a:t> </a:t>
            </a:r>
            <a:r>
              <a:rPr lang="ru-RU" sz="1200" dirty="0" err="1"/>
              <a:t>клітковині</a:t>
            </a:r>
            <a:r>
              <a:rPr lang="ru-RU" sz="1200" dirty="0"/>
              <a:t>. </a:t>
            </a:r>
            <a:r>
              <a:rPr lang="ru-RU" sz="1200" dirty="0" err="1"/>
              <a:t>Іноді</a:t>
            </a:r>
            <a:r>
              <a:rPr lang="ru-RU" sz="1200" dirty="0"/>
              <a:t> </a:t>
            </a:r>
            <a:r>
              <a:rPr lang="ru-RU" sz="1200" dirty="0" err="1"/>
              <a:t>навколо</a:t>
            </a:r>
            <a:r>
              <a:rPr lang="ru-RU" sz="1200" dirty="0"/>
              <a:t> </a:t>
            </a:r>
            <a:r>
              <a:rPr lang="ru-RU" sz="1200" dirty="0" err="1"/>
              <a:t>гельмінтів</a:t>
            </a:r>
            <a:r>
              <a:rPr lang="ru-RU" sz="1200" dirty="0"/>
              <a:t> </a:t>
            </a:r>
            <a:r>
              <a:rPr lang="ru-RU" sz="1200" dirty="0" err="1"/>
              <a:t>формується</a:t>
            </a:r>
            <a:r>
              <a:rPr lang="ru-RU" sz="1200" dirty="0"/>
              <a:t> тонка </a:t>
            </a:r>
            <a:r>
              <a:rPr lang="ru-RU" sz="1200" dirty="0" err="1"/>
              <a:t>сполучно</a:t>
            </a:r>
            <a:r>
              <a:rPr lang="ru-RU" sz="1200" dirty="0"/>
              <a:t> - ткана капсула. В </a:t>
            </a:r>
            <a:r>
              <a:rPr lang="ru-RU" sz="1200" dirty="0" err="1"/>
              <a:t>основі</a:t>
            </a:r>
            <a:r>
              <a:rPr lang="ru-RU" sz="1200" dirty="0"/>
              <a:t> патогенезу лежать </a:t>
            </a:r>
            <a:r>
              <a:rPr lang="ru-RU" sz="1200" dirty="0" err="1"/>
              <a:t>токсико-алергічні</a:t>
            </a:r>
            <a:r>
              <a:rPr lang="ru-RU" sz="1200" dirty="0"/>
              <a:t> </a:t>
            </a:r>
            <a:r>
              <a:rPr lang="ru-RU" sz="1200" dirty="0" err="1"/>
              <a:t>реакції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механічний</a:t>
            </a:r>
            <a:r>
              <a:rPr lang="ru-RU" sz="1200" dirty="0"/>
              <a:t> </a:t>
            </a:r>
            <a:r>
              <a:rPr lang="ru-RU" sz="1200" dirty="0" err="1"/>
              <a:t>вплив</a:t>
            </a:r>
            <a:r>
              <a:rPr lang="ru-RU" sz="1200" dirty="0"/>
              <a:t> </a:t>
            </a:r>
            <a:r>
              <a:rPr lang="ru-RU" sz="1200" dirty="0" err="1"/>
              <a:t>гельмінтів</a:t>
            </a:r>
            <a:r>
              <a:rPr lang="ru-RU" sz="1200" dirty="0"/>
              <a:t> на </a:t>
            </a:r>
            <a:r>
              <a:rPr lang="ru-RU" sz="1200" dirty="0" err="1"/>
              <a:t>тканини</a:t>
            </a:r>
            <a:r>
              <a:rPr lang="ru-RU" sz="1200" dirty="0"/>
              <a:t> </a:t>
            </a:r>
            <a:r>
              <a:rPr lang="ru-RU" sz="1200" dirty="0" err="1"/>
              <a:t>підшкірно-жирової</a:t>
            </a:r>
            <a:r>
              <a:rPr lang="ru-RU" sz="1200" dirty="0"/>
              <a:t> </a:t>
            </a:r>
            <a:r>
              <a:rPr lang="ru-RU" sz="1200" dirty="0" err="1"/>
              <a:t>клітковини</a:t>
            </a:r>
            <a:r>
              <a:rPr lang="ru-RU" sz="1200" dirty="0"/>
              <a:t>. </a:t>
            </a:r>
            <a:r>
              <a:rPr lang="ru-RU" sz="1200" dirty="0" err="1"/>
              <a:t>Захворювання</a:t>
            </a:r>
            <a:r>
              <a:rPr lang="ru-RU" sz="1200" dirty="0"/>
              <a:t> </a:t>
            </a:r>
            <a:r>
              <a:rPr lang="ru-RU" sz="1200" dirty="0" err="1"/>
              <a:t>може</a:t>
            </a:r>
            <a:r>
              <a:rPr lang="ru-RU" sz="1200" dirty="0"/>
              <a:t> </a:t>
            </a:r>
            <a:r>
              <a:rPr lang="ru-RU" sz="1200" dirty="0" err="1"/>
              <a:t>тривати</a:t>
            </a:r>
            <a:r>
              <a:rPr lang="ru-RU" sz="1200" dirty="0"/>
              <a:t> </a:t>
            </a:r>
            <a:r>
              <a:rPr lang="ru-RU" sz="1200" dirty="0" err="1"/>
              <a:t>протягом</a:t>
            </a:r>
            <a:r>
              <a:rPr lang="ru-RU" sz="1200" dirty="0"/>
              <a:t> </a:t>
            </a:r>
            <a:r>
              <a:rPr lang="ru-RU" sz="1200" dirty="0" err="1"/>
              <a:t>довгого</a:t>
            </a:r>
            <a:r>
              <a:rPr lang="ru-RU" sz="1200" dirty="0"/>
              <a:t> часу </a:t>
            </a:r>
            <a:r>
              <a:rPr lang="ru-RU" sz="1200" dirty="0" err="1"/>
              <a:t>безсимптомно</a:t>
            </a:r>
            <a:r>
              <a:rPr lang="ru-RU" sz="1200" dirty="0"/>
              <a:t>. </a:t>
            </a:r>
            <a:r>
              <a:rPr lang="ru-RU" sz="1200" dirty="0" err="1"/>
              <a:t>Алергічні</a:t>
            </a:r>
            <a:r>
              <a:rPr lang="ru-RU" sz="1200" dirty="0"/>
              <a:t> прояви </a:t>
            </a:r>
            <a:r>
              <a:rPr lang="ru-RU" sz="1200" dirty="0" err="1"/>
              <a:t>спостерігаються</a:t>
            </a:r>
            <a:r>
              <a:rPr lang="ru-RU" sz="1200" dirty="0"/>
              <a:t> </a:t>
            </a:r>
            <a:r>
              <a:rPr lang="ru-RU" sz="1200" dirty="0" err="1"/>
              <a:t>рідко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тільки</a:t>
            </a:r>
            <a:r>
              <a:rPr lang="ru-RU" sz="1200" dirty="0"/>
              <a:t> в </a:t>
            </a:r>
            <a:r>
              <a:rPr lang="ru-RU" sz="1200" dirty="0" err="1"/>
              <a:t>гострий</a:t>
            </a:r>
            <a:r>
              <a:rPr lang="ru-RU" sz="1200" dirty="0"/>
              <a:t> </a:t>
            </a:r>
            <a:r>
              <a:rPr lang="ru-RU" sz="1200" dirty="0" err="1"/>
              <a:t>період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 err="1"/>
              <a:t>Клініка</a:t>
            </a:r>
            <a:r>
              <a:rPr lang="ru-RU" sz="1200" dirty="0"/>
              <a:t>. </a:t>
            </a:r>
            <a:r>
              <a:rPr lang="ru-RU" sz="1200" dirty="0" err="1"/>
              <a:t>Інкубаційний</a:t>
            </a:r>
            <a:r>
              <a:rPr lang="ru-RU" sz="1200" dirty="0"/>
              <a:t> </a:t>
            </a:r>
            <a:r>
              <a:rPr lang="ru-RU" sz="1200" dirty="0" err="1"/>
              <a:t>період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1-2 </a:t>
            </a:r>
            <a:r>
              <a:rPr lang="ru-RU" sz="1200" dirty="0" err="1"/>
              <a:t>місяців</a:t>
            </a:r>
            <a:r>
              <a:rPr lang="ru-RU" sz="1200" dirty="0"/>
              <a:t> до 2 </a:t>
            </a:r>
            <a:r>
              <a:rPr lang="ru-RU" sz="1200" dirty="0" err="1"/>
              <a:t>років</a:t>
            </a:r>
            <a:r>
              <a:rPr lang="ru-RU" sz="1200" dirty="0"/>
              <a:t>. </a:t>
            </a:r>
            <a:r>
              <a:rPr lang="ru-RU" sz="1200" dirty="0" err="1"/>
              <a:t>Клінічна</a:t>
            </a:r>
            <a:r>
              <a:rPr lang="ru-RU" sz="1200" dirty="0"/>
              <a:t> картина </a:t>
            </a:r>
            <a:r>
              <a:rPr lang="ru-RU" sz="1200" dirty="0" err="1"/>
              <a:t>визначається</a:t>
            </a:r>
            <a:r>
              <a:rPr lang="ru-RU" sz="1200" dirty="0"/>
              <a:t> </a:t>
            </a:r>
            <a:r>
              <a:rPr lang="ru-RU" sz="1200" dirty="0" err="1"/>
              <a:t>місцем</a:t>
            </a:r>
            <a:r>
              <a:rPr lang="ru-RU" sz="1200" dirty="0"/>
              <a:t> </a:t>
            </a:r>
            <a:r>
              <a:rPr lang="ru-RU" sz="1200" dirty="0" err="1"/>
              <a:t>знаходження</a:t>
            </a:r>
            <a:r>
              <a:rPr lang="ru-RU" sz="1200" dirty="0"/>
              <a:t> </a:t>
            </a:r>
            <a:r>
              <a:rPr lang="ru-RU" sz="1200" dirty="0" err="1"/>
              <a:t>гельмінта</a:t>
            </a:r>
            <a:r>
              <a:rPr lang="ru-RU" sz="1200" dirty="0"/>
              <a:t>. Перша </a:t>
            </a:r>
            <a:r>
              <a:rPr lang="ru-RU" sz="1200" dirty="0" err="1"/>
              <a:t>ознака</a:t>
            </a:r>
            <a:r>
              <a:rPr lang="ru-RU" sz="1200" dirty="0"/>
              <a:t> </a:t>
            </a:r>
            <a:r>
              <a:rPr lang="ru-RU" sz="1200" dirty="0" err="1"/>
              <a:t>захворювання</a:t>
            </a:r>
            <a:r>
              <a:rPr lang="ru-RU" sz="1200" dirty="0"/>
              <a:t> - </a:t>
            </a:r>
            <a:r>
              <a:rPr lang="ru-RU" sz="1200" dirty="0" err="1"/>
              <a:t>поява</a:t>
            </a:r>
            <a:r>
              <a:rPr lang="ru-RU" sz="1200" dirty="0"/>
              <a:t> </a:t>
            </a:r>
            <a:r>
              <a:rPr lang="ru-RU" sz="1200" dirty="0" err="1"/>
              <a:t>пухлиноподібного</a:t>
            </a:r>
            <a:r>
              <a:rPr lang="ru-RU" sz="1200" dirty="0"/>
              <a:t> </a:t>
            </a:r>
            <a:r>
              <a:rPr lang="ru-RU" sz="1200" dirty="0" err="1"/>
              <a:t>утворення</a:t>
            </a:r>
            <a:r>
              <a:rPr lang="ru-RU" sz="1200" dirty="0"/>
              <a:t> </a:t>
            </a:r>
            <a:r>
              <a:rPr lang="ru-RU" sz="1200" dirty="0" err="1"/>
              <a:t>шкірних</a:t>
            </a:r>
            <a:r>
              <a:rPr lang="ru-RU" sz="1200" dirty="0"/>
              <a:t> </a:t>
            </a:r>
            <a:r>
              <a:rPr lang="ru-RU" sz="1200" dirty="0" err="1"/>
              <a:t>покривів</a:t>
            </a:r>
            <a:r>
              <a:rPr lang="ru-RU" sz="1200" dirty="0"/>
              <a:t> на </a:t>
            </a:r>
            <a:r>
              <a:rPr lang="ru-RU" sz="1200" dirty="0" err="1"/>
              <a:t>місці</a:t>
            </a:r>
            <a:r>
              <a:rPr lang="ru-RU" sz="1200" dirty="0"/>
              <a:t> укусу. </a:t>
            </a:r>
            <a:r>
              <a:rPr lang="ru-RU" sz="1200" dirty="0" err="1"/>
              <a:t>Іноді</a:t>
            </a:r>
            <a:r>
              <a:rPr lang="ru-RU" sz="1200" dirty="0"/>
              <a:t> </a:t>
            </a:r>
            <a:r>
              <a:rPr lang="ru-RU" sz="1200" dirty="0" err="1"/>
              <a:t>супроводжується</a:t>
            </a:r>
            <a:r>
              <a:rPr lang="ru-RU" sz="1200" dirty="0"/>
              <a:t> </a:t>
            </a:r>
            <a:r>
              <a:rPr lang="ru-RU" sz="1200" dirty="0" err="1"/>
              <a:t>свербінням</a:t>
            </a:r>
            <a:r>
              <a:rPr lang="ru-RU" sz="1200" dirty="0"/>
              <a:t>, </a:t>
            </a:r>
            <a:r>
              <a:rPr lang="ru-RU" sz="1200" dirty="0" err="1"/>
              <a:t>печінням</a:t>
            </a:r>
            <a:r>
              <a:rPr lang="ru-RU" sz="1200" dirty="0"/>
              <a:t>. </a:t>
            </a:r>
            <a:r>
              <a:rPr lang="ru-RU" sz="1200" dirty="0" err="1"/>
              <a:t>Шкіра</a:t>
            </a:r>
            <a:r>
              <a:rPr lang="ru-RU" sz="1200" dirty="0"/>
              <a:t> над ним </a:t>
            </a:r>
            <a:r>
              <a:rPr lang="ru-RU" sz="1200" dirty="0" err="1"/>
              <a:t>трохи</a:t>
            </a:r>
            <a:r>
              <a:rPr lang="ru-RU" sz="1200" dirty="0"/>
              <a:t> </a:t>
            </a:r>
            <a:r>
              <a:rPr lang="ru-RU" sz="1200" dirty="0" err="1"/>
              <a:t>гіперемована</a:t>
            </a:r>
            <a:r>
              <a:rPr lang="ru-RU" sz="1200" dirty="0"/>
              <a:t>, </a:t>
            </a:r>
            <a:r>
              <a:rPr lang="ru-RU" sz="1200" dirty="0" err="1"/>
              <a:t>помірно</a:t>
            </a:r>
            <a:r>
              <a:rPr lang="ru-RU" sz="1200" dirty="0"/>
              <a:t> набрякла. </a:t>
            </a:r>
            <a:r>
              <a:rPr lang="ru-RU" sz="1200" dirty="0" err="1"/>
              <a:t>Характерним</a:t>
            </a:r>
            <a:r>
              <a:rPr lang="ru-RU" sz="1200" dirty="0"/>
              <a:t> симптомом </a:t>
            </a:r>
            <a:r>
              <a:rPr lang="ru-RU" sz="1200" dirty="0" err="1"/>
              <a:t>дирофіляріозу</a:t>
            </a:r>
            <a:r>
              <a:rPr lang="ru-RU" sz="1200" dirty="0"/>
              <a:t> </a:t>
            </a:r>
            <a:r>
              <a:rPr lang="ru-RU" sz="1200" dirty="0" err="1"/>
              <a:t>є</a:t>
            </a:r>
            <a:r>
              <a:rPr lang="ru-RU" sz="1200" dirty="0"/>
              <a:t> </a:t>
            </a:r>
            <a:r>
              <a:rPr lang="ru-RU" sz="1200" dirty="0" err="1"/>
              <a:t>міграція</a:t>
            </a:r>
            <a:r>
              <a:rPr lang="ru-RU" sz="1200" dirty="0"/>
              <a:t> </a:t>
            </a:r>
            <a:r>
              <a:rPr lang="ru-RU" sz="1200" dirty="0" err="1"/>
              <a:t>збудника</a:t>
            </a:r>
            <a:r>
              <a:rPr lang="ru-RU" sz="1200" dirty="0"/>
              <a:t> - </a:t>
            </a:r>
            <a:r>
              <a:rPr lang="ru-RU" sz="1200" dirty="0" err="1"/>
              <a:t>переміщення</a:t>
            </a:r>
            <a:r>
              <a:rPr lang="ru-RU" sz="1200" dirty="0"/>
              <a:t> </a:t>
            </a:r>
            <a:r>
              <a:rPr lang="ru-RU" sz="1200" dirty="0" err="1"/>
              <a:t>пухлиноподібного</a:t>
            </a:r>
            <a:r>
              <a:rPr lang="ru-RU" sz="1200" dirty="0"/>
              <a:t> </a:t>
            </a:r>
            <a:r>
              <a:rPr lang="ru-RU" sz="1200" dirty="0" err="1"/>
              <a:t>утворення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самого </a:t>
            </a:r>
            <a:r>
              <a:rPr lang="ru-RU" sz="1200" dirty="0" err="1"/>
              <a:t>гельмінта</a:t>
            </a:r>
            <a:r>
              <a:rPr lang="ru-RU" sz="1200" dirty="0"/>
              <a:t> </a:t>
            </a:r>
            <a:r>
              <a:rPr lang="ru-RU" sz="1200" dirty="0" err="1"/>
              <a:t>під</a:t>
            </a:r>
            <a:r>
              <a:rPr lang="ru-RU" sz="1200" dirty="0"/>
              <a:t> </a:t>
            </a:r>
            <a:r>
              <a:rPr lang="ru-RU" sz="1200" dirty="0" err="1"/>
              <a:t>шкірою</a:t>
            </a:r>
            <a:r>
              <a:rPr lang="ru-RU" sz="1200" dirty="0"/>
              <a:t>, особливо </a:t>
            </a:r>
            <a:r>
              <a:rPr lang="ru-RU" sz="1200" dirty="0" err="1"/>
              <a:t>після</a:t>
            </a:r>
            <a:r>
              <a:rPr lang="ru-RU" sz="1200" dirty="0"/>
              <a:t> </a:t>
            </a:r>
            <a:r>
              <a:rPr lang="ru-RU" sz="1200" dirty="0" err="1"/>
              <a:t>застосування</a:t>
            </a:r>
            <a:r>
              <a:rPr lang="ru-RU" sz="1200" dirty="0"/>
              <a:t> </a:t>
            </a:r>
            <a:r>
              <a:rPr lang="ru-RU" sz="1200" dirty="0" err="1"/>
              <a:t>місцевого</a:t>
            </a:r>
            <a:r>
              <a:rPr lang="ru-RU" sz="1200" dirty="0"/>
              <a:t> </a:t>
            </a:r>
            <a:r>
              <a:rPr lang="ru-RU" sz="1200" dirty="0" err="1"/>
              <a:t>лікування</a:t>
            </a:r>
            <a:r>
              <a:rPr lang="ru-RU" sz="1200" dirty="0"/>
              <a:t>. </a:t>
            </a:r>
            <a:r>
              <a:rPr lang="ru-RU" sz="1200" dirty="0" err="1"/>
              <a:t>Відстань</a:t>
            </a:r>
            <a:r>
              <a:rPr lang="ru-RU" sz="1200" dirty="0"/>
              <a:t> </a:t>
            </a:r>
            <a:r>
              <a:rPr lang="ru-RU" sz="1200" dirty="0" err="1"/>
              <a:t>переміщення</a:t>
            </a:r>
            <a:r>
              <a:rPr lang="ru-RU" sz="1200" dirty="0"/>
              <a:t> становить </a:t>
            </a:r>
            <a:r>
              <a:rPr lang="ru-RU" sz="1200" dirty="0" err="1"/>
              <a:t>кілька</a:t>
            </a:r>
            <a:r>
              <a:rPr lang="ru-RU" sz="1200" dirty="0"/>
              <a:t> </a:t>
            </a:r>
            <a:r>
              <a:rPr lang="ru-RU" sz="1200" dirty="0" err="1"/>
              <a:t>десятків</a:t>
            </a:r>
            <a:r>
              <a:rPr lang="ru-RU" sz="1200" dirty="0"/>
              <a:t> </a:t>
            </a:r>
            <a:r>
              <a:rPr lang="ru-RU" sz="1200" dirty="0" err="1" smtClean="0"/>
              <a:t>сантиметрів</a:t>
            </a:r>
            <a:r>
              <a:rPr lang="ru-RU" sz="1200" dirty="0"/>
              <a:t>, </a:t>
            </a:r>
            <a:r>
              <a:rPr lang="ru-RU" sz="1200" dirty="0" err="1"/>
              <a:t>швидкість</a:t>
            </a:r>
            <a:r>
              <a:rPr lang="ru-RU" sz="1200" dirty="0"/>
              <a:t> </a:t>
            </a:r>
            <a:r>
              <a:rPr lang="ru-RU" sz="1200" dirty="0" err="1"/>
              <a:t>переміщення</a:t>
            </a:r>
            <a:r>
              <a:rPr lang="ru-RU" sz="1200" dirty="0"/>
              <a:t> до 30 см за 1-2дні. При </a:t>
            </a:r>
            <a:r>
              <a:rPr lang="ru-RU" sz="1200" dirty="0" err="1"/>
              <a:t>міграції</a:t>
            </a:r>
            <a:r>
              <a:rPr lang="ru-RU" sz="1200" dirty="0"/>
              <a:t> паразита в </a:t>
            </a:r>
            <a:r>
              <a:rPr lang="ru-RU" sz="1200" dirty="0" err="1"/>
              <a:t>підшкірній</a:t>
            </a:r>
            <a:r>
              <a:rPr lang="ru-RU" sz="1200" dirty="0"/>
              <a:t> </a:t>
            </a:r>
            <a:r>
              <a:rPr lang="ru-RU" sz="1200" dirty="0" err="1"/>
              <a:t>клітковині</a:t>
            </a:r>
            <a:r>
              <a:rPr lang="ru-RU" sz="1200" dirty="0"/>
              <a:t> на новому </a:t>
            </a:r>
            <a:r>
              <a:rPr lang="ru-RU" sz="1200" dirty="0" err="1"/>
              <a:t>місці</a:t>
            </a:r>
            <a:r>
              <a:rPr lang="ru-RU" sz="1200" dirty="0"/>
              <a:t> </a:t>
            </a:r>
            <a:r>
              <a:rPr lang="ru-RU" sz="1200" dirty="0" err="1"/>
              <a:t>з'являється</a:t>
            </a:r>
            <a:r>
              <a:rPr lang="ru-RU" sz="1200" dirty="0"/>
              <a:t> </a:t>
            </a:r>
            <a:r>
              <a:rPr lang="ru-RU" sz="1200" dirty="0" err="1"/>
              <a:t>нове</a:t>
            </a:r>
            <a:r>
              <a:rPr lang="ru-RU" sz="1200" dirty="0"/>
              <a:t> </a:t>
            </a:r>
            <a:r>
              <a:rPr lang="ru-RU" sz="1200" dirty="0" err="1"/>
              <a:t>ущільнення</a:t>
            </a:r>
            <a:r>
              <a:rPr lang="ru-RU" sz="1200" dirty="0"/>
              <a:t>, а на старому </a:t>
            </a:r>
            <a:r>
              <a:rPr lang="ru-RU" sz="1200" dirty="0" err="1"/>
              <a:t>місці</a:t>
            </a:r>
            <a:r>
              <a:rPr lang="ru-RU" sz="1200" dirty="0"/>
              <a:t> </a:t>
            </a:r>
            <a:r>
              <a:rPr lang="ru-RU" sz="1200" dirty="0" err="1"/>
              <a:t>його</a:t>
            </a:r>
            <a:r>
              <a:rPr lang="ru-RU" sz="1200" dirty="0"/>
              <a:t> </a:t>
            </a:r>
            <a:r>
              <a:rPr lang="ru-RU" sz="1200" dirty="0" err="1"/>
              <a:t>перебування</a:t>
            </a:r>
            <a:r>
              <a:rPr lang="ru-RU" sz="1200" dirty="0"/>
              <a:t> </a:t>
            </a:r>
            <a:r>
              <a:rPr lang="ru-RU" sz="1200" dirty="0" err="1"/>
              <a:t>ніяких</a:t>
            </a:r>
            <a:r>
              <a:rPr lang="ru-RU" sz="1200" dirty="0"/>
              <a:t> </a:t>
            </a:r>
            <a:r>
              <a:rPr lang="ru-RU" sz="1200" dirty="0" err="1"/>
              <a:t>слідів</a:t>
            </a:r>
            <a:r>
              <a:rPr lang="ru-RU" sz="1200" dirty="0"/>
              <a:t> не </a:t>
            </a:r>
            <a:r>
              <a:rPr lang="ru-RU" sz="1200" dirty="0" err="1"/>
              <a:t>залишається</a:t>
            </a:r>
            <a:r>
              <a:rPr lang="ru-RU" sz="1200" dirty="0"/>
              <a:t>. </a:t>
            </a:r>
            <a:r>
              <a:rPr lang="ru-RU" sz="1200" dirty="0" err="1"/>
              <a:t>Специфічною</a:t>
            </a:r>
            <a:r>
              <a:rPr lang="ru-RU" sz="1200" dirty="0"/>
              <a:t> </a:t>
            </a:r>
            <a:r>
              <a:rPr lang="ru-RU" sz="1200" dirty="0" err="1"/>
              <a:t>ознакою</a:t>
            </a:r>
            <a:r>
              <a:rPr lang="ru-RU" sz="1200" dirty="0"/>
              <a:t> </a:t>
            </a:r>
            <a:r>
              <a:rPr lang="ru-RU" sz="1200" dirty="0" err="1"/>
              <a:t>дирофіляріозу</a:t>
            </a:r>
            <a:r>
              <a:rPr lang="ru-RU" sz="1200" dirty="0"/>
              <a:t> </a:t>
            </a:r>
            <a:r>
              <a:rPr lang="ru-RU" sz="1200" dirty="0" err="1"/>
              <a:t>є</a:t>
            </a:r>
            <a:r>
              <a:rPr lang="ru-RU" sz="1200" dirty="0"/>
              <a:t> </a:t>
            </a:r>
            <a:r>
              <a:rPr lang="ru-RU" sz="1200" dirty="0" err="1"/>
              <a:t>відчуття</a:t>
            </a:r>
            <a:r>
              <a:rPr lang="ru-RU" sz="1200" dirty="0"/>
              <a:t> </a:t>
            </a:r>
            <a:r>
              <a:rPr lang="ru-RU" sz="1200" dirty="0" err="1"/>
              <a:t>ворушіння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повзання</a:t>
            </a:r>
            <a:r>
              <a:rPr lang="ru-RU" sz="1200" dirty="0"/>
              <a:t> </a:t>
            </a:r>
            <a:r>
              <a:rPr lang="ru-RU" sz="1200" dirty="0" err="1"/>
              <a:t>всередині</a:t>
            </a:r>
            <a:r>
              <a:rPr lang="ru-RU" sz="1200" dirty="0"/>
              <a:t> </a:t>
            </a:r>
            <a:r>
              <a:rPr lang="ru-RU" sz="1200" dirty="0" err="1"/>
              <a:t>ущільнення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пухлини</a:t>
            </a:r>
            <a:r>
              <a:rPr lang="ru-RU" sz="1200" dirty="0"/>
              <a:t>. </a:t>
            </a:r>
            <a:r>
              <a:rPr lang="ru-RU" sz="1200" dirty="0" err="1"/>
              <a:t>Іншими</a:t>
            </a:r>
            <a:r>
              <a:rPr lang="ru-RU" sz="1200" dirty="0"/>
              <a:t> симптомами </a:t>
            </a:r>
            <a:r>
              <a:rPr lang="ru-RU" sz="1200" dirty="0" err="1"/>
              <a:t>захворювання</a:t>
            </a:r>
            <a:r>
              <a:rPr lang="ru-RU" sz="1200" dirty="0"/>
              <a:t> </a:t>
            </a:r>
            <a:r>
              <a:rPr lang="ru-RU" sz="1200" dirty="0" err="1"/>
              <a:t>можуть</a:t>
            </a:r>
            <a:r>
              <a:rPr lang="ru-RU" sz="1200" dirty="0"/>
              <a:t> бути </a:t>
            </a:r>
            <a:r>
              <a:rPr lang="ru-RU" sz="1200" dirty="0" err="1"/>
              <a:t>головний</a:t>
            </a:r>
            <a:r>
              <a:rPr lang="ru-RU" sz="1200" dirty="0"/>
              <a:t> </a:t>
            </a:r>
            <a:r>
              <a:rPr lang="ru-RU" sz="1200" dirty="0" err="1"/>
              <a:t>біль</a:t>
            </a:r>
            <a:r>
              <a:rPr lang="ru-RU" sz="1200" dirty="0"/>
              <a:t>, </a:t>
            </a:r>
            <a:r>
              <a:rPr lang="ru-RU" sz="1200" dirty="0" err="1"/>
              <a:t>нудота</a:t>
            </a:r>
            <a:r>
              <a:rPr lang="ru-RU" sz="1200" dirty="0"/>
              <a:t>, </a:t>
            </a:r>
            <a:r>
              <a:rPr lang="ru-RU" sz="1200" dirty="0" err="1"/>
              <a:t>слабкість</a:t>
            </a:r>
            <a:r>
              <a:rPr lang="ru-RU" sz="1200" dirty="0"/>
              <a:t>, </a:t>
            </a:r>
            <a:r>
              <a:rPr lang="ru-RU" sz="1200" dirty="0" err="1"/>
              <a:t>підвищена</a:t>
            </a:r>
            <a:r>
              <a:rPr lang="ru-RU" sz="1200" dirty="0"/>
              <a:t> температура, </a:t>
            </a:r>
            <a:r>
              <a:rPr lang="ru-RU" sz="1200" dirty="0" err="1"/>
              <a:t>біль</a:t>
            </a:r>
            <a:r>
              <a:rPr lang="ru-RU" sz="1200" dirty="0"/>
              <a:t> у </a:t>
            </a:r>
            <a:r>
              <a:rPr lang="ru-RU" sz="1200" dirty="0" err="1"/>
              <a:t>місці</a:t>
            </a:r>
            <a:r>
              <a:rPr lang="ru-RU" sz="1200" dirty="0"/>
              <a:t> </a:t>
            </a:r>
            <a:r>
              <a:rPr lang="ru-RU" sz="1200" dirty="0" err="1"/>
              <a:t>локалізації</a:t>
            </a:r>
            <a:r>
              <a:rPr lang="ru-RU" sz="1200" dirty="0"/>
              <a:t> </a:t>
            </a:r>
            <a:r>
              <a:rPr lang="ru-RU" sz="1200" dirty="0" err="1"/>
              <a:t>гельмінтів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іррадіацією</a:t>
            </a:r>
            <a:r>
              <a:rPr lang="ru-RU" sz="1200" dirty="0"/>
              <a:t> по ходу </a:t>
            </a:r>
            <a:r>
              <a:rPr lang="ru-RU" sz="1200" dirty="0" err="1"/>
              <a:t>нервових</a:t>
            </a:r>
            <a:r>
              <a:rPr lang="ru-RU" sz="1200" dirty="0"/>
              <a:t> </a:t>
            </a:r>
            <a:r>
              <a:rPr lang="ru-RU" sz="1200" dirty="0" err="1"/>
              <a:t>стовбурів</a:t>
            </a:r>
            <a:r>
              <a:rPr lang="ru-RU" sz="1200" dirty="0"/>
              <a:t>. </a:t>
            </a:r>
            <a:r>
              <a:rPr lang="ru-RU" sz="1200" dirty="0" err="1"/>
              <a:t>Еозинофілія</a:t>
            </a:r>
            <a:r>
              <a:rPr lang="ru-RU" sz="1200" dirty="0"/>
              <a:t> на </a:t>
            </a:r>
            <a:r>
              <a:rPr lang="ru-RU" sz="1200" dirty="0" err="1"/>
              <a:t>відміну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багатьох</a:t>
            </a:r>
            <a:r>
              <a:rPr lang="ru-RU" sz="1200" dirty="0"/>
              <a:t> </a:t>
            </a:r>
            <a:r>
              <a:rPr lang="ru-RU" sz="1200" dirty="0" err="1"/>
              <a:t>інших</a:t>
            </a:r>
            <a:r>
              <a:rPr lang="ru-RU" sz="1200" dirty="0"/>
              <a:t> </a:t>
            </a:r>
            <a:r>
              <a:rPr lang="ru-RU" sz="1200" dirty="0" err="1"/>
              <a:t>гельмінтозів</a:t>
            </a:r>
            <a:r>
              <a:rPr lang="ru-RU" sz="1200" dirty="0"/>
              <a:t> не характерна. При очному </a:t>
            </a:r>
            <a:r>
              <a:rPr lang="ru-RU" sz="1200" dirty="0" err="1"/>
              <a:t>дирофіляріозі</a:t>
            </a:r>
            <a:r>
              <a:rPr lang="ru-RU" sz="1200" dirty="0"/>
              <a:t> </a:t>
            </a:r>
            <a:r>
              <a:rPr lang="ru-RU" sz="1200" dirty="0" err="1"/>
              <a:t>уражаються</a:t>
            </a:r>
            <a:r>
              <a:rPr lang="ru-RU" sz="1200" dirty="0"/>
              <a:t> </a:t>
            </a:r>
            <a:r>
              <a:rPr lang="ru-RU" sz="1200" dirty="0" err="1"/>
              <a:t>повіки</a:t>
            </a:r>
            <a:r>
              <a:rPr lang="ru-RU" sz="1200" dirty="0"/>
              <a:t>, </a:t>
            </a:r>
            <a:r>
              <a:rPr lang="ru-RU" sz="1200" dirty="0" err="1"/>
              <a:t>кон'юнктива</a:t>
            </a:r>
            <a:r>
              <a:rPr lang="ru-RU" sz="1200" dirty="0"/>
              <a:t>, </a:t>
            </a:r>
            <a:r>
              <a:rPr lang="ru-RU" sz="1200" dirty="0" err="1"/>
              <a:t>передня</a:t>
            </a:r>
            <a:r>
              <a:rPr lang="ru-RU" sz="1200" dirty="0"/>
              <a:t> камера, склера, </a:t>
            </a:r>
            <a:r>
              <a:rPr lang="ru-RU" sz="1200" dirty="0" err="1"/>
              <a:t>очниця</a:t>
            </a:r>
            <a:r>
              <a:rPr lang="ru-RU" sz="1200" dirty="0"/>
              <a:t>. При </a:t>
            </a:r>
            <a:r>
              <a:rPr lang="ru-RU" sz="1200" dirty="0" err="1"/>
              <a:t>ураженні</a:t>
            </a:r>
            <a:r>
              <a:rPr lang="ru-RU" sz="1200" dirty="0"/>
              <a:t> </a:t>
            </a:r>
            <a:r>
              <a:rPr lang="ru-RU" sz="1200" dirty="0" err="1"/>
              <a:t>шкіри</a:t>
            </a:r>
            <a:r>
              <a:rPr lang="ru-RU" sz="1200" dirty="0"/>
              <a:t> </a:t>
            </a:r>
            <a:r>
              <a:rPr lang="ru-RU" sz="1200" dirty="0" err="1"/>
              <a:t>брів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повік</a:t>
            </a:r>
            <a:r>
              <a:rPr lang="ru-RU" sz="1200" dirty="0"/>
              <a:t> </a:t>
            </a:r>
            <a:r>
              <a:rPr lang="ru-RU" sz="1200" dirty="0" err="1"/>
              <a:t>розвивається</a:t>
            </a:r>
            <a:r>
              <a:rPr lang="ru-RU" sz="1200" dirty="0"/>
              <a:t> набряк по типу </a:t>
            </a:r>
            <a:r>
              <a:rPr lang="ru-RU" sz="1200" dirty="0" err="1"/>
              <a:t>Квінке</a:t>
            </a:r>
            <a:r>
              <a:rPr lang="ru-RU" sz="1200" dirty="0"/>
              <a:t>. </a:t>
            </a:r>
            <a:r>
              <a:rPr lang="ru-RU" sz="1200" dirty="0" err="1"/>
              <a:t>Повіки</a:t>
            </a:r>
            <a:r>
              <a:rPr lang="ru-RU" sz="1200" dirty="0"/>
              <a:t> </a:t>
            </a:r>
            <a:r>
              <a:rPr lang="ru-RU" sz="1200" dirty="0" err="1"/>
              <a:t>набряклі</a:t>
            </a:r>
            <a:r>
              <a:rPr lang="ru-RU" sz="1200" dirty="0"/>
              <a:t>, </a:t>
            </a:r>
            <a:r>
              <a:rPr lang="ru-RU" sz="1200" dirty="0" err="1"/>
              <a:t>відзначається</a:t>
            </a:r>
            <a:r>
              <a:rPr lang="ru-RU" sz="1200" dirty="0"/>
              <a:t> </a:t>
            </a:r>
            <a:r>
              <a:rPr lang="ru-RU" sz="1200" dirty="0" err="1"/>
              <a:t>свербіж</a:t>
            </a:r>
            <a:r>
              <a:rPr lang="ru-RU" sz="1200" dirty="0"/>
              <a:t>, </a:t>
            </a:r>
            <a:r>
              <a:rPr lang="ru-RU" sz="1200" dirty="0" err="1"/>
              <a:t>сльозотеча</a:t>
            </a:r>
            <a:r>
              <a:rPr lang="ru-RU" sz="1200" dirty="0"/>
              <a:t>. </a:t>
            </a:r>
            <a:r>
              <a:rPr lang="ru-RU" sz="1200" dirty="0" err="1"/>
              <a:t>Під</a:t>
            </a:r>
            <a:r>
              <a:rPr lang="ru-RU" sz="1200" dirty="0"/>
              <a:t> </a:t>
            </a:r>
            <a:r>
              <a:rPr lang="ru-RU" sz="1200" dirty="0" err="1"/>
              <a:t>шкірою</a:t>
            </a:r>
            <a:r>
              <a:rPr lang="ru-RU" sz="1200" dirty="0"/>
              <a:t> </a:t>
            </a:r>
            <a:r>
              <a:rPr lang="ru-RU" sz="1200" dirty="0" err="1"/>
              <a:t>утворюються</a:t>
            </a:r>
            <a:r>
              <a:rPr lang="ru-RU" sz="1200" dirty="0"/>
              <a:t> </a:t>
            </a:r>
            <a:r>
              <a:rPr lang="ru-RU" sz="1200" dirty="0" err="1"/>
              <a:t>щільні</a:t>
            </a:r>
            <a:r>
              <a:rPr lang="ru-RU" sz="1200" dirty="0"/>
              <a:t> </a:t>
            </a:r>
            <a:r>
              <a:rPr lang="ru-RU" sz="1200" dirty="0" err="1"/>
              <a:t>вузлики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пухлина</a:t>
            </a:r>
            <a:r>
              <a:rPr lang="ru-RU" sz="1200" dirty="0"/>
              <a:t>. </a:t>
            </a:r>
            <a:r>
              <a:rPr lang="ru-RU" sz="1200" dirty="0" err="1"/>
              <a:t>Гострота</a:t>
            </a:r>
            <a:r>
              <a:rPr lang="ru-RU" sz="1200" dirty="0"/>
              <a:t> </a:t>
            </a:r>
            <a:r>
              <a:rPr lang="ru-RU" sz="1200" dirty="0" err="1"/>
              <a:t>зору</a:t>
            </a:r>
            <a:r>
              <a:rPr lang="ru-RU" sz="1200" dirty="0"/>
              <a:t> не </a:t>
            </a:r>
            <a:r>
              <a:rPr lang="ru-RU" sz="1200" dirty="0" err="1"/>
              <a:t>знижується</a:t>
            </a:r>
            <a:r>
              <a:rPr lang="ru-RU" sz="1200" dirty="0"/>
              <a:t>. При </a:t>
            </a:r>
            <a:r>
              <a:rPr lang="ru-RU" sz="1200" dirty="0" err="1"/>
              <a:t>ураженні</a:t>
            </a:r>
            <a:r>
              <a:rPr lang="ru-RU" sz="1200" dirty="0"/>
              <a:t> </a:t>
            </a:r>
            <a:r>
              <a:rPr lang="ru-RU" sz="1200" dirty="0" err="1"/>
              <a:t>кон'юнктиви</a:t>
            </a:r>
            <a:r>
              <a:rPr lang="ru-RU" sz="1200" dirty="0"/>
              <a:t> </a:t>
            </a:r>
            <a:r>
              <a:rPr lang="ru-RU" sz="1200" dirty="0" err="1"/>
              <a:t>розвивається</a:t>
            </a:r>
            <a:r>
              <a:rPr lang="ru-RU" sz="1200" dirty="0"/>
              <a:t> </a:t>
            </a:r>
            <a:r>
              <a:rPr lang="ru-RU" sz="1200" dirty="0" err="1"/>
              <a:t>кон'юнктивіт</a:t>
            </a:r>
            <a:r>
              <a:rPr lang="ru-RU" sz="1200" dirty="0"/>
              <a:t>, </a:t>
            </a:r>
            <a:r>
              <a:rPr lang="ru-RU" sz="1200" dirty="0" err="1"/>
              <a:t>який</a:t>
            </a:r>
            <a:r>
              <a:rPr lang="ru-RU" sz="1200" dirty="0"/>
              <a:t> </a:t>
            </a:r>
            <a:r>
              <a:rPr lang="ru-RU" sz="1200" dirty="0" err="1"/>
              <a:t>супроводжується</a:t>
            </a:r>
            <a:r>
              <a:rPr lang="ru-RU" sz="1200" dirty="0"/>
              <a:t> </a:t>
            </a:r>
            <a:r>
              <a:rPr lang="ru-RU" sz="1200" dirty="0" err="1"/>
              <a:t>сильними</a:t>
            </a:r>
            <a:r>
              <a:rPr lang="ru-RU" sz="1200" dirty="0"/>
              <a:t> болями, </a:t>
            </a:r>
            <a:r>
              <a:rPr lang="ru-RU" sz="1200" dirty="0" err="1"/>
              <a:t>сльозотечею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свербінням</a:t>
            </a:r>
            <a:r>
              <a:rPr lang="ru-RU" sz="1200" dirty="0"/>
              <a:t>. </a:t>
            </a:r>
            <a:r>
              <a:rPr lang="ru-RU" sz="1200" dirty="0" err="1"/>
              <a:t>Кон'юнктива</a:t>
            </a:r>
            <a:r>
              <a:rPr lang="ru-RU" sz="1200" dirty="0"/>
              <a:t> набрякла, </a:t>
            </a:r>
            <a:r>
              <a:rPr lang="ru-RU" sz="1200" dirty="0" err="1"/>
              <a:t>гіперимована</a:t>
            </a:r>
            <a:r>
              <a:rPr lang="ru-RU" sz="1200" dirty="0"/>
              <a:t> </a:t>
            </a:r>
            <a:r>
              <a:rPr lang="ru-RU" sz="1200" dirty="0" err="1"/>
              <a:t>протягом</a:t>
            </a:r>
            <a:r>
              <a:rPr lang="ru-RU" sz="1200" dirty="0"/>
              <a:t> </a:t>
            </a:r>
            <a:r>
              <a:rPr lang="ru-RU" sz="1200" dirty="0" err="1"/>
              <a:t>декількох</a:t>
            </a:r>
            <a:r>
              <a:rPr lang="ru-RU" sz="1200" dirty="0"/>
              <a:t> </a:t>
            </a:r>
            <a:r>
              <a:rPr lang="ru-RU" sz="1200" dirty="0" err="1"/>
              <a:t>діб</a:t>
            </a:r>
            <a:r>
              <a:rPr lang="ru-RU" sz="1200" dirty="0"/>
              <a:t>, через </a:t>
            </a:r>
            <a:r>
              <a:rPr lang="ru-RU" sz="1200" dirty="0" err="1"/>
              <a:t>неї</a:t>
            </a:r>
            <a:r>
              <a:rPr lang="ru-RU" sz="1200" dirty="0"/>
              <a:t> видно </a:t>
            </a:r>
            <a:r>
              <a:rPr lang="ru-RU" sz="1200" dirty="0" err="1"/>
              <a:t>звивисте</a:t>
            </a:r>
            <a:r>
              <a:rPr lang="ru-RU" sz="1200" dirty="0"/>
              <a:t> </a:t>
            </a:r>
            <a:r>
              <a:rPr lang="ru-RU" sz="1200" dirty="0" err="1"/>
              <a:t>тіло</a:t>
            </a:r>
            <a:r>
              <a:rPr lang="ru-RU" sz="1200" dirty="0"/>
              <a:t> </a:t>
            </a:r>
            <a:r>
              <a:rPr lang="ru-RU" sz="1200" dirty="0" err="1"/>
              <a:t>гельмінта</a:t>
            </a:r>
            <a:r>
              <a:rPr lang="ru-RU" sz="1200" dirty="0"/>
              <a:t>. </a:t>
            </a:r>
            <a:r>
              <a:rPr lang="ru-RU" sz="1200" dirty="0" err="1"/>
              <a:t>Всі</a:t>
            </a:r>
            <a:r>
              <a:rPr lang="ru-RU" sz="1200" dirty="0"/>
              <a:t> </a:t>
            </a:r>
            <a:r>
              <a:rPr lang="ru-RU" sz="1200" dirty="0" err="1"/>
              <a:t>явища</a:t>
            </a:r>
            <a:r>
              <a:rPr lang="ru-RU" sz="1200" dirty="0"/>
              <a:t> </a:t>
            </a:r>
            <a:r>
              <a:rPr lang="ru-RU" sz="1200" dirty="0" err="1"/>
              <a:t>безслідно</a:t>
            </a:r>
            <a:r>
              <a:rPr lang="ru-RU" sz="1200" dirty="0"/>
              <a:t> </a:t>
            </a:r>
            <a:r>
              <a:rPr lang="ru-RU" sz="1200" dirty="0" err="1"/>
              <a:t>зникають</a:t>
            </a:r>
            <a:r>
              <a:rPr lang="ru-RU" sz="1200" dirty="0"/>
              <a:t> </a:t>
            </a:r>
            <a:r>
              <a:rPr lang="ru-RU" sz="1200" dirty="0" err="1"/>
              <a:t>після</a:t>
            </a:r>
            <a:r>
              <a:rPr lang="ru-RU" sz="1200" dirty="0"/>
              <a:t> того, як </a:t>
            </a:r>
            <a:r>
              <a:rPr lang="ru-RU" sz="1200" dirty="0" err="1"/>
              <a:t>він</a:t>
            </a:r>
            <a:r>
              <a:rPr lang="ru-RU" sz="1200" dirty="0"/>
              <a:t> </a:t>
            </a:r>
            <a:r>
              <a:rPr lang="ru-RU" sz="1200" dirty="0" err="1"/>
              <a:t>мігрує</a:t>
            </a:r>
            <a:r>
              <a:rPr lang="ru-RU" sz="1200" dirty="0"/>
              <a:t> в </a:t>
            </a:r>
            <a:r>
              <a:rPr lang="ru-RU" sz="1200" dirty="0" err="1"/>
              <a:t>очну</a:t>
            </a:r>
            <a:r>
              <a:rPr lang="ru-RU" sz="1200" dirty="0"/>
              <a:t> ямку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видаляється</a:t>
            </a:r>
            <a:r>
              <a:rPr lang="ru-RU" sz="1200" dirty="0"/>
              <a:t> </a:t>
            </a:r>
            <a:r>
              <a:rPr lang="ru-RU" sz="1200" dirty="0" err="1"/>
              <a:t>хірургічно</a:t>
            </a:r>
            <a:r>
              <a:rPr lang="ru-RU" sz="1200" dirty="0"/>
              <a:t>. </a:t>
            </a:r>
          </a:p>
          <a:p>
            <a:pPr algn="just"/>
            <a:r>
              <a:rPr lang="ru-RU" sz="1200" dirty="0" err="1"/>
              <a:t>Ускладнення</a:t>
            </a:r>
            <a:r>
              <a:rPr lang="ru-RU" sz="1200" dirty="0"/>
              <a:t>. </a:t>
            </a:r>
            <a:r>
              <a:rPr lang="ru-RU" sz="1200" dirty="0" err="1"/>
              <a:t>Нагноєння</a:t>
            </a:r>
            <a:r>
              <a:rPr lang="ru-RU" sz="1200" dirty="0"/>
              <a:t> </a:t>
            </a:r>
            <a:r>
              <a:rPr lang="ru-RU" sz="1200" dirty="0" err="1"/>
              <a:t>підшкірних</a:t>
            </a:r>
            <a:r>
              <a:rPr lang="ru-RU" sz="1200" dirty="0"/>
              <a:t> </a:t>
            </a:r>
            <a:r>
              <a:rPr lang="ru-RU" sz="1200" dirty="0" err="1"/>
              <a:t>вузлів</a:t>
            </a:r>
            <a:r>
              <a:rPr lang="ru-RU" sz="1200" dirty="0"/>
              <a:t>, </a:t>
            </a:r>
            <a:r>
              <a:rPr lang="ru-RU" sz="1200" dirty="0" err="1"/>
              <a:t>вторинні</a:t>
            </a:r>
            <a:r>
              <a:rPr lang="ru-RU" sz="1200" dirty="0"/>
              <a:t> </a:t>
            </a:r>
            <a:r>
              <a:rPr lang="ru-RU" sz="1200" dirty="0" err="1"/>
              <a:t>запальні</a:t>
            </a:r>
            <a:r>
              <a:rPr lang="ru-RU" sz="1200" dirty="0"/>
              <a:t> </a:t>
            </a:r>
            <a:r>
              <a:rPr lang="ru-RU" sz="1200" dirty="0" err="1"/>
              <a:t>процеси</a:t>
            </a:r>
            <a:r>
              <a:rPr lang="ru-RU" sz="1200" dirty="0"/>
              <a:t> при </a:t>
            </a:r>
            <a:r>
              <a:rPr lang="ru-RU" sz="1200" dirty="0" err="1"/>
              <a:t>ураженні</a:t>
            </a:r>
            <a:r>
              <a:rPr lang="ru-RU" sz="1200" dirty="0"/>
              <a:t> очей. </a:t>
            </a:r>
            <a:r>
              <a:rPr lang="ru-RU" sz="1200" dirty="0" err="1" smtClean="0"/>
              <a:t>Специфічна</a:t>
            </a:r>
            <a:r>
              <a:rPr lang="ru-RU" sz="1200" dirty="0" smtClean="0"/>
              <a:t> </a:t>
            </a:r>
            <a:r>
              <a:rPr lang="ru-RU" sz="1200" dirty="0" err="1"/>
              <a:t>діагностика</a:t>
            </a:r>
            <a:r>
              <a:rPr lang="ru-RU" sz="1200" dirty="0"/>
              <a:t>. </a:t>
            </a:r>
            <a:r>
              <a:rPr lang="ru-RU" sz="1200" dirty="0" err="1"/>
              <a:t>Клінічна</a:t>
            </a:r>
            <a:r>
              <a:rPr lang="ru-RU" sz="1200" dirty="0"/>
              <a:t> </a:t>
            </a:r>
            <a:r>
              <a:rPr lang="ru-RU" sz="1200" dirty="0" err="1"/>
              <a:t>діагностика</a:t>
            </a:r>
            <a:r>
              <a:rPr lang="ru-RU" sz="1200" dirty="0"/>
              <a:t> утруднена. </a:t>
            </a:r>
            <a:r>
              <a:rPr lang="ru-RU" sz="1200" dirty="0" err="1"/>
              <a:t>Важливе</a:t>
            </a:r>
            <a:r>
              <a:rPr lang="ru-RU" sz="1200" dirty="0"/>
              <a:t> </a:t>
            </a:r>
            <a:r>
              <a:rPr lang="ru-RU" sz="1200" dirty="0" err="1"/>
              <a:t>значення</a:t>
            </a:r>
            <a:r>
              <a:rPr lang="ru-RU" sz="1200" dirty="0"/>
              <a:t> </a:t>
            </a:r>
            <a:r>
              <a:rPr lang="ru-RU" sz="1200" dirty="0" err="1"/>
              <a:t>має</a:t>
            </a:r>
            <a:r>
              <a:rPr lang="ru-RU" sz="1200" dirty="0"/>
              <a:t> </a:t>
            </a:r>
            <a:r>
              <a:rPr lang="ru-RU" sz="1200" dirty="0" err="1"/>
              <a:t>епідеміологічний</a:t>
            </a:r>
            <a:r>
              <a:rPr lang="ru-RU" sz="1200" dirty="0"/>
              <a:t> анамнез - укуси </a:t>
            </a:r>
            <a:r>
              <a:rPr lang="ru-RU" sz="1200" dirty="0" err="1"/>
              <a:t>комарів</a:t>
            </a:r>
            <a:r>
              <a:rPr lang="ru-RU" sz="1200" dirty="0"/>
              <a:t>. </a:t>
            </a:r>
            <a:r>
              <a:rPr lang="ru-RU" sz="1200" dirty="0" err="1"/>
              <a:t>Паразитологічна</a:t>
            </a:r>
            <a:r>
              <a:rPr lang="ru-RU" sz="1200" dirty="0"/>
              <a:t> </a:t>
            </a:r>
            <a:r>
              <a:rPr lang="ru-RU" sz="1200" dirty="0" err="1"/>
              <a:t>діагностика</a:t>
            </a:r>
            <a:r>
              <a:rPr lang="ru-RU" sz="1200" dirty="0"/>
              <a:t> утруднена, так як в </a:t>
            </a:r>
            <a:r>
              <a:rPr lang="ru-RU" sz="1200" dirty="0" err="1"/>
              <a:t>крові</a:t>
            </a:r>
            <a:r>
              <a:rPr lang="ru-RU" sz="1200" dirty="0"/>
              <a:t> </a:t>
            </a:r>
            <a:r>
              <a:rPr lang="ru-RU" sz="1200" dirty="0" err="1"/>
              <a:t>людини</a:t>
            </a:r>
            <a:r>
              <a:rPr lang="ru-RU" sz="1200" dirty="0"/>
              <a:t> </a:t>
            </a:r>
            <a:r>
              <a:rPr lang="ru-RU" sz="1200" dirty="0" err="1"/>
              <a:t>мікрофілярії</a:t>
            </a:r>
            <a:r>
              <a:rPr lang="ru-RU" sz="1200" dirty="0"/>
              <a:t> </a:t>
            </a:r>
            <a:r>
              <a:rPr lang="ru-RU" sz="1200" dirty="0" err="1"/>
              <a:t>відсутні</a:t>
            </a:r>
            <a:r>
              <a:rPr lang="ru-RU" sz="1200" dirty="0"/>
              <a:t>, </a:t>
            </a:r>
            <a:r>
              <a:rPr lang="ru-RU" sz="1200" dirty="0" err="1"/>
              <a:t>еозинофілія</a:t>
            </a:r>
            <a:r>
              <a:rPr lang="ru-RU" sz="1200" dirty="0"/>
              <a:t> не характерна. </a:t>
            </a:r>
            <a:r>
              <a:rPr lang="ru-RU" sz="1200" dirty="0" err="1"/>
              <a:t>Діагноз</a:t>
            </a:r>
            <a:r>
              <a:rPr lang="ru-RU" sz="1200" dirty="0"/>
              <a:t> </a:t>
            </a:r>
            <a:r>
              <a:rPr lang="ru-RU" sz="1200" dirty="0" err="1"/>
              <a:t>дирофіляріозу</a:t>
            </a:r>
            <a:r>
              <a:rPr lang="ru-RU" sz="1200" dirty="0"/>
              <a:t> </a:t>
            </a:r>
            <a:r>
              <a:rPr lang="ru-RU" sz="1200" dirty="0" err="1"/>
              <a:t>встановлюють</a:t>
            </a:r>
            <a:r>
              <a:rPr lang="ru-RU" sz="1200" dirty="0"/>
              <a:t> ретроспективно, в </a:t>
            </a:r>
            <a:r>
              <a:rPr lang="ru-RU" sz="1200" dirty="0" err="1"/>
              <a:t>результаті</a:t>
            </a:r>
            <a:r>
              <a:rPr lang="ru-RU" sz="1200" dirty="0"/>
              <a:t> </a:t>
            </a:r>
            <a:r>
              <a:rPr lang="ru-RU" sz="1200" dirty="0" err="1"/>
              <a:t>хірургічного</a:t>
            </a:r>
            <a:r>
              <a:rPr lang="ru-RU" sz="1200" dirty="0"/>
              <a:t> </a:t>
            </a:r>
            <a:r>
              <a:rPr lang="ru-RU" sz="1200" dirty="0" err="1"/>
              <a:t>втручання</a:t>
            </a:r>
            <a:r>
              <a:rPr lang="ru-RU" sz="1200" dirty="0"/>
              <a:t> при </a:t>
            </a:r>
            <a:r>
              <a:rPr lang="ru-RU" sz="1200" dirty="0" err="1"/>
              <a:t>видаленні</a:t>
            </a:r>
            <a:r>
              <a:rPr lang="ru-RU" sz="1200" dirty="0"/>
              <a:t> </a:t>
            </a:r>
            <a:r>
              <a:rPr lang="ru-RU" sz="1200" dirty="0" err="1"/>
              <a:t>підшкірного</a:t>
            </a:r>
            <a:r>
              <a:rPr lang="ru-RU" sz="1200" dirty="0"/>
              <a:t> </a:t>
            </a:r>
            <a:r>
              <a:rPr lang="ru-RU" sz="1200" dirty="0" err="1"/>
              <a:t>вузла</a:t>
            </a:r>
            <a:r>
              <a:rPr lang="ru-RU" sz="1200" dirty="0"/>
              <a:t> в </a:t>
            </a:r>
            <a:r>
              <a:rPr lang="ru-RU" sz="1200" dirty="0" err="1"/>
              <a:t>якому</a:t>
            </a:r>
            <a:r>
              <a:rPr lang="ru-RU" sz="1200" dirty="0"/>
              <a:t> </a:t>
            </a:r>
            <a:r>
              <a:rPr lang="ru-RU" sz="1200" dirty="0" err="1"/>
              <a:t>виявляють</a:t>
            </a:r>
            <a:r>
              <a:rPr lang="ru-RU" sz="1200" dirty="0"/>
              <a:t> </a:t>
            </a:r>
            <a:r>
              <a:rPr lang="ru-RU" sz="1200" dirty="0" err="1"/>
              <a:t>дирофілярії</a:t>
            </a:r>
            <a:r>
              <a:rPr lang="ru-RU" sz="1200" dirty="0"/>
              <a:t>. </a:t>
            </a:r>
          </a:p>
          <a:p>
            <a:pPr algn="just"/>
            <a:r>
              <a:rPr lang="ru-RU" sz="1200" dirty="0" err="1"/>
              <a:t>Лікування</a:t>
            </a:r>
            <a:r>
              <a:rPr lang="ru-RU" sz="1200" dirty="0"/>
              <a:t>. </a:t>
            </a:r>
            <a:r>
              <a:rPr lang="ru-RU" sz="1200" dirty="0" err="1"/>
              <a:t>Оптимальний</a:t>
            </a:r>
            <a:r>
              <a:rPr lang="ru-RU" sz="1200" dirty="0"/>
              <a:t> метод </a:t>
            </a:r>
            <a:r>
              <a:rPr lang="ru-RU" sz="1200" dirty="0" err="1"/>
              <a:t>лікування</a:t>
            </a:r>
            <a:r>
              <a:rPr lang="ru-RU" sz="1200" dirty="0"/>
              <a:t> - </a:t>
            </a:r>
            <a:r>
              <a:rPr lang="ru-RU" sz="1200" dirty="0" err="1"/>
              <a:t>хірургічне</a:t>
            </a:r>
            <a:r>
              <a:rPr lang="ru-RU" sz="1200" dirty="0"/>
              <a:t> </a:t>
            </a:r>
            <a:r>
              <a:rPr lang="ru-RU" sz="1200" dirty="0" err="1"/>
              <a:t>видалення</a:t>
            </a:r>
            <a:r>
              <a:rPr lang="ru-RU" sz="1200" dirty="0"/>
              <a:t> </a:t>
            </a:r>
            <a:r>
              <a:rPr lang="ru-RU" sz="1200" dirty="0" err="1"/>
              <a:t>гельмінта</a:t>
            </a:r>
            <a:r>
              <a:rPr lang="ru-RU" sz="1200" dirty="0"/>
              <a:t>. У </a:t>
            </a:r>
            <a:r>
              <a:rPr lang="ru-RU" sz="1200" dirty="0" err="1"/>
              <a:t>разі</a:t>
            </a:r>
            <a:r>
              <a:rPr lang="ru-RU" sz="1200" dirty="0"/>
              <a:t> постановки </a:t>
            </a:r>
            <a:r>
              <a:rPr lang="ru-RU" sz="1200" dirty="0" err="1"/>
              <a:t>достовірного</a:t>
            </a:r>
            <a:r>
              <a:rPr lang="ru-RU" sz="1200" dirty="0"/>
              <a:t> </a:t>
            </a:r>
            <a:r>
              <a:rPr lang="ru-RU" sz="1200" dirty="0" err="1"/>
              <a:t>діагнозу</a:t>
            </a:r>
            <a:r>
              <a:rPr lang="ru-RU" sz="1200" dirty="0"/>
              <a:t> без </a:t>
            </a:r>
            <a:r>
              <a:rPr lang="ru-RU" sz="1200" dirty="0" err="1"/>
              <a:t>хірургічного</a:t>
            </a:r>
            <a:r>
              <a:rPr lang="ru-RU" sz="1200" dirty="0"/>
              <a:t> </a:t>
            </a:r>
            <a:r>
              <a:rPr lang="ru-RU" sz="1200" dirty="0" err="1"/>
              <a:t>втручання</a:t>
            </a:r>
            <a:r>
              <a:rPr lang="ru-RU" sz="1200" dirty="0"/>
              <a:t> </a:t>
            </a:r>
            <a:r>
              <a:rPr lang="ru-RU" sz="1200" dirty="0" err="1"/>
              <a:t>призначають</a:t>
            </a:r>
            <a:r>
              <a:rPr lang="ru-RU" sz="1200" dirty="0"/>
              <a:t> </a:t>
            </a:r>
            <a:r>
              <a:rPr lang="ru-RU" sz="1200" dirty="0" err="1"/>
              <a:t>діетилкарбамазин</a:t>
            </a:r>
            <a:r>
              <a:rPr lang="ru-RU" sz="1200" dirty="0"/>
              <a:t> у </a:t>
            </a:r>
            <a:r>
              <a:rPr lang="ru-RU" sz="1200" dirty="0" err="1"/>
              <a:t>дозі</a:t>
            </a:r>
            <a:r>
              <a:rPr lang="ru-RU" sz="1200" dirty="0"/>
              <a:t> 2 мг / кг на </a:t>
            </a:r>
            <a:r>
              <a:rPr lang="ru-RU" sz="1200" dirty="0" err="1"/>
              <a:t>добу</a:t>
            </a:r>
            <a:r>
              <a:rPr lang="ru-RU" sz="1200" dirty="0"/>
              <a:t> 10-30 </a:t>
            </a:r>
            <a:r>
              <a:rPr lang="ru-RU" sz="1200" dirty="0" err="1"/>
              <a:t>днів</a:t>
            </a:r>
            <a:r>
              <a:rPr lang="ru-RU" sz="1200" dirty="0"/>
              <a:t>, </a:t>
            </a:r>
            <a:r>
              <a:rPr lang="ru-RU" sz="1200" dirty="0" err="1"/>
              <a:t>протиалергічні</a:t>
            </a:r>
            <a:r>
              <a:rPr lang="ru-RU" sz="1200" dirty="0"/>
              <a:t> </a:t>
            </a:r>
            <a:r>
              <a:rPr lang="ru-RU" sz="1200" dirty="0" err="1"/>
              <a:t>препарати</a:t>
            </a:r>
            <a:r>
              <a:rPr lang="ru-RU" sz="1200" dirty="0"/>
              <a:t>, </a:t>
            </a:r>
            <a:r>
              <a:rPr lang="ru-RU" sz="1200" dirty="0" err="1"/>
              <a:t>глюкокортикоїди</a:t>
            </a:r>
            <a:r>
              <a:rPr lang="ru-RU" sz="1200" dirty="0"/>
              <a:t>. </a:t>
            </a:r>
            <a:r>
              <a:rPr lang="ru-RU" sz="1200" dirty="0" err="1"/>
              <a:t>Антибактеріальні</a:t>
            </a:r>
            <a:r>
              <a:rPr lang="ru-RU" sz="1200" dirty="0"/>
              <a:t> </a:t>
            </a:r>
            <a:r>
              <a:rPr lang="ru-RU" sz="1200" dirty="0" err="1"/>
              <a:t>препарати</a:t>
            </a:r>
            <a:r>
              <a:rPr lang="ru-RU" sz="1200" dirty="0"/>
              <a:t> </a:t>
            </a:r>
            <a:r>
              <a:rPr lang="ru-RU" sz="1200" dirty="0" err="1"/>
              <a:t>призначають</a:t>
            </a:r>
            <a:r>
              <a:rPr lang="ru-RU" sz="1200" dirty="0"/>
              <a:t> при </a:t>
            </a:r>
            <a:r>
              <a:rPr lang="ru-RU" sz="1200" dirty="0" err="1"/>
              <a:t>нагноєнні</a:t>
            </a:r>
            <a:r>
              <a:rPr lang="ru-RU" sz="1200" dirty="0"/>
              <a:t> </a:t>
            </a:r>
            <a:r>
              <a:rPr lang="ru-RU" sz="1200" dirty="0" err="1"/>
              <a:t>вузлів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при</a:t>
            </a:r>
            <a:r>
              <a:rPr lang="ru-RU" sz="1200" dirty="0"/>
              <a:t> </a:t>
            </a:r>
            <a:r>
              <a:rPr lang="ru-RU" sz="1200" dirty="0" err="1"/>
              <a:t>приєднанні</a:t>
            </a:r>
            <a:r>
              <a:rPr lang="ru-RU" sz="1200" dirty="0"/>
              <a:t> </a:t>
            </a:r>
            <a:r>
              <a:rPr lang="ru-RU" sz="1200" dirty="0" err="1"/>
              <a:t>вторинної</a:t>
            </a:r>
            <a:r>
              <a:rPr lang="ru-RU" sz="1200" dirty="0"/>
              <a:t> </a:t>
            </a:r>
            <a:r>
              <a:rPr lang="ru-RU" sz="1200" dirty="0" err="1"/>
              <a:t>бактеріальної</a:t>
            </a:r>
            <a:r>
              <a:rPr lang="ru-RU" sz="1200" dirty="0"/>
              <a:t> </a:t>
            </a:r>
            <a:r>
              <a:rPr lang="ru-RU" sz="1200" dirty="0" err="1" smtClean="0"/>
              <a:t>інфекції</a:t>
            </a:r>
            <a:r>
              <a:rPr lang="ru-RU" sz="1200" dirty="0"/>
              <a:t>. Прогноз </a:t>
            </a:r>
            <a:r>
              <a:rPr lang="ru-RU" sz="1200" dirty="0" err="1"/>
              <a:t>захворювання</a:t>
            </a:r>
            <a:r>
              <a:rPr lang="ru-RU" sz="1200" dirty="0"/>
              <a:t> </a:t>
            </a:r>
            <a:r>
              <a:rPr lang="ru-RU" sz="1200" dirty="0" err="1"/>
              <a:t>сприятливий</a:t>
            </a:r>
            <a:r>
              <a:rPr lang="ru-RU" sz="1200" dirty="0"/>
              <a:t>. </a:t>
            </a:r>
            <a:r>
              <a:rPr lang="ru-RU" sz="1200" dirty="0" err="1"/>
              <a:t>Диспансерне</a:t>
            </a:r>
            <a:r>
              <a:rPr lang="ru-RU" sz="1200" dirty="0"/>
              <a:t> </a:t>
            </a:r>
            <a:r>
              <a:rPr lang="ru-RU" sz="1200" dirty="0" err="1"/>
              <a:t>спостереження</a:t>
            </a:r>
            <a:r>
              <a:rPr lang="ru-RU" sz="1200" dirty="0"/>
              <a:t> </a:t>
            </a:r>
            <a:r>
              <a:rPr lang="ru-RU" sz="1200" dirty="0" err="1"/>
              <a:t>встановлюють</a:t>
            </a:r>
            <a:r>
              <a:rPr lang="ru-RU" sz="1200" dirty="0"/>
              <a:t> на </a:t>
            </a:r>
            <a:r>
              <a:rPr lang="ru-RU" sz="1200" dirty="0" err="1"/>
              <a:t>термін</a:t>
            </a:r>
            <a:r>
              <a:rPr lang="ru-RU" sz="1200" dirty="0"/>
              <a:t> 6 </a:t>
            </a:r>
            <a:r>
              <a:rPr lang="ru-RU" sz="1200" dirty="0" err="1"/>
              <a:t>місяців</a:t>
            </a:r>
            <a:r>
              <a:rPr lang="ru-RU" sz="1200" dirty="0"/>
              <a:t>. </a:t>
            </a:r>
            <a:r>
              <a:rPr lang="ru-RU" sz="1200" dirty="0" err="1"/>
              <a:t>Перехворілих</a:t>
            </a:r>
            <a:r>
              <a:rPr lang="ru-RU" sz="1200" dirty="0"/>
              <a:t> </a:t>
            </a:r>
            <a:r>
              <a:rPr lang="ru-RU" sz="1200" dirty="0" err="1"/>
              <a:t>знімають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обліку</a:t>
            </a:r>
            <a:r>
              <a:rPr lang="ru-RU" sz="1200" dirty="0"/>
              <a:t> при </a:t>
            </a:r>
            <a:r>
              <a:rPr lang="ru-RU" sz="1200" dirty="0" err="1"/>
              <a:t>наявності</a:t>
            </a:r>
            <a:r>
              <a:rPr lang="ru-RU" sz="1200" dirty="0"/>
              <a:t> </a:t>
            </a:r>
            <a:r>
              <a:rPr lang="ru-RU" sz="1200" dirty="0" err="1"/>
              <a:t>клінічного</a:t>
            </a:r>
            <a:r>
              <a:rPr lang="ru-RU" sz="1200" dirty="0"/>
              <a:t> </a:t>
            </a:r>
            <a:r>
              <a:rPr lang="ru-RU" sz="1200" dirty="0" err="1"/>
              <a:t>одужання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відсутності</a:t>
            </a:r>
            <a:r>
              <a:rPr lang="ru-RU" sz="1200" dirty="0"/>
              <a:t> </a:t>
            </a:r>
            <a:r>
              <a:rPr lang="ru-RU" sz="1200" dirty="0" err="1"/>
              <a:t>утворення</a:t>
            </a:r>
            <a:r>
              <a:rPr lang="ru-RU" sz="1200" dirty="0"/>
              <a:t> </a:t>
            </a:r>
            <a:r>
              <a:rPr lang="ru-RU" sz="1200" dirty="0" err="1"/>
              <a:t>нових</a:t>
            </a:r>
            <a:r>
              <a:rPr lang="ru-RU" sz="1200" dirty="0"/>
              <a:t> </a:t>
            </a:r>
            <a:r>
              <a:rPr lang="ru-RU" sz="1200" dirty="0" err="1"/>
              <a:t>підшкірних</a:t>
            </a:r>
            <a:r>
              <a:rPr lang="ru-RU" sz="1200" dirty="0"/>
              <a:t> </a:t>
            </a:r>
            <a:r>
              <a:rPr lang="ru-RU" sz="1200" dirty="0" err="1"/>
              <a:t>вузлів</a:t>
            </a:r>
            <a:r>
              <a:rPr lang="ru-RU" sz="1200" dirty="0"/>
              <a:t>. </a:t>
            </a:r>
            <a:r>
              <a:rPr lang="ru-RU" sz="1200" dirty="0" err="1" smtClean="0"/>
              <a:t>Профілактика</a:t>
            </a:r>
            <a:r>
              <a:rPr lang="ru-RU" sz="1200" dirty="0"/>
              <a:t>. </a:t>
            </a:r>
            <a:r>
              <a:rPr lang="ru-RU" sz="1200" dirty="0" err="1"/>
              <a:t>Боротьба</a:t>
            </a:r>
            <a:r>
              <a:rPr lang="ru-RU" sz="1200" dirty="0"/>
              <a:t> </a:t>
            </a:r>
            <a:r>
              <a:rPr lang="ru-RU" sz="1200" dirty="0" err="1"/>
              <a:t>проти</a:t>
            </a:r>
            <a:r>
              <a:rPr lang="ru-RU" sz="1200" dirty="0"/>
              <a:t> </a:t>
            </a:r>
            <a:r>
              <a:rPr lang="ru-RU" sz="1200" dirty="0" err="1"/>
              <a:t>комарів</a:t>
            </a:r>
            <a:r>
              <a:rPr lang="ru-RU" sz="1200" dirty="0"/>
              <a:t>, </a:t>
            </a:r>
            <a:r>
              <a:rPr lang="ru-RU" sz="1200" dirty="0" err="1"/>
              <a:t>виявлення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дегельмінтизація</a:t>
            </a:r>
            <a:r>
              <a:rPr lang="ru-RU" sz="1200" dirty="0"/>
              <a:t> </a:t>
            </a:r>
            <a:r>
              <a:rPr lang="ru-RU" sz="1200" dirty="0" err="1"/>
              <a:t>інвазованих</a:t>
            </a:r>
            <a:r>
              <a:rPr lang="ru-RU" sz="1200" dirty="0"/>
              <a:t> собак, заходи </a:t>
            </a:r>
            <a:r>
              <a:rPr lang="ru-RU" sz="1200" dirty="0" err="1"/>
              <a:t>особистої</a:t>
            </a:r>
            <a:r>
              <a:rPr lang="ru-RU" sz="1200" dirty="0"/>
              <a:t> </a:t>
            </a:r>
            <a:r>
              <a:rPr lang="ru-RU" sz="1200" dirty="0" err="1"/>
              <a:t>профілактики</a:t>
            </a:r>
            <a:r>
              <a:rPr lang="ru-RU" sz="1200" dirty="0"/>
              <a:t> - </a:t>
            </a:r>
            <a:r>
              <a:rPr lang="ru-RU" sz="1200" dirty="0" err="1"/>
              <a:t>захист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укусів</a:t>
            </a:r>
            <a:r>
              <a:rPr lang="ru-RU" sz="1200" dirty="0"/>
              <a:t> </a:t>
            </a:r>
            <a:r>
              <a:rPr lang="ru-RU" sz="1200" dirty="0" err="1"/>
              <a:t>комарів</a:t>
            </a:r>
            <a:r>
              <a:rPr lang="ru-RU" sz="1200" dirty="0"/>
              <a:t>. 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/>
              <a:t>Розглянути різновиди гельмінтів та заповнити таблицю, згідно наданого матеріалу зробити життєві цикли даних паразитів із можливими видами тварин, які можуть ними заразитися.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1628800"/>
          <a:ext cx="8064896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2128"/>
                <a:gridCol w="1152128"/>
                <a:gridCol w="1152128"/>
                <a:gridCol w="1152128"/>
                <a:gridCol w="1152128"/>
                <a:gridCol w="1152128"/>
                <a:gridCol w="1152128"/>
              </a:tblGrid>
              <a:tr h="432048">
                <a:tc>
                  <a:txBody>
                    <a:bodyPr/>
                    <a:lstStyle/>
                    <a:p>
                      <a:r>
                        <a:rPr lang="uk-UA" dirty="0" smtClean="0"/>
                        <a:t>Паразит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Хвороба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Основні симптоми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Етіологія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Патогенез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Профілактика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Епідеміологія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Цестоди</a:t>
            </a:r>
            <a:r>
              <a:rPr lang="ru-RU" b="1" dirty="0"/>
              <a:t> (</a:t>
            </a:r>
            <a:r>
              <a:rPr lang="ru-RU" b="1" dirty="0" err="1"/>
              <a:t>стрічкові</a:t>
            </a:r>
            <a:r>
              <a:rPr lang="ru-RU" b="1" dirty="0"/>
              <a:t> </a:t>
            </a:r>
            <a:r>
              <a:rPr lang="ru-RU" b="1" dirty="0" err="1"/>
              <a:t>гельмінти</a:t>
            </a:r>
            <a:r>
              <a:rPr lang="ru-RU" b="1" dirty="0"/>
              <a:t>) </a:t>
            </a:r>
          </a:p>
          <a:p>
            <a:pPr algn="just"/>
            <a:r>
              <a:rPr lang="ru-RU" b="1" dirty="0" err="1"/>
              <a:t>Теніаринхоз</a:t>
            </a:r>
            <a:r>
              <a:rPr lang="ru-RU" b="1" dirty="0"/>
              <a:t> (</a:t>
            </a:r>
            <a:r>
              <a:rPr lang="en-US" b="1" dirty="0" err="1"/>
              <a:t>Taeniarhynchosis</a:t>
            </a:r>
            <a:r>
              <a:rPr lang="en-US" b="1" dirty="0"/>
              <a:t>) - </a:t>
            </a:r>
            <a:r>
              <a:rPr lang="ru-RU" b="1" dirty="0" err="1"/>
              <a:t>антропонозний</a:t>
            </a:r>
            <a:r>
              <a:rPr lang="ru-RU" b="1" dirty="0"/>
              <a:t> </a:t>
            </a:r>
            <a:r>
              <a:rPr lang="ru-RU" b="1" dirty="0" err="1"/>
              <a:t>біогельмінтоз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хронічним</a:t>
            </a:r>
            <a:r>
              <a:rPr lang="ru-RU" b="1" dirty="0"/>
              <a:t> </a:t>
            </a:r>
            <a:r>
              <a:rPr lang="ru-RU" b="1" dirty="0" err="1"/>
              <a:t>перебігом</a:t>
            </a:r>
            <a:r>
              <a:rPr lang="ru-RU" b="1" dirty="0"/>
              <a:t>. </a:t>
            </a:r>
          </a:p>
          <a:p>
            <a:r>
              <a:rPr lang="ru-RU" dirty="0" err="1"/>
              <a:t>Етіологія</a:t>
            </a:r>
            <a:r>
              <a:rPr lang="ru-RU" dirty="0"/>
              <a:t>. </a:t>
            </a:r>
            <a:r>
              <a:rPr lang="ru-RU" dirty="0" err="1"/>
              <a:t>Збудник</a:t>
            </a:r>
            <a:r>
              <a:rPr lang="ru-RU" dirty="0"/>
              <a:t> </a:t>
            </a:r>
            <a:r>
              <a:rPr lang="en-US" dirty="0" err="1"/>
              <a:t>Taeniarhynchus</a:t>
            </a:r>
            <a:r>
              <a:rPr lang="en-US" dirty="0"/>
              <a:t> </a:t>
            </a:r>
            <a:r>
              <a:rPr lang="en-US" dirty="0" err="1"/>
              <a:t>saginatus</a:t>
            </a:r>
            <a:r>
              <a:rPr lang="en-US" dirty="0"/>
              <a:t> (</a:t>
            </a:r>
            <a:r>
              <a:rPr lang="ru-RU" dirty="0" err="1"/>
              <a:t>бичачий</a:t>
            </a:r>
            <a:r>
              <a:rPr lang="ru-RU" dirty="0"/>
              <a:t> </a:t>
            </a:r>
            <a:r>
              <a:rPr lang="ru-RU" dirty="0" err="1"/>
              <a:t>ціп'як</a:t>
            </a:r>
            <a:r>
              <a:rPr lang="ru-RU" dirty="0"/>
              <a:t>).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47910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4581128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Доросла </a:t>
            </a:r>
            <a:r>
              <a:rPr lang="ru-RU" sz="2000" dirty="0" err="1"/>
              <a:t>особина</a:t>
            </a:r>
            <a:r>
              <a:rPr lang="ru-RU" sz="2000" dirty="0"/>
              <a:t> Т. </a:t>
            </a:r>
            <a:r>
              <a:rPr lang="en-US" sz="2000" dirty="0" err="1"/>
              <a:t>Sagin</a:t>
            </a:r>
            <a:r>
              <a:rPr lang="ru-RU" sz="2000" dirty="0"/>
              <a:t>а</a:t>
            </a:r>
            <a:r>
              <a:rPr lang="en-US" sz="2000" dirty="0" err="1"/>
              <a:t>tus</a:t>
            </a:r>
            <a:r>
              <a:rPr lang="en-US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головки, </a:t>
            </a:r>
            <a:r>
              <a:rPr lang="ru-RU" sz="2000" dirty="0" err="1"/>
              <a:t>шиї</a:t>
            </a:r>
            <a:r>
              <a:rPr lang="ru-RU" sz="2000" dirty="0"/>
              <a:t>, </a:t>
            </a:r>
            <a:r>
              <a:rPr lang="ru-RU" sz="2000" dirty="0" err="1"/>
              <a:t>стрічкоподібного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. Головка (сколекс) </a:t>
            </a:r>
            <a:r>
              <a:rPr lang="ru-RU" sz="2000" dirty="0" err="1"/>
              <a:t>гельмінта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4 присоски. </a:t>
            </a:r>
            <a:r>
              <a:rPr lang="ru-RU" sz="2000" dirty="0" err="1"/>
              <a:t>Тіло</a:t>
            </a:r>
            <a:r>
              <a:rPr lang="ru-RU" sz="2000" dirty="0"/>
              <a:t> (стробила) </a:t>
            </a:r>
            <a:r>
              <a:rPr lang="ru-RU" sz="2000" dirty="0" err="1"/>
              <a:t>складається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великого числа </a:t>
            </a:r>
            <a:r>
              <a:rPr lang="ru-RU" sz="2000" dirty="0" err="1"/>
              <a:t>гермафродитних</a:t>
            </a:r>
            <a:r>
              <a:rPr lang="ru-RU" sz="2000" dirty="0"/>
              <a:t> </a:t>
            </a:r>
            <a:r>
              <a:rPr lang="ru-RU" sz="2000" dirty="0" err="1"/>
              <a:t>члеників</a:t>
            </a:r>
            <a:r>
              <a:rPr lang="ru-RU" sz="2000" dirty="0"/>
              <a:t>, </a:t>
            </a:r>
            <a:r>
              <a:rPr lang="ru-RU" sz="2000" dirty="0" err="1"/>
              <a:t>досягає</a:t>
            </a:r>
            <a:r>
              <a:rPr lang="ru-RU" sz="2000" dirty="0"/>
              <a:t> </a:t>
            </a:r>
            <a:r>
              <a:rPr lang="ru-RU" sz="2000" dirty="0" err="1"/>
              <a:t>довжини</a:t>
            </a:r>
            <a:r>
              <a:rPr lang="ru-RU" sz="2000" dirty="0"/>
              <a:t> 4-7 </a:t>
            </a:r>
            <a:r>
              <a:rPr lang="ru-RU" sz="2000" dirty="0" err="1"/>
              <a:t>метрів</a:t>
            </a:r>
            <a:r>
              <a:rPr lang="ru-RU" sz="2000" dirty="0"/>
              <a:t>. </a:t>
            </a:r>
            <a:r>
              <a:rPr lang="ru-RU" sz="2000" dirty="0" err="1"/>
              <a:t>Кінцеві</a:t>
            </a:r>
            <a:r>
              <a:rPr lang="ru-RU" sz="2000" dirty="0"/>
              <a:t> членики </a:t>
            </a:r>
            <a:r>
              <a:rPr lang="ru-RU" sz="2000" dirty="0" err="1"/>
              <a:t>заповнені</a:t>
            </a:r>
            <a:r>
              <a:rPr lang="ru-RU" sz="2000" dirty="0"/>
              <a:t> маткою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яйцями</a:t>
            </a:r>
            <a:r>
              <a:rPr lang="ru-RU" sz="2000" dirty="0"/>
              <a:t>. В одному </a:t>
            </a:r>
            <a:r>
              <a:rPr lang="ru-RU" sz="2000" dirty="0" err="1"/>
              <a:t>зрілому</a:t>
            </a:r>
            <a:r>
              <a:rPr lang="ru-RU" sz="2000" dirty="0"/>
              <a:t> членику </a:t>
            </a:r>
            <a:r>
              <a:rPr lang="ru-RU" sz="2000" dirty="0" err="1"/>
              <a:t>налічується</a:t>
            </a:r>
            <a:r>
              <a:rPr lang="ru-RU" sz="2000" dirty="0"/>
              <a:t> до 170 </a:t>
            </a:r>
            <a:r>
              <a:rPr lang="ru-RU" sz="2000" dirty="0" err="1"/>
              <a:t>тисяч</a:t>
            </a:r>
            <a:r>
              <a:rPr lang="ru-RU" sz="2000" dirty="0"/>
              <a:t> </a:t>
            </a:r>
            <a:r>
              <a:rPr lang="ru-RU" sz="2000" dirty="0" err="1"/>
              <a:t>яєць</a:t>
            </a:r>
            <a:r>
              <a:rPr lang="ru-RU" sz="2000" dirty="0"/>
              <a:t>. </a:t>
            </a:r>
            <a:r>
              <a:rPr lang="ru-RU" sz="2000" dirty="0" err="1"/>
              <a:t>Яйця</a:t>
            </a:r>
            <a:r>
              <a:rPr lang="ru-RU" sz="2000" dirty="0"/>
              <a:t> </a:t>
            </a:r>
            <a:r>
              <a:rPr lang="ru-RU" sz="2000" dirty="0" err="1"/>
              <a:t>зберігають</a:t>
            </a:r>
            <a:r>
              <a:rPr lang="ru-RU" sz="2000" dirty="0"/>
              <a:t> </a:t>
            </a:r>
            <a:r>
              <a:rPr lang="ru-RU" sz="2000" dirty="0" err="1"/>
              <a:t>стійкість</a:t>
            </a:r>
            <a:r>
              <a:rPr lang="ru-RU" sz="2000" dirty="0"/>
              <a:t> у </a:t>
            </a:r>
            <a:r>
              <a:rPr lang="ru-RU" sz="2000" dirty="0" err="1"/>
              <a:t>зовнішньому</a:t>
            </a:r>
            <a:r>
              <a:rPr lang="ru-RU" sz="2000" dirty="0"/>
              <a:t> </a:t>
            </a:r>
            <a:r>
              <a:rPr lang="ru-RU" sz="2000" dirty="0" err="1"/>
              <a:t>середовищі</a:t>
            </a:r>
            <a:r>
              <a:rPr lang="ru-RU" sz="2000" dirty="0"/>
              <a:t>, особливо при </a:t>
            </a:r>
            <a:r>
              <a:rPr lang="ru-RU" sz="2000" dirty="0" err="1"/>
              <a:t>низьких</a:t>
            </a:r>
            <a:r>
              <a:rPr lang="ru-RU" sz="2000" dirty="0"/>
              <a:t> температурах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зберігають</a:t>
            </a:r>
            <a:r>
              <a:rPr lang="ru-RU" sz="2000" dirty="0"/>
              <a:t> </a:t>
            </a:r>
            <a:r>
              <a:rPr lang="ru-RU" sz="2000" dirty="0" err="1"/>
              <a:t>життєздатність</a:t>
            </a:r>
            <a:r>
              <a:rPr lang="ru-RU" sz="2000" dirty="0"/>
              <a:t> у </a:t>
            </a:r>
            <a:r>
              <a:rPr lang="ru-RU" sz="2000" dirty="0" err="1"/>
              <a:t>воді</a:t>
            </a:r>
            <a:r>
              <a:rPr lang="ru-RU" sz="2000" dirty="0"/>
              <a:t> - 33 </a:t>
            </a:r>
            <a:r>
              <a:rPr lang="ru-RU" sz="2000" dirty="0" err="1"/>
              <a:t>діб</a:t>
            </a:r>
            <a:r>
              <a:rPr lang="ru-RU" sz="2000" dirty="0"/>
              <a:t>, на </a:t>
            </a:r>
            <a:r>
              <a:rPr lang="ru-RU" sz="2000" dirty="0" err="1"/>
              <a:t>траві</a:t>
            </a:r>
            <a:r>
              <a:rPr lang="ru-RU" sz="2000" dirty="0"/>
              <a:t> - 159 </a:t>
            </a:r>
            <a:r>
              <a:rPr lang="ru-RU" sz="2000" dirty="0" err="1"/>
              <a:t>діб</a:t>
            </a:r>
            <a:r>
              <a:rPr lang="ru-RU" sz="2000" dirty="0"/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Епідеміологія</a:t>
            </a:r>
            <a:r>
              <a:rPr lang="ru-RU" dirty="0"/>
              <a:t>. </a:t>
            </a:r>
            <a:r>
              <a:rPr lang="ru-RU" dirty="0" err="1"/>
              <a:t>Теніаринхоз</a:t>
            </a:r>
            <a:r>
              <a:rPr lang="ru-RU" dirty="0"/>
              <a:t> </a:t>
            </a:r>
            <a:r>
              <a:rPr lang="ru-RU" dirty="0" err="1"/>
              <a:t>зустрічається</a:t>
            </a:r>
            <a:r>
              <a:rPr lang="ru-RU" dirty="0"/>
              <a:t> </a:t>
            </a:r>
            <a:r>
              <a:rPr lang="ru-RU" dirty="0" err="1"/>
              <a:t>повсюдно</a:t>
            </a:r>
            <a:r>
              <a:rPr lang="ru-RU" dirty="0"/>
              <a:t>.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ураженість</a:t>
            </a:r>
            <a:r>
              <a:rPr lang="ru-RU" dirty="0"/>
              <a:t> - в районах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розвиненим</a:t>
            </a:r>
            <a:r>
              <a:rPr lang="ru-RU" dirty="0"/>
              <a:t> </a:t>
            </a:r>
            <a:r>
              <a:rPr lang="ru-RU" dirty="0" err="1"/>
              <a:t>тваринництвом</a:t>
            </a:r>
            <a:r>
              <a:rPr lang="ru-RU" dirty="0"/>
              <a:t>.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в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, </a:t>
            </a:r>
            <a:r>
              <a:rPr lang="ru-RU" dirty="0" err="1"/>
              <a:t>Закавказзя</a:t>
            </a:r>
            <a:r>
              <a:rPr lang="ru-RU" dirty="0"/>
              <a:t>, Африки, </a:t>
            </a:r>
            <a:r>
              <a:rPr lang="ru-RU" dirty="0" err="1"/>
              <a:t>Південно-Східної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, </a:t>
            </a:r>
            <a:r>
              <a:rPr lang="ru-RU" dirty="0" err="1"/>
              <a:t>Південної</a:t>
            </a:r>
            <a:r>
              <a:rPr lang="ru-RU" dirty="0"/>
              <a:t> Америки, </a:t>
            </a:r>
            <a:r>
              <a:rPr lang="ru-RU" dirty="0" err="1"/>
              <a:t>Австралії</a:t>
            </a:r>
            <a:r>
              <a:rPr lang="ru-RU" dirty="0"/>
              <a:t>. </a:t>
            </a:r>
          </a:p>
          <a:p>
            <a:pPr algn="just"/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/>
              <a:t>інвазії</a:t>
            </a:r>
            <a:r>
              <a:rPr lang="ru-RU" dirty="0"/>
              <a:t> - хвора </a:t>
            </a:r>
            <a:r>
              <a:rPr lang="ru-RU" dirty="0" err="1"/>
              <a:t>людина</a:t>
            </a:r>
            <a:r>
              <a:rPr lang="ru-RU" dirty="0"/>
              <a:t>,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дорослі</a:t>
            </a:r>
            <a:r>
              <a:rPr lang="ru-RU" dirty="0"/>
              <a:t> </a:t>
            </a:r>
            <a:r>
              <a:rPr lang="ru-RU" dirty="0" err="1"/>
              <a:t>гельмінти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 десятки </a:t>
            </a:r>
            <a:r>
              <a:rPr lang="ru-RU" dirty="0" err="1"/>
              <a:t>років</a:t>
            </a:r>
            <a:r>
              <a:rPr lang="ru-RU" dirty="0"/>
              <a:t> (25 </a:t>
            </a:r>
            <a:r>
              <a:rPr lang="ru-RU" dirty="0" err="1"/>
              <a:t>років</a:t>
            </a:r>
            <a:r>
              <a:rPr lang="ru-RU" dirty="0"/>
              <a:t>). Т.</a:t>
            </a:r>
            <a:r>
              <a:rPr lang="en-US" dirty="0" err="1"/>
              <a:t>saginatus</a:t>
            </a:r>
            <a:r>
              <a:rPr lang="en-US" dirty="0"/>
              <a:t> </a:t>
            </a:r>
            <a:r>
              <a:rPr lang="ru-RU" dirty="0" err="1"/>
              <a:t>паразитує</a:t>
            </a:r>
            <a:r>
              <a:rPr lang="ru-RU" dirty="0"/>
              <a:t> в </a:t>
            </a:r>
            <a:r>
              <a:rPr lang="ru-RU" dirty="0" err="1"/>
              <a:t>тонкій</a:t>
            </a:r>
            <a:r>
              <a:rPr lang="ru-RU" dirty="0"/>
              <a:t> </a:t>
            </a:r>
            <a:r>
              <a:rPr lang="ru-RU" dirty="0" err="1"/>
              <a:t>кишці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для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остаточним</a:t>
            </a:r>
            <a:r>
              <a:rPr lang="ru-RU" dirty="0"/>
              <a:t> господарем. Членики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виділятися</a:t>
            </a:r>
            <a:r>
              <a:rPr lang="ru-RU" dirty="0"/>
              <a:t> на 75-91 день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щодня</a:t>
            </a:r>
            <a:r>
              <a:rPr lang="ru-RU" dirty="0"/>
              <a:t>. </a:t>
            </a:r>
            <a:r>
              <a:rPr lang="ru-RU" dirty="0" err="1"/>
              <a:t>Яйця</a:t>
            </a:r>
            <a:r>
              <a:rPr lang="ru-RU" dirty="0"/>
              <a:t> не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в </a:t>
            </a:r>
            <a:r>
              <a:rPr lang="ru-RU" dirty="0" err="1"/>
              <a:t>зовнішньому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сформовану</a:t>
            </a:r>
            <a:r>
              <a:rPr lang="ru-RU" dirty="0"/>
              <a:t> личинку (</a:t>
            </a:r>
            <a:r>
              <a:rPr lang="ru-RU" dirty="0" err="1"/>
              <a:t>онкосферу</a:t>
            </a:r>
            <a:r>
              <a:rPr lang="ru-RU" dirty="0"/>
              <a:t>). 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теніаринхоз</a:t>
            </a:r>
            <a:r>
              <a:rPr lang="ru-RU" dirty="0"/>
              <a:t> не </a:t>
            </a:r>
            <a:r>
              <a:rPr lang="ru-RU" dirty="0" err="1"/>
              <a:t>відноситься</a:t>
            </a:r>
            <a:r>
              <a:rPr lang="ru-RU" dirty="0"/>
              <a:t> до </a:t>
            </a:r>
            <a:r>
              <a:rPr lang="ru-RU" dirty="0" err="1"/>
              <a:t>контактних</a:t>
            </a:r>
            <a:r>
              <a:rPr lang="ru-RU" dirty="0"/>
              <a:t> </a:t>
            </a:r>
            <a:r>
              <a:rPr lang="ru-RU" dirty="0" err="1"/>
              <a:t>гельмітозів</a:t>
            </a:r>
            <a:r>
              <a:rPr lang="ru-RU" dirty="0"/>
              <a:t>, для </a:t>
            </a:r>
            <a:r>
              <a:rPr lang="ru-RU" dirty="0" err="1"/>
              <a:t>оточуючих</a:t>
            </a:r>
            <a:r>
              <a:rPr lang="ru-RU" dirty="0"/>
              <a:t> людей </a:t>
            </a:r>
            <a:r>
              <a:rPr lang="ru-RU" dirty="0" err="1"/>
              <a:t>хворий</a:t>
            </a:r>
            <a:r>
              <a:rPr lang="ru-RU" dirty="0"/>
              <a:t> не </a:t>
            </a:r>
            <a:r>
              <a:rPr lang="ru-RU" dirty="0" err="1"/>
              <a:t>заразний</a:t>
            </a:r>
            <a:r>
              <a:rPr lang="ru-RU" dirty="0"/>
              <a:t>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Т</a:t>
            </a:r>
            <a:r>
              <a:rPr lang="ru-RU" dirty="0"/>
              <a:t>. </a:t>
            </a:r>
            <a:r>
              <a:rPr lang="en-US" dirty="0" err="1"/>
              <a:t>Saginatus</a:t>
            </a:r>
            <a:r>
              <a:rPr lang="en-US" dirty="0"/>
              <a:t> - </a:t>
            </a:r>
            <a:r>
              <a:rPr lang="ru-RU" dirty="0" err="1"/>
              <a:t>біогельмінт</a:t>
            </a:r>
            <a:r>
              <a:rPr lang="ru-RU" dirty="0"/>
              <a:t>. Подальше </a:t>
            </a:r>
            <a:r>
              <a:rPr lang="ru-RU" dirty="0" err="1"/>
              <a:t>дозрівання</a:t>
            </a:r>
            <a:r>
              <a:rPr lang="ru-RU" dirty="0"/>
              <a:t> личинки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проміжному</a:t>
            </a:r>
            <a:r>
              <a:rPr lang="ru-RU" dirty="0"/>
              <a:t> </a:t>
            </a:r>
            <a:r>
              <a:rPr lang="ru-RU" dirty="0" err="1"/>
              <a:t>господарі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травоїдні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(велика рогата худоба, буйвол, зебу, як),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інфікуються</a:t>
            </a:r>
            <a:r>
              <a:rPr lang="ru-RU" dirty="0"/>
              <a:t> </a:t>
            </a:r>
            <a:r>
              <a:rPr lang="ru-RU" dirty="0" err="1"/>
              <a:t>онкосферою</a:t>
            </a:r>
            <a:r>
              <a:rPr lang="ru-RU" dirty="0"/>
              <a:t> через корм, </a:t>
            </a:r>
            <a:r>
              <a:rPr lang="ru-RU" dirty="0" err="1"/>
              <a:t>забруднений</a:t>
            </a:r>
            <a:r>
              <a:rPr lang="ru-RU" dirty="0"/>
              <a:t> </a:t>
            </a:r>
            <a:r>
              <a:rPr lang="ru-RU" dirty="0" err="1"/>
              <a:t>фекаліями</a:t>
            </a:r>
            <a:r>
              <a:rPr lang="ru-RU" dirty="0"/>
              <a:t> </a:t>
            </a:r>
            <a:r>
              <a:rPr lang="ru-RU" dirty="0" err="1"/>
              <a:t>хворої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В кишечнику </a:t>
            </a:r>
            <a:r>
              <a:rPr lang="ru-RU" dirty="0" err="1"/>
              <a:t>проміжного</a:t>
            </a:r>
            <a:r>
              <a:rPr lang="ru-RU" dirty="0"/>
              <a:t> господаря </a:t>
            </a:r>
            <a:r>
              <a:rPr lang="ru-RU" dirty="0" err="1"/>
              <a:t>онкосфери</a:t>
            </a:r>
            <a:r>
              <a:rPr lang="ru-RU" dirty="0"/>
              <a:t> </a:t>
            </a:r>
            <a:r>
              <a:rPr lang="ru-RU" dirty="0" err="1"/>
              <a:t>звільняються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оболонок</a:t>
            </a:r>
            <a:r>
              <a:rPr lang="ru-RU" dirty="0"/>
              <a:t>, </a:t>
            </a:r>
            <a:r>
              <a:rPr lang="ru-RU" dirty="0" err="1"/>
              <a:t>проникають</a:t>
            </a:r>
            <a:r>
              <a:rPr lang="ru-RU" dirty="0"/>
              <a:t> в кров,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осідають</a:t>
            </a:r>
            <a:r>
              <a:rPr lang="ru-RU" dirty="0"/>
              <a:t> в </a:t>
            </a:r>
            <a:r>
              <a:rPr lang="ru-RU" dirty="0" err="1"/>
              <a:t>міжм'язовій</a:t>
            </a:r>
            <a:r>
              <a:rPr lang="ru-RU" dirty="0"/>
              <a:t> </a:t>
            </a:r>
            <a:r>
              <a:rPr lang="ru-RU" dirty="0" err="1"/>
              <a:t>сполучній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, де через 3-4 </a:t>
            </a:r>
            <a:r>
              <a:rPr lang="ru-RU" dirty="0" err="1"/>
              <a:t>місяці</a:t>
            </a:r>
            <a:r>
              <a:rPr lang="ru-RU" dirty="0"/>
              <a:t> </a:t>
            </a:r>
            <a:r>
              <a:rPr lang="ru-RU" dirty="0" err="1"/>
              <a:t>онкосфери</a:t>
            </a:r>
            <a:r>
              <a:rPr lang="ru-RU" dirty="0"/>
              <a:t> </a:t>
            </a:r>
            <a:r>
              <a:rPr lang="ru-RU" dirty="0" err="1"/>
              <a:t>перетворюються</a:t>
            </a:r>
            <a:r>
              <a:rPr lang="ru-RU" dirty="0"/>
              <a:t> в </a:t>
            </a:r>
            <a:r>
              <a:rPr lang="ru-RU" dirty="0" err="1"/>
              <a:t>фіну</a:t>
            </a:r>
            <a:r>
              <a:rPr lang="ru-RU" dirty="0"/>
              <a:t> (</a:t>
            </a:r>
            <a:r>
              <a:rPr lang="en-US" dirty="0" err="1"/>
              <a:t>Cisticercus</a:t>
            </a:r>
            <a:r>
              <a:rPr lang="en-US" dirty="0"/>
              <a:t> </a:t>
            </a:r>
            <a:r>
              <a:rPr lang="en-US" dirty="0" err="1"/>
              <a:t>bobis</a:t>
            </a:r>
            <a:r>
              <a:rPr lang="en-US" dirty="0"/>
              <a:t>). </a:t>
            </a:r>
            <a:r>
              <a:rPr lang="ru-RU" dirty="0" err="1"/>
              <a:t>Фіна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бульбашки</a:t>
            </a:r>
            <a:r>
              <a:rPr lang="ru-RU" dirty="0"/>
              <a:t> </a:t>
            </a:r>
            <a:r>
              <a:rPr lang="ru-RU" dirty="0" err="1"/>
              <a:t>розміром</a:t>
            </a:r>
            <a:r>
              <a:rPr lang="ru-RU" dirty="0"/>
              <a:t> до 1 см,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плаває</a:t>
            </a:r>
            <a:r>
              <a:rPr lang="ru-RU" dirty="0"/>
              <a:t> сколекс. </a:t>
            </a:r>
          </a:p>
          <a:p>
            <a:pPr algn="just"/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при </a:t>
            </a:r>
            <a:r>
              <a:rPr lang="ru-RU" dirty="0" err="1"/>
              <a:t>поїданні</a:t>
            </a:r>
            <a:r>
              <a:rPr lang="ru-RU" dirty="0"/>
              <a:t> </a:t>
            </a:r>
            <a:r>
              <a:rPr lang="ru-RU" dirty="0" err="1"/>
              <a:t>інфікованого</a:t>
            </a:r>
            <a:r>
              <a:rPr lang="ru-RU" dirty="0"/>
              <a:t> </a:t>
            </a:r>
            <a:r>
              <a:rPr lang="ru-RU" dirty="0" err="1"/>
              <a:t>м'яса</a:t>
            </a:r>
            <a:r>
              <a:rPr lang="ru-RU" dirty="0"/>
              <a:t>, </a:t>
            </a:r>
            <a:r>
              <a:rPr lang="ru-RU" dirty="0" err="1"/>
              <a:t>частіше</a:t>
            </a:r>
            <a:r>
              <a:rPr lang="ru-RU" dirty="0"/>
              <a:t>,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, </a:t>
            </a:r>
            <a:r>
              <a:rPr lang="ru-RU" dirty="0" err="1"/>
              <a:t>термічно</a:t>
            </a:r>
            <a:r>
              <a:rPr lang="ru-RU" dirty="0"/>
              <a:t> </a:t>
            </a:r>
            <a:r>
              <a:rPr lang="ru-RU" dirty="0" err="1"/>
              <a:t>недостатньо</a:t>
            </a:r>
            <a:r>
              <a:rPr lang="ru-RU" dirty="0"/>
              <a:t> </a:t>
            </a:r>
            <a:r>
              <a:rPr lang="ru-RU" dirty="0" err="1"/>
              <a:t>обробленого</a:t>
            </a:r>
            <a:r>
              <a:rPr lang="ru-RU" dirty="0"/>
              <a:t> (</a:t>
            </a:r>
            <a:r>
              <a:rPr lang="ru-RU" dirty="0" err="1"/>
              <a:t>шашлики</a:t>
            </a:r>
            <a:r>
              <a:rPr lang="ru-RU" dirty="0"/>
              <a:t>, </a:t>
            </a:r>
            <a:r>
              <a:rPr lang="ru-RU" dirty="0" err="1"/>
              <a:t>кров'яні</a:t>
            </a:r>
            <a:r>
              <a:rPr lang="ru-RU" dirty="0"/>
              <a:t> </a:t>
            </a:r>
            <a:r>
              <a:rPr lang="ru-RU" dirty="0" err="1"/>
              <a:t>біфштекси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господиня</a:t>
            </a:r>
            <a:r>
              <a:rPr lang="ru-RU" dirty="0"/>
              <a:t> </a:t>
            </a:r>
            <a:r>
              <a:rPr lang="ru-RU" dirty="0" err="1"/>
              <a:t>при</a:t>
            </a:r>
            <a:r>
              <a:rPr lang="ru-RU" dirty="0"/>
              <a:t> </a:t>
            </a:r>
            <a:r>
              <a:rPr lang="ru-RU" dirty="0" err="1"/>
              <a:t>приготуванні</a:t>
            </a:r>
            <a:r>
              <a:rPr lang="ru-RU" dirty="0"/>
              <a:t> </a:t>
            </a:r>
            <a:r>
              <a:rPr lang="ru-RU" dirty="0" err="1"/>
              <a:t>пробує</a:t>
            </a:r>
            <a:r>
              <a:rPr lang="ru-RU" dirty="0"/>
              <a:t> </a:t>
            </a:r>
            <a:r>
              <a:rPr lang="ru-RU" dirty="0" err="1"/>
              <a:t>сирий</a:t>
            </a:r>
            <a:r>
              <a:rPr lang="ru-RU" dirty="0"/>
              <a:t> фарш). </a:t>
            </a:r>
            <a:r>
              <a:rPr lang="ru-RU" dirty="0" err="1"/>
              <a:t>Сприйнятливість</a:t>
            </a:r>
            <a:r>
              <a:rPr lang="ru-RU" dirty="0"/>
              <a:t> до </a:t>
            </a:r>
            <a:r>
              <a:rPr lang="ru-RU" dirty="0" err="1"/>
              <a:t>теніаринхозу</a:t>
            </a:r>
            <a:r>
              <a:rPr lang="ru-RU" dirty="0"/>
              <a:t> </a:t>
            </a:r>
            <a:r>
              <a:rPr lang="ru-RU" dirty="0" err="1"/>
              <a:t>загальна</a:t>
            </a:r>
            <a:r>
              <a:rPr lang="ru-RU" dirty="0"/>
              <a:t>. </a:t>
            </a:r>
            <a:r>
              <a:rPr lang="ru-RU" dirty="0" err="1"/>
              <a:t>Імунітет</a:t>
            </a:r>
            <a:r>
              <a:rPr lang="ru-RU" dirty="0"/>
              <a:t> не </a:t>
            </a:r>
            <a:r>
              <a:rPr lang="ru-RU" dirty="0" err="1"/>
              <a:t>формується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Патогенез. </a:t>
            </a:r>
            <a:r>
              <a:rPr lang="ru-RU" dirty="0" err="1"/>
              <a:t>Несприятливий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гельмінта</a:t>
            </a:r>
            <a:r>
              <a:rPr lang="ru-RU" dirty="0"/>
              <a:t> на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обумовлено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механічною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, </a:t>
            </a:r>
            <a:r>
              <a:rPr lang="ru-RU" dirty="0" err="1"/>
              <a:t>токсико-алергічною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порушенням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всмоктування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пошкодження</a:t>
            </a:r>
            <a:r>
              <a:rPr lang="ru-RU" dirty="0"/>
              <a:t> ними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Клініка</a:t>
            </a:r>
            <a:r>
              <a:rPr lang="ru-RU" dirty="0"/>
              <a:t>. </a:t>
            </a:r>
            <a:r>
              <a:rPr lang="ru-RU" dirty="0" err="1"/>
              <a:t>Інвазія</a:t>
            </a:r>
            <a:r>
              <a:rPr lang="ru-RU" dirty="0"/>
              <a:t> Т. </a:t>
            </a:r>
            <a:r>
              <a:rPr lang="en-US" dirty="0" err="1"/>
              <a:t>saginatus</a:t>
            </a:r>
            <a:r>
              <a:rPr lang="en-US" dirty="0"/>
              <a:t> </a:t>
            </a:r>
            <a:r>
              <a:rPr lang="ru-RU" dirty="0"/>
              <a:t>часто </a:t>
            </a:r>
            <a:r>
              <a:rPr lang="ru-RU" dirty="0" err="1"/>
              <a:t>протікає</a:t>
            </a:r>
            <a:r>
              <a:rPr lang="ru-RU" dirty="0"/>
              <a:t> </a:t>
            </a:r>
            <a:r>
              <a:rPr lang="ru-RU" dirty="0" err="1"/>
              <a:t>безсимптомно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пацієнти</a:t>
            </a:r>
            <a:r>
              <a:rPr lang="ru-RU" dirty="0"/>
              <a:t> </a:t>
            </a:r>
            <a:r>
              <a:rPr lang="ru-RU" dirty="0" err="1"/>
              <a:t>помічають</a:t>
            </a:r>
            <a:r>
              <a:rPr lang="ru-RU" dirty="0"/>
              <a:t> </a:t>
            </a:r>
            <a:r>
              <a:rPr lang="ru-RU" dirty="0" err="1"/>
              <a:t>відходження</a:t>
            </a:r>
            <a:r>
              <a:rPr lang="ru-RU" dirty="0"/>
              <a:t> </a:t>
            </a:r>
            <a:r>
              <a:rPr lang="ru-RU" dirty="0" err="1"/>
              <a:t>члеників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каловими</a:t>
            </a:r>
            <a:r>
              <a:rPr lang="ru-RU" dirty="0"/>
              <a:t> </a:t>
            </a:r>
            <a:r>
              <a:rPr lang="ru-RU" dirty="0" err="1"/>
              <a:t>масами</a:t>
            </a:r>
            <a:r>
              <a:rPr lang="ru-RU" dirty="0"/>
              <a:t>. Характерно </a:t>
            </a:r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виповзання</a:t>
            </a:r>
            <a:r>
              <a:rPr lang="ru-RU" dirty="0"/>
              <a:t> </a:t>
            </a:r>
            <a:r>
              <a:rPr lang="ru-RU" dirty="0" err="1"/>
              <a:t>члеників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анального </a:t>
            </a:r>
            <a:r>
              <a:rPr lang="ru-RU" dirty="0" err="1"/>
              <a:t>отвору</a:t>
            </a:r>
            <a:r>
              <a:rPr lang="ru-RU" dirty="0"/>
              <a:t> поза актом </a:t>
            </a:r>
            <a:r>
              <a:rPr lang="ru-RU" dirty="0" err="1"/>
              <a:t>дефекації</a:t>
            </a:r>
            <a:r>
              <a:rPr lang="ru-RU" dirty="0"/>
              <a:t>, часто в </a:t>
            </a:r>
            <a:r>
              <a:rPr lang="ru-RU" dirty="0" err="1"/>
              <a:t>нічний</a:t>
            </a:r>
            <a:r>
              <a:rPr lang="ru-RU" dirty="0"/>
              <a:t> час. </a:t>
            </a:r>
            <a:r>
              <a:rPr lang="ru-RU" dirty="0" err="1"/>
              <a:t>Вказівка</a:t>
            </a:r>
            <a:r>
              <a:rPr lang="ru-RU" dirty="0"/>
              <a:t> хворого на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члеників</a:t>
            </a:r>
            <a:r>
              <a:rPr lang="ru-RU" dirty="0"/>
              <a:t> </a:t>
            </a:r>
            <a:r>
              <a:rPr lang="ru-RU" dirty="0" err="1"/>
              <a:t>на</a:t>
            </a:r>
            <a:r>
              <a:rPr lang="ru-RU" dirty="0"/>
              <a:t> </a:t>
            </a:r>
            <a:r>
              <a:rPr lang="ru-RU" dirty="0" err="1"/>
              <a:t>ліжку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поза </a:t>
            </a:r>
            <a:r>
              <a:rPr lang="ru-RU" dirty="0" err="1"/>
              <a:t>зв'язком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дефікацією</a:t>
            </a:r>
            <a:r>
              <a:rPr lang="ru-RU" dirty="0"/>
              <a:t>, </a:t>
            </a:r>
            <a:r>
              <a:rPr lang="ru-RU" dirty="0" err="1"/>
              <a:t>спостерігає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при </a:t>
            </a:r>
            <a:r>
              <a:rPr lang="ru-RU" dirty="0" err="1"/>
              <a:t>теніаринхозі</a:t>
            </a:r>
            <a:r>
              <a:rPr lang="ru-RU" dirty="0"/>
              <a:t>. 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слабкість</a:t>
            </a:r>
            <a:r>
              <a:rPr lang="ru-RU" dirty="0"/>
              <a:t>, </a:t>
            </a:r>
            <a:r>
              <a:rPr lang="ru-RU" dirty="0" err="1"/>
              <a:t>дратівливість</a:t>
            </a:r>
            <a:r>
              <a:rPr lang="ru-RU" dirty="0"/>
              <a:t>, </a:t>
            </a:r>
            <a:r>
              <a:rPr lang="ru-RU" dirty="0" err="1"/>
              <a:t>періодичні</a:t>
            </a:r>
            <a:r>
              <a:rPr lang="ru-RU" dirty="0"/>
              <a:t> </a:t>
            </a:r>
            <a:r>
              <a:rPr lang="ru-RU" dirty="0" err="1"/>
              <a:t>болі</a:t>
            </a:r>
            <a:r>
              <a:rPr lang="ru-RU" dirty="0"/>
              <a:t> в </a:t>
            </a:r>
            <a:r>
              <a:rPr lang="ru-RU" dirty="0" err="1"/>
              <a:t>животі</a:t>
            </a:r>
            <a:r>
              <a:rPr lang="ru-RU" dirty="0"/>
              <a:t>, </a:t>
            </a:r>
            <a:r>
              <a:rPr lang="ru-RU" dirty="0" err="1"/>
              <a:t>послаблення</a:t>
            </a:r>
            <a:r>
              <a:rPr lang="ru-RU" dirty="0"/>
              <a:t> </a:t>
            </a:r>
            <a:r>
              <a:rPr lang="ru-RU" dirty="0" err="1"/>
              <a:t>стільця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63691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Специфічна</a:t>
            </a:r>
            <a:r>
              <a:rPr lang="ru-RU" dirty="0"/>
              <a:t> </a:t>
            </a:r>
            <a:r>
              <a:rPr lang="ru-RU" dirty="0" err="1"/>
              <a:t>діагностика</a:t>
            </a:r>
            <a:r>
              <a:rPr lang="ru-RU" dirty="0"/>
              <a:t> </a:t>
            </a:r>
            <a:r>
              <a:rPr lang="ru-RU" dirty="0" err="1"/>
              <a:t>Основний</a:t>
            </a:r>
            <a:r>
              <a:rPr lang="ru-RU" dirty="0"/>
              <a:t> метод </a:t>
            </a:r>
            <a:r>
              <a:rPr lang="ru-RU" dirty="0" err="1"/>
              <a:t>дослідження</a:t>
            </a:r>
            <a:r>
              <a:rPr lang="ru-RU" dirty="0"/>
              <a:t> - </a:t>
            </a:r>
            <a:r>
              <a:rPr lang="ru-RU" dirty="0" err="1"/>
              <a:t>макроскопічний</a:t>
            </a:r>
            <a:r>
              <a:rPr lang="ru-RU" dirty="0"/>
              <a:t>, </a:t>
            </a:r>
            <a:r>
              <a:rPr lang="ru-RU" dirty="0" err="1"/>
              <a:t>спрямований</a:t>
            </a:r>
            <a:r>
              <a:rPr lang="ru-RU" dirty="0"/>
              <a:t> на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члеників</a:t>
            </a:r>
            <a:r>
              <a:rPr lang="ru-RU" dirty="0"/>
              <a:t>. </a:t>
            </a:r>
            <a:r>
              <a:rPr lang="ru-RU" dirty="0" err="1"/>
              <a:t>Зрілі</a:t>
            </a:r>
            <a:r>
              <a:rPr lang="ru-RU" dirty="0"/>
              <a:t> членики </a:t>
            </a:r>
            <a:r>
              <a:rPr lang="ru-RU" dirty="0" err="1"/>
              <a:t>завдовжки</a:t>
            </a:r>
            <a:r>
              <a:rPr lang="ru-RU" dirty="0"/>
              <a:t> 2,0 см </a:t>
            </a:r>
            <a:r>
              <a:rPr lang="ru-RU" dirty="0" err="1"/>
              <a:t>і</a:t>
            </a:r>
            <a:r>
              <a:rPr lang="ru-RU" dirty="0"/>
              <a:t> шириною 0,5 см </a:t>
            </a:r>
            <a:r>
              <a:rPr lang="ru-RU" dirty="0" err="1"/>
              <a:t>мають</a:t>
            </a:r>
            <a:r>
              <a:rPr lang="ru-RU" dirty="0"/>
              <a:t> матку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стовбура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28-35 </a:t>
            </a:r>
            <a:r>
              <a:rPr lang="ru-RU" dirty="0" err="1"/>
              <a:t>бічними</a:t>
            </a:r>
            <a:r>
              <a:rPr lang="ru-RU" dirty="0"/>
              <a:t> </a:t>
            </a:r>
            <a:r>
              <a:rPr lang="ru-RU" dirty="0" err="1"/>
              <a:t>гілками</a:t>
            </a:r>
            <a:r>
              <a:rPr lang="ru-RU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20669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39752" y="4869160"/>
            <a:ext cx="3648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Членик </a:t>
            </a:r>
            <a:r>
              <a:rPr lang="en-US" dirty="0" err="1"/>
              <a:t>Taeniarhynchus</a:t>
            </a:r>
            <a:r>
              <a:rPr lang="en-US" dirty="0"/>
              <a:t> </a:t>
            </a:r>
            <a:r>
              <a:rPr lang="en-US" dirty="0" err="1"/>
              <a:t>saginatus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4005064"/>
            <a:ext cx="27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Яйця</a:t>
            </a:r>
            <a:r>
              <a:rPr lang="ru-RU" dirty="0"/>
              <a:t> </a:t>
            </a:r>
            <a:r>
              <a:rPr lang="ru-RU" dirty="0" err="1"/>
              <a:t>бичачого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свинячого</a:t>
            </a:r>
            <a:r>
              <a:rPr lang="ru-RU" dirty="0"/>
              <a:t> </a:t>
            </a:r>
            <a:r>
              <a:rPr lang="ru-RU" dirty="0" err="1"/>
              <a:t>ціп'яка</a:t>
            </a:r>
            <a:r>
              <a:rPr lang="ru-RU" dirty="0"/>
              <a:t> </a:t>
            </a:r>
            <a:r>
              <a:rPr lang="ru-RU" dirty="0" err="1"/>
              <a:t>схожі</a:t>
            </a:r>
            <a:r>
              <a:rPr lang="ru-RU" dirty="0"/>
              <a:t>, тому </a:t>
            </a:r>
            <a:r>
              <a:rPr lang="ru-RU" dirty="0" err="1"/>
              <a:t>лабораторія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висновок</a:t>
            </a:r>
            <a:r>
              <a:rPr lang="ru-RU" dirty="0"/>
              <a:t>: «</a:t>
            </a:r>
            <a:r>
              <a:rPr lang="ru-RU" dirty="0" err="1"/>
              <a:t>виявлені</a:t>
            </a:r>
            <a:r>
              <a:rPr lang="ru-RU" dirty="0"/>
              <a:t> </a:t>
            </a:r>
            <a:r>
              <a:rPr lang="ru-RU" dirty="0" err="1"/>
              <a:t>яйця</a:t>
            </a:r>
            <a:r>
              <a:rPr lang="ru-RU" dirty="0"/>
              <a:t> </a:t>
            </a:r>
            <a:r>
              <a:rPr lang="ru-RU" dirty="0" err="1"/>
              <a:t>тениїд</a:t>
            </a:r>
            <a:r>
              <a:rPr lang="ru-RU" dirty="0"/>
              <a:t>».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109</TotalTime>
  <Words>11555</Words>
  <Application>Microsoft Office PowerPoint</Application>
  <PresentationFormat>Экран (4:3)</PresentationFormat>
  <Paragraphs>212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Бумажная</vt:lpstr>
      <vt:lpstr>Гельмінтози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Гельмінтози</dc:title>
  <dc:creator>Руслан Аминов</dc:creator>
  <cp:lastModifiedBy>Руслан Аминов</cp:lastModifiedBy>
  <cp:revision>39</cp:revision>
  <dcterms:created xsi:type="dcterms:W3CDTF">2024-10-31T18:42:16Z</dcterms:created>
  <dcterms:modified xsi:type="dcterms:W3CDTF">2024-10-31T20:31:41Z</dcterms:modified>
</cp:coreProperties>
</file>