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6"/>
  </p:notesMasterIdLst>
  <p:sldIdLst>
    <p:sldId id="274" r:id="rId2"/>
    <p:sldId id="276" r:id="rId3"/>
    <p:sldId id="275" r:id="rId4"/>
    <p:sldId id="277" r:id="rId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900" autoAdjust="0"/>
  </p:normalViewPr>
  <p:slideViewPr>
    <p:cSldViewPr snapToGrid="0" showGuides="1">
      <p:cViewPr varScale="1">
        <p:scale>
          <a:sx n="110" d="100"/>
          <a:sy n="110" d="100"/>
        </p:scale>
        <p:origin x="1134" y="96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-30245"/>
            <a:ext cx="7554088" cy="693362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Л</a:t>
            </a:r>
            <a:endParaRPr lang="ru-RU" sz="1400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СУЧАСНА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КРАЇНСЬКА МОВА </a:t>
            </a:r>
          </a:p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(Фонетика. Орфоепія. Графіка. Орфографія)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Нормативна дисципліна освітньої програми «Українська мова та література»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</a:t>
            </a:r>
            <a:r>
              <a:rPr lang="uk-UA" sz="2400" dirty="0" smtClean="0"/>
              <a:t>кандидат </a:t>
            </a:r>
            <a:r>
              <a:rPr lang="uk-UA" sz="2400" dirty="0"/>
              <a:t>філологічних наук, </a:t>
            </a:r>
            <a:r>
              <a:rPr lang="uk-UA" sz="2400" dirty="0" smtClean="0"/>
              <a:t>доцент</a:t>
            </a:r>
            <a:r>
              <a:rPr lang="uk-UA" sz="2400" b="1" dirty="0" smtClean="0"/>
              <a:t>                                          </a:t>
            </a:r>
            <a:r>
              <a:rPr lang="uk-UA" sz="2400" dirty="0" smtClean="0"/>
              <a:t>Н.</a:t>
            </a:r>
            <a:r>
              <a:rPr lang="uk-UA" sz="2400" dirty="0"/>
              <a:t> О. </a:t>
            </a:r>
            <a:r>
              <a:rPr lang="uk-UA" sz="2400" dirty="0" smtClean="0"/>
              <a:t>Зубець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першого року навчання освітнього рівня «бакалавр»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24400" y="59870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</a:t>
            </a:r>
            <a:r>
              <a:rPr lang="uk-UA" sz="2100" dirty="0"/>
              <a:t>– дати студентам відповідні наукові знання про факти сучасної української літературної мови та усталені </a:t>
            </a:r>
            <a:r>
              <a:rPr lang="uk-UA" sz="2100" dirty="0" err="1"/>
              <a:t>мовні</a:t>
            </a:r>
            <a:r>
              <a:rPr lang="uk-UA" sz="2100" dirty="0"/>
              <a:t> норми від часів І. Котляревського і Т. Шевченка до наших днів.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  <a:endParaRPr lang="en-US" dirty="0"/>
          </a:p>
          <a:p>
            <a:pPr lvl="0" algn="just"/>
            <a:r>
              <a:rPr lang="ru-RU" sz="1600" dirty="0"/>
              <a:t>• </a:t>
            </a:r>
            <a:r>
              <a:rPr lang="ru-RU" sz="1600" dirty="0" err="1" smtClean="0"/>
              <a:t>Виділяти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мовленнєвого</a:t>
            </a:r>
            <a:r>
              <a:rPr lang="ru-RU" sz="1600" dirty="0"/>
              <a:t> потоку </a:t>
            </a:r>
            <a:r>
              <a:rPr lang="ru-RU" sz="1600" dirty="0" err="1"/>
              <a:t>конкретні</a:t>
            </a:r>
            <a:r>
              <a:rPr lang="ru-RU" sz="1600" dirty="0"/>
              <a:t> </a:t>
            </a:r>
            <a:r>
              <a:rPr lang="ru-RU" sz="1600" dirty="0" err="1"/>
              <a:t>мовні</a:t>
            </a:r>
            <a:r>
              <a:rPr lang="ru-RU" sz="1600" dirty="0"/>
              <a:t> </a:t>
            </a:r>
            <a:r>
              <a:rPr lang="ru-RU" sz="1600" dirty="0" err="1"/>
              <a:t>категорії</a:t>
            </a:r>
            <a:r>
              <a:rPr lang="ru-RU" sz="1600" dirty="0"/>
              <a:t>, </a:t>
            </a:r>
            <a:r>
              <a:rPr lang="ru-RU" sz="1600" dirty="0" err="1"/>
              <a:t>давати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</a:t>
            </a:r>
            <a:r>
              <a:rPr lang="ru-RU" sz="1600" dirty="0" err="1"/>
              <a:t>загальну</a:t>
            </a:r>
            <a:r>
              <a:rPr lang="ru-RU" sz="1600" dirty="0"/>
              <a:t> характеристику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вимог</a:t>
            </a:r>
            <a:r>
              <a:rPr lang="ru-RU" sz="1600" dirty="0"/>
              <a:t> </a:t>
            </a:r>
            <a:r>
              <a:rPr lang="ru-RU" sz="1600" dirty="0" err="1"/>
              <a:t>сучасного</a:t>
            </a:r>
            <a:r>
              <a:rPr lang="ru-RU" sz="1600" dirty="0"/>
              <a:t> </a:t>
            </a:r>
            <a:r>
              <a:rPr lang="ru-RU" sz="1600" dirty="0" err="1"/>
              <a:t>мовознавства</a:t>
            </a:r>
            <a:r>
              <a:rPr lang="uk-UA" sz="1600" dirty="0" smtClean="0"/>
              <a:t>.</a:t>
            </a:r>
            <a:endParaRPr lang="en-US" sz="1600" dirty="0"/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Самостійно</a:t>
            </a:r>
            <a:r>
              <a:rPr lang="ru-RU" sz="1600" dirty="0" smtClean="0"/>
              <a:t> </a:t>
            </a:r>
            <a:r>
              <a:rPr lang="ru-RU" sz="1600" dirty="0" err="1"/>
              <a:t>аналізувати</a:t>
            </a:r>
            <a:r>
              <a:rPr lang="ru-RU" sz="1600" dirty="0"/>
              <a:t> </a:t>
            </a:r>
            <a:r>
              <a:rPr lang="ru-RU" sz="1600" dirty="0" err="1"/>
              <a:t>мовні</a:t>
            </a:r>
            <a:r>
              <a:rPr lang="ru-RU" sz="1600" dirty="0"/>
              <a:t> </a:t>
            </a:r>
            <a:r>
              <a:rPr lang="ru-RU" sz="1600" dirty="0" err="1"/>
              <a:t>факти</a:t>
            </a:r>
            <a:r>
              <a:rPr lang="ru-RU" sz="1600" dirty="0"/>
              <a:t>, у т. ч. </a:t>
            </a:r>
            <a:r>
              <a:rPr lang="ru-RU" sz="1600" dirty="0" err="1"/>
              <a:t>здійснювати</a:t>
            </a:r>
            <a:r>
              <a:rPr lang="ru-RU" sz="1600" dirty="0"/>
              <a:t> </a:t>
            </a:r>
            <a:r>
              <a:rPr lang="ru-RU" sz="1600" dirty="0" err="1"/>
              <a:t>повний</a:t>
            </a:r>
            <a:r>
              <a:rPr lang="ru-RU" sz="1600" dirty="0"/>
              <a:t> </a:t>
            </a:r>
            <a:r>
              <a:rPr lang="ru-RU" sz="1600" dirty="0" smtClean="0"/>
              <a:t>фонетико-</a:t>
            </a:r>
            <a:r>
              <a:rPr lang="ru-RU" sz="1600" dirty="0" err="1" smtClean="0"/>
              <a:t>фонологічний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аналіз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графічного</a:t>
            </a:r>
            <a:r>
              <a:rPr lang="ru-RU" sz="1600" dirty="0" smtClean="0"/>
              <a:t> та </a:t>
            </a:r>
            <a:r>
              <a:rPr lang="ru-RU" sz="1600" dirty="0" err="1" smtClean="0"/>
              <a:t>орфографічного</a:t>
            </a:r>
            <a:r>
              <a:rPr lang="ru-RU" sz="1600" dirty="0" smtClean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служитиме</a:t>
            </a:r>
            <a:r>
              <a:rPr lang="ru-RU" sz="1600" dirty="0"/>
              <a:t> основою </a:t>
            </a:r>
            <a:r>
              <a:rPr lang="ru-RU" sz="1600" dirty="0" err="1"/>
              <a:t>здобуття</a:t>
            </a:r>
            <a:r>
              <a:rPr lang="ru-RU" sz="1600" dirty="0"/>
              <a:t> </a:t>
            </a:r>
            <a:r>
              <a:rPr lang="ru-RU" sz="1600" dirty="0" err="1"/>
              <a:t>навичок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вчителя</a:t>
            </a:r>
            <a:r>
              <a:rPr lang="ru-RU" sz="1600" dirty="0"/>
              <a:t>-словесника в </a:t>
            </a:r>
            <a:r>
              <a:rPr lang="ru-RU" sz="1600" dirty="0" err="1"/>
              <a:t>школі</a:t>
            </a:r>
            <a:r>
              <a:rPr lang="uk-UA" sz="1600" dirty="0" smtClean="0"/>
              <a:t>. </a:t>
            </a:r>
            <a:endParaRPr lang="en-US" sz="1600" dirty="0"/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Працювати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науковою</a:t>
            </a:r>
            <a:r>
              <a:rPr lang="ru-RU" sz="1600" dirty="0"/>
              <a:t> </a:t>
            </a:r>
            <a:r>
              <a:rPr lang="ru-RU" sz="1600" dirty="0" err="1"/>
              <a:t>літературою</a:t>
            </a:r>
            <a:r>
              <a:rPr lang="ru-RU" sz="1600" dirty="0"/>
              <a:t>, словниками й </a:t>
            </a:r>
            <a:r>
              <a:rPr lang="ru-RU" sz="1600" dirty="0" err="1"/>
              <a:t>довідниками</a:t>
            </a:r>
            <a:r>
              <a:rPr lang="ru-RU" sz="1600" dirty="0"/>
              <a:t> для теоретичного </a:t>
            </a:r>
            <a:r>
              <a:rPr lang="ru-RU" sz="1600" dirty="0" err="1"/>
              <a:t>обґрунтування</a:t>
            </a:r>
            <a:r>
              <a:rPr lang="ru-RU" sz="1600" dirty="0"/>
              <a:t> та </a:t>
            </a:r>
            <a:r>
              <a:rPr lang="ru-RU" sz="1600" dirty="0" err="1"/>
              <a:t>висновків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спостережень</a:t>
            </a:r>
            <a:r>
              <a:rPr lang="ru-RU" sz="1600" dirty="0"/>
              <a:t> над </a:t>
            </a:r>
            <a:r>
              <a:rPr lang="ru-RU" sz="1600" dirty="0" err="1"/>
              <a:t>конкретними</a:t>
            </a:r>
            <a:r>
              <a:rPr lang="ru-RU" sz="1600" dirty="0"/>
              <a:t> </a:t>
            </a:r>
            <a:r>
              <a:rPr lang="ru-RU" sz="1600" dirty="0" err="1" smtClean="0"/>
              <a:t>звуковими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одиницями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/>
              <a:t>• </a:t>
            </a:r>
            <a:r>
              <a:rPr lang="ru-RU" sz="1600" dirty="0" err="1" smtClean="0"/>
              <a:t>Реферувати</a:t>
            </a:r>
            <a:r>
              <a:rPr lang="ru-RU" sz="1600" dirty="0" smtClean="0"/>
              <a:t> </a:t>
            </a:r>
            <a:r>
              <a:rPr lang="ru-RU" sz="1600" dirty="0" err="1"/>
              <a:t>мовознавчі</a:t>
            </a:r>
            <a:r>
              <a:rPr lang="ru-RU" sz="1600" dirty="0"/>
              <a:t> </a:t>
            </a:r>
            <a:r>
              <a:rPr lang="ru-RU" sz="1600" dirty="0" err="1"/>
              <a:t>праці</a:t>
            </a:r>
            <a:r>
              <a:rPr lang="ru-RU" sz="1600" dirty="0"/>
              <a:t> й </a:t>
            </a:r>
            <a:r>
              <a:rPr lang="ru-RU" sz="1600" dirty="0" err="1"/>
              <a:t>представляти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 smtClean="0"/>
              <a:t>публічно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Уміти</a:t>
            </a:r>
            <a:r>
              <a:rPr lang="ru-RU" sz="1600" dirty="0" smtClean="0"/>
              <a:t> </a:t>
            </a:r>
            <a:r>
              <a:rPr lang="ru-RU" sz="1600" dirty="0" err="1"/>
              <a:t>вчитися</a:t>
            </a:r>
            <a:r>
              <a:rPr lang="ru-RU" sz="1600" dirty="0"/>
              <a:t>, </a:t>
            </a:r>
            <a:r>
              <a:rPr lang="ru-RU" sz="1600" dirty="0" err="1"/>
              <a:t>дотримуючись</a:t>
            </a:r>
            <a:r>
              <a:rPr lang="ru-RU" sz="1600" dirty="0"/>
              <a:t>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принципів</a:t>
            </a:r>
            <a:r>
              <a:rPr lang="ru-RU" sz="1600" dirty="0"/>
              <a:t> </a:t>
            </a:r>
            <a:r>
              <a:rPr lang="ru-RU" sz="1600" dirty="0" err="1"/>
              <a:t>академічної</a:t>
            </a:r>
            <a:r>
              <a:rPr lang="ru-RU" sz="1600" dirty="0"/>
              <a:t> </a:t>
            </a:r>
            <a:r>
              <a:rPr lang="ru-RU" sz="1600" dirty="0" err="1"/>
              <a:t>доброчесності</a:t>
            </a:r>
            <a:endParaRPr lang="en-US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</a:t>
            </a:r>
            <a:r>
              <a:rPr lang="ru-RU" sz="2100" b="1" dirty="0" smtClean="0"/>
              <a:t>курсу</a:t>
            </a:r>
            <a:r>
              <a:rPr lang="ru-RU" sz="2100" dirty="0" smtClean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120 </a:t>
            </a:r>
            <a:r>
              <a:rPr lang="ru-RU" sz="2100" dirty="0"/>
              <a:t>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b="1" dirty="0" err="1"/>
              <a:t>лекції</a:t>
            </a:r>
            <a:r>
              <a:rPr lang="ru-RU" sz="2100" dirty="0"/>
              <a:t> – </a:t>
            </a:r>
            <a:r>
              <a:rPr lang="ru-RU" sz="2100" dirty="0" smtClean="0"/>
              <a:t>14 (28 </a:t>
            </a:r>
            <a:r>
              <a:rPr lang="ru-RU" sz="2100" dirty="0"/>
              <a:t>год</a:t>
            </a:r>
            <a:r>
              <a:rPr lang="ru-RU" sz="2100" dirty="0" smtClean="0"/>
              <a:t>.),</a:t>
            </a: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b="1" dirty="0" err="1"/>
              <a:t>практичні</a:t>
            </a:r>
            <a:r>
              <a:rPr lang="ru-RU" sz="2100" b="1" dirty="0"/>
              <a:t> </a:t>
            </a:r>
            <a:r>
              <a:rPr lang="ru-RU" sz="2100" b="1" dirty="0" err="1"/>
              <a:t>заняття</a:t>
            </a:r>
            <a:r>
              <a:rPr lang="ru-RU" sz="2100" b="1" dirty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14 (20 </a:t>
            </a:r>
            <a:r>
              <a:rPr lang="ru-RU" sz="2100" dirty="0"/>
              <a:t>год</a:t>
            </a:r>
            <a:r>
              <a:rPr lang="ru-RU" sz="2100" dirty="0" smtClean="0"/>
              <a:t>.),</a:t>
            </a: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100" dirty="0" smtClean="0"/>
              <a:t>                                 </a:t>
            </a:r>
            <a:r>
              <a:rPr lang="ru-RU" sz="2100" b="1" dirty="0" err="1" smtClean="0"/>
              <a:t>самостійна</a:t>
            </a:r>
            <a:r>
              <a:rPr lang="ru-RU" sz="2100" b="1" dirty="0" smtClean="0"/>
              <a:t> </a:t>
            </a:r>
            <a:r>
              <a:rPr lang="ru-RU" sz="2100" b="1" dirty="0"/>
              <a:t>робота </a:t>
            </a:r>
            <a:r>
              <a:rPr lang="ru-RU" sz="2100" dirty="0"/>
              <a:t>– </a:t>
            </a:r>
            <a:r>
              <a:rPr lang="ru-RU" sz="2100" dirty="0" smtClean="0"/>
              <a:t>64 год.</a:t>
            </a:r>
          </a:p>
          <a:p>
            <a:pPr>
              <a:lnSpc>
                <a:spcPct val="80000"/>
              </a:lnSpc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підсумкова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форма контролю - </a:t>
            </a:r>
            <a:r>
              <a:rPr lang="ru-RU" sz="2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іспит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80244" y="-3162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55986" y="5014309"/>
            <a:ext cx="6944425" cy="120681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14364" y="3150690"/>
            <a:ext cx="6924033" cy="1290065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000780" y="1537082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23799" y="500874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6116" y="133204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88777" y="1522151"/>
            <a:ext cx="6462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1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Фонетика і фонологія української мови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2.</a:t>
            </a:r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Звукова система української мови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9" y="4982678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3224" y="4546211"/>
            <a:ext cx="4283096" cy="164831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5</a:t>
            </a:r>
            <a:endParaRPr lang="uk-UA" sz="1600" dirty="0">
              <a:solidFill>
                <a:prstClr val="white"/>
              </a:solidFill>
            </a:endParaRPr>
          </a:p>
          <a:p>
            <a:pPr lvl="0"/>
            <a:r>
              <a:rPr lang="uk-UA" sz="1600" dirty="0">
                <a:solidFill>
                  <a:prstClr val="white"/>
                </a:solidFill>
              </a:rPr>
              <a:t>Орфоепія української мови</a:t>
            </a:r>
          </a:p>
          <a:p>
            <a:pPr lvl="0"/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1</a:t>
            </a:r>
          </a:p>
          <a:p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Фонетика і фонологія</a:t>
            </a: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Звукові зміни. Транскрипція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33009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</a:t>
            </a:r>
            <a:r>
              <a:rPr lang="uk-UA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Склад. Наголос. Інтонація</a:t>
            </a:r>
          </a:p>
          <a:p>
            <a:pPr lvl="0"/>
            <a:endParaRPr lang="uk-UA" sz="1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4</a:t>
            </a:r>
          </a:p>
          <a:p>
            <a:pPr lvl="0"/>
            <a:r>
              <a:rPr lang="uk-UA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Морфонологія. Чергування</a:t>
            </a:r>
            <a:endParaRPr lang="uk-UA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768" y="6304616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СУЧАСНА УКРАЇНСЬКА МОВА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cs typeface="Arial" panose="020B0604020202020204" pitchFamily="34" charset="0"/>
              </a:rPr>
              <a:t>(</a:t>
            </a:r>
            <a:r>
              <a:rPr lang="uk-UA" b="1" dirty="0" smtClean="0">
                <a:cs typeface="Arial" panose="020B0604020202020204" pitchFamily="34" charset="0"/>
              </a:rPr>
              <a:t>Фонетика</a:t>
            </a:r>
            <a:r>
              <a:rPr lang="ru-RU" b="1" dirty="0" smtClean="0">
                <a:cs typeface="Arial" panose="020B0604020202020204" pitchFamily="34" charset="0"/>
              </a:rPr>
              <a:t>.</a:t>
            </a:r>
            <a:r>
              <a:rPr lang="uk-UA" b="1" dirty="0" smtClean="0">
                <a:cs typeface="Arial" panose="020B0604020202020204" pitchFamily="34" charset="0"/>
              </a:rPr>
              <a:t> </a:t>
            </a:r>
            <a:r>
              <a:rPr lang="uk-UA" b="1" dirty="0" smtClean="0">
                <a:cs typeface="Arial" panose="020B0604020202020204" pitchFamily="34" charset="0"/>
              </a:rPr>
              <a:t>Орфоепія. </a:t>
            </a:r>
            <a:r>
              <a:rPr lang="uk-UA" b="1" dirty="0" smtClean="0">
                <a:cs typeface="Arial" panose="020B0604020202020204" pitchFamily="34" charset="0"/>
              </a:rPr>
              <a:t>Графіка. Орфографія</a:t>
            </a:r>
            <a:r>
              <a:rPr lang="uk-UA" b="1" dirty="0" smtClean="0">
                <a:cs typeface="Arial" panose="020B0604020202020204" pitchFamily="34" charset="0"/>
              </a:rPr>
              <a:t>)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98153" y="2218337"/>
            <a:ext cx="6442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Звукові зміни в системі приголосних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055986" y="3149044"/>
            <a:ext cx="6482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Склад і наголос в українській мові. Інтонація</a:t>
            </a:r>
          </a:p>
          <a:p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5. Морфонологія. Чергування голосних і приголосних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7952" y="372424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6978" y="5350592"/>
            <a:ext cx="41857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sz="1600" b="1" dirty="0" smtClean="0">
                <a:solidFill>
                  <a:schemeClr val="bg1"/>
                </a:solidFill>
              </a:rPr>
              <a:t>Змістовий модуль 6 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Графіка. Орфографія</a:t>
            </a:r>
            <a:endParaRPr lang="uk-UA" sz="1600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95757" y="4982678"/>
            <a:ext cx="6346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Орфоепія української мови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Графіка української мови</a:t>
            </a:r>
          </a:p>
          <a:p>
            <a:r>
              <a:rPr lang="uk-UA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8. Орфографія української мови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353</Words>
  <Application>Microsoft Office PowerPoint</Application>
  <PresentationFormat>Широкоэкранный</PresentationFormat>
  <Paragraphs>61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Екатерина</cp:lastModifiedBy>
  <cp:revision>110</cp:revision>
  <cp:lastPrinted>2017-10-19T16:56:15Z</cp:lastPrinted>
  <dcterms:created xsi:type="dcterms:W3CDTF">2017-10-19T11:54:45Z</dcterms:created>
  <dcterms:modified xsi:type="dcterms:W3CDTF">2021-04-18T05:34:50Z</dcterms:modified>
</cp:coreProperties>
</file>