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9" r:id="rId3"/>
    <p:sldId id="260" r:id="rId4"/>
    <p:sldId id="258" r:id="rId5"/>
    <p:sldId id="303" r:id="rId6"/>
    <p:sldId id="262" r:id="rId7"/>
    <p:sldId id="266" r:id="rId8"/>
    <p:sldId id="288" r:id="rId9"/>
    <p:sldId id="269" r:id="rId10"/>
    <p:sldId id="264" r:id="rId11"/>
    <p:sldId id="265" r:id="rId12"/>
    <p:sldId id="267" r:id="rId13"/>
    <p:sldId id="268" r:id="rId14"/>
    <p:sldId id="273" r:id="rId15"/>
    <p:sldId id="274" r:id="rId16"/>
    <p:sldId id="270" r:id="rId17"/>
    <p:sldId id="271" r:id="rId18"/>
    <p:sldId id="272" r:id="rId19"/>
    <p:sldId id="282" r:id="rId20"/>
    <p:sldId id="275" r:id="rId21"/>
    <p:sldId id="278" r:id="rId22"/>
    <p:sldId id="28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F28E6-F5C5-44E8-B597-693CD2C2186C}" type="datetimeFigureOut">
              <a:rPr lang="uk-UA" smtClean="0"/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2B54B-B5D0-41B7-B8BC-BE4B563467F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hyperlink" Target="https://en.wikipedia.org/wiki/Engineering" TargetMode="External"/><Relationship Id="rId8" Type="http://schemas.openxmlformats.org/officeDocument/2006/relationships/hyperlink" Target="https://en.wikipedia.org/wiki/Massive_open_online_courses" TargetMode="External"/><Relationship Id="rId7" Type="http://schemas.openxmlformats.org/officeDocument/2006/relationships/hyperlink" Target="https://en.wikipedia.org/wiki/Daphne_Koller" TargetMode="External"/><Relationship Id="rId6" Type="http://schemas.openxmlformats.org/officeDocument/2006/relationships/hyperlink" Target="https://en.wikipedia.org/wiki/Andrew_Ng" TargetMode="External"/><Relationship Id="rId5" Type="http://schemas.openxmlformats.org/officeDocument/2006/relationships/hyperlink" Target="https://en.wikipedia.org/wiki/Stanford_University" TargetMode="External"/><Relationship Id="rId4" Type="http://schemas.openxmlformats.org/officeDocument/2006/relationships/hyperlink" Target="https://en.wikipedia.org/wiki/Massive_open_online_course" TargetMode="External"/><Relationship Id="rId3" Type="http://schemas.openxmlformats.org/officeDocument/2006/relationships/hyperlink" Target="https://en.wikipedia.org/wiki/Help:IPA/English" TargetMode="External"/><Relationship Id="rId21" Type="http://schemas.openxmlformats.org/officeDocument/2006/relationships/slideLayout" Target="../slideLayouts/slideLayout2.xml"/><Relationship Id="rId20" Type="http://schemas.openxmlformats.org/officeDocument/2006/relationships/hyperlink" Target="https://en.wikipedia.org/wiki/Social_sciences" TargetMode="External"/><Relationship Id="rId2" Type="http://schemas.openxmlformats.org/officeDocument/2006/relationships/image" Target="../media/image17.jpeg"/><Relationship Id="rId19" Type="http://schemas.openxmlformats.org/officeDocument/2006/relationships/hyperlink" Target="https://en.wikipedia.org/wiki/Biology" TargetMode="External"/><Relationship Id="rId18" Type="http://schemas.openxmlformats.org/officeDocument/2006/relationships/hyperlink" Target="https://en.wikipedia.org/wiki/Medicine" TargetMode="External"/><Relationship Id="rId17" Type="http://schemas.openxmlformats.org/officeDocument/2006/relationships/hyperlink" Target="https://en.wikipedia.org/wiki/Humanities" TargetMode="External"/><Relationship Id="rId16" Type="http://schemas.openxmlformats.org/officeDocument/2006/relationships/hyperlink" Target="https://en.wikipedia.org/wiki/Digital_marketing" TargetMode="External"/><Relationship Id="rId15" Type="http://schemas.openxmlformats.org/officeDocument/2006/relationships/hyperlink" Target="https://en.wikipedia.org/wiki/Computer_science" TargetMode="External"/><Relationship Id="rId14" Type="http://schemas.openxmlformats.org/officeDocument/2006/relationships/hyperlink" Target="https://en.wikipedia.org/wiki/Financing" TargetMode="External"/><Relationship Id="rId13" Type="http://schemas.openxmlformats.org/officeDocument/2006/relationships/hyperlink" Target="https://en.wikipedia.org/wiki/Business" TargetMode="External"/><Relationship Id="rId12" Type="http://schemas.openxmlformats.org/officeDocument/2006/relationships/hyperlink" Target="https://en.wikipedia.org/wiki/Mathematics" TargetMode="External"/><Relationship Id="rId11" Type="http://schemas.openxmlformats.org/officeDocument/2006/relationships/hyperlink" Target="https://en.wikipedia.org/wiki/Machine_learning" TargetMode="External"/><Relationship Id="rId10" Type="http://schemas.openxmlformats.org/officeDocument/2006/relationships/hyperlink" Target="https://en.wikipedia.org/wiki/Data_science" TargetMode="External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8136904" cy="259228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Lucida Fax" panose="02060602050505020204" pitchFamily="18" charset="0"/>
              </a:rPr>
              <a:t>Professionally-oriented workshops in foreign languages (in English)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068960"/>
            <a:ext cx="6984776" cy="1152128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Професійно-орієнтований практикум іноземною мовою (англійською)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мария\Desktop\СОЦ.ПЕДАГОГИКА\Лингвотренинг\pic English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87624" y="4149080"/>
            <a:ext cx="6984776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88640"/>
            <a:ext cx="4392488" cy="6394722"/>
          </a:xfrm>
        </p:spPr>
        <p:txBody>
          <a:bodyPr>
            <a:normAutofit fontScale="90000"/>
          </a:bodyPr>
          <a:lstStyle/>
          <a:p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вчити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перевіряти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план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екзамену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квалифікація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attendance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присутність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textbook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mistake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або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помилка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або 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kantstovaryi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0" y="332656"/>
            <a:ext cx="4283968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		Let me introduce myself. My name is …, my surname (last name) is … . I study in Zaporizhzhia National University. I am a master student of the Faculty of Social Pedagogy and Psychology.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My speciality is … 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I study such disciplines as Professionally-oriented workshops in English, …, … and … .	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CV</a:t>
            </a:r>
            <a:endParaRPr lang="uk-UA" b="1" dirty="0"/>
          </a:p>
        </p:txBody>
      </p:sp>
      <p:pic>
        <p:nvPicPr>
          <p:cNvPr id="6" name="Содержимое 5" descr="Preschool-Teacher-CV Template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2483768" y="1052737"/>
            <a:ext cx="4464496" cy="5805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4258816" cy="4536504"/>
          </a:xfrm>
        </p:spPr>
        <p:txBody>
          <a:bodyPr/>
          <a:lstStyle/>
          <a:p>
            <a:pPr algn="ctr">
              <a:buNone/>
            </a:pPr>
            <a:r>
              <a:rPr lang="en-GB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CV </a:t>
            </a:r>
            <a:endParaRPr lang="en-GB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Personal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Skills section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Experience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Education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qualifications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Interests &amp; Hobbies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dirty="0"/>
          </a:p>
        </p:txBody>
      </p:sp>
      <p:pic>
        <p:nvPicPr>
          <p:cNvPr id="2050" name="Picture 2" descr="C:\Users\мария\Desktop\СОЦ.ПЕДАГОГИКА\Лингвотренинг\Preschool education\cv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99992" y="404664"/>
            <a:ext cx="4644008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lide_2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539552" y="332656"/>
            <a:ext cx="8280920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write a scientific article?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	</a:t>
            </a:r>
            <a:r>
              <a:rPr lang="en-US" b="1" dirty="0" smtClean="0"/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Steps to organizing your manuscript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 the figures and tables.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the Methods.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up the Results.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the Discussion. Finalize the Results and Discussion before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the introduction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a clear Conclusion.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a compelling introduction.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the Abstract.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Compose a concise and descriptive Title.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88640"/>
            <a:ext cx="5184576" cy="66693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summarizes, usually in one paragraph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 or less, the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aspects of the entire paper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prescribed sequence that includes: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the overall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the study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research problem(s) you investigated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design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study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major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trends found as a result of your analysis;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 brief summary of your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interpretations and conclusions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article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-15365" y="0"/>
            <a:ext cx="3723269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the abstract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Abstract-3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0" y="1052736"/>
            <a:ext cx="9144000" cy="554461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abstract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88210" y="147320"/>
            <a:ext cx="4749800" cy="67183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MOOC – Massive Open Online Course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moocs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539552" y="1412776"/>
            <a:ext cx="8208912" cy="496855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4143375" cy="63373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dk1"/>
                </a:solidFill>
                <a:latin typeface="Century Schoolbook" panose="02040604050505020304" charset="0"/>
                <a:ea typeface="Rambla"/>
                <a:cs typeface="Century Schoolbook" panose="02040604050505020304" charset="0"/>
                <a:sym typeface="Rambla"/>
              </a:rPr>
              <a:t>PhD in Pedagogical Sciences, Associate Professor at the Department of Social Pedagogy &amp; Special Education,</a:t>
            </a:r>
            <a:br>
              <a:rPr lang="en-US" sz="2000" dirty="0">
                <a:solidFill>
                  <a:schemeClr val="dk1"/>
                </a:solidFill>
                <a:latin typeface="Century Schoolbook" panose="02040604050505020304" charset="0"/>
                <a:ea typeface="Rambla"/>
                <a:cs typeface="Century Schoolbook" panose="02040604050505020304" charset="0"/>
                <a:sym typeface="Rambla"/>
              </a:rPr>
            </a:br>
            <a:r>
              <a:rPr lang="en-US" sz="2000" dirty="0">
                <a:solidFill>
                  <a:schemeClr val="dk1"/>
                </a:solidFill>
                <a:latin typeface="Century Schoolbook" panose="02040604050505020304" charset="0"/>
                <a:ea typeface="Rambla"/>
                <a:cs typeface="Century Schoolbook" panose="02040604050505020304" charset="0"/>
                <a:sym typeface="Rambl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entury Schoolbook" panose="02040604050505020304" charset="0"/>
                <a:ea typeface="Rambla"/>
                <a:cs typeface="Century Schoolbook" panose="02040604050505020304" charset="0"/>
                <a:sym typeface="Rambla"/>
              </a:rPr>
              <a:t>Zaporizhzhia</a:t>
            </a:r>
            <a:r>
              <a:rPr lang="en-US" sz="2000" dirty="0">
                <a:solidFill>
                  <a:schemeClr val="dk1"/>
                </a:solidFill>
                <a:latin typeface="Century Schoolbook" panose="02040604050505020304" charset="0"/>
                <a:ea typeface="Rambla"/>
                <a:cs typeface="Century Schoolbook" panose="02040604050505020304" charset="0"/>
                <a:sym typeface="Rambla"/>
              </a:rPr>
              <a:t> National University</a:t>
            </a:r>
            <a:br>
              <a:rPr sz="2000" dirty="0">
                <a:latin typeface="Century Schoolbook" panose="02040604050505020304" charset="0"/>
                <a:cs typeface="Century Schoolbook" panose="02040604050505020304" charset="0"/>
              </a:rPr>
            </a:b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Викладач ЗНУ факультету СПП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педагогічних наук, доцент кафедри соціальної педагогіки та спеціальної освіти 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IMG_0525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 rot="5400000">
            <a:off x="3683497" y="1397496"/>
            <a:ext cx="6857999" cy="4063007"/>
          </a:xfrm>
        </p:spPr>
      </p:pic>
      <p:sp>
        <p:nvSpPr>
          <p:cNvPr id="6" name="Прямоугольник 5"/>
          <p:cNvSpPr/>
          <p:nvPr/>
        </p:nvSpPr>
        <p:spPr>
          <a:xfrm>
            <a:off x="611560" y="4437112"/>
            <a:ext cx="3600400" cy="23069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uk-UA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Гладиш</a:t>
            </a:r>
            <a:endParaRPr lang="uk-UA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Марія </a:t>
            </a:r>
            <a:endParaRPr lang="uk-UA" sz="2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Олександрівна</a:t>
            </a:r>
            <a:endParaRPr lang="uk-UA" sz="2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ursera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067944" y="0"/>
            <a:ext cx="5076056" cy="3068960"/>
          </a:xfrm>
        </p:spPr>
      </p:pic>
      <p:pic>
        <p:nvPicPr>
          <p:cNvPr id="3074" name="Picture 2" descr="C:\Users\мария\Desktop\СОЦ.ПЕДАГОГИКА\Лингвотренинг\Preschool education\coursera-au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996952"/>
            <a:ext cx="5076056" cy="3861048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/>
          <p:nvPr/>
        </p:nvSpPr>
        <p:spPr>
          <a:xfrm>
            <a:off x="0" y="260648"/>
            <a:ext cx="4067944" cy="6597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Coursera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3" tooltip="Help:IPA/English"/>
              </a:rPr>
              <a:t>/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3" tooltip="Help:IPA/English"/>
              </a:rPr>
              <a:t>kərˈsɛrə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3" tooltip="Help:IPA/English"/>
              </a:rPr>
              <a:t>/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is an American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 tooltip="Massive open online course"/>
              </a:rPr>
              <a:t>massive open online course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(MOOC) provider founded in 2012 by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5" tooltip="Stanford University"/>
              </a:rPr>
              <a:t>Stanford University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's computer science professors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6" tooltip="Andrew Ng"/>
              </a:rPr>
              <a:t>Andrew Ng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7" tooltip="Daphne Koller"/>
              </a:rPr>
              <a:t>Daphne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7" tooltip="Daphne Koller"/>
              </a:rPr>
              <a:t>Koller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that offers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8" tooltip="Massive open online courses"/>
              </a:rPr>
              <a:t>massive open online courses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(MOOC), specializations, degrees, professional and mastertrack courses.</a:t>
            </a:r>
            <a:endParaRPr kumimoji="0" lang="en-US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kumimoji="0" lang="en-US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Coursera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works with universities and other organizations to offer online courses, certifications, and degrees in a variety of subjects, such as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9" tooltip="Engineering"/>
              </a:rPr>
              <a:t>engineering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0" tooltip="Data science"/>
              </a:rPr>
              <a:t>data science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1" tooltip="Machine learning"/>
              </a:rPr>
              <a:t>machine learning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2" tooltip="Mathematics"/>
              </a:rPr>
              <a:t>mathematics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3" tooltip="Business"/>
              </a:rPr>
              <a:t>business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en-US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4" tooltip="Financing"/>
              </a:rPr>
              <a:t>financing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5" tooltip="Computer science"/>
              </a:rPr>
              <a:t>computer science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6" tooltip="Digital marketing"/>
              </a:rPr>
              <a:t>digital marketing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7" tooltip="Humanities"/>
              </a:rPr>
              <a:t>humanities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8" tooltip="Medicine"/>
              </a:rPr>
              <a:t>medicine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kumimoji="0" lang="en-US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9" tooltip="Biology"/>
              </a:rPr>
              <a:t>    biology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20" tooltip="Social sciences"/>
              </a:rPr>
              <a:t>social sciences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3000 plus variety of courses giving students a very broad range of information &amp; experience in different fields.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83" y="1412776"/>
            <a:ext cx="6655793" cy="49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204864"/>
            <a:ext cx="8964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 for watching and listening</a:t>
            </a:r>
            <a:endParaRPr lang="uk-U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88640"/>
            <a:ext cx="4824536" cy="6480720"/>
          </a:xfrm>
        </p:spPr>
        <p:txBody>
          <a:bodyPr>
            <a:noAutofit/>
          </a:bodyPr>
          <a:lstStyle/>
          <a:p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дисципліни </a:t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 of the course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студентів до ефективної комунікації іноземною мовою на рівні В2 у їхньому академічному, науковому, професійному оточенні.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preparing students for effective communication in a foreign language at the B2 level in their academic, scientific, professional environment.</a:t>
            </a:r>
            <a:br>
              <a:rPr lang="uk-UA" sz="3600" dirty="0" smtClean="0"/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рис.цілі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0" y="980728"/>
            <a:ext cx="3923928" cy="46773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4752528" cy="6858000"/>
          </a:xfrm>
        </p:spPr>
        <p:txBody>
          <a:bodyPr>
            <a:normAutofit fontScale="90000"/>
          </a:bodyPr>
          <a:lstStyle/>
          <a:p>
            <a:pPr algn="l"/>
            <a:b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балів</a:t>
            </a:r>
            <a:br>
              <a:rPr lang="en-US" sz="3100" dirty="0" smtClean="0"/>
            </a:br>
            <a:r>
              <a:rPr lang="uk-UA" sz="27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заняття (</a:t>
            </a:r>
            <a:r>
              <a:rPr lang="uk-UA" sz="27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денна форма)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бали за читання, мовлення, письмо та аудіювання, 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годин=7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пар, 6*</a:t>
            </a:r>
            <a:r>
              <a:rPr lang="ru-RU" alt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балів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 контроль:  тести, диктанти – 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балів</a:t>
            </a:r>
            <a:b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– 60 балів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Залік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– 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балів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індивідуальне завдання (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CV) –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b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– 40 балів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 – 100 балів</a:t>
            </a:r>
            <a:b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School-Diary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860032" y="332656"/>
            <a:ext cx="4283968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4752528" cy="6858000"/>
          </a:xfrm>
        </p:spPr>
        <p:txBody>
          <a:bodyPr>
            <a:normAutofit fontScale="90000"/>
          </a:bodyPr>
          <a:lstStyle/>
          <a:p>
            <a:pPr algn="l"/>
            <a:b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балів</a:t>
            </a:r>
            <a:br>
              <a:rPr lang="en-US" sz="3100" dirty="0" smtClean="0"/>
            </a:br>
            <a:r>
              <a:rPr lang="uk-UA" sz="27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заняття (</a:t>
            </a:r>
            <a:r>
              <a:rPr lang="uk-UA" sz="27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заочна форма)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 балів (за читання, мовлення, письмо та аудіювання) , 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годин=5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пар, 4*5= 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балів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 контроль:  тести, диктанти – 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балів</a:t>
            </a:r>
            <a:b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– 60 балів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Залік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– 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балів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індивідуальне завдання (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CV/Abstract of the article) –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b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– 40 балів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 – 100 балів</a:t>
            </a:r>
            <a:b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School-Diary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860032" y="332656"/>
            <a:ext cx="4283968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05" y="525145"/>
            <a:ext cx="5760720" cy="6332855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</a:t>
            </a:r>
            <a:b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nursery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kindergarten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дитячий садок (2-5 років)</a:t>
            </a:r>
            <a:b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kindergarten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садочок</a:t>
            </a:r>
            <a:b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kindergarten -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приватний садочок 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nursery (daycare)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ясла</a:t>
            </a:r>
            <a:b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початкова школа (5-11 років)</a:t>
            </a:r>
            <a:b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школа (11-16/18 років)</a:t>
            </a:r>
            <a:b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boarding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школа-інтернат</a:t>
            </a:r>
            <a:b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технікум</a:t>
            </a:r>
            <a:b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vocational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професійний коледж</a:t>
            </a:r>
            <a:b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коледж мистецтв</a:t>
            </a:r>
            <a:b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коледж</a:t>
            </a:r>
            <a:b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br>
              <a:rPr lang="uk-UA" sz="2000" dirty="0" smtClean="0"/>
            </a:b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88640"/>
            <a:ext cx="7416824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Active vocabulary </a:t>
            </a:r>
            <a:endParaRPr lang="uk-UA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 descr="imag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0425" y="3288030"/>
            <a:ext cx="3203575" cy="3405505"/>
          </a:xfrm>
          <a:prstGeom prst="rect">
            <a:avLst/>
          </a:prstGeom>
        </p:spPr>
      </p:pic>
      <p:pic>
        <p:nvPicPr>
          <p:cNvPr id="6" name="Picture 5" descr="downloa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735" y="692785"/>
            <a:ext cx="1845310" cy="2487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4392488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br>
              <a:rPr lang="en-GB" sz="1800" dirty="0" smtClean="0"/>
            </a:br>
            <a:br>
              <a:rPr lang="en-GB" sz="1800" dirty="0" smtClean="0"/>
            </a:br>
            <a:br>
              <a:rPr lang="en-GB" sz="1800" dirty="0" smtClean="0"/>
            </a:br>
            <a:br>
              <a:rPr lang="en-GB" sz="1800" dirty="0" smtClean="0"/>
            </a:b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GB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pecial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pedagogy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pedagogics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спеціальна педагогіка 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GB" alt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orrectional pedagogy (defectology)</a:t>
            </a:r>
            <a:r>
              <a:rPr lang="en-GB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-корекційна педагогіка (дефектологія)</a:t>
            </a:r>
            <a:br>
              <a:rPr lang="en-GB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GB" alt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eaf pedagogy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сурдопедагогіка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GB" alt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yphlopedagogy</a:t>
            </a:r>
            <a:r>
              <a:rPr lang="en-GB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тифлопедагогіка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GB" alt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orrectional psychopedagogy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(oligophrenopedagogy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GB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корекційна психопедагогіка (олігофренопедагогіка)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GB" alt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peech </a:t>
            </a:r>
            <a:r>
              <a:rPr lang="en-GB" alt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edagogy (</a:t>
            </a:r>
            <a:r>
              <a:rPr lang="en-GB" alt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peech </a:t>
            </a:r>
            <a:r>
              <a:rPr lang="en-GB" alt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herapy)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br>
              <a:rPr lang="en-GB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GB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логопедагогіка (логопедія)</a:t>
            </a:r>
            <a:br>
              <a:rPr lang="en-GB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GB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GB" alt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peech-language pathologist (SLP)</a:t>
            </a:r>
            <a:r>
              <a:rPr lang="en-GB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</a:t>
            </a:r>
            <a:r>
              <a:rPr lang="uk-UA" alt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логопед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GB" alt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utology</a:t>
            </a:r>
            <a:r>
              <a:rPr lang="en-GB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аутологія</a:t>
            </a:r>
            <a:br>
              <a:rPr lang="en-GB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en-GB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GB" alt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complex developmental disorders</a:t>
            </a:r>
            <a:r>
              <a:rPr lang="uk-UA" alt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</a:t>
            </a:r>
            <a:r>
              <a:rPr lang="en-GB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комплексні порушення розвитку</a:t>
            </a:r>
            <a:br>
              <a:rPr lang="en-GB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en-GB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GB" alt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special education</a:t>
            </a:r>
            <a:r>
              <a:rPr lang="en-GB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cпеціальна освіта</a:t>
            </a:r>
            <a:br>
              <a:rPr lang="en-GB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GB" alt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correction</a:t>
            </a:r>
            <a:r>
              <a:rPr lang="en-GB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US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</a:t>
            </a:r>
            <a:r>
              <a:rPr lang="en-GB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орекція</a:t>
            </a:r>
            <a:br>
              <a:rPr lang="en-GB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uk-UA" alt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en-US" alt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dirty="0" smtClean="0"/>
            </a:br>
            <a:endParaRPr lang="uk-UA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0"/>
            <a:ext cx="4104456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25000"/>
          </a:bodyPr>
          <a:lstStyle/>
          <a:p>
            <a:pPr algn="ctr">
              <a:buNone/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develop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розвивати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b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uk-UA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</a:t>
            </a:r>
            <a:r>
              <a:rPr 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teach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учити</a:t>
            </a:r>
            <a:b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nurture (bring up/raise)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виховувати</a:t>
            </a:r>
            <a:b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uk-UA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</a:t>
            </a:r>
            <a:r>
              <a:rPr 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spell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писати або вимовляти по літерах</a:t>
            </a:r>
            <a:endParaRPr lang="uk-UA" sz="72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buNone/>
            </a:pPr>
            <a:r>
              <a:rPr lang="en-GB" alt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children with disorders of psychophysical development</a:t>
            </a:r>
            <a:r>
              <a:rPr lang="en-GB" alt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</a:t>
            </a:r>
            <a:r>
              <a:rPr lang="en-US" altLang="en-GB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 іти з порушеннями психофізичного розвитку</a:t>
            </a:r>
            <a:endParaRPr lang="en-US" altLang="en-GB" sz="72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buNone/>
            </a:pPr>
            <a:br>
              <a:rPr lang="uk-UA" alt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social pedagogue</a:t>
            </a:r>
            <a:r>
              <a:rPr lang="uk-UA" alt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соціальний педагог </a:t>
            </a:r>
            <a:b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social worker</a:t>
            </a:r>
            <a:r>
              <a:rPr lang="uk-UA" alt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соціальний працівник </a:t>
            </a:r>
            <a:endParaRPr lang="uk-UA" sz="72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buNone/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GB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pecial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pedagog</a:t>
            </a:r>
            <a:r>
              <a:rPr lang="en-GB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ue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спеціальний педагог</a:t>
            </a:r>
            <a:endParaRPr lang="uk-UA" sz="72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buNone/>
            </a:pPr>
            <a:r>
              <a:rPr lang="en-GB" alt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peech </a:t>
            </a:r>
            <a:r>
              <a:rPr lang="en-GB" alt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herapist</a:t>
            </a:r>
            <a:r>
              <a:rPr 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GB" alt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логопед</a:t>
            </a:r>
            <a:b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principal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or 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director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директор </a:t>
            </a:r>
            <a:endParaRPr lang="uk-UA" sz="72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buNone/>
            </a:pPr>
            <a:r>
              <a:rPr lang="uk-UA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head</a:t>
            </a:r>
            <a:r>
              <a:rPr 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teacher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завуч </a:t>
            </a:r>
            <a:endParaRPr lang="uk-UA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pre-school </a:t>
            </a:r>
            <a:r>
              <a:rPr lang="uk-UA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teacher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вихователь</a:t>
            </a:r>
            <a:endParaRPr lang="en-US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educator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–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освітянин</a:t>
            </a:r>
            <a:endParaRPr lang="en-US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methodist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методист</a:t>
            </a:r>
            <a:endParaRPr lang="uk-UA" sz="72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buNone/>
            </a:pP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4392488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br>
              <a:rPr lang="en-GB" sz="1800" dirty="0" smtClean="0"/>
            </a:br>
            <a:br>
              <a:rPr lang="en-GB" sz="1800" dirty="0" smtClean="0"/>
            </a:br>
            <a:br>
              <a:rPr lang="en-GB" sz="1800" dirty="0" smtClean="0"/>
            </a:b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social pedagogy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pedagogics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соціальна педагогіка 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social work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соціальна</a:t>
            </a:r>
            <a:r>
              <a:rPr lang="en-US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робота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social</a:t>
            </a:r>
            <a:r>
              <a:rPr lang="uk-UA" alt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assistance -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соціальна допомога</a:t>
            </a:r>
            <a:br>
              <a:rPr lang="uk-UA" alt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social welfare -</a:t>
            </a:r>
            <a:r>
              <a:rPr lang="uk-UA" alt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соціальне забезпечення</a:t>
            </a:r>
            <a:br>
              <a:rPr lang="uk-UA" alt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social support -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соціальна підтримка</a:t>
            </a:r>
            <a:br>
              <a:rPr lang="uk-UA" alt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social adaptation -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соціальна адаптація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benefits -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соціальні виплати</a:t>
            </a:r>
            <a:br>
              <a:rPr lang="en-US" alt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socialization -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соціалізація</a:t>
            </a:r>
            <a:br>
              <a:rPr lang="en-US" alt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social</a:t>
            </a:r>
            <a:r>
              <a:rPr lang="en-US" alt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protection/care -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соціальний захист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social education/upbringing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соціальне виховання 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social</a:t>
            </a:r>
            <a:r>
              <a:rPr lang="uk-UA" alt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design</a:t>
            </a:r>
            <a:r>
              <a:rPr lang="en-US" alt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соціальне проєктування</a:t>
            </a:r>
            <a:br>
              <a:rPr lang="en-US" alt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deviant </a:t>
            </a:r>
            <a:r>
              <a:rPr 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ehaviour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alt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девіантна поведінка</a:t>
            </a:r>
            <a:b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elinquency</a:t>
            </a:r>
            <a:r>
              <a:rPr lang="en-US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</a:t>
            </a:r>
            <a:r>
              <a:rPr lang="uk-UA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делінквентна </a:t>
            </a:r>
            <a:r>
              <a:rPr lang="uk-UA" altLang="en-US" sz="1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поведінка</a:t>
            </a:r>
            <a:br>
              <a:rPr lang="uk-UA" altLang="en-US" sz="1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uk-UA" sz="18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substance abuse</a:t>
            </a:r>
            <a:r>
              <a:rPr lang="en-US" altLang="uk-UA" sz="1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uk-UA" altLang="uk-UA" sz="1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зловживання алкоголем/наркотиками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needs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alt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 потреби</a:t>
            </a:r>
            <a:b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inclusion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</a:t>
            </a:r>
            <a:r>
              <a:rPr lang="uk-UA" altLang="en-US" sz="1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включення</a:t>
            </a:r>
            <a:b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uk-UA" alt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громада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dirty="0" smtClean="0"/>
            </a:br>
            <a:endParaRPr lang="uk-UA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0"/>
            <a:ext cx="4104456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endParaRPr lang="en-US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hildren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endParaRPr lang="en-US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altLang="uk-UA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teenager</a:t>
            </a:r>
            <a:r>
              <a:rPr lang="uk-UA" alt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adolescent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підліток</a:t>
            </a:r>
            <a:endParaRPr lang="uk-UA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youth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молодь</a:t>
            </a:r>
            <a:endParaRPr lang="uk-UA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alt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adult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дорослий</a:t>
            </a:r>
            <a:endParaRPr lang="uk-UA" sz="72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buNone/>
            </a:pPr>
            <a:endParaRPr lang="uk-UA" sz="72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buNone/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vulnerable people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вразливі категорії населення</a:t>
            </a:r>
            <a:endParaRPr lang="uk-UA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disabled people/people with disabilities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alt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особи/люди з інвалідністю</a:t>
            </a:r>
            <a:endParaRPr lang="uk-UA" altLang="en-US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alt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orfan/young orfans</a:t>
            </a:r>
            <a:r>
              <a:rPr lang="en-US" alt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alt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сирота/діти-сироти</a:t>
            </a:r>
            <a:endParaRPr lang="uk-UA" altLang="en-US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uk-UA" altLang="en-US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alt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autism/autism spectrum disorder</a:t>
            </a:r>
            <a:r>
              <a:rPr lang="en-US" alt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alt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аутизм/розлад аутичного спектру</a:t>
            </a:r>
            <a:endParaRPr lang="uk-UA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ADHD (attention deficit hyperactivity disorder) -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СДУГ (синдром дефициту уваги та гіперактивності)</a:t>
            </a:r>
            <a:endParaRPr lang="uk-UA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ethnic minorities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alt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етничні меншини</a:t>
            </a:r>
            <a:endParaRPr lang="uk-UA" altLang="en-US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alt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refugee</a:t>
            </a:r>
            <a:r>
              <a:rPr lang="en-US" alt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uk-UA" alt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біженець</a:t>
            </a:r>
            <a:r>
              <a:rPr lang="en-US" alt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en-US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IDP/internally displaced person (people)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ВПО</a:t>
            </a:r>
            <a:endParaRPr lang="en-US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alt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 - </a:t>
            </a:r>
            <a:r>
              <a:rPr lang="uk-UA" alt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</a:t>
            </a:r>
            <a:endParaRPr lang="en-US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uk-UA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b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4392488" cy="6858000"/>
          </a:xfrm>
        </p:spPr>
        <p:txBody>
          <a:bodyPr>
            <a:normAutofit fontScale="90000"/>
          </a:bodyPr>
          <a:lstStyle/>
          <a:p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професор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lecturer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лектор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researcher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дослідник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(study)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дослідження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undergraduate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(до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закічення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бакалавріату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graduate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graduate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 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graduate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аспірант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aster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той, що вчиться в магістратурі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Master's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Bachelor's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 work) –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дипломна робота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dissertation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дисертація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вища освіта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semester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(term)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union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студентська спілка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tuition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навчання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campus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університетський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кампус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1600" dirty="0" smtClean="0"/>
            </a:br>
            <a:br>
              <a:rPr lang="uk-UA" sz="1600" dirty="0" smtClean="0"/>
            </a:br>
            <a:b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univer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5724128" y="0"/>
            <a:ext cx="342991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7197</Words>
  <Application>WPS Presentation</Application>
  <PresentationFormat>Экран (4:3)</PresentationFormat>
  <Paragraphs>103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SimSun</vt:lpstr>
      <vt:lpstr>Wingdings</vt:lpstr>
      <vt:lpstr>Lucida Fax</vt:lpstr>
      <vt:lpstr>Century Schoolbook</vt:lpstr>
      <vt:lpstr>Rambla</vt:lpstr>
      <vt:lpstr>Segoe Print</vt:lpstr>
      <vt:lpstr>Times New Roman</vt:lpstr>
      <vt:lpstr>Calibri</vt:lpstr>
      <vt:lpstr>Microsoft YaHei</vt:lpstr>
      <vt:lpstr>Arial Unicode MS</vt:lpstr>
      <vt:lpstr>Тема Office</vt:lpstr>
      <vt:lpstr>Professionally-oriented workshops in foreign languages (in English)</vt:lpstr>
      <vt:lpstr>PhD in Pedagogical Sciences, Associate Professor at the Department of Social Pedagogy &amp; Special Education,  Zaporizhzhia National University  Викладач ЗНУ факультету СПП  кандидат педагогічних наук, доцент кафедри соціальної педагогіки та спеціальної освіти   </vt:lpstr>
      <vt:lpstr>  Мета дисципліни  (the objective of the course): - підготовка студентів до ефективної комунікації іноземною мовою на рівні В2 у їхньому академічному, науковому, професійному оточенні.  - preparing students for effective communication in a foreign language at the B2 level in their academic, scientific, professional environment.   </vt:lpstr>
      <vt:lpstr>  Розподіл балів Практичні заняття (денна форма): - бали за читання, мовлення, письмо та аудіювання,  14 годин=7 пар, 6*5= 30 балів Поточний контроль:  тести, диктанти – 30 балів Разом – 60 балів (максимально) Залік: тест – 20 балів індивідуальне завдання (CV) – 20 балів Разом – 40 балів (максимально)  Усього – 100 балів  </vt:lpstr>
      <vt:lpstr>  Розподіл балів Практичні заняття (заочна форма): - 20 балів (за читання, мовлення, письмо та аудіювання) ,  10 годин=5 пар, 4*5= 20 балів Поточний контроль:  тести, диктанти – 40 балів Разом – 60 балів (максимально) Залік: тест – 20 балів індивідуальне завдання (CV/Abstract of the article) – 20 балів Разом – 40 балів (максимально)  Усього – 100 балів  </vt:lpstr>
      <vt:lpstr>Education   nursery school або kindergarten  - дитячий садок (2-5 років)  state kindergarten - державний садочок private kindergarten - приватний садочок   school  - школа  nursery (daycare) - ясла primary school - початкова школа (5-11 років) secondary school - середня школа (11-16/18 років) boarding school - школа-інтернат technical college - технікум vocational college - професійний коледж art college - коледж мистецтв teacher training college - педагогічний коледж university - університет </vt:lpstr>
      <vt:lpstr>    special pedagogy (pedagogics) – спеціальна педагогіка  correctional pedagogy (defectology) -корекційна педагогіка (дефектологія)  deaf pedagogy - сурдопедагогіка typhlopedagogy - тифлопедагогіка correctional psychopedagogy  (oligophrenopedagogy) - корекційна психопедагогіка (олігофренопедагогіка) speech pedagogy (speech therapy) -  логопедагогіка (логопедія) speech-language pathologist (SLP) - логопед autology - аутологія  complex developmental disorders -комплексні порушення розвитку  special education - cпеціальна освіта correction - корекція      </vt:lpstr>
      <vt:lpstr>   social pedagogy (pedagogics) – соціальна педагогіка  social work – соціальна робота  social assistance - соціальна допомога social welfare - соціальне забезпечення social support - соціальна підтримка social adaptation - соціальна адаптація  social benefits - соціальні виплати socialization - соціалізація social protection/care - соціальний захист social education/upbringing - соціальне виховання  social design - соціальне проєктування  deviant behaviour - девіантна поведінка delinquency - делінквентна поведінка substance abuse - зловживання алкоголем/наркотиками special needs - особливі потреби inclusion - включення community - громада     </vt:lpstr>
      <vt:lpstr>  professor - професор lecturer - лектор researcher - дослідник research (study) -  дослідження undergraduate - студент (до закічення бакалавріату) graduate випускник post-graduate або post-graduate student аспірант master student - той, що вчиться в магістратурі  Master's degree – магістр Bachelor's degree - бакалавр   degree - ступінь   thesis (qualification work) – дипломна робота dissertation - дисертація lecture – лекція higher education - вища освіта semester (term) – семестр student union - студентська спілка tuition fees - плата за навчання university campus - університетський кампус    </vt:lpstr>
      <vt:lpstr>to study - вивчати to learn - вчити to revise - перевіряти student  - студент article - стаття curriculum - навчальний план course - курс subject  - предмет grade - балл mark - оцінка exam results - результати екзамену qualification - квалифікація certificate – сертифікат attendance – присутність textbook – підручник question - питання answer - відповідь mistake або error - помилка right або correct -правильно wrong - неправильно </vt:lpstr>
      <vt:lpstr>Speaking</vt:lpstr>
      <vt:lpstr>CV</vt:lpstr>
      <vt:lpstr>PowerPoint 演示文稿</vt:lpstr>
      <vt:lpstr>PowerPoint 演示文稿</vt:lpstr>
      <vt:lpstr>How to write a scientific article? </vt:lpstr>
      <vt:lpstr>An abstract summarizes, usually in one paragraph of  300 words or less, the major aspects of the entire paper in a prescribed sequence that includes:   1) the overall purpose of the study and the research problem(s) you investigated;   2) the basic design of the study;   3) major findings or trends found as a result of your analysis;   4) a brief summary of your interpretations and conclusions.</vt:lpstr>
      <vt:lpstr>Parts of the abstract</vt:lpstr>
      <vt:lpstr>PowerPoint 演示文稿</vt:lpstr>
      <vt:lpstr>MOOC – Massive Open Online Course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Professionally-oriented workshops in foreign languages (in English)</dc:title>
  <dc:creator>мария</dc:creator>
  <cp:lastModifiedBy>root</cp:lastModifiedBy>
  <cp:revision>36</cp:revision>
  <dcterms:created xsi:type="dcterms:W3CDTF">2020-10-18T12:10:00Z</dcterms:created>
  <dcterms:modified xsi:type="dcterms:W3CDTF">2024-10-17T08:01:57Z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C64617A148134770A37B8C4CF464BB04</vt:lpwstr>
  </property>
  <property fmtid="{D5CDD505-2E9C-101B-9397-08002B2CF9AE}" pid="3" name="KSOProductBuildVer">
    <vt:lpwstr>1033-12.2.0.13472</vt:lpwstr>
  </property>
</Properties>
</file>