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34"/>
      <p:bold r:id="rId35"/>
    </p:embeddedFont>
    <p:embeddedFont>
      <p:font typeface="Source Code Pro" panose="020B0509030403020204" pitchFamily="49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38be4bb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b38be4bb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b38be4bb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b38be4bb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b38be4b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b38be4b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b38be4bb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b38be4bb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b38be4bb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b38be4bb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b38be4bb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b38be4bb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b38be4bb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b38be4bb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b38be4bb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b38be4bb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b38be4bb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b38be4bb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b38be4bba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b38be4bba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b2b378ba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b2b378ba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b38be4bb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b38be4bb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fb38be4bb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fb38be4bb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b38be4bb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b38be4bb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b38be4bba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b38be4bba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4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fb2b378ba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fb2b378ba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b2b378ba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b2b378ba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fb38be4bb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fb38be4bb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b38be4bb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b38be4bb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b38be4bb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b38be4bb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b38be4bb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b38be4bb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b38be4bb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b38be4bb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особливості розробки сильного бренду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451375"/>
            <a:ext cx="8520600" cy="15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/>
              <a:t>Фунції бренду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/>
              <a:t>Види та характеристика "Geographical" brands</a:t>
            </a:r>
            <a:endParaRPr/>
          </a:p>
          <a:p>
            <a:pPr marL="457200" lvl="0" indent="-361950" algn="ctr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ru"/>
              <a:t>Цикл створення бренду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національний бренд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6325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Це створений у свідомості споживачів країн світу імідж країни, який відображає сукупність</a:t>
            </a:r>
            <a:endParaRPr sz="2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брендів її національних </a:t>
            </a:r>
            <a:endParaRPr sz="2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виробників.</a:t>
            </a:r>
            <a:endParaRPr sz="2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7325" y="1739675"/>
            <a:ext cx="5056675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00" y="792350"/>
            <a:ext cx="6135801" cy="430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244550" y="1242100"/>
            <a:ext cx="34620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Це позитивний імідж регіону, який сприяє поінформованості про регіон, залучення інвестицій та участі у регіональних програмах розвитку, а також сприяє формуванню конкурентоспроможності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/>
              <a:t>на регіональному ринку.  </a:t>
            </a:r>
            <a:endParaRPr sz="17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регіональний бренд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45" y="0"/>
            <a:ext cx="78611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локальний бренд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257975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Хоч і не володіє потужними фінансовими ресурсами, однак його територіальна та ментальна наближеність до цільової аудиторії дозволяє зосередитись на детальному вивченні її особливостей і забезпеченні найвищого рівня обслуговування. Локальні бренди можуть орієнтуватися на виняткові емоційні зв’язки, а також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характер,культуру,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традиції, світогляд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місцевих клієнтів.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675" y="2659675"/>
            <a:ext cx="5746324" cy="24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7" y="-36624"/>
            <a:ext cx="9063426" cy="52167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255175" y="1362975"/>
            <a:ext cx="883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800" b="1" u="sng">
                <a:solidFill>
                  <a:srgbClr val="FFFFFF"/>
                </a:solidFill>
              </a:rPr>
              <a:t>Позиціонування бренду</a:t>
            </a:r>
            <a:r>
              <a:rPr lang="ru" sz="2800" b="1"/>
              <a:t> – це процес створення його іміджу та цінностей таким чином, що споживачі цільової аудиторії розуміють, за якими характеристиками бренд відрізняється від конкурентів.</a:t>
            </a:r>
            <a:endParaRPr sz="2800" b="1"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255175" y="1451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780"/>
              <a:t>Стратегії позиціонування бренду</a:t>
            </a:r>
            <a:endParaRPr sz="478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етапи процесу формування позиціонування бренду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1. Вивчення цільової сегментації ринку: 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– чи усвідомлюють покупці себе частиною даного цільового ринку;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– наскільки досягається цільовий ринок компанією;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– чи зацікавлений цільовий ринок в продукції компанії;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– чи обслуговувала цей ринок компанія раніше, чому бажає працювати зараз.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322300"/>
            <a:ext cx="8520600" cy="46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2. Визначення бізнесу: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у якій торгівельній групі галузі, бізнесу компанія конкурує;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як змінилися конкуренти з часом;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які сили направляють розвиток бізнесу (внутрішні або зовнішні);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чи оцінить ринок участь компанії в бізнесі;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у чому полягають вигоди і відмінності бренду;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наскільки важливі для споживачів основні вигоди товару або послуг компанії;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чи здатна компанія надати вигоди споживачам;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8"/>
              <a:t>– чи стійкі відмінності бренду компанії перед конкуруючими брендами; </a:t>
            </a:r>
            <a:endParaRPr sz="1908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8"/>
              <a:t>– якому рівню асоціацій і цінностей відповідає бренд (рівню вигод або рівню цінностей).</a:t>
            </a:r>
            <a:endParaRPr sz="1908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правило позиціонування бренду</a:t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1725" y="2133600"/>
            <a:ext cx="48768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150550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Позиція бренду повинна оновлюватися кожні 3—5 років або частіше, якщо цього вимагає зміна стратегії розвитку компанії. Позиція бренду повинна регулярно передивлятися, щоб знати, чи відповідає вона цільовому ринку, ринковим тенденціям і динаміці, переміщенням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у складі покупців, цілям та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завданням компанії.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тому, що передивляється позиція бренду необхідно досліджувати інтереси і потреби покупців: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530975"/>
            <a:ext cx="8520600" cy="30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I.</a:t>
            </a:r>
            <a:r>
              <a:rPr lang="ru"/>
              <a:t> </a:t>
            </a:r>
            <a:r>
              <a:rPr lang="ru" b="1"/>
              <a:t>Довіра (чи розглядаються ринкові позиції бренду як адекватні його характеристикам):</a:t>
            </a:r>
            <a:r>
              <a:rPr lang="ru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довіряють покупці або цільовий ринок заявленої позиції бренду виходячи з того, що вони знають про нього;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що необхідно зробити, щоб позиція бренду виглядала достовірно;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вважають покупці, що позиції інших брендів більш відповідають їх реальним властивостям;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здатний бренд виконати обіцянки;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• чи варто планувати інвестиції на позицію бренду або перебудуватися на іншій.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body" idx="1"/>
          </p:nvPr>
        </p:nvSpPr>
        <p:spPr>
          <a:xfrm>
            <a:off x="311700" y="228300"/>
            <a:ext cx="8520600" cy="43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II. Стійкість (чи збереже бренд займані позиції протягом тривалого періоду часу): 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доцільно зберігати поточні позиції і через 3-5 років;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в достатній мірі здійснюються дослідження змін потреб і інтересів споживачів;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зможуть відтворити бренд конкуренти;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• чого коштуватимуть заявлені позиції бренду (всередині та поза компанією).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функції бренду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94000" y="1032975"/>
            <a:ext cx="4848000" cy="3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45281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7350" b="1"/>
              <a:t>інформативна</a:t>
            </a:r>
            <a:r>
              <a:rPr lang="ru" sz="7350"/>
              <a:t> (захисна) це стратегія диференціації; саме бренд дає змогу споживачу чітко визначити основні цінності підприємства, донести до споживача інформацію про унікальність товару, матеріальну та нематеріальну користь, позиціонуючи таким чином товар на ринку; </a:t>
            </a:r>
            <a:endParaRPr sz="7350"/>
          </a:p>
          <a:p>
            <a:pPr marL="457200" lvl="0" indent="-345281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 sz="7350" b="1"/>
              <a:t>престижна</a:t>
            </a:r>
            <a:r>
              <a:rPr lang="ru" sz="7350"/>
              <a:t> - статус товару, гарантія якості, задоволення споживачів, імідж виробника; </a:t>
            </a:r>
            <a:endParaRPr sz="735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2050" y="292850"/>
            <a:ext cx="4363074" cy="47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311700" y="201450"/>
            <a:ext cx="8520600" cy="42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III. Унікальність (чи виключає позиція бренду пропозицію конкурентів): 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існують чіткі відмінності позиції бренду від позицій брендів конкурентів;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чи згадують споживачі конкуруючі бренди, якщо, пояснюючи позицію бренду, не називати його;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• чи сприяє позиція бренду чітким і ясним комунікаціям, чи легко вонасприймається; • чи сприймає ринок позиції як належного бренду і компанії;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2857500"/>
            <a:ext cx="4572001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162844" y="149250"/>
            <a:ext cx="8520600" cy="42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IV. Відповідність позиції бренду цілям компанії: 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• чи відповідає займана позиція бренду цілям комунікації;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• чи буде вона сприяти підвищенню рентабельності;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• чи сприятиме позиція бренду фокусуванню планування в повсякденну діяльність;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• чи буде позиція бренду сприяти довгостроковому зростанню показників компанії і так далі.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311700" y="1006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Цикл створення бренду </a:t>
            </a:r>
            <a:endParaRPr dirty="0"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207068" y="81659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/>
              <a:t>Філіп Котлер зазначив “Найважливіше поняття в маркетингу – поняття бренду. Якщо ви не бренд – ви не існуєте. Хто ж ви тоді? Ви – звичайний товар. А коли ми купуємо такі товари, єдино важлива річ для нас – це ціна. Але якщо ви побудували Бренд, ви можете встановити ціну, більшу, ніж ціна простого товару. Відомо також, що зробити бренд можна з будь-якого товару”. </a:t>
            </a:r>
            <a:endParaRPr dirty="0"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075" y="2900775"/>
            <a:ext cx="6415225" cy="224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467833" y="278449"/>
            <a:ext cx="8520600" cy="7934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Етапи</a:t>
            </a:r>
            <a:r>
              <a:rPr lang="ru-RU" dirty="0"/>
              <a:t> циклу </a:t>
            </a:r>
            <a:r>
              <a:rPr lang="uk-UA" dirty="0"/>
              <a:t>створення бренду</a:t>
            </a:r>
            <a:endParaRPr dirty="0"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350335"/>
            <a:ext cx="8520600" cy="3189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1600" dirty="0" err="1"/>
              <a:t>Опис</a:t>
            </a:r>
            <a:r>
              <a:rPr lang="ru-RU" sz="1600" dirty="0"/>
              <a:t> </a:t>
            </a:r>
            <a:r>
              <a:rPr lang="ru-RU" sz="1600" dirty="0" err="1"/>
              <a:t>початкової</a:t>
            </a:r>
            <a:r>
              <a:rPr lang="ru-RU" sz="1600" dirty="0"/>
              <a:t> </a:t>
            </a:r>
            <a:r>
              <a:rPr lang="ru-RU" sz="1600" dirty="0" err="1"/>
              <a:t>ідеї</a:t>
            </a:r>
            <a:r>
              <a:rPr lang="ru-RU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- Мета </a:t>
            </a:r>
            <a:r>
              <a:rPr lang="ru-RU" sz="1600" dirty="0" err="1"/>
              <a:t>існування</a:t>
            </a:r>
            <a:r>
              <a:rPr lang="ru-RU" sz="1600" dirty="0"/>
              <a:t> бренду для </a:t>
            </a:r>
            <a:r>
              <a:rPr lang="ru-RU" sz="1600" dirty="0" err="1"/>
              <a:t>компанії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принести </a:t>
            </a:r>
            <a:r>
              <a:rPr lang="ru-RU" sz="1600" dirty="0" err="1"/>
              <a:t>додатковий</a:t>
            </a:r>
            <a:r>
              <a:rPr lang="ru-RU" sz="1600" dirty="0"/>
              <a:t> </a:t>
            </a:r>
            <a:r>
              <a:rPr lang="ru-RU" sz="1600" dirty="0" err="1"/>
              <a:t>прибуток</a:t>
            </a:r>
            <a:r>
              <a:rPr lang="ru-RU" sz="1600" dirty="0"/>
              <a:t>, </a:t>
            </a:r>
            <a:r>
              <a:rPr lang="ru-RU" sz="1600" dirty="0" err="1"/>
              <a:t>захистити</a:t>
            </a:r>
            <a:r>
              <a:rPr lang="ru-RU" sz="1600" dirty="0"/>
              <a:t> атаки </a:t>
            </a:r>
            <a:r>
              <a:rPr lang="ru-RU" sz="1600" dirty="0" err="1"/>
              <a:t>конкурентів</a:t>
            </a:r>
            <a:r>
              <a:rPr lang="ru-RU" sz="1600" dirty="0"/>
              <a:t>, </a:t>
            </a:r>
            <a:r>
              <a:rPr lang="ru-RU" sz="1600" dirty="0" err="1"/>
              <a:t>вийти</a:t>
            </a:r>
            <a:r>
              <a:rPr lang="ru-RU" sz="1600" dirty="0"/>
              <a:t> на </a:t>
            </a:r>
            <a:r>
              <a:rPr lang="ru-RU" sz="1600" dirty="0" err="1"/>
              <a:t>новий</a:t>
            </a:r>
            <a:r>
              <a:rPr lang="ru-RU" sz="1600" dirty="0"/>
              <a:t> сегмент і </a:t>
            </a:r>
            <a:r>
              <a:rPr lang="ru-RU" sz="1600" dirty="0" err="1"/>
              <a:t>перемогти</a:t>
            </a:r>
            <a:r>
              <a:rPr lang="ru-RU" sz="1600" dirty="0"/>
              <a:t> в </a:t>
            </a:r>
            <a:r>
              <a:rPr lang="ru-RU" sz="1600" dirty="0" err="1"/>
              <a:t>ньому</a:t>
            </a:r>
            <a:r>
              <a:rPr lang="ru-RU" sz="1600" dirty="0"/>
              <a:t> </a:t>
            </a:r>
            <a:r>
              <a:rPr lang="ru-RU" sz="1600" dirty="0" err="1"/>
              <a:t>конкурентів</a:t>
            </a:r>
            <a:r>
              <a:rPr lang="ru-RU" sz="1600" dirty="0"/>
              <a:t>, </a:t>
            </a:r>
            <a:r>
              <a:rPr lang="ru-RU" sz="1600" dirty="0" err="1"/>
              <a:t>зміцнити</a:t>
            </a:r>
            <a:r>
              <a:rPr lang="ru-RU" sz="1600" dirty="0"/>
              <a:t> </a:t>
            </a:r>
            <a:r>
              <a:rPr lang="ru-RU" sz="1600" dirty="0" err="1"/>
              <a:t>позицію</a:t>
            </a:r>
            <a:r>
              <a:rPr lang="ru-RU" sz="1600" dirty="0"/>
              <a:t> </a:t>
            </a:r>
            <a:r>
              <a:rPr lang="ru-RU" sz="1600" dirty="0" err="1"/>
              <a:t>існуючого</a:t>
            </a:r>
            <a:r>
              <a:rPr lang="ru-RU" sz="1600" dirty="0"/>
              <a:t> бренду за </a:t>
            </a:r>
            <a:r>
              <a:rPr lang="ru-RU" sz="1600" dirty="0" err="1"/>
              <a:t>рахунок</a:t>
            </a:r>
            <a:r>
              <a:rPr lang="ru-RU" sz="1600" dirty="0"/>
              <a:t> </a:t>
            </a:r>
            <a:r>
              <a:rPr lang="ru-RU" sz="1600" dirty="0" err="1"/>
              <a:t>розширення</a:t>
            </a:r>
            <a:r>
              <a:rPr lang="ru-RU" sz="1600" dirty="0"/>
              <a:t>);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- </a:t>
            </a:r>
            <a:r>
              <a:rPr lang="ru-RU" sz="1600" dirty="0" err="1"/>
              <a:t>Диференціація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переваги</a:t>
            </a:r>
            <a:r>
              <a:rPr lang="ru-RU" sz="1600" dirty="0"/>
              <a:t> бренда над конкурентами 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унікальний</a:t>
            </a:r>
            <a:r>
              <a:rPr lang="ru-RU" sz="1600" dirty="0"/>
              <a:t> </a:t>
            </a:r>
            <a:r>
              <a:rPr lang="ru-RU" sz="1600" dirty="0" err="1"/>
              <a:t>туристичний</a:t>
            </a:r>
            <a:r>
              <a:rPr lang="ru-RU" sz="1600" dirty="0"/>
              <a:t> продукт);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- </a:t>
            </a:r>
            <a:r>
              <a:rPr lang="ru-RU" sz="1600" dirty="0" err="1"/>
              <a:t>Опис</a:t>
            </a:r>
            <a:r>
              <a:rPr lang="ru-RU" sz="1600" dirty="0"/>
              <a:t> </a:t>
            </a:r>
            <a:r>
              <a:rPr lang="ru-RU" sz="1600" dirty="0" err="1"/>
              <a:t>цільового</a:t>
            </a:r>
            <a:r>
              <a:rPr lang="ru-RU" sz="1600" dirty="0"/>
              <a:t> ринку (</a:t>
            </a:r>
            <a:r>
              <a:rPr lang="ru-RU" sz="1600" dirty="0" err="1"/>
              <a:t>тобто</a:t>
            </a:r>
            <a:r>
              <a:rPr lang="ru-RU" sz="1600" dirty="0"/>
              <a:t> для кого </a:t>
            </a:r>
            <a:r>
              <a:rPr lang="ru-RU" sz="1600" dirty="0" err="1"/>
              <a:t>розрахований</a:t>
            </a:r>
            <a:r>
              <a:rPr lang="ru-RU" sz="1600" dirty="0"/>
              <a:t>);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/>
              <a:t>- </a:t>
            </a:r>
            <a:r>
              <a:rPr lang="ru-RU" sz="1600" dirty="0" err="1"/>
              <a:t>Фінансові</a:t>
            </a:r>
            <a:r>
              <a:rPr lang="ru-RU" sz="1600" dirty="0"/>
              <a:t> та </a:t>
            </a:r>
            <a:r>
              <a:rPr lang="ru-RU" sz="1600" dirty="0" err="1"/>
              <a:t>маркетингові</a:t>
            </a:r>
            <a:r>
              <a:rPr lang="ru-RU" sz="1600" dirty="0"/>
              <a:t> </a:t>
            </a:r>
            <a:r>
              <a:rPr lang="ru-RU" sz="1600" dirty="0" err="1"/>
              <a:t>цілі</a:t>
            </a:r>
            <a:r>
              <a:rPr lang="ru-RU" sz="1600" dirty="0"/>
              <a:t> бренду (</a:t>
            </a:r>
            <a:r>
              <a:rPr lang="ru-RU" sz="1600" dirty="0" err="1"/>
              <a:t>підвищення</a:t>
            </a:r>
            <a:r>
              <a:rPr lang="ru-RU" sz="1600" dirty="0"/>
              <a:t> доходу на 10%).</a:t>
            </a:r>
            <a:endParaRPr sz="1600" dirty="0"/>
          </a:p>
        </p:txBody>
      </p:sp>
      <p:pic>
        <p:nvPicPr>
          <p:cNvPr id="5" name="Picture 2" descr="Продвижение брендов в социальных сетях: этапы, правила SMM раскрутки бренда">
            <a:extLst>
              <a:ext uri="{FF2B5EF4-FFF2-40B4-BE49-F238E27FC236}">
                <a16:creationId xmlns:a16="http://schemas.microsoft.com/office/drawing/2014/main" id="{6C0111D4-92D4-44B5-B6AC-DB896929A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27" y="0"/>
            <a:ext cx="3115340" cy="18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03F595A-829B-4F45-8775-8A03F3C03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681" y="112256"/>
            <a:ext cx="8598383" cy="4833484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2. </a:t>
            </a:r>
            <a:r>
              <a:rPr lang="uk-UA" dirty="0"/>
              <a:t>Дослідження - вивчення запитів і цінностей, сформованих у споживачів, а також ступінь задоволення цих потреб потенційними конкурентами.</a:t>
            </a:r>
          </a:p>
          <a:p>
            <a:pPr marL="114300" indent="0">
              <a:buNone/>
            </a:pPr>
            <a:endParaRPr lang="uk-UA" dirty="0"/>
          </a:p>
          <a:p>
            <a:pPr marL="114300" indent="0">
              <a:buNone/>
            </a:pPr>
            <a:r>
              <a:rPr lang="uk-UA" dirty="0"/>
              <a:t>3. Створення стратегії бренду ( основи для розвитку бренду). На цьому етапі проводиться розробка ключових ідей та відмінностей майбутнього бренда.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UA" dirty="0"/>
          </a:p>
        </p:txBody>
      </p:sp>
      <p:pic>
        <p:nvPicPr>
          <p:cNvPr id="5" name="Picture 2" descr="Практичний гайд зі створення бренд-стратегії - AIN.UA">
            <a:extLst>
              <a:ext uri="{FF2B5EF4-FFF2-40B4-BE49-F238E27FC236}">
                <a16:creationId xmlns:a16="http://schemas.microsoft.com/office/drawing/2014/main" id="{2B6B1CC9-7BF7-4139-ACEE-D4115A6E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1" y="304085"/>
            <a:ext cx="8861223" cy="13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12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D574A1E-28C3-4EE6-934D-2E4A5B5C0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11" y="153595"/>
            <a:ext cx="8520600" cy="3340200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/>
              <a:t>4</a:t>
            </a:r>
            <a:r>
              <a:rPr lang="uk-UA" dirty="0"/>
              <a:t>. Комплексна ідентифікація бренда. Комплекс засобів по забезпеченню ідентифікації, складає систему ідентичності бренду:</a:t>
            </a:r>
          </a:p>
          <a:p>
            <a:pPr marL="114300" indent="0">
              <a:buNone/>
            </a:pPr>
            <a:endParaRPr lang="uk-UA" dirty="0"/>
          </a:p>
          <a:p>
            <a:pPr>
              <a:buAutoNum type="arabicParenR"/>
            </a:pPr>
            <a:r>
              <a:rPr lang="uk-UA" dirty="0"/>
              <a:t>комунікативна ідентифікація – назва бренда, слоган, правила написання текстів для бренда та загальний формат усної комунікації;</a:t>
            </a:r>
          </a:p>
          <a:p>
            <a:pPr>
              <a:buAutoNum type="arabicParenR"/>
            </a:pPr>
            <a:r>
              <a:rPr lang="uk-UA" dirty="0"/>
              <a:t>візуальна складова бренда: знак, корпоративний стиль, правила їх застосування;</a:t>
            </a:r>
          </a:p>
          <a:p>
            <a:pPr>
              <a:buAutoNum type="arabicParenR"/>
            </a:pPr>
            <a:r>
              <a:rPr lang="uk-UA" dirty="0"/>
              <a:t>сенсорна складова бренда: звуковий логотип, фірмова музика тощо; </a:t>
            </a:r>
          </a:p>
          <a:p>
            <a:pPr>
              <a:buAutoNum type="arabicParenR"/>
            </a:pPr>
            <a:r>
              <a:rPr lang="uk-UA" dirty="0"/>
              <a:t>динамічна ідентифікація бренда: ключові складові анімації знаку, принципи побудови інтерфейсів, основні складові анімації для відео – роликів, презентації тощо.</a:t>
            </a:r>
          </a:p>
        </p:txBody>
      </p:sp>
      <p:pic>
        <p:nvPicPr>
          <p:cNvPr id="3074" name="Picture 2" descr="Неймінг або naming – розробка, ціна і вартість нейминга">
            <a:extLst>
              <a:ext uri="{FF2B5EF4-FFF2-40B4-BE49-F238E27FC236}">
                <a16:creationId xmlns:a16="http://schemas.microsoft.com/office/drawing/2014/main" id="{A8E58003-86C7-4E1F-9CE6-EEBB905C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22" y="2721935"/>
            <a:ext cx="5197067" cy="24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43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D30B5B0-C409-422B-8C38-FDFD46EA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844" y="186683"/>
            <a:ext cx="8520600" cy="451290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/>
              <a:t>5.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документації</a:t>
            </a:r>
            <a:r>
              <a:rPr lang="ru-RU" dirty="0"/>
              <a:t> бренда:</a:t>
            </a:r>
          </a:p>
          <a:p>
            <a:pPr marL="114300" indent="0">
              <a:buNone/>
            </a:pPr>
            <a:endParaRPr lang="ru-R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Книга бренда (</a:t>
            </a:r>
            <a:r>
              <a:rPr lang="en-US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brandbook</a:t>
            </a:r>
            <a:r>
              <a:rPr lang="en-US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) –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мотивуюча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книга, яка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розповідає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про бренд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неспеціалістам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Функція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книги бренда –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справити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враження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споживача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висвітлити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бренд з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найкращої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сторони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Книга маркетолога (</a:t>
            </a:r>
            <a:r>
              <a:rPr lang="en-US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brand marketing guidelines) –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збірник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та правил,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побудувати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правильну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комунікацію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бренда на весь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період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існування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Складається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маркетологів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вміщує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результати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детальний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опис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концепції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бренда,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техніки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просування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бренда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тощо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Книга дизайнера бренда (</a:t>
            </a:r>
            <a:r>
              <a:rPr lang="en-US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brand design guidelines) –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збірник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стандартів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та правил,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детально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описують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розробки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дизайну для бренда.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Включає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побудову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знака,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кольорової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палітри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підбір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шрифтів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побудову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макетів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різноманітних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площинах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розмірах</a:t>
            </a:r>
            <a:r>
              <a:rPr lang="ru-RU" b="0" i="0" dirty="0">
                <a:solidFill>
                  <a:srgbClr val="64646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11430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0406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292C1E-2FAE-4F25-90DC-94F420C0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26"/>
            <a:ext cx="9183913" cy="50371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7D27D-61B4-43A0-8647-D028EF2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2DBDAC-E2F0-4F1A-897D-B7666FAB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109" y="3918552"/>
            <a:ext cx="8520600" cy="3340200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6. </a:t>
            </a:r>
            <a:r>
              <a:rPr lang="ru-RU" dirty="0" err="1"/>
              <a:t>Реалізація</a:t>
            </a:r>
            <a:r>
              <a:rPr lang="ru-RU" dirty="0"/>
              <a:t> та </a:t>
            </a:r>
            <a:r>
              <a:rPr lang="ru-RU" dirty="0" err="1"/>
              <a:t>виведення</a:t>
            </a:r>
            <a:r>
              <a:rPr lang="ru-RU" dirty="0"/>
              <a:t> бренду на </a:t>
            </a:r>
            <a:r>
              <a:rPr lang="ru-RU" dirty="0" err="1"/>
              <a:t>ринок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7.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, фанатами, </a:t>
            </a:r>
            <a:r>
              <a:rPr lang="ru-RU" dirty="0" err="1"/>
              <a:t>послідовниками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і </a:t>
            </a:r>
            <a:r>
              <a:rPr lang="ru-RU" dirty="0" err="1"/>
              <a:t>корегування</a:t>
            </a:r>
            <a:r>
              <a:rPr lang="ru-RU" dirty="0"/>
              <a:t> бренду.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49883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37380-55D2-4CF1-8360-4E751722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4125"/>
            <a:ext cx="8520600" cy="801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бренда повинно </a:t>
            </a:r>
            <a:r>
              <a:rPr lang="ru-RU" dirty="0" err="1"/>
              <a:t>здійснюватись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таких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, як: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61FEB-6FE7-4DDD-A7C2-A8DCFC461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46027"/>
            <a:ext cx="8520600" cy="3122847"/>
          </a:xfrm>
        </p:spPr>
        <p:txBody>
          <a:bodyPr/>
          <a:lstStyle/>
          <a:p>
            <a:r>
              <a:rPr lang="ru-RU" dirty="0" err="1"/>
              <a:t>Сутність</a:t>
            </a:r>
            <a:r>
              <a:rPr lang="ru-RU" dirty="0"/>
              <a:t> бренда (</a:t>
            </a:r>
            <a:r>
              <a:rPr lang="en-US" dirty="0"/>
              <a:t>brand entity, brand essence) – </a:t>
            </a:r>
            <a:r>
              <a:rPr lang="ru-RU" dirty="0"/>
              <a:t>центральна </a:t>
            </a:r>
            <a:r>
              <a:rPr lang="ru-RU" dirty="0" err="1"/>
              <a:t>ідея</a:t>
            </a:r>
            <a:r>
              <a:rPr lang="ru-RU" dirty="0"/>
              <a:t> бренда в максимально короткому </a:t>
            </a:r>
            <a:r>
              <a:rPr lang="ru-RU" dirty="0" err="1"/>
              <a:t>вираженні</a:t>
            </a:r>
            <a:r>
              <a:rPr lang="ru-RU" dirty="0"/>
              <a:t>.</a:t>
            </a:r>
          </a:p>
          <a:p>
            <a:r>
              <a:rPr lang="ru-RU" dirty="0"/>
              <a:t>Драйвер бренда (</a:t>
            </a:r>
            <a:r>
              <a:rPr lang="en-US" dirty="0"/>
              <a:t>brand driver) – </a:t>
            </a:r>
            <a:r>
              <a:rPr lang="ru-RU" dirty="0" err="1"/>
              <a:t>ключовий</a:t>
            </a:r>
            <a:r>
              <a:rPr lang="ru-RU" dirty="0"/>
              <a:t> мотиватор,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спонукає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з брендом.</a:t>
            </a:r>
          </a:p>
          <a:p>
            <a:r>
              <a:rPr lang="ru-RU" dirty="0" err="1"/>
              <a:t>Місія</a:t>
            </a:r>
            <a:r>
              <a:rPr lang="ru-RU" dirty="0"/>
              <a:t> бренда (</a:t>
            </a:r>
            <a:r>
              <a:rPr lang="en-US" dirty="0"/>
              <a:t>brand mission) – «</a:t>
            </a:r>
            <a:r>
              <a:rPr lang="ru-RU" dirty="0"/>
              <a:t>велика </a:t>
            </a:r>
            <a:r>
              <a:rPr lang="ru-RU" dirty="0" err="1"/>
              <a:t>ідея</a:t>
            </a:r>
            <a:r>
              <a:rPr lang="ru-RU" dirty="0"/>
              <a:t>» бренда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виводить</a:t>
            </a:r>
            <a:r>
              <a:rPr lang="ru-RU" dirty="0"/>
              <a:t> бренд на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. </a:t>
            </a:r>
            <a:r>
              <a:rPr lang="ru-RU" dirty="0" err="1"/>
              <a:t>Фактично</a:t>
            </a:r>
            <a:r>
              <a:rPr lang="ru-RU" dirty="0"/>
              <a:t>, </a:t>
            </a:r>
            <a:r>
              <a:rPr lang="ru-RU" dirty="0" err="1"/>
              <a:t>місія</a:t>
            </a:r>
            <a:r>
              <a:rPr lang="ru-RU" dirty="0"/>
              <a:t> бренда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глобальне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виправдання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амбіцій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03928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6343AD5-17D4-4746-80FC-A52BB8855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639" y="154785"/>
            <a:ext cx="8715342" cy="44384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Легенда бренда (</a:t>
            </a:r>
            <a:r>
              <a:rPr lang="en-US" dirty="0"/>
              <a:t>brand legend, brand story) –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торгових</a:t>
            </a:r>
            <a:r>
              <a:rPr lang="ru-RU" dirty="0"/>
              <a:t> марок,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описується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вигаданих</a:t>
            </a:r>
            <a:r>
              <a:rPr lang="ru-RU" dirty="0"/>
              <a:t> автором (</a:t>
            </a:r>
            <a:r>
              <a:rPr lang="ru-RU" dirty="0" err="1"/>
              <a:t>Наприклад</a:t>
            </a:r>
            <a:r>
              <a:rPr lang="ru-RU" dirty="0"/>
              <a:t> бренд </a:t>
            </a:r>
            <a:r>
              <a:rPr lang="en-US" dirty="0"/>
              <a:t>Parker).</a:t>
            </a:r>
          </a:p>
          <a:p>
            <a:r>
              <a:rPr lang="ru-RU" dirty="0"/>
              <a:t>Характеристики </a:t>
            </a:r>
            <a:r>
              <a:rPr lang="ru-RU" dirty="0" err="1"/>
              <a:t>відмінностей</a:t>
            </a:r>
            <a:r>
              <a:rPr lang="ru-RU" dirty="0"/>
              <a:t> бренду (</a:t>
            </a:r>
            <a:r>
              <a:rPr lang="en-US" dirty="0"/>
              <a:t>brand differentiation) 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суттєвих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, за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виокремити</a:t>
            </a:r>
            <a:r>
              <a:rPr lang="ru-RU" dirty="0"/>
              <a:t> та </a:t>
            </a:r>
            <a:r>
              <a:rPr lang="ru-RU" dirty="0" err="1"/>
              <a:t>розпізнати</a:t>
            </a:r>
            <a:r>
              <a:rPr lang="ru-RU" dirty="0"/>
              <a:t> бренд.</a:t>
            </a:r>
          </a:p>
          <a:p>
            <a:r>
              <a:rPr lang="ru-RU" dirty="0" err="1"/>
              <a:t>Позиціонування</a:t>
            </a:r>
            <a:r>
              <a:rPr lang="ru-RU" dirty="0"/>
              <a:t> бренда (</a:t>
            </a:r>
            <a:r>
              <a:rPr lang="en-US" dirty="0"/>
              <a:t>brand positioning) – </a:t>
            </a:r>
            <a:r>
              <a:rPr lang="ru-RU" dirty="0"/>
              <a:t>заявка на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споживача</a:t>
            </a:r>
            <a:r>
              <a:rPr lang="ru-RU" dirty="0"/>
              <a:t>.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викладення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, </a:t>
            </a:r>
            <a:r>
              <a:rPr lang="ru-RU" dirty="0" err="1"/>
              <a:t>якостей</a:t>
            </a:r>
            <a:r>
              <a:rPr lang="ru-RU" dirty="0"/>
              <a:t> та </a:t>
            </a:r>
            <a:r>
              <a:rPr lang="ru-RU" dirty="0" err="1"/>
              <a:t>відмінностей</a:t>
            </a:r>
            <a:r>
              <a:rPr lang="ru-RU" dirty="0"/>
              <a:t> бренда, </a:t>
            </a:r>
            <a:r>
              <a:rPr lang="ru-RU" dirty="0" err="1"/>
              <a:t>розраховане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визнає</a:t>
            </a:r>
            <a:r>
              <a:rPr lang="ru-RU" dirty="0"/>
              <a:t> та </a:t>
            </a:r>
            <a:r>
              <a:rPr lang="ru-RU" dirty="0" err="1"/>
              <a:t>запам’ятає</a:t>
            </a:r>
            <a:r>
              <a:rPr lang="ru-RU" dirty="0"/>
              <a:t> даний бренд.</a:t>
            </a:r>
          </a:p>
          <a:p>
            <a:r>
              <a:rPr lang="ru-RU" dirty="0"/>
              <a:t>Характер бренда (</a:t>
            </a:r>
            <a:r>
              <a:rPr lang="en-US" dirty="0"/>
              <a:t>brand character) –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бренда по </a:t>
            </a:r>
            <a:r>
              <a:rPr lang="ru-RU" dirty="0" err="1"/>
              <a:t>аналогії</a:t>
            </a:r>
            <a:r>
              <a:rPr lang="ru-RU" dirty="0"/>
              <a:t> з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у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споживачем</a:t>
            </a:r>
            <a:r>
              <a:rPr lang="ru-RU" dirty="0"/>
              <a:t>.</a:t>
            </a:r>
          </a:p>
          <a:p>
            <a:r>
              <a:rPr lang="ru-RU" dirty="0"/>
              <a:t>Причини для </a:t>
            </a:r>
            <a:r>
              <a:rPr lang="ru-RU" dirty="0" err="1"/>
              <a:t>довіри</a:t>
            </a:r>
            <a:r>
              <a:rPr lang="ru-RU" dirty="0"/>
              <a:t> (</a:t>
            </a:r>
            <a:r>
              <a:rPr lang="en-US" dirty="0"/>
              <a:t>RTB) 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та </a:t>
            </a:r>
            <a:r>
              <a:rPr lang="ru-RU" dirty="0" err="1"/>
              <a:t>емоційних</a:t>
            </a:r>
            <a:r>
              <a:rPr lang="ru-RU" dirty="0"/>
              <a:t> причин, через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споживач</a:t>
            </a:r>
            <a:r>
              <a:rPr lang="ru-RU" dirty="0"/>
              <a:t> </a:t>
            </a:r>
            <a:r>
              <a:rPr lang="ru-RU" dirty="0" err="1"/>
              <a:t>довіряє</a:t>
            </a:r>
            <a:r>
              <a:rPr lang="ru-RU" dirty="0"/>
              <a:t> </a:t>
            </a:r>
            <a:r>
              <a:rPr lang="ru-RU" dirty="0" err="1"/>
              <a:t>обіцянкам</a:t>
            </a:r>
            <a:r>
              <a:rPr lang="ru-RU" dirty="0"/>
              <a:t> бренда.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1315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671475"/>
            <a:ext cx="8520600" cy="41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</a:t>
            </a:r>
            <a:r>
              <a:rPr lang="ru" b="1"/>
              <a:t>економічна </a:t>
            </a:r>
            <a:r>
              <a:rPr lang="ru"/>
              <a:t>- додаткова вартість підприємства і його акцій за рахунок бренда, додаткова вартість у ціні товару, задоволення споживачів; потужний бренд є інструментом просування, інвестицій у маркетинг, окупність яких полягає у збільшенні попиту, що зумовлює економію масштабу;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4. </a:t>
            </a:r>
            <a:r>
              <a:rPr lang="ru" b="1"/>
              <a:t>бар’єрна </a:t>
            </a:r>
            <a:r>
              <a:rPr lang="ru"/>
              <a:t>- захист від імітацій і копіювання, укріплення позицій щодо товарів субститутів, ускладнення процесу проникнення конкурентів на ринок, створення емоційних і раціональних передумов для повторних покупок і багатократних клієнтів. Саме наявність постійної, лояльної аудиторії гарантує стійкий стратегічний розвиток підприємства.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AC2FB-2D01-4B16-96C0-38905353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C9026-CDFC-4864-9AB4-5D9A6F4B3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4337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4413-D8B1-419C-832C-EF7A1EFD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63C9E4-DC46-43A3-8379-07B52427F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8246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780"/>
              <a:t>Виконання функцій бренда дає змогу підприємству досягти таких результатів:</a:t>
            </a:r>
            <a:endParaRPr sz="278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– підтримувати запланований обсяг продажів на конкурентному ринку та реалізовувати на ньому довгострокову програму зі створення і закріплення у свідомості споживачів образу товару/послуги;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– забезпечувати збільшення прибутковості в результаті розширення асортименту товарів/послуг і знань про їхні загальні унікальні якості, які втілюються за допомогою колективного образу;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675" y="765475"/>
            <a:ext cx="7499325" cy="439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55150" y="292850"/>
            <a:ext cx="8823300" cy="42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/>
              <a:t>– відобразити в рекламних матеріалах і компаніях культуру країни, регіону, міста, де виготовлений товар (надана послуга), врахувати вимоги споживачів, для яких він призначений, а також особливості території, де він реалізовується; 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 dirty="0"/>
              <a:t>– використовувати три важливі для рекламної аудиторії фактори: походження, реалії сьогодення та прогнози на перспективу; </a:t>
            </a:r>
            <a:endParaRPr sz="21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 dirty="0"/>
              <a:t>– підвищення вартості підприємства на фондовому ринку.</a:t>
            </a:r>
            <a:endParaRPr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1150" y="-161150"/>
            <a:ext cx="5304650" cy="53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725" y="-161150"/>
            <a:ext cx="5116699" cy="53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20850" y="42571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780"/>
              <a:t>Види та характеристика "Geographical" brands</a:t>
            </a:r>
            <a:endParaRPr sz="478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257975" y="14032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250" y="0"/>
            <a:ext cx="54777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204275" y="1947275"/>
            <a:ext cx="8520600" cy="30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ru" sz="2700"/>
              <a:t>Глобальний бренд; 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ru" sz="2700"/>
              <a:t>Національний бренд;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ru" sz="2700"/>
              <a:t>Регіональний бренд;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ru" sz="2700"/>
              <a:t>Локальний бренд.</a:t>
            </a:r>
            <a:endParaRPr sz="2700"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71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 географічною ознакою, яка характеризує ступінь поширення бренду, розрізняють: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Глобальний бренд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900" y="2672475"/>
            <a:ext cx="2471025" cy="24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Грунтується на універсальних людських цінностях, однакових смаках, критеріях вибору товарів, стилях життя людей в усьому світі. Глобальна марка приходить на новий ринок із заданим іміджем як незмінною величиною, однаковою для США, Франції, Китаю чи України. 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8175" y="2571749"/>
            <a:ext cx="3641324" cy="254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999"/>
            <a:ext cx="8578626" cy="48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1623</Words>
  <Application>Microsoft Office PowerPoint</Application>
  <PresentationFormat>Экран (16:9)</PresentationFormat>
  <Paragraphs>117</Paragraphs>
  <Slides>31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Amatic SC</vt:lpstr>
      <vt:lpstr>Arial</vt:lpstr>
      <vt:lpstr>Source Code Pro</vt:lpstr>
      <vt:lpstr>Beach Day</vt:lpstr>
      <vt:lpstr>особливості розробки сильного бренду</vt:lpstr>
      <vt:lpstr>функції бренду</vt:lpstr>
      <vt:lpstr>Презентация PowerPoint</vt:lpstr>
      <vt:lpstr>Виконання функцій бренда дає змогу підприємству досягти таких результатів:</vt:lpstr>
      <vt:lpstr>Презентация PowerPoint</vt:lpstr>
      <vt:lpstr>Види та характеристика "Geographical" brands</vt:lpstr>
      <vt:lpstr>За географічною ознакою, яка характеризує ступінь поширення бренду, розрізняють:</vt:lpstr>
      <vt:lpstr>Глобальний бренд</vt:lpstr>
      <vt:lpstr>Презентация PowerPoint</vt:lpstr>
      <vt:lpstr>національний бренд</vt:lpstr>
      <vt:lpstr>регіональний бренд</vt:lpstr>
      <vt:lpstr>Презентация PowerPoint</vt:lpstr>
      <vt:lpstr>локальний бренд</vt:lpstr>
      <vt:lpstr>Стратегії позиціонування бренду</vt:lpstr>
      <vt:lpstr>етапи процесу формування позиціонування бренду</vt:lpstr>
      <vt:lpstr>Презентация PowerPoint</vt:lpstr>
      <vt:lpstr>правило позиціонування бренду</vt:lpstr>
      <vt:lpstr>При тому, що передивляється позиція бренду необхідно досліджувати інтереси і потреби покупців:</vt:lpstr>
      <vt:lpstr>Презентация PowerPoint</vt:lpstr>
      <vt:lpstr>Презентация PowerPoint</vt:lpstr>
      <vt:lpstr>Презентация PowerPoint</vt:lpstr>
      <vt:lpstr>Цикл створення бренду </vt:lpstr>
      <vt:lpstr>Етапи циклу створення бренду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основної ідеї бренда повинно здійснюватись з урахуванням таких важливих його складових, як: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розробки сильного бренду</dc:title>
  <dc:creator>Lenovo</dc:creator>
  <cp:lastModifiedBy>Анна Сидорук</cp:lastModifiedBy>
  <cp:revision>4</cp:revision>
  <dcterms:modified xsi:type="dcterms:W3CDTF">2021-10-27T13:20:20Z</dcterms:modified>
</cp:coreProperties>
</file>