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A252F-43E1-4BB5-8A7E-1FA98BD40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2ACA1CF-7D43-41C3-8BA9-1B79B9396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2D09AE-EE5D-4B6D-8133-1FFE7813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CF-D710-4E35-8AB7-4BE52A48DEF7}" type="datetimeFigureOut">
              <a:rPr lang="ru-UA" smtClean="0"/>
              <a:t>15.02.2024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B13D0C-D44E-48DD-B1A5-5B0985E8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DA4B23-C746-4886-981D-B3554CCC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E85-BF89-41DE-9695-CEA618F8F69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220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B6D83-3C38-4951-B8E8-57D109BC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ECBFED-66D7-4570-A5C4-76074EB08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DD6092-FA1D-4C24-B815-6218BD2C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CF-D710-4E35-8AB7-4BE52A48DEF7}" type="datetimeFigureOut">
              <a:rPr lang="ru-UA" smtClean="0"/>
              <a:t>15.02.2024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0BC47E-6CBC-4E10-80E8-230C3E3C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83A3EA-BE7E-4DA7-BF68-E19E9E44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E85-BF89-41DE-9695-CEA618F8F69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057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AFD4676-46CA-4CEC-8E03-004480FCB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7D4109E-1A6A-4F49-8A45-A9730CF2D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A5EF62-F4EE-4072-A387-5884A3B3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CF-D710-4E35-8AB7-4BE52A48DEF7}" type="datetimeFigureOut">
              <a:rPr lang="ru-UA" smtClean="0"/>
              <a:t>15.02.2024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1370E2-F925-4528-824A-61FB2A73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095960-CCCC-4108-9702-E895CAA8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E85-BF89-41DE-9695-CEA618F8F69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161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335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448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8E9F2-35D6-4204-891E-38DE087E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60A919-03BA-42DE-AB5D-C33E2C84F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03603A-1823-470C-9D80-2E3983CE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CF-D710-4E35-8AB7-4BE52A48DEF7}" type="datetimeFigureOut">
              <a:rPr lang="ru-UA" smtClean="0"/>
              <a:t>15.02.2024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952647-8035-4070-B129-C6F5D09F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EBC16F-2851-4035-8692-992248AA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E85-BF89-41DE-9695-CEA618F8F69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484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E7CFB-F8C7-4D42-A4DA-2B7C7856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1F77-5286-43FC-B801-CD5287CEF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345D2B-6C59-4907-9809-E2127CB3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CF-D710-4E35-8AB7-4BE52A48DEF7}" type="datetimeFigureOut">
              <a:rPr lang="ru-UA" smtClean="0"/>
              <a:t>15.02.2024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D8FA59-F42D-4536-A0E2-E7852238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65BB16-23CD-4215-A6D0-6F111146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E85-BF89-41DE-9695-CEA618F8F69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89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5CAF1-92C7-48A7-B4DE-D9C26A48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C6336-776F-40FE-8A71-2B7449FED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6A17071-8732-47B4-9435-D5F4879F2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DC83C1-5344-425A-B8E2-2C859479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CF-D710-4E35-8AB7-4BE52A48DEF7}" type="datetimeFigureOut">
              <a:rPr lang="ru-UA" smtClean="0"/>
              <a:t>15.02.2024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0B8253D-75E9-4A11-9778-98F6BEAD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1B5044-91DD-4B77-AED3-105EF471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E85-BF89-41DE-9695-CEA618F8F69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591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0A015-8E4F-4D31-8468-722B2D3B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6D02D3-5735-4312-B0F8-0C012B63F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0A2AAD-A796-492E-9B29-1D9303B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8CE5C73-7576-4BF7-9057-230F72F19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51F4CC1-12BA-4DA1-BCED-82D920ADF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EA184F2-DE74-44B2-90C7-806A234C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CF-D710-4E35-8AB7-4BE52A48DEF7}" type="datetimeFigureOut">
              <a:rPr lang="ru-UA" smtClean="0"/>
              <a:t>15.02.2024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B12C28F-D84E-49C5-8696-D4358BAA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C145A80-DC7E-45D3-AA5F-CFA8F70C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E85-BF89-41DE-9695-CEA618F8F69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6403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A228C-9C64-4897-AD6D-469A7832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C5FD1B0-1C56-4440-B06B-73FFB961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CF-D710-4E35-8AB7-4BE52A48DEF7}" type="datetimeFigureOut">
              <a:rPr lang="ru-UA" smtClean="0"/>
              <a:t>15.02.2024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5B9D624-B18A-4F00-955D-B0CF705E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CAD6750-FAA7-44B3-AB01-FB477F1D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E85-BF89-41DE-9695-CEA618F8F69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342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905F7AD-206B-4257-8425-11C0DB49D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CF-D710-4E35-8AB7-4BE52A48DEF7}" type="datetimeFigureOut">
              <a:rPr lang="ru-UA" smtClean="0"/>
              <a:t>15.02.2024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D57A716-F65B-47A2-AE52-F3EBE0DB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E5E9885-5952-470C-9F5B-881904AB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E85-BF89-41DE-9695-CEA618F8F69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954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C8ADF-E740-4324-BA93-C020D1E4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68B322-FB8A-418F-A88A-61A3CD3C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3030F6D-C05C-4D9F-84F0-28CC1FEEB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FDA68E9-FF3F-4A6A-81E9-270DE6A7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CF-D710-4E35-8AB7-4BE52A48DEF7}" type="datetimeFigureOut">
              <a:rPr lang="ru-UA" smtClean="0"/>
              <a:t>15.02.2024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67E77A-220C-4948-BC31-74795C9E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85BC96-CAE8-4AB6-A39C-D09E146B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E85-BF89-41DE-9695-CEA618F8F69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527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315E8-D513-4C4A-A90B-657346A8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350EA7-6AA7-4F99-8660-840A2E958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A21CA22-7AE1-41F0-A068-72894860A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3965D70-1BF4-4B6B-AD5A-2A0A29B7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CF-D710-4E35-8AB7-4BE52A48DEF7}" type="datetimeFigureOut">
              <a:rPr lang="ru-UA" smtClean="0"/>
              <a:t>15.02.2024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E2D0DD0-9F02-46BB-8C53-0B80B1C1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5BD3E3-4C27-4068-B4DB-DEAD9EDF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E85-BF89-41DE-9695-CEA618F8F69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567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B0140CE-11A3-470A-A035-4EA56D8B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1654827-011A-4074-9614-8BE73FA1F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865514-E063-44A8-BB65-E0175A3DA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96CF-D710-4E35-8AB7-4BE52A48DEF7}" type="datetimeFigureOut">
              <a:rPr lang="ru-UA" smtClean="0"/>
              <a:t>15.02.2024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154E6E-946B-46B2-8019-E72101ED6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BC4C0D-CF5A-457F-9EBE-F890EF928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DE85-BF89-41DE-9695-CEA618F8F69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493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7214" y="-341659"/>
            <a:ext cx="8646313" cy="5787909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 algn="ctr">
              <a:lnSpc>
                <a:spcPts val="7526"/>
              </a:lnSpc>
            </a:pPr>
            <a:br>
              <a:rPr lang="uk-UA" sz="6400" b="1" spc="-7" dirty="0">
                <a:highlight>
                  <a:srgbClr val="00FFFF"/>
                </a:highlight>
              </a:rPr>
            </a:br>
            <a:br>
              <a:rPr lang="uk-UA" sz="6400" b="1" spc="-7" dirty="0">
                <a:highlight>
                  <a:srgbClr val="00FFFF"/>
                </a:highlight>
              </a:rPr>
            </a:br>
            <a:r>
              <a:rPr sz="6400" b="1" spc="-7" dirty="0">
                <a:highlight>
                  <a:srgbClr val="00FFFF"/>
                </a:highlight>
              </a:rPr>
              <a:t>«</a:t>
            </a:r>
            <a:r>
              <a:rPr lang="uk-UA" sz="6400" b="1" spc="-7" dirty="0">
                <a:highlight>
                  <a:srgbClr val="00FFFF"/>
                </a:highlight>
              </a:rPr>
              <a:t>Практикум із соціальної </a:t>
            </a:r>
            <a:br>
              <a:rPr lang="uk-UA" sz="6400" b="1" spc="-7" dirty="0">
                <a:highlight>
                  <a:srgbClr val="00FFFF"/>
                </a:highlight>
              </a:rPr>
            </a:br>
            <a:r>
              <a:rPr lang="uk-UA" sz="6400" b="1" spc="-7" dirty="0">
                <a:highlight>
                  <a:srgbClr val="00FFFF"/>
                </a:highlight>
              </a:rPr>
              <a:t>реклами</a:t>
            </a:r>
            <a:r>
              <a:rPr sz="6400" b="1" dirty="0">
                <a:highlight>
                  <a:srgbClr val="00FFFF"/>
                </a:highlight>
              </a:rPr>
              <a:t>»</a:t>
            </a:r>
            <a:br>
              <a:rPr lang="uk-UA" sz="6400" b="1" dirty="0">
                <a:highlight>
                  <a:srgbClr val="00FFFF"/>
                </a:highlight>
              </a:rPr>
            </a:br>
            <a:br>
              <a:rPr lang="uk-UA" sz="6400" b="1" dirty="0">
                <a:highlight>
                  <a:srgbClr val="00FFFF"/>
                </a:highlight>
              </a:rPr>
            </a:br>
            <a:endParaRPr sz="6400" dirty="0">
              <a:highlight>
                <a:srgbClr val="00FFFF"/>
              </a:highlight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4291" y="4484448"/>
            <a:ext cx="1773382" cy="1577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0155382" y="4585855"/>
            <a:ext cx="1773382" cy="1577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371327" y="5360415"/>
            <a:ext cx="1308607" cy="9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1C80EA9-5ECB-47D6-9727-5B3331EA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highlight>
                  <a:srgbClr val="00FFFF"/>
                </a:highlight>
              </a:rPr>
              <a:t>Соціальний ПР</a:t>
            </a:r>
            <a:endParaRPr lang="ru-UA" b="1" dirty="0">
              <a:highlight>
                <a:srgbClr val="00FFFF"/>
              </a:highlight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B07DAC1-1452-4B47-9136-09A8C6A64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UA" sz="4000" dirty="0" err="1"/>
              <a:t>Це</a:t>
            </a:r>
            <a:r>
              <a:rPr lang="ru-UA" sz="4000" dirty="0"/>
              <a:t> </a:t>
            </a:r>
            <a:r>
              <a:rPr lang="ru-UA" sz="4000" dirty="0" err="1"/>
              <a:t>форми</a:t>
            </a:r>
            <a:r>
              <a:rPr lang="ru-UA" sz="4000" dirty="0"/>
              <a:t> </a:t>
            </a:r>
            <a:r>
              <a:rPr lang="ru-UA" sz="4000" dirty="0" err="1"/>
              <a:t>активності</a:t>
            </a:r>
            <a:r>
              <a:rPr lang="ru-UA" sz="4000" dirty="0"/>
              <a:t>, </a:t>
            </a:r>
            <a:r>
              <a:rPr lang="ru-UA" sz="4000" dirty="0" err="1"/>
              <a:t>характерні</a:t>
            </a:r>
            <a:r>
              <a:rPr lang="ru-UA" sz="4000" dirty="0"/>
              <a:t> </a:t>
            </a:r>
            <a:r>
              <a:rPr lang="ru-UA" sz="4000" dirty="0">
                <a:highlight>
                  <a:srgbClr val="FFFF00"/>
                </a:highlight>
              </a:rPr>
              <a:t>для </a:t>
            </a:r>
            <a:r>
              <a:rPr lang="ru-UA" sz="4000" dirty="0" err="1">
                <a:highlight>
                  <a:srgbClr val="FFFF00"/>
                </a:highlight>
              </a:rPr>
              <a:t>сфери</a:t>
            </a:r>
            <a:r>
              <a:rPr lang="ru-UA" sz="4000" dirty="0">
                <a:highlight>
                  <a:srgbClr val="FFFF00"/>
                </a:highlight>
              </a:rPr>
              <a:t> </a:t>
            </a:r>
            <a:r>
              <a:rPr lang="ru-UA" sz="4000" dirty="0" err="1">
                <a:highlight>
                  <a:srgbClr val="FFFF00"/>
                </a:highlight>
              </a:rPr>
              <a:t>некомерційного</a:t>
            </a:r>
            <a:r>
              <a:rPr lang="ru-UA" sz="4000" dirty="0"/>
              <a:t> ПР (але в тому </a:t>
            </a:r>
            <a:r>
              <a:rPr lang="ru-UA" sz="4000" dirty="0" err="1"/>
              <a:t>числі</a:t>
            </a:r>
            <a:r>
              <a:rPr lang="ru-UA" sz="4000" dirty="0"/>
              <a:t> і державного, </a:t>
            </a:r>
            <a:r>
              <a:rPr lang="ru-UA" sz="4000" dirty="0" err="1"/>
              <a:t>муніципального</a:t>
            </a:r>
            <a:r>
              <a:rPr lang="ru-UA" sz="4000" dirty="0"/>
              <a:t> ПР, ПР </a:t>
            </a:r>
            <a:r>
              <a:rPr lang="ru-UA" sz="4000" dirty="0" err="1"/>
              <a:t>територій</a:t>
            </a:r>
            <a:r>
              <a:rPr lang="ru-UA" sz="4000" dirty="0"/>
              <a:t> </a:t>
            </a:r>
            <a:r>
              <a:rPr lang="ru-UA" sz="4000" dirty="0" err="1"/>
              <a:t>тощо</a:t>
            </a:r>
            <a:r>
              <a:rPr lang="ru-UA" sz="4000" dirty="0"/>
              <a:t>).</a:t>
            </a:r>
          </a:p>
          <a:p>
            <a:endParaRPr lang="ru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43A45-D227-41DF-A425-F05196F31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b="1" dirty="0" err="1">
                <a:highlight>
                  <a:srgbClr val="00FFFF"/>
                </a:highlight>
              </a:rPr>
              <a:t>Інструменти</a:t>
            </a:r>
            <a:r>
              <a:rPr lang="ru-UA" b="1" dirty="0">
                <a:highlight>
                  <a:srgbClr val="00FFFF"/>
                </a:highlight>
              </a:rPr>
              <a:t> </a:t>
            </a:r>
            <a:r>
              <a:rPr lang="ru-UA" b="1" dirty="0" err="1">
                <a:highlight>
                  <a:srgbClr val="00FFFF"/>
                </a:highlight>
              </a:rPr>
              <a:t>соціального</a:t>
            </a:r>
            <a:r>
              <a:rPr lang="ru-UA" b="1" dirty="0">
                <a:highlight>
                  <a:srgbClr val="00FFFF"/>
                </a:highlight>
              </a:rPr>
              <a:t> ПР </a:t>
            </a:r>
            <a:r>
              <a:rPr lang="ru-UA" b="1" dirty="0"/>
              <a:t>:</a:t>
            </a:r>
            <a:br>
              <a:rPr lang="ru-UA" dirty="0"/>
            </a:b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4A61CF-356C-425D-96E9-EDD5D33F8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UA" sz="4000" dirty="0"/>
              <a:t>1. Спонсорство та </a:t>
            </a:r>
            <a:r>
              <a:rPr lang="ru-UA" sz="4000" dirty="0" err="1"/>
              <a:t>благочинність</a:t>
            </a:r>
            <a:endParaRPr lang="ru-UA" sz="4000" dirty="0"/>
          </a:p>
          <a:p>
            <a:pPr marL="0" indent="0" algn="just">
              <a:buNone/>
            </a:pPr>
            <a:r>
              <a:rPr lang="ru-UA" sz="4000" dirty="0"/>
              <a:t>2. </a:t>
            </a:r>
            <a:r>
              <a:rPr lang="ru-UA" sz="4000" dirty="0" err="1"/>
              <a:t>Волонтерська</a:t>
            </a:r>
            <a:r>
              <a:rPr lang="ru-UA" sz="4000" dirty="0"/>
              <a:t> </a:t>
            </a:r>
            <a:r>
              <a:rPr lang="ru-UA" sz="4000" dirty="0" err="1"/>
              <a:t>діяльність</a:t>
            </a:r>
            <a:endParaRPr lang="ru-UA" sz="4000" dirty="0"/>
          </a:p>
          <a:p>
            <a:pPr marL="0" indent="0" algn="just">
              <a:buNone/>
            </a:pPr>
            <a:r>
              <a:rPr lang="ru-UA" sz="4000" dirty="0"/>
              <a:t>3. Фан</a:t>
            </a:r>
            <a:r>
              <a:rPr lang="uk-UA" sz="4000" dirty="0"/>
              <a:t>д</a:t>
            </a:r>
            <a:r>
              <a:rPr lang="ru-UA" sz="4000" dirty="0" err="1"/>
              <a:t>рейзинг</a:t>
            </a:r>
            <a:r>
              <a:rPr lang="ru-UA" sz="4000" dirty="0"/>
              <a:t> (</a:t>
            </a:r>
            <a:r>
              <a:rPr lang="ru-UA" sz="4000" dirty="0" err="1"/>
              <a:t>ініціативи</a:t>
            </a:r>
            <a:r>
              <a:rPr lang="ru-UA" sz="4000" dirty="0"/>
              <a:t> </a:t>
            </a:r>
            <a:r>
              <a:rPr lang="ru-UA" sz="4000" dirty="0" err="1"/>
              <a:t>зі</a:t>
            </a:r>
            <a:r>
              <a:rPr lang="ru-UA" sz="4000" dirty="0"/>
              <a:t> </a:t>
            </a:r>
            <a:r>
              <a:rPr lang="ru-UA" sz="4000" dirty="0" err="1"/>
              <a:t>збору</a:t>
            </a:r>
            <a:r>
              <a:rPr lang="ru-UA" sz="4000" dirty="0"/>
              <a:t> </a:t>
            </a:r>
            <a:r>
              <a:rPr lang="ru-UA" sz="4000" dirty="0" err="1"/>
              <a:t>коштів</a:t>
            </a:r>
            <a:r>
              <a:rPr lang="ru-UA" sz="4000" dirty="0"/>
              <a:t>)</a:t>
            </a:r>
          </a:p>
          <a:p>
            <a:pPr marL="0" indent="0" algn="just">
              <a:buNone/>
            </a:pPr>
            <a:r>
              <a:rPr lang="ru-UA" sz="4000" dirty="0"/>
              <a:t>4. </a:t>
            </a:r>
            <a:r>
              <a:rPr lang="ru-UA" sz="4000" dirty="0" err="1"/>
              <a:t>Благочинний</a:t>
            </a:r>
            <a:r>
              <a:rPr lang="ru-UA" sz="4000" dirty="0"/>
              <a:t> маркетинг (продаж </a:t>
            </a:r>
            <a:r>
              <a:rPr lang="ru-UA" sz="4000" dirty="0" err="1"/>
              <a:t>певної</a:t>
            </a:r>
            <a:r>
              <a:rPr lang="ru-UA" sz="4000" dirty="0"/>
              <a:t> </a:t>
            </a:r>
            <a:r>
              <a:rPr lang="ru-UA" sz="4000" dirty="0" err="1"/>
              <a:t>продукції</a:t>
            </a:r>
            <a:r>
              <a:rPr lang="ru-UA" sz="4000" dirty="0"/>
              <a:t> </a:t>
            </a:r>
            <a:r>
              <a:rPr lang="ru-UA" sz="4000" dirty="0" err="1"/>
              <a:t>певні</a:t>
            </a:r>
            <a:r>
              <a:rPr lang="ru-UA" sz="4000" dirty="0"/>
              <a:t> </a:t>
            </a:r>
            <a:r>
              <a:rPr lang="ru-UA" sz="4000" dirty="0" err="1"/>
              <a:t>кошти</a:t>
            </a:r>
            <a:r>
              <a:rPr lang="ru-UA" sz="4000" dirty="0"/>
              <a:t> з </a:t>
            </a:r>
            <a:r>
              <a:rPr lang="ru-UA" sz="4000" dirty="0" err="1"/>
              <a:t>реалізації</a:t>
            </a:r>
            <a:r>
              <a:rPr lang="ru-UA" sz="4000" dirty="0"/>
              <a:t> </a:t>
            </a:r>
            <a:r>
              <a:rPr lang="ru-UA" sz="4000" dirty="0" err="1"/>
              <a:t>якої</a:t>
            </a:r>
            <a:r>
              <a:rPr lang="ru-UA" sz="4000" dirty="0"/>
              <a:t> </a:t>
            </a:r>
            <a:r>
              <a:rPr lang="ru-UA" sz="4000" dirty="0" err="1"/>
              <a:t>йдуть</a:t>
            </a:r>
            <a:r>
              <a:rPr lang="ru-UA" sz="4000" dirty="0"/>
              <a:t> на </a:t>
            </a:r>
            <a:r>
              <a:rPr lang="ru-UA" sz="4000" dirty="0" err="1"/>
              <a:t>благочинність</a:t>
            </a:r>
            <a:endParaRPr lang="uk-UA" sz="4000" dirty="0"/>
          </a:p>
          <a:p>
            <a:endParaRPr lang="ru-UA" dirty="0"/>
          </a:p>
        </p:txBody>
      </p:sp>
      <p:sp>
        <p:nvSpPr>
          <p:cNvPr id="8" name="object 8"/>
          <p:cNvSpPr/>
          <p:nvPr/>
        </p:nvSpPr>
        <p:spPr>
          <a:xfrm>
            <a:off x="4872737" y="1920240"/>
            <a:ext cx="142239" cy="412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5454D-B5FE-47EF-80D0-C7016B8B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b="1" dirty="0" err="1">
                <a:highlight>
                  <a:srgbClr val="00FFFF"/>
                </a:highlight>
              </a:rPr>
              <a:t>Інструменти</a:t>
            </a:r>
            <a:r>
              <a:rPr lang="ru-UA" b="1" dirty="0">
                <a:highlight>
                  <a:srgbClr val="00FFFF"/>
                </a:highlight>
              </a:rPr>
              <a:t> </a:t>
            </a:r>
            <a:r>
              <a:rPr lang="ru-UA" b="1" dirty="0" err="1">
                <a:highlight>
                  <a:srgbClr val="00FFFF"/>
                </a:highlight>
              </a:rPr>
              <a:t>соціального</a:t>
            </a:r>
            <a:r>
              <a:rPr lang="ru-UA" b="1" dirty="0">
                <a:highlight>
                  <a:srgbClr val="00FFFF"/>
                </a:highlight>
              </a:rPr>
              <a:t> ПР </a:t>
            </a:r>
            <a:r>
              <a:rPr lang="ru-UA" b="1" dirty="0"/>
              <a:t>: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897D58-74B6-4B9C-920B-F9B6ED382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UA" sz="4000" dirty="0"/>
              <a:t>5. </a:t>
            </a:r>
            <a:r>
              <a:rPr lang="uk-UA" sz="4000" dirty="0"/>
              <a:t>К</a:t>
            </a:r>
            <a:r>
              <a:rPr lang="ru-UA" sz="4000" dirty="0" err="1"/>
              <a:t>ласичні</a:t>
            </a:r>
            <a:r>
              <a:rPr lang="ru-UA" sz="4000" dirty="0"/>
              <a:t> </a:t>
            </a:r>
            <a:r>
              <a:rPr lang="ru-UA" sz="4000" dirty="0" err="1"/>
              <a:t>інструменти</a:t>
            </a:r>
            <a:r>
              <a:rPr lang="ru-UA" sz="4000" dirty="0"/>
              <a:t> ПР та </a:t>
            </a:r>
            <a:r>
              <a:rPr lang="ru-UA" sz="4000" dirty="0" err="1"/>
              <a:t>суміжні</a:t>
            </a:r>
            <a:r>
              <a:rPr lang="ru-UA" sz="4000" dirty="0"/>
              <a:t> </a:t>
            </a:r>
            <a:r>
              <a:rPr lang="ru-UA" sz="4000" dirty="0" err="1"/>
              <a:t>форми</a:t>
            </a:r>
            <a:r>
              <a:rPr lang="ru-UA" sz="4000" dirty="0"/>
              <a:t> </a:t>
            </a:r>
            <a:r>
              <a:rPr lang="ru-UA" sz="4000" dirty="0" err="1"/>
              <a:t>діяльності</a:t>
            </a:r>
            <a:r>
              <a:rPr lang="ru-UA" sz="4000" dirty="0"/>
              <a:t>: </a:t>
            </a:r>
            <a:r>
              <a:rPr lang="ru-UA" sz="4000" dirty="0" err="1"/>
              <a:t>медіарілешинз</a:t>
            </a:r>
            <a:r>
              <a:rPr lang="ru-UA" sz="4000" dirty="0"/>
              <a:t>, </a:t>
            </a:r>
            <a:r>
              <a:rPr lang="ru-UA" sz="4000" dirty="0" err="1"/>
              <a:t>івент</a:t>
            </a:r>
            <a:r>
              <a:rPr lang="ru-UA" sz="4000" dirty="0"/>
              <a:t>-менеджмент, </a:t>
            </a:r>
            <a:r>
              <a:rPr lang="ru-UA" sz="4000" dirty="0" err="1"/>
              <a:t>лобізм</a:t>
            </a:r>
            <a:r>
              <a:rPr lang="ru-UA" sz="4000" dirty="0"/>
              <a:t>, </a:t>
            </a:r>
            <a:r>
              <a:rPr lang="ru-UA" sz="4000" dirty="0" err="1"/>
              <a:t>іміджмекінг</a:t>
            </a:r>
            <a:r>
              <a:rPr lang="ru-UA" sz="4000" dirty="0"/>
              <a:t> (</a:t>
            </a:r>
            <a:r>
              <a:rPr lang="ru-UA" sz="4000" dirty="0" err="1"/>
              <a:t>формування</a:t>
            </a:r>
            <a:r>
              <a:rPr lang="ru-UA" sz="4000" dirty="0"/>
              <a:t> </a:t>
            </a:r>
            <a:r>
              <a:rPr lang="ru-UA" sz="4000" dirty="0" err="1"/>
              <a:t>іміджу</a:t>
            </a:r>
            <a:r>
              <a:rPr lang="ru-UA" sz="4000" dirty="0"/>
              <a:t> </a:t>
            </a:r>
            <a:r>
              <a:rPr lang="ru-UA" sz="4000" dirty="0" err="1"/>
              <a:t>благочинних</a:t>
            </a:r>
            <a:r>
              <a:rPr lang="ru-UA" sz="4000" dirty="0"/>
              <a:t> </a:t>
            </a:r>
            <a:r>
              <a:rPr lang="ru-UA" sz="4000" dirty="0" err="1"/>
              <a:t>організацій</a:t>
            </a:r>
            <a:r>
              <a:rPr lang="ru-UA" sz="4000" dirty="0"/>
              <a:t> </a:t>
            </a:r>
            <a:r>
              <a:rPr lang="ru-UA" sz="4000" dirty="0" err="1"/>
              <a:t>чи</a:t>
            </a:r>
            <a:r>
              <a:rPr lang="ru-UA" sz="4000" dirty="0"/>
              <a:t> </a:t>
            </a:r>
            <a:r>
              <a:rPr lang="ru-UA" sz="4000" dirty="0" err="1"/>
              <a:t>окремих</a:t>
            </a:r>
            <a:r>
              <a:rPr lang="ru-UA" sz="4000" dirty="0"/>
              <a:t> </a:t>
            </a:r>
            <a:r>
              <a:rPr lang="ru-UA" sz="4000" dirty="0" err="1"/>
              <a:t>меценатів</a:t>
            </a:r>
            <a:r>
              <a:rPr lang="ru-UA" sz="4000" dirty="0"/>
              <a:t> та </a:t>
            </a:r>
            <a:r>
              <a:rPr lang="ru-UA" sz="4000" dirty="0" err="1"/>
              <a:t>благодійників</a:t>
            </a:r>
            <a:r>
              <a:rPr lang="ru-UA" sz="4000" dirty="0"/>
              <a:t>) </a:t>
            </a:r>
            <a:r>
              <a:rPr lang="ru-UA" sz="4000" dirty="0" err="1"/>
              <a:t>тощо</a:t>
            </a:r>
            <a:r>
              <a:rPr lang="ru-UA" sz="4000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6977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961B6-11B6-4153-8B1F-E61B4599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highlight>
                  <a:srgbClr val="FF0000"/>
                </a:highlight>
              </a:rPr>
              <a:t>Домашнє з</a:t>
            </a:r>
            <a:r>
              <a:rPr lang="ru-UA" b="1" dirty="0" err="1">
                <a:highlight>
                  <a:srgbClr val="FF0000"/>
                </a:highlight>
              </a:rPr>
              <a:t>авдання</a:t>
            </a:r>
            <a:r>
              <a:rPr lang="ru-UA" b="1" dirty="0">
                <a:highlight>
                  <a:srgbClr val="FF0000"/>
                </a:highlight>
              </a:rPr>
              <a:t> #</a:t>
            </a:r>
            <a:r>
              <a:rPr lang="uk-UA" b="1" dirty="0">
                <a:highlight>
                  <a:srgbClr val="FF0000"/>
                </a:highlight>
              </a:rPr>
              <a:t>2</a:t>
            </a:r>
            <a:endParaRPr lang="ru-UA" dirty="0">
              <a:highlight>
                <a:srgbClr val="FF0000"/>
              </a:highligh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FDABB8-3F6B-491F-90D6-CFEE593542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UA" dirty="0"/>
          </a:p>
          <a:p>
            <a:endParaRPr lang="ru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DD4785D-CC5B-4D4F-9FAB-BB7B61DE71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/>
              <a:t>Дізнатися про історію цього чарівного персонажа </a:t>
            </a:r>
            <a:r>
              <a:rPr lang="uk-UA" b="1" dirty="0">
                <a:sym typeface="Wingdings" panose="05000000000000000000" pitchFamily="2" charset="2"/>
              </a:rPr>
              <a:t></a:t>
            </a:r>
          </a:p>
          <a:p>
            <a:endParaRPr lang="uk-UA" b="1" dirty="0">
              <a:sym typeface="Wingdings" panose="05000000000000000000" pitchFamily="2" charset="2"/>
            </a:endParaRPr>
          </a:p>
          <a:p>
            <a:r>
              <a:rPr lang="uk-UA" b="1" dirty="0">
                <a:sym typeface="Wingdings" panose="05000000000000000000" pitchFamily="2" charset="2"/>
              </a:rPr>
              <a:t>Деталі у мудл)</a:t>
            </a:r>
            <a:endParaRPr lang="ru-UA" b="1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39A443A-8611-406F-A9B5-E954D5CF0134}"/>
              </a:ext>
            </a:extLst>
          </p:cNvPr>
          <p:cNvSpPr/>
          <p:nvPr/>
        </p:nvSpPr>
        <p:spPr>
          <a:xfrm>
            <a:off x="10607041" y="5344160"/>
            <a:ext cx="1308607" cy="1314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026" name="Picture 2" descr="Ведмідь Смокі">
            <a:extLst>
              <a:ext uri="{FF2B5EF4-FFF2-40B4-BE49-F238E27FC236}">
                <a16:creationId xmlns:a16="http://schemas.microsoft.com/office/drawing/2014/main" id="{70CD37CE-365C-498D-9C0B-9A009512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6" y="1825625"/>
            <a:ext cx="5784273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5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3F6E5-5314-4637-9DA7-3D70841D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highlight>
                  <a:srgbClr val="FF0000"/>
                </a:highlight>
              </a:rPr>
              <a:t>З</a:t>
            </a:r>
            <a:r>
              <a:rPr lang="ru-UA" b="1" dirty="0" err="1">
                <a:highlight>
                  <a:srgbClr val="FF0000"/>
                </a:highlight>
              </a:rPr>
              <a:t>авдання</a:t>
            </a:r>
            <a:r>
              <a:rPr lang="ru-UA" b="1" dirty="0">
                <a:highlight>
                  <a:srgbClr val="FF0000"/>
                </a:highlight>
              </a:rPr>
              <a:t> #1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463EBE-D004-4167-8CA1-BB8857845A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650C07F-1E61-490C-98CA-9891CED24D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5699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8641B1-C651-4D40-B6C7-3D75B9F5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highlight>
                  <a:srgbClr val="FF0000"/>
                </a:highlight>
              </a:rPr>
              <a:t>З</a:t>
            </a:r>
            <a:r>
              <a:rPr lang="ru-UA" b="1" dirty="0" err="1">
                <a:highlight>
                  <a:srgbClr val="FF0000"/>
                </a:highlight>
              </a:rPr>
              <a:t>авдання</a:t>
            </a:r>
            <a:r>
              <a:rPr lang="ru-UA" b="1" dirty="0">
                <a:highlight>
                  <a:srgbClr val="FF0000"/>
                </a:highlight>
              </a:rPr>
              <a:t> #1</a:t>
            </a:r>
            <a:endParaRPr lang="ru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233D3D8-A1D5-4DD6-9E09-4760E5B2A2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07CAE41D-6E8A-482B-B27A-D732E08AD9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Ініціалізація понять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8153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99215-F2F0-48C2-9F25-4F6F31BF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highlight>
                  <a:srgbClr val="FF0000"/>
                </a:highlight>
              </a:rPr>
              <a:t>Завдання </a:t>
            </a:r>
            <a:r>
              <a:rPr lang="ru-UA" b="1" dirty="0">
                <a:highlight>
                  <a:srgbClr val="FF0000"/>
                </a:highlight>
              </a:rPr>
              <a:t> #</a:t>
            </a:r>
            <a:r>
              <a:rPr lang="uk-UA" b="1" dirty="0">
                <a:highlight>
                  <a:srgbClr val="FF0000"/>
                </a:highlight>
              </a:rPr>
              <a:t>2</a:t>
            </a:r>
            <a:endParaRPr lang="ru-UA" dirty="0">
              <a:highlight>
                <a:srgbClr val="FF0000"/>
              </a:highligh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71720B-1F5B-46A9-BB89-B765F60C17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/>
              <a:t>Асоціації</a:t>
            </a:r>
            <a:r>
              <a:rPr lang="uk-UA" sz="4000" dirty="0"/>
              <a:t> </a:t>
            </a:r>
          </a:p>
          <a:p>
            <a:endParaRPr lang="ru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1A7A324-B85C-43F6-956A-DEBD7219A1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8122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257537" y="5309615"/>
            <a:ext cx="1308607" cy="9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0CFE27A-14DC-447A-8C07-C1480769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4002"/>
          </a:xfrm>
        </p:spPr>
        <p:txBody>
          <a:bodyPr>
            <a:normAutofit/>
          </a:bodyPr>
          <a:lstStyle/>
          <a:p>
            <a:r>
              <a:rPr lang="uk-UA" b="1" dirty="0">
                <a:highlight>
                  <a:srgbClr val="00FF00"/>
                </a:highlight>
              </a:rPr>
              <a:t>Соціальна реклама</a:t>
            </a:r>
            <a:r>
              <a:rPr lang="uk-UA" dirty="0"/>
              <a:t> - це </a:t>
            </a:r>
            <a:r>
              <a:rPr lang="ru-RU" dirty="0"/>
              <a:t>вид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суспільно</a:t>
            </a:r>
            <a:r>
              <a:rPr lang="ru-RU" dirty="0"/>
              <a:t> </a:t>
            </a:r>
            <a:r>
              <a:rPr lang="ru-RU" dirty="0" err="1"/>
              <a:t>корисну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спрямовану</a:t>
            </a:r>
            <a:r>
              <a:rPr lang="ru-RU" dirty="0"/>
              <a:t> на </a:t>
            </a:r>
            <a:endParaRPr lang="ru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6FAF01E-C414-456C-AC48-A3C260FA5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:</a:t>
            </a:r>
          </a:p>
          <a:p>
            <a:pPr marL="0" indent="0">
              <a:buNone/>
            </a:pPr>
            <a:endParaRPr lang="ru-RU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err="1"/>
              <a:t>розвиток</a:t>
            </a:r>
            <a:r>
              <a:rPr lang="ru-RU" sz="4000" dirty="0"/>
              <a:t> </a:t>
            </a:r>
            <a:r>
              <a:rPr lang="ru-RU" sz="4000" b="1" dirty="0" err="1"/>
              <a:t>особистості</a:t>
            </a:r>
            <a:r>
              <a:rPr lang="ru-RU" sz="4000" b="1" dirty="0"/>
              <a:t> та </a:t>
            </a:r>
            <a:r>
              <a:rPr lang="ru-RU" sz="4000" b="1" dirty="0" err="1"/>
              <a:t>суспільства</a:t>
            </a:r>
            <a:r>
              <a:rPr lang="ru-RU" sz="4000" dirty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err="1"/>
              <a:t>популяризацію</a:t>
            </a:r>
            <a:r>
              <a:rPr lang="ru-RU" sz="4000" dirty="0"/>
              <a:t> </a:t>
            </a:r>
            <a:r>
              <a:rPr lang="ru-RU" sz="4000" dirty="0" err="1"/>
              <a:t>загальнолюдських</a:t>
            </a:r>
            <a:r>
              <a:rPr lang="ru-RU" sz="4000" dirty="0"/>
              <a:t> </a:t>
            </a:r>
            <a:r>
              <a:rPr lang="ru-RU" sz="4000" b="1" dirty="0" err="1"/>
              <a:t>цінностей</a:t>
            </a:r>
            <a:r>
              <a:rPr lang="ru-RU" sz="4000" dirty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/>
              <a:t>здорового</a:t>
            </a:r>
            <a:r>
              <a:rPr lang="ru-RU" sz="4000" dirty="0"/>
              <a:t> способу </a:t>
            </a:r>
            <a:r>
              <a:rPr lang="ru-RU" sz="4000" dirty="0" err="1"/>
              <a:t>життя</a:t>
            </a:r>
            <a:r>
              <a:rPr lang="ru-RU" sz="4000" dirty="0"/>
              <a:t>, </a:t>
            </a:r>
            <a:endParaRPr lang="uk-UA" sz="4000" dirty="0"/>
          </a:p>
          <a:p>
            <a:endParaRPr lang="uk-UA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245343" y="5287263"/>
            <a:ext cx="1306575" cy="916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51620DE-189B-460A-984C-8138E690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highlight>
                  <a:srgbClr val="00FF00"/>
                </a:highlight>
              </a:rPr>
              <a:t>Соціальна реклама </a:t>
            </a:r>
            <a:r>
              <a:rPr lang="uk-UA" dirty="0"/>
              <a:t>- </a:t>
            </a:r>
            <a:endParaRPr lang="ru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7F02656-CF55-41E0-AADD-5D2A2C70D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dirty="0" err="1"/>
              <a:t>і</a:t>
            </a:r>
            <a:r>
              <a:rPr lang="ru-RU" sz="4000" b="1" dirty="0" err="1"/>
              <a:t>нклюзивного</a:t>
            </a:r>
            <a:r>
              <a:rPr lang="ru-RU" sz="4000" b="1" dirty="0"/>
              <a:t> </a:t>
            </a:r>
            <a:r>
              <a:rPr lang="ru-RU" sz="4000" dirty="0" err="1"/>
              <a:t>суспільства</a:t>
            </a:r>
            <a:r>
              <a:rPr lang="ru-RU" sz="4000" dirty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err="1"/>
              <a:t>охорону</a:t>
            </a:r>
            <a:r>
              <a:rPr lang="ru-RU" sz="4000" dirty="0"/>
              <a:t> </a:t>
            </a:r>
            <a:r>
              <a:rPr lang="ru-RU" sz="4000" b="1" dirty="0" err="1"/>
              <a:t>природи</a:t>
            </a:r>
            <a:r>
              <a:rPr lang="ru-RU" sz="4000" dirty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err="1"/>
              <a:t>збереження</a:t>
            </a:r>
            <a:r>
              <a:rPr lang="ru-RU" sz="4000" dirty="0"/>
              <a:t> </a:t>
            </a:r>
            <a:r>
              <a:rPr lang="ru-RU" sz="4000" b="1" dirty="0" err="1"/>
              <a:t>енергоресурсів</a:t>
            </a:r>
            <a:r>
              <a:rPr lang="ru-RU" sz="4000" dirty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err="1"/>
              <a:t>профілактику</a:t>
            </a:r>
            <a:r>
              <a:rPr lang="ru-RU" sz="4000" dirty="0"/>
              <a:t> </a:t>
            </a:r>
            <a:r>
              <a:rPr lang="ru-RU" sz="4000" b="1" dirty="0" err="1"/>
              <a:t>правопорушень</a:t>
            </a:r>
            <a:r>
              <a:rPr lang="ru-RU" sz="4000" b="1" dirty="0"/>
              <a:t>,</a:t>
            </a:r>
            <a:r>
              <a:rPr lang="ru-RU" sz="40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err="1"/>
              <a:t>забезпечення</a:t>
            </a:r>
            <a:r>
              <a:rPr lang="ru-RU" sz="4000" dirty="0"/>
              <a:t> державного </a:t>
            </a:r>
            <a:r>
              <a:rPr lang="ru-RU" sz="4000" b="1" dirty="0" err="1"/>
              <a:t>суверенітету</a:t>
            </a:r>
            <a:r>
              <a:rPr lang="ru-RU" sz="4000" b="1" dirty="0"/>
              <a:t>,</a:t>
            </a:r>
            <a:r>
              <a:rPr lang="ru-RU" sz="40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08337" y="5419345"/>
            <a:ext cx="1306575" cy="916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AD9F220-EE5A-4178-A1FB-39590502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highlight>
                  <a:srgbClr val="00FF00"/>
                </a:highlight>
              </a:rPr>
              <a:t>Соціальна реклама</a:t>
            </a:r>
            <a:endParaRPr lang="ru-UA" b="1" dirty="0">
              <a:highlight>
                <a:srgbClr val="00FF00"/>
              </a:highlight>
            </a:endParaRPr>
          </a:p>
        </p:txBody>
      </p:sp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3983156E-C991-41E1-BF33-40BB1F6EF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b="1" dirty="0" err="1"/>
              <a:t>безпеки</a:t>
            </a:r>
            <a:r>
              <a:rPr lang="ru-RU" sz="4000" dirty="0"/>
              <a:t> та оборони, </a:t>
            </a:r>
            <a:endParaRPr lang="ru-UA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err="1"/>
              <a:t>патріотичного</a:t>
            </a:r>
            <a:r>
              <a:rPr lang="ru-RU" sz="4000" b="1" dirty="0"/>
              <a:t> </a:t>
            </a:r>
            <a:r>
              <a:rPr lang="ru-RU" sz="4000" dirty="0" err="1"/>
              <a:t>виховання</a:t>
            </a:r>
            <a:endParaRPr lang="ru-RU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/>
              <a:t> </a:t>
            </a:r>
            <a:r>
              <a:rPr lang="ru-RU" sz="4000" b="1" dirty="0" err="1"/>
              <a:t>освіти</a:t>
            </a:r>
            <a:r>
              <a:rPr lang="ru-RU" sz="4000" dirty="0"/>
              <a:t>, науки, </a:t>
            </a:r>
            <a:r>
              <a:rPr lang="ru-RU" sz="4000" dirty="0" err="1"/>
              <a:t>культури</a:t>
            </a:r>
            <a:r>
              <a:rPr lang="ru-RU" sz="4000" dirty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err="1"/>
              <a:t>фізичної</a:t>
            </a:r>
            <a:r>
              <a:rPr lang="ru-RU" sz="4000" dirty="0"/>
              <a:t> </a:t>
            </a:r>
            <a:r>
              <a:rPr lang="ru-RU" sz="4000" dirty="0" err="1"/>
              <a:t>культури</a:t>
            </a:r>
            <a:r>
              <a:rPr lang="ru-RU" sz="4000" dirty="0"/>
              <a:t>, </a:t>
            </a:r>
            <a:r>
              <a:rPr lang="ru-RU" sz="4000" b="1" dirty="0"/>
              <a:t>спорту,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/>
              <a:t> </a:t>
            </a:r>
            <a:r>
              <a:rPr lang="ru-RU" sz="4000" b="1" dirty="0" err="1"/>
              <a:t>історії</a:t>
            </a:r>
            <a:r>
              <a:rPr lang="ru-RU" sz="4000" b="1" dirty="0"/>
              <a:t> </a:t>
            </a:r>
            <a:r>
              <a:rPr lang="ru-RU" sz="4000" b="1" dirty="0" err="1"/>
              <a:t>тощо</a:t>
            </a:r>
            <a:r>
              <a:rPr lang="ru-RU" sz="4000" b="1" dirty="0"/>
              <a:t>,</a:t>
            </a:r>
            <a:br>
              <a:rPr lang="uk-UA" dirty="0"/>
            </a:br>
            <a:endParaRPr lang="ru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820921F-D2BF-40B7-A26B-E903F396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highlight>
                  <a:srgbClr val="00FF00"/>
                </a:highlight>
              </a:rPr>
              <a:t>Соціальна реклама</a:t>
            </a:r>
            <a:endParaRPr lang="ru-UA" dirty="0">
              <a:highlight>
                <a:srgbClr val="00FF00"/>
              </a:highligh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07AEAB-AB00-468C-BAF2-2F482E600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000" dirty="0" err="1"/>
              <a:t>розповсюдження</a:t>
            </a:r>
            <a:r>
              <a:rPr lang="ru-RU" sz="4000" dirty="0"/>
              <a:t> </a:t>
            </a:r>
            <a:r>
              <a:rPr lang="ru-RU" sz="4000" dirty="0" err="1"/>
              <a:t>якої</a:t>
            </a:r>
            <a:r>
              <a:rPr lang="ru-RU" sz="4000" dirty="0"/>
              <a:t> </a:t>
            </a:r>
            <a:r>
              <a:rPr lang="ru-RU" sz="4000" b="1" dirty="0"/>
              <a:t>не </a:t>
            </a:r>
            <a:r>
              <a:rPr lang="ru-RU" sz="4000" b="1" dirty="0" err="1"/>
              <a:t>має</a:t>
            </a:r>
            <a:r>
              <a:rPr lang="ru-RU" sz="4000" b="1" dirty="0"/>
              <a:t> на </a:t>
            </a:r>
            <a:r>
              <a:rPr lang="ru-RU" sz="4000" b="1" dirty="0" err="1"/>
              <a:t>меті</a:t>
            </a:r>
            <a:r>
              <a:rPr lang="ru-RU" sz="4000" b="1" dirty="0"/>
              <a:t> </a:t>
            </a:r>
            <a:r>
              <a:rPr lang="ru-RU" sz="4000" b="1" dirty="0" err="1"/>
              <a:t>отримання</a:t>
            </a:r>
            <a:r>
              <a:rPr lang="ru-RU" sz="4000" b="1" dirty="0"/>
              <a:t> </a:t>
            </a:r>
            <a:r>
              <a:rPr lang="ru-RU" sz="4000" b="1" dirty="0" err="1"/>
              <a:t>прибутку</a:t>
            </a:r>
            <a:r>
              <a:rPr lang="ru-RU" sz="4000" b="1" dirty="0"/>
              <a:t> </a:t>
            </a:r>
            <a:r>
              <a:rPr lang="ru-RU" sz="4000" dirty="0"/>
              <a:t>та/</a:t>
            </a:r>
            <a:r>
              <a:rPr lang="ru-RU" sz="4000" dirty="0" err="1"/>
              <a:t>або</a:t>
            </a:r>
            <a:r>
              <a:rPr lang="ru-RU" sz="4000" dirty="0"/>
              <a:t> </a:t>
            </a:r>
            <a:r>
              <a:rPr lang="ru-RU" sz="4000" b="1" dirty="0"/>
              <a:t>не </a:t>
            </a:r>
            <a:r>
              <a:rPr lang="ru-RU" sz="4000" b="1" dirty="0" err="1"/>
              <a:t>спонукає</a:t>
            </a:r>
            <a:r>
              <a:rPr lang="ru-RU" sz="4000" b="1" dirty="0"/>
              <a:t> </a:t>
            </a:r>
            <a:r>
              <a:rPr lang="ru-RU" sz="4000" b="1" dirty="0" err="1"/>
              <a:t>виборців</a:t>
            </a:r>
            <a:r>
              <a:rPr lang="ru-RU" sz="4000" b="1" dirty="0"/>
              <a:t> </a:t>
            </a:r>
            <a:r>
              <a:rPr lang="ru-RU" sz="4000" dirty="0" err="1"/>
              <a:t>голосувати</a:t>
            </a:r>
            <a:r>
              <a:rPr lang="ru-RU" sz="4000" dirty="0"/>
              <a:t> за </a:t>
            </a:r>
            <a:r>
              <a:rPr lang="ru-RU" sz="4000" dirty="0" err="1"/>
              <a:t>або</a:t>
            </a:r>
            <a:r>
              <a:rPr lang="ru-RU" sz="4000" dirty="0"/>
              <a:t> </a:t>
            </a:r>
            <a:r>
              <a:rPr lang="ru-RU" sz="4000" dirty="0" err="1"/>
              <a:t>проти</a:t>
            </a:r>
            <a:r>
              <a:rPr lang="ru-RU" sz="4000" dirty="0"/>
              <a:t> </a:t>
            </a:r>
            <a:r>
              <a:rPr lang="ru-RU" sz="4000" dirty="0" err="1"/>
              <a:t>певного</a:t>
            </a:r>
            <a:r>
              <a:rPr lang="ru-RU" sz="4000" dirty="0"/>
              <a:t> </a:t>
            </a:r>
            <a:r>
              <a:rPr lang="ru-RU" sz="4000" dirty="0" err="1"/>
              <a:t>суб’єкта</a:t>
            </a:r>
            <a:r>
              <a:rPr lang="ru-RU" sz="4000" dirty="0"/>
              <a:t> </a:t>
            </a:r>
            <a:r>
              <a:rPr lang="ru-RU" sz="4000" dirty="0" err="1"/>
              <a:t>виборчого</a:t>
            </a:r>
            <a:r>
              <a:rPr lang="ru-RU" sz="4000" dirty="0"/>
              <a:t> </a:t>
            </a:r>
            <a:r>
              <a:rPr lang="ru-RU" sz="4000" dirty="0" err="1"/>
              <a:t>процесу</a:t>
            </a:r>
            <a:r>
              <a:rPr lang="ru-RU" sz="4000" dirty="0"/>
              <a:t>. </a:t>
            </a:r>
          </a:p>
          <a:p>
            <a:endParaRPr lang="ru-RU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823D08-7AC3-40A5-A4EA-6E252B19A9D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normAutofit/>
          </a:bodyPr>
          <a:lstStyle/>
          <a:p>
            <a:endParaRPr lang="uk-UA" dirty="0"/>
          </a:p>
          <a:p>
            <a:endParaRPr lang="uk-UA" dirty="0"/>
          </a:p>
          <a:p>
            <a:endParaRPr lang="ru-UA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0D1B22F-414A-471B-B86B-5EB3D95BF54A}"/>
              </a:ext>
            </a:extLst>
          </p:cNvPr>
          <p:cNvSpPr/>
          <p:nvPr/>
        </p:nvSpPr>
        <p:spPr>
          <a:xfrm>
            <a:off x="10371327" y="5360415"/>
            <a:ext cx="1308607" cy="91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3116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7D0023-A888-4790-805C-CF48DA79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До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b="1" u="sng" dirty="0" err="1">
                <a:highlight>
                  <a:srgbClr val="00FF00"/>
                </a:highlight>
              </a:rPr>
              <a:t>може</a:t>
            </a:r>
            <a:r>
              <a:rPr lang="ru-RU" b="1" u="sng" dirty="0">
                <a:highlight>
                  <a:srgbClr val="00FF00"/>
                </a:highlight>
              </a:rPr>
              <a:t> </a:t>
            </a:r>
            <a:r>
              <a:rPr lang="ru-RU" b="1" u="sng" dirty="0" err="1">
                <a:highlight>
                  <a:srgbClr val="00FF00"/>
                </a:highlight>
              </a:rPr>
              <a:t>відноситися</a:t>
            </a:r>
            <a:r>
              <a:rPr lang="ru-RU" b="1" u="sng" dirty="0">
                <a:highlight>
                  <a:srgbClr val="00FF00"/>
                </a:highlight>
              </a:rPr>
              <a:t> </a:t>
            </a:r>
            <a:r>
              <a:rPr lang="ru-RU" dirty="0" err="1"/>
              <a:t>інформація</a:t>
            </a:r>
            <a:r>
              <a:rPr lang="ru-RU" dirty="0"/>
              <a:t> про:</a:t>
            </a:r>
            <a:br>
              <a:rPr lang="ru-UA" dirty="0"/>
            </a:b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7C36A8-980B-4419-BA29-C3F15CB45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672" y="1925782"/>
            <a:ext cx="10370128" cy="3678886"/>
          </a:xfrm>
        </p:spPr>
        <p:txBody>
          <a:bodyPr/>
          <a:lstStyle/>
          <a:p>
            <a:endParaRPr lang="ru-UA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000" b="1" dirty="0" err="1"/>
              <a:t>висвітлення</a:t>
            </a:r>
            <a:r>
              <a:rPr lang="ru-RU" sz="4000" b="1" dirty="0"/>
              <a:t> </a:t>
            </a:r>
            <a:r>
              <a:rPr lang="ru-RU" sz="4000" b="1" dirty="0" err="1"/>
              <a:t>державних</a:t>
            </a:r>
            <a:r>
              <a:rPr lang="ru-RU" sz="4000" b="1" dirty="0"/>
              <a:t> </a:t>
            </a:r>
            <a:r>
              <a:rPr lang="ru-RU" sz="4000" b="1" dirty="0" err="1"/>
              <a:t>програм</a:t>
            </a:r>
            <a:r>
              <a:rPr lang="ru-RU" sz="4000" dirty="0"/>
              <a:t>, </a:t>
            </a:r>
            <a:r>
              <a:rPr lang="ru-RU" sz="4000" dirty="0" err="1"/>
              <a:t>спрямованих</a:t>
            </a:r>
            <a:r>
              <a:rPr lang="ru-RU" sz="4000" dirty="0"/>
              <a:t> на </a:t>
            </a:r>
            <a:r>
              <a:rPr lang="ru-RU" sz="4000" dirty="0" err="1"/>
              <a:t>захист</a:t>
            </a:r>
            <a:r>
              <a:rPr lang="ru-RU" sz="4000" dirty="0"/>
              <a:t> </a:t>
            </a:r>
            <a:r>
              <a:rPr lang="ru-RU" sz="4000" dirty="0" err="1"/>
              <a:t>державності</a:t>
            </a:r>
            <a:r>
              <a:rPr lang="ru-RU" sz="4000" dirty="0"/>
              <a:t>, </a:t>
            </a:r>
            <a:r>
              <a:rPr lang="ru-RU" sz="4000" dirty="0" err="1"/>
              <a:t>громадського</a:t>
            </a:r>
            <a:r>
              <a:rPr lang="ru-RU" sz="4000" dirty="0"/>
              <a:t> порядку, </a:t>
            </a:r>
            <a:r>
              <a:rPr lang="ru-RU" sz="4000" dirty="0" err="1"/>
              <a:t>підвищення</a:t>
            </a:r>
            <a:r>
              <a:rPr lang="ru-RU" sz="4000" dirty="0"/>
              <a:t> </a:t>
            </a:r>
            <a:r>
              <a:rPr lang="ru-RU" sz="4000" dirty="0" err="1"/>
              <a:t>обороноздатності</a:t>
            </a:r>
            <a:r>
              <a:rPr lang="ru-RU" sz="4000" dirty="0"/>
              <a:t> </a:t>
            </a:r>
            <a:r>
              <a:rPr lang="ru-RU" sz="4000" dirty="0" err="1"/>
              <a:t>держави</a:t>
            </a:r>
            <a:r>
              <a:rPr lang="ru-RU" sz="4000" dirty="0"/>
              <a:t> </a:t>
            </a:r>
            <a:r>
              <a:rPr lang="ru-RU" sz="4000" dirty="0" err="1"/>
              <a:t>тощо</a:t>
            </a:r>
            <a:endParaRPr lang="ru-UA" sz="4000" dirty="0"/>
          </a:p>
          <a:p>
            <a:endParaRPr lang="ru-UA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F880619-E770-495C-AD96-D22BFC51ADE2}"/>
              </a:ext>
            </a:extLst>
          </p:cNvPr>
          <p:cNvSpPr/>
          <p:nvPr/>
        </p:nvSpPr>
        <p:spPr>
          <a:xfrm>
            <a:off x="10308337" y="5419345"/>
            <a:ext cx="1306575" cy="916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3420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0561D6E-C5DC-4CAE-BB53-5EDB9E98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highlight>
                  <a:srgbClr val="00FFFF"/>
                </a:highlight>
              </a:rPr>
              <a:t>Соціальний маркетинг</a:t>
            </a:r>
            <a:endParaRPr lang="ru-UA" dirty="0">
              <a:highlight>
                <a:srgbClr val="00FFFF"/>
              </a:highlight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D74F6C1-396C-4F50-954D-626A874E3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UA" sz="4000" dirty="0"/>
              <a:t> </a:t>
            </a:r>
            <a:r>
              <a:rPr lang="uk-UA" sz="4000" dirty="0"/>
              <a:t>це діяльність і процес розуміння, створення, комунікації та трансляції </a:t>
            </a:r>
            <a:r>
              <a:rPr lang="uk-UA" sz="4000" dirty="0">
                <a:highlight>
                  <a:srgbClr val="FFFF00"/>
                </a:highlight>
              </a:rPr>
              <a:t>унікальної й інноваційної</a:t>
            </a:r>
            <a:r>
              <a:rPr lang="uk-UA" sz="4000" dirty="0"/>
              <a:t> </a:t>
            </a:r>
            <a:r>
              <a:rPr lang="uk-UA" sz="4000" dirty="0">
                <a:highlight>
                  <a:srgbClr val="00FFFF"/>
                </a:highlight>
              </a:rPr>
              <a:t>пропозиції вирішення соціальної проблеми</a:t>
            </a:r>
            <a:r>
              <a:rPr lang="uk-UA" sz="4000" dirty="0"/>
              <a:t>» (</a:t>
            </a:r>
            <a:r>
              <a:rPr lang="en-US" sz="4000" dirty="0"/>
              <a:t>Sharyn Rundle-Thiele, 2011)</a:t>
            </a:r>
            <a:endParaRPr lang="ru-UA" sz="40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7912A6DC-FB01-408A-943A-1A8CCA5DD61A}"/>
              </a:ext>
            </a:extLst>
          </p:cNvPr>
          <p:cNvSpPr/>
          <p:nvPr/>
        </p:nvSpPr>
        <p:spPr>
          <a:xfrm>
            <a:off x="10308337" y="5419345"/>
            <a:ext cx="1306575" cy="916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6822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6971</TotalTime>
  <Words>272</Words>
  <Application>Microsoft Office PowerPoint</Application>
  <PresentationFormat>Широкий екран</PresentationFormat>
  <Paragraphs>46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Wingdings</vt:lpstr>
      <vt:lpstr>Тема Office</vt:lpstr>
      <vt:lpstr>  «Практикум із соціальної  реклами»  </vt:lpstr>
      <vt:lpstr>Завдання #1</vt:lpstr>
      <vt:lpstr>Завдання  #2</vt:lpstr>
      <vt:lpstr>Соціальна реклама - це вид реклами, що охоплює суспільно корисну інформацію, спрямовану на </vt:lpstr>
      <vt:lpstr>Соціальна реклама - </vt:lpstr>
      <vt:lpstr>Соціальна реклама</vt:lpstr>
      <vt:lpstr>Соціальна реклама</vt:lpstr>
      <vt:lpstr> До соціальної реклами може відноситися інформація про: </vt:lpstr>
      <vt:lpstr>Соціальний маркетинг</vt:lpstr>
      <vt:lpstr>Соціальний ПР</vt:lpstr>
      <vt:lpstr>Інструменти соціального ПР : </vt:lpstr>
      <vt:lpstr>Інструменти соціального ПР :</vt:lpstr>
      <vt:lpstr>Домашнє завдання #2</vt:lpstr>
      <vt:lpstr>Завдання #1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Наталя Санакоєва</dc:creator>
  <cp:lastModifiedBy>Наталя Санакоєва</cp:lastModifiedBy>
  <cp:revision>19</cp:revision>
  <dcterms:created xsi:type="dcterms:W3CDTF">2024-02-12T12:56:58Z</dcterms:created>
  <dcterms:modified xsi:type="dcterms:W3CDTF">2024-02-19T17:43:32Z</dcterms:modified>
</cp:coreProperties>
</file>