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1" r:id="rId15"/>
    <p:sldId id="272" r:id="rId16"/>
    <p:sldId id="269" r:id="rId17"/>
    <p:sldId id="270" r:id="rId18"/>
    <p:sldId id="275" r:id="rId19"/>
    <p:sldId id="276" r:id="rId20"/>
    <p:sldId id="277" r:id="rId21"/>
    <p:sldId id="278" r:id="rId22"/>
    <p:sldId id="279"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29.03.2017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29.03.2017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29.03.2017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29.03.2017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29.03.2017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dirty="0"/>
          </a:p>
        </p:txBody>
      </p:sp>
      <p:sp>
        <p:nvSpPr>
          <p:cNvPr id="2" name="Заголовок 1"/>
          <p:cNvSpPr>
            <a:spLocks noGrp="1"/>
          </p:cNvSpPr>
          <p:nvPr>
            <p:ph type="title"/>
          </p:nvPr>
        </p:nvSpPr>
        <p:spPr/>
        <p:txBody>
          <a:bodyPr/>
          <a:lstStyle/>
          <a:p>
            <a:pPr algn="ctr"/>
            <a:r>
              <a:rPr lang="en-US" dirty="0" smtClean="0"/>
              <a:t>What is rhetoric?</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28092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9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09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7917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34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29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03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algn="just"/>
            <a:r>
              <a:rPr lang="en-US" sz="3600" dirty="0"/>
              <a:t>In the following example, note how Nancy </a:t>
            </a:r>
            <a:r>
              <a:rPr lang="en-US" sz="3600" dirty="0" err="1"/>
              <a:t>Mairs</a:t>
            </a:r>
            <a:r>
              <a:rPr lang="en-US" sz="3600" dirty="0"/>
              <a:t> establishes her </a:t>
            </a:r>
            <a:r>
              <a:rPr lang="en-US" sz="3600" dirty="0">
                <a:solidFill>
                  <a:srgbClr val="FF0000"/>
                </a:solidFill>
              </a:rPr>
              <a:t>credibility and trustworthiness and authority </a:t>
            </a:r>
            <a:r>
              <a:rPr lang="en-US" sz="3600" dirty="0"/>
              <a:t>to write about this subject by being </a:t>
            </a:r>
            <a:r>
              <a:rPr lang="en-US" sz="3600" dirty="0">
                <a:solidFill>
                  <a:srgbClr val="FF0000"/>
                </a:solidFill>
              </a:rPr>
              <a:t>honest.</a:t>
            </a:r>
            <a:r>
              <a:rPr lang="en-US" sz="3600" dirty="0"/>
              <a:t>  </a:t>
            </a:r>
            <a:r>
              <a:rPr lang="en-US" sz="3600" dirty="0" err="1"/>
              <a:t>Mairs</a:t>
            </a:r>
            <a:r>
              <a:rPr lang="en-US" sz="3600" dirty="0"/>
              <a:t> admits she is uncertain about her own </a:t>
            </a:r>
            <a:r>
              <a:rPr lang="en-US" sz="3600" dirty="0">
                <a:solidFill>
                  <a:srgbClr val="FF0000"/>
                </a:solidFill>
              </a:rPr>
              <a:t>motives</a:t>
            </a:r>
            <a:r>
              <a:rPr lang="en-US" sz="3600" dirty="0"/>
              <a:t> and shows she understands the discomfort others’ have with this subject.</a:t>
            </a:r>
          </a:p>
          <a:p>
            <a:endParaRPr lang="uk-UA" dirty="0"/>
          </a:p>
        </p:txBody>
      </p:sp>
      <p:sp>
        <p:nvSpPr>
          <p:cNvPr id="3" name="Заголовок 2"/>
          <p:cNvSpPr>
            <a:spLocks noGrp="1"/>
          </p:cNvSpPr>
          <p:nvPr>
            <p:ph type="title"/>
          </p:nvPr>
        </p:nvSpPr>
        <p:spPr/>
        <p:txBody>
          <a:bodyPr/>
          <a:lstStyle/>
          <a:p>
            <a:pPr algn="ctr"/>
            <a:r>
              <a:rPr lang="en-GB" dirty="0"/>
              <a:t>Ethos Example</a:t>
            </a:r>
            <a:endParaRPr lang="uk-UA" dirty="0"/>
          </a:p>
        </p:txBody>
      </p:sp>
    </p:spTree>
    <p:extLst>
      <p:ext uri="{BB962C8B-B14F-4D97-AF65-F5344CB8AC3E}">
        <p14:creationId xmlns:p14="http://schemas.microsoft.com/office/powerpoint/2010/main" val="251779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7120" y="7996"/>
            <a:ext cx="5596880" cy="6124754"/>
          </a:xfrm>
          <a:prstGeom prst="rect">
            <a:avLst/>
          </a:prstGeom>
        </p:spPr>
        <p:txBody>
          <a:bodyPr wrap="square">
            <a:spAutoFit/>
          </a:bodyPr>
          <a:lstStyle/>
          <a:p>
            <a:r>
              <a:rPr lang="en-US" sz="2800" dirty="0"/>
              <a:t>People—crippled or not—wince at the word “cripple,” as they do not at “handicapped” or “disabled.”  Perhaps I want them to wince.  I want them to see me as a tough customer, one to whom the fates/gods/viruses have not been kind, but who can face the brutal truth of her existence squarely.  As a cripple, I swagger.  </a:t>
            </a:r>
          </a:p>
          <a:p>
            <a:r>
              <a:rPr lang="en-US" sz="2800" dirty="0"/>
              <a:t>		—Nancy </a:t>
            </a:r>
            <a:r>
              <a:rPr lang="en-US" sz="2800" dirty="0" err="1"/>
              <a:t>Mairs</a:t>
            </a:r>
            <a:r>
              <a:rPr lang="en-US" sz="2800" dirty="0"/>
              <a:t>, “On Being a Cripple”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4712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66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52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52736"/>
            <a:ext cx="9144000" cy="4031873"/>
          </a:xfrm>
          <a:prstGeom prst="rect">
            <a:avLst/>
          </a:prstGeom>
        </p:spPr>
        <p:txBody>
          <a:bodyPr wrap="square">
            <a:spAutoFit/>
          </a:bodyPr>
          <a:lstStyle/>
          <a:p>
            <a:pPr algn="just"/>
            <a:r>
              <a:rPr lang="en-US" sz="3200" dirty="0"/>
              <a:t>In the following example from a speech by Winston Churchill, note the use of anaphora (repetition of a word or group of words at the beginning of items in a series).  </a:t>
            </a:r>
          </a:p>
          <a:p>
            <a:pPr algn="just"/>
            <a:r>
              <a:rPr lang="en-US" sz="3200" dirty="0"/>
              <a:t>This repetition emphasizes the point and expresses passion and emotion.  Moreover, the repetition affects the audience emotionally. </a:t>
            </a:r>
          </a:p>
        </p:txBody>
      </p:sp>
    </p:spTree>
    <p:extLst>
      <p:ext uri="{BB962C8B-B14F-4D97-AF65-F5344CB8AC3E}">
        <p14:creationId xmlns:p14="http://schemas.microsoft.com/office/powerpoint/2010/main" val="65079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159023"/>
            <a:ext cx="5796136" cy="5262979"/>
          </a:xfrm>
          <a:prstGeom prst="rect">
            <a:avLst/>
          </a:prstGeom>
        </p:spPr>
        <p:txBody>
          <a:bodyPr wrap="square">
            <a:spAutoFit/>
          </a:bodyPr>
          <a:lstStyle/>
          <a:p>
            <a:pPr algn="just"/>
            <a:r>
              <a:rPr lang="en-US" sz="2400" dirty="0">
                <a:solidFill>
                  <a:srgbClr val="FF0000"/>
                </a:solidFill>
              </a:rPr>
              <a:t>We shall </a:t>
            </a:r>
            <a:r>
              <a:rPr lang="en-US" sz="2400" dirty="0"/>
              <a:t>not flag or fail.  </a:t>
            </a:r>
            <a:r>
              <a:rPr lang="en-US" sz="2400" dirty="0">
                <a:solidFill>
                  <a:srgbClr val="FF0000"/>
                </a:solidFill>
              </a:rPr>
              <a:t>We shall </a:t>
            </a:r>
            <a:r>
              <a:rPr lang="en-US" sz="2400" dirty="0"/>
              <a:t>go on to the end.  </a:t>
            </a:r>
            <a:r>
              <a:rPr lang="en-US" sz="2400" dirty="0">
                <a:solidFill>
                  <a:srgbClr val="FF0000"/>
                </a:solidFill>
              </a:rPr>
              <a:t>We shall fight </a:t>
            </a:r>
            <a:r>
              <a:rPr lang="en-US" sz="2400" dirty="0"/>
              <a:t>in France, </a:t>
            </a:r>
            <a:r>
              <a:rPr lang="en-US" sz="2400" dirty="0">
                <a:solidFill>
                  <a:srgbClr val="FF0000"/>
                </a:solidFill>
              </a:rPr>
              <a:t>we shall fight </a:t>
            </a:r>
            <a:r>
              <a:rPr lang="en-US" sz="2400" dirty="0"/>
              <a:t>on the seas and oceans, </a:t>
            </a:r>
            <a:r>
              <a:rPr lang="en-US" sz="2400" dirty="0">
                <a:solidFill>
                  <a:srgbClr val="FF0000"/>
                </a:solidFill>
              </a:rPr>
              <a:t>we shall fight </a:t>
            </a:r>
            <a:r>
              <a:rPr lang="en-US" sz="2400" dirty="0"/>
              <a:t>with growing confidence and growing strength in the air, </a:t>
            </a:r>
            <a:r>
              <a:rPr lang="en-US" sz="2400" dirty="0">
                <a:solidFill>
                  <a:srgbClr val="FF0000"/>
                </a:solidFill>
              </a:rPr>
              <a:t>we shall defend </a:t>
            </a:r>
            <a:r>
              <a:rPr lang="en-US" sz="2400" dirty="0"/>
              <a:t>our island, whatever the cost may be, </a:t>
            </a:r>
            <a:r>
              <a:rPr lang="en-US" sz="2400" dirty="0">
                <a:solidFill>
                  <a:srgbClr val="FF0000"/>
                </a:solidFill>
              </a:rPr>
              <a:t>we shall fight </a:t>
            </a:r>
            <a:r>
              <a:rPr lang="en-US" sz="2400" dirty="0"/>
              <a:t>on the beaches, </a:t>
            </a:r>
            <a:r>
              <a:rPr lang="en-US" sz="2400" dirty="0">
                <a:solidFill>
                  <a:srgbClr val="FF0000"/>
                </a:solidFill>
              </a:rPr>
              <a:t>we shall fight </a:t>
            </a:r>
            <a:r>
              <a:rPr lang="en-US" sz="2400" dirty="0"/>
              <a:t>on the landing grounds, </a:t>
            </a:r>
            <a:r>
              <a:rPr lang="en-US" sz="2400" dirty="0">
                <a:solidFill>
                  <a:srgbClr val="FF0000"/>
                </a:solidFill>
              </a:rPr>
              <a:t>we shall fight </a:t>
            </a:r>
            <a:r>
              <a:rPr lang="en-US" sz="2400" dirty="0"/>
              <a:t>in the fields and in the streets, </a:t>
            </a:r>
            <a:r>
              <a:rPr lang="en-US" sz="2400" dirty="0">
                <a:solidFill>
                  <a:srgbClr val="FF0000"/>
                </a:solidFill>
              </a:rPr>
              <a:t>we shall fight </a:t>
            </a:r>
            <a:r>
              <a:rPr lang="en-US" sz="2400" dirty="0"/>
              <a:t>in the hills.  </a:t>
            </a:r>
            <a:r>
              <a:rPr lang="en-US" sz="2400" dirty="0">
                <a:solidFill>
                  <a:srgbClr val="FF0000"/>
                </a:solidFill>
              </a:rPr>
              <a:t>We shall never surrender</a:t>
            </a:r>
            <a:r>
              <a:rPr lang="en-US" sz="2400" dirty="0" smtClean="0">
                <a:solidFill>
                  <a:srgbClr val="FF0000"/>
                </a:solidFill>
              </a:rPr>
              <a:t>. </a:t>
            </a:r>
            <a:endParaRPr lang="en-US" sz="2400" dirty="0">
              <a:solidFill>
                <a:srgbClr val="FF0000"/>
              </a:solidFill>
            </a:endParaRPr>
          </a:p>
          <a:p>
            <a:pPr algn="just"/>
            <a:r>
              <a:rPr lang="en-US" sz="2400" dirty="0" smtClean="0"/>
              <a:t> </a:t>
            </a:r>
            <a:r>
              <a:rPr lang="en-US" sz="2400" dirty="0"/>
              <a:t>Winston Churchill, speech to the House of </a:t>
            </a:r>
            <a:r>
              <a:rPr lang="en-US" sz="2400" dirty="0" smtClean="0"/>
              <a:t>Commons</a:t>
            </a:r>
            <a:r>
              <a:rPr lang="en-US" sz="2400" dirty="0"/>
              <a:t>, June 4, 1940</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024"/>
            <a:ext cx="3347864" cy="514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828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47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6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19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162"/>
            <a:ext cx="9144000" cy="3539430"/>
          </a:xfrm>
          <a:prstGeom prst="rect">
            <a:avLst/>
          </a:prstGeom>
        </p:spPr>
        <p:txBody>
          <a:bodyPr wrap="square">
            <a:spAutoFit/>
          </a:bodyPr>
          <a:lstStyle/>
          <a:p>
            <a:r>
              <a:rPr lang="en-US" sz="3200" dirty="0"/>
              <a:t>In the following example, note how Ian Ayres uses </a:t>
            </a:r>
            <a:r>
              <a:rPr lang="en-US" sz="3200" dirty="0">
                <a:solidFill>
                  <a:srgbClr val="FF0000"/>
                </a:solidFill>
              </a:rPr>
              <a:t>evidence from experience </a:t>
            </a:r>
            <a:r>
              <a:rPr lang="en-US" sz="3200" dirty="0"/>
              <a:t>(her work environment, Delta Airlines, the University of Chicago).  This evidence establishes the </a:t>
            </a:r>
            <a:r>
              <a:rPr lang="en-US" sz="3200" dirty="0">
                <a:solidFill>
                  <a:srgbClr val="FF0000"/>
                </a:solidFill>
              </a:rPr>
              <a:t>precedent</a:t>
            </a:r>
            <a:r>
              <a:rPr lang="en-US" sz="3200" dirty="0"/>
              <a:t> that Ayres uses to compare to the current situation that she argues should be changed. </a:t>
            </a:r>
            <a:endParaRPr lang="uk-UA" sz="3200" dirty="0"/>
          </a:p>
        </p:txBody>
      </p:sp>
    </p:spTree>
    <p:extLst>
      <p:ext uri="{BB962C8B-B14F-4D97-AF65-F5344CB8AC3E}">
        <p14:creationId xmlns:p14="http://schemas.microsoft.com/office/powerpoint/2010/main" val="415235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72" y="363049"/>
            <a:ext cx="9144000" cy="3539430"/>
          </a:xfrm>
          <a:prstGeom prst="rect">
            <a:avLst/>
          </a:prstGeom>
        </p:spPr>
        <p:txBody>
          <a:bodyPr wrap="square">
            <a:spAutoFit/>
          </a:bodyPr>
          <a:lstStyle/>
          <a:p>
            <a:r>
              <a:rPr lang="en-US" sz="2800" dirty="0"/>
              <a:t>We don’t have single-sex toilets at home, and we don’t need them at the office.  Then there’s also the small question of efficiency.  I see my male colleagues waiting in line to use the men’s room, when the women’s toilet is unoccupied.  Which is precisely why Delta Airlines doesn’t label those two bathrooms at the back of the plane as being solely for men and women.  It just wouldn’t fly.</a:t>
            </a:r>
          </a:p>
        </p:txBody>
      </p:sp>
    </p:spTree>
    <p:extLst>
      <p:ext uri="{BB962C8B-B14F-4D97-AF65-F5344CB8AC3E}">
        <p14:creationId xmlns:p14="http://schemas.microsoft.com/office/powerpoint/2010/main" val="36338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17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39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80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7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64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62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12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577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TotalTime>
  <Words>407</Words>
  <Application>Microsoft Office PowerPoint</Application>
  <PresentationFormat>Экран (4:3)</PresentationFormat>
  <Paragraphs>11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Открытая</vt:lpstr>
      <vt:lpstr>What is rhetoric?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Ethos Example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rhetoric?</dc:title>
  <dc:creator>user</dc:creator>
  <cp:lastModifiedBy>user</cp:lastModifiedBy>
  <cp:revision>5</cp:revision>
  <dcterms:created xsi:type="dcterms:W3CDTF">2017-03-28T21:32:36Z</dcterms:created>
  <dcterms:modified xsi:type="dcterms:W3CDTF">2017-03-28T22:24:24Z</dcterms:modified>
</cp:coreProperties>
</file>