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63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overOverlay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25.11.2019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8" name="Group 7"/>
          <p:cNvGrpSpPr/>
          <p:nvPr/>
        </p:nvGrpSpPr>
        <p:grpSpPr>
          <a:xfrm>
            <a:off x="1194101" y="2887530"/>
            <a:ext cx="6779110" cy="923330"/>
            <a:chOff x="1172584" y="1381459"/>
            <a:chExt cx="6779110" cy="923330"/>
          </a:xfrm>
          <a:effectLst>
            <a:outerShdw blurRad="38100" dist="12700" dir="16200000" rotWithShape="0">
              <a:prstClr val="black">
                <a:alpha val="30000"/>
              </a:prstClr>
            </a:outerShdw>
          </a:effectLst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ln w="3175">
                    <a:solidFill>
                      <a:schemeClr val="tx2">
                        <a:alpha val="60000"/>
                      </a:schemeClr>
                    </a:solidFill>
                  </a:ln>
                  <a:solidFill>
                    <a:schemeClr val="tx2">
                      <a:lumMod val="90000"/>
                    </a:schemeClr>
                  </a:solidFill>
                  <a:effectLst>
                    <a:outerShdw blurRad="34925" dist="12700" dir="14400000" algn="ctr" rotWithShape="0">
                      <a:srgbClr val="000000">
                        <a:alpha val="21000"/>
                      </a:srgbClr>
                    </a:outerShdw>
                  </a:effectLst>
                  <a:latin typeface="Wingdings" pitchFamily="2" charset="2"/>
                </a:rPr>
                <a:t></a:t>
              </a:r>
              <a:endParaRPr lang="en-US" sz="5400" dirty="0">
                <a:ln w="3175">
                  <a:solidFill>
                    <a:schemeClr val="tx2">
                      <a:alpha val="60000"/>
                    </a:schemeClr>
                  </a:solidFill>
                </a:ln>
                <a:solidFill>
                  <a:schemeClr val="tx2">
                    <a:lumMod val="90000"/>
                  </a:schemeClr>
                </a:solidFill>
                <a:effectLst>
                  <a:outerShdw blurRad="34925" dist="12700" dir="14400000" algn="ctr" rotWithShape="0">
                    <a:srgbClr val="000000">
                      <a:alpha val="21000"/>
                    </a:srgbClr>
                  </a:outerShdw>
                </a:effectLst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293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3341" y="1387737"/>
            <a:ext cx="6777318" cy="1731982"/>
          </a:xfrm>
        </p:spPr>
        <p:txBody>
          <a:bodyPr anchor="b"/>
          <a:lstStyle>
            <a:lvl1pPr>
              <a:defRPr>
                <a:ln w="3175">
                  <a:solidFill>
                    <a:schemeClr val="tx1">
                      <a:alpha val="65000"/>
                    </a:schemeClr>
                  </a:solidFill>
                </a:ln>
                <a:solidFill>
                  <a:schemeClr val="tx1"/>
                </a:solidFill>
                <a:effectLst>
                  <a:outerShdw blurRad="25400" dist="12700" dir="14220000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67862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effectLst>
                  <a:outerShdw blurRad="34925" dist="12700" dir="14400000" rotWithShape="0">
                    <a:prstClr val="black">
                      <a:alpha val="21000"/>
                    </a:prst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25.11.2019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11" name="Group 10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5" name="TextBox 14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6" name="Straight Connector 15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6560" y="559398"/>
            <a:ext cx="1678193" cy="556676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8488" y="849854"/>
            <a:ext cx="5507917" cy="502382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25.11.2019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11" name="Group 10"/>
          <p:cNvGrpSpPr/>
          <p:nvPr/>
        </p:nvGrpSpPr>
        <p:grpSpPr>
          <a:xfrm rot="5400000">
            <a:off x="3909050" y="2880823"/>
            <a:ext cx="5480154" cy="923330"/>
            <a:chOff x="1815339" y="1381459"/>
            <a:chExt cx="5480154" cy="923330"/>
          </a:xfrm>
        </p:grpSpPr>
        <p:sp>
          <p:nvSpPr>
            <p:cNvPr id="12" name="TextBox 11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3" name="Straight Connector 12"/>
            <p:cNvCxnSpPr/>
            <p:nvPr/>
          </p:nvCxnSpPr>
          <p:spPr>
            <a:xfrm flipH="1" flipV="1">
              <a:off x="1815339" y="1924709"/>
              <a:ext cx="2468880" cy="2505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0800000">
              <a:off x="4826613" y="1927417"/>
              <a:ext cx="2468880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25.11.2019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3" name="TextBox 12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4" name="Straight Connector 13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overOverlay.png"/>
          <p:cNvPicPr>
            <a:picLocks noChangeAspect="1"/>
          </p:cNvPicPr>
          <p:nvPr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7" name="Group 7"/>
          <p:cNvGrpSpPr/>
          <p:nvPr/>
        </p:nvGrpSpPr>
        <p:grpSpPr>
          <a:xfrm>
            <a:off x="1172584" y="2887579"/>
            <a:ext cx="6779110" cy="923330"/>
            <a:chOff x="1172584" y="1381459"/>
            <a:chExt cx="6779110" cy="923330"/>
          </a:xfrm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7412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40" y="1204857"/>
            <a:ext cx="7754713" cy="1910716"/>
          </a:xfrm>
        </p:spPr>
        <p:txBody>
          <a:bodyPr anchor="b"/>
          <a:lstStyle>
            <a:lvl1pPr algn="ctr">
              <a:defRPr sz="5400" b="0" cap="none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8" y="3767316"/>
            <a:ext cx="7734747" cy="15001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25.11.2019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25.11.2019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85800" y="2240280"/>
            <a:ext cx="3803904" cy="387705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4645151" y="2240280"/>
            <a:ext cx="3803904" cy="387705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1560" y="2240280"/>
            <a:ext cx="3442446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8488" y="2947595"/>
            <a:ext cx="3803904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02306" y="2240280"/>
            <a:ext cx="3447288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944368"/>
            <a:ext cx="3799728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25.11.2019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14" name="Group 13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6" name="TextBox 15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7" name="Straight Connector 16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25.11.2019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10" name="Group 9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25.11.2019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4579" y="1678195"/>
            <a:ext cx="3422483" cy="1886921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2001" y="559398"/>
            <a:ext cx="4116667" cy="5566765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4579" y="3603812"/>
            <a:ext cx="3411725" cy="2517289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25.11.2019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731" y="4668818"/>
            <a:ext cx="7767021" cy="644729"/>
          </a:xfrm>
        </p:spPr>
        <p:txBody>
          <a:bodyPr anchor="b"/>
          <a:lstStyle>
            <a:lvl1pPr algn="ctr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40000">
            <a:off x="2183792" y="666965"/>
            <a:ext cx="4772156" cy="3598016"/>
          </a:xfr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24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8489" y="5324306"/>
            <a:ext cx="7756264" cy="804862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25.11.2019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83000">
                <a:schemeClr val="bg1">
                  <a:alpha val="11000"/>
                </a:schemeClr>
              </a:gs>
              <a:gs pos="100000">
                <a:schemeClr val="bg2">
                  <a:lumMod val="75000"/>
                  <a:alpha val="23000"/>
                </a:schemeClr>
              </a:gs>
            </a:gsLst>
            <a:path path="rect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8490" y="570156"/>
            <a:ext cx="7756263" cy="1054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7" y="2248347"/>
            <a:ext cx="7745505" cy="38778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0378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25.11.2019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6144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39264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5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6576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77724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"/>
        <a:defRPr sz="2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14300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50876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82880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14884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78892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hyperlink" Target="https://well.ru/geo/europe/montenegro/rafailovichi/" TargetMode="External"/><Relationship Id="rId3" Type="http://schemas.openxmlformats.org/officeDocument/2006/relationships/hyperlink" Target="https://well.ru/geo/europe/montenegro/budva/" TargetMode="External"/><Relationship Id="rId7" Type="http://schemas.openxmlformats.org/officeDocument/2006/relationships/hyperlink" Target="https://well.ru/geo/europe/montenegro/petrovac/" TargetMode="External"/><Relationship Id="rId2" Type="http://schemas.openxmlformats.org/officeDocument/2006/relationships/hyperlink" Target="https://well.ru/geo/europe/montenegro/bechichi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ell.ru/geo/europe/montenegro/kotor/" TargetMode="External"/><Relationship Id="rId5" Type="http://schemas.openxmlformats.org/officeDocument/2006/relationships/hyperlink" Target="https://well.ru/geo/europe/montenegro/igalo/" TargetMode="External"/><Relationship Id="rId10" Type="http://schemas.openxmlformats.org/officeDocument/2006/relationships/hyperlink" Target="https://well.ru/geo/europe/montenegro/ultsin/" TargetMode="External"/><Relationship Id="rId4" Type="http://schemas.openxmlformats.org/officeDocument/2006/relationships/hyperlink" Target="https://well.ru/geo/europe/montenegro/gertseg-novi/" TargetMode="External"/><Relationship Id="rId9" Type="http://schemas.openxmlformats.org/officeDocument/2006/relationships/hyperlink" Target="https://well.ru/geo/europe/montenegro/sv-stefan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Курортные ресурсы мира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Черногория (</a:t>
            </a:r>
            <a:r>
              <a:rPr lang="ru-RU" dirty="0" err="1" smtClean="0"/>
              <a:t>Монтенегро</a:t>
            </a:r>
            <a:r>
              <a:rPr lang="ru-RU" dirty="0" smtClean="0"/>
              <a:t>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424502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/>
              <a:t>Туризм является весомой отраслью в национальной экономике Черногории. </a:t>
            </a:r>
            <a:r>
              <a:rPr lang="ru-RU" dirty="0" smtClean="0"/>
              <a:t>По последним данным доля </a:t>
            </a:r>
            <a:r>
              <a:rPr lang="ru-RU" dirty="0"/>
              <a:t>туризма в ВВП Черногории составила 20,3 %, доля экспорта туристских услуг от общей стоимости экспорта страны – 46 %, а в сфере туризма (и сопряженных с туризмом отраслях) - </a:t>
            </a:r>
            <a:r>
              <a:rPr lang="ru-RU" dirty="0" smtClean="0"/>
              <a:t>занято 17,4 </a:t>
            </a:r>
            <a:r>
              <a:rPr lang="ru-RU" dirty="0"/>
              <a:t>% </a:t>
            </a:r>
            <a:r>
              <a:rPr lang="ru-RU" dirty="0" smtClean="0"/>
              <a:t>населения.</a:t>
            </a:r>
          </a:p>
          <a:p>
            <a:r>
              <a:rPr lang="ru-RU" dirty="0"/>
              <a:t>Туристский </a:t>
            </a:r>
            <a:r>
              <a:rPr lang="ru-RU" b="1" dirty="0"/>
              <a:t>экспорт</a:t>
            </a:r>
            <a:r>
              <a:rPr lang="ru-RU" dirty="0"/>
              <a:t> - </a:t>
            </a:r>
            <a:r>
              <a:rPr lang="ru-RU" b="1" dirty="0"/>
              <a:t>это</a:t>
            </a:r>
            <a:r>
              <a:rPr lang="ru-RU" dirty="0"/>
              <a:t> вывоз из страны </a:t>
            </a:r>
            <a:r>
              <a:rPr lang="ru-RU" b="1" dirty="0"/>
              <a:t>туристских</a:t>
            </a:r>
            <a:r>
              <a:rPr lang="ru-RU" dirty="0"/>
              <a:t> впечатлений, который сопровождается одновременным ввозом туристом денег в данную страну.</a:t>
            </a: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Общие сведения. Черногория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703696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/>
              <a:t>По данным Международного совета по туризму и путешествиям (</a:t>
            </a:r>
            <a:r>
              <a:rPr lang="ru-RU" dirty="0" err="1"/>
              <a:t>World</a:t>
            </a:r>
            <a:r>
              <a:rPr lang="ru-RU" dirty="0"/>
              <a:t> </a:t>
            </a:r>
            <a:r>
              <a:rPr lang="ru-RU" dirty="0" err="1"/>
              <a:t>Tourism</a:t>
            </a:r>
            <a:r>
              <a:rPr lang="ru-RU" dirty="0"/>
              <a:t> </a:t>
            </a:r>
            <a:r>
              <a:rPr lang="ru-RU" dirty="0" err="1"/>
              <a:t>and</a:t>
            </a:r>
            <a:r>
              <a:rPr lang="ru-RU" dirty="0"/>
              <a:t> </a:t>
            </a:r>
            <a:r>
              <a:rPr lang="ru-RU" dirty="0" err="1"/>
              <a:t>Travel</a:t>
            </a:r>
            <a:r>
              <a:rPr lang="ru-RU" dirty="0"/>
              <a:t> </a:t>
            </a:r>
            <a:r>
              <a:rPr lang="ru-RU" dirty="0" err="1"/>
              <a:t>Council</a:t>
            </a:r>
            <a:r>
              <a:rPr lang="ru-RU" dirty="0"/>
              <a:t>) на 2009 г. Черногория занимает:</a:t>
            </a:r>
          </a:p>
          <a:p>
            <a:r>
              <a:rPr lang="ru-RU" dirty="0"/>
              <a:t>· 10-е место в мире по росту капиталовложений, приходящихся на индустрию туризма и путешествий (2,3 %);</a:t>
            </a:r>
          </a:p>
          <a:p>
            <a:r>
              <a:rPr lang="ru-RU" dirty="0"/>
              <a:t>· 6-е место в мире по росту общего спроса туристской индустрии (7,6 %);</a:t>
            </a:r>
          </a:p>
          <a:p>
            <a:r>
              <a:rPr lang="ru-RU" dirty="0"/>
              <a:t>· 3-е место в мире по росту экспорта от туристов (10,7 </a:t>
            </a:r>
            <a:r>
              <a:rPr lang="ru-RU" dirty="0" smtClean="0"/>
              <a:t>%).</a:t>
            </a:r>
            <a:endParaRPr lang="ru-RU" dirty="0"/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Общие сведения. Черногория</a:t>
            </a:r>
          </a:p>
        </p:txBody>
      </p:sp>
    </p:spTree>
    <p:extLst>
      <p:ext uri="{BB962C8B-B14F-4D97-AF65-F5344CB8AC3E}">
        <p14:creationId xmlns:p14="http://schemas.microsoft.com/office/powerpoint/2010/main" val="21076063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В целом климатические условия Черногории благоприятствуют развитию </a:t>
            </a:r>
            <a:r>
              <a:rPr lang="ru-RU" dirty="0" smtClean="0"/>
              <a:t>туризма </a:t>
            </a:r>
            <a:r>
              <a:rPr lang="ru-RU" dirty="0"/>
              <a:t>на территории страны. Особенно благоприятными условиями для развития туризма являются:</a:t>
            </a:r>
          </a:p>
          <a:p>
            <a:r>
              <a:rPr lang="ru-RU" dirty="0" smtClean="0"/>
              <a:t>продолжительный </a:t>
            </a:r>
            <a:r>
              <a:rPr lang="ru-RU" dirty="0"/>
              <a:t>комфортный период;</a:t>
            </a:r>
          </a:p>
          <a:p>
            <a:r>
              <a:rPr lang="ru-RU" dirty="0" smtClean="0"/>
              <a:t>относительно </a:t>
            </a:r>
            <a:r>
              <a:rPr lang="ru-RU" dirty="0"/>
              <a:t>умеренный климат;</a:t>
            </a:r>
          </a:p>
          <a:p>
            <a:r>
              <a:rPr lang="ru-RU" dirty="0" smtClean="0"/>
              <a:t>большое </a:t>
            </a:r>
            <a:r>
              <a:rPr lang="ru-RU" dirty="0"/>
              <a:t>количество солнечных дней (240).</a:t>
            </a: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Общие сведения. Черногория</a:t>
            </a:r>
          </a:p>
        </p:txBody>
      </p:sp>
    </p:spTree>
    <p:extLst>
      <p:ext uri="{BB962C8B-B14F-4D97-AF65-F5344CB8AC3E}">
        <p14:creationId xmlns:p14="http://schemas.microsoft.com/office/powerpoint/2010/main" val="14824802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dirty="0"/>
              <a:t>Нетронутая природа, сравнимая с природой экзотических стран</a:t>
            </a:r>
          </a:p>
          <a:p>
            <a:r>
              <a:rPr lang="ru-RU" dirty="0"/>
              <a:t>Черногория провозглашена ЮНЕСКО экологически чистой территорией</a:t>
            </a:r>
          </a:p>
          <a:p>
            <a:r>
              <a:rPr lang="ru-RU" dirty="0"/>
              <a:t>Чистое Адриатическое побережье</a:t>
            </a:r>
          </a:p>
          <a:p>
            <a:r>
              <a:rPr lang="ru-RU" dirty="0"/>
              <a:t>Дружелюбное население</a:t>
            </a:r>
          </a:p>
          <a:p>
            <a:r>
              <a:rPr lang="ru-RU" dirty="0"/>
              <a:t>Недорогие авиабилеты</a:t>
            </a:r>
          </a:p>
          <a:p>
            <a:r>
              <a:rPr lang="ru-RU" dirty="0"/>
              <a:t>Самая приемлемая по цене страна на побережье Адриатики</a:t>
            </a:r>
          </a:p>
          <a:p>
            <a:r>
              <a:rPr lang="ru-RU" dirty="0" smtClean="0"/>
              <a:t>Пограничные </a:t>
            </a:r>
            <a:r>
              <a:rPr lang="ru-RU" dirty="0"/>
              <a:t>и таможенные процедуры максимально упрощены</a:t>
            </a: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Сильные стороны туризма в Черногории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791299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Сезонность</a:t>
            </a:r>
          </a:p>
          <a:p>
            <a:r>
              <a:rPr lang="ru-RU" dirty="0"/>
              <a:t>Отсутствие русскоговорящего персонала</a:t>
            </a:r>
          </a:p>
          <a:p>
            <a:r>
              <a:rPr lang="ru-RU" dirty="0"/>
              <a:t>Уровень сервиса в отелях в целом ниже, чем в Европе</a:t>
            </a:r>
          </a:p>
          <a:p>
            <a:r>
              <a:rPr lang="ru-RU" dirty="0"/>
              <a:t>Некоторые гостиницы прошли сертификацию на звездность, но многие по-прежнему сохранили «буквенную» сертификацию</a:t>
            </a:r>
          </a:p>
          <a:p>
            <a:r>
              <a:rPr lang="ru-RU" dirty="0" smtClean="0"/>
              <a:t>Узкая </a:t>
            </a:r>
            <a:r>
              <a:rPr lang="ru-RU" dirty="0"/>
              <a:t>продуктовая линия: в основном развиты туры на курорты</a:t>
            </a:r>
          </a:p>
          <a:p>
            <a:r>
              <a:rPr lang="ru-RU" dirty="0"/>
              <a:t>Индустрия развлечения </a:t>
            </a:r>
            <a:r>
              <a:rPr lang="ru-RU" dirty="0" smtClean="0"/>
              <a:t>ограничена. </a:t>
            </a: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Слабые </a:t>
            </a:r>
            <a:r>
              <a:rPr lang="ru-RU" dirty="0"/>
              <a:t>стороны туризма в Черногории</a:t>
            </a:r>
          </a:p>
        </p:txBody>
      </p:sp>
    </p:spTree>
    <p:extLst>
      <p:ext uri="{BB962C8B-B14F-4D97-AF65-F5344CB8AC3E}">
        <p14:creationId xmlns:p14="http://schemas.microsoft.com/office/powerpoint/2010/main" val="27536817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err="1">
                <a:hlinkClick r:id="rId2" tooltip="Бечичи"/>
              </a:rPr>
              <a:t>Бечичи</a:t>
            </a:r>
            <a:endParaRPr lang="ru-RU" dirty="0"/>
          </a:p>
          <a:p>
            <a:r>
              <a:rPr lang="ru-RU" dirty="0" err="1">
                <a:hlinkClick r:id="rId3" tooltip="Будва"/>
              </a:rPr>
              <a:t>Будва</a:t>
            </a:r>
            <a:endParaRPr lang="ru-RU" dirty="0"/>
          </a:p>
          <a:p>
            <a:r>
              <a:rPr lang="ru-RU" dirty="0" err="1">
                <a:hlinkClick r:id="rId4" tooltip="Герцег Нови"/>
              </a:rPr>
              <a:t>Герцег</a:t>
            </a:r>
            <a:r>
              <a:rPr lang="ru-RU" dirty="0">
                <a:hlinkClick r:id="rId4" tooltip="Герцег Нови"/>
              </a:rPr>
              <a:t> Нови</a:t>
            </a:r>
            <a:endParaRPr lang="ru-RU" dirty="0"/>
          </a:p>
          <a:p>
            <a:r>
              <a:rPr lang="ru-RU" dirty="0" err="1">
                <a:hlinkClick r:id="rId5" tooltip="Игало"/>
              </a:rPr>
              <a:t>Игало</a:t>
            </a:r>
            <a:endParaRPr lang="ru-RU" dirty="0"/>
          </a:p>
          <a:p>
            <a:r>
              <a:rPr lang="ru-RU" dirty="0" err="1">
                <a:hlinkClick r:id="rId6" tooltip="Котор"/>
              </a:rPr>
              <a:t>Котор</a:t>
            </a:r>
            <a:endParaRPr lang="ru-RU" dirty="0"/>
          </a:p>
          <a:p>
            <a:r>
              <a:rPr lang="ru-RU" dirty="0" err="1">
                <a:hlinkClick r:id="rId7" tooltip="Петровац"/>
              </a:rPr>
              <a:t>Петровац</a:t>
            </a:r>
            <a:endParaRPr lang="ru-RU" dirty="0"/>
          </a:p>
          <a:p>
            <a:r>
              <a:rPr lang="ru-RU" dirty="0">
                <a:hlinkClick r:id="rId8" tooltip="Рафаиловичи"/>
              </a:rPr>
              <a:t>Рафаиловичи</a:t>
            </a:r>
            <a:endParaRPr lang="ru-RU" dirty="0"/>
          </a:p>
          <a:p>
            <a:r>
              <a:rPr lang="ru-RU" dirty="0">
                <a:hlinkClick r:id="rId9" tooltip="Св. Стефан"/>
              </a:rPr>
              <a:t>Св. Стефан</a:t>
            </a:r>
            <a:endParaRPr lang="ru-RU" dirty="0"/>
          </a:p>
          <a:p>
            <a:r>
              <a:rPr lang="ru-RU" dirty="0" err="1">
                <a:hlinkClick r:id="rId10" tooltip="Ульцинь"/>
              </a:rPr>
              <a:t>Ульцинь</a:t>
            </a:r>
            <a:endParaRPr lang="ru-RU" dirty="0"/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Наиболее известные </a:t>
            </a:r>
            <a:r>
              <a:rPr lang="ru-RU" smtClean="0"/>
              <a:t>курорты Черногории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8004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вердый переплет">
  <a:themeElements>
    <a:clrScheme name="Твердый переплет">
      <a:dk1>
        <a:sysClr val="windowText" lastClr="000000"/>
      </a:dk1>
      <a:lt1>
        <a:sysClr val="window" lastClr="FFFFFF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9900"/>
      </a:hlink>
      <a:folHlink>
        <a:srgbClr val="B2B2B2"/>
      </a:folHlink>
    </a:clrScheme>
    <a:fontScheme name="Твердый переплет">
      <a:maj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궁서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Твердый переплет">
      <a:fillStyleLst>
        <a:solidFill>
          <a:schemeClr val="phClr"/>
        </a:solidFill>
        <a:solidFill>
          <a:schemeClr val="phClr">
            <a:tint val="68000"/>
            <a:shade val="94000"/>
            <a:satMod val="300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80000"/>
                <a:lumMod val="98000"/>
              </a:schemeClr>
            </a:gs>
            <a:gs pos="100000">
              <a:schemeClr val="phClr">
                <a:satMod val="130000"/>
              </a:schemeClr>
            </a:gs>
          </a:gsLst>
          <a:lin ang="5160000" scaled="0"/>
        </a:gradFill>
      </a:fillStyleLst>
      <a:lnStyleLst>
        <a:ln w="12700" cap="flat" cmpd="sng" algn="ctr">
          <a:solidFill>
            <a:schemeClr val="phClr">
              <a:shade val="90000"/>
              <a:lumMod val="90000"/>
            </a:schemeClr>
          </a:solidFill>
          <a:prstDash val="solid"/>
        </a:ln>
        <a:ln w="1905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12700" dir="5400000" rotWithShape="0">
              <a:srgbClr val="000000">
                <a:alpha val="1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6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400000"/>
            </a:lightRig>
          </a:scene3d>
          <a:sp3d>
            <a:bevelT w="25400" h="25400"/>
          </a:sp3d>
        </a:effectStyle>
      </a:effectStyleLst>
      <a:bgFillStyleLst>
        <a:solidFill>
          <a:schemeClr val="phClr">
            <a:tint val="96000"/>
            <a:lumMod val="11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3000"/>
                <a:shade val="20000"/>
              </a:schemeClr>
              <a:schemeClr val="phClr">
                <a:tint val="90000"/>
                <a:shade val="85000"/>
                <a:satMod val="115000"/>
              </a:schemeClr>
            </a:duotone>
          </a:blip>
          <a:tile tx="0" ty="0" sx="60000" sy="6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50000"/>
                <a:satMod val="340000"/>
                <a:lumMod val="40000"/>
              </a:schemeClr>
              <a:schemeClr val="phClr">
                <a:tint val="92000"/>
                <a:shade val="94000"/>
                <a:hueMod val="110000"/>
                <a:satMod val="236000"/>
                <a:lum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Hardcover</Template>
  <TotalTime>171</TotalTime>
  <Words>190</Words>
  <Application>Microsoft Office PowerPoint</Application>
  <PresentationFormat>Экран (4:3)</PresentationFormat>
  <Paragraphs>40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Твердый переплет</vt:lpstr>
      <vt:lpstr>Курортные ресурсы мира</vt:lpstr>
      <vt:lpstr>Общие сведения. Черногория</vt:lpstr>
      <vt:lpstr>Общие сведения. Черногория</vt:lpstr>
      <vt:lpstr>Общие сведения. Черногория</vt:lpstr>
      <vt:lpstr>Сильные стороны туризма в Черногории</vt:lpstr>
      <vt:lpstr>Слабые стороны туризма в Черногории</vt:lpstr>
      <vt:lpstr>Наиболее известные курорты Черногории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Курортные ресурсы мира</dc:title>
  <dc:creator>Наташа</dc:creator>
  <cp:lastModifiedBy>Наташа</cp:lastModifiedBy>
  <cp:revision>6</cp:revision>
  <dcterms:created xsi:type="dcterms:W3CDTF">2019-03-19T19:05:40Z</dcterms:created>
  <dcterms:modified xsi:type="dcterms:W3CDTF">2019-11-25T19:42:06Z</dcterms:modified>
</cp:coreProperties>
</file>