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A91-692C-4D3E-B62C-002D6B7E0F6F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9C4-3B08-44DE-A9F9-E123D3E9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A91-692C-4D3E-B62C-002D6B7E0F6F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9C4-3B08-44DE-A9F9-E123D3E9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A91-692C-4D3E-B62C-002D6B7E0F6F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9C4-3B08-44DE-A9F9-E123D3E9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A91-692C-4D3E-B62C-002D6B7E0F6F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9C4-3B08-44DE-A9F9-E123D3E9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A91-692C-4D3E-B62C-002D6B7E0F6F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9C4-3B08-44DE-A9F9-E123D3E9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A91-692C-4D3E-B62C-002D6B7E0F6F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9C4-3B08-44DE-A9F9-E123D3E9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A91-692C-4D3E-B62C-002D6B7E0F6F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9C4-3B08-44DE-A9F9-E123D3E9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A91-692C-4D3E-B62C-002D6B7E0F6F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9C4-3B08-44DE-A9F9-E123D3E9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A91-692C-4D3E-B62C-002D6B7E0F6F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9C4-3B08-44DE-A9F9-E123D3E9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A91-692C-4D3E-B62C-002D6B7E0F6F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9C4-3B08-44DE-A9F9-E123D3E9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A91-692C-4D3E-B62C-002D6B7E0F6F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9C4-3B08-44DE-A9F9-E123D3E9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B2A91-692C-4D3E-B62C-002D6B7E0F6F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2A9C4-3B08-44DE-A9F9-E123D3E9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581128"/>
            <a:ext cx="7772400" cy="1470025"/>
          </a:xfrm>
        </p:spPr>
        <p:txBody>
          <a:bodyPr/>
          <a:lstStyle/>
          <a:p>
            <a:r>
              <a:rPr lang="ru-RU" dirty="0" smtClean="0"/>
              <a:t>Практична робота 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solidFill>
                  <a:srgbClr val="FF0000"/>
                </a:solidFill>
              </a:rPr>
              <a:t>Основи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токсикології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Як зрозуміти, що в організмі накопичилося багато токсинів. Здоров'я -  Новини Рівного та області — Рівне Вечірнє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5400600" cy="3305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689788"/>
            <a:ext cx="91440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620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синтезу,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домішки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відходи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62063" algn="l"/>
              </a:tabLst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Умови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впливу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забруднювачі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навколишнього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середовища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повітря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води,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2063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ґрунту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харчових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продуктів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професійні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виробничі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токсиканти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побутові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токсиканти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шкідливі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звички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уподобання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(тютюн, алкоголь,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наркотичні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засоби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уражаючі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фактори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аварійного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катастрофічного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походження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бойові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отруйні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62063" algn="l"/>
              </a:tabLst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Агрегатний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стан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рідкі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газоподібні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тверді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62063" algn="l"/>
              </a:tabLst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Хімічний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склад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оксиди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кислоти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луги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важкі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метали,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альдегіди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спирти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нітрозоз'єднання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62063" algn="l"/>
              </a:tabLst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Дисперсний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стан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молекулярно-іонні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колоїдні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грубодисперсні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суспензії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емульсії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аерозолі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62063" algn="l"/>
              </a:tabLst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Рівень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токсичності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згідно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європейською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класифікацією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): практично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злегка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етанол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мало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(хлорид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натрію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сильно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фенобарбітал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надзвичайно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пікротоксин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супертоксичні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діоксин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62063" algn="l"/>
              </a:tabLst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Прояв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фізіологічні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психо-фізіологічні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цитогенетичні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мутагенні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тератогенні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канцерогенні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62063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впливу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психотропної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(наркотики: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кокаїн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бойові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отруючі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(зарин,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заман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нервово-паралітичної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карбофос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зарин);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шкірно-резорбтивної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дихлоретан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ртуть,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миш'як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загально-токсичної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ціаністий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водень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алкоголь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сурогати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задушливої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оксиди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азоту, фосген);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сльозоточивої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дратівної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хлорпікрин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бойові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отруйні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пари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сильних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кислот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лугів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62063" algn="l"/>
              </a:tabLst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Ознаки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вибіркової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токсичності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серцеві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токсиканти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викликають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порушення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серцевого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ритму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ураження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серцевого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м'яза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серцеві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глікозиди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барію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калію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нервові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токсиканти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викликають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психічні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порушення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паралічі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кому (наркотики,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фосфорорганічні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сполуки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алкоголь);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печінкові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отрути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викликають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ураження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печінки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отруйні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гриби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феноли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ниркові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отрути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викликають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ураження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нирок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сполуки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важких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металів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щавлева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кислота);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кров'яні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отрути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викликають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руйнування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змінюють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властивість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гемоглобіну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зв'язуватися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киснем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нітрити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миш'яковистий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водень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шлунково-кишкові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отрути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вражають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різні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відділи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шлунково-кишкового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тракту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сполуки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важких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металів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кислоти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луги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легеневі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отрути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вражають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легені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викликають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набряк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оксиди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азоту).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03648" y="4932912"/>
          <a:ext cx="6096000" cy="1925088"/>
        </p:xfrm>
        <a:graphic>
          <a:graphicData uri="http://schemas.openxmlformats.org/drawingml/2006/table">
            <a:tbl>
              <a:tblPr/>
              <a:tblGrid>
                <a:gridCol w="625669"/>
                <a:gridCol w="1131138"/>
                <a:gridCol w="1039407"/>
                <a:gridCol w="638954"/>
                <a:gridCol w="1406964"/>
                <a:gridCol w="1253868"/>
              </a:tblGrid>
              <a:tr h="181564">
                <a:tc>
                  <a:txBody>
                    <a:bodyPr/>
                    <a:lstStyle/>
                    <a:p>
                      <a:pPr marL="62230" marR="2921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Варіант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65810" marR="75882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Речовини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835" marR="2794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Варіант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47750" marR="96901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Речовини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973">
                <a:tc>
                  <a:txBody>
                    <a:bodyPr/>
                    <a:lstStyle/>
                    <a:p>
                      <a:pPr marL="7302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Бенз(а)пірен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Хром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2794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Залізо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Синильна</a:t>
                      </a:r>
                      <a:r>
                        <a:rPr lang="en-US" sz="1200" spc="-6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кислота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73">
                <a:tc>
                  <a:txBody>
                    <a:bodyPr/>
                    <a:lstStyle/>
                    <a:p>
                      <a:pPr marL="7302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Радон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Ртуть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2794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Діоксид</a:t>
                      </a:r>
                      <a:r>
                        <a:rPr lang="en-US" sz="1200" spc="-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азоту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Іприт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38">
                <a:tc>
                  <a:txBody>
                    <a:bodyPr/>
                    <a:lstStyle/>
                    <a:p>
                      <a:pPr marL="7302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Мідь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Нікель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2794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Алюміній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Фосген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73">
                <a:tc>
                  <a:txBody>
                    <a:bodyPr/>
                    <a:lstStyle/>
                    <a:p>
                      <a:pPr marL="7302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ДДТ</a:t>
                      </a:r>
                      <a:r>
                        <a:rPr lang="en-US" sz="1200" spc="-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пестицид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Свинець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2794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Олово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Вінілхлорид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73">
                <a:tc>
                  <a:txBody>
                    <a:bodyPr/>
                    <a:lstStyle/>
                    <a:p>
                      <a:pPr marL="7302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Ацетон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Стронцій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2794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Метан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Барій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73">
                <a:tc>
                  <a:txBody>
                    <a:bodyPr/>
                    <a:lstStyle/>
                    <a:p>
                      <a:pPr marL="7302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Кобальт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Аміак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2794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Йод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Хлороформ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05">
                <a:tc>
                  <a:txBody>
                    <a:bodyPr/>
                    <a:lstStyle/>
                    <a:p>
                      <a:pPr marL="7302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Цинк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Марганець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2794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Фосфор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Ванадій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73">
                <a:tc>
                  <a:txBody>
                    <a:bodyPr/>
                    <a:lstStyle/>
                    <a:p>
                      <a:pPr marL="7302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Діоксин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Фтор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2794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Сірководень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Бензол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70">
                <a:tc>
                  <a:txBody>
                    <a:bodyPr/>
                    <a:lstStyle/>
                    <a:p>
                      <a:pPr marL="7302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Миш’як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Діоксид</a:t>
                      </a:r>
                      <a:r>
                        <a:rPr lang="en-US" sz="1200" spc="-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сірки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2794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Чадний</a:t>
                      </a:r>
                      <a:r>
                        <a:rPr lang="en-US" sz="12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газ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Ацетилен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73">
                <a:tc>
                  <a:txBody>
                    <a:bodyPr/>
                    <a:lstStyle/>
                    <a:p>
                      <a:pPr marL="102235" marR="292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Кадмій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Хлор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2794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Нітрат</a:t>
                      </a:r>
                      <a:r>
                        <a:rPr lang="en-US" sz="1200" spc="-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натрію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Хлорацетофенон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304350"/>
            <a:ext cx="91440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</a:pP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Завдання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84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Охарактеризувати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хімічні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варіантом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(табл. 1),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відповідно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запропонованих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ознак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(1.1)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(1.2)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хімічна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формула; (1.3)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фізико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хімічні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властивості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(1.4)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джерела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потрапляння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навколишнє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середовище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(1.5)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використання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господарській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діяльності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промисловості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побуті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сільському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господарстві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 (1.6) шляхи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потрапляння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людини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(1.7)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механізми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токсичної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тварин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людину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тканини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процеси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організмі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критичні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наявність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прояву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специфічної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мутагенність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канцерогенність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тератогенність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 (1.8) прояви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гострого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отруєння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(1.9)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ознаки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хронічного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отруєння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(1.10)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нормування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(ГДК, ОБРВ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об'єктах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довкілля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 (1.11)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небезпеки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(1.12)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заходи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безпеки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84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Оформити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детальний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опис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хімічних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листах формату А4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робочому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зошиті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84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Захистити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роботу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відповісти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контрольні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питання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Варіанти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індивідуальних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завдань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</a:pP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Контрольні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питання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8400" algn="l"/>
              </a:tabLst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вивчає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токсикологія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8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відрізняються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поняття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токсикант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екотоксикант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ксенобіотик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суперекотоксикант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84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представляє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собою	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ксенобіотичний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профіль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	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навколишнього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середовища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8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Дайте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екотоксикантів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прямої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непрямої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змішаної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Наведіть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приклади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8400" algn="l"/>
              </a:tabLst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Охарактеризуйте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інтоксикації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організму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84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Наведіть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найпоширеніші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ознаки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класифікують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токсиканти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Техніка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71691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Загальні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правила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1.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Робочі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місця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утримувати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чистоті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, а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виконанні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роботи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дотримуватись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правил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техніки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безпеки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2.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Працювати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акуратно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турбуючись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про те,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щоб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вносити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забруднень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реактивів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використовуються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хіміко-токсикологічному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аналізі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3.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Прагнути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вивчати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якісні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реакції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інші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токсичні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хімічні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речовини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F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можливо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малими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кількостями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об’ємами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розчинів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користуючись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реакцій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переважно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предметними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скельцями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фарфоровими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пластинками, чашками та тиглями.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4.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проведенні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досліджень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пробірках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забороняється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нагрівання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вмісту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відкритому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полум’ї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газового пальника,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оскільки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цьому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можливий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викид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гарячої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рідини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ураженням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очей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шкіри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рук.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Нагрівання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пробірок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розчинами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проводити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водяній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бані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, направивши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отвір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пробірки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себе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інших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працюючих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постійно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перемішуючи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вміст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пробірки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шляхом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обережного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струшування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5.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Всі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роботи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F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речовинами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,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дії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яких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утворюються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шкідливі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організму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гази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неприємно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пахнучі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сполуки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проводити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витяжній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шафі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. Категорично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забороняється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працювати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вказаними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речовинами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робочому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місці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6.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запобігання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псування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каналізаційної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системи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лабораторії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розчини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кислот,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лугів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інших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агресивних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речовин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зливати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спеціально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відведений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цих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цілей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посуд.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Розчини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йодидів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сполуки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срібла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ртуті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слід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зливати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окремі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ємності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7.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перевіряти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роботу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газових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пальників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оскільки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несправності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приміщенні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лабораторії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можуть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нагромаджуватися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продукти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неповного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згорання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газу,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може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стати причиною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отруєння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працюючих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8.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робочому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місці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забороняється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тримати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особисті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речі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,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винятком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навчальних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посібників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робочого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зошиту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9.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Під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час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виконання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роботи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її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закінчення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стежити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за чистотою рук.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рекомендується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мити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спочатку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водою,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потім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– водою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милом.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10.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закінчення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роботи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погасити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газові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пальники,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вимити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поставити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місце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використаний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посуд,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реактиви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вимкнути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прилади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64264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Правила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роботи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токсичними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речовинами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біологічним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матеріалом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1.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роботі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сильнодіючими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речовинами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біологічним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матеріалом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слід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суворо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дотримуватись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заходів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особистої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профілактики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обережності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а)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торкатися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сильнодіючих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речовин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біологічного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матеріалу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незахищеними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руками;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б)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зберігати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приймати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їжу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воду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місцях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роботи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сильнодіючими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речовинами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біологічним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матеріалом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2.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роботі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концентрованими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кислотами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лугами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поводитися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ними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обережно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стежити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щоб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вони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потрапили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одяг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шкіру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3.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розведенні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концентрованої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сульфатної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кислоти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обережно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приливати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кислоту до води, а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навпаки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4. Луги,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знаходяться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в твердому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стані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калій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гідроксид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натрій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гідроксид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),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набирати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ємності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допомогою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пінцета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шпателя,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подрібнення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шматків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слід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проводити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спеціальних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захисних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окулярах,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оскільки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відлітаючі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шматочки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лугів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дуже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небезпечні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для очей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волосся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5.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Розбавлені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розчини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кислот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лугів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також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небезпечні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для очей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шкіри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тому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роботі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ними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поводитися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обережністю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6. 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біологічним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матеріалом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працювати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гумових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рукавичках.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роботи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використані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інструменти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рукавички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промити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продезинфікувати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. Руки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ретельно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вимити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милом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продезинфікувати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етанолом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Правила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роботи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пожежонебезпечними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речовинами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1.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Нагрівання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вогненебезпечних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речовин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органічні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розчинники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проводити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без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вогню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заздалегідь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нагрітій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водяній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іншій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бані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2.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Горючі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рідини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приливають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суміші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реагуючих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речовин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невеликої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ємкості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пробірки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колби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3. Демонтаж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приладів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яких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знаходяться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горючі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речовини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проводити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закінчення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роботи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вимкнених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газових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пальниках.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4.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Забороняється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зберігати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горючі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легкозаймисті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речовини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поблизу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вогню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сильно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нагрітих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електричних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приладів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5.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Деякі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гази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водень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ацетилен),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спирти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легко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киплячі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вуглеводні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(бензол,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гексан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), ацетон,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діетиловий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ефір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інші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речовини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можуть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утворювати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вибухові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суміші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повітрям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Працювати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такими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речовинами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включеній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витяжній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вентиляції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запобігання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зменшення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приміщенні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небезпечних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концентрацій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пари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газів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6.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Забороняється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виливати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відпрацьовані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горючі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рідини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каналізацію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!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слід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збирати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спеціальний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герметично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закритий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посуд.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982450"/>
            <a:ext cx="91440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Правила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роботи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електроприладами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1. Робота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лабораторії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повинна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проводитися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наявності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справного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обов’язково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заземленого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електроустаткування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приладів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2.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Всі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несправності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електроприладів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електромережі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іншого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устаткування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повинні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усуватися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тільки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відповідними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фахівцями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3.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Щоб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уникнути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нещасних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випадків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проведенні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досліджень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використанням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електроапаратури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фотоелектроколориметрів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.)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забороняється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ymbolMT"/>
                <a:cs typeface="Arial" pitchFamily="34" charset="0"/>
              </a:rPr>
              <a:t>а)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використовувати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прилади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пошкодженою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ізоляцією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проводки;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ymbolMT"/>
                <a:cs typeface="Arial" pitchFamily="34" charset="0"/>
              </a:rPr>
              <a:t>б)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залишати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прилади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включеними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без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нагляду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ymbolMT"/>
                <a:cs typeface="Arial" pitchFamily="34" charset="0"/>
              </a:rPr>
              <a:t>в)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включати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апаратуру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мережу, вольтаж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якої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відповідає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напрузі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необхідній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роботи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приладів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ymbolMT"/>
                <a:cs typeface="Arial" pitchFamily="34" charset="0"/>
              </a:rPr>
              <a:t>г)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замінювати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запобіжники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перегоріли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дротом;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ymbolMT"/>
                <a:cs typeface="Arial" pitchFamily="34" charset="0"/>
              </a:rPr>
              <a:t>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ymbolMT"/>
                <a:cs typeface="Arial" pitchFamily="34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працювати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незаземленими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приладами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4.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роботі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електроприладами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лабораторії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повинні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знаходитися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менше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двох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чоловік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312356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Ліквідація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пожежі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1.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разі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виникнення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пожежі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ymbolMT" charset="-120"/>
                <a:cs typeface="Arial" pitchFamily="34" charset="0"/>
              </a:rPr>
              <a:t>а)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негайно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вимкнути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газові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пальники,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електронагрівальні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прилади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вентиляцію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ymbolMT" charset="-120"/>
                <a:cs typeface="Arial" pitchFamily="34" charset="0"/>
              </a:rPr>
              <a:t>б)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винести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лабораторії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весь посуд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вогненебезпечними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речовинами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ymbolMT" charset="-120"/>
                <a:cs typeface="Arial" pitchFamily="34" charset="0"/>
              </a:rPr>
              <a:t>в)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викликати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пожежну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охорону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доповісти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про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це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керівнику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роботи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завідувачу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кафедри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ymbolMT" charset="-120"/>
                <a:cs typeface="Arial" pitchFamily="34" charset="0"/>
              </a:rPr>
              <a:t>г)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застосовувати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найефективніші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даного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випадку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засоби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пожежогасіння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2.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Полум’я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гасити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наступними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засобами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ymbolMT" charset="-120"/>
                <a:cs typeface="Arial" pitchFamily="34" charset="0"/>
              </a:rPr>
              <a:t>а)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загоряння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рідин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змішуються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водою (бензин,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петролейний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ефір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.)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вуглекислотними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порошковими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вогнегасниками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(ОВ),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піском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ковдрою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забороняється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застосовувати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воду;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ymbolMT" charset="-120"/>
                <a:cs typeface="Arial" pitchFamily="34" charset="0"/>
              </a:rPr>
              <a:t>б)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дроти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електроприлади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знаходяться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напругою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горять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–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знеструмити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гасити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допомогою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вуглекислотного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вогнегасника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(ОВ);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ymbolMT" charset="-120"/>
                <a:cs typeface="Arial" pitchFamily="34" charset="0"/>
              </a:rPr>
              <a:t>в)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дерев’яні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частини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горять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всіма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вогнегасними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засобами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SymbolMT" charset="-120"/>
                <a:cs typeface="Arial" pitchFamily="34" charset="0"/>
              </a:rPr>
              <a:t>г)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загорянні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одягу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працюючому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накрити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ділянку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горить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підручними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засобами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: рушником, халатом,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ковдрою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щільною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тканиною.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1012954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Надання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першої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допомоги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потерпілим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результаті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нещасних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випадків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1.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попаданні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шкіру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концентрованої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сульфатної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кислоти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її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обережно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витерти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сухою тканиною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ватно-марлевим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тампоном,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уражену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ділянку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промити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водою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розчином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натрій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гідрокарбонату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Інші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сильні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кислоти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акуратно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змиваються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водою,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потім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розчином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натрій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гідрокарбонату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2.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Розбавлені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кислоти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швидко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змивають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водою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ураженої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ділянки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чого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проводять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обробку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шкіри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очей 1%-вим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розчином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натрій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гідрокарбонату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потім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знову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водою.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3.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попаданні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шкіру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концентрованих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їдких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лугів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пошкоджене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місце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промивають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водою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нейтралізують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розведеною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оцтовою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борною кислотою.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4.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попаданні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очі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шкіру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розбавлених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розчинів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лугів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промивають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водою, 1%-вим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розчином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борної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кислоти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потім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знову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– водою.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5.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попаданні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шкіру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фенолу, брому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інших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подразнюючих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речовин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ушкоджене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місце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промити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органічним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розчинником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(спирт,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ефір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6.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опіках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уражену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ділянку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промивають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5-10%-вим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розчином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калій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перманганату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накладають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нього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тампон,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змочений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5%-вим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розчином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таніну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спеціальним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кремом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опіків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7.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Порізані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місця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слід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обробити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спиртовим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розчином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йоду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перев’язати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бинтом. Мити рану водою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знімати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кров,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згорнулася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забороняється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8.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всіх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випадках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отруєння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потерпілого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перш за все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вивести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винести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чисте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повітря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прибуття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лікаря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надати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допомогу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звільнити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потерпілого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тісного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одягу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необхідності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тепло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вкрити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9.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ураженні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електричним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струмом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вимкнути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рубильник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видалити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запобіжник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віднести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потерпілого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місця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ураження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покласти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рівне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місце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звільнити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поясу,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дати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понюхати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розчин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амоніаку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забезпечити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потерпілому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повний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спокій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10.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надання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потерпілому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першої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допомоги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його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терміново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направити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лікарні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NewRomanPSMT" charset="-128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328151"/>
            <a:ext cx="9144000" cy="62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Практична робота № 1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Тема: КЛАСИФІКАЦІЯ ТА ХАРАКТЕРИСТИКА ОСНОВНИХ ГРУП ЕКОТОКСИКАНТІВ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ознайомитись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головними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представниками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ксенобіотиків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ознаками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токсикологічну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оцінку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найпоширенішим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навколишнім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середовищі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токсикантам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71575" algn="l"/>
              </a:tabLst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Основні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поняття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Найважливішою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характеристикою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хімічних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позиції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екотоксикології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є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екотоксична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небезпека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потенційна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здатність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конкретних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умовах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викликати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ушкодження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біологічних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потраплянні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навколишнє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середовище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Токсикометрія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грец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toxicon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отрута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metreo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виміряю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сукупність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методів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прийомів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досліджень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кількісної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оцінки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токсичності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й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небезпеки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шкідливих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Токсикант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окремий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комплексний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чинник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притаманними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лише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йому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фізичними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хімічними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фізико-хімічними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медико-біологічними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властивостями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який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здатний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викликати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патологічні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зміни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попаданні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окремий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аж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розвитку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незворотних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уражень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порушення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функціонування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екологiчних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цілому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Теоретично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існує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позбавлених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токсичності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умовах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обов'язково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виявляється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біологічний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об'єкт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реагує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хімічної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окремих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дозах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пошкодженням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порушенням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функцій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взагалі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загибеллю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Екологічна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токсикологія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наука, яка структурно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вивчає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шляхи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надходження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міграцію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токсикантів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довкіллі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закономірності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впливу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світ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живої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природи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визначає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характер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змін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організмах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екосистемному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рівні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Об’єкт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дослідження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екологічної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токсикології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екотоксикант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реалізує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свою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навколишнє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природне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середовище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через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вплив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різні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таксономічні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групи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організмів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Суперекотоксиканти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хімічні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сполуки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навіть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невеликій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кількості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володіють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високою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персистентністю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кумуляцією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можуть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спричиняти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мутагенну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тератогенну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канцерогенну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Часто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токсикології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використовують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термін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ксенобіотик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грец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іноземець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») –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чужорідна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біосфери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хімічна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природно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синтезується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асимілюватись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організмами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внаслідок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чого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бере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участь у природному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кругообігу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 тому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вільно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накопичується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компонентах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довкілля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пластмаси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препарати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побутової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хімії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промислові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учасні ентеросорбенти для Вашого здоров'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20688"/>
            <a:ext cx="5433467" cy="5001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-64264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забруднювачі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лікарські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засоби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пестициди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Сукупність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чужорідних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містяться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навколишньому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середовищі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воді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ґрунтах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повітрі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організмах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(агрегатному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дозволяє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активно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вступати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хімічні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фізико-хімічні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взаємодії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біологічними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об'єктами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екосистем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складають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ксенобіотічний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профіль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біогеоценозу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Екотоксиканти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можуть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спричиняти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пряму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токсичну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непряму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опосередковану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прямою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дією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розуміють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безпосереднє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ураження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організмів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певної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декількох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популяцій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екотоксикантами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сукупністю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відповідного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ксенобіотічного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профілю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середовища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Опосередкована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токсикантів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проявляється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зазвичай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внаслідок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ксенобіотічного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профілю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біотичні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абіотичні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елементи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коли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умови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ресурси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середовища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перестають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бути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оптимальними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існування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популяції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зазначити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більшість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токсикантів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здатні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спричиняти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одночасно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пряму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так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опосередковану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 такому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випадку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характеризують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токсиканти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змішаної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інтоксикації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виділяють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періоди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(1) контакту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71575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прихований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(3)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загострення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(4)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період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одужання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Залежно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тривалості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взаємодії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хімічної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інтоксикації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можуть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бути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гострими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хронічними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Гострою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називається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інтоксикація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розвивається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одноразової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повторної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протягом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обмеженого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періоду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часу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зазвичай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більше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Гострі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отруєння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характеризуються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надходженням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отрути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порівняно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великих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кількостях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аваріях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помилковому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прийомі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всередину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розбризкуванні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яскравими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клінічними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проявами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безпосередньо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момент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надходження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через невеликий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звичайно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більше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декількох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годин)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прихований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латентний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період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Хронічні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отруєння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виникають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поступово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тривалій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отрут,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проникають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відносно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невеликих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кількостях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дозами через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проміжки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хаотично.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71575" algn="l"/>
              </a:tabLst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Класифікація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токсикантів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відомо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тисячі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хімічних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класифікувати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наступними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принципами: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71575" algn="l"/>
              </a:tabLst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Походження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(а)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токсиканти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природного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походження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біологічні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бактеріальні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рослинні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отрути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отрути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тваринного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походження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неорганічні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сполуки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(метали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складі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руд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мінералів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оксиди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сірки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галогени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сірководень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вулканічній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активності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монооксид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діоксид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вуглецю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оксиди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сірки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азоту, сажа –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лісових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органічні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сполуки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небіологічного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походження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пірен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бенз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(а)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пірен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джерелами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поклади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вугілля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нафти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вулканічна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діяльність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 (б)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синтетичні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токсиканти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пестициди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діоксини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Спосіб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використання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людиною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інгредієнти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хімічного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синтезу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спеціальних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виробництв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пестициди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косметика;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харчові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добавки;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палива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мастила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розчинники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барвники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клеї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побічні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продукти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хімічного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2622</Words>
  <Application>Microsoft Office PowerPoint</Application>
  <PresentationFormat>Экран (4:3)</PresentationFormat>
  <Paragraphs>176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Практична робота 1</vt:lpstr>
      <vt:lpstr>Техніка безпеки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Практична робота 1</dc:title>
  <dc:creator>Руслан Аминов</dc:creator>
  <cp:lastModifiedBy>Руслан Аминов</cp:lastModifiedBy>
  <cp:revision>3</cp:revision>
  <dcterms:created xsi:type="dcterms:W3CDTF">2022-09-01T17:45:38Z</dcterms:created>
  <dcterms:modified xsi:type="dcterms:W3CDTF">2022-09-01T18:22:24Z</dcterms:modified>
</cp:coreProperties>
</file>