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7"/>
  </p:notesMasterIdLst>
  <p:sldIdLst>
    <p:sldId id="357" r:id="rId2"/>
    <p:sldId id="356" r:id="rId3"/>
    <p:sldId id="633" r:id="rId4"/>
    <p:sldId id="636" r:id="rId5"/>
    <p:sldId id="389" r:id="rId6"/>
    <p:sldId id="641" r:id="rId7"/>
    <p:sldId id="634" r:id="rId8"/>
    <p:sldId id="637" r:id="rId9"/>
    <p:sldId id="363" r:id="rId10"/>
    <p:sldId id="362" r:id="rId11"/>
    <p:sldId id="364" r:id="rId12"/>
    <p:sldId id="365" r:id="rId13"/>
    <p:sldId id="382" r:id="rId14"/>
    <p:sldId id="383" r:id="rId15"/>
    <p:sldId id="384" r:id="rId16"/>
    <p:sldId id="638" r:id="rId17"/>
    <p:sldId id="259" r:id="rId18"/>
    <p:sldId id="260" r:id="rId19"/>
    <p:sldId id="261" r:id="rId20"/>
    <p:sldId id="635" r:id="rId21"/>
    <p:sldId id="639" r:id="rId22"/>
    <p:sldId id="640" r:id="rId23"/>
    <p:sldId id="631" r:id="rId24"/>
    <p:sldId id="632" r:id="rId25"/>
    <p:sldId id="35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Гришун" initials="АГ" lastIdx="1" clrIdx="0">
    <p:extLst>
      <p:ext uri="{19B8F6BF-5375-455C-9EA6-DF929625EA0E}">
        <p15:presenceInfo xmlns:p15="http://schemas.microsoft.com/office/powerpoint/2012/main" userId="7d2849c6d166c4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76"/>
    <a:srgbClr val="26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4" y="54"/>
      </p:cViewPr>
      <p:guideLst>
        <p:guide orient="horz" pos="379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4A-58AD-44BD-8243-13DD9445D718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F16A-5DA7-497E-959C-AE03A4628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7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9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205240088?app_id=1229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6gYHQ_fvGQ?feature=oembed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zXeMcmAgQk?start=35&amp;feature=oembed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smartrural21.eu/wp-content/uploads/9.-Kulno-Keskula_Virtsu-Estonia.pdf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smartrural21.eu/villages/virtsu_e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martrural21.eu/villages/sollstedt_de/" TargetMode="External"/><Relationship Id="rId5" Type="http://schemas.openxmlformats.org/officeDocument/2006/relationships/hyperlink" Target="https://www.smartrural21.eu/wp-content/uploads/Lutz_Kubitschke_empirica-1.pdf" TargetMode="External"/><Relationship Id="rId4" Type="http://schemas.openxmlformats.org/officeDocument/2006/relationships/hyperlink" Target="https://www.smartrural21.eu/wp-content/uploads/Virtsu_Strategy-Highlight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2" y="-21022"/>
            <a:ext cx="5041829" cy="6916344"/>
          </a:xfrm>
          <a:prstGeom prst="rect">
            <a:avLst/>
          </a:prstGeom>
          <a:solidFill>
            <a:srgbClr val="002176"/>
          </a:solidFill>
        </p:spPr>
      </p:pic>
      <p:sp>
        <p:nvSpPr>
          <p:cNvPr id="13" name="TextBox 12"/>
          <p:cNvSpPr txBox="1"/>
          <p:nvPr/>
        </p:nvSpPr>
        <p:spPr>
          <a:xfrm>
            <a:off x="9961626" y="423308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54" y="206138"/>
            <a:ext cx="1180997" cy="252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96" y="0"/>
            <a:ext cx="3794574" cy="8466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683" y="1429850"/>
            <a:ext cx="499710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Практичне заняття 3. </a:t>
            </a:r>
            <a:r>
              <a:rPr lang="uk-UA" sz="24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Розвиток українського органічного виробництва: реалії сьогодення та європейські практики.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Викладач: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Венгенрська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Наталя 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С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ергіївна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, к.е.н., доцент 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32" y="5275953"/>
            <a:ext cx="695391" cy="1569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633" y="5305396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6" y="5617753"/>
            <a:ext cx="1059463" cy="105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00" y="5002791"/>
            <a:ext cx="1130764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8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Villa Lena Foundation">
            <a:hlinkClick r:id="" action="ppaction://media"/>
            <a:extLst>
              <a:ext uri="{FF2B5EF4-FFF2-40B4-BE49-F238E27FC236}">
                <a16:creationId xmlns:a16="http://schemas.microsoft.com/office/drawing/2014/main" id="{3109B101-2696-B68E-9FAF-41B692BA36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A02DA-1084-7311-D793-F84687679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95" r="1094"/>
          <a:stretch/>
        </p:blipFill>
        <p:spPr>
          <a:xfrm>
            <a:off x="0" y="644507"/>
            <a:ext cx="12058650" cy="5327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B5317-4A7B-8CBC-FE35-C4B618606809}"/>
              </a:ext>
            </a:extLst>
          </p:cNvPr>
          <p:cNvSpPr txBox="1"/>
          <p:nvPr/>
        </p:nvSpPr>
        <p:spPr>
          <a:xfrm>
            <a:off x="232172" y="627278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https://www.villa-lena.it/journal/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7BB498E0-D824-41B1-4DB1-A61ACEE1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43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A6A431-99F0-9CDE-2966-0F3ECCD48FFF}"/>
              </a:ext>
            </a:extLst>
          </p:cNvPr>
          <p:cNvSpPr txBox="1"/>
          <p:nvPr/>
        </p:nvSpPr>
        <p:spPr>
          <a:xfrm>
            <a:off x="416886" y="278064"/>
            <a:ext cx="83985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176"/>
                </a:solidFill>
              </a:rPr>
              <a:t>Inside Villa Lena: an art retreat and hotel </a:t>
            </a:r>
            <a:endParaRPr lang="uk-UA" sz="2800" b="1" dirty="0">
              <a:solidFill>
                <a:srgbClr val="002176"/>
              </a:solidFill>
            </a:endParaRPr>
          </a:p>
          <a:p>
            <a:r>
              <a:rPr lang="en-US" sz="2800" b="1" dirty="0">
                <a:solidFill>
                  <a:srgbClr val="002176"/>
                </a:solidFill>
              </a:rPr>
              <a:t>in the Tuscan hills</a:t>
            </a:r>
            <a:endParaRPr lang="ru-RU" sz="2800" b="1" dirty="0">
              <a:solidFill>
                <a:srgbClr val="00217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64962-92F2-8C2D-F496-120ECAF5C01F}"/>
              </a:ext>
            </a:extLst>
          </p:cNvPr>
          <p:cNvSpPr txBox="1"/>
          <p:nvPr/>
        </p:nvSpPr>
        <p:spPr>
          <a:xfrm>
            <a:off x="688421" y="1187227"/>
            <a:ext cx="9029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Всередині </a:t>
            </a:r>
            <a:r>
              <a:rPr lang="uk-UA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Villa</a:t>
            </a:r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Lena</a:t>
            </a:r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мистецький відпочинок і готель на пагорбах Тоскани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244D2-1560-E13E-4438-71781E08FF1D}"/>
              </a:ext>
            </a:extLst>
          </p:cNvPr>
          <p:cNvSpPr txBox="1"/>
          <p:nvPr/>
        </p:nvSpPr>
        <p:spPr>
          <a:xfrm>
            <a:off x="781976" y="1659516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2529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Розкішні номери, ресторан «від ферми до столу» та власна мистецька фундація роблять віллу Лена одним із найцікавіших і найкрасивіших місць для відвідування в Італії, захованих серед пагорбів Тоскани.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Всередині вілли Лена | Помідори та інші продукти, вирощені в маєтку в Тоскані, Італія">
            <a:extLst>
              <a:ext uri="{FF2B5EF4-FFF2-40B4-BE49-F238E27FC236}">
                <a16:creationId xmlns:a16="http://schemas.microsoft.com/office/drawing/2014/main" id="{5DE083C5-57F8-02F6-69B1-72A64E30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29" y="208319"/>
            <a:ext cx="2176795" cy="29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середині Villa Lena: мистецький відпочинок і готель на пагорбах Тоскани | Стіл, накритий перед цегляною стіною для заходу на віллі Лена">
            <a:extLst>
              <a:ext uri="{FF2B5EF4-FFF2-40B4-BE49-F238E27FC236}">
                <a16:creationId xmlns:a16="http://schemas.microsoft.com/office/drawing/2014/main" id="{37569ABD-126F-8606-B2D2-79D2CE08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93" y="2681453"/>
            <a:ext cx="2356247" cy="29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середині Villa Lena: мистецький відпочинок і готель на пагорбах Тоскани | Одна зі студій, доступних для постійних художників на віллі Лена">
            <a:extLst>
              <a:ext uri="{FF2B5EF4-FFF2-40B4-BE49-F238E27FC236}">
                <a16:creationId xmlns:a16="http://schemas.microsoft.com/office/drawing/2014/main" id="{7FDC2C30-33F3-DF06-BE14-D5BFA03B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1" y="3045578"/>
            <a:ext cx="4417964" cy="29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5C95A-1F01-C3D6-D2C4-D87AFE563F67}"/>
              </a:ext>
            </a:extLst>
          </p:cNvPr>
          <p:cNvSpPr txBox="1"/>
          <p:nvPr/>
        </p:nvSpPr>
        <p:spPr>
          <a:xfrm>
            <a:off x="176213" y="6202009"/>
            <a:ext cx="7888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https://roadbook.com/travel/inside-villa-lena-an-art-retreat-and-hotel-in-the-tuscan-hills/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98D8085-E68A-A6B7-7FFB-947DABD8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5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Хороший Вульксфельде">
            <a:extLst>
              <a:ext uri="{FF2B5EF4-FFF2-40B4-BE49-F238E27FC236}">
                <a16:creationId xmlns:a16="http://schemas.microsoft.com/office/drawing/2014/main" id="{FC57C9C2-F1F0-C0DD-A100-18D75A3A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" y="-135978"/>
            <a:ext cx="28575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льтимедиа в Интернете 1" title="Das Gut Wulksfelde vor den Toren Hamburgs - unser offizieller Imagefilm">
            <a:hlinkClick r:id="" action="ppaction://media"/>
            <a:extLst>
              <a:ext uri="{FF2B5EF4-FFF2-40B4-BE49-F238E27FC236}">
                <a16:creationId xmlns:a16="http://schemas.microsoft.com/office/drawing/2014/main" id="{3118D76E-C666-7D2A-E15F-220EC12EE7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5963" y="1132408"/>
            <a:ext cx="9093200" cy="5137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66652-5E3D-80BE-1CC1-BA7664B84469}"/>
              </a:ext>
            </a:extLst>
          </p:cNvPr>
          <p:cNvSpPr txBox="1"/>
          <p:nvPr/>
        </p:nvSpPr>
        <p:spPr>
          <a:xfrm>
            <a:off x="3240884" y="218590"/>
            <a:ext cx="895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Das Gut Wulksfelde vor den Toren Hamburgs - unser offizieller Imagefilm</a:t>
            </a:r>
            <a:endParaRPr lang="de-DE" b="1" i="0" dirty="0">
              <a:solidFill>
                <a:srgbClr val="0F0F0F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37683-7018-6C69-B502-4A3B1F3700C9}"/>
              </a:ext>
            </a:extLst>
          </p:cNvPr>
          <p:cNvSpPr txBox="1"/>
          <p:nvPr/>
        </p:nvSpPr>
        <p:spPr>
          <a:xfrm>
            <a:off x="3240884" y="58792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https://www.gut-wulksfelde.de/</a:t>
            </a: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B3AEA5B2-529D-96C8-50ED-05A640A7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еселий млин">
            <a:extLst>
              <a:ext uri="{FF2B5EF4-FFF2-40B4-BE49-F238E27FC236}">
                <a16:creationId xmlns:a16="http://schemas.microsoft.com/office/drawing/2014/main" id="{A3654F02-F607-0E45-63DA-B84A9C5B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7" y="-390525"/>
            <a:ext cx="2662237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43A16-596B-F8CD-29FD-21728D33FD09}"/>
              </a:ext>
            </a:extLst>
          </p:cNvPr>
          <p:cNvSpPr txBox="1"/>
          <p:nvPr/>
        </p:nvSpPr>
        <p:spPr>
          <a:xfrm>
            <a:off x="3368279" y="940593"/>
            <a:ext cx="630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Merry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— це сімейна органічна ферма та млин, розташована в графстві Лаос, Ірландія.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D0A3F-C26F-7028-D0B0-ED5C9BE24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42" r="12578" b="18652"/>
          <a:stretch/>
        </p:blipFill>
        <p:spPr>
          <a:xfrm>
            <a:off x="1000124" y="1800225"/>
            <a:ext cx="10658475" cy="3843338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D2BCE781-51F1-9116-71F7-5AE5687D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153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еселий млин">
            <a:extLst>
              <a:ext uri="{FF2B5EF4-FFF2-40B4-BE49-F238E27FC236}">
                <a16:creationId xmlns:a16="http://schemas.microsoft.com/office/drawing/2014/main" id="{A3654F02-F607-0E45-63DA-B84A9C5B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7" y="-390525"/>
            <a:ext cx="2662237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льтимедиа в Интернете 1" title="The Merry Mill X Stripe">
            <a:hlinkClick r:id="" action="ppaction://media"/>
            <a:extLst>
              <a:ext uri="{FF2B5EF4-FFF2-40B4-BE49-F238E27FC236}">
                <a16:creationId xmlns:a16="http://schemas.microsoft.com/office/drawing/2014/main" id="{9B8E6875-C791-5D17-0220-61C811A30B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83244" y="383381"/>
            <a:ext cx="9381681" cy="5300662"/>
          </a:xfrm>
          <a:prstGeom prst="rect">
            <a:avLst/>
          </a:prstGeom>
        </p:spPr>
      </p:pic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9A773CF7-3381-1E82-E47A-4F19543F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3.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 думати глобально та діяти локально?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260717" y="1516691"/>
            <a:ext cx="664699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ознайомлюються з Цілями сталого розвитку.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Діліться на три групи в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Кожна група представляє ідею бізнесу в певній українській громаді, використовуючи напрацювання із Завдання 1 та 2. 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Представлена ідея повинна відповісти на питання: на які з цілей сталого розвитку зорієнтована кожна бізнес-модель та яким чином вона змінює поточну ситуацію в локальному та глобальному вимірах? Яким чином </a:t>
            </a:r>
            <a:r>
              <a:rPr lang="uk-UA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бізнес-моделі сприятиме післявоєнному відновленню України? 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Групи презентують власні думки та обговорюють. 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10 хвилин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Джерела для роботи: слайд 17-19.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137;p44" descr="Think global, act locally">
            <a:extLst>
              <a:ext uri="{FF2B5EF4-FFF2-40B4-BE49-F238E27FC236}">
                <a16:creationId xmlns:a16="http://schemas.microsoft.com/office/drawing/2014/main" id="{990C3771-E6FF-F49E-F231-D190233A53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738" y="3028951"/>
            <a:ext cx="2709931" cy="1042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95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3"/>
          <p:cNvSpPr/>
          <p:nvPr/>
        </p:nvSpPr>
        <p:spPr>
          <a:xfrm>
            <a:off x="336121" y="1311165"/>
            <a:ext cx="4783746" cy="2117835"/>
          </a:xfrm>
          <a:prstGeom prst="rect">
            <a:avLst/>
          </a:prstGeom>
          <a:solidFill>
            <a:schemeClr val="dk1">
              <a:alpha val="1725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3"/>
          <p:cNvSpPr/>
          <p:nvPr/>
        </p:nvSpPr>
        <p:spPr>
          <a:xfrm>
            <a:off x="5759879" y="1857833"/>
            <a:ext cx="6096000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Наприклад: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Ціль 12. Забезпечення переходу до раціональних моделей споживання і виробництва</a:t>
            </a:r>
            <a:endParaRPr sz="1400" b="0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Проєкт забезпечить отримання відповідної інформації та відомості про сталий розвиток і спосіб життя в гармонії з природою для школярів та студентів, які позиціонують себе як лідери-змін щодо раціональних моделей споживання і виробництва.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…………………………..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3"/>
          <p:cNvSpPr/>
          <p:nvPr/>
        </p:nvSpPr>
        <p:spPr>
          <a:xfrm>
            <a:off x="5759879" y="288213"/>
            <a:ext cx="592783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досягнення яких цілей сталого розвитку зорієнтований </a:t>
            </a:r>
            <a:r>
              <a:rPr lang="uk-UA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проєкт</a:t>
            </a: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бізнес-моделі? Перерахуйте та обґрунтуйте. 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3" descr="горизонт си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3446" y="5265682"/>
            <a:ext cx="59309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3" descr="17 цілей сталого розвитку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000" y="1607112"/>
            <a:ext cx="4922801" cy="3643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4"/>
          <p:cNvSpPr/>
          <p:nvPr/>
        </p:nvSpPr>
        <p:spPr>
          <a:xfrm>
            <a:off x="273269" y="331075"/>
            <a:ext cx="4783746" cy="2117835"/>
          </a:xfrm>
          <a:prstGeom prst="rect">
            <a:avLst/>
          </a:prstGeom>
          <a:solidFill>
            <a:schemeClr val="dk1">
              <a:alpha val="1725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4"/>
          <p:cNvSpPr/>
          <p:nvPr/>
        </p:nvSpPr>
        <p:spPr>
          <a:xfrm>
            <a:off x="5613753" y="2227707"/>
            <a:ext cx="60960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Локальний рівень:</a:t>
            </a:r>
            <a:r>
              <a:rPr lang="uk-U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…………………………..</a:t>
            </a:r>
            <a:endParaRPr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Глобальний рівень:</a:t>
            </a:r>
            <a:r>
              <a:rPr lang="uk-U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…………………………..</a:t>
            </a:r>
            <a:endParaRPr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4"/>
          <p:cNvSpPr/>
          <p:nvPr/>
        </p:nvSpPr>
        <p:spPr>
          <a:xfrm>
            <a:off x="5819738" y="473295"/>
            <a:ext cx="568403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Яким чином </a:t>
            </a:r>
            <a:r>
              <a:rPr lang="uk-UA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проєкт</a:t>
            </a: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змінить поточну ситуацію в локальному та глобальному вимірах?</a:t>
            </a:r>
            <a:endParaRPr dirty="0"/>
          </a:p>
        </p:txBody>
      </p:sp>
      <p:pic>
        <p:nvPicPr>
          <p:cNvPr id="134" name="Google Shape;134;p44" descr="горизонт си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3446" y="5265682"/>
            <a:ext cx="59309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4" descr="17 цілей сталого розвитку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142" y="3506928"/>
            <a:ext cx="4614873" cy="22803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4"/>
          <p:cNvSpPr txBox="1"/>
          <p:nvPr/>
        </p:nvSpPr>
        <p:spPr>
          <a:xfrm>
            <a:off x="-381667" y="2889407"/>
            <a:ext cx="609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Думай глобально - дій локально.</a:t>
            </a:r>
            <a:endParaRPr/>
          </a:p>
        </p:txBody>
      </p:sp>
      <p:pic>
        <p:nvPicPr>
          <p:cNvPr id="137" name="Google Shape;137;p44" descr="Think global, act local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820" y="773332"/>
            <a:ext cx="4271962" cy="217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5"/>
          <p:cNvSpPr/>
          <p:nvPr/>
        </p:nvSpPr>
        <p:spPr>
          <a:xfrm>
            <a:off x="273269" y="687260"/>
            <a:ext cx="5241706" cy="2455990"/>
          </a:xfrm>
          <a:prstGeom prst="rect">
            <a:avLst/>
          </a:prstGeom>
          <a:solidFill>
            <a:schemeClr val="dk1">
              <a:alpha val="1725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5"/>
          <p:cNvSpPr/>
          <p:nvPr/>
        </p:nvSpPr>
        <p:spPr>
          <a:xfrm>
            <a:off x="5822731" y="1531363"/>
            <a:ext cx="60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uk-UA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…………………………..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5"/>
          <p:cNvSpPr/>
          <p:nvPr/>
        </p:nvSpPr>
        <p:spPr>
          <a:xfrm>
            <a:off x="5990896" y="331075"/>
            <a:ext cx="592783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Яким чином </a:t>
            </a:r>
            <a:r>
              <a:rPr lang="uk-UA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проєкт</a:t>
            </a: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бізнес-моделі сприятиме післявоєнному відновленню України?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45" descr="горизонт си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3446" y="5265682"/>
            <a:ext cx="59309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976" y="1115885"/>
            <a:ext cx="5584824" cy="312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3"/>
          <p:cNvSpPr/>
          <p:nvPr/>
        </p:nvSpPr>
        <p:spPr>
          <a:xfrm>
            <a:off x="4361815" y="2337053"/>
            <a:ext cx="6842760" cy="8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8883" y="1199116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73020" y="997420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Стратегії розумних сіл країн ЄС та розумне органічне сільське господарство.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/>
          <p:nvPr/>
        </p:nvSpPr>
        <p:spPr>
          <a:xfrm>
            <a:off x="4224655" y="2181869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uk-UA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Органічне виробництво та практика диверсифікації діяльності європейських органічних ферм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3D6172-88DF-023C-C5EA-27253E59D485}"/>
              </a:ext>
            </a:extLst>
          </p:cNvPr>
          <p:cNvSpPr/>
          <p:nvPr/>
        </p:nvSpPr>
        <p:spPr>
          <a:xfrm>
            <a:off x="4384357" y="365462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4EB4D6-EAED-1E10-2F70-CF48D3E25484}"/>
              </a:ext>
            </a:extLst>
          </p:cNvPr>
          <p:cNvSpPr/>
          <p:nvPr/>
        </p:nvSpPr>
        <p:spPr>
          <a:xfrm>
            <a:off x="4024841" y="3498497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Роль органічних кооперативів,  кластерів та цифрових мереж сільського розвитку в умовах післявоєнної відбудови.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D6884D-CF7E-D2DE-763E-1FAD001A655A}"/>
              </a:ext>
            </a:extLst>
          </p:cNvPr>
          <p:cNvSpPr/>
          <p:nvPr/>
        </p:nvSpPr>
        <p:spPr>
          <a:xfrm>
            <a:off x="5436870" y="481288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13F19AE-4BAB-85BE-653E-14D129D43ACD}"/>
              </a:ext>
            </a:extLst>
          </p:cNvPr>
          <p:cNvSpPr/>
          <p:nvPr/>
        </p:nvSpPr>
        <p:spPr>
          <a:xfrm>
            <a:off x="5077354" y="4656757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Географічні зазначення та регіональні бренди продукції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16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3D6172-88DF-023C-C5EA-27253E59D485}"/>
              </a:ext>
            </a:extLst>
          </p:cNvPr>
          <p:cNvSpPr/>
          <p:nvPr/>
        </p:nvSpPr>
        <p:spPr>
          <a:xfrm>
            <a:off x="3884295" y="2807045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4EB4D6-EAED-1E10-2F70-CF48D3E25484}"/>
              </a:ext>
            </a:extLst>
          </p:cNvPr>
          <p:cNvSpPr/>
          <p:nvPr/>
        </p:nvSpPr>
        <p:spPr>
          <a:xfrm>
            <a:off x="3524779" y="265091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Роль органічних кооперативів,  кластерів та цифрових мереж сільського розвитку в умовах післявоєнної відбудови.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24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4.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Кластери, кооперативи та мережі….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080322" y="1726335"/>
            <a:ext cx="40156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Поясність як ви розумієте поняття: 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Кооператив  - …. це 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 - це …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Мережа  - це …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95ABE-FC2D-F8FF-397B-4DD8ADD17815}"/>
              </a:ext>
            </a:extLst>
          </p:cNvPr>
          <p:cNvSpPr txBox="1"/>
          <p:nvPr/>
        </p:nvSpPr>
        <p:spPr>
          <a:xfrm>
            <a:off x="7290498" y="2418832"/>
            <a:ext cx="4015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Які в Україні існують кластери, мережі та кооперативі в органічному виробництві? </a:t>
            </a:r>
          </a:p>
        </p:txBody>
      </p:sp>
    </p:spTree>
    <p:extLst>
      <p:ext uri="{BB962C8B-B14F-4D97-AF65-F5344CB8AC3E}">
        <p14:creationId xmlns:p14="http://schemas.microsoft.com/office/powerpoint/2010/main" val="2410048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5. Про географічні зазначення: чому це вигідно?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49FF3-9F9E-F6C0-62FA-5CBE870D4834}"/>
              </a:ext>
            </a:extLst>
          </p:cNvPr>
          <p:cNvSpPr txBox="1"/>
          <p:nvPr/>
        </p:nvSpPr>
        <p:spPr>
          <a:xfrm>
            <a:off x="2675054" y="2306461"/>
            <a:ext cx="90549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діліться на 5 груп в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ознайомлюються з сайтом «Мапа українських географічних зазначень.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Кожна група представляє 1 географічне зазначення. 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Групи презентують географічні зазначення та обговорюють. 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Час:10 хвилин.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Джерела для роботи: слайд 23-24; </a:t>
            </a:r>
            <a:r>
              <a:rPr lang="en-GB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https://gi-ua.com/#map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95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C0C85F-6723-DAE3-1927-19D20787E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" t="17984" r="1563" b="1976"/>
          <a:stretch/>
        </p:blipFill>
        <p:spPr>
          <a:xfrm>
            <a:off x="202406" y="1223709"/>
            <a:ext cx="1178718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9B246-1D94-F6AF-CAF8-D01B89650ADB}"/>
              </a:ext>
            </a:extLst>
          </p:cNvPr>
          <p:cNvSpPr txBox="1"/>
          <p:nvPr/>
        </p:nvSpPr>
        <p:spPr>
          <a:xfrm>
            <a:off x="2714760" y="704895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Мапа українських географічних зазначень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горизонт син">
            <a:extLst>
              <a:ext uri="{FF2B5EF4-FFF2-40B4-BE49-F238E27FC236}">
                <a16:creationId xmlns:a16="http://schemas.microsoft.com/office/drawing/2014/main" id="{96AFE6F0-D89D-C3E5-DF56-9F538C4E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15352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17D4F-C08C-A673-BDF2-ED0DA4CA4DCB}"/>
              </a:ext>
            </a:extLst>
          </p:cNvPr>
          <p:cNvSpPr txBox="1"/>
          <p:nvPr/>
        </p:nvSpPr>
        <p:spPr>
          <a:xfrm>
            <a:off x="202406" y="642435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https://gi-ua.com/#map</a:t>
            </a:r>
          </a:p>
        </p:txBody>
      </p:sp>
    </p:spTree>
    <p:extLst>
      <p:ext uri="{BB962C8B-B14F-4D97-AF65-F5344CB8AC3E}">
        <p14:creationId xmlns:p14="http://schemas.microsoft.com/office/powerpoint/2010/main" val="3607278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E02C1E-B975-B5CB-8A40-097C612A3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" t="24208" r="4024" b="21987"/>
          <a:stretch/>
        </p:blipFill>
        <p:spPr>
          <a:xfrm>
            <a:off x="0" y="3171825"/>
            <a:ext cx="11315700" cy="3457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C665BC-C1DE-8E94-DB58-38DEF58FE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53" t="23543" r="3672" b="25543"/>
          <a:stretch/>
        </p:blipFill>
        <p:spPr>
          <a:xfrm>
            <a:off x="171449" y="0"/>
            <a:ext cx="2971801" cy="3271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A7660-8B9B-57C7-2ED1-2D8B7508B146}"/>
              </a:ext>
            </a:extLst>
          </p:cNvPr>
          <p:cNvSpPr txBox="1"/>
          <p:nvPr/>
        </p:nvSpPr>
        <p:spPr>
          <a:xfrm>
            <a:off x="3850751" y="1635918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країнські географічні зазначення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горизонт син">
            <a:extLst>
              <a:ext uri="{FF2B5EF4-FFF2-40B4-BE49-F238E27FC236}">
                <a16:creationId xmlns:a16="http://schemas.microsoft.com/office/drawing/2014/main" id="{AD16571C-38AB-E2C5-5DD4-EF76715A7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15352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46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75934" y="-45705"/>
            <a:ext cx="4876800" cy="6926855"/>
          </a:xfrm>
          <a:prstGeom prst="rect">
            <a:avLst/>
          </a:prstGeom>
          <a:solidFill>
            <a:srgbClr val="26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3" y="5888696"/>
            <a:ext cx="971840" cy="91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32" y="47833"/>
            <a:ext cx="3794574" cy="846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1403088"/>
            <a:ext cx="1236017" cy="1236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25373"/>
            <a:ext cx="1236016" cy="123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6462036"/>
            <a:ext cx="320704" cy="32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5979993"/>
            <a:ext cx="324297" cy="324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110" y="6408054"/>
            <a:ext cx="310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newagro.znu.edu.ua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540" y="5936428"/>
            <a:ext cx="2732690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newagro.znu@ukr.net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2021" y="2216363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31" y="1811604"/>
            <a:ext cx="1285740" cy="2747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68" y="4322753"/>
            <a:ext cx="980094" cy="19815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3832" y="1720516"/>
            <a:ext cx="3344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Дякую за увагу! Успіхів!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2260" y="4824480"/>
            <a:ext cx="1960213" cy="19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3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71783" y="2970074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920" y="2768378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Стратегії розумних сіл країн ЄС та розумне органічне сільське господарство.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99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1.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Virtsu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Sollstedt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253589" y="2029070"/>
            <a:ext cx="60936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Студенти діляться на групи в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Кожна група представляє окреме європейське село в Естонії та Німеччині. Кожна група досліджує власне розумне село та вносить основні параметри стратегії в таблицю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Групи презентують основні положення стратегій та діляться враженнями. 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10 хвилин. 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Джерела для роботи: слайд 5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4860B3-C4AF-8AD3-1ABA-B8E4C1FFE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96" r="70937" b="60450"/>
          <a:stretch/>
        </p:blipFill>
        <p:spPr>
          <a:xfrm>
            <a:off x="8762105" y="3124230"/>
            <a:ext cx="2727418" cy="10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0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D10951-A4FE-B840-E5CA-8A078518A49F}"/>
              </a:ext>
            </a:extLst>
          </p:cNvPr>
          <p:cNvSpPr txBox="1"/>
          <p:nvPr/>
        </p:nvSpPr>
        <p:spPr>
          <a:xfrm>
            <a:off x="542925" y="1324539"/>
            <a:ext cx="11444288" cy="5318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4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https://www.smartrural21.eu/villages/virtsu_ee/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https://www.smartrural21.eu/wp-content/uploads/9.-Kulno-Keskula_Virtsu-Estonia.pdf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Highlights of the </a:t>
            </a:r>
            <a:r>
              <a:rPr lang="en-US" sz="24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https://www.smartrural21.eu/wp-content/uploads/Virtsu_Strategy-Highlight.pdf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co-design e-services with rural communities Lessons learned from the Smart Rural 21 project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https://www.smartrural21.eu/wp-content/uploads/Lutz_Kubitschke_empirica-1.pdf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Sollstedt</a:t>
            </a:r>
            <a:r>
              <a:rPr lang="en-US" sz="24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r>
              <a:rPr lang="uk-UA" sz="2400" u="sng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https://www.smartrural21.eu/villages/sollstedt_de/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Highlights of the </a:t>
            </a:r>
            <a:r>
              <a:rPr lang="en-US" sz="24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Sollstedt</a:t>
            </a: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Germany </a:t>
            </a:r>
            <a:r>
              <a:rPr lang="uk-UA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https://www.smartrural21.eu/wp-content/uploads/Sollsedt_Summary-Highlights-of-strategy.pdf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F4F54-4F67-0101-69B0-BB0EEF3B03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096" r="70937" b="60450"/>
          <a:stretch/>
        </p:blipFill>
        <p:spPr>
          <a:xfrm>
            <a:off x="431800" y="138143"/>
            <a:ext cx="2727418" cy="1011784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0F61419-5E4E-EF37-7EF7-3A69A740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13814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713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1.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Virtsu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Sollstedt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253589" y="202907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Virtsu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4860B3-C4AF-8AD3-1ABA-B8E4C1FFE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96" r="70937" b="60450"/>
          <a:stretch/>
        </p:blipFill>
        <p:spPr>
          <a:xfrm>
            <a:off x="8347207" y="5697069"/>
            <a:ext cx="2727418" cy="1011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BB079D-8EA8-6FBC-DA8D-B610E5DEE653}"/>
              </a:ext>
            </a:extLst>
          </p:cNvPr>
          <p:cNvSpPr txBox="1"/>
          <p:nvPr/>
        </p:nvSpPr>
        <p:spPr>
          <a:xfrm>
            <a:off x="8593931" y="208233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Sollstedt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DB32E-92E3-3E9E-BCFF-56CA858CBECF}"/>
              </a:ext>
            </a:extLst>
          </p:cNvPr>
          <p:cNvSpPr txBox="1"/>
          <p:nvPr/>
        </p:nvSpPr>
        <p:spPr>
          <a:xfrm>
            <a:off x="2010701" y="2616574"/>
            <a:ext cx="60936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F6A9F-4B82-297E-58E9-61E6A97D56B4}"/>
              </a:ext>
            </a:extLst>
          </p:cNvPr>
          <p:cNvSpPr txBox="1"/>
          <p:nvPr/>
        </p:nvSpPr>
        <p:spPr>
          <a:xfrm>
            <a:off x="7278026" y="2648280"/>
            <a:ext cx="6093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3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3"/>
          <p:cNvSpPr/>
          <p:nvPr/>
        </p:nvSpPr>
        <p:spPr>
          <a:xfrm>
            <a:off x="3118803" y="2923562"/>
            <a:ext cx="6842760" cy="8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/>
          <p:nvPr/>
        </p:nvSpPr>
        <p:spPr>
          <a:xfrm>
            <a:off x="2981643" y="2768378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uk-UA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Органічне виробництво та практика диверсифікації діяльності європейських органічних ферм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10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2.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 </a:t>
            </a:r>
            <a:r>
              <a:rPr lang="uk-UA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диверсифікувати органічну ферму?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253589" y="1757607"/>
            <a:ext cx="60936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на лекції були ознайомлені з кейсами диверсифікації органічного виробництва Італії, Німеччини та Ірландії.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Поділіться на три групи в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Кожна група представляє окремий кейс. Визначає на які з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цілей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сталого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зорієнтована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кожна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бізнес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-модель та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яким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чином вона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змінює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поточну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ситуацію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локальному та глобальному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вимірах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(час 10 хвилин).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Групи презентують кейси та обговорюють. 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10 хвилин. 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Джерела для роботи: слайд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9-15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4860B3-C4AF-8AD3-1ABA-B8E4C1FFE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96" r="70937" b="60450"/>
          <a:stretch/>
        </p:blipFill>
        <p:spPr>
          <a:xfrm>
            <a:off x="8762105" y="3124230"/>
            <a:ext cx="2727418" cy="10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4021A-0151-8D1D-9026-F15B8B3B2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4" r="1094"/>
          <a:stretch/>
        </p:blipFill>
        <p:spPr>
          <a:xfrm>
            <a:off x="1071563" y="480265"/>
            <a:ext cx="10306050" cy="4504503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8288017-E57F-F648-3973-81DD2126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5948526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674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19866</TotalTime>
  <Words>891</Words>
  <Application>Microsoft Office PowerPoint</Application>
  <PresentationFormat>Широкоэкранный</PresentationFormat>
  <Paragraphs>122</Paragraphs>
  <Slides>25</Slides>
  <Notes>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Venherska Natalia</cp:lastModifiedBy>
  <cp:revision>83</cp:revision>
  <dcterms:created xsi:type="dcterms:W3CDTF">2023-10-12T02:23:59Z</dcterms:created>
  <dcterms:modified xsi:type="dcterms:W3CDTF">2024-05-10T09:42:59Z</dcterms:modified>
</cp:coreProperties>
</file>