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1" r:id="rId4"/>
    <p:sldId id="260" r:id="rId5"/>
    <p:sldId id="266" r:id="rId6"/>
    <p:sldId id="259" r:id="rId7"/>
    <p:sldId id="267" r:id="rId8"/>
    <p:sldId id="271" r:id="rId9"/>
    <p:sldId id="268" r:id="rId10"/>
    <p:sldId id="269" r:id="rId11"/>
    <p:sldId id="270" r:id="rId12"/>
    <p:sldId id="263" r:id="rId13"/>
  </p:sldIdLst>
  <p:sldSz cx="121856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865" y="2514601"/>
            <a:ext cx="8910756" cy="2262781"/>
          </a:xfrm>
        </p:spPr>
        <p:txBody>
          <a:bodyPr anchor="b">
            <a:normAutofit/>
          </a:bodyPr>
          <a:lstStyle>
            <a:lvl1pPr>
              <a:defRPr sz="53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865" y="4777380"/>
            <a:ext cx="8910756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3743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4529541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9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609600"/>
            <a:ext cx="8910756" cy="3117040"/>
          </a:xfrm>
        </p:spPr>
        <p:txBody>
          <a:bodyPr anchor="ctr">
            <a:normAutofit/>
          </a:bodyPr>
          <a:lstStyle>
            <a:lvl1pPr algn="l">
              <a:defRPr sz="479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864" y="4354046"/>
            <a:ext cx="891075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31781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3244140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465" y="609600"/>
            <a:ext cx="8389554" cy="2895600"/>
          </a:xfrm>
        </p:spPr>
        <p:txBody>
          <a:bodyPr anchor="ctr">
            <a:normAutofit/>
          </a:bodyPr>
          <a:lstStyle>
            <a:lvl1pPr algn="l">
              <a:defRPr sz="479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3306" y="3505200"/>
            <a:ext cx="753262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971" indent="0">
              <a:buFontTx/>
              <a:buNone/>
              <a:defRPr/>
            </a:lvl2pPr>
            <a:lvl3pPr marL="913943" indent="0">
              <a:buFontTx/>
              <a:buNone/>
              <a:defRPr/>
            </a:lvl3pPr>
            <a:lvl4pPr marL="1370914" indent="0">
              <a:buFontTx/>
              <a:buNone/>
              <a:defRPr/>
            </a:lvl4pPr>
            <a:lvl5pPr marL="1827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864" y="4354046"/>
            <a:ext cx="891075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6" y="31781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3244140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6367" y="648005"/>
            <a:ext cx="609283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/>
          <a:p>
            <a:pPr lvl="0"/>
            <a:r>
              <a:rPr lang="en-US" sz="79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09063" y="2905306"/>
            <a:ext cx="609283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/>
          <a:p>
            <a:pPr lvl="0"/>
            <a:r>
              <a:rPr lang="en-US" sz="79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90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2438401"/>
            <a:ext cx="8910757" cy="2724845"/>
          </a:xfrm>
        </p:spPr>
        <p:txBody>
          <a:bodyPr anchor="b">
            <a:normAutofit/>
          </a:bodyPr>
          <a:lstStyle>
            <a:lvl1pPr algn="l">
              <a:defRPr sz="479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864" y="5181600"/>
            <a:ext cx="891075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491172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535" y="4983088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7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8465" y="609600"/>
            <a:ext cx="8389554" cy="2895600"/>
          </a:xfrm>
        </p:spPr>
        <p:txBody>
          <a:bodyPr anchor="ctr">
            <a:normAutofit/>
          </a:bodyPr>
          <a:lstStyle>
            <a:lvl1pPr algn="l">
              <a:defRPr sz="479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7863" y="4343400"/>
            <a:ext cx="891075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6971" indent="0">
              <a:buFontTx/>
              <a:buNone/>
              <a:defRPr/>
            </a:lvl2pPr>
            <a:lvl3pPr marL="913943" indent="0">
              <a:buFontTx/>
              <a:buNone/>
              <a:defRPr/>
            </a:lvl3pPr>
            <a:lvl4pPr marL="1370914" indent="0">
              <a:buFontTx/>
              <a:buNone/>
              <a:defRPr/>
            </a:lvl4pPr>
            <a:lvl5pPr marL="1827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864" y="5181600"/>
            <a:ext cx="891075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6" y="491172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535" y="4983088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6367" y="648005"/>
            <a:ext cx="609283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/>
          <a:p>
            <a:pPr lvl="0"/>
            <a:r>
              <a:rPr lang="en-US" sz="79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09063" y="2905306"/>
            <a:ext cx="609283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/>
          <a:p>
            <a:pPr lvl="0"/>
            <a:r>
              <a:rPr lang="en-US" sz="79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84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627407"/>
            <a:ext cx="8910756" cy="2880020"/>
          </a:xfrm>
        </p:spPr>
        <p:txBody>
          <a:bodyPr anchor="ctr">
            <a:normAutofit/>
          </a:bodyPr>
          <a:lstStyle>
            <a:lvl1pPr algn="l">
              <a:defRPr sz="479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7863" y="4343400"/>
            <a:ext cx="891075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6971" indent="0">
              <a:buFontTx/>
              <a:buNone/>
              <a:defRPr/>
            </a:lvl2pPr>
            <a:lvl3pPr marL="913943" indent="0">
              <a:buFontTx/>
              <a:buNone/>
              <a:defRPr/>
            </a:lvl3pPr>
            <a:lvl4pPr marL="1370914" indent="0">
              <a:buFontTx/>
              <a:buNone/>
              <a:defRPr/>
            </a:lvl4pPr>
            <a:lvl5pPr marL="1827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864" y="5181600"/>
            <a:ext cx="891075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491172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535" y="4983088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1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4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9972" y="627406"/>
            <a:ext cx="220645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7863" y="627406"/>
            <a:ext cx="647362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1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575" y="624110"/>
            <a:ext cx="890704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63" y="2133600"/>
            <a:ext cx="8910757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2058750"/>
            <a:ext cx="8910756" cy="1468800"/>
          </a:xfrm>
        </p:spPr>
        <p:txBody>
          <a:bodyPr anchor="b"/>
          <a:lstStyle>
            <a:lvl1pPr algn="l">
              <a:defRPr sz="399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864" y="3530129"/>
            <a:ext cx="8910756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31781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3244140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7864" y="2133600"/>
            <a:ext cx="4311617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7002" y="2126222"/>
            <a:ext cx="4311617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787783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2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7842" y="1972703"/>
            <a:ext cx="399065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864" y="2548966"/>
            <a:ext cx="4340631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2720" y="1969475"/>
            <a:ext cx="399691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3224" y="2545738"/>
            <a:ext cx="433641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535" y="787783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446088"/>
            <a:ext cx="3503373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719" y="446089"/>
            <a:ext cx="517890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864" y="1598613"/>
            <a:ext cx="3503373" cy="4262436"/>
          </a:xfrm>
        </p:spPr>
        <p:txBody>
          <a:bodyPr/>
          <a:lstStyle>
            <a:lvl1pPr marL="0" indent="0">
              <a:buNone/>
              <a:defRPr sz="1399"/>
            </a:lvl1pPr>
            <a:lvl2pPr marL="456971" indent="0">
              <a:buNone/>
              <a:defRPr sz="1199"/>
            </a:lvl2pPr>
            <a:lvl3pPr marL="913943" indent="0">
              <a:buNone/>
              <a:defRPr sz="999"/>
            </a:lvl3pPr>
            <a:lvl4pPr marL="1370914" indent="0">
              <a:buNone/>
              <a:defRPr sz="900"/>
            </a:lvl4pPr>
            <a:lvl5pPr marL="1827886" indent="0">
              <a:buNone/>
              <a:defRPr sz="900"/>
            </a:lvl5pPr>
            <a:lvl6pPr marL="2284857" indent="0">
              <a:buNone/>
              <a:defRPr sz="900"/>
            </a:lvl6pPr>
            <a:lvl7pPr marL="2741828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71437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5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64" y="4800600"/>
            <a:ext cx="8910757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7863" y="634965"/>
            <a:ext cx="891075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99"/>
            </a:lvl1pPr>
            <a:lvl2pPr marL="456971" indent="0">
              <a:buNone/>
              <a:defRPr sz="1599"/>
            </a:lvl2pPr>
            <a:lvl3pPr marL="913943" indent="0">
              <a:buNone/>
              <a:defRPr sz="1599"/>
            </a:lvl3pPr>
            <a:lvl4pPr marL="1370914" indent="0">
              <a:buNone/>
              <a:defRPr sz="1599"/>
            </a:lvl4pPr>
            <a:lvl5pPr marL="1827886" indent="0">
              <a:buNone/>
              <a:defRPr sz="1599"/>
            </a:lvl5pPr>
            <a:lvl6pPr marL="2284857" indent="0">
              <a:buNone/>
              <a:defRPr sz="1599"/>
            </a:lvl6pPr>
            <a:lvl7pPr marL="2741828" indent="0">
              <a:buNone/>
              <a:defRPr sz="1599"/>
            </a:lvl7pPr>
            <a:lvl8pPr marL="3198800" indent="0">
              <a:buNone/>
              <a:defRPr sz="1599"/>
            </a:lvl8pPr>
            <a:lvl9pPr marL="3655771" indent="0">
              <a:buNone/>
              <a:defRPr sz="15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864" y="5367338"/>
            <a:ext cx="8910757" cy="493712"/>
          </a:xfrm>
        </p:spPr>
        <p:txBody>
          <a:bodyPr>
            <a:normAutofit/>
          </a:bodyPr>
          <a:lstStyle>
            <a:lvl1pPr marL="0" indent="0">
              <a:buNone/>
              <a:defRPr sz="1199"/>
            </a:lvl1pPr>
            <a:lvl2pPr marL="456971" indent="0">
              <a:buNone/>
              <a:defRPr sz="1199"/>
            </a:lvl2pPr>
            <a:lvl3pPr marL="913943" indent="0">
              <a:buNone/>
              <a:defRPr sz="999"/>
            </a:lvl3pPr>
            <a:lvl4pPr marL="1370914" indent="0">
              <a:buNone/>
              <a:defRPr sz="900"/>
            </a:lvl4pPr>
            <a:lvl5pPr marL="1827886" indent="0">
              <a:buNone/>
              <a:defRPr sz="900"/>
            </a:lvl5pPr>
            <a:lvl6pPr marL="2284857" indent="0">
              <a:buNone/>
              <a:defRPr sz="900"/>
            </a:lvl6pPr>
            <a:lvl7pPr marL="2741828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6" y="4911726"/>
            <a:ext cx="158770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535" y="4983088"/>
            <a:ext cx="77936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031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07" y="-786"/>
            <a:ext cx="235544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78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1574" y="624110"/>
            <a:ext cx="890704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863" y="2133600"/>
            <a:ext cx="891075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6216" y="6130437"/>
            <a:ext cx="114568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864" y="6135809"/>
            <a:ext cx="7616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535" y="787783"/>
            <a:ext cx="779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6971" rtl="0" eaLnBrk="1" latinLnBrk="0" hangingPunct="1">
        <a:spcBef>
          <a:spcPct val="0"/>
        </a:spcBef>
        <a:buNone/>
        <a:defRPr sz="359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29" indent="-342729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579" indent="-285607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5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429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400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371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343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314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286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257" indent="-228486" algn="l" defTabSz="456971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45697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40424-0F7D-4A96-AA8D-B3B5D57EC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596" y="876800"/>
            <a:ext cx="8915399" cy="2516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ОСББ з Фондом </a:t>
            </a:r>
            <a:r>
              <a:rPr lang="ru-RU" dirty="0" err="1"/>
              <a:t>енергоефективнос</a:t>
            </a:r>
            <a:r>
              <a:rPr lang="uk-UA"/>
              <a:t>ті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15D2B-A2FD-467B-B1A6-216EA3306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8727" y="5205218"/>
            <a:ext cx="6420885" cy="1472419"/>
          </a:xfrm>
        </p:spPr>
        <p:txBody>
          <a:bodyPr/>
          <a:lstStyle/>
          <a:p>
            <a:pPr algn="r"/>
            <a:r>
              <a:rPr lang="uk-UA" dirty="0"/>
              <a:t>Сергій Ільїн, </a:t>
            </a:r>
            <a:r>
              <a:rPr lang="uk-UA" dirty="0" err="1"/>
              <a:t>к.т.н</a:t>
            </a:r>
            <a:r>
              <a:rPr lang="uk-UA" dirty="0"/>
              <a:t>., доц. </a:t>
            </a:r>
          </a:p>
          <a:p>
            <a:pPr algn="r"/>
            <a:r>
              <a:rPr lang="uk-UA"/>
              <a:t>Запорізький національний університет</a:t>
            </a:r>
          </a:p>
          <a:p>
            <a:pPr algn="r"/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німецько-українська</a:t>
            </a:r>
            <a:r>
              <a:rPr lang="ru-RU" dirty="0"/>
              <a:t> </a:t>
            </a:r>
            <a:r>
              <a:rPr lang="ru-RU" dirty="0" err="1"/>
              <a:t>Інженерна</a:t>
            </a:r>
            <a:r>
              <a:rPr lang="ru-RU" dirty="0"/>
              <a:t> палата </a:t>
            </a:r>
            <a:r>
              <a:rPr lang="ru-RU" dirty="0" err="1"/>
              <a:t>Запорізької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uk-UA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3413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F0D35-2138-4656-AB36-19E94ACC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86" y="244799"/>
            <a:ext cx="8907045" cy="701351"/>
          </a:xfrm>
        </p:spPr>
        <p:txBody>
          <a:bodyPr/>
          <a:lstStyle/>
          <a:p>
            <a:r>
              <a:rPr lang="uk-UA"/>
              <a:t>Принципова схема оцінки підсистем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E24ABD-A9C1-4984-B735-DDC45AA8B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803" y="946149"/>
            <a:ext cx="9628302" cy="56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9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2E67-4604-4FAB-953F-583C2A94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21" y="237758"/>
            <a:ext cx="10645629" cy="751684"/>
          </a:xfrm>
        </p:spPr>
        <p:txBody>
          <a:bodyPr/>
          <a:lstStyle/>
          <a:p>
            <a:r>
              <a:rPr lang="uk-UA"/>
              <a:t>Автоматизовані системи енергоспоживання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040ABB-5136-4B98-9798-DBE20968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120" y="989442"/>
            <a:ext cx="9762240" cy="56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1851-27DD-4C6B-A208-3346EFDA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350" y="1661020"/>
            <a:ext cx="6454438" cy="784349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F7E91E-9430-4118-A8FD-1A2791B64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716" y="5196981"/>
            <a:ext cx="7239699" cy="1199626"/>
          </a:xfrm>
        </p:spPr>
        <p:txBody>
          <a:bodyPr>
            <a:normAutofit/>
          </a:bodyPr>
          <a:lstStyle/>
          <a:p>
            <a:r>
              <a:rPr lang="uk-UA" dirty="0"/>
              <a:t>Контакти:</a:t>
            </a:r>
          </a:p>
          <a:p>
            <a:pPr>
              <a:spcBef>
                <a:spcPts val="0"/>
              </a:spcBef>
            </a:pPr>
            <a:r>
              <a:rPr lang="ru-RU" dirty="0" err="1"/>
              <a:t>Ільїн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Віталійович</a:t>
            </a:r>
            <a:r>
              <a:rPr lang="ru-RU" dirty="0"/>
              <a:t>      +38 </a:t>
            </a:r>
            <a:r>
              <a:rPr lang="en-US" dirty="0"/>
              <a:t>09</a:t>
            </a:r>
            <a:r>
              <a:rPr lang="uk-UA" dirty="0"/>
              <a:t>6 988 89 40</a:t>
            </a:r>
          </a:p>
          <a:p>
            <a:pPr>
              <a:spcBef>
                <a:spcPts val="0"/>
              </a:spcBef>
            </a:pPr>
            <a:r>
              <a:rPr lang="uk-UA" dirty="0"/>
              <a:t>							</a:t>
            </a:r>
            <a:r>
              <a:rPr lang="en-US" dirty="0"/>
              <a:t>  svizp1@gmail.com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725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3220B01-B8CD-4E74-90F9-E8A051EE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9" y="467267"/>
            <a:ext cx="10426520" cy="61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64C4-3F22-4D1F-9F05-FF877BC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38" y="446089"/>
            <a:ext cx="9121819" cy="421967"/>
          </a:xfrm>
        </p:spPr>
        <p:txBody>
          <a:bodyPr/>
          <a:lstStyle/>
          <a:p>
            <a:pPr algn="ctr"/>
            <a:r>
              <a:rPr lang="ru-RU" dirty="0"/>
              <a:t>ЗУ «Про </a:t>
            </a:r>
            <a:r>
              <a:rPr lang="ru-RU" dirty="0" err="1"/>
              <a:t>енергетичну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»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44A382-F735-46F4-8E87-51EC643DF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838" y="871195"/>
            <a:ext cx="5178425" cy="456474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30F1D2F-C066-49A4-9192-67520ED5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118" y="1023457"/>
            <a:ext cx="5377342" cy="53186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Закон </a:t>
            </a:r>
            <a:r>
              <a:rPr lang="ru-RU" dirty="0" err="1">
                <a:solidFill>
                  <a:srgbClr val="0070C0"/>
                </a:solidFill>
              </a:rPr>
              <a:t>визначає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правові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соціально-економічні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організаційні</a:t>
            </a:r>
            <a:r>
              <a:rPr lang="ru-RU" dirty="0">
                <a:solidFill>
                  <a:srgbClr val="0070C0"/>
                </a:solidFill>
              </a:rPr>
              <a:t> засади 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сфері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енергетичної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будівель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спрямований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зменшення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споживання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енергії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будівлях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sz="1800" dirty="0">
                <a:solidFill>
                  <a:srgbClr val="0070C0"/>
                </a:solidFill>
              </a:rPr>
              <a:t>1. </a:t>
            </a:r>
            <a:r>
              <a:rPr lang="ru-RU" sz="1800" dirty="0" err="1">
                <a:solidFill>
                  <a:srgbClr val="0070C0"/>
                </a:solidFill>
              </a:rPr>
              <a:t>Сертифікація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енергетичної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ефективності</a:t>
            </a:r>
            <a:r>
              <a:rPr lang="ru-RU" sz="1800" dirty="0">
                <a:solidFill>
                  <a:srgbClr val="0070C0"/>
                </a:solidFill>
              </a:rPr>
              <a:t> є </a:t>
            </a:r>
            <a:r>
              <a:rPr lang="ru-RU" sz="1800" dirty="0" err="1">
                <a:solidFill>
                  <a:srgbClr val="0070C0"/>
                </a:solidFill>
              </a:rPr>
              <a:t>обов’язковою</a:t>
            </a:r>
            <a:r>
              <a:rPr lang="ru-RU" sz="1800" dirty="0">
                <a:solidFill>
                  <a:srgbClr val="0070C0"/>
                </a:solidFill>
              </a:rPr>
              <a:t> для: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(нового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реконструкції</a:t>
            </a:r>
            <a:r>
              <a:rPr lang="ru-RU" dirty="0"/>
              <a:t>, </a:t>
            </a:r>
            <a:r>
              <a:rPr lang="ru-RU" dirty="0" err="1"/>
              <a:t>капітального</a:t>
            </a:r>
            <a:r>
              <a:rPr lang="ru-RU" dirty="0"/>
              <a:t> ремонту),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(</a:t>
            </a:r>
            <a:r>
              <a:rPr lang="ru-RU" dirty="0" err="1"/>
              <a:t>відповідальності</a:t>
            </a:r>
            <a:r>
              <a:rPr lang="ru-RU" dirty="0"/>
              <a:t>) належать до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середніми</a:t>
            </a:r>
            <a:r>
              <a:rPr lang="ru-RU" dirty="0"/>
              <a:t> (СС2) та </a:t>
            </a:r>
            <a:r>
              <a:rPr lang="ru-RU" dirty="0" err="1"/>
              <a:t>значними</a:t>
            </a:r>
            <a:r>
              <a:rPr lang="ru-RU" dirty="0"/>
              <a:t> (СС3) </a:t>
            </a:r>
            <a:r>
              <a:rPr lang="ru-RU" dirty="0" err="1"/>
              <a:t>наслідками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містобудівної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";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 </a:t>
            </a:r>
            <a:r>
              <a:rPr lang="ru-RU" sz="1800" dirty="0" err="1">
                <a:solidFill>
                  <a:srgbClr val="0070C0"/>
                </a:solidFill>
              </a:rPr>
              <a:t>опалюваною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площею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понад</a:t>
            </a:r>
            <a:r>
              <a:rPr lang="ru-RU" sz="1800" dirty="0">
                <a:solidFill>
                  <a:srgbClr val="0070C0"/>
                </a:solidFill>
              </a:rPr>
              <a:t> 250 </a:t>
            </a:r>
            <a:r>
              <a:rPr lang="ru-RU" sz="1800" dirty="0" err="1">
                <a:solidFill>
                  <a:srgbClr val="0070C0"/>
                </a:solidFill>
              </a:rPr>
              <a:t>квадратних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метрів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і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будівель</a:t>
            </a:r>
            <a:r>
              <a:rPr lang="ru-RU" dirty="0"/>
              <a:t> з </a:t>
            </a:r>
            <a:r>
              <a:rPr lang="ru-RU" dirty="0" err="1"/>
              <a:t>опалюваною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sz="1800" dirty="0" err="1">
                <a:solidFill>
                  <a:srgbClr val="0070C0"/>
                </a:solidFill>
              </a:rPr>
              <a:t>понад</a:t>
            </a:r>
            <a:r>
              <a:rPr lang="ru-RU" sz="1800" dirty="0">
                <a:solidFill>
                  <a:srgbClr val="0070C0"/>
                </a:solidFill>
              </a:rPr>
              <a:t> 250 </a:t>
            </a:r>
            <a:r>
              <a:rPr lang="ru-RU" sz="1800" dirty="0" err="1">
                <a:solidFill>
                  <a:srgbClr val="0070C0"/>
                </a:solidFill>
              </a:rPr>
              <a:t>квадратних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метрів</a:t>
            </a:r>
            <a:r>
              <a:rPr lang="ru-RU" dirty="0"/>
              <a:t>,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sz="1800" dirty="0" err="1">
                <a:solidFill>
                  <a:srgbClr val="0070C0"/>
                </a:solidFill>
              </a:rPr>
              <a:t>органи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місцевого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самоврядування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dirty="0"/>
              <a:t>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ними </a:t>
            </a:r>
            <a:r>
              <a:rPr lang="ru-RU" dirty="0" err="1"/>
              <a:t>термомодернізації</a:t>
            </a:r>
            <a:r>
              <a:rPr lang="ru-RU" dirty="0"/>
              <a:t> таких </a:t>
            </a:r>
            <a:r>
              <a:rPr lang="ru-RU" dirty="0" err="1"/>
              <a:t>будівель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4) </a:t>
            </a:r>
            <a:r>
              <a:rPr lang="ru-RU" dirty="0" err="1"/>
              <a:t>будівель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sz="1800" dirty="0" err="1">
                <a:solidFill>
                  <a:srgbClr val="0070C0"/>
                </a:solidFill>
              </a:rPr>
              <a:t>термомодернізація</a:t>
            </a:r>
            <a:r>
              <a:rPr lang="ru-RU" sz="1800" dirty="0">
                <a:solidFill>
                  <a:srgbClr val="0070C0"/>
                </a:solidFill>
              </a:rPr>
              <a:t>, на яку </a:t>
            </a:r>
            <a:r>
              <a:rPr lang="ru-RU" sz="1800" dirty="0" err="1">
                <a:solidFill>
                  <a:srgbClr val="0070C0"/>
                </a:solidFill>
              </a:rPr>
              <a:t>надається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державна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підтримка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dirty="0"/>
              <a:t>та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Сертифікація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sz="1800" dirty="0" err="1">
                <a:solidFill>
                  <a:srgbClr val="0070C0"/>
                </a:solidFill>
              </a:rPr>
              <a:t>здійснюється</a:t>
            </a:r>
            <a:r>
              <a:rPr lang="ru-RU" sz="1800" dirty="0">
                <a:solidFill>
                  <a:srgbClr val="0070C0"/>
                </a:solidFill>
              </a:rPr>
              <a:t> на </a:t>
            </a:r>
            <a:r>
              <a:rPr lang="ru-RU" sz="1800" dirty="0" err="1">
                <a:solidFill>
                  <a:srgbClr val="0070C0"/>
                </a:solidFill>
              </a:rPr>
              <a:t>замовлення</a:t>
            </a:r>
            <a:r>
              <a:rPr lang="ru-RU" sz="1800" dirty="0">
                <a:solidFill>
                  <a:srgbClr val="0070C0"/>
                </a:solidFill>
              </a:rPr>
              <a:t> та за </a:t>
            </a:r>
            <a:r>
              <a:rPr lang="ru-RU" sz="1800" dirty="0" err="1">
                <a:solidFill>
                  <a:srgbClr val="0070C0"/>
                </a:solidFill>
              </a:rPr>
              <a:t>рахунок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замовника</a:t>
            </a:r>
            <a:r>
              <a:rPr lang="ru-RU" sz="1800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E08B-8BAF-4FEB-AFAA-7F6D6F4A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38" y="446089"/>
            <a:ext cx="8954039" cy="5508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Стаття</a:t>
            </a:r>
            <a:r>
              <a:rPr lang="ru-RU" dirty="0"/>
              <a:t> 8 ЗУ «Про </a:t>
            </a:r>
            <a:r>
              <a:rPr lang="ru-RU" dirty="0" err="1"/>
              <a:t>енергетичну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».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BC24A2-A8D7-4A1C-AA57-7122F4C4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565" y="996952"/>
            <a:ext cx="5905850" cy="5789743"/>
          </a:xfrm>
        </p:spPr>
        <p:txBody>
          <a:bodyPr/>
          <a:lstStyle/>
          <a:p>
            <a:pPr algn="just"/>
            <a:r>
              <a:rPr lang="ru-RU" dirty="0"/>
              <a:t>2.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є </a:t>
            </a:r>
            <a:r>
              <a:rPr lang="ru-RU" sz="1700" dirty="0" err="1">
                <a:solidFill>
                  <a:srgbClr val="0070C0"/>
                </a:solidFill>
              </a:rPr>
              <a:t>складовою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частиною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проектної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документації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будівництво</a:t>
            </a:r>
            <a:r>
              <a:rPr lang="ru-RU" dirty="0"/>
              <a:t>. У </a:t>
            </a:r>
            <a:r>
              <a:rPr lang="ru-RU" dirty="0" err="1"/>
              <a:t>матеріалах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роздрукована</a:t>
            </a:r>
            <a:r>
              <a:rPr lang="ru-RU" dirty="0"/>
              <a:t>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засвідчена</a:t>
            </a:r>
            <a:r>
              <a:rPr lang="ru-RU" dirty="0"/>
              <a:t> особою, яка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sz="1700" dirty="0">
                <a:solidFill>
                  <a:srgbClr val="0070C0"/>
                </a:solidFill>
              </a:rPr>
              <a:t>є </a:t>
            </a:r>
            <a:r>
              <a:rPr lang="ru-RU" sz="1700" dirty="0" err="1">
                <a:solidFill>
                  <a:srgbClr val="0070C0"/>
                </a:solidFill>
              </a:rPr>
              <a:t>складовою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частиною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будівельного</a:t>
            </a:r>
            <a:r>
              <a:rPr lang="ru-RU" sz="1700" dirty="0">
                <a:solidFill>
                  <a:srgbClr val="0070C0"/>
                </a:solidFill>
              </a:rPr>
              <a:t> паспорта </a:t>
            </a:r>
            <a:r>
              <a:rPr lang="ru-RU" sz="1700" dirty="0" err="1">
                <a:solidFill>
                  <a:srgbClr val="0070C0"/>
                </a:solidFill>
              </a:rPr>
              <a:t>об’єкта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будівництва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. Строк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становить </a:t>
            </a:r>
            <a:r>
              <a:rPr lang="ru-RU" sz="1700" dirty="0">
                <a:solidFill>
                  <a:srgbClr val="0070C0"/>
                </a:solidFill>
              </a:rPr>
              <a:t>десять </a:t>
            </a:r>
            <a:r>
              <a:rPr lang="ru-RU" sz="1700" dirty="0" err="1">
                <a:solidFill>
                  <a:srgbClr val="0070C0"/>
                </a:solidFill>
              </a:rPr>
              <a:t>років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таким,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чинність</a:t>
            </a:r>
            <a:r>
              <a:rPr lang="ru-RU" dirty="0"/>
              <a:t> до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строку </a:t>
            </a:r>
            <a:r>
              <a:rPr lang="ru-RU" dirty="0" err="1"/>
              <a:t>дії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складення</a:t>
            </a:r>
            <a:r>
              <a:rPr lang="ru-RU" dirty="0"/>
              <a:t> для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нового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сертифіката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…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та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енергоаудиторами</a:t>
            </a:r>
            <a:r>
              <a:rPr lang="ru-RU" dirty="0"/>
              <a:t> в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для </a:t>
            </a:r>
            <a:r>
              <a:rPr lang="ru-RU" dirty="0" err="1"/>
              <a:t>внесення</a:t>
            </a:r>
            <a:r>
              <a:rPr lang="ru-RU" dirty="0"/>
              <a:t> до </a:t>
            </a:r>
            <a:r>
              <a:rPr lang="ru-RU" sz="1700" dirty="0" err="1">
                <a:solidFill>
                  <a:srgbClr val="0070C0"/>
                </a:solidFill>
              </a:rPr>
              <a:t>бази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даних</a:t>
            </a:r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err="1">
                <a:solidFill>
                  <a:srgbClr val="0070C0"/>
                </a:solidFill>
              </a:rPr>
              <a:t>сертифікатів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десяти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складення</a:t>
            </a:r>
            <a:r>
              <a:rPr lang="ru-RU" dirty="0"/>
              <a:t>. </a:t>
            </a:r>
            <a:r>
              <a:rPr lang="ru-RU" dirty="0" err="1"/>
              <a:t>Центральний</a:t>
            </a:r>
            <a:r>
              <a:rPr lang="ru-RU" dirty="0"/>
              <a:t> орган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у сферах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паливно-енергетичних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,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вносить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до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енергоаудиторів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611FC5-ECFD-4A07-BD66-5A0F4019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16" y="1885604"/>
            <a:ext cx="4805907" cy="35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F973A-4F77-4A27-B3D4-BF9733B7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Методика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систем </a:t>
            </a:r>
            <a:r>
              <a:rPr lang="ru-RU" dirty="0" err="1"/>
              <a:t>будівлі</a:t>
            </a:r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075ABD-A520-493F-9694-9A65F67C6C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0938" y="2124128"/>
            <a:ext cx="4095755" cy="448455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47ACFC-6B9C-4D95-B80B-761DEF5441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5534" y="2125662"/>
            <a:ext cx="3416674" cy="44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10F5AF7-AA57-4711-A433-D5902A51E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8370" y="1661688"/>
            <a:ext cx="4306653" cy="4988763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510A50E-66C9-459F-BE6B-74F4F9B1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96" y="207549"/>
            <a:ext cx="8907045" cy="1280890"/>
          </a:xfrm>
        </p:spPr>
        <p:txBody>
          <a:bodyPr/>
          <a:lstStyle/>
          <a:p>
            <a:pPr algn="ctr"/>
            <a:r>
              <a:rPr lang="ru-RU" dirty="0"/>
              <a:t>Порядок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endParaRPr lang="ru-UA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69615F9-14D3-4A23-BC99-4BD568F091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93035" y="1662461"/>
            <a:ext cx="3982437" cy="49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4F05-E9EC-48B8-BFEA-3F288C5E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407" y="235958"/>
            <a:ext cx="8907045" cy="718129"/>
          </a:xfrm>
        </p:spPr>
        <p:txBody>
          <a:bodyPr/>
          <a:lstStyle/>
          <a:p>
            <a:pPr algn="ctr"/>
            <a:r>
              <a:rPr lang="uk-UA"/>
              <a:t>Енергетичний сертифікат та витяг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209B7B-4702-4FF9-9A8B-8594519A1F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8418" y="954087"/>
            <a:ext cx="3905761" cy="560149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F10EED-1044-4B76-B398-BA1371A25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3913" y="954087"/>
            <a:ext cx="3790321" cy="55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3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72C91-710E-48C6-9C96-D4D51C80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297" y="235958"/>
            <a:ext cx="8907045" cy="718129"/>
          </a:xfrm>
        </p:spPr>
        <p:txBody>
          <a:bodyPr/>
          <a:lstStyle/>
          <a:p>
            <a:pPr algn="ctr"/>
            <a:r>
              <a:rPr lang="uk-UA"/>
              <a:t>Розділи сертифікату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599B092-C325-4E35-9B62-E2E9A8FF9D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5795" y="1059808"/>
            <a:ext cx="3976282" cy="558154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FE74AF-4590-4C7E-9A79-4764C20C44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3828" y="1059808"/>
            <a:ext cx="3719189" cy="55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9AC26-737A-49BE-9E46-A7C59ED1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90" y="278355"/>
            <a:ext cx="9611097" cy="667795"/>
          </a:xfrm>
        </p:spPr>
        <p:txBody>
          <a:bodyPr/>
          <a:lstStyle/>
          <a:p>
            <a:r>
              <a:rPr lang="uk-UA"/>
              <a:t>Розрахунок енергетичного сертифікату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4D8DAC2-0F2D-4584-A936-AF95258B7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65" y="1275127"/>
            <a:ext cx="9409890" cy="51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41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444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Технічні особливості роботи ОСББ з Фондом енергоефективності </vt:lpstr>
      <vt:lpstr>Презентация PowerPoint</vt:lpstr>
      <vt:lpstr>ЗУ «Про енергетичну ефективність будівель»</vt:lpstr>
      <vt:lpstr>Стаття 8 ЗУ «Про енергетичну ефективність будівель». Енергетичний сертифікат</vt:lpstr>
      <vt:lpstr>Методика обстеження інженерних систем будівлі</vt:lpstr>
      <vt:lpstr>Порядок проведення сертифікації енергетичної ефективності</vt:lpstr>
      <vt:lpstr>Енергетичний сертифікат та витяг</vt:lpstr>
      <vt:lpstr>Розділи сертифікату</vt:lpstr>
      <vt:lpstr>Розрахунок енергетичного сертифікату</vt:lpstr>
      <vt:lpstr>Принципова схема оцінки підсистем</vt:lpstr>
      <vt:lpstr>Автоматизовані системи енергоспоживання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Громадська організація «Асоціація фахівців з енергоефективності»</dc:title>
  <dc:creator>Sergey</dc:creator>
  <cp:lastModifiedBy>Sergey</cp:lastModifiedBy>
  <cp:revision>25</cp:revision>
  <dcterms:created xsi:type="dcterms:W3CDTF">2018-09-02T09:13:37Z</dcterms:created>
  <dcterms:modified xsi:type="dcterms:W3CDTF">2019-10-16T04:04:43Z</dcterms:modified>
</cp:coreProperties>
</file>